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1.xml" ContentType="application/vnd.openxmlformats-officedocument.themeOverr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2.xml" ContentType="application/vnd.openxmlformats-officedocument.themeOverride+xml"/>
  <Override PartName="/ppt/drawings/drawing1.xml" ContentType="application/vnd.openxmlformats-officedocument.drawingml.chartshapes+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3.xml" ContentType="application/vnd.openxmlformats-officedocument.themeOverr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7"/>
  </p:notesMasterIdLst>
  <p:sldIdLst>
    <p:sldId id="263" r:id="rId2"/>
    <p:sldId id="256" r:id="rId3"/>
    <p:sldId id="296" r:id="rId4"/>
    <p:sldId id="2141411197" r:id="rId5"/>
    <p:sldId id="2141411198" r:id="rId6"/>
    <p:sldId id="2141411199" r:id="rId7"/>
    <p:sldId id="2141411200" r:id="rId8"/>
    <p:sldId id="2141411201" r:id="rId9"/>
    <p:sldId id="266" r:id="rId10"/>
    <p:sldId id="2141411196" r:id="rId11"/>
    <p:sldId id="2141411202" r:id="rId12"/>
    <p:sldId id="2141411203" r:id="rId13"/>
    <p:sldId id="2141411189" r:id="rId14"/>
    <p:sldId id="2141411191" r:id="rId15"/>
    <p:sldId id="2141411192"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orient="horz" pos="720" userDrawn="1">
          <p15:clr>
            <a:srgbClr val="A4A3A4"/>
          </p15:clr>
        </p15:guide>
        <p15:guide id="4" pos="528"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3F3"/>
    <a:srgbClr val="F8F8F8"/>
    <a:srgbClr val="981A31"/>
    <a:srgbClr val="DF1918"/>
    <a:srgbClr val="E68229"/>
    <a:srgbClr val="4D4E4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694" autoAdjust="0"/>
    <p:restoredTop sz="96801" autoAdjust="0"/>
  </p:normalViewPr>
  <p:slideViewPr>
    <p:cSldViewPr snapToGrid="0">
      <p:cViewPr varScale="1">
        <p:scale>
          <a:sx n="63" d="100"/>
          <a:sy n="63" d="100"/>
        </p:scale>
        <p:origin x="72" y="702"/>
      </p:cViewPr>
      <p:guideLst>
        <p:guide orient="horz" pos="2160"/>
        <p:guide pos="3840"/>
        <p:guide orient="horz" pos="720"/>
        <p:guide pos="528"/>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8/10/relationships/authors" Target="author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4.xml"/><Relationship Id="rId1" Type="http://schemas.microsoft.com/office/2011/relationships/chartStyle" Target="style4.xml"/><Relationship Id="rId5" Type="http://schemas.openxmlformats.org/officeDocument/2006/relationships/chartUserShapes" Target="../drawings/drawing1.xml"/><Relationship Id="rId4"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0771920941121347"/>
          <c:y val="0.17564056165417541"/>
          <c:w val="0.78371631700196631"/>
          <c:h val="0.72162543087515296"/>
        </c:manualLayout>
      </c:layout>
      <c:barChart>
        <c:barDir val="col"/>
        <c:grouping val="clustered"/>
        <c:varyColors val="0"/>
        <c:ser>
          <c:idx val="0"/>
          <c:order val="0"/>
          <c:tx>
            <c:strRef>
              <c:f>Sheet1!$B$1</c:f>
              <c:strCache>
                <c:ptCount val="1"/>
                <c:pt idx="0">
                  <c:v>Rivaroxaban</c:v>
                </c:pt>
              </c:strCache>
            </c:strRef>
          </c:tx>
          <c:spPr>
            <a:solidFill>
              <a:srgbClr val="0070C0"/>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Primary Composite</c:v>
                </c:pt>
                <c:pt idx="1">
                  <c:v>VTE</c:v>
                </c:pt>
                <c:pt idx="2">
                  <c:v>Ischemic Stroke</c:v>
                </c:pt>
                <c:pt idx="3">
                  <c:v>All Cause Hospitalization</c:v>
                </c:pt>
                <c:pt idx="4">
                  <c:v>Death</c:v>
                </c:pt>
              </c:strCache>
            </c:strRef>
          </c:cat>
          <c:val>
            <c:numRef>
              <c:f>Sheet1!$B$2:$B$6</c:f>
              <c:numCache>
                <c:formatCode>General</c:formatCode>
                <c:ptCount val="5"/>
                <c:pt idx="0">
                  <c:v>3.43</c:v>
                </c:pt>
                <c:pt idx="1">
                  <c:v>0</c:v>
                </c:pt>
                <c:pt idx="2">
                  <c:v>0</c:v>
                </c:pt>
                <c:pt idx="3">
                  <c:v>3.28</c:v>
                </c:pt>
                <c:pt idx="4">
                  <c:v>0.31</c:v>
                </c:pt>
              </c:numCache>
            </c:numRef>
          </c:val>
          <c:extLst>
            <c:ext xmlns:c16="http://schemas.microsoft.com/office/drawing/2014/chart" uri="{C3380CC4-5D6E-409C-BE32-E72D297353CC}">
              <c16:uniqueId val="{00000000-123E-4F78-829A-F32F3CDD60AD}"/>
            </c:ext>
          </c:extLst>
        </c:ser>
        <c:ser>
          <c:idx val="1"/>
          <c:order val="1"/>
          <c:tx>
            <c:strRef>
              <c:f>Sheet1!$C$1</c:f>
              <c:strCache>
                <c:ptCount val="1"/>
                <c:pt idx="0">
                  <c:v>Placebo</c:v>
                </c:pt>
              </c:strCache>
            </c:strRef>
          </c:tx>
          <c:spPr>
            <a:solidFill>
              <a:srgbClr val="C00000"/>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Primary Composite</c:v>
                </c:pt>
                <c:pt idx="1">
                  <c:v>VTE</c:v>
                </c:pt>
                <c:pt idx="2">
                  <c:v>Ischemic Stroke</c:v>
                </c:pt>
                <c:pt idx="3">
                  <c:v>All Cause Hospitalization</c:v>
                </c:pt>
                <c:pt idx="4">
                  <c:v>Death</c:v>
                </c:pt>
              </c:strCache>
            </c:strRef>
          </c:cat>
          <c:val>
            <c:numRef>
              <c:f>Sheet1!$C$2:$C$6</c:f>
              <c:numCache>
                <c:formatCode>General</c:formatCode>
                <c:ptCount val="5"/>
                <c:pt idx="0">
                  <c:v>2.95</c:v>
                </c:pt>
                <c:pt idx="1">
                  <c:v>0.47</c:v>
                </c:pt>
                <c:pt idx="2">
                  <c:v>0.31</c:v>
                </c:pt>
                <c:pt idx="3">
                  <c:v>2.64</c:v>
                </c:pt>
                <c:pt idx="4">
                  <c:v>0.31</c:v>
                </c:pt>
              </c:numCache>
            </c:numRef>
          </c:val>
          <c:extLst>
            <c:ext xmlns:c16="http://schemas.microsoft.com/office/drawing/2014/chart" uri="{C3380CC4-5D6E-409C-BE32-E72D297353CC}">
              <c16:uniqueId val="{00000001-123E-4F78-829A-F32F3CDD60AD}"/>
            </c:ext>
          </c:extLst>
        </c:ser>
        <c:dLbls>
          <c:dLblPos val="outEnd"/>
          <c:showLegendKey val="0"/>
          <c:showVal val="1"/>
          <c:showCatName val="0"/>
          <c:showSerName val="0"/>
          <c:showPercent val="0"/>
          <c:showBubbleSize val="0"/>
        </c:dLbls>
        <c:gapWidth val="219"/>
        <c:overlap val="-27"/>
        <c:axId val="9260991"/>
        <c:axId val="9264319"/>
      </c:barChart>
      <c:catAx>
        <c:axId val="926099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crossAx val="9264319"/>
        <c:crosses val="autoZero"/>
        <c:auto val="1"/>
        <c:lblAlgn val="ctr"/>
        <c:lblOffset val="100"/>
        <c:noMultiLvlLbl val="0"/>
      </c:catAx>
      <c:valAx>
        <c:axId val="9264319"/>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sz="1800"/>
                  <a:t>% with Outcome</a:t>
                </a:r>
                <a:r>
                  <a:rPr lang="en-US" sz="1800" baseline="0"/>
                  <a:t> Event</a:t>
                </a:r>
                <a:endParaRPr lang="en-US" sz="1800"/>
              </a:p>
            </c:rich>
          </c:tx>
          <c:layout>
            <c:manualLayout>
              <c:xMode val="edge"/>
              <c:yMode val="edge"/>
              <c:x val="6.7345718152537773E-2"/>
              <c:y val="0.22032762878809894"/>
            </c:manualLayout>
          </c:layout>
          <c:overlay val="0"/>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9260991"/>
        <c:crosses val="autoZero"/>
        <c:crossBetween val="between"/>
        <c:majorUnit val="1"/>
      </c:valAx>
      <c:spPr>
        <a:noFill/>
        <a:ln>
          <a:noFill/>
        </a:ln>
        <a:effectLst/>
      </c:spPr>
    </c:plotArea>
    <c:legend>
      <c:legendPos val="b"/>
      <c:layout>
        <c:manualLayout>
          <c:xMode val="edge"/>
          <c:yMode val="edge"/>
          <c:x val="0.37845159722371136"/>
          <c:y val="0.18066608744582199"/>
          <c:w val="0.26868277552307895"/>
          <c:h val="0.11789271854948558"/>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0771920941121347"/>
          <c:y val="0.17564056165417541"/>
          <c:w val="0.78371631700196631"/>
          <c:h val="0.72162543087515296"/>
        </c:manualLayout>
      </c:layout>
      <c:barChart>
        <c:barDir val="col"/>
        <c:grouping val="clustered"/>
        <c:varyColors val="0"/>
        <c:ser>
          <c:idx val="0"/>
          <c:order val="0"/>
          <c:tx>
            <c:strRef>
              <c:f>Sheet1!$B$1</c:f>
              <c:strCache>
                <c:ptCount val="1"/>
                <c:pt idx="0">
                  <c:v>Rivaroxaban</c:v>
                </c:pt>
              </c:strCache>
            </c:strRef>
          </c:tx>
          <c:spPr>
            <a:solidFill>
              <a:srgbClr val="0070C0"/>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Primary Composite</c:v>
                </c:pt>
                <c:pt idx="1">
                  <c:v>VTE</c:v>
                </c:pt>
                <c:pt idx="2">
                  <c:v>Ischemic Stroke</c:v>
                </c:pt>
                <c:pt idx="3">
                  <c:v>All Cause Hospitalization</c:v>
                </c:pt>
                <c:pt idx="4">
                  <c:v>Death</c:v>
                </c:pt>
              </c:strCache>
            </c:strRef>
          </c:cat>
          <c:val>
            <c:numRef>
              <c:f>Sheet1!$B$2:$B$6</c:f>
              <c:numCache>
                <c:formatCode>General</c:formatCode>
                <c:ptCount val="5"/>
                <c:pt idx="0">
                  <c:v>3.43</c:v>
                </c:pt>
                <c:pt idx="1">
                  <c:v>0</c:v>
                </c:pt>
                <c:pt idx="2">
                  <c:v>0</c:v>
                </c:pt>
                <c:pt idx="3">
                  <c:v>3.28</c:v>
                </c:pt>
                <c:pt idx="4">
                  <c:v>0.31</c:v>
                </c:pt>
              </c:numCache>
            </c:numRef>
          </c:val>
          <c:extLst>
            <c:ext xmlns:c16="http://schemas.microsoft.com/office/drawing/2014/chart" uri="{C3380CC4-5D6E-409C-BE32-E72D297353CC}">
              <c16:uniqueId val="{00000000-123E-4F78-829A-F32F3CDD60AD}"/>
            </c:ext>
          </c:extLst>
        </c:ser>
        <c:ser>
          <c:idx val="1"/>
          <c:order val="1"/>
          <c:tx>
            <c:strRef>
              <c:f>Sheet1!$C$1</c:f>
              <c:strCache>
                <c:ptCount val="1"/>
                <c:pt idx="0">
                  <c:v>Placebo</c:v>
                </c:pt>
              </c:strCache>
            </c:strRef>
          </c:tx>
          <c:spPr>
            <a:solidFill>
              <a:srgbClr val="C00000"/>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Primary Composite</c:v>
                </c:pt>
                <c:pt idx="1">
                  <c:v>VTE</c:v>
                </c:pt>
                <c:pt idx="2">
                  <c:v>Ischemic Stroke</c:v>
                </c:pt>
                <c:pt idx="3">
                  <c:v>All Cause Hospitalization</c:v>
                </c:pt>
                <c:pt idx="4">
                  <c:v>Death</c:v>
                </c:pt>
              </c:strCache>
            </c:strRef>
          </c:cat>
          <c:val>
            <c:numRef>
              <c:f>Sheet1!$C$2:$C$6</c:f>
              <c:numCache>
                <c:formatCode>General</c:formatCode>
                <c:ptCount val="5"/>
                <c:pt idx="0">
                  <c:v>2.95</c:v>
                </c:pt>
                <c:pt idx="1">
                  <c:v>0.47</c:v>
                </c:pt>
                <c:pt idx="2">
                  <c:v>0.31</c:v>
                </c:pt>
                <c:pt idx="3">
                  <c:v>2.64</c:v>
                </c:pt>
                <c:pt idx="4">
                  <c:v>0.31</c:v>
                </c:pt>
              </c:numCache>
            </c:numRef>
          </c:val>
          <c:extLst>
            <c:ext xmlns:c16="http://schemas.microsoft.com/office/drawing/2014/chart" uri="{C3380CC4-5D6E-409C-BE32-E72D297353CC}">
              <c16:uniqueId val="{00000001-123E-4F78-829A-F32F3CDD60AD}"/>
            </c:ext>
          </c:extLst>
        </c:ser>
        <c:dLbls>
          <c:dLblPos val="outEnd"/>
          <c:showLegendKey val="0"/>
          <c:showVal val="1"/>
          <c:showCatName val="0"/>
          <c:showSerName val="0"/>
          <c:showPercent val="0"/>
          <c:showBubbleSize val="0"/>
        </c:dLbls>
        <c:gapWidth val="219"/>
        <c:overlap val="-27"/>
        <c:axId val="9260991"/>
        <c:axId val="9264319"/>
      </c:barChart>
      <c:catAx>
        <c:axId val="926099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crossAx val="9264319"/>
        <c:crosses val="autoZero"/>
        <c:auto val="1"/>
        <c:lblAlgn val="ctr"/>
        <c:lblOffset val="100"/>
        <c:noMultiLvlLbl val="0"/>
      </c:catAx>
      <c:valAx>
        <c:axId val="9264319"/>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sz="1800"/>
                  <a:t>% with Outcome</a:t>
                </a:r>
                <a:r>
                  <a:rPr lang="en-US" sz="1800" baseline="0"/>
                  <a:t> Event</a:t>
                </a:r>
                <a:endParaRPr lang="en-US" sz="1800"/>
              </a:p>
            </c:rich>
          </c:tx>
          <c:layout>
            <c:manualLayout>
              <c:xMode val="edge"/>
              <c:yMode val="edge"/>
              <c:x val="6.7345718152537773E-2"/>
              <c:y val="0.22032762878809894"/>
            </c:manualLayout>
          </c:layout>
          <c:overlay val="0"/>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9260991"/>
        <c:crosses val="autoZero"/>
        <c:crossBetween val="between"/>
        <c:majorUnit val="1"/>
      </c:valAx>
      <c:spPr>
        <a:noFill/>
        <a:ln>
          <a:noFill/>
        </a:ln>
        <a:effectLst/>
      </c:spPr>
    </c:plotArea>
    <c:legend>
      <c:legendPos val="b"/>
      <c:layout>
        <c:manualLayout>
          <c:xMode val="edge"/>
          <c:yMode val="edge"/>
          <c:x val="0.37845159722371136"/>
          <c:y val="0.18066608744582199"/>
          <c:w val="0.26868277552307895"/>
          <c:h val="0.11789271854948558"/>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7716191104688661"/>
          <c:y val="0.17931820691257258"/>
          <c:w val="0.8142646227036141"/>
          <c:h val="0.66587119837904574"/>
        </c:manualLayout>
      </c:layout>
      <c:barChart>
        <c:barDir val="col"/>
        <c:grouping val="clustered"/>
        <c:varyColors val="0"/>
        <c:ser>
          <c:idx val="0"/>
          <c:order val="0"/>
          <c:spPr>
            <a:solidFill>
              <a:schemeClr val="accent1"/>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Sheet1!$B$2:$B$6</c:f>
              <c:numCache>
                <c:formatCode>General</c:formatCode>
                <c:ptCount val="5"/>
                <c:pt idx="0">
                  <c:v>2</c:v>
                </c:pt>
                <c:pt idx="1">
                  <c:v>0</c:v>
                </c:pt>
                <c:pt idx="2">
                  <c:v>0</c:v>
                </c:pt>
                <c:pt idx="3">
                  <c:v>1.84</c:v>
                </c:pt>
                <c:pt idx="4">
                  <c:v>0.17</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pt idx="0">
                        <c:v>Rivaroxaban</c:v>
                      </c:pt>
                    </c:strCache>
                  </c:strRef>
                </c15:tx>
              </c15:filteredSeriesTitle>
            </c:ext>
            <c:ext xmlns:c15="http://schemas.microsoft.com/office/drawing/2012/chart" uri="{02D57815-91ED-43cb-92C2-25804820EDAC}">
              <c15:filteredCategoryTitle>
                <c15:cat>
                  <c:strRef>
                    <c:extLst>
                      <c:ext uri="{02D57815-91ED-43cb-92C2-25804820EDAC}">
                        <c15:formulaRef>
                          <c15:sqref>Sheet1!$A$2:$A$6</c15:sqref>
                        </c15:formulaRef>
                      </c:ext>
                    </c:extLst>
                    <c:strCache>
                      <c:ptCount val="5"/>
                      <c:pt idx="0">
                        <c:v>Primary Composite</c:v>
                      </c:pt>
                      <c:pt idx="1">
                        <c:v>VTE</c:v>
                      </c:pt>
                      <c:pt idx="2">
                        <c:v>Ischemic Stroke</c:v>
                      </c:pt>
                      <c:pt idx="3">
                        <c:v>All Cause Hospitalization</c:v>
                      </c:pt>
                      <c:pt idx="4">
                        <c:v>Death</c:v>
                      </c:pt>
                    </c:strCache>
                  </c:strRef>
                </c15:cat>
              </c15:filteredCategoryTitle>
            </c:ext>
            <c:ext xmlns:c16="http://schemas.microsoft.com/office/drawing/2014/chart" uri="{C3380CC4-5D6E-409C-BE32-E72D297353CC}">
              <c16:uniqueId val="{00000000-8843-4EE2-8072-AA45E4895D23}"/>
            </c:ext>
          </c:extLst>
        </c:ser>
        <c:ser>
          <c:idx val="1"/>
          <c:order val="1"/>
          <c:spPr>
            <a:solidFill>
              <a:srgbClr val="C00000"/>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Sheet1!$C$2:$C$6</c:f>
              <c:numCache>
                <c:formatCode>General</c:formatCode>
                <c:ptCount val="5"/>
                <c:pt idx="0">
                  <c:v>2.68</c:v>
                </c:pt>
                <c:pt idx="1">
                  <c:v>0.33</c:v>
                </c:pt>
                <c:pt idx="2">
                  <c:v>0.33</c:v>
                </c:pt>
                <c:pt idx="3">
                  <c:v>2.5099999999999998</c:v>
                </c:pt>
                <c:pt idx="4">
                  <c:v>0.17</c:v>
                </c:pt>
              </c:numCache>
            </c:numRef>
          </c:val>
          <c:extLst>
            <c:ext xmlns:c15="http://schemas.microsoft.com/office/drawing/2012/chart" uri="{02D57815-91ED-43cb-92C2-25804820EDAC}">
              <c15:filteredSeriesTitle>
                <c15:tx>
                  <c:strRef>
                    <c:extLst>
                      <c:ext uri="{02D57815-91ED-43cb-92C2-25804820EDAC}">
                        <c15:formulaRef>
                          <c15:sqref>Sheet1!$C$1</c15:sqref>
                        </c15:formulaRef>
                      </c:ext>
                    </c:extLst>
                    <c:strCache>
                      <c:ptCount val="1"/>
                      <c:pt idx="0">
                        <c:v>Placebo</c:v>
                      </c:pt>
                    </c:strCache>
                  </c:strRef>
                </c15:tx>
              </c15:filteredSeriesTitle>
            </c:ext>
            <c:ext xmlns:c15="http://schemas.microsoft.com/office/drawing/2012/chart" uri="{02D57815-91ED-43cb-92C2-25804820EDAC}">
              <c15:filteredCategoryTitle>
                <c15:cat>
                  <c:strRef>
                    <c:extLst>
                      <c:ext uri="{02D57815-91ED-43cb-92C2-25804820EDAC}">
                        <c15:formulaRef>
                          <c15:sqref>Sheet1!$A$2:$A$6</c15:sqref>
                        </c15:formulaRef>
                      </c:ext>
                    </c:extLst>
                    <c:strCache>
                      <c:ptCount val="5"/>
                      <c:pt idx="0">
                        <c:v>Primary Composite</c:v>
                      </c:pt>
                      <c:pt idx="1">
                        <c:v>VTE</c:v>
                      </c:pt>
                      <c:pt idx="2">
                        <c:v>Ischemic Stroke</c:v>
                      </c:pt>
                      <c:pt idx="3">
                        <c:v>All Cause Hospitalization</c:v>
                      </c:pt>
                      <c:pt idx="4">
                        <c:v>Death</c:v>
                      </c:pt>
                    </c:strCache>
                  </c:strRef>
                </c15:cat>
              </c15:filteredCategoryTitle>
            </c:ext>
            <c:ext xmlns:c16="http://schemas.microsoft.com/office/drawing/2014/chart" uri="{C3380CC4-5D6E-409C-BE32-E72D297353CC}">
              <c16:uniqueId val="{00000001-8843-4EE2-8072-AA45E4895D23}"/>
            </c:ext>
          </c:extLst>
        </c:ser>
        <c:dLbls>
          <c:dLblPos val="outEnd"/>
          <c:showLegendKey val="0"/>
          <c:showVal val="1"/>
          <c:showCatName val="0"/>
          <c:showSerName val="0"/>
          <c:showPercent val="0"/>
          <c:showBubbleSize val="0"/>
        </c:dLbls>
        <c:gapWidth val="219"/>
        <c:overlap val="-27"/>
        <c:axId val="9260991"/>
        <c:axId val="9264319"/>
      </c:barChart>
      <c:catAx>
        <c:axId val="926099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crossAx val="9264319"/>
        <c:crosses val="autoZero"/>
        <c:auto val="1"/>
        <c:lblAlgn val="ctr"/>
        <c:lblOffset val="100"/>
        <c:noMultiLvlLbl val="0"/>
      </c:catAx>
      <c:valAx>
        <c:axId val="9264319"/>
        <c:scaling>
          <c:orientation val="minMax"/>
          <c:max val="4"/>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sz="1800" b="0" i="0" baseline="0">
                    <a:effectLst/>
                  </a:rPr>
                  <a:t>% with Outcome Event</a:t>
                </a:r>
                <a:endParaRPr lang="en-US">
                  <a:effectLst/>
                </a:endParaRPr>
              </a:p>
            </c:rich>
          </c:tx>
          <c:layout>
            <c:manualLayout>
              <c:xMode val="edge"/>
              <c:yMode val="edge"/>
              <c:x val="0"/>
              <c:y val="0.21062797637398958"/>
            </c:manualLayout>
          </c:layout>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9260991"/>
        <c:crosses val="autoZero"/>
        <c:crossBetween val="between"/>
        <c:majorUnit val="1"/>
      </c:valAx>
      <c:spPr>
        <a:solidFill>
          <a:sysClr val="window" lastClr="FFFFFF"/>
        </a:solidFill>
        <a:ln>
          <a:noFill/>
        </a:ln>
        <a:effectLst/>
      </c:spPr>
    </c:plotArea>
    <c:legend>
      <c:legendPos val="b"/>
      <c:layout>
        <c:manualLayout>
          <c:xMode val="edge"/>
          <c:yMode val="edge"/>
          <c:x val="0.35489105158583295"/>
          <c:y val="0.17867177540663665"/>
          <c:w val="0.27802776611421742"/>
          <c:h val="0.11004106172991952"/>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5268887372787463"/>
          <c:y val="0.12356380761650472"/>
          <c:w val="0.45007425153371472"/>
          <c:h val="0.59370970268254541"/>
        </c:manualLayout>
      </c:layout>
      <c:barChart>
        <c:barDir val="col"/>
        <c:grouping val="clustered"/>
        <c:varyColors val="0"/>
        <c:ser>
          <c:idx val="0"/>
          <c:order val="0"/>
          <c:spPr>
            <a:solidFill>
              <a:schemeClr val="accent1"/>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65000"/>
                        <a:lumOff val="3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Sheet1!$B$2</c:f>
              <c:numCache>
                <c:formatCode>General</c:formatCode>
                <c:ptCount val="1"/>
                <c:pt idx="0">
                  <c:v>0.31</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pt idx="0">
                        <c:v>Rivaroxaban</c:v>
                      </c:pt>
                    </c:strCache>
                  </c:strRef>
                </c15:tx>
              </c15:filteredSeriesTitle>
            </c:ext>
            <c:ext xmlns:c15="http://schemas.microsoft.com/office/drawing/2012/chart" uri="{02D57815-91ED-43cb-92C2-25804820EDAC}">
              <c15:filteredCategoryTitle>
                <c15:cat>
                  <c:strRef>
                    <c:extLst>
                      <c:ext uri="{02D57815-91ED-43cb-92C2-25804820EDAC}">
                        <c15:formulaRef>
                          <c15:sqref>Sheet1!$A$2</c15:sqref>
                        </c15:formulaRef>
                      </c:ext>
                    </c:extLst>
                    <c:strCache>
                      <c:ptCount val="1"/>
                      <c:pt idx="0">
                        <c:v>Symptomatic VTE and Arterial Thrombotic Events and All-cause Mortality</c:v>
                      </c:pt>
                    </c:strCache>
                  </c:strRef>
                </c15:cat>
              </c15:filteredCategoryTitle>
            </c:ext>
            <c:ext xmlns:c16="http://schemas.microsoft.com/office/drawing/2014/chart" uri="{C3380CC4-5D6E-409C-BE32-E72D297353CC}">
              <c16:uniqueId val="{00000000-F64B-4421-80EB-E95565FF16D3}"/>
            </c:ext>
          </c:extLst>
        </c:ser>
        <c:ser>
          <c:idx val="1"/>
          <c:order val="1"/>
          <c:spPr>
            <a:solidFill>
              <a:schemeClr val="accent2"/>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65000"/>
                        <a:lumOff val="3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Sheet1!$C$2</c:f>
              <c:numCache>
                <c:formatCode>General</c:formatCode>
                <c:ptCount val="1"/>
                <c:pt idx="0">
                  <c:v>1.0900000000000001</c:v>
                </c:pt>
              </c:numCache>
            </c:numRef>
          </c:val>
          <c:extLst>
            <c:ext xmlns:c15="http://schemas.microsoft.com/office/drawing/2012/chart" uri="{02D57815-91ED-43cb-92C2-25804820EDAC}">
              <c15:filteredSeriesTitle>
                <c15:tx>
                  <c:strRef>
                    <c:extLst>
                      <c:ext uri="{02D57815-91ED-43cb-92C2-25804820EDAC}">
                        <c15:formulaRef>
                          <c15:sqref>Sheet1!$C$1</c15:sqref>
                        </c15:formulaRef>
                      </c:ext>
                    </c:extLst>
                    <c:strCache>
                      <c:ptCount val="1"/>
                      <c:pt idx="0">
                        <c:v>Placebo</c:v>
                      </c:pt>
                    </c:strCache>
                  </c:strRef>
                </c15:tx>
              </c15:filteredSeriesTitle>
            </c:ext>
            <c:ext xmlns:c15="http://schemas.microsoft.com/office/drawing/2012/chart" uri="{02D57815-91ED-43cb-92C2-25804820EDAC}">
              <c15:filteredCategoryTitle>
                <c15:cat>
                  <c:strRef>
                    <c:extLst>
                      <c:ext uri="{02D57815-91ED-43cb-92C2-25804820EDAC}">
                        <c15:formulaRef>
                          <c15:sqref>Sheet1!$A$2</c15:sqref>
                        </c15:formulaRef>
                      </c:ext>
                    </c:extLst>
                    <c:strCache>
                      <c:ptCount val="1"/>
                      <c:pt idx="0">
                        <c:v>Symptomatic VTE and Arterial Thrombotic Events and All-cause Mortality</c:v>
                      </c:pt>
                    </c:strCache>
                  </c:strRef>
                </c15:cat>
              </c15:filteredCategoryTitle>
            </c:ext>
            <c:ext xmlns:c16="http://schemas.microsoft.com/office/drawing/2014/chart" uri="{C3380CC4-5D6E-409C-BE32-E72D297353CC}">
              <c16:uniqueId val="{00000001-F64B-4421-80EB-E95565FF16D3}"/>
            </c:ext>
          </c:extLst>
        </c:ser>
        <c:dLbls>
          <c:dLblPos val="outEnd"/>
          <c:showLegendKey val="0"/>
          <c:showVal val="1"/>
          <c:showCatName val="0"/>
          <c:showSerName val="0"/>
          <c:showPercent val="0"/>
          <c:showBubbleSize val="0"/>
        </c:dLbls>
        <c:gapWidth val="219"/>
        <c:overlap val="-27"/>
        <c:axId val="9260991"/>
        <c:axId val="9264319"/>
      </c:barChart>
      <c:catAx>
        <c:axId val="926099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9264319"/>
        <c:crosses val="autoZero"/>
        <c:auto val="1"/>
        <c:lblAlgn val="ctr"/>
        <c:lblOffset val="100"/>
        <c:noMultiLvlLbl val="0"/>
      </c:catAx>
      <c:valAx>
        <c:axId val="9264319"/>
        <c:scaling>
          <c:orientation val="minMax"/>
          <c:max val="1.4"/>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r>
                  <a:rPr lang="en-US" sz="2000"/>
                  <a:t>% with Outcome</a:t>
                </a:r>
                <a:r>
                  <a:rPr lang="en-US" sz="2000" baseline="0"/>
                  <a:t> Event</a:t>
                </a:r>
                <a:endParaRPr lang="en-US" sz="2000"/>
              </a:p>
            </c:rich>
          </c:tx>
          <c:layout>
            <c:manualLayout>
              <c:xMode val="edge"/>
              <c:yMode val="edge"/>
              <c:x val="9.3051855250965682E-2"/>
              <c:y val="0.13500870990768132"/>
            </c:manualLayout>
          </c:layout>
          <c:overlay val="0"/>
          <c:spPr>
            <a:noFill/>
            <a:ln>
              <a:noFill/>
            </a:ln>
            <a:effectLst/>
          </c:spPr>
          <c:txPr>
            <a:bodyPr rot="-54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9260991"/>
        <c:crosses val="autoZero"/>
        <c:crossBetween val="between"/>
      </c:valAx>
      <c:spPr>
        <a:noFill/>
        <a:ln>
          <a:noFill/>
        </a:ln>
        <a:effectLst/>
      </c:spPr>
    </c:plotArea>
    <c:legend>
      <c:legendPos val="b"/>
      <c:layout>
        <c:manualLayout>
          <c:xMode val="edge"/>
          <c:yMode val="edge"/>
          <c:x val="0.23824074822272334"/>
          <c:y val="0.14538600215128047"/>
          <c:w val="0.2004786196941466"/>
          <c:h val="0.11673851213808796"/>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userShapes r:id="rId5"/>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558188976377953"/>
          <c:y val="0.21055077118394469"/>
          <c:w val="0.84311518560179977"/>
          <c:h val="0.64305651637010719"/>
        </c:manualLayout>
      </c:layout>
      <c:barChart>
        <c:barDir val="col"/>
        <c:grouping val="clustered"/>
        <c:varyColors val="0"/>
        <c:ser>
          <c:idx val="0"/>
          <c:order val="0"/>
          <c:spPr>
            <a:solidFill>
              <a:schemeClr val="accent1"/>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Sheet1!$B$2:$B$5</c:f>
              <c:numCache>
                <c:formatCode>General</c:formatCode>
                <c:ptCount val="4"/>
                <c:pt idx="0">
                  <c:v>0</c:v>
                </c:pt>
                <c:pt idx="1">
                  <c:v>0.17</c:v>
                </c:pt>
                <c:pt idx="2">
                  <c:v>1.5</c:v>
                </c:pt>
                <c:pt idx="3">
                  <c:v>2.84</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pt idx="0">
                        <c:v>Rivaroxaban</c:v>
                      </c:pt>
                    </c:strCache>
                  </c:strRef>
                </c15:tx>
              </c15:filteredSeriesTitle>
            </c:ext>
            <c:ext xmlns:c15="http://schemas.microsoft.com/office/drawing/2012/chart" uri="{02D57815-91ED-43cb-92C2-25804820EDAC}">
              <c15:filteredCategoryTitle>
                <c15:cat>
                  <c:strRef>
                    <c:extLst>
                      <c:ext uri="{02D57815-91ED-43cb-92C2-25804820EDAC}">
                        <c15:formulaRef>
                          <c15:sqref>Sheet1!$A$2:$A$5</c15:sqref>
                        </c15:formulaRef>
                      </c:ext>
                    </c:extLst>
                    <c:strCache>
                      <c:ptCount val="4"/>
                      <c:pt idx="0">
                        <c:v>Fatal and Critical Site Bleeding</c:v>
                      </c:pt>
                      <c:pt idx="1">
                        <c:v>ISTH Major Bleeding</c:v>
                      </c:pt>
                      <c:pt idx="2">
                        <c:v>Non-major Clinically Relevant Bleeding</c:v>
                      </c:pt>
                      <c:pt idx="3">
                        <c:v>Trivial Bleeding</c:v>
                      </c:pt>
                    </c:strCache>
                  </c:strRef>
                </c15:cat>
              </c15:filteredCategoryTitle>
            </c:ext>
            <c:ext xmlns:c16="http://schemas.microsoft.com/office/drawing/2014/chart" uri="{C3380CC4-5D6E-409C-BE32-E72D297353CC}">
              <c16:uniqueId val="{00000000-7973-4859-89CE-FAFD1BE8DB4E}"/>
            </c:ext>
          </c:extLst>
        </c:ser>
        <c:ser>
          <c:idx val="1"/>
          <c:order val="1"/>
          <c:spPr>
            <a:solidFill>
              <a:schemeClr val="accent2"/>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Sheet1!$C$2:$C$5</c:f>
              <c:numCache>
                <c:formatCode>General</c:formatCode>
                <c:ptCount val="4"/>
                <c:pt idx="0">
                  <c:v>0</c:v>
                </c:pt>
                <c:pt idx="1">
                  <c:v>0</c:v>
                </c:pt>
                <c:pt idx="2">
                  <c:v>0.17</c:v>
                </c:pt>
                <c:pt idx="3">
                  <c:v>0.84</c:v>
                </c:pt>
              </c:numCache>
            </c:numRef>
          </c:val>
          <c:extLst>
            <c:ext xmlns:c15="http://schemas.microsoft.com/office/drawing/2012/chart" uri="{02D57815-91ED-43cb-92C2-25804820EDAC}">
              <c15:filteredSeriesTitle>
                <c15:tx>
                  <c:strRef>
                    <c:extLst>
                      <c:ext uri="{02D57815-91ED-43cb-92C2-25804820EDAC}">
                        <c15:formulaRef>
                          <c15:sqref>Sheet1!$C$1</c15:sqref>
                        </c15:formulaRef>
                      </c:ext>
                    </c:extLst>
                    <c:strCache>
                      <c:ptCount val="1"/>
                      <c:pt idx="0">
                        <c:v>Placebo</c:v>
                      </c:pt>
                    </c:strCache>
                  </c:strRef>
                </c15:tx>
              </c15:filteredSeriesTitle>
            </c:ext>
            <c:ext xmlns:c15="http://schemas.microsoft.com/office/drawing/2012/chart" uri="{02D57815-91ED-43cb-92C2-25804820EDAC}">
              <c15:filteredCategoryTitle>
                <c15:cat>
                  <c:strRef>
                    <c:extLst>
                      <c:ext uri="{02D57815-91ED-43cb-92C2-25804820EDAC}">
                        <c15:formulaRef>
                          <c15:sqref>Sheet1!$A$2:$A$5</c15:sqref>
                        </c15:formulaRef>
                      </c:ext>
                    </c:extLst>
                    <c:strCache>
                      <c:ptCount val="4"/>
                      <c:pt idx="0">
                        <c:v>Fatal and Critical Site Bleeding</c:v>
                      </c:pt>
                      <c:pt idx="1">
                        <c:v>ISTH Major Bleeding</c:v>
                      </c:pt>
                      <c:pt idx="2">
                        <c:v>Non-major Clinically Relevant Bleeding</c:v>
                      </c:pt>
                      <c:pt idx="3">
                        <c:v>Trivial Bleeding</c:v>
                      </c:pt>
                    </c:strCache>
                  </c:strRef>
                </c15:cat>
              </c15:filteredCategoryTitle>
            </c:ext>
            <c:ext xmlns:c16="http://schemas.microsoft.com/office/drawing/2014/chart" uri="{C3380CC4-5D6E-409C-BE32-E72D297353CC}">
              <c16:uniqueId val="{00000001-7973-4859-89CE-FAFD1BE8DB4E}"/>
            </c:ext>
          </c:extLst>
        </c:ser>
        <c:dLbls>
          <c:dLblPos val="outEnd"/>
          <c:showLegendKey val="0"/>
          <c:showVal val="1"/>
          <c:showCatName val="0"/>
          <c:showSerName val="0"/>
          <c:showPercent val="0"/>
          <c:showBubbleSize val="0"/>
        </c:dLbls>
        <c:gapWidth val="219"/>
        <c:overlap val="-27"/>
        <c:axId val="9260991"/>
        <c:axId val="9264319"/>
      </c:barChart>
      <c:catAx>
        <c:axId val="926099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9264319"/>
        <c:crosses val="autoZero"/>
        <c:auto val="0"/>
        <c:lblAlgn val="ctr"/>
        <c:lblOffset val="100"/>
        <c:noMultiLvlLbl val="0"/>
      </c:catAx>
      <c:valAx>
        <c:axId val="9264319"/>
        <c:scaling>
          <c:orientation val="minMax"/>
          <c:max val="4"/>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sz="1800"/>
                  <a:t>% with Outcome</a:t>
                </a:r>
                <a:r>
                  <a:rPr lang="en-US" sz="1800" baseline="0"/>
                  <a:t> Event</a:t>
                </a:r>
                <a:endParaRPr lang="en-US" sz="1800"/>
              </a:p>
            </c:rich>
          </c:tx>
          <c:layout>
            <c:manualLayout>
              <c:xMode val="edge"/>
              <c:yMode val="edge"/>
              <c:x val="4.6296296296296294E-3"/>
              <c:y val="0.23409935079009705"/>
            </c:manualLayout>
          </c:layout>
          <c:overlay val="0"/>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9260991"/>
        <c:crosses val="autoZero"/>
        <c:crossBetween val="between"/>
        <c:majorUnit val="1"/>
      </c:valAx>
      <c:spPr>
        <a:noFill/>
        <a:ln>
          <a:noFill/>
        </a:ln>
        <a:effectLst/>
      </c:spPr>
    </c:plotArea>
    <c:legend>
      <c:legendPos val="b"/>
      <c:layout>
        <c:manualLayout>
          <c:xMode val="edge"/>
          <c:yMode val="edge"/>
          <c:x val="0.18290944881889765"/>
          <c:y val="0.22552924095932736"/>
          <c:w val="0.23712800899887515"/>
          <c:h val="0.14311341033941286"/>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0.3294</cdr:x>
      <cdr:y>0.27836</cdr:y>
    </cdr:from>
    <cdr:to>
      <cdr:x>0.49416</cdr:x>
      <cdr:y>0.47901</cdr:y>
    </cdr:to>
    <cdr:sp macro="" textlink="">
      <cdr:nvSpPr>
        <cdr:cNvPr id="2" name="TextBox 1">
          <a:extLst xmlns:a="http://schemas.openxmlformats.org/drawingml/2006/main">
            <a:ext uri="{FF2B5EF4-FFF2-40B4-BE49-F238E27FC236}">
              <a16:creationId xmlns:a16="http://schemas.microsoft.com/office/drawing/2014/main" id="{D183A65E-8F41-73CF-D833-EC1E7DD992BB}"/>
            </a:ext>
          </a:extLst>
        </cdr:cNvPr>
        <cdr:cNvSpPr txBox="1"/>
      </cdr:nvSpPr>
      <cdr:spPr>
        <a:xfrm xmlns:a="http://schemas.openxmlformats.org/drawingml/2006/main">
          <a:off x="1675436" y="954347"/>
          <a:ext cx="837991" cy="687913"/>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en-US" sz="1100">
              <a:solidFill>
                <a:schemeClr val="tx1">
                  <a:lumMod val="65000"/>
                  <a:lumOff val="35000"/>
                </a:schemeClr>
              </a:solidFill>
            </a:rPr>
            <a:t>HR: 0.29 </a:t>
          </a:r>
          <a:br>
            <a:rPr lang="en-US" sz="1100">
              <a:solidFill>
                <a:schemeClr val="tx1">
                  <a:lumMod val="65000"/>
                  <a:lumOff val="35000"/>
                </a:schemeClr>
              </a:solidFill>
            </a:rPr>
          </a:br>
          <a:r>
            <a:rPr lang="en-US" sz="1100">
              <a:solidFill>
                <a:schemeClr val="tx1">
                  <a:lumMod val="65000"/>
                  <a:lumOff val="35000"/>
                </a:schemeClr>
              </a:solidFill>
            </a:rPr>
            <a:t>(0.06, 1.37)</a:t>
          </a:r>
        </a:p>
        <a:p xmlns:a="http://schemas.openxmlformats.org/drawingml/2006/main">
          <a:pPr algn="ctr"/>
          <a:r>
            <a:rPr lang="en-US" sz="1100">
              <a:solidFill>
                <a:schemeClr val="tx1">
                  <a:lumMod val="65000"/>
                  <a:lumOff val="35000"/>
                </a:schemeClr>
              </a:solidFill>
            </a:rPr>
            <a:t>P=0.095</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1A463A-09CC-43CF-A018-6FF5DE8B189F}" type="datetimeFigureOut">
              <a:rPr lang="en-US" smtClean="0"/>
              <a:t>11/23/2022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F9E5F7-0786-4CD1-8C66-FA90B52901B3}" type="slidenum">
              <a:rPr lang="en-US" smtClean="0"/>
              <a:t>‹#›</a:t>
            </a:fld>
            <a:endParaRPr lang="en-US"/>
          </a:p>
        </p:txBody>
      </p:sp>
    </p:spTree>
    <p:extLst>
      <p:ext uri="{BB962C8B-B14F-4D97-AF65-F5344CB8AC3E}">
        <p14:creationId xmlns:p14="http://schemas.microsoft.com/office/powerpoint/2010/main" val="20085944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BB1E8CF-6542-954F-8DA2-B9786D13B588}" type="slidenum">
              <a:rPr lang="en-US" smtClean="0"/>
              <a:t>3</a:t>
            </a:fld>
            <a:endParaRPr lang="en-US"/>
          </a:p>
        </p:txBody>
      </p:sp>
    </p:spTree>
    <p:extLst>
      <p:ext uri="{BB962C8B-B14F-4D97-AF65-F5344CB8AC3E}">
        <p14:creationId xmlns:p14="http://schemas.microsoft.com/office/powerpoint/2010/main" val="12124123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BB1E8CF-6542-954F-8DA2-B9786D13B588}" type="slidenum">
              <a:rPr lang="en-US" smtClean="0"/>
              <a:t>4</a:t>
            </a:fld>
            <a:endParaRPr lang="en-US"/>
          </a:p>
        </p:txBody>
      </p:sp>
    </p:spTree>
    <p:extLst>
      <p:ext uri="{BB962C8B-B14F-4D97-AF65-F5344CB8AC3E}">
        <p14:creationId xmlns:p14="http://schemas.microsoft.com/office/powerpoint/2010/main" val="25624871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BB1E8CF-6542-954F-8DA2-B9786D13B588}" type="slidenum">
              <a:rPr lang="en-US" smtClean="0"/>
              <a:t>5</a:t>
            </a:fld>
            <a:endParaRPr lang="en-US"/>
          </a:p>
        </p:txBody>
      </p:sp>
    </p:spTree>
    <p:extLst>
      <p:ext uri="{BB962C8B-B14F-4D97-AF65-F5344CB8AC3E}">
        <p14:creationId xmlns:p14="http://schemas.microsoft.com/office/powerpoint/2010/main" val="26646462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BB1E8CF-6542-954F-8DA2-B9786D13B588}" type="slidenum">
              <a:rPr lang="en-US" smtClean="0"/>
              <a:t>6</a:t>
            </a:fld>
            <a:endParaRPr lang="en-US"/>
          </a:p>
        </p:txBody>
      </p:sp>
    </p:spTree>
    <p:extLst>
      <p:ext uri="{BB962C8B-B14F-4D97-AF65-F5344CB8AC3E}">
        <p14:creationId xmlns:p14="http://schemas.microsoft.com/office/powerpoint/2010/main" val="28389080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BB1E8CF-6542-954F-8DA2-B9786D13B588}" type="slidenum">
              <a:rPr lang="en-US" smtClean="0"/>
              <a:t>7</a:t>
            </a:fld>
            <a:endParaRPr lang="en-US"/>
          </a:p>
        </p:txBody>
      </p:sp>
    </p:spTree>
    <p:extLst>
      <p:ext uri="{BB962C8B-B14F-4D97-AF65-F5344CB8AC3E}">
        <p14:creationId xmlns:p14="http://schemas.microsoft.com/office/powerpoint/2010/main" val="27439710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BB1E8CF-6542-954F-8DA2-B9786D13B588}" type="slidenum">
              <a:rPr lang="en-US" smtClean="0"/>
              <a:t>8</a:t>
            </a:fld>
            <a:endParaRPr lang="en-US"/>
          </a:p>
        </p:txBody>
      </p:sp>
    </p:spTree>
    <p:extLst>
      <p:ext uri="{BB962C8B-B14F-4D97-AF65-F5344CB8AC3E}">
        <p14:creationId xmlns:p14="http://schemas.microsoft.com/office/powerpoint/2010/main" val="16920521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5"/>
          </p:nvPr>
        </p:nvSpPr>
        <p:spPr/>
        <p:txBody>
          <a:bodyPr/>
          <a:lstStyle/>
          <a:p>
            <a:fld id="{ABB1E8CF-6542-954F-8DA2-B9786D13B588}" type="slidenum">
              <a:rPr lang="en-US" smtClean="0"/>
              <a:t>9</a:t>
            </a:fld>
            <a:endParaRPr lang="en-US"/>
          </a:p>
        </p:txBody>
      </p:sp>
    </p:spTree>
    <p:extLst>
      <p:ext uri="{BB962C8B-B14F-4D97-AF65-F5344CB8AC3E}">
        <p14:creationId xmlns:p14="http://schemas.microsoft.com/office/powerpoint/2010/main" val="422534826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gradFill>
          <a:gsLst>
            <a:gs pos="84000">
              <a:srgbClr val="EDEDED"/>
            </a:gs>
            <a:gs pos="57000">
              <a:schemeClr val="bg1"/>
            </a:gs>
            <a:gs pos="100000">
              <a:schemeClr val="bg2">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1850" y="1101482"/>
            <a:ext cx="10515600" cy="2825748"/>
          </a:xfrm>
        </p:spPr>
        <p:txBody>
          <a:bodyPr anchor="b">
            <a:normAutofit/>
          </a:bodyPr>
          <a:lstStyle>
            <a:lvl1pPr>
              <a:defRPr sz="4800">
                <a:solidFill>
                  <a:schemeClr val="accent1"/>
                </a:solidFill>
              </a:defRPr>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1850" y="4208338"/>
            <a:ext cx="10515600" cy="1766887"/>
          </a:xfrm>
          <a:prstGeom prst="rect">
            <a:avLst/>
          </a:prstGeom>
        </p:spPr>
        <p:txBody>
          <a:bodyPr>
            <a:normAutofit/>
          </a:bodyPr>
          <a:lstStyle>
            <a:lvl1pPr marL="0" indent="0">
              <a:buNone/>
              <a:defRPr sz="2000">
                <a:solidFill>
                  <a:schemeClr val="bg2">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cxnSp>
        <p:nvCxnSpPr>
          <p:cNvPr id="16" name="Straight Connector 15">
            <a:extLst>
              <a:ext uri="{FF2B5EF4-FFF2-40B4-BE49-F238E27FC236}">
                <a16:creationId xmlns:a16="http://schemas.microsoft.com/office/drawing/2014/main" id="{D0CC67B0-1237-46F2-B879-34B77487522D}"/>
              </a:ext>
            </a:extLst>
          </p:cNvPr>
          <p:cNvCxnSpPr/>
          <p:nvPr userDrawn="1"/>
        </p:nvCxnSpPr>
        <p:spPr>
          <a:xfrm>
            <a:off x="831850" y="1101482"/>
            <a:ext cx="1051560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Footer Placeholder 4">
            <a:extLst>
              <a:ext uri="{FF2B5EF4-FFF2-40B4-BE49-F238E27FC236}">
                <a16:creationId xmlns:a16="http://schemas.microsoft.com/office/drawing/2014/main" id="{97C5F604-5875-43F7-B477-70FB1C866798}"/>
              </a:ext>
            </a:extLst>
          </p:cNvPr>
          <p:cNvSpPr>
            <a:spLocks noGrp="1"/>
          </p:cNvSpPr>
          <p:nvPr>
            <p:ph type="ftr" sz="quarter" idx="3"/>
          </p:nvPr>
        </p:nvSpPr>
        <p:spPr>
          <a:xfrm>
            <a:off x="838200" y="6356350"/>
            <a:ext cx="10509250"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pic>
        <p:nvPicPr>
          <p:cNvPr id="8" name="Picture 7">
            <a:extLst>
              <a:ext uri="{FF2B5EF4-FFF2-40B4-BE49-F238E27FC236}">
                <a16:creationId xmlns:a16="http://schemas.microsoft.com/office/drawing/2014/main" id="{3390C64D-9995-4CD5-AD94-B104F638C54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1849" y="184778"/>
            <a:ext cx="4343365" cy="675353"/>
          </a:xfrm>
          <a:prstGeom prst="rect">
            <a:avLst/>
          </a:prstGeom>
        </p:spPr>
      </p:pic>
      <p:pic>
        <p:nvPicPr>
          <p:cNvPr id="2" name="Picture 1">
            <a:extLst>
              <a:ext uri="{FF2B5EF4-FFF2-40B4-BE49-F238E27FC236}">
                <a16:creationId xmlns:a16="http://schemas.microsoft.com/office/drawing/2014/main" id="{D547F72E-5064-4C5E-AB7F-BE55D321DEE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668000" y="6093534"/>
            <a:ext cx="1267742" cy="649084"/>
          </a:xfrm>
          <a:prstGeom prst="rect">
            <a:avLst/>
          </a:prstGeom>
        </p:spPr>
      </p:pic>
    </p:spTree>
    <p:extLst>
      <p:ext uri="{BB962C8B-B14F-4D97-AF65-F5344CB8AC3E}">
        <p14:creationId xmlns:p14="http://schemas.microsoft.com/office/powerpoint/2010/main" val="3070134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11" name="Footer Placeholder 4">
            <a:extLst>
              <a:ext uri="{FF2B5EF4-FFF2-40B4-BE49-F238E27FC236}">
                <a16:creationId xmlns:a16="http://schemas.microsoft.com/office/drawing/2014/main" id="{53A0B1A1-466A-4562-8ACB-1D04390A0324}"/>
              </a:ext>
            </a:extLst>
          </p:cNvPr>
          <p:cNvSpPr>
            <a:spLocks noGrp="1"/>
          </p:cNvSpPr>
          <p:nvPr>
            <p:ph type="ftr" sz="quarter" idx="3"/>
          </p:nvPr>
        </p:nvSpPr>
        <p:spPr>
          <a:xfrm>
            <a:off x="838199" y="6356350"/>
            <a:ext cx="9067801"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pic>
        <p:nvPicPr>
          <p:cNvPr id="8" name="Picture 7">
            <a:extLst>
              <a:ext uri="{FF2B5EF4-FFF2-40B4-BE49-F238E27FC236}">
                <a16:creationId xmlns:a16="http://schemas.microsoft.com/office/drawing/2014/main" id="{8E4D5BA8-F570-4D81-8773-A8C86E51C64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96251" y="6384248"/>
            <a:ext cx="1971198" cy="306503"/>
          </a:xfrm>
          <a:prstGeom prst="rect">
            <a:avLst/>
          </a:prstGeom>
        </p:spPr>
      </p:pic>
    </p:spTree>
    <p:extLst>
      <p:ext uri="{BB962C8B-B14F-4D97-AF65-F5344CB8AC3E}">
        <p14:creationId xmlns:p14="http://schemas.microsoft.com/office/powerpoint/2010/main" val="2402409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ver Slide">
    <p:spTree>
      <p:nvGrpSpPr>
        <p:cNvPr id="1" name=""/>
        <p:cNvGrpSpPr/>
        <p:nvPr/>
      </p:nvGrpSpPr>
      <p:grpSpPr>
        <a:xfrm>
          <a:off x="0" y="0"/>
          <a:ext cx="0" cy="0"/>
          <a:chOff x="0" y="0"/>
          <a:chExt cx="0" cy="0"/>
        </a:xfrm>
      </p:grpSpPr>
      <p:sp>
        <p:nvSpPr>
          <p:cNvPr id="28" name="Delay 2">
            <a:extLst>
              <a:ext uri="{FF2B5EF4-FFF2-40B4-BE49-F238E27FC236}">
                <a16:creationId xmlns:a16="http://schemas.microsoft.com/office/drawing/2014/main" id="{2A26AB6B-C4E4-6E4E-B01F-46F44FCF9E42}"/>
              </a:ext>
            </a:extLst>
          </p:cNvPr>
          <p:cNvSpPr/>
          <p:nvPr userDrawn="1"/>
        </p:nvSpPr>
        <p:spPr>
          <a:xfrm>
            <a:off x="-88358" y="-43368"/>
            <a:ext cx="10504097" cy="6948311"/>
          </a:xfrm>
          <a:custGeom>
            <a:avLst/>
            <a:gdLst>
              <a:gd name="connsiteX0" fmla="*/ 0 w 4596617"/>
              <a:gd name="connsiteY0" fmla="*/ 0 h 5143500"/>
              <a:gd name="connsiteX1" fmla="*/ 2298309 w 4596617"/>
              <a:gd name="connsiteY1" fmla="*/ 0 h 5143500"/>
              <a:gd name="connsiteX2" fmla="*/ 4596618 w 4596617"/>
              <a:gd name="connsiteY2" fmla="*/ 2571750 h 5143500"/>
              <a:gd name="connsiteX3" fmla="*/ 2298309 w 4596617"/>
              <a:gd name="connsiteY3" fmla="*/ 5143500 h 5143500"/>
              <a:gd name="connsiteX4" fmla="*/ 0 w 4596617"/>
              <a:gd name="connsiteY4" fmla="*/ 5143500 h 5143500"/>
              <a:gd name="connsiteX5" fmla="*/ 0 w 4596617"/>
              <a:gd name="connsiteY5" fmla="*/ 0 h 5143500"/>
              <a:gd name="connsiteX0" fmla="*/ 0 w 4669398"/>
              <a:gd name="connsiteY0" fmla="*/ 0 h 5143500"/>
              <a:gd name="connsiteX1" fmla="*/ 3415909 w 4669398"/>
              <a:gd name="connsiteY1" fmla="*/ 0 h 5143500"/>
              <a:gd name="connsiteX2" fmla="*/ 4596618 w 4669398"/>
              <a:gd name="connsiteY2" fmla="*/ 2571750 h 5143500"/>
              <a:gd name="connsiteX3" fmla="*/ 2298309 w 4669398"/>
              <a:gd name="connsiteY3" fmla="*/ 5143500 h 5143500"/>
              <a:gd name="connsiteX4" fmla="*/ 0 w 4669398"/>
              <a:gd name="connsiteY4" fmla="*/ 5143500 h 5143500"/>
              <a:gd name="connsiteX5" fmla="*/ 0 w 4669398"/>
              <a:gd name="connsiteY5" fmla="*/ 0 h 5143500"/>
              <a:gd name="connsiteX0" fmla="*/ 0 w 4599664"/>
              <a:gd name="connsiteY0" fmla="*/ 0 h 5160433"/>
              <a:gd name="connsiteX1" fmla="*/ 3415909 w 4599664"/>
              <a:gd name="connsiteY1" fmla="*/ 0 h 5160433"/>
              <a:gd name="connsiteX2" fmla="*/ 4596618 w 4599664"/>
              <a:gd name="connsiteY2" fmla="*/ 2571750 h 5160433"/>
              <a:gd name="connsiteX3" fmla="*/ 3432843 w 4599664"/>
              <a:gd name="connsiteY3" fmla="*/ 5160433 h 5160433"/>
              <a:gd name="connsiteX4" fmla="*/ 0 w 4599664"/>
              <a:gd name="connsiteY4" fmla="*/ 5143500 h 5160433"/>
              <a:gd name="connsiteX5" fmla="*/ 0 w 4599664"/>
              <a:gd name="connsiteY5" fmla="*/ 0 h 5160433"/>
              <a:gd name="connsiteX0" fmla="*/ 0 w 4597172"/>
              <a:gd name="connsiteY0" fmla="*/ 0 h 5160433"/>
              <a:gd name="connsiteX1" fmla="*/ 3415909 w 4597172"/>
              <a:gd name="connsiteY1" fmla="*/ 0 h 5160433"/>
              <a:gd name="connsiteX2" fmla="*/ 4596618 w 4597172"/>
              <a:gd name="connsiteY2" fmla="*/ 2571750 h 5160433"/>
              <a:gd name="connsiteX3" fmla="*/ 3432843 w 4597172"/>
              <a:gd name="connsiteY3" fmla="*/ 5160433 h 5160433"/>
              <a:gd name="connsiteX4" fmla="*/ 0 w 4597172"/>
              <a:gd name="connsiteY4" fmla="*/ 5143500 h 5160433"/>
              <a:gd name="connsiteX5" fmla="*/ 0 w 4597172"/>
              <a:gd name="connsiteY5" fmla="*/ 0 h 5160433"/>
              <a:gd name="connsiteX0" fmla="*/ 0 w 4596683"/>
              <a:gd name="connsiteY0" fmla="*/ 0 h 5160433"/>
              <a:gd name="connsiteX1" fmla="*/ 3415909 w 4596683"/>
              <a:gd name="connsiteY1" fmla="*/ 0 h 5160433"/>
              <a:gd name="connsiteX2" fmla="*/ 4596618 w 4596683"/>
              <a:gd name="connsiteY2" fmla="*/ 2571750 h 5160433"/>
              <a:gd name="connsiteX3" fmla="*/ 3432843 w 4596683"/>
              <a:gd name="connsiteY3" fmla="*/ 5160433 h 5160433"/>
              <a:gd name="connsiteX4" fmla="*/ 0 w 4596683"/>
              <a:gd name="connsiteY4" fmla="*/ 5143500 h 5160433"/>
              <a:gd name="connsiteX5" fmla="*/ 0 w 4596683"/>
              <a:gd name="connsiteY5" fmla="*/ 0 h 5160433"/>
              <a:gd name="connsiteX0" fmla="*/ 0 w 4780413"/>
              <a:gd name="connsiteY0" fmla="*/ 33866 h 5194299"/>
              <a:gd name="connsiteX1" fmla="*/ 3991642 w 4780413"/>
              <a:gd name="connsiteY1" fmla="*/ 0 h 5194299"/>
              <a:gd name="connsiteX2" fmla="*/ 4596618 w 4780413"/>
              <a:gd name="connsiteY2" fmla="*/ 2605616 h 5194299"/>
              <a:gd name="connsiteX3" fmla="*/ 3432843 w 4780413"/>
              <a:gd name="connsiteY3" fmla="*/ 5194299 h 5194299"/>
              <a:gd name="connsiteX4" fmla="*/ 0 w 4780413"/>
              <a:gd name="connsiteY4" fmla="*/ 5177366 h 5194299"/>
              <a:gd name="connsiteX5" fmla="*/ 0 w 4780413"/>
              <a:gd name="connsiteY5" fmla="*/ 33866 h 5194299"/>
              <a:gd name="connsiteX0" fmla="*/ 0 w 4608489"/>
              <a:gd name="connsiteY0" fmla="*/ 33866 h 5194299"/>
              <a:gd name="connsiteX1" fmla="*/ 3991642 w 4608489"/>
              <a:gd name="connsiteY1" fmla="*/ 0 h 5194299"/>
              <a:gd name="connsiteX2" fmla="*/ 4596618 w 4608489"/>
              <a:gd name="connsiteY2" fmla="*/ 2605616 h 5194299"/>
              <a:gd name="connsiteX3" fmla="*/ 3432843 w 4608489"/>
              <a:gd name="connsiteY3" fmla="*/ 5194299 h 5194299"/>
              <a:gd name="connsiteX4" fmla="*/ 0 w 4608489"/>
              <a:gd name="connsiteY4" fmla="*/ 5177366 h 5194299"/>
              <a:gd name="connsiteX5" fmla="*/ 0 w 4608489"/>
              <a:gd name="connsiteY5" fmla="*/ 33866 h 5194299"/>
              <a:gd name="connsiteX0" fmla="*/ 0 w 4660310"/>
              <a:gd name="connsiteY0" fmla="*/ 33866 h 5194299"/>
              <a:gd name="connsiteX1" fmla="*/ 3991642 w 4660310"/>
              <a:gd name="connsiteY1" fmla="*/ 0 h 5194299"/>
              <a:gd name="connsiteX2" fmla="*/ 4596618 w 4660310"/>
              <a:gd name="connsiteY2" fmla="*/ 2605616 h 5194299"/>
              <a:gd name="connsiteX3" fmla="*/ 3906977 w 4660310"/>
              <a:gd name="connsiteY3" fmla="*/ 5194299 h 5194299"/>
              <a:gd name="connsiteX4" fmla="*/ 0 w 4660310"/>
              <a:gd name="connsiteY4" fmla="*/ 5177366 h 5194299"/>
              <a:gd name="connsiteX5" fmla="*/ 0 w 4660310"/>
              <a:gd name="connsiteY5" fmla="*/ 33866 h 5194299"/>
              <a:gd name="connsiteX0" fmla="*/ 0 w 4596981"/>
              <a:gd name="connsiteY0" fmla="*/ 33866 h 5194299"/>
              <a:gd name="connsiteX1" fmla="*/ 3991642 w 4596981"/>
              <a:gd name="connsiteY1" fmla="*/ 0 h 5194299"/>
              <a:gd name="connsiteX2" fmla="*/ 4596618 w 4596981"/>
              <a:gd name="connsiteY2" fmla="*/ 2605616 h 5194299"/>
              <a:gd name="connsiteX3" fmla="*/ 3906977 w 4596981"/>
              <a:gd name="connsiteY3" fmla="*/ 5194299 h 5194299"/>
              <a:gd name="connsiteX4" fmla="*/ 0 w 4596981"/>
              <a:gd name="connsiteY4" fmla="*/ 5177366 h 5194299"/>
              <a:gd name="connsiteX5" fmla="*/ 0 w 4596981"/>
              <a:gd name="connsiteY5" fmla="*/ 33866 h 5194299"/>
              <a:gd name="connsiteX0" fmla="*/ 0 w 4597991"/>
              <a:gd name="connsiteY0" fmla="*/ 33866 h 5194299"/>
              <a:gd name="connsiteX1" fmla="*/ 3991642 w 4597991"/>
              <a:gd name="connsiteY1" fmla="*/ 0 h 5194299"/>
              <a:gd name="connsiteX2" fmla="*/ 4596618 w 4597991"/>
              <a:gd name="connsiteY2" fmla="*/ 2605616 h 5194299"/>
              <a:gd name="connsiteX3" fmla="*/ 3822311 w 4597991"/>
              <a:gd name="connsiteY3" fmla="*/ 5194299 h 5194299"/>
              <a:gd name="connsiteX4" fmla="*/ 0 w 4597991"/>
              <a:gd name="connsiteY4" fmla="*/ 5177366 h 5194299"/>
              <a:gd name="connsiteX5" fmla="*/ 0 w 4597991"/>
              <a:gd name="connsiteY5" fmla="*/ 33866 h 5194299"/>
              <a:gd name="connsiteX0" fmla="*/ 0 w 4597991"/>
              <a:gd name="connsiteY0" fmla="*/ 33866 h 5194299"/>
              <a:gd name="connsiteX1" fmla="*/ 3991642 w 4597991"/>
              <a:gd name="connsiteY1" fmla="*/ 0 h 5194299"/>
              <a:gd name="connsiteX2" fmla="*/ 4596618 w 4597991"/>
              <a:gd name="connsiteY2" fmla="*/ 2605616 h 5194299"/>
              <a:gd name="connsiteX3" fmla="*/ 3822311 w 4597991"/>
              <a:gd name="connsiteY3" fmla="*/ 5194299 h 5194299"/>
              <a:gd name="connsiteX4" fmla="*/ 0 w 4597991"/>
              <a:gd name="connsiteY4" fmla="*/ 5177366 h 5194299"/>
              <a:gd name="connsiteX5" fmla="*/ 0 w 4597991"/>
              <a:gd name="connsiteY5" fmla="*/ 33866 h 5194299"/>
              <a:gd name="connsiteX0" fmla="*/ 0 w 4622138"/>
              <a:gd name="connsiteY0" fmla="*/ 33866 h 5194299"/>
              <a:gd name="connsiteX1" fmla="*/ 3991642 w 4622138"/>
              <a:gd name="connsiteY1" fmla="*/ 0 h 5194299"/>
              <a:gd name="connsiteX2" fmla="*/ 4596618 w 4622138"/>
              <a:gd name="connsiteY2" fmla="*/ 2605616 h 5194299"/>
              <a:gd name="connsiteX3" fmla="*/ 4042444 w 4622138"/>
              <a:gd name="connsiteY3" fmla="*/ 5194299 h 5194299"/>
              <a:gd name="connsiteX4" fmla="*/ 0 w 4622138"/>
              <a:gd name="connsiteY4" fmla="*/ 5177366 h 5194299"/>
              <a:gd name="connsiteX5" fmla="*/ 0 w 4622138"/>
              <a:gd name="connsiteY5" fmla="*/ 33866 h 5194299"/>
              <a:gd name="connsiteX0" fmla="*/ 0 w 4596798"/>
              <a:gd name="connsiteY0" fmla="*/ 33866 h 5211232"/>
              <a:gd name="connsiteX1" fmla="*/ 3991642 w 4596798"/>
              <a:gd name="connsiteY1" fmla="*/ 0 h 5211232"/>
              <a:gd name="connsiteX2" fmla="*/ 4596618 w 4596798"/>
              <a:gd name="connsiteY2" fmla="*/ 2605616 h 5211232"/>
              <a:gd name="connsiteX3" fmla="*/ 3940844 w 4596798"/>
              <a:gd name="connsiteY3" fmla="*/ 5211232 h 5211232"/>
              <a:gd name="connsiteX4" fmla="*/ 0 w 4596798"/>
              <a:gd name="connsiteY4" fmla="*/ 5177366 h 5211232"/>
              <a:gd name="connsiteX5" fmla="*/ 0 w 4596798"/>
              <a:gd name="connsiteY5" fmla="*/ 33866 h 5211232"/>
              <a:gd name="connsiteX0" fmla="*/ 0 w 4596752"/>
              <a:gd name="connsiteY0" fmla="*/ 33866 h 5211232"/>
              <a:gd name="connsiteX1" fmla="*/ 3991642 w 4596752"/>
              <a:gd name="connsiteY1" fmla="*/ 0 h 5211232"/>
              <a:gd name="connsiteX2" fmla="*/ 4596618 w 4596752"/>
              <a:gd name="connsiteY2" fmla="*/ 2605616 h 5211232"/>
              <a:gd name="connsiteX3" fmla="*/ 3940844 w 4596752"/>
              <a:gd name="connsiteY3" fmla="*/ 5211232 h 5211232"/>
              <a:gd name="connsiteX4" fmla="*/ 0 w 4596752"/>
              <a:gd name="connsiteY4" fmla="*/ 5177366 h 5211232"/>
              <a:gd name="connsiteX5" fmla="*/ 0 w 4596752"/>
              <a:gd name="connsiteY5" fmla="*/ 33866 h 5211232"/>
              <a:gd name="connsiteX0" fmla="*/ 0 w 4596752"/>
              <a:gd name="connsiteY0" fmla="*/ 33866 h 5211232"/>
              <a:gd name="connsiteX1" fmla="*/ 3991642 w 4596752"/>
              <a:gd name="connsiteY1" fmla="*/ 0 h 5211232"/>
              <a:gd name="connsiteX2" fmla="*/ 4596618 w 4596752"/>
              <a:gd name="connsiteY2" fmla="*/ 2605616 h 5211232"/>
              <a:gd name="connsiteX3" fmla="*/ 3940844 w 4596752"/>
              <a:gd name="connsiteY3" fmla="*/ 5211232 h 5211232"/>
              <a:gd name="connsiteX4" fmla="*/ 0 w 4596752"/>
              <a:gd name="connsiteY4" fmla="*/ 5177366 h 5211232"/>
              <a:gd name="connsiteX5" fmla="*/ 0 w 4596752"/>
              <a:gd name="connsiteY5" fmla="*/ 33866 h 5211232"/>
              <a:gd name="connsiteX0" fmla="*/ 0 w 4613685"/>
              <a:gd name="connsiteY0" fmla="*/ 0 h 5211233"/>
              <a:gd name="connsiteX1" fmla="*/ 4008575 w 4613685"/>
              <a:gd name="connsiteY1" fmla="*/ 1 h 5211233"/>
              <a:gd name="connsiteX2" fmla="*/ 4613551 w 4613685"/>
              <a:gd name="connsiteY2" fmla="*/ 2605617 h 5211233"/>
              <a:gd name="connsiteX3" fmla="*/ 3957777 w 4613685"/>
              <a:gd name="connsiteY3" fmla="*/ 5211233 h 5211233"/>
              <a:gd name="connsiteX4" fmla="*/ 16933 w 4613685"/>
              <a:gd name="connsiteY4" fmla="*/ 5177367 h 5211233"/>
              <a:gd name="connsiteX5" fmla="*/ 0 w 4613685"/>
              <a:gd name="connsiteY5" fmla="*/ 0 h 5211233"/>
              <a:gd name="connsiteX0" fmla="*/ 0 w 4892215"/>
              <a:gd name="connsiteY0" fmla="*/ 0 h 5211233"/>
              <a:gd name="connsiteX1" fmla="*/ 4810044 w 4892215"/>
              <a:gd name="connsiteY1" fmla="*/ 1 h 5211233"/>
              <a:gd name="connsiteX2" fmla="*/ 4613551 w 4892215"/>
              <a:gd name="connsiteY2" fmla="*/ 2605617 h 5211233"/>
              <a:gd name="connsiteX3" fmla="*/ 3957777 w 4892215"/>
              <a:gd name="connsiteY3" fmla="*/ 5211233 h 5211233"/>
              <a:gd name="connsiteX4" fmla="*/ 16933 w 4892215"/>
              <a:gd name="connsiteY4" fmla="*/ 5177367 h 5211233"/>
              <a:gd name="connsiteX5" fmla="*/ 0 w 4892215"/>
              <a:gd name="connsiteY5" fmla="*/ 0 h 5211233"/>
              <a:gd name="connsiteX0" fmla="*/ 0 w 4810044"/>
              <a:gd name="connsiteY0" fmla="*/ 0 h 5211233"/>
              <a:gd name="connsiteX1" fmla="*/ 4810044 w 4810044"/>
              <a:gd name="connsiteY1" fmla="*/ 1 h 5211233"/>
              <a:gd name="connsiteX2" fmla="*/ 4613551 w 4810044"/>
              <a:gd name="connsiteY2" fmla="*/ 2605617 h 5211233"/>
              <a:gd name="connsiteX3" fmla="*/ 3957777 w 4810044"/>
              <a:gd name="connsiteY3" fmla="*/ 5211233 h 5211233"/>
              <a:gd name="connsiteX4" fmla="*/ 16933 w 4810044"/>
              <a:gd name="connsiteY4" fmla="*/ 5177367 h 5211233"/>
              <a:gd name="connsiteX5" fmla="*/ 0 w 4810044"/>
              <a:gd name="connsiteY5" fmla="*/ 0 h 5211233"/>
              <a:gd name="connsiteX0" fmla="*/ 0 w 4810044"/>
              <a:gd name="connsiteY0" fmla="*/ 0 h 5211233"/>
              <a:gd name="connsiteX1" fmla="*/ 4810044 w 4810044"/>
              <a:gd name="connsiteY1" fmla="*/ 1 h 5211233"/>
              <a:gd name="connsiteX2" fmla="*/ 4436604 w 4810044"/>
              <a:gd name="connsiteY2" fmla="*/ 2588684 h 5211233"/>
              <a:gd name="connsiteX3" fmla="*/ 3957777 w 4810044"/>
              <a:gd name="connsiteY3" fmla="*/ 5211233 h 5211233"/>
              <a:gd name="connsiteX4" fmla="*/ 16933 w 4810044"/>
              <a:gd name="connsiteY4" fmla="*/ 5177367 h 5211233"/>
              <a:gd name="connsiteX5" fmla="*/ 0 w 4810044"/>
              <a:gd name="connsiteY5" fmla="*/ 0 h 5211233"/>
              <a:gd name="connsiteX0" fmla="*/ 0 w 4810044"/>
              <a:gd name="connsiteY0" fmla="*/ 0 h 5211233"/>
              <a:gd name="connsiteX1" fmla="*/ 4810044 w 4810044"/>
              <a:gd name="connsiteY1" fmla="*/ 1 h 5211233"/>
              <a:gd name="connsiteX2" fmla="*/ 4592734 w 4810044"/>
              <a:gd name="connsiteY2" fmla="*/ 2622550 h 5211233"/>
              <a:gd name="connsiteX3" fmla="*/ 3957777 w 4810044"/>
              <a:gd name="connsiteY3" fmla="*/ 5211233 h 5211233"/>
              <a:gd name="connsiteX4" fmla="*/ 16933 w 4810044"/>
              <a:gd name="connsiteY4" fmla="*/ 5177367 h 5211233"/>
              <a:gd name="connsiteX5" fmla="*/ 0 w 4810044"/>
              <a:gd name="connsiteY5" fmla="*/ 0 h 5211233"/>
              <a:gd name="connsiteX0" fmla="*/ 0 w 4810044"/>
              <a:gd name="connsiteY0" fmla="*/ 0 h 5211233"/>
              <a:gd name="connsiteX1" fmla="*/ 4810044 w 4810044"/>
              <a:gd name="connsiteY1" fmla="*/ 1 h 5211233"/>
              <a:gd name="connsiteX2" fmla="*/ 4592734 w 4810044"/>
              <a:gd name="connsiteY2" fmla="*/ 2622550 h 5211233"/>
              <a:gd name="connsiteX3" fmla="*/ 3957777 w 4810044"/>
              <a:gd name="connsiteY3" fmla="*/ 5211233 h 5211233"/>
              <a:gd name="connsiteX4" fmla="*/ 16933 w 4810044"/>
              <a:gd name="connsiteY4" fmla="*/ 5177367 h 5211233"/>
              <a:gd name="connsiteX5" fmla="*/ 0 w 4810044"/>
              <a:gd name="connsiteY5" fmla="*/ 0 h 5211233"/>
              <a:gd name="connsiteX0" fmla="*/ 0 w 4810044"/>
              <a:gd name="connsiteY0" fmla="*/ 0 h 5177367"/>
              <a:gd name="connsiteX1" fmla="*/ 4810044 w 4810044"/>
              <a:gd name="connsiteY1" fmla="*/ 1 h 5177367"/>
              <a:gd name="connsiteX2" fmla="*/ 4592734 w 4810044"/>
              <a:gd name="connsiteY2" fmla="*/ 2622550 h 5177367"/>
              <a:gd name="connsiteX3" fmla="*/ 3458161 w 4810044"/>
              <a:gd name="connsiteY3" fmla="*/ 4872566 h 5177367"/>
              <a:gd name="connsiteX4" fmla="*/ 16933 w 4810044"/>
              <a:gd name="connsiteY4" fmla="*/ 5177367 h 5177367"/>
              <a:gd name="connsiteX5" fmla="*/ 0 w 4810044"/>
              <a:gd name="connsiteY5" fmla="*/ 0 h 5177367"/>
              <a:gd name="connsiteX0" fmla="*/ 0 w 4810044"/>
              <a:gd name="connsiteY0" fmla="*/ 0 h 5194299"/>
              <a:gd name="connsiteX1" fmla="*/ 4810044 w 4810044"/>
              <a:gd name="connsiteY1" fmla="*/ 1 h 5194299"/>
              <a:gd name="connsiteX2" fmla="*/ 4592734 w 4810044"/>
              <a:gd name="connsiteY2" fmla="*/ 2622550 h 5194299"/>
              <a:gd name="connsiteX3" fmla="*/ 3822465 w 4810044"/>
              <a:gd name="connsiteY3" fmla="*/ 5194299 h 5194299"/>
              <a:gd name="connsiteX4" fmla="*/ 16933 w 4810044"/>
              <a:gd name="connsiteY4" fmla="*/ 5177367 h 5194299"/>
              <a:gd name="connsiteX5" fmla="*/ 0 w 4810044"/>
              <a:gd name="connsiteY5" fmla="*/ 0 h 5194299"/>
              <a:gd name="connsiteX0" fmla="*/ 0 w 4810044"/>
              <a:gd name="connsiteY0" fmla="*/ 0 h 5194299"/>
              <a:gd name="connsiteX1" fmla="*/ 4810044 w 4810044"/>
              <a:gd name="connsiteY1" fmla="*/ 1 h 5194299"/>
              <a:gd name="connsiteX2" fmla="*/ 4592734 w 4810044"/>
              <a:gd name="connsiteY2" fmla="*/ 2622550 h 5194299"/>
              <a:gd name="connsiteX3" fmla="*/ 3822465 w 4810044"/>
              <a:gd name="connsiteY3" fmla="*/ 5194299 h 5194299"/>
              <a:gd name="connsiteX4" fmla="*/ 16933 w 4810044"/>
              <a:gd name="connsiteY4" fmla="*/ 5177367 h 5194299"/>
              <a:gd name="connsiteX5" fmla="*/ 0 w 4810044"/>
              <a:gd name="connsiteY5" fmla="*/ 0 h 5194299"/>
              <a:gd name="connsiteX0" fmla="*/ 0 w 4810044"/>
              <a:gd name="connsiteY0" fmla="*/ 0 h 5194299"/>
              <a:gd name="connsiteX1" fmla="*/ 4810044 w 4810044"/>
              <a:gd name="connsiteY1" fmla="*/ 1 h 5194299"/>
              <a:gd name="connsiteX2" fmla="*/ 4592734 w 4810044"/>
              <a:gd name="connsiteY2" fmla="*/ 2622550 h 5194299"/>
              <a:gd name="connsiteX3" fmla="*/ 3822465 w 4810044"/>
              <a:gd name="connsiteY3" fmla="*/ 5194299 h 5194299"/>
              <a:gd name="connsiteX4" fmla="*/ 16933 w 4810044"/>
              <a:gd name="connsiteY4" fmla="*/ 5177367 h 5194299"/>
              <a:gd name="connsiteX5" fmla="*/ 0 w 4810044"/>
              <a:gd name="connsiteY5" fmla="*/ 0 h 5194299"/>
              <a:gd name="connsiteX0" fmla="*/ 0 w 4810044"/>
              <a:gd name="connsiteY0" fmla="*/ 0 h 5211232"/>
              <a:gd name="connsiteX1" fmla="*/ 4810044 w 4810044"/>
              <a:gd name="connsiteY1" fmla="*/ 1 h 5211232"/>
              <a:gd name="connsiteX2" fmla="*/ 4592734 w 4810044"/>
              <a:gd name="connsiteY2" fmla="*/ 2622550 h 5211232"/>
              <a:gd name="connsiteX3" fmla="*/ 3843283 w 4810044"/>
              <a:gd name="connsiteY3" fmla="*/ 5211232 h 5211232"/>
              <a:gd name="connsiteX4" fmla="*/ 16933 w 4810044"/>
              <a:gd name="connsiteY4" fmla="*/ 5177367 h 5211232"/>
              <a:gd name="connsiteX5" fmla="*/ 0 w 4810044"/>
              <a:gd name="connsiteY5" fmla="*/ 0 h 5211232"/>
              <a:gd name="connsiteX0" fmla="*/ 0 w 4810044"/>
              <a:gd name="connsiteY0" fmla="*/ 0 h 5211232"/>
              <a:gd name="connsiteX1" fmla="*/ 4810044 w 4810044"/>
              <a:gd name="connsiteY1" fmla="*/ 1 h 5211232"/>
              <a:gd name="connsiteX2" fmla="*/ 4592734 w 4810044"/>
              <a:gd name="connsiteY2" fmla="*/ 2622550 h 5211232"/>
              <a:gd name="connsiteX3" fmla="*/ 3843283 w 4810044"/>
              <a:gd name="connsiteY3" fmla="*/ 5211232 h 5211232"/>
              <a:gd name="connsiteX4" fmla="*/ 16933 w 4810044"/>
              <a:gd name="connsiteY4" fmla="*/ 5177367 h 5211232"/>
              <a:gd name="connsiteX5" fmla="*/ 0 w 4810044"/>
              <a:gd name="connsiteY5" fmla="*/ 0 h 5211232"/>
              <a:gd name="connsiteX0" fmla="*/ 45913 w 4855957"/>
              <a:gd name="connsiteY0" fmla="*/ 0 h 5211233"/>
              <a:gd name="connsiteX1" fmla="*/ 4855957 w 4855957"/>
              <a:gd name="connsiteY1" fmla="*/ 1 h 5211233"/>
              <a:gd name="connsiteX2" fmla="*/ 4638647 w 4855957"/>
              <a:gd name="connsiteY2" fmla="*/ 2622550 h 5211233"/>
              <a:gd name="connsiteX3" fmla="*/ 3889196 w 4855957"/>
              <a:gd name="connsiteY3" fmla="*/ 5211232 h 5211233"/>
              <a:gd name="connsiteX4" fmla="*/ 394 w 4855957"/>
              <a:gd name="connsiteY4" fmla="*/ 5211233 h 5211233"/>
              <a:gd name="connsiteX5" fmla="*/ 45913 w 4855957"/>
              <a:gd name="connsiteY5" fmla="*/ 0 h 5211233"/>
              <a:gd name="connsiteX0" fmla="*/ 15112 w 4825156"/>
              <a:gd name="connsiteY0" fmla="*/ 0 h 5211233"/>
              <a:gd name="connsiteX1" fmla="*/ 4825156 w 4825156"/>
              <a:gd name="connsiteY1" fmla="*/ 1 h 5211233"/>
              <a:gd name="connsiteX2" fmla="*/ 4607846 w 4825156"/>
              <a:gd name="connsiteY2" fmla="*/ 2622550 h 5211233"/>
              <a:gd name="connsiteX3" fmla="*/ 3858395 w 4825156"/>
              <a:gd name="connsiteY3" fmla="*/ 5211232 h 5211233"/>
              <a:gd name="connsiteX4" fmla="*/ 819 w 4825156"/>
              <a:gd name="connsiteY4" fmla="*/ 5211233 h 5211233"/>
              <a:gd name="connsiteX5" fmla="*/ 15112 w 4825156"/>
              <a:gd name="connsiteY5" fmla="*/ 0 h 5211233"/>
              <a:gd name="connsiteX0" fmla="*/ 15112 w 4826846"/>
              <a:gd name="connsiteY0" fmla="*/ 0 h 5211233"/>
              <a:gd name="connsiteX1" fmla="*/ 4825156 w 4826846"/>
              <a:gd name="connsiteY1" fmla="*/ 1 h 5211233"/>
              <a:gd name="connsiteX2" fmla="*/ 4607846 w 4826846"/>
              <a:gd name="connsiteY2" fmla="*/ 2622550 h 5211233"/>
              <a:gd name="connsiteX3" fmla="*/ 3858395 w 4826846"/>
              <a:gd name="connsiteY3" fmla="*/ 5211232 h 5211233"/>
              <a:gd name="connsiteX4" fmla="*/ 819 w 4826846"/>
              <a:gd name="connsiteY4" fmla="*/ 5211233 h 5211233"/>
              <a:gd name="connsiteX5" fmla="*/ 15112 w 4826846"/>
              <a:gd name="connsiteY5" fmla="*/ 0 h 5211233"/>
              <a:gd name="connsiteX0" fmla="*/ 15112 w 4843990"/>
              <a:gd name="connsiteY0" fmla="*/ 0 h 5211233"/>
              <a:gd name="connsiteX1" fmla="*/ 4842540 w 4843990"/>
              <a:gd name="connsiteY1" fmla="*/ 9428 h 5211233"/>
              <a:gd name="connsiteX2" fmla="*/ 4607846 w 4843990"/>
              <a:gd name="connsiteY2" fmla="*/ 2622550 h 5211233"/>
              <a:gd name="connsiteX3" fmla="*/ 3858395 w 4843990"/>
              <a:gd name="connsiteY3" fmla="*/ 5211232 h 5211233"/>
              <a:gd name="connsiteX4" fmla="*/ 819 w 4843990"/>
              <a:gd name="connsiteY4" fmla="*/ 5211233 h 5211233"/>
              <a:gd name="connsiteX5" fmla="*/ 15112 w 4843990"/>
              <a:gd name="connsiteY5" fmla="*/ 0 h 5211233"/>
              <a:gd name="connsiteX0" fmla="*/ 15112 w 4842540"/>
              <a:gd name="connsiteY0" fmla="*/ 0 h 5211233"/>
              <a:gd name="connsiteX1" fmla="*/ 4842540 w 4842540"/>
              <a:gd name="connsiteY1" fmla="*/ 9428 h 5211233"/>
              <a:gd name="connsiteX2" fmla="*/ 4607846 w 4842540"/>
              <a:gd name="connsiteY2" fmla="*/ 2622550 h 5211233"/>
              <a:gd name="connsiteX3" fmla="*/ 3858395 w 4842540"/>
              <a:gd name="connsiteY3" fmla="*/ 5211232 h 5211233"/>
              <a:gd name="connsiteX4" fmla="*/ 819 w 4842540"/>
              <a:gd name="connsiteY4" fmla="*/ 5211233 h 5211233"/>
              <a:gd name="connsiteX5" fmla="*/ 15112 w 4842540"/>
              <a:gd name="connsiteY5" fmla="*/ 0 h 5211233"/>
              <a:gd name="connsiteX0" fmla="*/ 15112 w 4842540"/>
              <a:gd name="connsiteY0" fmla="*/ 0 h 5211233"/>
              <a:gd name="connsiteX1" fmla="*/ 4842540 w 4842540"/>
              <a:gd name="connsiteY1" fmla="*/ 9428 h 5211233"/>
              <a:gd name="connsiteX2" fmla="*/ 4607846 w 4842540"/>
              <a:gd name="connsiteY2" fmla="*/ 2622550 h 5211233"/>
              <a:gd name="connsiteX3" fmla="*/ 3858395 w 4842540"/>
              <a:gd name="connsiteY3" fmla="*/ 5211232 h 5211233"/>
              <a:gd name="connsiteX4" fmla="*/ 819 w 4842540"/>
              <a:gd name="connsiteY4" fmla="*/ 5211233 h 5211233"/>
              <a:gd name="connsiteX5" fmla="*/ 15112 w 4842540"/>
              <a:gd name="connsiteY5" fmla="*/ 0 h 52112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42540" h="5211233">
                <a:moveTo>
                  <a:pt x="15112" y="0"/>
                </a:moveTo>
                <a:lnTo>
                  <a:pt x="4842540" y="9428"/>
                </a:lnTo>
                <a:cubicBezTo>
                  <a:pt x="4821523" y="757112"/>
                  <a:pt x="4771870" y="1755583"/>
                  <a:pt x="4607846" y="2622550"/>
                </a:cubicBezTo>
                <a:cubicBezTo>
                  <a:pt x="4443822" y="3489517"/>
                  <a:pt x="4307302" y="4076699"/>
                  <a:pt x="3858395" y="5211232"/>
                </a:cubicBezTo>
                <a:lnTo>
                  <a:pt x="819" y="5211233"/>
                </a:lnTo>
                <a:cubicBezTo>
                  <a:pt x="-4825" y="3485444"/>
                  <a:pt x="20756" y="1725789"/>
                  <a:pt x="15112" y="0"/>
                </a:cubicBezTo>
                <a:close/>
              </a:path>
            </a:pathLst>
          </a:cu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9" name="Rectangle 18">
            <a:extLst>
              <a:ext uri="{FF2B5EF4-FFF2-40B4-BE49-F238E27FC236}">
                <a16:creationId xmlns:a16="http://schemas.microsoft.com/office/drawing/2014/main" id="{BC96B499-DF5F-0F42-8F56-BB5259295DAA}"/>
              </a:ext>
            </a:extLst>
          </p:cNvPr>
          <p:cNvSpPr/>
          <p:nvPr userDrawn="1"/>
        </p:nvSpPr>
        <p:spPr>
          <a:xfrm>
            <a:off x="11080269" y="0"/>
            <a:ext cx="1111732" cy="7244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pic>
        <p:nvPicPr>
          <p:cNvPr id="20" name="Picture 19" descr="Logo&#10;&#10;Description automatically generated">
            <a:extLst>
              <a:ext uri="{FF2B5EF4-FFF2-40B4-BE49-F238E27FC236}">
                <a16:creationId xmlns:a16="http://schemas.microsoft.com/office/drawing/2014/main" id="{2B3697C3-0036-5549-A91B-324D999E268E}"/>
              </a:ext>
            </a:extLst>
          </p:cNvPr>
          <p:cNvPicPr>
            <a:picLocks noChangeAspect="1"/>
          </p:cNvPicPr>
          <p:nvPr userDrawn="1"/>
        </p:nvPicPr>
        <p:blipFill>
          <a:blip r:embed="rId2"/>
          <a:stretch>
            <a:fillRect/>
          </a:stretch>
        </p:blipFill>
        <p:spPr>
          <a:xfrm>
            <a:off x="9815077" y="5311052"/>
            <a:ext cx="1921460" cy="1041432"/>
          </a:xfrm>
          <a:prstGeom prst="rect">
            <a:avLst/>
          </a:prstGeom>
        </p:spPr>
      </p:pic>
      <p:sp>
        <p:nvSpPr>
          <p:cNvPr id="22" name="Title 1">
            <a:extLst>
              <a:ext uri="{FF2B5EF4-FFF2-40B4-BE49-F238E27FC236}">
                <a16:creationId xmlns:a16="http://schemas.microsoft.com/office/drawing/2014/main" id="{8BD123BF-4CCB-6A49-911B-CB3B6D1BCAB8}"/>
              </a:ext>
            </a:extLst>
          </p:cNvPr>
          <p:cNvSpPr txBox="1">
            <a:spLocks/>
          </p:cNvSpPr>
          <p:nvPr userDrawn="1"/>
        </p:nvSpPr>
        <p:spPr>
          <a:xfrm>
            <a:off x="263719" y="724417"/>
            <a:ext cx="1797847" cy="346249"/>
          </a:xfrm>
          <a:prstGeom prst="rect">
            <a:avLst/>
          </a:prstGeom>
        </p:spPr>
        <p:txBody>
          <a:bodyPr vert="horz" lIns="121920" tIns="60960" rIns="121920" bIns="60960" rtlCol="0" anchor="ctr">
            <a:noAutofit/>
          </a:bodyPr>
          <a:lstStyle>
            <a:lvl1pPr algn="l" defTabSz="685800" rtl="0" eaLnBrk="1" latinLnBrk="0" hangingPunct="1">
              <a:lnSpc>
                <a:spcPts val="4000"/>
              </a:lnSpc>
              <a:spcBef>
                <a:spcPct val="0"/>
              </a:spcBef>
              <a:buNone/>
              <a:defRPr sz="4000" kern="1200">
                <a:solidFill>
                  <a:schemeClr val="bg1"/>
                </a:solidFill>
                <a:latin typeface="Lub Dub Medium" panose="020B0603030403020204" pitchFamily="34" charset="77"/>
                <a:ea typeface="+mj-ea"/>
                <a:cs typeface="+mj-cs"/>
              </a:defRPr>
            </a:lvl1pPr>
          </a:lstStyle>
          <a:p>
            <a:pPr>
              <a:lnSpc>
                <a:spcPts val="0"/>
              </a:lnSpc>
            </a:pPr>
            <a:r>
              <a:rPr lang="en-US" sz="2133">
                <a:solidFill>
                  <a:schemeClr val="bg1"/>
                </a:solidFill>
              </a:rPr>
              <a:t>#AHA22</a:t>
            </a:r>
          </a:p>
        </p:txBody>
      </p:sp>
      <p:sp>
        <p:nvSpPr>
          <p:cNvPr id="23" name="Title 1">
            <a:extLst>
              <a:ext uri="{FF2B5EF4-FFF2-40B4-BE49-F238E27FC236}">
                <a16:creationId xmlns:a16="http://schemas.microsoft.com/office/drawing/2014/main" id="{15744E20-B3CF-FC49-A6E4-CAE72341CB84}"/>
              </a:ext>
            </a:extLst>
          </p:cNvPr>
          <p:cNvSpPr>
            <a:spLocks noGrp="1"/>
          </p:cNvSpPr>
          <p:nvPr>
            <p:ph type="ctrTitle" hasCustomPrompt="1"/>
          </p:nvPr>
        </p:nvSpPr>
        <p:spPr>
          <a:xfrm>
            <a:off x="1418223" y="2499435"/>
            <a:ext cx="6591509" cy="2653135"/>
          </a:xfrm>
        </p:spPr>
        <p:txBody>
          <a:bodyPr anchor="t">
            <a:normAutofit/>
          </a:bodyPr>
          <a:lstStyle>
            <a:lvl1pPr algn="l">
              <a:lnSpc>
                <a:spcPts val="5333"/>
              </a:lnSpc>
              <a:defRPr sz="5333" b="1" i="0">
                <a:solidFill>
                  <a:schemeClr val="bg1"/>
                </a:solidFill>
                <a:latin typeface="Lub Dub Heavy" panose="020B0603030403020204" pitchFamily="34" charset="77"/>
              </a:defRPr>
            </a:lvl1pPr>
          </a:lstStyle>
          <a:p>
            <a:r>
              <a:rPr lang="en-US" dirty="0"/>
              <a:t>PRESENTATION TITLE LUB DUB HEAVY ALL CAPS</a:t>
            </a:r>
          </a:p>
        </p:txBody>
      </p:sp>
      <p:sp>
        <p:nvSpPr>
          <p:cNvPr id="24" name="Subtitle 2">
            <a:extLst>
              <a:ext uri="{FF2B5EF4-FFF2-40B4-BE49-F238E27FC236}">
                <a16:creationId xmlns:a16="http://schemas.microsoft.com/office/drawing/2014/main" id="{9C60544B-8CAE-6A4B-BB90-589FE22D133A}"/>
              </a:ext>
            </a:extLst>
          </p:cNvPr>
          <p:cNvSpPr>
            <a:spLocks noGrp="1"/>
          </p:cNvSpPr>
          <p:nvPr>
            <p:ph type="subTitle" idx="1" hasCustomPrompt="1"/>
          </p:nvPr>
        </p:nvSpPr>
        <p:spPr>
          <a:xfrm>
            <a:off x="1418223" y="5454226"/>
            <a:ext cx="6591509" cy="546391"/>
          </a:xfrm>
        </p:spPr>
        <p:txBody>
          <a:bodyPr anchor="t"/>
          <a:lstStyle>
            <a:lvl1pPr marL="0" indent="0" algn="l">
              <a:buNone/>
              <a:defRPr sz="2000">
                <a:solidFill>
                  <a:schemeClr val="bg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Presenter name(s)</a:t>
            </a:r>
          </a:p>
        </p:txBody>
      </p:sp>
      <p:cxnSp>
        <p:nvCxnSpPr>
          <p:cNvPr id="25" name="Straight Connector 24">
            <a:extLst>
              <a:ext uri="{FF2B5EF4-FFF2-40B4-BE49-F238E27FC236}">
                <a16:creationId xmlns:a16="http://schemas.microsoft.com/office/drawing/2014/main" id="{CF71AA8C-4EAE-A84A-BD67-F52EFFEEF6E4}"/>
              </a:ext>
            </a:extLst>
          </p:cNvPr>
          <p:cNvCxnSpPr>
            <a:cxnSpLocks/>
          </p:cNvCxnSpPr>
          <p:nvPr userDrawn="1"/>
        </p:nvCxnSpPr>
        <p:spPr>
          <a:xfrm>
            <a:off x="1013217" y="1292805"/>
            <a:ext cx="0" cy="4846947"/>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6" name="Picture Placeholder 4">
            <a:extLst>
              <a:ext uri="{FF2B5EF4-FFF2-40B4-BE49-F238E27FC236}">
                <a16:creationId xmlns:a16="http://schemas.microsoft.com/office/drawing/2014/main" id="{9FE623C2-9F19-A24F-98D6-BB2EB239517C}"/>
              </a:ext>
            </a:extLst>
          </p:cNvPr>
          <p:cNvSpPr>
            <a:spLocks noGrp="1"/>
          </p:cNvSpPr>
          <p:nvPr>
            <p:ph type="pic" sz="quarter" idx="10" hasCustomPrompt="1"/>
          </p:nvPr>
        </p:nvSpPr>
        <p:spPr>
          <a:xfrm>
            <a:off x="1418224" y="1292806"/>
            <a:ext cx="2498451" cy="904972"/>
          </a:xfrm>
        </p:spPr>
        <p:txBody>
          <a:bodyPr/>
          <a:lstStyle>
            <a:lvl1pPr>
              <a:defRPr>
                <a:solidFill>
                  <a:schemeClr val="bg1"/>
                </a:solidFill>
              </a:defRPr>
            </a:lvl1pPr>
          </a:lstStyle>
          <a:p>
            <a:r>
              <a:rPr lang="en-US"/>
              <a:t>Your Company Logo</a:t>
            </a:r>
          </a:p>
        </p:txBody>
      </p:sp>
      <p:sp>
        <p:nvSpPr>
          <p:cNvPr id="29" name="Delay 2">
            <a:extLst>
              <a:ext uri="{FF2B5EF4-FFF2-40B4-BE49-F238E27FC236}">
                <a16:creationId xmlns:a16="http://schemas.microsoft.com/office/drawing/2014/main" id="{4E30C3E5-3C8E-C845-93BF-1D1E1A128F27}"/>
              </a:ext>
            </a:extLst>
          </p:cNvPr>
          <p:cNvSpPr/>
          <p:nvPr userDrawn="1"/>
        </p:nvSpPr>
        <p:spPr>
          <a:xfrm>
            <a:off x="-455168" y="-141473"/>
            <a:ext cx="10988701" cy="7715504"/>
          </a:xfrm>
          <a:custGeom>
            <a:avLst/>
            <a:gdLst>
              <a:gd name="connsiteX0" fmla="*/ 0 w 4596617"/>
              <a:gd name="connsiteY0" fmla="*/ 0 h 5143500"/>
              <a:gd name="connsiteX1" fmla="*/ 2298309 w 4596617"/>
              <a:gd name="connsiteY1" fmla="*/ 0 h 5143500"/>
              <a:gd name="connsiteX2" fmla="*/ 4596618 w 4596617"/>
              <a:gd name="connsiteY2" fmla="*/ 2571750 h 5143500"/>
              <a:gd name="connsiteX3" fmla="*/ 2298309 w 4596617"/>
              <a:gd name="connsiteY3" fmla="*/ 5143500 h 5143500"/>
              <a:gd name="connsiteX4" fmla="*/ 0 w 4596617"/>
              <a:gd name="connsiteY4" fmla="*/ 5143500 h 5143500"/>
              <a:gd name="connsiteX5" fmla="*/ 0 w 4596617"/>
              <a:gd name="connsiteY5" fmla="*/ 0 h 5143500"/>
              <a:gd name="connsiteX0" fmla="*/ 0 w 4669398"/>
              <a:gd name="connsiteY0" fmla="*/ 0 h 5143500"/>
              <a:gd name="connsiteX1" fmla="*/ 3415909 w 4669398"/>
              <a:gd name="connsiteY1" fmla="*/ 0 h 5143500"/>
              <a:gd name="connsiteX2" fmla="*/ 4596618 w 4669398"/>
              <a:gd name="connsiteY2" fmla="*/ 2571750 h 5143500"/>
              <a:gd name="connsiteX3" fmla="*/ 2298309 w 4669398"/>
              <a:gd name="connsiteY3" fmla="*/ 5143500 h 5143500"/>
              <a:gd name="connsiteX4" fmla="*/ 0 w 4669398"/>
              <a:gd name="connsiteY4" fmla="*/ 5143500 h 5143500"/>
              <a:gd name="connsiteX5" fmla="*/ 0 w 4669398"/>
              <a:gd name="connsiteY5" fmla="*/ 0 h 5143500"/>
              <a:gd name="connsiteX0" fmla="*/ 0 w 4599664"/>
              <a:gd name="connsiteY0" fmla="*/ 0 h 5160433"/>
              <a:gd name="connsiteX1" fmla="*/ 3415909 w 4599664"/>
              <a:gd name="connsiteY1" fmla="*/ 0 h 5160433"/>
              <a:gd name="connsiteX2" fmla="*/ 4596618 w 4599664"/>
              <a:gd name="connsiteY2" fmla="*/ 2571750 h 5160433"/>
              <a:gd name="connsiteX3" fmla="*/ 3432843 w 4599664"/>
              <a:gd name="connsiteY3" fmla="*/ 5160433 h 5160433"/>
              <a:gd name="connsiteX4" fmla="*/ 0 w 4599664"/>
              <a:gd name="connsiteY4" fmla="*/ 5143500 h 5160433"/>
              <a:gd name="connsiteX5" fmla="*/ 0 w 4599664"/>
              <a:gd name="connsiteY5" fmla="*/ 0 h 5160433"/>
              <a:gd name="connsiteX0" fmla="*/ 0 w 4597172"/>
              <a:gd name="connsiteY0" fmla="*/ 0 h 5160433"/>
              <a:gd name="connsiteX1" fmla="*/ 3415909 w 4597172"/>
              <a:gd name="connsiteY1" fmla="*/ 0 h 5160433"/>
              <a:gd name="connsiteX2" fmla="*/ 4596618 w 4597172"/>
              <a:gd name="connsiteY2" fmla="*/ 2571750 h 5160433"/>
              <a:gd name="connsiteX3" fmla="*/ 3432843 w 4597172"/>
              <a:gd name="connsiteY3" fmla="*/ 5160433 h 5160433"/>
              <a:gd name="connsiteX4" fmla="*/ 0 w 4597172"/>
              <a:gd name="connsiteY4" fmla="*/ 5143500 h 5160433"/>
              <a:gd name="connsiteX5" fmla="*/ 0 w 4597172"/>
              <a:gd name="connsiteY5" fmla="*/ 0 h 5160433"/>
              <a:gd name="connsiteX0" fmla="*/ 0 w 4596683"/>
              <a:gd name="connsiteY0" fmla="*/ 0 h 5160433"/>
              <a:gd name="connsiteX1" fmla="*/ 3415909 w 4596683"/>
              <a:gd name="connsiteY1" fmla="*/ 0 h 5160433"/>
              <a:gd name="connsiteX2" fmla="*/ 4596618 w 4596683"/>
              <a:gd name="connsiteY2" fmla="*/ 2571750 h 5160433"/>
              <a:gd name="connsiteX3" fmla="*/ 3432843 w 4596683"/>
              <a:gd name="connsiteY3" fmla="*/ 5160433 h 5160433"/>
              <a:gd name="connsiteX4" fmla="*/ 0 w 4596683"/>
              <a:gd name="connsiteY4" fmla="*/ 5143500 h 5160433"/>
              <a:gd name="connsiteX5" fmla="*/ 0 w 4596683"/>
              <a:gd name="connsiteY5" fmla="*/ 0 h 5160433"/>
              <a:gd name="connsiteX0" fmla="*/ 0 w 4780413"/>
              <a:gd name="connsiteY0" fmla="*/ 33866 h 5194299"/>
              <a:gd name="connsiteX1" fmla="*/ 3991642 w 4780413"/>
              <a:gd name="connsiteY1" fmla="*/ 0 h 5194299"/>
              <a:gd name="connsiteX2" fmla="*/ 4596618 w 4780413"/>
              <a:gd name="connsiteY2" fmla="*/ 2605616 h 5194299"/>
              <a:gd name="connsiteX3" fmla="*/ 3432843 w 4780413"/>
              <a:gd name="connsiteY3" fmla="*/ 5194299 h 5194299"/>
              <a:gd name="connsiteX4" fmla="*/ 0 w 4780413"/>
              <a:gd name="connsiteY4" fmla="*/ 5177366 h 5194299"/>
              <a:gd name="connsiteX5" fmla="*/ 0 w 4780413"/>
              <a:gd name="connsiteY5" fmla="*/ 33866 h 5194299"/>
              <a:gd name="connsiteX0" fmla="*/ 0 w 4608489"/>
              <a:gd name="connsiteY0" fmla="*/ 33866 h 5194299"/>
              <a:gd name="connsiteX1" fmla="*/ 3991642 w 4608489"/>
              <a:gd name="connsiteY1" fmla="*/ 0 h 5194299"/>
              <a:gd name="connsiteX2" fmla="*/ 4596618 w 4608489"/>
              <a:gd name="connsiteY2" fmla="*/ 2605616 h 5194299"/>
              <a:gd name="connsiteX3" fmla="*/ 3432843 w 4608489"/>
              <a:gd name="connsiteY3" fmla="*/ 5194299 h 5194299"/>
              <a:gd name="connsiteX4" fmla="*/ 0 w 4608489"/>
              <a:gd name="connsiteY4" fmla="*/ 5177366 h 5194299"/>
              <a:gd name="connsiteX5" fmla="*/ 0 w 4608489"/>
              <a:gd name="connsiteY5" fmla="*/ 33866 h 5194299"/>
              <a:gd name="connsiteX0" fmla="*/ 0 w 4660310"/>
              <a:gd name="connsiteY0" fmla="*/ 33866 h 5194299"/>
              <a:gd name="connsiteX1" fmla="*/ 3991642 w 4660310"/>
              <a:gd name="connsiteY1" fmla="*/ 0 h 5194299"/>
              <a:gd name="connsiteX2" fmla="*/ 4596618 w 4660310"/>
              <a:gd name="connsiteY2" fmla="*/ 2605616 h 5194299"/>
              <a:gd name="connsiteX3" fmla="*/ 3906977 w 4660310"/>
              <a:gd name="connsiteY3" fmla="*/ 5194299 h 5194299"/>
              <a:gd name="connsiteX4" fmla="*/ 0 w 4660310"/>
              <a:gd name="connsiteY4" fmla="*/ 5177366 h 5194299"/>
              <a:gd name="connsiteX5" fmla="*/ 0 w 4660310"/>
              <a:gd name="connsiteY5" fmla="*/ 33866 h 5194299"/>
              <a:gd name="connsiteX0" fmla="*/ 0 w 4596981"/>
              <a:gd name="connsiteY0" fmla="*/ 33866 h 5194299"/>
              <a:gd name="connsiteX1" fmla="*/ 3991642 w 4596981"/>
              <a:gd name="connsiteY1" fmla="*/ 0 h 5194299"/>
              <a:gd name="connsiteX2" fmla="*/ 4596618 w 4596981"/>
              <a:gd name="connsiteY2" fmla="*/ 2605616 h 5194299"/>
              <a:gd name="connsiteX3" fmla="*/ 3906977 w 4596981"/>
              <a:gd name="connsiteY3" fmla="*/ 5194299 h 5194299"/>
              <a:gd name="connsiteX4" fmla="*/ 0 w 4596981"/>
              <a:gd name="connsiteY4" fmla="*/ 5177366 h 5194299"/>
              <a:gd name="connsiteX5" fmla="*/ 0 w 4596981"/>
              <a:gd name="connsiteY5" fmla="*/ 33866 h 5194299"/>
              <a:gd name="connsiteX0" fmla="*/ 0 w 4597991"/>
              <a:gd name="connsiteY0" fmla="*/ 33866 h 5194299"/>
              <a:gd name="connsiteX1" fmla="*/ 3991642 w 4597991"/>
              <a:gd name="connsiteY1" fmla="*/ 0 h 5194299"/>
              <a:gd name="connsiteX2" fmla="*/ 4596618 w 4597991"/>
              <a:gd name="connsiteY2" fmla="*/ 2605616 h 5194299"/>
              <a:gd name="connsiteX3" fmla="*/ 3822311 w 4597991"/>
              <a:gd name="connsiteY3" fmla="*/ 5194299 h 5194299"/>
              <a:gd name="connsiteX4" fmla="*/ 0 w 4597991"/>
              <a:gd name="connsiteY4" fmla="*/ 5177366 h 5194299"/>
              <a:gd name="connsiteX5" fmla="*/ 0 w 4597991"/>
              <a:gd name="connsiteY5" fmla="*/ 33866 h 5194299"/>
              <a:gd name="connsiteX0" fmla="*/ 0 w 4597991"/>
              <a:gd name="connsiteY0" fmla="*/ 33866 h 5194299"/>
              <a:gd name="connsiteX1" fmla="*/ 3991642 w 4597991"/>
              <a:gd name="connsiteY1" fmla="*/ 0 h 5194299"/>
              <a:gd name="connsiteX2" fmla="*/ 4596618 w 4597991"/>
              <a:gd name="connsiteY2" fmla="*/ 2605616 h 5194299"/>
              <a:gd name="connsiteX3" fmla="*/ 3822311 w 4597991"/>
              <a:gd name="connsiteY3" fmla="*/ 5194299 h 5194299"/>
              <a:gd name="connsiteX4" fmla="*/ 0 w 4597991"/>
              <a:gd name="connsiteY4" fmla="*/ 5177366 h 5194299"/>
              <a:gd name="connsiteX5" fmla="*/ 0 w 4597991"/>
              <a:gd name="connsiteY5" fmla="*/ 33866 h 5194299"/>
              <a:gd name="connsiteX0" fmla="*/ 0 w 4622138"/>
              <a:gd name="connsiteY0" fmla="*/ 33866 h 5194299"/>
              <a:gd name="connsiteX1" fmla="*/ 3991642 w 4622138"/>
              <a:gd name="connsiteY1" fmla="*/ 0 h 5194299"/>
              <a:gd name="connsiteX2" fmla="*/ 4596618 w 4622138"/>
              <a:gd name="connsiteY2" fmla="*/ 2605616 h 5194299"/>
              <a:gd name="connsiteX3" fmla="*/ 4042444 w 4622138"/>
              <a:gd name="connsiteY3" fmla="*/ 5194299 h 5194299"/>
              <a:gd name="connsiteX4" fmla="*/ 0 w 4622138"/>
              <a:gd name="connsiteY4" fmla="*/ 5177366 h 5194299"/>
              <a:gd name="connsiteX5" fmla="*/ 0 w 4622138"/>
              <a:gd name="connsiteY5" fmla="*/ 33866 h 5194299"/>
              <a:gd name="connsiteX0" fmla="*/ 0 w 4596798"/>
              <a:gd name="connsiteY0" fmla="*/ 33866 h 5211232"/>
              <a:gd name="connsiteX1" fmla="*/ 3991642 w 4596798"/>
              <a:gd name="connsiteY1" fmla="*/ 0 h 5211232"/>
              <a:gd name="connsiteX2" fmla="*/ 4596618 w 4596798"/>
              <a:gd name="connsiteY2" fmla="*/ 2605616 h 5211232"/>
              <a:gd name="connsiteX3" fmla="*/ 3940844 w 4596798"/>
              <a:gd name="connsiteY3" fmla="*/ 5211232 h 5211232"/>
              <a:gd name="connsiteX4" fmla="*/ 0 w 4596798"/>
              <a:gd name="connsiteY4" fmla="*/ 5177366 h 5211232"/>
              <a:gd name="connsiteX5" fmla="*/ 0 w 4596798"/>
              <a:gd name="connsiteY5" fmla="*/ 33866 h 5211232"/>
              <a:gd name="connsiteX0" fmla="*/ 0 w 4596752"/>
              <a:gd name="connsiteY0" fmla="*/ 33866 h 5211232"/>
              <a:gd name="connsiteX1" fmla="*/ 3991642 w 4596752"/>
              <a:gd name="connsiteY1" fmla="*/ 0 h 5211232"/>
              <a:gd name="connsiteX2" fmla="*/ 4596618 w 4596752"/>
              <a:gd name="connsiteY2" fmla="*/ 2605616 h 5211232"/>
              <a:gd name="connsiteX3" fmla="*/ 3940844 w 4596752"/>
              <a:gd name="connsiteY3" fmla="*/ 5211232 h 5211232"/>
              <a:gd name="connsiteX4" fmla="*/ 0 w 4596752"/>
              <a:gd name="connsiteY4" fmla="*/ 5177366 h 5211232"/>
              <a:gd name="connsiteX5" fmla="*/ 0 w 4596752"/>
              <a:gd name="connsiteY5" fmla="*/ 33866 h 5211232"/>
              <a:gd name="connsiteX0" fmla="*/ 0 w 4596752"/>
              <a:gd name="connsiteY0" fmla="*/ 33866 h 5211232"/>
              <a:gd name="connsiteX1" fmla="*/ 3991642 w 4596752"/>
              <a:gd name="connsiteY1" fmla="*/ 0 h 5211232"/>
              <a:gd name="connsiteX2" fmla="*/ 4596618 w 4596752"/>
              <a:gd name="connsiteY2" fmla="*/ 2605616 h 5211232"/>
              <a:gd name="connsiteX3" fmla="*/ 3940844 w 4596752"/>
              <a:gd name="connsiteY3" fmla="*/ 5211232 h 5211232"/>
              <a:gd name="connsiteX4" fmla="*/ 0 w 4596752"/>
              <a:gd name="connsiteY4" fmla="*/ 5177366 h 5211232"/>
              <a:gd name="connsiteX5" fmla="*/ 0 w 4596752"/>
              <a:gd name="connsiteY5" fmla="*/ 33866 h 5211232"/>
              <a:gd name="connsiteX0" fmla="*/ 0 w 4613685"/>
              <a:gd name="connsiteY0" fmla="*/ 0 h 5211233"/>
              <a:gd name="connsiteX1" fmla="*/ 4008575 w 4613685"/>
              <a:gd name="connsiteY1" fmla="*/ 1 h 5211233"/>
              <a:gd name="connsiteX2" fmla="*/ 4613551 w 4613685"/>
              <a:gd name="connsiteY2" fmla="*/ 2605617 h 5211233"/>
              <a:gd name="connsiteX3" fmla="*/ 3957777 w 4613685"/>
              <a:gd name="connsiteY3" fmla="*/ 5211233 h 5211233"/>
              <a:gd name="connsiteX4" fmla="*/ 16933 w 4613685"/>
              <a:gd name="connsiteY4" fmla="*/ 5177367 h 5211233"/>
              <a:gd name="connsiteX5" fmla="*/ 0 w 4613685"/>
              <a:gd name="connsiteY5" fmla="*/ 0 h 5211233"/>
              <a:gd name="connsiteX0" fmla="*/ 0 w 4892215"/>
              <a:gd name="connsiteY0" fmla="*/ 0 h 5211233"/>
              <a:gd name="connsiteX1" fmla="*/ 4810044 w 4892215"/>
              <a:gd name="connsiteY1" fmla="*/ 1 h 5211233"/>
              <a:gd name="connsiteX2" fmla="*/ 4613551 w 4892215"/>
              <a:gd name="connsiteY2" fmla="*/ 2605617 h 5211233"/>
              <a:gd name="connsiteX3" fmla="*/ 3957777 w 4892215"/>
              <a:gd name="connsiteY3" fmla="*/ 5211233 h 5211233"/>
              <a:gd name="connsiteX4" fmla="*/ 16933 w 4892215"/>
              <a:gd name="connsiteY4" fmla="*/ 5177367 h 5211233"/>
              <a:gd name="connsiteX5" fmla="*/ 0 w 4892215"/>
              <a:gd name="connsiteY5" fmla="*/ 0 h 5211233"/>
              <a:gd name="connsiteX0" fmla="*/ 0 w 4810044"/>
              <a:gd name="connsiteY0" fmla="*/ 0 h 5211233"/>
              <a:gd name="connsiteX1" fmla="*/ 4810044 w 4810044"/>
              <a:gd name="connsiteY1" fmla="*/ 1 h 5211233"/>
              <a:gd name="connsiteX2" fmla="*/ 4613551 w 4810044"/>
              <a:gd name="connsiteY2" fmla="*/ 2605617 h 5211233"/>
              <a:gd name="connsiteX3" fmla="*/ 3957777 w 4810044"/>
              <a:gd name="connsiteY3" fmla="*/ 5211233 h 5211233"/>
              <a:gd name="connsiteX4" fmla="*/ 16933 w 4810044"/>
              <a:gd name="connsiteY4" fmla="*/ 5177367 h 5211233"/>
              <a:gd name="connsiteX5" fmla="*/ 0 w 4810044"/>
              <a:gd name="connsiteY5" fmla="*/ 0 h 5211233"/>
              <a:gd name="connsiteX0" fmla="*/ 0 w 4810044"/>
              <a:gd name="connsiteY0" fmla="*/ 0 h 5211233"/>
              <a:gd name="connsiteX1" fmla="*/ 4810044 w 4810044"/>
              <a:gd name="connsiteY1" fmla="*/ 1 h 5211233"/>
              <a:gd name="connsiteX2" fmla="*/ 4436604 w 4810044"/>
              <a:gd name="connsiteY2" fmla="*/ 2588684 h 5211233"/>
              <a:gd name="connsiteX3" fmla="*/ 3957777 w 4810044"/>
              <a:gd name="connsiteY3" fmla="*/ 5211233 h 5211233"/>
              <a:gd name="connsiteX4" fmla="*/ 16933 w 4810044"/>
              <a:gd name="connsiteY4" fmla="*/ 5177367 h 5211233"/>
              <a:gd name="connsiteX5" fmla="*/ 0 w 4810044"/>
              <a:gd name="connsiteY5" fmla="*/ 0 h 5211233"/>
              <a:gd name="connsiteX0" fmla="*/ 0 w 4810044"/>
              <a:gd name="connsiteY0" fmla="*/ 0 h 5211233"/>
              <a:gd name="connsiteX1" fmla="*/ 4810044 w 4810044"/>
              <a:gd name="connsiteY1" fmla="*/ 1 h 5211233"/>
              <a:gd name="connsiteX2" fmla="*/ 4592734 w 4810044"/>
              <a:gd name="connsiteY2" fmla="*/ 2622550 h 5211233"/>
              <a:gd name="connsiteX3" fmla="*/ 3957777 w 4810044"/>
              <a:gd name="connsiteY3" fmla="*/ 5211233 h 5211233"/>
              <a:gd name="connsiteX4" fmla="*/ 16933 w 4810044"/>
              <a:gd name="connsiteY4" fmla="*/ 5177367 h 5211233"/>
              <a:gd name="connsiteX5" fmla="*/ 0 w 4810044"/>
              <a:gd name="connsiteY5" fmla="*/ 0 h 5211233"/>
              <a:gd name="connsiteX0" fmla="*/ 0 w 4810044"/>
              <a:gd name="connsiteY0" fmla="*/ 0 h 5211233"/>
              <a:gd name="connsiteX1" fmla="*/ 4810044 w 4810044"/>
              <a:gd name="connsiteY1" fmla="*/ 1 h 5211233"/>
              <a:gd name="connsiteX2" fmla="*/ 4592734 w 4810044"/>
              <a:gd name="connsiteY2" fmla="*/ 2622550 h 5211233"/>
              <a:gd name="connsiteX3" fmla="*/ 3957777 w 4810044"/>
              <a:gd name="connsiteY3" fmla="*/ 5211233 h 5211233"/>
              <a:gd name="connsiteX4" fmla="*/ 16933 w 4810044"/>
              <a:gd name="connsiteY4" fmla="*/ 5177367 h 5211233"/>
              <a:gd name="connsiteX5" fmla="*/ 0 w 4810044"/>
              <a:gd name="connsiteY5" fmla="*/ 0 h 5211233"/>
              <a:gd name="connsiteX0" fmla="*/ 0 w 4810044"/>
              <a:gd name="connsiteY0" fmla="*/ 0 h 5177367"/>
              <a:gd name="connsiteX1" fmla="*/ 4810044 w 4810044"/>
              <a:gd name="connsiteY1" fmla="*/ 1 h 5177367"/>
              <a:gd name="connsiteX2" fmla="*/ 4592734 w 4810044"/>
              <a:gd name="connsiteY2" fmla="*/ 2622550 h 5177367"/>
              <a:gd name="connsiteX3" fmla="*/ 3458161 w 4810044"/>
              <a:gd name="connsiteY3" fmla="*/ 4872566 h 5177367"/>
              <a:gd name="connsiteX4" fmla="*/ 16933 w 4810044"/>
              <a:gd name="connsiteY4" fmla="*/ 5177367 h 5177367"/>
              <a:gd name="connsiteX5" fmla="*/ 0 w 4810044"/>
              <a:gd name="connsiteY5" fmla="*/ 0 h 5177367"/>
              <a:gd name="connsiteX0" fmla="*/ 0 w 4810044"/>
              <a:gd name="connsiteY0" fmla="*/ 0 h 5194299"/>
              <a:gd name="connsiteX1" fmla="*/ 4810044 w 4810044"/>
              <a:gd name="connsiteY1" fmla="*/ 1 h 5194299"/>
              <a:gd name="connsiteX2" fmla="*/ 4592734 w 4810044"/>
              <a:gd name="connsiteY2" fmla="*/ 2622550 h 5194299"/>
              <a:gd name="connsiteX3" fmla="*/ 3822465 w 4810044"/>
              <a:gd name="connsiteY3" fmla="*/ 5194299 h 5194299"/>
              <a:gd name="connsiteX4" fmla="*/ 16933 w 4810044"/>
              <a:gd name="connsiteY4" fmla="*/ 5177367 h 5194299"/>
              <a:gd name="connsiteX5" fmla="*/ 0 w 4810044"/>
              <a:gd name="connsiteY5" fmla="*/ 0 h 5194299"/>
              <a:gd name="connsiteX0" fmla="*/ 0 w 4810044"/>
              <a:gd name="connsiteY0" fmla="*/ 0 h 5194299"/>
              <a:gd name="connsiteX1" fmla="*/ 4810044 w 4810044"/>
              <a:gd name="connsiteY1" fmla="*/ 1 h 5194299"/>
              <a:gd name="connsiteX2" fmla="*/ 4592734 w 4810044"/>
              <a:gd name="connsiteY2" fmla="*/ 2622550 h 5194299"/>
              <a:gd name="connsiteX3" fmla="*/ 3822465 w 4810044"/>
              <a:gd name="connsiteY3" fmla="*/ 5194299 h 5194299"/>
              <a:gd name="connsiteX4" fmla="*/ 16933 w 4810044"/>
              <a:gd name="connsiteY4" fmla="*/ 5177367 h 5194299"/>
              <a:gd name="connsiteX5" fmla="*/ 0 w 4810044"/>
              <a:gd name="connsiteY5" fmla="*/ 0 h 5194299"/>
              <a:gd name="connsiteX0" fmla="*/ 0 w 4810044"/>
              <a:gd name="connsiteY0" fmla="*/ 0 h 5194299"/>
              <a:gd name="connsiteX1" fmla="*/ 4810044 w 4810044"/>
              <a:gd name="connsiteY1" fmla="*/ 1 h 5194299"/>
              <a:gd name="connsiteX2" fmla="*/ 4592734 w 4810044"/>
              <a:gd name="connsiteY2" fmla="*/ 2622550 h 5194299"/>
              <a:gd name="connsiteX3" fmla="*/ 3822465 w 4810044"/>
              <a:gd name="connsiteY3" fmla="*/ 5194299 h 5194299"/>
              <a:gd name="connsiteX4" fmla="*/ 16933 w 4810044"/>
              <a:gd name="connsiteY4" fmla="*/ 5177367 h 5194299"/>
              <a:gd name="connsiteX5" fmla="*/ 0 w 4810044"/>
              <a:gd name="connsiteY5" fmla="*/ 0 h 5194299"/>
              <a:gd name="connsiteX0" fmla="*/ 0 w 4810044"/>
              <a:gd name="connsiteY0" fmla="*/ 0 h 5211232"/>
              <a:gd name="connsiteX1" fmla="*/ 4810044 w 4810044"/>
              <a:gd name="connsiteY1" fmla="*/ 1 h 5211232"/>
              <a:gd name="connsiteX2" fmla="*/ 4592734 w 4810044"/>
              <a:gd name="connsiteY2" fmla="*/ 2622550 h 5211232"/>
              <a:gd name="connsiteX3" fmla="*/ 3843283 w 4810044"/>
              <a:gd name="connsiteY3" fmla="*/ 5211232 h 5211232"/>
              <a:gd name="connsiteX4" fmla="*/ 16933 w 4810044"/>
              <a:gd name="connsiteY4" fmla="*/ 5177367 h 5211232"/>
              <a:gd name="connsiteX5" fmla="*/ 0 w 4810044"/>
              <a:gd name="connsiteY5" fmla="*/ 0 h 5211232"/>
              <a:gd name="connsiteX0" fmla="*/ 0 w 4810044"/>
              <a:gd name="connsiteY0" fmla="*/ 0 h 5211232"/>
              <a:gd name="connsiteX1" fmla="*/ 4810044 w 4810044"/>
              <a:gd name="connsiteY1" fmla="*/ 1 h 5211232"/>
              <a:gd name="connsiteX2" fmla="*/ 4592734 w 4810044"/>
              <a:gd name="connsiteY2" fmla="*/ 2622550 h 5211232"/>
              <a:gd name="connsiteX3" fmla="*/ 3843283 w 4810044"/>
              <a:gd name="connsiteY3" fmla="*/ 5211232 h 5211232"/>
              <a:gd name="connsiteX4" fmla="*/ 16933 w 4810044"/>
              <a:gd name="connsiteY4" fmla="*/ 5177367 h 5211232"/>
              <a:gd name="connsiteX5" fmla="*/ 0 w 4810044"/>
              <a:gd name="connsiteY5" fmla="*/ 0 h 5211232"/>
              <a:gd name="connsiteX0" fmla="*/ 45913 w 4855957"/>
              <a:gd name="connsiteY0" fmla="*/ 0 h 5211233"/>
              <a:gd name="connsiteX1" fmla="*/ 4855957 w 4855957"/>
              <a:gd name="connsiteY1" fmla="*/ 1 h 5211233"/>
              <a:gd name="connsiteX2" fmla="*/ 4638647 w 4855957"/>
              <a:gd name="connsiteY2" fmla="*/ 2622550 h 5211233"/>
              <a:gd name="connsiteX3" fmla="*/ 3889196 w 4855957"/>
              <a:gd name="connsiteY3" fmla="*/ 5211232 h 5211233"/>
              <a:gd name="connsiteX4" fmla="*/ 394 w 4855957"/>
              <a:gd name="connsiteY4" fmla="*/ 5211233 h 5211233"/>
              <a:gd name="connsiteX5" fmla="*/ 45913 w 4855957"/>
              <a:gd name="connsiteY5" fmla="*/ 0 h 5211233"/>
              <a:gd name="connsiteX0" fmla="*/ 15112 w 4825156"/>
              <a:gd name="connsiteY0" fmla="*/ 0 h 5211233"/>
              <a:gd name="connsiteX1" fmla="*/ 4825156 w 4825156"/>
              <a:gd name="connsiteY1" fmla="*/ 1 h 5211233"/>
              <a:gd name="connsiteX2" fmla="*/ 4607846 w 4825156"/>
              <a:gd name="connsiteY2" fmla="*/ 2622550 h 5211233"/>
              <a:gd name="connsiteX3" fmla="*/ 3858395 w 4825156"/>
              <a:gd name="connsiteY3" fmla="*/ 5211232 h 5211233"/>
              <a:gd name="connsiteX4" fmla="*/ 819 w 4825156"/>
              <a:gd name="connsiteY4" fmla="*/ 5211233 h 5211233"/>
              <a:gd name="connsiteX5" fmla="*/ 15112 w 4825156"/>
              <a:gd name="connsiteY5" fmla="*/ 0 h 5211233"/>
              <a:gd name="connsiteX0" fmla="*/ 15112 w 4826846"/>
              <a:gd name="connsiteY0" fmla="*/ 0 h 5211233"/>
              <a:gd name="connsiteX1" fmla="*/ 4825156 w 4826846"/>
              <a:gd name="connsiteY1" fmla="*/ 1 h 5211233"/>
              <a:gd name="connsiteX2" fmla="*/ 4607846 w 4826846"/>
              <a:gd name="connsiteY2" fmla="*/ 2622550 h 5211233"/>
              <a:gd name="connsiteX3" fmla="*/ 3858395 w 4826846"/>
              <a:gd name="connsiteY3" fmla="*/ 5211232 h 5211233"/>
              <a:gd name="connsiteX4" fmla="*/ 819 w 4826846"/>
              <a:gd name="connsiteY4" fmla="*/ 5211233 h 5211233"/>
              <a:gd name="connsiteX5" fmla="*/ 15112 w 4826846"/>
              <a:gd name="connsiteY5" fmla="*/ 0 h 5211233"/>
              <a:gd name="connsiteX0" fmla="*/ 15112 w 4843990"/>
              <a:gd name="connsiteY0" fmla="*/ 0 h 5211233"/>
              <a:gd name="connsiteX1" fmla="*/ 4842540 w 4843990"/>
              <a:gd name="connsiteY1" fmla="*/ 9428 h 5211233"/>
              <a:gd name="connsiteX2" fmla="*/ 4607846 w 4843990"/>
              <a:gd name="connsiteY2" fmla="*/ 2622550 h 5211233"/>
              <a:gd name="connsiteX3" fmla="*/ 3858395 w 4843990"/>
              <a:gd name="connsiteY3" fmla="*/ 5211232 h 5211233"/>
              <a:gd name="connsiteX4" fmla="*/ 819 w 4843990"/>
              <a:gd name="connsiteY4" fmla="*/ 5211233 h 5211233"/>
              <a:gd name="connsiteX5" fmla="*/ 15112 w 4843990"/>
              <a:gd name="connsiteY5" fmla="*/ 0 h 5211233"/>
              <a:gd name="connsiteX0" fmla="*/ 15112 w 4842540"/>
              <a:gd name="connsiteY0" fmla="*/ 0 h 5211233"/>
              <a:gd name="connsiteX1" fmla="*/ 4842540 w 4842540"/>
              <a:gd name="connsiteY1" fmla="*/ 9428 h 5211233"/>
              <a:gd name="connsiteX2" fmla="*/ 4607846 w 4842540"/>
              <a:gd name="connsiteY2" fmla="*/ 2622550 h 5211233"/>
              <a:gd name="connsiteX3" fmla="*/ 3858395 w 4842540"/>
              <a:gd name="connsiteY3" fmla="*/ 5211232 h 5211233"/>
              <a:gd name="connsiteX4" fmla="*/ 819 w 4842540"/>
              <a:gd name="connsiteY4" fmla="*/ 5211233 h 5211233"/>
              <a:gd name="connsiteX5" fmla="*/ 15112 w 4842540"/>
              <a:gd name="connsiteY5" fmla="*/ 0 h 5211233"/>
              <a:gd name="connsiteX0" fmla="*/ 15112 w 4842540"/>
              <a:gd name="connsiteY0" fmla="*/ 0 h 5211233"/>
              <a:gd name="connsiteX1" fmla="*/ 4842540 w 4842540"/>
              <a:gd name="connsiteY1" fmla="*/ 9428 h 5211233"/>
              <a:gd name="connsiteX2" fmla="*/ 4607846 w 4842540"/>
              <a:gd name="connsiteY2" fmla="*/ 2622550 h 5211233"/>
              <a:gd name="connsiteX3" fmla="*/ 3858395 w 4842540"/>
              <a:gd name="connsiteY3" fmla="*/ 5211232 h 5211233"/>
              <a:gd name="connsiteX4" fmla="*/ 819 w 4842540"/>
              <a:gd name="connsiteY4" fmla="*/ 5211233 h 5211233"/>
              <a:gd name="connsiteX5" fmla="*/ 15112 w 4842540"/>
              <a:gd name="connsiteY5" fmla="*/ 0 h 52112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42540" h="5211233">
                <a:moveTo>
                  <a:pt x="15112" y="0"/>
                </a:moveTo>
                <a:lnTo>
                  <a:pt x="4842540" y="9428"/>
                </a:lnTo>
                <a:cubicBezTo>
                  <a:pt x="4821523" y="757112"/>
                  <a:pt x="4771870" y="1755583"/>
                  <a:pt x="4607846" y="2622550"/>
                </a:cubicBezTo>
                <a:cubicBezTo>
                  <a:pt x="4443822" y="3489517"/>
                  <a:pt x="4307302" y="4076699"/>
                  <a:pt x="3858395" y="5211232"/>
                </a:cubicBezTo>
                <a:lnTo>
                  <a:pt x="819" y="5211233"/>
                </a:lnTo>
                <a:cubicBezTo>
                  <a:pt x="-4825" y="3485444"/>
                  <a:pt x="20756" y="1725789"/>
                  <a:pt x="15112" y="0"/>
                </a:cubicBezTo>
                <a:close/>
              </a:path>
            </a:pathLst>
          </a:cu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30" name="Delay 2">
            <a:extLst>
              <a:ext uri="{FF2B5EF4-FFF2-40B4-BE49-F238E27FC236}">
                <a16:creationId xmlns:a16="http://schemas.microsoft.com/office/drawing/2014/main" id="{DD1B18BD-1997-114B-9594-C2CD089CB4AB}"/>
              </a:ext>
            </a:extLst>
          </p:cNvPr>
          <p:cNvSpPr/>
          <p:nvPr userDrawn="1"/>
        </p:nvSpPr>
        <p:spPr>
          <a:xfrm>
            <a:off x="-1118124" y="-141474"/>
            <a:ext cx="11846315" cy="7330983"/>
          </a:xfrm>
          <a:custGeom>
            <a:avLst/>
            <a:gdLst>
              <a:gd name="connsiteX0" fmla="*/ 0 w 4596617"/>
              <a:gd name="connsiteY0" fmla="*/ 0 h 5143500"/>
              <a:gd name="connsiteX1" fmla="*/ 2298309 w 4596617"/>
              <a:gd name="connsiteY1" fmla="*/ 0 h 5143500"/>
              <a:gd name="connsiteX2" fmla="*/ 4596618 w 4596617"/>
              <a:gd name="connsiteY2" fmla="*/ 2571750 h 5143500"/>
              <a:gd name="connsiteX3" fmla="*/ 2298309 w 4596617"/>
              <a:gd name="connsiteY3" fmla="*/ 5143500 h 5143500"/>
              <a:gd name="connsiteX4" fmla="*/ 0 w 4596617"/>
              <a:gd name="connsiteY4" fmla="*/ 5143500 h 5143500"/>
              <a:gd name="connsiteX5" fmla="*/ 0 w 4596617"/>
              <a:gd name="connsiteY5" fmla="*/ 0 h 5143500"/>
              <a:gd name="connsiteX0" fmla="*/ 0 w 4669398"/>
              <a:gd name="connsiteY0" fmla="*/ 0 h 5143500"/>
              <a:gd name="connsiteX1" fmla="*/ 3415909 w 4669398"/>
              <a:gd name="connsiteY1" fmla="*/ 0 h 5143500"/>
              <a:gd name="connsiteX2" fmla="*/ 4596618 w 4669398"/>
              <a:gd name="connsiteY2" fmla="*/ 2571750 h 5143500"/>
              <a:gd name="connsiteX3" fmla="*/ 2298309 w 4669398"/>
              <a:gd name="connsiteY3" fmla="*/ 5143500 h 5143500"/>
              <a:gd name="connsiteX4" fmla="*/ 0 w 4669398"/>
              <a:gd name="connsiteY4" fmla="*/ 5143500 h 5143500"/>
              <a:gd name="connsiteX5" fmla="*/ 0 w 4669398"/>
              <a:gd name="connsiteY5" fmla="*/ 0 h 5143500"/>
              <a:gd name="connsiteX0" fmla="*/ 0 w 4599664"/>
              <a:gd name="connsiteY0" fmla="*/ 0 h 5160433"/>
              <a:gd name="connsiteX1" fmla="*/ 3415909 w 4599664"/>
              <a:gd name="connsiteY1" fmla="*/ 0 h 5160433"/>
              <a:gd name="connsiteX2" fmla="*/ 4596618 w 4599664"/>
              <a:gd name="connsiteY2" fmla="*/ 2571750 h 5160433"/>
              <a:gd name="connsiteX3" fmla="*/ 3432843 w 4599664"/>
              <a:gd name="connsiteY3" fmla="*/ 5160433 h 5160433"/>
              <a:gd name="connsiteX4" fmla="*/ 0 w 4599664"/>
              <a:gd name="connsiteY4" fmla="*/ 5143500 h 5160433"/>
              <a:gd name="connsiteX5" fmla="*/ 0 w 4599664"/>
              <a:gd name="connsiteY5" fmla="*/ 0 h 5160433"/>
              <a:gd name="connsiteX0" fmla="*/ 0 w 4597172"/>
              <a:gd name="connsiteY0" fmla="*/ 0 h 5160433"/>
              <a:gd name="connsiteX1" fmla="*/ 3415909 w 4597172"/>
              <a:gd name="connsiteY1" fmla="*/ 0 h 5160433"/>
              <a:gd name="connsiteX2" fmla="*/ 4596618 w 4597172"/>
              <a:gd name="connsiteY2" fmla="*/ 2571750 h 5160433"/>
              <a:gd name="connsiteX3" fmla="*/ 3432843 w 4597172"/>
              <a:gd name="connsiteY3" fmla="*/ 5160433 h 5160433"/>
              <a:gd name="connsiteX4" fmla="*/ 0 w 4597172"/>
              <a:gd name="connsiteY4" fmla="*/ 5143500 h 5160433"/>
              <a:gd name="connsiteX5" fmla="*/ 0 w 4597172"/>
              <a:gd name="connsiteY5" fmla="*/ 0 h 5160433"/>
              <a:gd name="connsiteX0" fmla="*/ 0 w 4596683"/>
              <a:gd name="connsiteY0" fmla="*/ 0 h 5160433"/>
              <a:gd name="connsiteX1" fmla="*/ 3415909 w 4596683"/>
              <a:gd name="connsiteY1" fmla="*/ 0 h 5160433"/>
              <a:gd name="connsiteX2" fmla="*/ 4596618 w 4596683"/>
              <a:gd name="connsiteY2" fmla="*/ 2571750 h 5160433"/>
              <a:gd name="connsiteX3" fmla="*/ 3432843 w 4596683"/>
              <a:gd name="connsiteY3" fmla="*/ 5160433 h 5160433"/>
              <a:gd name="connsiteX4" fmla="*/ 0 w 4596683"/>
              <a:gd name="connsiteY4" fmla="*/ 5143500 h 5160433"/>
              <a:gd name="connsiteX5" fmla="*/ 0 w 4596683"/>
              <a:gd name="connsiteY5" fmla="*/ 0 h 5160433"/>
              <a:gd name="connsiteX0" fmla="*/ 0 w 4780413"/>
              <a:gd name="connsiteY0" fmla="*/ 33866 h 5194299"/>
              <a:gd name="connsiteX1" fmla="*/ 3991642 w 4780413"/>
              <a:gd name="connsiteY1" fmla="*/ 0 h 5194299"/>
              <a:gd name="connsiteX2" fmla="*/ 4596618 w 4780413"/>
              <a:gd name="connsiteY2" fmla="*/ 2605616 h 5194299"/>
              <a:gd name="connsiteX3" fmla="*/ 3432843 w 4780413"/>
              <a:gd name="connsiteY3" fmla="*/ 5194299 h 5194299"/>
              <a:gd name="connsiteX4" fmla="*/ 0 w 4780413"/>
              <a:gd name="connsiteY4" fmla="*/ 5177366 h 5194299"/>
              <a:gd name="connsiteX5" fmla="*/ 0 w 4780413"/>
              <a:gd name="connsiteY5" fmla="*/ 33866 h 5194299"/>
              <a:gd name="connsiteX0" fmla="*/ 0 w 4608489"/>
              <a:gd name="connsiteY0" fmla="*/ 33866 h 5194299"/>
              <a:gd name="connsiteX1" fmla="*/ 3991642 w 4608489"/>
              <a:gd name="connsiteY1" fmla="*/ 0 h 5194299"/>
              <a:gd name="connsiteX2" fmla="*/ 4596618 w 4608489"/>
              <a:gd name="connsiteY2" fmla="*/ 2605616 h 5194299"/>
              <a:gd name="connsiteX3" fmla="*/ 3432843 w 4608489"/>
              <a:gd name="connsiteY3" fmla="*/ 5194299 h 5194299"/>
              <a:gd name="connsiteX4" fmla="*/ 0 w 4608489"/>
              <a:gd name="connsiteY4" fmla="*/ 5177366 h 5194299"/>
              <a:gd name="connsiteX5" fmla="*/ 0 w 4608489"/>
              <a:gd name="connsiteY5" fmla="*/ 33866 h 5194299"/>
              <a:gd name="connsiteX0" fmla="*/ 0 w 4660310"/>
              <a:gd name="connsiteY0" fmla="*/ 33866 h 5194299"/>
              <a:gd name="connsiteX1" fmla="*/ 3991642 w 4660310"/>
              <a:gd name="connsiteY1" fmla="*/ 0 h 5194299"/>
              <a:gd name="connsiteX2" fmla="*/ 4596618 w 4660310"/>
              <a:gd name="connsiteY2" fmla="*/ 2605616 h 5194299"/>
              <a:gd name="connsiteX3" fmla="*/ 3906977 w 4660310"/>
              <a:gd name="connsiteY3" fmla="*/ 5194299 h 5194299"/>
              <a:gd name="connsiteX4" fmla="*/ 0 w 4660310"/>
              <a:gd name="connsiteY4" fmla="*/ 5177366 h 5194299"/>
              <a:gd name="connsiteX5" fmla="*/ 0 w 4660310"/>
              <a:gd name="connsiteY5" fmla="*/ 33866 h 5194299"/>
              <a:gd name="connsiteX0" fmla="*/ 0 w 4596981"/>
              <a:gd name="connsiteY0" fmla="*/ 33866 h 5194299"/>
              <a:gd name="connsiteX1" fmla="*/ 3991642 w 4596981"/>
              <a:gd name="connsiteY1" fmla="*/ 0 h 5194299"/>
              <a:gd name="connsiteX2" fmla="*/ 4596618 w 4596981"/>
              <a:gd name="connsiteY2" fmla="*/ 2605616 h 5194299"/>
              <a:gd name="connsiteX3" fmla="*/ 3906977 w 4596981"/>
              <a:gd name="connsiteY3" fmla="*/ 5194299 h 5194299"/>
              <a:gd name="connsiteX4" fmla="*/ 0 w 4596981"/>
              <a:gd name="connsiteY4" fmla="*/ 5177366 h 5194299"/>
              <a:gd name="connsiteX5" fmla="*/ 0 w 4596981"/>
              <a:gd name="connsiteY5" fmla="*/ 33866 h 5194299"/>
              <a:gd name="connsiteX0" fmla="*/ 0 w 4597991"/>
              <a:gd name="connsiteY0" fmla="*/ 33866 h 5194299"/>
              <a:gd name="connsiteX1" fmla="*/ 3991642 w 4597991"/>
              <a:gd name="connsiteY1" fmla="*/ 0 h 5194299"/>
              <a:gd name="connsiteX2" fmla="*/ 4596618 w 4597991"/>
              <a:gd name="connsiteY2" fmla="*/ 2605616 h 5194299"/>
              <a:gd name="connsiteX3" fmla="*/ 3822311 w 4597991"/>
              <a:gd name="connsiteY3" fmla="*/ 5194299 h 5194299"/>
              <a:gd name="connsiteX4" fmla="*/ 0 w 4597991"/>
              <a:gd name="connsiteY4" fmla="*/ 5177366 h 5194299"/>
              <a:gd name="connsiteX5" fmla="*/ 0 w 4597991"/>
              <a:gd name="connsiteY5" fmla="*/ 33866 h 5194299"/>
              <a:gd name="connsiteX0" fmla="*/ 0 w 4597991"/>
              <a:gd name="connsiteY0" fmla="*/ 33866 h 5194299"/>
              <a:gd name="connsiteX1" fmla="*/ 3991642 w 4597991"/>
              <a:gd name="connsiteY1" fmla="*/ 0 h 5194299"/>
              <a:gd name="connsiteX2" fmla="*/ 4596618 w 4597991"/>
              <a:gd name="connsiteY2" fmla="*/ 2605616 h 5194299"/>
              <a:gd name="connsiteX3" fmla="*/ 3822311 w 4597991"/>
              <a:gd name="connsiteY3" fmla="*/ 5194299 h 5194299"/>
              <a:gd name="connsiteX4" fmla="*/ 0 w 4597991"/>
              <a:gd name="connsiteY4" fmla="*/ 5177366 h 5194299"/>
              <a:gd name="connsiteX5" fmla="*/ 0 w 4597991"/>
              <a:gd name="connsiteY5" fmla="*/ 33866 h 5194299"/>
              <a:gd name="connsiteX0" fmla="*/ 0 w 4622138"/>
              <a:gd name="connsiteY0" fmla="*/ 33866 h 5194299"/>
              <a:gd name="connsiteX1" fmla="*/ 3991642 w 4622138"/>
              <a:gd name="connsiteY1" fmla="*/ 0 h 5194299"/>
              <a:gd name="connsiteX2" fmla="*/ 4596618 w 4622138"/>
              <a:gd name="connsiteY2" fmla="*/ 2605616 h 5194299"/>
              <a:gd name="connsiteX3" fmla="*/ 4042444 w 4622138"/>
              <a:gd name="connsiteY3" fmla="*/ 5194299 h 5194299"/>
              <a:gd name="connsiteX4" fmla="*/ 0 w 4622138"/>
              <a:gd name="connsiteY4" fmla="*/ 5177366 h 5194299"/>
              <a:gd name="connsiteX5" fmla="*/ 0 w 4622138"/>
              <a:gd name="connsiteY5" fmla="*/ 33866 h 5194299"/>
              <a:gd name="connsiteX0" fmla="*/ 0 w 4596798"/>
              <a:gd name="connsiteY0" fmla="*/ 33866 h 5211232"/>
              <a:gd name="connsiteX1" fmla="*/ 3991642 w 4596798"/>
              <a:gd name="connsiteY1" fmla="*/ 0 h 5211232"/>
              <a:gd name="connsiteX2" fmla="*/ 4596618 w 4596798"/>
              <a:gd name="connsiteY2" fmla="*/ 2605616 h 5211232"/>
              <a:gd name="connsiteX3" fmla="*/ 3940844 w 4596798"/>
              <a:gd name="connsiteY3" fmla="*/ 5211232 h 5211232"/>
              <a:gd name="connsiteX4" fmla="*/ 0 w 4596798"/>
              <a:gd name="connsiteY4" fmla="*/ 5177366 h 5211232"/>
              <a:gd name="connsiteX5" fmla="*/ 0 w 4596798"/>
              <a:gd name="connsiteY5" fmla="*/ 33866 h 5211232"/>
              <a:gd name="connsiteX0" fmla="*/ 0 w 4596752"/>
              <a:gd name="connsiteY0" fmla="*/ 33866 h 5211232"/>
              <a:gd name="connsiteX1" fmla="*/ 3991642 w 4596752"/>
              <a:gd name="connsiteY1" fmla="*/ 0 h 5211232"/>
              <a:gd name="connsiteX2" fmla="*/ 4596618 w 4596752"/>
              <a:gd name="connsiteY2" fmla="*/ 2605616 h 5211232"/>
              <a:gd name="connsiteX3" fmla="*/ 3940844 w 4596752"/>
              <a:gd name="connsiteY3" fmla="*/ 5211232 h 5211232"/>
              <a:gd name="connsiteX4" fmla="*/ 0 w 4596752"/>
              <a:gd name="connsiteY4" fmla="*/ 5177366 h 5211232"/>
              <a:gd name="connsiteX5" fmla="*/ 0 w 4596752"/>
              <a:gd name="connsiteY5" fmla="*/ 33866 h 5211232"/>
              <a:gd name="connsiteX0" fmla="*/ 0 w 4596752"/>
              <a:gd name="connsiteY0" fmla="*/ 33866 h 5211232"/>
              <a:gd name="connsiteX1" fmla="*/ 3991642 w 4596752"/>
              <a:gd name="connsiteY1" fmla="*/ 0 h 5211232"/>
              <a:gd name="connsiteX2" fmla="*/ 4596618 w 4596752"/>
              <a:gd name="connsiteY2" fmla="*/ 2605616 h 5211232"/>
              <a:gd name="connsiteX3" fmla="*/ 3940844 w 4596752"/>
              <a:gd name="connsiteY3" fmla="*/ 5211232 h 5211232"/>
              <a:gd name="connsiteX4" fmla="*/ 0 w 4596752"/>
              <a:gd name="connsiteY4" fmla="*/ 5177366 h 5211232"/>
              <a:gd name="connsiteX5" fmla="*/ 0 w 4596752"/>
              <a:gd name="connsiteY5" fmla="*/ 33866 h 5211232"/>
              <a:gd name="connsiteX0" fmla="*/ 0 w 4613685"/>
              <a:gd name="connsiteY0" fmla="*/ 0 h 5211233"/>
              <a:gd name="connsiteX1" fmla="*/ 4008575 w 4613685"/>
              <a:gd name="connsiteY1" fmla="*/ 1 h 5211233"/>
              <a:gd name="connsiteX2" fmla="*/ 4613551 w 4613685"/>
              <a:gd name="connsiteY2" fmla="*/ 2605617 h 5211233"/>
              <a:gd name="connsiteX3" fmla="*/ 3957777 w 4613685"/>
              <a:gd name="connsiteY3" fmla="*/ 5211233 h 5211233"/>
              <a:gd name="connsiteX4" fmla="*/ 16933 w 4613685"/>
              <a:gd name="connsiteY4" fmla="*/ 5177367 h 5211233"/>
              <a:gd name="connsiteX5" fmla="*/ 0 w 4613685"/>
              <a:gd name="connsiteY5" fmla="*/ 0 h 5211233"/>
              <a:gd name="connsiteX0" fmla="*/ 0 w 4892215"/>
              <a:gd name="connsiteY0" fmla="*/ 0 h 5211233"/>
              <a:gd name="connsiteX1" fmla="*/ 4810044 w 4892215"/>
              <a:gd name="connsiteY1" fmla="*/ 1 h 5211233"/>
              <a:gd name="connsiteX2" fmla="*/ 4613551 w 4892215"/>
              <a:gd name="connsiteY2" fmla="*/ 2605617 h 5211233"/>
              <a:gd name="connsiteX3" fmla="*/ 3957777 w 4892215"/>
              <a:gd name="connsiteY3" fmla="*/ 5211233 h 5211233"/>
              <a:gd name="connsiteX4" fmla="*/ 16933 w 4892215"/>
              <a:gd name="connsiteY4" fmla="*/ 5177367 h 5211233"/>
              <a:gd name="connsiteX5" fmla="*/ 0 w 4892215"/>
              <a:gd name="connsiteY5" fmla="*/ 0 h 5211233"/>
              <a:gd name="connsiteX0" fmla="*/ 0 w 4810044"/>
              <a:gd name="connsiteY0" fmla="*/ 0 h 5211233"/>
              <a:gd name="connsiteX1" fmla="*/ 4810044 w 4810044"/>
              <a:gd name="connsiteY1" fmla="*/ 1 h 5211233"/>
              <a:gd name="connsiteX2" fmla="*/ 4613551 w 4810044"/>
              <a:gd name="connsiteY2" fmla="*/ 2605617 h 5211233"/>
              <a:gd name="connsiteX3" fmla="*/ 3957777 w 4810044"/>
              <a:gd name="connsiteY3" fmla="*/ 5211233 h 5211233"/>
              <a:gd name="connsiteX4" fmla="*/ 16933 w 4810044"/>
              <a:gd name="connsiteY4" fmla="*/ 5177367 h 5211233"/>
              <a:gd name="connsiteX5" fmla="*/ 0 w 4810044"/>
              <a:gd name="connsiteY5" fmla="*/ 0 h 5211233"/>
              <a:gd name="connsiteX0" fmla="*/ 0 w 4810044"/>
              <a:gd name="connsiteY0" fmla="*/ 0 h 5211233"/>
              <a:gd name="connsiteX1" fmla="*/ 4810044 w 4810044"/>
              <a:gd name="connsiteY1" fmla="*/ 1 h 5211233"/>
              <a:gd name="connsiteX2" fmla="*/ 4436604 w 4810044"/>
              <a:gd name="connsiteY2" fmla="*/ 2588684 h 5211233"/>
              <a:gd name="connsiteX3" fmla="*/ 3957777 w 4810044"/>
              <a:gd name="connsiteY3" fmla="*/ 5211233 h 5211233"/>
              <a:gd name="connsiteX4" fmla="*/ 16933 w 4810044"/>
              <a:gd name="connsiteY4" fmla="*/ 5177367 h 5211233"/>
              <a:gd name="connsiteX5" fmla="*/ 0 w 4810044"/>
              <a:gd name="connsiteY5" fmla="*/ 0 h 5211233"/>
              <a:gd name="connsiteX0" fmla="*/ 0 w 4810044"/>
              <a:gd name="connsiteY0" fmla="*/ 0 h 5211233"/>
              <a:gd name="connsiteX1" fmla="*/ 4810044 w 4810044"/>
              <a:gd name="connsiteY1" fmla="*/ 1 h 5211233"/>
              <a:gd name="connsiteX2" fmla="*/ 4592734 w 4810044"/>
              <a:gd name="connsiteY2" fmla="*/ 2622550 h 5211233"/>
              <a:gd name="connsiteX3" fmla="*/ 3957777 w 4810044"/>
              <a:gd name="connsiteY3" fmla="*/ 5211233 h 5211233"/>
              <a:gd name="connsiteX4" fmla="*/ 16933 w 4810044"/>
              <a:gd name="connsiteY4" fmla="*/ 5177367 h 5211233"/>
              <a:gd name="connsiteX5" fmla="*/ 0 w 4810044"/>
              <a:gd name="connsiteY5" fmla="*/ 0 h 5211233"/>
              <a:gd name="connsiteX0" fmla="*/ 0 w 4810044"/>
              <a:gd name="connsiteY0" fmla="*/ 0 h 5211233"/>
              <a:gd name="connsiteX1" fmla="*/ 4810044 w 4810044"/>
              <a:gd name="connsiteY1" fmla="*/ 1 h 5211233"/>
              <a:gd name="connsiteX2" fmla="*/ 4592734 w 4810044"/>
              <a:gd name="connsiteY2" fmla="*/ 2622550 h 5211233"/>
              <a:gd name="connsiteX3" fmla="*/ 3957777 w 4810044"/>
              <a:gd name="connsiteY3" fmla="*/ 5211233 h 5211233"/>
              <a:gd name="connsiteX4" fmla="*/ 16933 w 4810044"/>
              <a:gd name="connsiteY4" fmla="*/ 5177367 h 5211233"/>
              <a:gd name="connsiteX5" fmla="*/ 0 w 4810044"/>
              <a:gd name="connsiteY5" fmla="*/ 0 h 5211233"/>
              <a:gd name="connsiteX0" fmla="*/ 0 w 4810044"/>
              <a:gd name="connsiteY0" fmla="*/ 0 h 5177367"/>
              <a:gd name="connsiteX1" fmla="*/ 4810044 w 4810044"/>
              <a:gd name="connsiteY1" fmla="*/ 1 h 5177367"/>
              <a:gd name="connsiteX2" fmla="*/ 4592734 w 4810044"/>
              <a:gd name="connsiteY2" fmla="*/ 2622550 h 5177367"/>
              <a:gd name="connsiteX3" fmla="*/ 3458161 w 4810044"/>
              <a:gd name="connsiteY3" fmla="*/ 4872566 h 5177367"/>
              <a:gd name="connsiteX4" fmla="*/ 16933 w 4810044"/>
              <a:gd name="connsiteY4" fmla="*/ 5177367 h 5177367"/>
              <a:gd name="connsiteX5" fmla="*/ 0 w 4810044"/>
              <a:gd name="connsiteY5" fmla="*/ 0 h 5177367"/>
              <a:gd name="connsiteX0" fmla="*/ 0 w 4810044"/>
              <a:gd name="connsiteY0" fmla="*/ 0 h 5194299"/>
              <a:gd name="connsiteX1" fmla="*/ 4810044 w 4810044"/>
              <a:gd name="connsiteY1" fmla="*/ 1 h 5194299"/>
              <a:gd name="connsiteX2" fmla="*/ 4592734 w 4810044"/>
              <a:gd name="connsiteY2" fmla="*/ 2622550 h 5194299"/>
              <a:gd name="connsiteX3" fmla="*/ 3822465 w 4810044"/>
              <a:gd name="connsiteY3" fmla="*/ 5194299 h 5194299"/>
              <a:gd name="connsiteX4" fmla="*/ 16933 w 4810044"/>
              <a:gd name="connsiteY4" fmla="*/ 5177367 h 5194299"/>
              <a:gd name="connsiteX5" fmla="*/ 0 w 4810044"/>
              <a:gd name="connsiteY5" fmla="*/ 0 h 5194299"/>
              <a:gd name="connsiteX0" fmla="*/ 0 w 4810044"/>
              <a:gd name="connsiteY0" fmla="*/ 0 h 5194299"/>
              <a:gd name="connsiteX1" fmla="*/ 4810044 w 4810044"/>
              <a:gd name="connsiteY1" fmla="*/ 1 h 5194299"/>
              <a:gd name="connsiteX2" fmla="*/ 4592734 w 4810044"/>
              <a:gd name="connsiteY2" fmla="*/ 2622550 h 5194299"/>
              <a:gd name="connsiteX3" fmla="*/ 3822465 w 4810044"/>
              <a:gd name="connsiteY3" fmla="*/ 5194299 h 5194299"/>
              <a:gd name="connsiteX4" fmla="*/ 16933 w 4810044"/>
              <a:gd name="connsiteY4" fmla="*/ 5177367 h 5194299"/>
              <a:gd name="connsiteX5" fmla="*/ 0 w 4810044"/>
              <a:gd name="connsiteY5" fmla="*/ 0 h 5194299"/>
              <a:gd name="connsiteX0" fmla="*/ 0 w 4810044"/>
              <a:gd name="connsiteY0" fmla="*/ 0 h 5194299"/>
              <a:gd name="connsiteX1" fmla="*/ 4810044 w 4810044"/>
              <a:gd name="connsiteY1" fmla="*/ 1 h 5194299"/>
              <a:gd name="connsiteX2" fmla="*/ 4592734 w 4810044"/>
              <a:gd name="connsiteY2" fmla="*/ 2622550 h 5194299"/>
              <a:gd name="connsiteX3" fmla="*/ 3822465 w 4810044"/>
              <a:gd name="connsiteY3" fmla="*/ 5194299 h 5194299"/>
              <a:gd name="connsiteX4" fmla="*/ 16933 w 4810044"/>
              <a:gd name="connsiteY4" fmla="*/ 5177367 h 5194299"/>
              <a:gd name="connsiteX5" fmla="*/ 0 w 4810044"/>
              <a:gd name="connsiteY5" fmla="*/ 0 h 5194299"/>
              <a:gd name="connsiteX0" fmla="*/ 0 w 4810044"/>
              <a:gd name="connsiteY0" fmla="*/ 0 h 5211232"/>
              <a:gd name="connsiteX1" fmla="*/ 4810044 w 4810044"/>
              <a:gd name="connsiteY1" fmla="*/ 1 h 5211232"/>
              <a:gd name="connsiteX2" fmla="*/ 4592734 w 4810044"/>
              <a:gd name="connsiteY2" fmla="*/ 2622550 h 5211232"/>
              <a:gd name="connsiteX3" fmla="*/ 3843283 w 4810044"/>
              <a:gd name="connsiteY3" fmla="*/ 5211232 h 5211232"/>
              <a:gd name="connsiteX4" fmla="*/ 16933 w 4810044"/>
              <a:gd name="connsiteY4" fmla="*/ 5177367 h 5211232"/>
              <a:gd name="connsiteX5" fmla="*/ 0 w 4810044"/>
              <a:gd name="connsiteY5" fmla="*/ 0 h 5211232"/>
              <a:gd name="connsiteX0" fmla="*/ 0 w 4810044"/>
              <a:gd name="connsiteY0" fmla="*/ 0 h 5211232"/>
              <a:gd name="connsiteX1" fmla="*/ 4810044 w 4810044"/>
              <a:gd name="connsiteY1" fmla="*/ 1 h 5211232"/>
              <a:gd name="connsiteX2" fmla="*/ 4592734 w 4810044"/>
              <a:gd name="connsiteY2" fmla="*/ 2622550 h 5211232"/>
              <a:gd name="connsiteX3" fmla="*/ 3843283 w 4810044"/>
              <a:gd name="connsiteY3" fmla="*/ 5211232 h 5211232"/>
              <a:gd name="connsiteX4" fmla="*/ 16933 w 4810044"/>
              <a:gd name="connsiteY4" fmla="*/ 5177367 h 5211232"/>
              <a:gd name="connsiteX5" fmla="*/ 0 w 4810044"/>
              <a:gd name="connsiteY5" fmla="*/ 0 h 5211232"/>
              <a:gd name="connsiteX0" fmla="*/ 45913 w 4855957"/>
              <a:gd name="connsiteY0" fmla="*/ 0 h 5211233"/>
              <a:gd name="connsiteX1" fmla="*/ 4855957 w 4855957"/>
              <a:gd name="connsiteY1" fmla="*/ 1 h 5211233"/>
              <a:gd name="connsiteX2" fmla="*/ 4638647 w 4855957"/>
              <a:gd name="connsiteY2" fmla="*/ 2622550 h 5211233"/>
              <a:gd name="connsiteX3" fmla="*/ 3889196 w 4855957"/>
              <a:gd name="connsiteY3" fmla="*/ 5211232 h 5211233"/>
              <a:gd name="connsiteX4" fmla="*/ 394 w 4855957"/>
              <a:gd name="connsiteY4" fmla="*/ 5211233 h 5211233"/>
              <a:gd name="connsiteX5" fmla="*/ 45913 w 4855957"/>
              <a:gd name="connsiteY5" fmla="*/ 0 h 5211233"/>
              <a:gd name="connsiteX0" fmla="*/ 15112 w 4825156"/>
              <a:gd name="connsiteY0" fmla="*/ 0 h 5211233"/>
              <a:gd name="connsiteX1" fmla="*/ 4825156 w 4825156"/>
              <a:gd name="connsiteY1" fmla="*/ 1 h 5211233"/>
              <a:gd name="connsiteX2" fmla="*/ 4607846 w 4825156"/>
              <a:gd name="connsiteY2" fmla="*/ 2622550 h 5211233"/>
              <a:gd name="connsiteX3" fmla="*/ 3858395 w 4825156"/>
              <a:gd name="connsiteY3" fmla="*/ 5211232 h 5211233"/>
              <a:gd name="connsiteX4" fmla="*/ 819 w 4825156"/>
              <a:gd name="connsiteY4" fmla="*/ 5211233 h 5211233"/>
              <a:gd name="connsiteX5" fmla="*/ 15112 w 4825156"/>
              <a:gd name="connsiteY5" fmla="*/ 0 h 5211233"/>
              <a:gd name="connsiteX0" fmla="*/ 15112 w 4826846"/>
              <a:gd name="connsiteY0" fmla="*/ 0 h 5211233"/>
              <a:gd name="connsiteX1" fmla="*/ 4825156 w 4826846"/>
              <a:gd name="connsiteY1" fmla="*/ 1 h 5211233"/>
              <a:gd name="connsiteX2" fmla="*/ 4607846 w 4826846"/>
              <a:gd name="connsiteY2" fmla="*/ 2622550 h 5211233"/>
              <a:gd name="connsiteX3" fmla="*/ 3858395 w 4826846"/>
              <a:gd name="connsiteY3" fmla="*/ 5211232 h 5211233"/>
              <a:gd name="connsiteX4" fmla="*/ 819 w 4826846"/>
              <a:gd name="connsiteY4" fmla="*/ 5211233 h 5211233"/>
              <a:gd name="connsiteX5" fmla="*/ 15112 w 4826846"/>
              <a:gd name="connsiteY5" fmla="*/ 0 h 5211233"/>
              <a:gd name="connsiteX0" fmla="*/ 15112 w 4843990"/>
              <a:gd name="connsiteY0" fmla="*/ 0 h 5211233"/>
              <a:gd name="connsiteX1" fmla="*/ 4842540 w 4843990"/>
              <a:gd name="connsiteY1" fmla="*/ 9428 h 5211233"/>
              <a:gd name="connsiteX2" fmla="*/ 4607846 w 4843990"/>
              <a:gd name="connsiteY2" fmla="*/ 2622550 h 5211233"/>
              <a:gd name="connsiteX3" fmla="*/ 3858395 w 4843990"/>
              <a:gd name="connsiteY3" fmla="*/ 5211232 h 5211233"/>
              <a:gd name="connsiteX4" fmla="*/ 819 w 4843990"/>
              <a:gd name="connsiteY4" fmla="*/ 5211233 h 5211233"/>
              <a:gd name="connsiteX5" fmla="*/ 15112 w 4843990"/>
              <a:gd name="connsiteY5" fmla="*/ 0 h 5211233"/>
              <a:gd name="connsiteX0" fmla="*/ 15112 w 4842540"/>
              <a:gd name="connsiteY0" fmla="*/ 0 h 5211233"/>
              <a:gd name="connsiteX1" fmla="*/ 4842540 w 4842540"/>
              <a:gd name="connsiteY1" fmla="*/ 9428 h 5211233"/>
              <a:gd name="connsiteX2" fmla="*/ 4607846 w 4842540"/>
              <a:gd name="connsiteY2" fmla="*/ 2622550 h 5211233"/>
              <a:gd name="connsiteX3" fmla="*/ 3858395 w 4842540"/>
              <a:gd name="connsiteY3" fmla="*/ 5211232 h 5211233"/>
              <a:gd name="connsiteX4" fmla="*/ 819 w 4842540"/>
              <a:gd name="connsiteY4" fmla="*/ 5211233 h 5211233"/>
              <a:gd name="connsiteX5" fmla="*/ 15112 w 4842540"/>
              <a:gd name="connsiteY5" fmla="*/ 0 h 5211233"/>
              <a:gd name="connsiteX0" fmla="*/ 15112 w 4842540"/>
              <a:gd name="connsiteY0" fmla="*/ 0 h 5211233"/>
              <a:gd name="connsiteX1" fmla="*/ 4842540 w 4842540"/>
              <a:gd name="connsiteY1" fmla="*/ 9428 h 5211233"/>
              <a:gd name="connsiteX2" fmla="*/ 4607846 w 4842540"/>
              <a:gd name="connsiteY2" fmla="*/ 2622550 h 5211233"/>
              <a:gd name="connsiteX3" fmla="*/ 3858395 w 4842540"/>
              <a:gd name="connsiteY3" fmla="*/ 5211232 h 5211233"/>
              <a:gd name="connsiteX4" fmla="*/ 819 w 4842540"/>
              <a:gd name="connsiteY4" fmla="*/ 5211233 h 5211233"/>
              <a:gd name="connsiteX5" fmla="*/ 15112 w 4842540"/>
              <a:gd name="connsiteY5" fmla="*/ 0 h 52112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42540" h="5211233">
                <a:moveTo>
                  <a:pt x="15112" y="0"/>
                </a:moveTo>
                <a:lnTo>
                  <a:pt x="4842540" y="9428"/>
                </a:lnTo>
                <a:cubicBezTo>
                  <a:pt x="4821523" y="757112"/>
                  <a:pt x="4771870" y="1755583"/>
                  <a:pt x="4607846" y="2622550"/>
                </a:cubicBezTo>
                <a:cubicBezTo>
                  <a:pt x="4443822" y="3489517"/>
                  <a:pt x="4307302" y="4076699"/>
                  <a:pt x="3858395" y="5211232"/>
                </a:cubicBezTo>
                <a:lnTo>
                  <a:pt x="819" y="5211233"/>
                </a:lnTo>
                <a:cubicBezTo>
                  <a:pt x="-4825" y="3485444"/>
                  <a:pt x="20756" y="1725789"/>
                  <a:pt x="15112" y="0"/>
                </a:cubicBezTo>
                <a:close/>
              </a:path>
            </a:pathLst>
          </a:cu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Tree>
    <p:extLst>
      <p:ext uri="{BB962C8B-B14F-4D97-AF65-F5344CB8AC3E}">
        <p14:creationId xmlns:p14="http://schemas.microsoft.com/office/powerpoint/2010/main" val="25823812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3985" y="819631"/>
            <a:ext cx="9104960" cy="1229445"/>
          </a:xfrm>
        </p:spPr>
        <p:txBody>
          <a:bodyPr/>
          <a:lstStyle>
            <a:lvl1pPr>
              <a:defRPr>
                <a:solidFill>
                  <a:schemeClr val="accent4"/>
                </a:solidFill>
              </a:defRPr>
            </a:lvl1pPr>
          </a:lstStyle>
          <a:p>
            <a:r>
              <a:rPr lang="en-US" dirty="0"/>
              <a:t>TITLE IS ALL CAPS AT 25 – 30PTS</a:t>
            </a:r>
          </a:p>
        </p:txBody>
      </p:sp>
      <p:sp>
        <p:nvSpPr>
          <p:cNvPr id="3" name="Content Placeholder 2"/>
          <p:cNvSpPr>
            <a:spLocks noGrp="1"/>
          </p:cNvSpPr>
          <p:nvPr>
            <p:ph idx="1" hasCustomPrompt="1"/>
          </p:nvPr>
        </p:nvSpPr>
        <p:spPr>
          <a:xfrm>
            <a:off x="583987" y="2049077"/>
            <a:ext cx="7950413" cy="3824185"/>
          </a:xfrm>
        </p:spPr>
        <p:txBody>
          <a:bodyPr/>
          <a:lstStyle/>
          <a:p>
            <a:pPr lvl="0"/>
            <a:r>
              <a:rPr lang="en-US" dirty="0"/>
              <a:t>Body copy is </a:t>
            </a:r>
            <a:r>
              <a:rPr lang="en-US" dirty="0" err="1"/>
              <a:t>Lub</a:t>
            </a:r>
            <a:r>
              <a:rPr lang="en-US" dirty="0"/>
              <a:t> Dub medium at 12pts</a:t>
            </a:r>
          </a:p>
        </p:txBody>
      </p:sp>
      <p:sp>
        <p:nvSpPr>
          <p:cNvPr id="12" name="Text Placeholder 4">
            <a:extLst>
              <a:ext uri="{FF2B5EF4-FFF2-40B4-BE49-F238E27FC236}">
                <a16:creationId xmlns:a16="http://schemas.microsoft.com/office/drawing/2014/main" id="{6DC98DEA-6D76-4A43-B147-9AD2CA56B747}"/>
              </a:ext>
            </a:extLst>
          </p:cNvPr>
          <p:cNvSpPr>
            <a:spLocks noGrp="1"/>
          </p:cNvSpPr>
          <p:nvPr>
            <p:ph type="body" sz="quarter" idx="23" hasCustomPrompt="1"/>
          </p:nvPr>
        </p:nvSpPr>
        <p:spPr>
          <a:xfrm>
            <a:off x="592836" y="1440874"/>
            <a:ext cx="9096109" cy="428813"/>
          </a:xfrm>
        </p:spPr>
        <p:txBody>
          <a:bodyPr>
            <a:normAutofit/>
          </a:bodyPr>
          <a:lstStyle>
            <a:lvl1pPr>
              <a:defRPr sz="2133" b="1">
                <a:solidFill>
                  <a:schemeClr val="tx1"/>
                </a:solidFill>
              </a:defRPr>
            </a:lvl1pPr>
          </a:lstStyle>
          <a:p>
            <a:pPr lvl="0"/>
            <a:r>
              <a:rPr lang="en-US" dirty="0"/>
              <a:t>Subtitle is </a:t>
            </a:r>
            <a:r>
              <a:rPr lang="en-US" dirty="0" err="1"/>
              <a:t>Lub</a:t>
            </a:r>
            <a:r>
              <a:rPr lang="en-US" dirty="0"/>
              <a:t> Dub Bold at 16pt</a:t>
            </a:r>
          </a:p>
        </p:txBody>
      </p:sp>
      <p:sp>
        <p:nvSpPr>
          <p:cNvPr id="13" name="Rectangle 12">
            <a:extLst>
              <a:ext uri="{FF2B5EF4-FFF2-40B4-BE49-F238E27FC236}">
                <a16:creationId xmlns:a16="http://schemas.microsoft.com/office/drawing/2014/main" id="{4EA4FD0A-CC71-0E48-8282-25BE57F29E74}"/>
              </a:ext>
            </a:extLst>
          </p:cNvPr>
          <p:cNvSpPr/>
          <p:nvPr userDrawn="1"/>
        </p:nvSpPr>
        <p:spPr>
          <a:xfrm>
            <a:off x="1" y="6271848"/>
            <a:ext cx="12191111" cy="58615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2" name="Footer Placeholder 4">
            <a:extLst>
              <a:ext uri="{FF2B5EF4-FFF2-40B4-BE49-F238E27FC236}">
                <a16:creationId xmlns:a16="http://schemas.microsoft.com/office/drawing/2014/main" id="{B193F017-EA19-7442-9BB0-474F22193C0C}"/>
              </a:ext>
            </a:extLst>
          </p:cNvPr>
          <p:cNvSpPr>
            <a:spLocks noGrp="1"/>
          </p:cNvSpPr>
          <p:nvPr>
            <p:ph type="ftr" sz="quarter" idx="3"/>
          </p:nvPr>
        </p:nvSpPr>
        <p:spPr>
          <a:xfrm>
            <a:off x="583986" y="6356351"/>
            <a:ext cx="7340815" cy="365125"/>
          </a:xfrm>
          <a:prstGeom prst="rect">
            <a:avLst/>
          </a:prstGeom>
        </p:spPr>
        <p:txBody>
          <a:bodyPr vert="horz" lIns="91440" tIns="45720" rIns="91440" bIns="45720" rtlCol="0" anchor="ctr"/>
          <a:lstStyle>
            <a:lvl1pPr algn="l">
              <a:defRPr sz="1067">
                <a:solidFill>
                  <a:schemeClr val="bg1"/>
                </a:solidFill>
                <a:latin typeface="Lub Dub Medium" panose="020B0603030403020204" pitchFamily="34" charset="77"/>
              </a:defRPr>
            </a:lvl1pPr>
          </a:lstStyle>
          <a:p>
            <a:endParaRPr lang="en-US"/>
          </a:p>
        </p:txBody>
      </p:sp>
      <p:sp>
        <p:nvSpPr>
          <p:cNvPr id="23" name="Slide Number Placeholder 5">
            <a:extLst>
              <a:ext uri="{FF2B5EF4-FFF2-40B4-BE49-F238E27FC236}">
                <a16:creationId xmlns:a16="http://schemas.microsoft.com/office/drawing/2014/main" id="{273F7D3E-5CDA-4840-AA44-2AB4E261E041}"/>
              </a:ext>
            </a:extLst>
          </p:cNvPr>
          <p:cNvSpPr>
            <a:spLocks noGrp="1"/>
          </p:cNvSpPr>
          <p:nvPr>
            <p:ph type="sldNum" sz="quarter" idx="4"/>
          </p:nvPr>
        </p:nvSpPr>
        <p:spPr>
          <a:xfrm>
            <a:off x="11420922" y="6356351"/>
            <a:ext cx="770189" cy="365125"/>
          </a:xfrm>
          <a:prstGeom prst="rect">
            <a:avLst/>
          </a:prstGeom>
        </p:spPr>
        <p:txBody>
          <a:bodyPr vert="horz" lIns="91440" tIns="45720" rIns="91440" bIns="45720" rtlCol="0" anchor="ctr"/>
          <a:lstStyle>
            <a:lvl1pPr algn="l">
              <a:defRPr sz="1067">
                <a:solidFill>
                  <a:schemeClr val="bg1"/>
                </a:solidFill>
                <a:latin typeface="Lub Dub Medium" panose="020B0603030403020204" pitchFamily="34" charset="77"/>
              </a:defRPr>
            </a:lvl1pPr>
          </a:lstStyle>
          <a:p>
            <a:fld id="{0E35BBB0-73A1-954D-9854-C6F827AED934}" type="slidenum">
              <a:rPr lang="en-US" smtClean="0"/>
              <a:pPr/>
              <a:t>‹#›</a:t>
            </a:fld>
            <a:endParaRPr lang="en-US"/>
          </a:p>
        </p:txBody>
      </p:sp>
      <p:cxnSp>
        <p:nvCxnSpPr>
          <p:cNvPr id="24" name="Straight Connector 23">
            <a:extLst>
              <a:ext uri="{FF2B5EF4-FFF2-40B4-BE49-F238E27FC236}">
                <a16:creationId xmlns:a16="http://schemas.microsoft.com/office/drawing/2014/main" id="{A975C766-C30F-5445-9526-2CE36881A024}"/>
              </a:ext>
            </a:extLst>
          </p:cNvPr>
          <p:cNvCxnSpPr>
            <a:cxnSpLocks/>
          </p:cNvCxnSpPr>
          <p:nvPr userDrawn="1"/>
        </p:nvCxnSpPr>
        <p:spPr>
          <a:xfrm>
            <a:off x="11367911" y="6356351"/>
            <a:ext cx="0" cy="365125"/>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5" name="Picture Placeholder 10">
            <a:extLst>
              <a:ext uri="{FF2B5EF4-FFF2-40B4-BE49-F238E27FC236}">
                <a16:creationId xmlns:a16="http://schemas.microsoft.com/office/drawing/2014/main" id="{59E3429F-98DB-7A4C-B73A-11BAF0B8C2A0}"/>
              </a:ext>
            </a:extLst>
          </p:cNvPr>
          <p:cNvSpPr>
            <a:spLocks noGrp="1"/>
          </p:cNvSpPr>
          <p:nvPr>
            <p:ph type="pic" sz="quarter" idx="12" hasCustomPrompt="1"/>
          </p:nvPr>
        </p:nvSpPr>
        <p:spPr>
          <a:xfrm>
            <a:off x="9902027" y="6356351"/>
            <a:ext cx="1326984" cy="365125"/>
          </a:xfrm>
        </p:spPr>
        <p:txBody>
          <a:bodyPr/>
          <a:lstStyle>
            <a:lvl1pPr>
              <a:defRPr>
                <a:solidFill>
                  <a:schemeClr val="bg1"/>
                </a:solidFill>
              </a:defRPr>
            </a:lvl1pPr>
          </a:lstStyle>
          <a:p>
            <a:r>
              <a:rPr lang="en-US"/>
              <a:t>Logo</a:t>
            </a:r>
          </a:p>
        </p:txBody>
      </p:sp>
      <p:sp>
        <p:nvSpPr>
          <p:cNvPr id="26" name="Text Placeholder 5">
            <a:extLst>
              <a:ext uri="{FF2B5EF4-FFF2-40B4-BE49-F238E27FC236}">
                <a16:creationId xmlns:a16="http://schemas.microsoft.com/office/drawing/2014/main" id="{F1748314-5DB7-A74F-8D02-592833BCA787}"/>
              </a:ext>
            </a:extLst>
          </p:cNvPr>
          <p:cNvSpPr>
            <a:spLocks noGrp="1"/>
          </p:cNvSpPr>
          <p:nvPr>
            <p:ph type="body" sz="quarter" idx="13" hasCustomPrompt="1"/>
          </p:nvPr>
        </p:nvSpPr>
        <p:spPr>
          <a:xfrm>
            <a:off x="8248155" y="6356352"/>
            <a:ext cx="1600861" cy="365125"/>
          </a:xfrm>
        </p:spPr>
        <p:txBody>
          <a:bodyPr anchor="ctr">
            <a:normAutofit/>
          </a:bodyPr>
          <a:lstStyle>
            <a:lvl1pPr algn="r">
              <a:defRPr sz="1067">
                <a:solidFill>
                  <a:schemeClr val="bg1"/>
                </a:solidFill>
              </a:defRPr>
            </a:lvl1pPr>
          </a:lstStyle>
          <a:p>
            <a:pPr lvl="0"/>
            <a:r>
              <a:rPr lang="en-US" dirty="0"/>
              <a:t>Sponsored by:</a:t>
            </a:r>
          </a:p>
        </p:txBody>
      </p:sp>
      <p:pic>
        <p:nvPicPr>
          <p:cNvPr id="11" name="Picture 10">
            <a:extLst>
              <a:ext uri="{FF2B5EF4-FFF2-40B4-BE49-F238E27FC236}">
                <a16:creationId xmlns:a16="http://schemas.microsoft.com/office/drawing/2014/main" id="{19351656-244C-E044-8660-FCA2FCD0B887}"/>
              </a:ext>
            </a:extLst>
          </p:cNvPr>
          <p:cNvPicPr>
            <a:picLocks noChangeAspect="1"/>
          </p:cNvPicPr>
          <p:nvPr userDrawn="1"/>
        </p:nvPicPr>
        <p:blipFill>
          <a:blip r:embed="rId2"/>
          <a:stretch>
            <a:fillRect/>
          </a:stretch>
        </p:blipFill>
        <p:spPr>
          <a:xfrm>
            <a:off x="11333528" y="123552"/>
            <a:ext cx="715037" cy="385661"/>
          </a:xfrm>
          <a:prstGeom prst="rect">
            <a:avLst/>
          </a:prstGeom>
        </p:spPr>
      </p:pic>
    </p:spTree>
    <p:extLst>
      <p:ext uri="{BB962C8B-B14F-4D97-AF65-F5344CB8AC3E}">
        <p14:creationId xmlns:p14="http://schemas.microsoft.com/office/powerpoint/2010/main" val="4113949589"/>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3985" y="819631"/>
            <a:ext cx="9104960" cy="1229445"/>
          </a:xfrm>
        </p:spPr>
        <p:txBody>
          <a:bodyPr/>
          <a:lstStyle>
            <a:lvl1pPr>
              <a:defRPr>
                <a:solidFill>
                  <a:schemeClr val="accent4"/>
                </a:solidFill>
              </a:defRPr>
            </a:lvl1pPr>
          </a:lstStyle>
          <a:p>
            <a:r>
              <a:rPr lang="en-US" dirty="0"/>
              <a:t>TITLE IS ALL CAPS AT 25 – 30PTS</a:t>
            </a:r>
          </a:p>
        </p:txBody>
      </p:sp>
      <p:sp>
        <p:nvSpPr>
          <p:cNvPr id="3" name="Content Placeholder 2"/>
          <p:cNvSpPr>
            <a:spLocks noGrp="1"/>
          </p:cNvSpPr>
          <p:nvPr>
            <p:ph idx="1" hasCustomPrompt="1"/>
          </p:nvPr>
        </p:nvSpPr>
        <p:spPr>
          <a:xfrm>
            <a:off x="583987" y="2049077"/>
            <a:ext cx="7950413" cy="3824185"/>
          </a:xfrm>
        </p:spPr>
        <p:txBody>
          <a:bodyPr/>
          <a:lstStyle/>
          <a:p>
            <a:pPr lvl="0"/>
            <a:r>
              <a:rPr lang="en-US" dirty="0"/>
              <a:t>Body copy is </a:t>
            </a:r>
            <a:r>
              <a:rPr lang="en-US" dirty="0" err="1"/>
              <a:t>Lub</a:t>
            </a:r>
            <a:r>
              <a:rPr lang="en-US" dirty="0"/>
              <a:t> Dub medium at 12pts</a:t>
            </a:r>
          </a:p>
        </p:txBody>
      </p:sp>
      <p:sp>
        <p:nvSpPr>
          <p:cNvPr id="12" name="Text Placeholder 4">
            <a:extLst>
              <a:ext uri="{FF2B5EF4-FFF2-40B4-BE49-F238E27FC236}">
                <a16:creationId xmlns:a16="http://schemas.microsoft.com/office/drawing/2014/main" id="{6DC98DEA-6D76-4A43-B147-9AD2CA56B747}"/>
              </a:ext>
            </a:extLst>
          </p:cNvPr>
          <p:cNvSpPr>
            <a:spLocks noGrp="1"/>
          </p:cNvSpPr>
          <p:nvPr>
            <p:ph type="body" sz="quarter" idx="23" hasCustomPrompt="1"/>
          </p:nvPr>
        </p:nvSpPr>
        <p:spPr>
          <a:xfrm>
            <a:off x="592836" y="1440874"/>
            <a:ext cx="9096109" cy="428813"/>
          </a:xfrm>
        </p:spPr>
        <p:txBody>
          <a:bodyPr>
            <a:normAutofit/>
          </a:bodyPr>
          <a:lstStyle>
            <a:lvl1pPr>
              <a:defRPr sz="2133" b="1">
                <a:solidFill>
                  <a:schemeClr val="tx1"/>
                </a:solidFill>
              </a:defRPr>
            </a:lvl1pPr>
          </a:lstStyle>
          <a:p>
            <a:pPr lvl="0"/>
            <a:r>
              <a:rPr lang="en-US" dirty="0"/>
              <a:t>Subtitle is </a:t>
            </a:r>
            <a:r>
              <a:rPr lang="en-US" dirty="0" err="1"/>
              <a:t>Lub</a:t>
            </a:r>
            <a:r>
              <a:rPr lang="en-US" dirty="0"/>
              <a:t> Dub Bold at 16pt</a:t>
            </a:r>
          </a:p>
        </p:txBody>
      </p:sp>
      <p:sp>
        <p:nvSpPr>
          <p:cNvPr id="13" name="Rectangle 12">
            <a:extLst>
              <a:ext uri="{FF2B5EF4-FFF2-40B4-BE49-F238E27FC236}">
                <a16:creationId xmlns:a16="http://schemas.microsoft.com/office/drawing/2014/main" id="{4EA4FD0A-CC71-0E48-8282-25BE57F29E74}"/>
              </a:ext>
            </a:extLst>
          </p:cNvPr>
          <p:cNvSpPr/>
          <p:nvPr userDrawn="1"/>
        </p:nvSpPr>
        <p:spPr>
          <a:xfrm>
            <a:off x="1" y="6271848"/>
            <a:ext cx="12191111" cy="58615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2" name="Footer Placeholder 4">
            <a:extLst>
              <a:ext uri="{FF2B5EF4-FFF2-40B4-BE49-F238E27FC236}">
                <a16:creationId xmlns:a16="http://schemas.microsoft.com/office/drawing/2014/main" id="{B193F017-EA19-7442-9BB0-474F22193C0C}"/>
              </a:ext>
            </a:extLst>
          </p:cNvPr>
          <p:cNvSpPr>
            <a:spLocks noGrp="1"/>
          </p:cNvSpPr>
          <p:nvPr>
            <p:ph type="ftr" sz="quarter" idx="3"/>
          </p:nvPr>
        </p:nvSpPr>
        <p:spPr>
          <a:xfrm>
            <a:off x="583986" y="6356351"/>
            <a:ext cx="7340815" cy="365125"/>
          </a:xfrm>
          <a:prstGeom prst="rect">
            <a:avLst/>
          </a:prstGeom>
        </p:spPr>
        <p:txBody>
          <a:bodyPr vert="horz" lIns="91440" tIns="45720" rIns="91440" bIns="45720" rtlCol="0" anchor="ctr"/>
          <a:lstStyle>
            <a:lvl1pPr algn="l">
              <a:defRPr sz="1067">
                <a:solidFill>
                  <a:schemeClr val="bg1"/>
                </a:solidFill>
                <a:latin typeface="Lub Dub Medium" panose="020B0603030403020204" pitchFamily="34" charset="77"/>
              </a:defRPr>
            </a:lvl1pPr>
          </a:lstStyle>
          <a:p>
            <a:endParaRPr lang="en-US"/>
          </a:p>
        </p:txBody>
      </p:sp>
      <p:sp>
        <p:nvSpPr>
          <p:cNvPr id="23" name="Slide Number Placeholder 5">
            <a:extLst>
              <a:ext uri="{FF2B5EF4-FFF2-40B4-BE49-F238E27FC236}">
                <a16:creationId xmlns:a16="http://schemas.microsoft.com/office/drawing/2014/main" id="{273F7D3E-5CDA-4840-AA44-2AB4E261E041}"/>
              </a:ext>
            </a:extLst>
          </p:cNvPr>
          <p:cNvSpPr>
            <a:spLocks noGrp="1"/>
          </p:cNvSpPr>
          <p:nvPr>
            <p:ph type="sldNum" sz="quarter" idx="4"/>
          </p:nvPr>
        </p:nvSpPr>
        <p:spPr>
          <a:xfrm>
            <a:off x="11420922" y="6356351"/>
            <a:ext cx="770189" cy="365125"/>
          </a:xfrm>
          <a:prstGeom prst="rect">
            <a:avLst/>
          </a:prstGeom>
        </p:spPr>
        <p:txBody>
          <a:bodyPr vert="horz" lIns="91440" tIns="45720" rIns="91440" bIns="45720" rtlCol="0" anchor="ctr"/>
          <a:lstStyle>
            <a:lvl1pPr algn="l">
              <a:defRPr sz="1067">
                <a:solidFill>
                  <a:schemeClr val="bg1"/>
                </a:solidFill>
                <a:latin typeface="Lub Dub Medium" panose="020B0603030403020204" pitchFamily="34" charset="77"/>
              </a:defRPr>
            </a:lvl1pPr>
          </a:lstStyle>
          <a:p>
            <a:fld id="{0E35BBB0-73A1-954D-9854-C6F827AED934}" type="slidenum">
              <a:rPr lang="en-US" smtClean="0"/>
              <a:pPr/>
              <a:t>‹#›</a:t>
            </a:fld>
            <a:endParaRPr lang="en-US"/>
          </a:p>
        </p:txBody>
      </p:sp>
      <p:cxnSp>
        <p:nvCxnSpPr>
          <p:cNvPr id="24" name="Straight Connector 23">
            <a:extLst>
              <a:ext uri="{FF2B5EF4-FFF2-40B4-BE49-F238E27FC236}">
                <a16:creationId xmlns:a16="http://schemas.microsoft.com/office/drawing/2014/main" id="{A975C766-C30F-5445-9526-2CE36881A024}"/>
              </a:ext>
            </a:extLst>
          </p:cNvPr>
          <p:cNvCxnSpPr>
            <a:cxnSpLocks/>
          </p:cNvCxnSpPr>
          <p:nvPr userDrawn="1"/>
        </p:nvCxnSpPr>
        <p:spPr>
          <a:xfrm>
            <a:off x="11367911" y="6356351"/>
            <a:ext cx="0" cy="365125"/>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5" name="Picture Placeholder 10">
            <a:extLst>
              <a:ext uri="{FF2B5EF4-FFF2-40B4-BE49-F238E27FC236}">
                <a16:creationId xmlns:a16="http://schemas.microsoft.com/office/drawing/2014/main" id="{59E3429F-98DB-7A4C-B73A-11BAF0B8C2A0}"/>
              </a:ext>
            </a:extLst>
          </p:cNvPr>
          <p:cNvSpPr>
            <a:spLocks noGrp="1"/>
          </p:cNvSpPr>
          <p:nvPr>
            <p:ph type="pic" sz="quarter" idx="12" hasCustomPrompt="1"/>
          </p:nvPr>
        </p:nvSpPr>
        <p:spPr>
          <a:xfrm>
            <a:off x="9902027" y="6356351"/>
            <a:ext cx="1326984" cy="365125"/>
          </a:xfrm>
        </p:spPr>
        <p:txBody>
          <a:bodyPr/>
          <a:lstStyle>
            <a:lvl1pPr>
              <a:defRPr>
                <a:solidFill>
                  <a:schemeClr val="bg1"/>
                </a:solidFill>
              </a:defRPr>
            </a:lvl1pPr>
          </a:lstStyle>
          <a:p>
            <a:r>
              <a:rPr lang="en-US"/>
              <a:t>Logo</a:t>
            </a:r>
          </a:p>
        </p:txBody>
      </p:sp>
      <p:sp>
        <p:nvSpPr>
          <p:cNvPr id="26" name="Text Placeholder 5">
            <a:extLst>
              <a:ext uri="{FF2B5EF4-FFF2-40B4-BE49-F238E27FC236}">
                <a16:creationId xmlns:a16="http://schemas.microsoft.com/office/drawing/2014/main" id="{F1748314-5DB7-A74F-8D02-592833BCA787}"/>
              </a:ext>
            </a:extLst>
          </p:cNvPr>
          <p:cNvSpPr>
            <a:spLocks noGrp="1"/>
          </p:cNvSpPr>
          <p:nvPr>
            <p:ph type="body" sz="quarter" idx="13" hasCustomPrompt="1"/>
          </p:nvPr>
        </p:nvSpPr>
        <p:spPr>
          <a:xfrm>
            <a:off x="8248155" y="6356352"/>
            <a:ext cx="1600861" cy="365125"/>
          </a:xfrm>
        </p:spPr>
        <p:txBody>
          <a:bodyPr anchor="ctr">
            <a:normAutofit/>
          </a:bodyPr>
          <a:lstStyle>
            <a:lvl1pPr algn="r">
              <a:defRPr sz="1067">
                <a:solidFill>
                  <a:schemeClr val="bg1"/>
                </a:solidFill>
              </a:defRPr>
            </a:lvl1pPr>
          </a:lstStyle>
          <a:p>
            <a:pPr lvl="0"/>
            <a:r>
              <a:rPr lang="en-US" dirty="0"/>
              <a:t>Sponsored by:</a:t>
            </a:r>
          </a:p>
        </p:txBody>
      </p:sp>
      <p:pic>
        <p:nvPicPr>
          <p:cNvPr id="11" name="Picture 10">
            <a:extLst>
              <a:ext uri="{FF2B5EF4-FFF2-40B4-BE49-F238E27FC236}">
                <a16:creationId xmlns:a16="http://schemas.microsoft.com/office/drawing/2014/main" id="{19351656-244C-E044-8660-FCA2FCD0B887}"/>
              </a:ext>
            </a:extLst>
          </p:cNvPr>
          <p:cNvPicPr>
            <a:picLocks noChangeAspect="1"/>
          </p:cNvPicPr>
          <p:nvPr userDrawn="1"/>
        </p:nvPicPr>
        <p:blipFill>
          <a:blip r:embed="rId2"/>
          <a:stretch>
            <a:fillRect/>
          </a:stretch>
        </p:blipFill>
        <p:spPr>
          <a:xfrm>
            <a:off x="11333528" y="123552"/>
            <a:ext cx="715037" cy="385661"/>
          </a:xfrm>
          <a:prstGeom prst="rect">
            <a:avLst/>
          </a:prstGeom>
        </p:spPr>
      </p:pic>
    </p:spTree>
    <p:extLst>
      <p:ext uri="{BB962C8B-B14F-4D97-AF65-F5344CB8AC3E}">
        <p14:creationId xmlns:p14="http://schemas.microsoft.com/office/powerpoint/2010/main" val="826669608"/>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3985" y="819631"/>
            <a:ext cx="9104960" cy="1229445"/>
          </a:xfrm>
        </p:spPr>
        <p:txBody>
          <a:bodyPr/>
          <a:lstStyle>
            <a:lvl1pPr>
              <a:defRPr>
                <a:solidFill>
                  <a:schemeClr val="accent4"/>
                </a:solidFill>
              </a:defRPr>
            </a:lvl1pPr>
          </a:lstStyle>
          <a:p>
            <a:r>
              <a:rPr lang="en-US" dirty="0"/>
              <a:t>TITLE IS ALL CAPS AT 25 – 30PTS</a:t>
            </a:r>
          </a:p>
        </p:txBody>
      </p:sp>
      <p:sp>
        <p:nvSpPr>
          <p:cNvPr id="3" name="Content Placeholder 2"/>
          <p:cNvSpPr>
            <a:spLocks noGrp="1"/>
          </p:cNvSpPr>
          <p:nvPr>
            <p:ph idx="1" hasCustomPrompt="1"/>
          </p:nvPr>
        </p:nvSpPr>
        <p:spPr>
          <a:xfrm>
            <a:off x="583987" y="2049077"/>
            <a:ext cx="7950413" cy="3824185"/>
          </a:xfrm>
        </p:spPr>
        <p:txBody>
          <a:bodyPr/>
          <a:lstStyle/>
          <a:p>
            <a:pPr lvl="0"/>
            <a:r>
              <a:rPr lang="en-US" dirty="0"/>
              <a:t>Body copy is </a:t>
            </a:r>
            <a:r>
              <a:rPr lang="en-US" dirty="0" err="1"/>
              <a:t>Lub</a:t>
            </a:r>
            <a:r>
              <a:rPr lang="en-US" dirty="0"/>
              <a:t> Dub medium at 12pts</a:t>
            </a:r>
          </a:p>
        </p:txBody>
      </p:sp>
      <p:sp>
        <p:nvSpPr>
          <p:cNvPr id="12" name="Text Placeholder 4">
            <a:extLst>
              <a:ext uri="{FF2B5EF4-FFF2-40B4-BE49-F238E27FC236}">
                <a16:creationId xmlns:a16="http://schemas.microsoft.com/office/drawing/2014/main" id="{6DC98DEA-6D76-4A43-B147-9AD2CA56B747}"/>
              </a:ext>
            </a:extLst>
          </p:cNvPr>
          <p:cNvSpPr>
            <a:spLocks noGrp="1"/>
          </p:cNvSpPr>
          <p:nvPr>
            <p:ph type="body" sz="quarter" idx="23" hasCustomPrompt="1"/>
          </p:nvPr>
        </p:nvSpPr>
        <p:spPr>
          <a:xfrm>
            <a:off x="592836" y="1440874"/>
            <a:ext cx="9096109" cy="428813"/>
          </a:xfrm>
        </p:spPr>
        <p:txBody>
          <a:bodyPr>
            <a:normAutofit/>
          </a:bodyPr>
          <a:lstStyle>
            <a:lvl1pPr>
              <a:defRPr sz="2133" b="1">
                <a:solidFill>
                  <a:schemeClr val="tx1"/>
                </a:solidFill>
              </a:defRPr>
            </a:lvl1pPr>
          </a:lstStyle>
          <a:p>
            <a:pPr lvl="0"/>
            <a:r>
              <a:rPr lang="en-US" dirty="0"/>
              <a:t>Subtitle is </a:t>
            </a:r>
            <a:r>
              <a:rPr lang="en-US" dirty="0" err="1"/>
              <a:t>Lub</a:t>
            </a:r>
            <a:r>
              <a:rPr lang="en-US" dirty="0"/>
              <a:t> Dub Bold at 16pt</a:t>
            </a:r>
          </a:p>
        </p:txBody>
      </p:sp>
      <p:sp>
        <p:nvSpPr>
          <p:cNvPr id="13" name="Rectangle 12">
            <a:extLst>
              <a:ext uri="{FF2B5EF4-FFF2-40B4-BE49-F238E27FC236}">
                <a16:creationId xmlns:a16="http://schemas.microsoft.com/office/drawing/2014/main" id="{4EA4FD0A-CC71-0E48-8282-25BE57F29E74}"/>
              </a:ext>
            </a:extLst>
          </p:cNvPr>
          <p:cNvSpPr/>
          <p:nvPr userDrawn="1"/>
        </p:nvSpPr>
        <p:spPr>
          <a:xfrm>
            <a:off x="1" y="6271848"/>
            <a:ext cx="12191111" cy="58615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2" name="Footer Placeholder 4">
            <a:extLst>
              <a:ext uri="{FF2B5EF4-FFF2-40B4-BE49-F238E27FC236}">
                <a16:creationId xmlns:a16="http://schemas.microsoft.com/office/drawing/2014/main" id="{B193F017-EA19-7442-9BB0-474F22193C0C}"/>
              </a:ext>
            </a:extLst>
          </p:cNvPr>
          <p:cNvSpPr>
            <a:spLocks noGrp="1"/>
          </p:cNvSpPr>
          <p:nvPr>
            <p:ph type="ftr" sz="quarter" idx="3"/>
          </p:nvPr>
        </p:nvSpPr>
        <p:spPr>
          <a:xfrm>
            <a:off x="583986" y="6356351"/>
            <a:ext cx="7340815" cy="365125"/>
          </a:xfrm>
          <a:prstGeom prst="rect">
            <a:avLst/>
          </a:prstGeom>
        </p:spPr>
        <p:txBody>
          <a:bodyPr vert="horz" lIns="91440" tIns="45720" rIns="91440" bIns="45720" rtlCol="0" anchor="ctr"/>
          <a:lstStyle>
            <a:lvl1pPr algn="l">
              <a:defRPr sz="1067">
                <a:solidFill>
                  <a:schemeClr val="bg1"/>
                </a:solidFill>
                <a:latin typeface="Lub Dub Medium" panose="020B0603030403020204" pitchFamily="34" charset="77"/>
              </a:defRPr>
            </a:lvl1pPr>
          </a:lstStyle>
          <a:p>
            <a:endParaRPr lang="en-US"/>
          </a:p>
        </p:txBody>
      </p:sp>
      <p:sp>
        <p:nvSpPr>
          <p:cNvPr id="23" name="Slide Number Placeholder 5">
            <a:extLst>
              <a:ext uri="{FF2B5EF4-FFF2-40B4-BE49-F238E27FC236}">
                <a16:creationId xmlns:a16="http://schemas.microsoft.com/office/drawing/2014/main" id="{273F7D3E-5CDA-4840-AA44-2AB4E261E041}"/>
              </a:ext>
            </a:extLst>
          </p:cNvPr>
          <p:cNvSpPr>
            <a:spLocks noGrp="1"/>
          </p:cNvSpPr>
          <p:nvPr>
            <p:ph type="sldNum" sz="quarter" idx="4"/>
          </p:nvPr>
        </p:nvSpPr>
        <p:spPr>
          <a:xfrm>
            <a:off x="11420922" y="6356351"/>
            <a:ext cx="770189" cy="365125"/>
          </a:xfrm>
          <a:prstGeom prst="rect">
            <a:avLst/>
          </a:prstGeom>
        </p:spPr>
        <p:txBody>
          <a:bodyPr vert="horz" lIns="91440" tIns="45720" rIns="91440" bIns="45720" rtlCol="0" anchor="ctr"/>
          <a:lstStyle>
            <a:lvl1pPr algn="l">
              <a:defRPr sz="1067">
                <a:solidFill>
                  <a:schemeClr val="bg1"/>
                </a:solidFill>
                <a:latin typeface="Lub Dub Medium" panose="020B0603030403020204" pitchFamily="34" charset="77"/>
              </a:defRPr>
            </a:lvl1pPr>
          </a:lstStyle>
          <a:p>
            <a:fld id="{0E35BBB0-73A1-954D-9854-C6F827AED934}" type="slidenum">
              <a:rPr lang="en-US" smtClean="0"/>
              <a:pPr/>
              <a:t>‹#›</a:t>
            </a:fld>
            <a:endParaRPr lang="en-US"/>
          </a:p>
        </p:txBody>
      </p:sp>
      <p:cxnSp>
        <p:nvCxnSpPr>
          <p:cNvPr id="24" name="Straight Connector 23">
            <a:extLst>
              <a:ext uri="{FF2B5EF4-FFF2-40B4-BE49-F238E27FC236}">
                <a16:creationId xmlns:a16="http://schemas.microsoft.com/office/drawing/2014/main" id="{A975C766-C30F-5445-9526-2CE36881A024}"/>
              </a:ext>
            </a:extLst>
          </p:cNvPr>
          <p:cNvCxnSpPr>
            <a:cxnSpLocks/>
          </p:cNvCxnSpPr>
          <p:nvPr userDrawn="1"/>
        </p:nvCxnSpPr>
        <p:spPr>
          <a:xfrm>
            <a:off x="11367911" y="6356351"/>
            <a:ext cx="0" cy="365125"/>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5" name="Picture Placeholder 10">
            <a:extLst>
              <a:ext uri="{FF2B5EF4-FFF2-40B4-BE49-F238E27FC236}">
                <a16:creationId xmlns:a16="http://schemas.microsoft.com/office/drawing/2014/main" id="{59E3429F-98DB-7A4C-B73A-11BAF0B8C2A0}"/>
              </a:ext>
            </a:extLst>
          </p:cNvPr>
          <p:cNvSpPr>
            <a:spLocks noGrp="1"/>
          </p:cNvSpPr>
          <p:nvPr>
            <p:ph type="pic" sz="quarter" idx="12" hasCustomPrompt="1"/>
          </p:nvPr>
        </p:nvSpPr>
        <p:spPr>
          <a:xfrm>
            <a:off x="9902027" y="6356351"/>
            <a:ext cx="1326984" cy="365125"/>
          </a:xfrm>
        </p:spPr>
        <p:txBody>
          <a:bodyPr/>
          <a:lstStyle>
            <a:lvl1pPr>
              <a:defRPr>
                <a:solidFill>
                  <a:schemeClr val="bg1"/>
                </a:solidFill>
              </a:defRPr>
            </a:lvl1pPr>
          </a:lstStyle>
          <a:p>
            <a:r>
              <a:rPr lang="en-US"/>
              <a:t>Logo</a:t>
            </a:r>
          </a:p>
        </p:txBody>
      </p:sp>
      <p:sp>
        <p:nvSpPr>
          <p:cNvPr id="26" name="Text Placeholder 5">
            <a:extLst>
              <a:ext uri="{FF2B5EF4-FFF2-40B4-BE49-F238E27FC236}">
                <a16:creationId xmlns:a16="http://schemas.microsoft.com/office/drawing/2014/main" id="{F1748314-5DB7-A74F-8D02-592833BCA787}"/>
              </a:ext>
            </a:extLst>
          </p:cNvPr>
          <p:cNvSpPr>
            <a:spLocks noGrp="1"/>
          </p:cNvSpPr>
          <p:nvPr>
            <p:ph type="body" sz="quarter" idx="13" hasCustomPrompt="1"/>
          </p:nvPr>
        </p:nvSpPr>
        <p:spPr>
          <a:xfrm>
            <a:off x="8248155" y="6356352"/>
            <a:ext cx="1600861" cy="365125"/>
          </a:xfrm>
        </p:spPr>
        <p:txBody>
          <a:bodyPr anchor="ctr">
            <a:normAutofit/>
          </a:bodyPr>
          <a:lstStyle>
            <a:lvl1pPr algn="r">
              <a:defRPr sz="1067">
                <a:solidFill>
                  <a:schemeClr val="bg1"/>
                </a:solidFill>
              </a:defRPr>
            </a:lvl1pPr>
          </a:lstStyle>
          <a:p>
            <a:pPr lvl="0"/>
            <a:r>
              <a:rPr lang="en-US" dirty="0"/>
              <a:t>Sponsored by:</a:t>
            </a:r>
          </a:p>
        </p:txBody>
      </p:sp>
      <p:pic>
        <p:nvPicPr>
          <p:cNvPr id="11" name="Picture 10">
            <a:extLst>
              <a:ext uri="{FF2B5EF4-FFF2-40B4-BE49-F238E27FC236}">
                <a16:creationId xmlns:a16="http://schemas.microsoft.com/office/drawing/2014/main" id="{19351656-244C-E044-8660-FCA2FCD0B887}"/>
              </a:ext>
            </a:extLst>
          </p:cNvPr>
          <p:cNvPicPr>
            <a:picLocks noChangeAspect="1"/>
          </p:cNvPicPr>
          <p:nvPr userDrawn="1"/>
        </p:nvPicPr>
        <p:blipFill>
          <a:blip r:embed="rId2"/>
          <a:stretch>
            <a:fillRect/>
          </a:stretch>
        </p:blipFill>
        <p:spPr>
          <a:xfrm>
            <a:off x="11333528" y="123552"/>
            <a:ext cx="715037" cy="385661"/>
          </a:xfrm>
          <a:prstGeom prst="rect">
            <a:avLst/>
          </a:prstGeom>
        </p:spPr>
      </p:pic>
    </p:spTree>
    <p:extLst>
      <p:ext uri="{BB962C8B-B14F-4D97-AF65-F5344CB8AC3E}">
        <p14:creationId xmlns:p14="http://schemas.microsoft.com/office/powerpoint/2010/main" val="421673959"/>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_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3985" y="819631"/>
            <a:ext cx="9104960" cy="1229445"/>
          </a:xfrm>
        </p:spPr>
        <p:txBody>
          <a:bodyPr/>
          <a:lstStyle>
            <a:lvl1pPr>
              <a:defRPr>
                <a:solidFill>
                  <a:schemeClr val="accent4"/>
                </a:solidFill>
              </a:defRPr>
            </a:lvl1pPr>
          </a:lstStyle>
          <a:p>
            <a:r>
              <a:rPr lang="en-US" dirty="0"/>
              <a:t>TITLE IS ALL CAPS AT 25 – 30PTS</a:t>
            </a:r>
          </a:p>
        </p:txBody>
      </p:sp>
      <p:sp>
        <p:nvSpPr>
          <p:cNvPr id="3" name="Content Placeholder 2"/>
          <p:cNvSpPr>
            <a:spLocks noGrp="1"/>
          </p:cNvSpPr>
          <p:nvPr>
            <p:ph idx="1" hasCustomPrompt="1"/>
          </p:nvPr>
        </p:nvSpPr>
        <p:spPr>
          <a:xfrm>
            <a:off x="583987" y="2049077"/>
            <a:ext cx="7950413" cy="3824185"/>
          </a:xfrm>
        </p:spPr>
        <p:txBody>
          <a:bodyPr/>
          <a:lstStyle/>
          <a:p>
            <a:pPr lvl="0"/>
            <a:r>
              <a:rPr lang="en-US" dirty="0"/>
              <a:t>Body copy is </a:t>
            </a:r>
            <a:r>
              <a:rPr lang="en-US" dirty="0" err="1"/>
              <a:t>Lub</a:t>
            </a:r>
            <a:r>
              <a:rPr lang="en-US" dirty="0"/>
              <a:t> Dub medium at 12pts</a:t>
            </a:r>
          </a:p>
        </p:txBody>
      </p:sp>
      <p:sp>
        <p:nvSpPr>
          <p:cNvPr id="12" name="Text Placeholder 4">
            <a:extLst>
              <a:ext uri="{FF2B5EF4-FFF2-40B4-BE49-F238E27FC236}">
                <a16:creationId xmlns:a16="http://schemas.microsoft.com/office/drawing/2014/main" id="{6DC98DEA-6D76-4A43-B147-9AD2CA56B747}"/>
              </a:ext>
            </a:extLst>
          </p:cNvPr>
          <p:cNvSpPr>
            <a:spLocks noGrp="1"/>
          </p:cNvSpPr>
          <p:nvPr>
            <p:ph type="body" sz="quarter" idx="23" hasCustomPrompt="1"/>
          </p:nvPr>
        </p:nvSpPr>
        <p:spPr>
          <a:xfrm>
            <a:off x="592836" y="1440874"/>
            <a:ext cx="9096109" cy="428813"/>
          </a:xfrm>
        </p:spPr>
        <p:txBody>
          <a:bodyPr>
            <a:normAutofit/>
          </a:bodyPr>
          <a:lstStyle>
            <a:lvl1pPr>
              <a:defRPr sz="2133" b="1">
                <a:solidFill>
                  <a:schemeClr val="tx1"/>
                </a:solidFill>
              </a:defRPr>
            </a:lvl1pPr>
          </a:lstStyle>
          <a:p>
            <a:pPr lvl="0"/>
            <a:r>
              <a:rPr lang="en-US" dirty="0"/>
              <a:t>Subtitle is </a:t>
            </a:r>
            <a:r>
              <a:rPr lang="en-US" dirty="0" err="1"/>
              <a:t>Lub</a:t>
            </a:r>
            <a:r>
              <a:rPr lang="en-US" dirty="0"/>
              <a:t> Dub Bold at 16pt</a:t>
            </a:r>
          </a:p>
        </p:txBody>
      </p:sp>
      <p:sp>
        <p:nvSpPr>
          <p:cNvPr id="13" name="Rectangle 12">
            <a:extLst>
              <a:ext uri="{FF2B5EF4-FFF2-40B4-BE49-F238E27FC236}">
                <a16:creationId xmlns:a16="http://schemas.microsoft.com/office/drawing/2014/main" id="{4EA4FD0A-CC71-0E48-8282-25BE57F29E74}"/>
              </a:ext>
            </a:extLst>
          </p:cNvPr>
          <p:cNvSpPr/>
          <p:nvPr userDrawn="1"/>
        </p:nvSpPr>
        <p:spPr>
          <a:xfrm>
            <a:off x="1" y="6271848"/>
            <a:ext cx="12191111" cy="58615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2" name="Footer Placeholder 4">
            <a:extLst>
              <a:ext uri="{FF2B5EF4-FFF2-40B4-BE49-F238E27FC236}">
                <a16:creationId xmlns:a16="http://schemas.microsoft.com/office/drawing/2014/main" id="{B193F017-EA19-7442-9BB0-474F22193C0C}"/>
              </a:ext>
            </a:extLst>
          </p:cNvPr>
          <p:cNvSpPr>
            <a:spLocks noGrp="1"/>
          </p:cNvSpPr>
          <p:nvPr>
            <p:ph type="ftr" sz="quarter" idx="3"/>
          </p:nvPr>
        </p:nvSpPr>
        <p:spPr>
          <a:xfrm>
            <a:off x="583986" y="6356351"/>
            <a:ext cx="7340815" cy="365125"/>
          </a:xfrm>
          <a:prstGeom prst="rect">
            <a:avLst/>
          </a:prstGeom>
        </p:spPr>
        <p:txBody>
          <a:bodyPr vert="horz" lIns="91440" tIns="45720" rIns="91440" bIns="45720" rtlCol="0" anchor="ctr"/>
          <a:lstStyle>
            <a:lvl1pPr algn="l">
              <a:defRPr sz="1067">
                <a:solidFill>
                  <a:schemeClr val="bg1"/>
                </a:solidFill>
                <a:latin typeface="Lub Dub Medium" panose="020B0603030403020204" pitchFamily="34" charset="77"/>
              </a:defRPr>
            </a:lvl1pPr>
          </a:lstStyle>
          <a:p>
            <a:endParaRPr lang="en-US"/>
          </a:p>
        </p:txBody>
      </p:sp>
      <p:sp>
        <p:nvSpPr>
          <p:cNvPr id="23" name="Slide Number Placeholder 5">
            <a:extLst>
              <a:ext uri="{FF2B5EF4-FFF2-40B4-BE49-F238E27FC236}">
                <a16:creationId xmlns:a16="http://schemas.microsoft.com/office/drawing/2014/main" id="{273F7D3E-5CDA-4840-AA44-2AB4E261E041}"/>
              </a:ext>
            </a:extLst>
          </p:cNvPr>
          <p:cNvSpPr>
            <a:spLocks noGrp="1"/>
          </p:cNvSpPr>
          <p:nvPr>
            <p:ph type="sldNum" sz="quarter" idx="4"/>
          </p:nvPr>
        </p:nvSpPr>
        <p:spPr>
          <a:xfrm>
            <a:off x="11420922" y="6356351"/>
            <a:ext cx="770189" cy="365125"/>
          </a:xfrm>
          <a:prstGeom prst="rect">
            <a:avLst/>
          </a:prstGeom>
        </p:spPr>
        <p:txBody>
          <a:bodyPr vert="horz" lIns="91440" tIns="45720" rIns="91440" bIns="45720" rtlCol="0" anchor="ctr"/>
          <a:lstStyle>
            <a:lvl1pPr algn="l">
              <a:defRPr sz="1067">
                <a:solidFill>
                  <a:schemeClr val="bg1"/>
                </a:solidFill>
                <a:latin typeface="Lub Dub Medium" panose="020B0603030403020204" pitchFamily="34" charset="77"/>
              </a:defRPr>
            </a:lvl1pPr>
          </a:lstStyle>
          <a:p>
            <a:fld id="{0E35BBB0-73A1-954D-9854-C6F827AED934}" type="slidenum">
              <a:rPr lang="en-US" smtClean="0"/>
              <a:pPr/>
              <a:t>‹#›</a:t>
            </a:fld>
            <a:endParaRPr lang="en-US"/>
          </a:p>
        </p:txBody>
      </p:sp>
      <p:cxnSp>
        <p:nvCxnSpPr>
          <p:cNvPr id="24" name="Straight Connector 23">
            <a:extLst>
              <a:ext uri="{FF2B5EF4-FFF2-40B4-BE49-F238E27FC236}">
                <a16:creationId xmlns:a16="http://schemas.microsoft.com/office/drawing/2014/main" id="{A975C766-C30F-5445-9526-2CE36881A024}"/>
              </a:ext>
            </a:extLst>
          </p:cNvPr>
          <p:cNvCxnSpPr>
            <a:cxnSpLocks/>
          </p:cNvCxnSpPr>
          <p:nvPr userDrawn="1"/>
        </p:nvCxnSpPr>
        <p:spPr>
          <a:xfrm>
            <a:off x="11367911" y="6356351"/>
            <a:ext cx="0" cy="365125"/>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5" name="Picture Placeholder 10">
            <a:extLst>
              <a:ext uri="{FF2B5EF4-FFF2-40B4-BE49-F238E27FC236}">
                <a16:creationId xmlns:a16="http://schemas.microsoft.com/office/drawing/2014/main" id="{59E3429F-98DB-7A4C-B73A-11BAF0B8C2A0}"/>
              </a:ext>
            </a:extLst>
          </p:cNvPr>
          <p:cNvSpPr>
            <a:spLocks noGrp="1"/>
          </p:cNvSpPr>
          <p:nvPr>
            <p:ph type="pic" sz="quarter" idx="12" hasCustomPrompt="1"/>
          </p:nvPr>
        </p:nvSpPr>
        <p:spPr>
          <a:xfrm>
            <a:off x="9902027" y="6356351"/>
            <a:ext cx="1326984" cy="365125"/>
          </a:xfrm>
        </p:spPr>
        <p:txBody>
          <a:bodyPr/>
          <a:lstStyle>
            <a:lvl1pPr>
              <a:defRPr>
                <a:solidFill>
                  <a:schemeClr val="bg1"/>
                </a:solidFill>
              </a:defRPr>
            </a:lvl1pPr>
          </a:lstStyle>
          <a:p>
            <a:r>
              <a:rPr lang="en-US"/>
              <a:t>Logo</a:t>
            </a:r>
          </a:p>
        </p:txBody>
      </p:sp>
      <p:sp>
        <p:nvSpPr>
          <p:cNvPr id="26" name="Text Placeholder 5">
            <a:extLst>
              <a:ext uri="{FF2B5EF4-FFF2-40B4-BE49-F238E27FC236}">
                <a16:creationId xmlns:a16="http://schemas.microsoft.com/office/drawing/2014/main" id="{F1748314-5DB7-A74F-8D02-592833BCA787}"/>
              </a:ext>
            </a:extLst>
          </p:cNvPr>
          <p:cNvSpPr>
            <a:spLocks noGrp="1"/>
          </p:cNvSpPr>
          <p:nvPr>
            <p:ph type="body" sz="quarter" idx="13" hasCustomPrompt="1"/>
          </p:nvPr>
        </p:nvSpPr>
        <p:spPr>
          <a:xfrm>
            <a:off x="8248155" y="6356352"/>
            <a:ext cx="1600861" cy="365125"/>
          </a:xfrm>
        </p:spPr>
        <p:txBody>
          <a:bodyPr anchor="ctr">
            <a:normAutofit/>
          </a:bodyPr>
          <a:lstStyle>
            <a:lvl1pPr algn="r">
              <a:defRPr sz="1067">
                <a:solidFill>
                  <a:schemeClr val="bg1"/>
                </a:solidFill>
              </a:defRPr>
            </a:lvl1pPr>
          </a:lstStyle>
          <a:p>
            <a:pPr lvl="0"/>
            <a:r>
              <a:rPr lang="en-US" dirty="0"/>
              <a:t>Sponsored by:</a:t>
            </a:r>
          </a:p>
        </p:txBody>
      </p:sp>
      <p:pic>
        <p:nvPicPr>
          <p:cNvPr id="11" name="Picture 10">
            <a:extLst>
              <a:ext uri="{FF2B5EF4-FFF2-40B4-BE49-F238E27FC236}">
                <a16:creationId xmlns:a16="http://schemas.microsoft.com/office/drawing/2014/main" id="{19351656-244C-E044-8660-FCA2FCD0B887}"/>
              </a:ext>
            </a:extLst>
          </p:cNvPr>
          <p:cNvPicPr>
            <a:picLocks noChangeAspect="1"/>
          </p:cNvPicPr>
          <p:nvPr userDrawn="1"/>
        </p:nvPicPr>
        <p:blipFill>
          <a:blip r:embed="rId2"/>
          <a:stretch>
            <a:fillRect/>
          </a:stretch>
        </p:blipFill>
        <p:spPr>
          <a:xfrm>
            <a:off x="11333528" y="123552"/>
            <a:ext cx="715037" cy="385661"/>
          </a:xfrm>
          <a:prstGeom prst="rect">
            <a:avLst/>
          </a:prstGeom>
        </p:spPr>
      </p:pic>
    </p:spTree>
    <p:extLst>
      <p:ext uri="{BB962C8B-B14F-4D97-AF65-F5344CB8AC3E}">
        <p14:creationId xmlns:p14="http://schemas.microsoft.com/office/powerpoint/2010/main" val="1412577917"/>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5_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3985" y="819631"/>
            <a:ext cx="9104960" cy="1229445"/>
          </a:xfrm>
        </p:spPr>
        <p:txBody>
          <a:bodyPr/>
          <a:lstStyle>
            <a:lvl1pPr>
              <a:defRPr>
                <a:solidFill>
                  <a:schemeClr val="accent4"/>
                </a:solidFill>
              </a:defRPr>
            </a:lvl1pPr>
          </a:lstStyle>
          <a:p>
            <a:r>
              <a:rPr lang="en-US" dirty="0"/>
              <a:t>TITLE IS ALL CAPS AT 25 – 30PTS</a:t>
            </a:r>
          </a:p>
        </p:txBody>
      </p:sp>
      <p:sp>
        <p:nvSpPr>
          <p:cNvPr id="3" name="Content Placeholder 2"/>
          <p:cNvSpPr>
            <a:spLocks noGrp="1"/>
          </p:cNvSpPr>
          <p:nvPr>
            <p:ph idx="1" hasCustomPrompt="1"/>
          </p:nvPr>
        </p:nvSpPr>
        <p:spPr>
          <a:xfrm>
            <a:off x="583987" y="2049077"/>
            <a:ext cx="7950413" cy="3824185"/>
          </a:xfrm>
        </p:spPr>
        <p:txBody>
          <a:bodyPr/>
          <a:lstStyle/>
          <a:p>
            <a:pPr lvl="0"/>
            <a:r>
              <a:rPr lang="en-US" dirty="0"/>
              <a:t>Body copy is </a:t>
            </a:r>
            <a:r>
              <a:rPr lang="en-US" dirty="0" err="1"/>
              <a:t>Lub</a:t>
            </a:r>
            <a:r>
              <a:rPr lang="en-US" dirty="0"/>
              <a:t> Dub medium at 12pts</a:t>
            </a:r>
          </a:p>
        </p:txBody>
      </p:sp>
      <p:sp>
        <p:nvSpPr>
          <p:cNvPr id="12" name="Text Placeholder 4">
            <a:extLst>
              <a:ext uri="{FF2B5EF4-FFF2-40B4-BE49-F238E27FC236}">
                <a16:creationId xmlns:a16="http://schemas.microsoft.com/office/drawing/2014/main" id="{6DC98DEA-6D76-4A43-B147-9AD2CA56B747}"/>
              </a:ext>
            </a:extLst>
          </p:cNvPr>
          <p:cNvSpPr>
            <a:spLocks noGrp="1"/>
          </p:cNvSpPr>
          <p:nvPr>
            <p:ph type="body" sz="quarter" idx="23" hasCustomPrompt="1"/>
          </p:nvPr>
        </p:nvSpPr>
        <p:spPr>
          <a:xfrm>
            <a:off x="592836" y="1440874"/>
            <a:ext cx="9096109" cy="428813"/>
          </a:xfrm>
        </p:spPr>
        <p:txBody>
          <a:bodyPr>
            <a:normAutofit/>
          </a:bodyPr>
          <a:lstStyle>
            <a:lvl1pPr>
              <a:defRPr sz="2133" b="1">
                <a:solidFill>
                  <a:schemeClr val="tx1"/>
                </a:solidFill>
              </a:defRPr>
            </a:lvl1pPr>
          </a:lstStyle>
          <a:p>
            <a:pPr lvl="0"/>
            <a:r>
              <a:rPr lang="en-US" dirty="0"/>
              <a:t>Subtitle is </a:t>
            </a:r>
            <a:r>
              <a:rPr lang="en-US" dirty="0" err="1"/>
              <a:t>Lub</a:t>
            </a:r>
            <a:r>
              <a:rPr lang="en-US" dirty="0"/>
              <a:t> Dub Bold at 16pt</a:t>
            </a:r>
          </a:p>
        </p:txBody>
      </p:sp>
      <p:sp>
        <p:nvSpPr>
          <p:cNvPr id="13" name="Rectangle 12">
            <a:extLst>
              <a:ext uri="{FF2B5EF4-FFF2-40B4-BE49-F238E27FC236}">
                <a16:creationId xmlns:a16="http://schemas.microsoft.com/office/drawing/2014/main" id="{4EA4FD0A-CC71-0E48-8282-25BE57F29E74}"/>
              </a:ext>
            </a:extLst>
          </p:cNvPr>
          <p:cNvSpPr/>
          <p:nvPr userDrawn="1"/>
        </p:nvSpPr>
        <p:spPr>
          <a:xfrm>
            <a:off x="1" y="6271848"/>
            <a:ext cx="12191111" cy="58615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2" name="Footer Placeholder 4">
            <a:extLst>
              <a:ext uri="{FF2B5EF4-FFF2-40B4-BE49-F238E27FC236}">
                <a16:creationId xmlns:a16="http://schemas.microsoft.com/office/drawing/2014/main" id="{B193F017-EA19-7442-9BB0-474F22193C0C}"/>
              </a:ext>
            </a:extLst>
          </p:cNvPr>
          <p:cNvSpPr>
            <a:spLocks noGrp="1"/>
          </p:cNvSpPr>
          <p:nvPr>
            <p:ph type="ftr" sz="quarter" idx="3"/>
          </p:nvPr>
        </p:nvSpPr>
        <p:spPr>
          <a:xfrm>
            <a:off x="583986" y="6356351"/>
            <a:ext cx="7340815" cy="365125"/>
          </a:xfrm>
          <a:prstGeom prst="rect">
            <a:avLst/>
          </a:prstGeom>
        </p:spPr>
        <p:txBody>
          <a:bodyPr vert="horz" lIns="91440" tIns="45720" rIns="91440" bIns="45720" rtlCol="0" anchor="ctr"/>
          <a:lstStyle>
            <a:lvl1pPr algn="l">
              <a:defRPr sz="1067">
                <a:solidFill>
                  <a:schemeClr val="bg1"/>
                </a:solidFill>
                <a:latin typeface="Lub Dub Medium" panose="020B0603030403020204" pitchFamily="34" charset="77"/>
              </a:defRPr>
            </a:lvl1pPr>
          </a:lstStyle>
          <a:p>
            <a:endParaRPr lang="en-US"/>
          </a:p>
        </p:txBody>
      </p:sp>
      <p:sp>
        <p:nvSpPr>
          <p:cNvPr id="23" name="Slide Number Placeholder 5">
            <a:extLst>
              <a:ext uri="{FF2B5EF4-FFF2-40B4-BE49-F238E27FC236}">
                <a16:creationId xmlns:a16="http://schemas.microsoft.com/office/drawing/2014/main" id="{273F7D3E-5CDA-4840-AA44-2AB4E261E041}"/>
              </a:ext>
            </a:extLst>
          </p:cNvPr>
          <p:cNvSpPr>
            <a:spLocks noGrp="1"/>
          </p:cNvSpPr>
          <p:nvPr>
            <p:ph type="sldNum" sz="quarter" idx="4"/>
          </p:nvPr>
        </p:nvSpPr>
        <p:spPr>
          <a:xfrm>
            <a:off x="11420922" y="6356351"/>
            <a:ext cx="770189" cy="365125"/>
          </a:xfrm>
          <a:prstGeom prst="rect">
            <a:avLst/>
          </a:prstGeom>
        </p:spPr>
        <p:txBody>
          <a:bodyPr vert="horz" lIns="91440" tIns="45720" rIns="91440" bIns="45720" rtlCol="0" anchor="ctr"/>
          <a:lstStyle>
            <a:lvl1pPr algn="l">
              <a:defRPr sz="1067">
                <a:solidFill>
                  <a:schemeClr val="bg1"/>
                </a:solidFill>
                <a:latin typeface="Lub Dub Medium" panose="020B0603030403020204" pitchFamily="34" charset="77"/>
              </a:defRPr>
            </a:lvl1pPr>
          </a:lstStyle>
          <a:p>
            <a:fld id="{0E35BBB0-73A1-954D-9854-C6F827AED934}" type="slidenum">
              <a:rPr lang="en-US" smtClean="0"/>
              <a:pPr/>
              <a:t>‹#›</a:t>
            </a:fld>
            <a:endParaRPr lang="en-US"/>
          </a:p>
        </p:txBody>
      </p:sp>
      <p:cxnSp>
        <p:nvCxnSpPr>
          <p:cNvPr id="24" name="Straight Connector 23">
            <a:extLst>
              <a:ext uri="{FF2B5EF4-FFF2-40B4-BE49-F238E27FC236}">
                <a16:creationId xmlns:a16="http://schemas.microsoft.com/office/drawing/2014/main" id="{A975C766-C30F-5445-9526-2CE36881A024}"/>
              </a:ext>
            </a:extLst>
          </p:cNvPr>
          <p:cNvCxnSpPr>
            <a:cxnSpLocks/>
          </p:cNvCxnSpPr>
          <p:nvPr userDrawn="1"/>
        </p:nvCxnSpPr>
        <p:spPr>
          <a:xfrm>
            <a:off x="11367911" y="6356351"/>
            <a:ext cx="0" cy="365125"/>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5" name="Picture Placeholder 10">
            <a:extLst>
              <a:ext uri="{FF2B5EF4-FFF2-40B4-BE49-F238E27FC236}">
                <a16:creationId xmlns:a16="http://schemas.microsoft.com/office/drawing/2014/main" id="{59E3429F-98DB-7A4C-B73A-11BAF0B8C2A0}"/>
              </a:ext>
            </a:extLst>
          </p:cNvPr>
          <p:cNvSpPr>
            <a:spLocks noGrp="1"/>
          </p:cNvSpPr>
          <p:nvPr>
            <p:ph type="pic" sz="quarter" idx="12" hasCustomPrompt="1"/>
          </p:nvPr>
        </p:nvSpPr>
        <p:spPr>
          <a:xfrm>
            <a:off x="9902027" y="6356351"/>
            <a:ext cx="1326984" cy="365125"/>
          </a:xfrm>
        </p:spPr>
        <p:txBody>
          <a:bodyPr/>
          <a:lstStyle>
            <a:lvl1pPr>
              <a:defRPr>
                <a:solidFill>
                  <a:schemeClr val="bg1"/>
                </a:solidFill>
              </a:defRPr>
            </a:lvl1pPr>
          </a:lstStyle>
          <a:p>
            <a:r>
              <a:rPr lang="en-US"/>
              <a:t>Logo</a:t>
            </a:r>
          </a:p>
        </p:txBody>
      </p:sp>
      <p:sp>
        <p:nvSpPr>
          <p:cNvPr id="26" name="Text Placeholder 5">
            <a:extLst>
              <a:ext uri="{FF2B5EF4-FFF2-40B4-BE49-F238E27FC236}">
                <a16:creationId xmlns:a16="http://schemas.microsoft.com/office/drawing/2014/main" id="{F1748314-5DB7-A74F-8D02-592833BCA787}"/>
              </a:ext>
            </a:extLst>
          </p:cNvPr>
          <p:cNvSpPr>
            <a:spLocks noGrp="1"/>
          </p:cNvSpPr>
          <p:nvPr>
            <p:ph type="body" sz="quarter" idx="13" hasCustomPrompt="1"/>
          </p:nvPr>
        </p:nvSpPr>
        <p:spPr>
          <a:xfrm>
            <a:off x="8248155" y="6356352"/>
            <a:ext cx="1600861" cy="365125"/>
          </a:xfrm>
        </p:spPr>
        <p:txBody>
          <a:bodyPr anchor="ctr">
            <a:normAutofit/>
          </a:bodyPr>
          <a:lstStyle>
            <a:lvl1pPr algn="r">
              <a:defRPr sz="1067">
                <a:solidFill>
                  <a:schemeClr val="bg1"/>
                </a:solidFill>
              </a:defRPr>
            </a:lvl1pPr>
          </a:lstStyle>
          <a:p>
            <a:pPr lvl="0"/>
            <a:r>
              <a:rPr lang="en-US" dirty="0"/>
              <a:t>Sponsored by:</a:t>
            </a:r>
          </a:p>
        </p:txBody>
      </p:sp>
      <p:pic>
        <p:nvPicPr>
          <p:cNvPr id="11" name="Picture 10">
            <a:extLst>
              <a:ext uri="{FF2B5EF4-FFF2-40B4-BE49-F238E27FC236}">
                <a16:creationId xmlns:a16="http://schemas.microsoft.com/office/drawing/2014/main" id="{19351656-244C-E044-8660-FCA2FCD0B887}"/>
              </a:ext>
            </a:extLst>
          </p:cNvPr>
          <p:cNvPicPr>
            <a:picLocks noChangeAspect="1"/>
          </p:cNvPicPr>
          <p:nvPr userDrawn="1"/>
        </p:nvPicPr>
        <p:blipFill>
          <a:blip r:embed="rId2"/>
          <a:stretch>
            <a:fillRect/>
          </a:stretch>
        </p:blipFill>
        <p:spPr>
          <a:xfrm>
            <a:off x="11333528" y="123552"/>
            <a:ext cx="715037" cy="385661"/>
          </a:xfrm>
          <a:prstGeom prst="rect">
            <a:avLst/>
          </a:prstGeom>
        </p:spPr>
      </p:pic>
    </p:spTree>
    <p:extLst>
      <p:ext uri="{BB962C8B-B14F-4D97-AF65-F5344CB8AC3E}">
        <p14:creationId xmlns:p14="http://schemas.microsoft.com/office/powerpoint/2010/main" val="437643864"/>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6_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3985" y="819631"/>
            <a:ext cx="9104960" cy="1229445"/>
          </a:xfrm>
        </p:spPr>
        <p:txBody>
          <a:bodyPr/>
          <a:lstStyle>
            <a:lvl1pPr>
              <a:defRPr>
                <a:solidFill>
                  <a:schemeClr val="accent4"/>
                </a:solidFill>
              </a:defRPr>
            </a:lvl1pPr>
          </a:lstStyle>
          <a:p>
            <a:r>
              <a:rPr lang="en-US" dirty="0"/>
              <a:t>TITLE IS ALL CAPS AT 25 – 30PTS</a:t>
            </a:r>
          </a:p>
        </p:txBody>
      </p:sp>
      <p:sp>
        <p:nvSpPr>
          <p:cNvPr id="3" name="Content Placeholder 2"/>
          <p:cNvSpPr>
            <a:spLocks noGrp="1"/>
          </p:cNvSpPr>
          <p:nvPr>
            <p:ph idx="1" hasCustomPrompt="1"/>
          </p:nvPr>
        </p:nvSpPr>
        <p:spPr>
          <a:xfrm>
            <a:off x="583987" y="2049077"/>
            <a:ext cx="7950413" cy="3824185"/>
          </a:xfrm>
        </p:spPr>
        <p:txBody>
          <a:bodyPr/>
          <a:lstStyle/>
          <a:p>
            <a:pPr lvl="0"/>
            <a:r>
              <a:rPr lang="en-US" dirty="0"/>
              <a:t>Body copy is </a:t>
            </a:r>
            <a:r>
              <a:rPr lang="en-US" dirty="0" err="1"/>
              <a:t>Lub</a:t>
            </a:r>
            <a:r>
              <a:rPr lang="en-US" dirty="0"/>
              <a:t> Dub medium at 12pts</a:t>
            </a:r>
          </a:p>
        </p:txBody>
      </p:sp>
      <p:sp>
        <p:nvSpPr>
          <p:cNvPr id="12" name="Text Placeholder 4">
            <a:extLst>
              <a:ext uri="{FF2B5EF4-FFF2-40B4-BE49-F238E27FC236}">
                <a16:creationId xmlns:a16="http://schemas.microsoft.com/office/drawing/2014/main" id="{6DC98DEA-6D76-4A43-B147-9AD2CA56B747}"/>
              </a:ext>
            </a:extLst>
          </p:cNvPr>
          <p:cNvSpPr>
            <a:spLocks noGrp="1"/>
          </p:cNvSpPr>
          <p:nvPr>
            <p:ph type="body" sz="quarter" idx="23" hasCustomPrompt="1"/>
          </p:nvPr>
        </p:nvSpPr>
        <p:spPr>
          <a:xfrm>
            <a:off x="592836" y="1440874"/>
            <a:ext cx="9096109" cy="428813"/>
          </a:xfrm>
        </p:spPr>
        <p:txBody>
          <a:bodyPr>
            <a:normAutofit/>
          </a:bodyPr>
          <a:lstStyle>
            <a:lvl1pPr>
              <a:defRPr sz="2133" b="1">
                <a:solidFill>
                  <a:schemeClr val="tx1"/>
                </a:solidFill>
              </a:defRPr>
            </a:lvl1pPr>
          </a:lstStyle>
          <a:p>
            <a:pPr lvl="0"/>
            <a:r>
              <a:rPr lang="en-US" dirty="0"/>
              <a:t>Subtitle is </a:t>
            </a:r>
            <a:r>
              <a:rPr lang="en-US" dirty="0" err="1"/>
              <a:t>Lub</a:t>
            </a:r>
            <a:r>
              <a:rPr lang="en-US" dirty="0"/>
              <a:t> Dub Bold at 16pt</a:t>
            </a:r>
          </a:p>
        </p:txBody>
      </p:sp>
      <p:sp>
        <p:nvSpPr>
          <p:cNvPr id="13" name="Rectangle 12">
            <a:extLst>
              <a:ext uri="{FF2B5EF4-FFF2-40B4-BE49-F238E27FC236}">
                <a16:creationId xmlns:a16="http://schemas.microsoft.com/office/drawing/2014/main" id="{4EA4FD0A-CC71-0E48-8282-25BE57F29E74}"/>
              </a:ext>
            </a:extLst>
          </p:cNvPr>
          <p:cNvSpPr/>
          <p:nvPr userDrawn="1"/>
        </p:nvSpPr>
        <p:spPr>
          <a:xfrm>
            <a:off x="1" y="6271848"/>
            <a:ext cx="12191111" cy="58615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2" name="Footer Placeholder 4">
            <a:extLst>
              <a:ext uri="{FF2B5EF4-FFF2-40B4-BE49-F238E27FC236}">
                <a16:creationId xmlns:a16="http://schemas.microsoft.com/office/drawing/2014/main" id="{B193F017-EA19-7442-9BB0-474F22193C0C}"/>
              </a:ext>
            </a:extLst>
          </p:cNvPr>
          <p:cNvSpPr>
            <a:spLocks noGrp="1"/>
          </p:cNvSpPr>
          <p:nvPr>
            <p:ph type="ftr" sz="quarter" idx="3"/>
          </p:nvPr>
        </p:nvSpPr>
        <p:spPr>
          <a:xfrm>
            <a:off x="583986" y="6356351"/>
            <a:ext cx="7340815" cy="365125"/>
          </a:xfrm>
          <a:prstGeom prst="rect">
            <a:avLst/>
          </a:prstGeom>
        </p:spPr>
        <p:txBody>
          <a:bodyPr vert="horz" lIns="91440" tIns="45720" rIns="91440" bIns="45720" rtlCol="0" anchor="ctr"/>
          <a:lstStyle>
            <a:lvl1pPr algn="l">
              <a:defRPr sz="1067">
                <a:solidFill>
                  <a:schemeClr val="bg1"/>
                </a:solidFill>
                <a:latin typeface="Lub Dub Medium" panose="020B0603030403020204" pitchFamily="34" charset="77"/>
              </a:defRPr>
            </a:lvl1pPr>
          </a:lstStyle>
          <a:p>
            <a:endParaRPr lang="en-US"/>
          </a:p>
        </p:txBody>
      </p:sp>
      <p:sp>
        <p:nvSpPr>
          <p:cNvPr id="23" name="Slide Number Placeholder 5">
            <a:extLst>
              <a:ext uri="{FF2B5EF4-FFF2-40B4-BE49-F238E27FC236}">
                <a16:creationId xmlns:a16="http://schemas.microsoft.com/office/drawing/2014/main" id="{273F7D3E-5CDA-4840-AA44-2AB4E261E041}"/>
              </a:ext>
            </a:extLst>
          </p:cNvPr>
          <p:cNvSpPr>
            <a:spLocks noGrp="1"/>
          </p:cNvSpPr>
          <p:nvPr>
            <p:ph type="sldNum" sz="quarter" idx="4"/>
          </p:nvPr>
        </p:nvSpPr>
        <p:spPr>
          <a:xfrm>
            <a:off x="11420922" y="6356351"/>
            <a:ext cx="770189" cy="365125"/>
          </a:xfrm>
          <a:prstGeom prst="rect">
            <a:avLst/>
          </a:prstGeom>
        </p:spPr>
        <p:txBody>
          <a:bodyPr vert="horz" lIns="91440" tIns="45720" rIns="91440" bIns="45720" rtlCol="0" anchor="ctr"/>
          <a:lstStyle>
            <a:lvl1pPr algn="l">
              <a:defRPr sz="1067">
                <a:solidFill>
                  <a:schemeClr val="bg1"/>
                </a:solidFill>
                <a:latin typeface="Lub Dub Medium" panose="020B0603030403020204" pitchFamily="34" charset="77"/>
              </a:defRPr>
            </a:lvl1pPr>
          </a:lstStyle>
          <a:p>
            <a:fld id="{0E35BBB0-73A1-954D-9854-C6F827AED934}" type="slidenum">
              <a:rPr lang="en-US" smtClean="0"/>
              <a:pPr/>
              <a:t>‹#›</a:t>
            </a:fld>
            <a:endParaRPr lang="en-US"/>
          </a:p>
        </p:txBody>
      </p:sp>
      <p:cxnSp>
        <p:nvCxnSpPr>
          <p:cNvPr id="24" name="Straight Connector 23">
            <a:extLst>
              <a:ext uri="{FF2B5EF4-FFF2-40B4-BE49-F238E27FC236}">
                <a16:creationId xmlns:a16="http://schemas.microsoft.com/office/drawing/2014/main" id="{A975C766-C30F-5445-9526-2CE36881A024}"/>
              </a:ext>
            </a:extLst>
          </p:cNvPr>
          <p:cNvCxnSpPr>
            <a:cxnSpLocks/>
          </p:cNvCxnSpPr>
          <p:nvPr userDrawn="1"/>
        </p:nvCxnSpPr>
        <p:spPr>
          <a:xfrm>
            <a:off x="11367911" y="6356351"/>
            <a:ext cx="0" cy="365125"/>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5" name="Picture Placeholder 10">
            <a:extLst>
              <a:ext uri="{FF2B5EF4-FFF2-40B4-BE49-F238E27FC236}">
                <a16:creationId xmlns:a16="http://schemas.microsoft.com/office/drawing/2014/main" id="{59E3429F-98DB-7A4C-B73A-11BAF0B8C2A0}"/>
              </a:ext>
            </a:extLst>
          </p:cNvPr>
          <p:cNvSpPr>
            <a:spLocks noGrp="1"/>
          </p:cNvSpPr>
          <p:nvPr>
            <p:ph type="pic" sz="quarter" idx="12" hasCustomPrompt="1"/>
          </p:nvPr>
        </p:nvSpPr>
        <p:spPr>
          <a:xfrm>
            <a:off x="9902027" y="6356351"/>
            <a:ext cx="1326984" cy="365125"/>
          </a:xfrm>
        </p:spPr>
        <p:txBody>
          <a:bodyPr/>
          <a:lstStyle>
            <a:lvl1pPr>
              <a:defRPr>
                <a:solidFill>
                  <a:schemeClr val="bg1"/>
                </a:solidFill>
              </a:defRPr>
            </a:lvl1pPr>
          </a:lstStyle>
          <a:p>
            <a:r>
              <a:rPr lang="en-US"/>
              <a:t>Logo</a:t>
            </a:r>
          </a:p>
        </p:txBody>
      </p:sp>
      <p:sp>
        <p:nvSpPr>
          <p:cNvPr id="26" name="Text Placeholder 5">
            <a:extLst>
              <a:ext uri="{FF2B5EF4-FFF2-40B4-BE49-F238E27FC236}">
                <a16:creationId xmlns:a16="http://schemas.microsoft.com/office/drawing/2014/main" id="{F1748314-5DB7-A74F-8D02-592833BCA787}"/>
              </a:ext>
            </a:extLst>
          </p:cNvPr>
          <p:cNvSpPr>
            <a:spLocks noGrp="1"/>
          </p:cNvSpPr>
          <p:nvPr>
            <p:ph type="body" sz="quarter" idx="13" hasCustomPrompt="1"/>
          </p:nvPr>
        </p:nvSpPr>
        <p:spPr>
          <a:xfrm>
            <a:off x="8248155" y="6356352"/>
            <a:ext cx="1600861" cy="365125"/>
          </a:xfrm>
        </p:spPr>
        <p:txBody>
          <a:bodyPr anchor="ctr">
            <a:normAutofit/>
          </a:bodyPr>
          <a:lstStyle>
            <a:lvl1pPr algn="r">
              <a:defRPr sz="1067">
                <a:solidFill>
                  <a:schemeClr val="bg1"/>
                </a:solidFill>
              </a:defRPr>
            </a:lvl1pPr>
          </a:lstStyle>
          <a:p>
            <a:pPr lvl="0"/>
            <a:r>
              <a:rPr lang="en-US" dirty="0"/>
              <a:t>Sponsored by:</a:t>
            </a:r>
          </a:p>
        </p:txBody>
      </p:sp>
      <p:pic>
        <p:nvPicPr>
          <p:cNvPr id="11" name="Picture 10">
            <a:extLst>
              <a:ext uri="{FF2B5EF4-FFF2-40B4-BE49-F238E27FC236}">
                <a16:creationId xmlns:a16="http://schemas.microsoft.com/office/drawing/2014/main" id="{19351656-244C-E044-8660-FCA2FCD0B887}"/>
              </a:ext>
            </a:extLst>
          </p:cNvPr>
          <p:cNvPicPr>
            <a:picLocks noChangeAspect="1"/>
          </p:cNvPicPr>
          <p:nvPr userDrawn="1"/>
        </p:nvPicPr>
        <p:blipFill>
          <a:blip r:embed="rId2"/>
          <a:stretch>
            <a:fillRect/>
          </a:stretch>
        </p:blipFill>
        <p:spPr>
          <a:xfrm>
            <a:off x="11333528" y="123552"/>
            <a:ext cx="715037" cy="385661"/>
          </a:xfrm>
          <a:prstGeom prst="rect">
            <a:avLst/>
          </a:prstGeom>
        </p:spPr>
      </p:pic>
    </p:spTree>
    <p:extLst>
      <p:ext uri="{BB962C8B-B14F-4D97-AF65-F5344CB8AC3E}">
        <p14:creationId xmlns:p14="http://schemas.microsoft.com/office/powerpoint/2010/main" val="2224155240"/>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bg>
      <p:bgPr>
        <a:gradFill>
          <a:gsLst>
            <a:gs pos="84000">
              <a:srgbClr val="EDEDED"/>
            </a:gs>
            <a:gs pos="57000">
              <a:schemeClr val="bg1"/>
            </a:gs>
            <a:gs pos="100000">
              <a:schemeClr val="bg2">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1850" y="1101482"/>
            <a:ext cx="10515600" cy="2825748"/>
          </a:xfrm>
        </p:spPr>
        <p:txBody>
          <a:bodyPr anchor="ctr">
            <a:normAutofit/>
          </a:bodyPr>
          <a:lstStyle>
            <a:lvl1pPr algn="ctr">
              <a:defRPr sz="4000">
                <a:solidFill>
                  <a:schemeClr val="accent1"/>
                </a:solidFill>
              </a:defRPr>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1850" y="4208338"/>
            <a:ext cx="10515600" cy="1766887"/>
          </a:xfrm>
          <a:prstGeom prst="rect">
            <a:avLst/>
          </a:prstGeom>
        </p:spPr>
        <p:txBody>
          <a:bodyPr>
            <a:normAutofit/>
          </a:bodyPr>
          <a:lstStyle>
            <a:lvl1pPr marL="0" indent="0" algn="ctr">
              <a:buNone/>
              <a:defRPr sz="2000">
                <a:solidFill>
                  <a:schemeClr val="bg2">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cxnSp>
        <p:nvCxnSpPr>
          <p:cNvPr id="16" name="Straight Connector 15">
            <a:extLst>
              <a:ext uri="{FF2B5EF4-FFF2-40B4-BE49-F238E27FC236}">
                <a16:creationId xmlns:a16="http://schemas.microsoft.com/office/drawing/2014/main" id="{D0CC67B0-1237-46F2-B879-34B77487522D}"/>
              </a:ext>
            </a:extLst>
          </p:cNvPr>
          <p:cNvCxnSpPr/>
          <p:nvPr userDrawn="1"/>
        </p:nvCxnSpPr>
        <p:spPr>
          <a:xfrm>
            <a:off x="831850" y="1101482"/>
            <a:ext cx="1051560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Footer Placeholder 4">
            <a:extLst>
              <a:ext uri="{FF2B5EF4-FFF2-40B4-BE49-F238E27FC236}">
                <a16:creationId xmlns:a16="http://schemas.microsoft.com/office/drawing/2014/main" id="{97C5F604-5875-43F7-B477-70FB1C866798}"/>
              </a:ext>
            </a:extLst>
          </p:cNvPr>
          <p:cNvSpPr>
            <a:spLocks noGrp="1"/>
          </p:cNvSpPr>
          <p:nvPr>
            <p:ph type="ftr" sz="quarter" idx="3"/>
          </p:nvPr>
        </p:nvSpPr>
        <p:spPr>
          <a:xfrm>
            <a:off x="838200" y="6356350"/>
            <a:ext cx="10509250"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pic>
        <p:nvPicPr>
          <p:cNvPr id="7" name="Picture 6">
            <a:extLst>
              <a:ext uri="{FF2B5EF4-FFF2-40B4-BE49-F238E27FC236}">
                <a16:creationId xmlns:a16="http://schemas.microsoft.com/office/drawing/2014/main" id="{1FF9F2CB-EA79-4C5E-9229-EA26FA6FBE2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1849" y="184778"/>
            <a:ext cx="4343365" cy="675353"/>
          </a:xfrm>
          <a:prstGeom prst="rect">
            <a:avLst/>
          </a:prstGeom>
        </p:spPr>
      </p:pic>
      <p:pic>
        <p:nvPicPr>
          <p:cNvPr id="2" name="Picture 1">
            <a:extLst>
              <a:ext uri="{FF2B5EF4-FFF2-40B4-BE49-F238E27FC236}">
                <a16:creationId xmlns:a16="http://schemas.microsoft.com/office/drawing/2014/main" id="{35EC796F-F356-478A-891A-18D91809F85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668000" y="6093534"/>
            <a:ext cx="1267742" cy="649084"/>
          </a:xfrm>
          <a:prstGeom prst="rect">
            <a:avLst/>
          </a:prstGeom>
        </p:spPr>
      </p:pic>
    </p:spTree>
    <p:extLst>
      <p:ext uri="{BB962C8B-B14F-4D97-AF65-F5344CB8AC3E}">
        <p14:creationId xmlns:p14="http://schemas.microsoft.com/office/powerpoint/2010/main" val="2011025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chemeClr val="bg1"/>
        </a:solidFill>
        <a:effectLst/>
      </p:bgPr>
    </p:bg>
    <p:spTree>
      <p:nvGrpSpPr>
        <p:cNvPr id="1" name=""/>
        <p:cNvGrpSpPr/>
        <p:nvPr/>
      </p:nvGrpSpPr>
      <p:grpSpPr>
        <a:xfrm>
          <a:off x="0" y="0"/>
          <a:ext cx="0" cy="0"/>
          <a:chOff x="0" y="0"/>
          <a:chExt cx="0" cy="0"/>
        </a:xfrm>
      </p:grpSpPr>
      <p:sp>
        <p:nvSpPr>
          <p:cNvPr id="11" name="Text Placeholder 2">
            <a:extLst>
              <a:ext uri="{FF2B5EF4-FFF2-40B4-BE49-F238E27FC236}">
                <a16:creationId xmlns:a16="http://schemas.microsoft.com/office/drawing/2014/main" id="{ABB2845A-FE0D-4248-9631-7DC48D0A2919}"/>
              </a:ext>
            </a:extLst>
          </p:cNvPr>
          <p:cNvSpPr>
            <a:spLocks noGrp="1"/>
          </p:cNvSpPr>
          <p:nvPr>
            <p:ph idx="1"/>
          </p:nvPr>
        </p:nvSpPr>
        <p:spPr>
          <a:xfrm>
            <a:off x="838200" y="1285336"/>
            <a:ext cx="10515600" cy="4891627"/>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Placeholder 1">
            <a:extLst>
              <a:ext uri="{FF2B5EF4-FFF2-40B4-BE49-F238E27FC236}">
                <a16:creationId xmlns:a16="http://schemas.microsoft.com/office/drawing/2014/main" id="{78B0C919-FF28-42EE-A4DF-11CA0D523EAD}"/>
              </a:ext>
            </a:extLst>
          </p:cNvPr>
          <p:cNvSpPr>
            <a:spLocks noGrp="1"/>
          </p:cNvSpPr>
          <p:nvPr>
            <p:ph type="title"/>
          </p:nvPr>
        </p:nvSpPr>
        <p:spPr>
          <a:xfrm>
            <a:off x="838200" y="-1"/>
            <a:ext cx="10515600" cy="1105949"/>
          </a:xfrm>
          <a:prstGeom prst="rect">
            <a:avLst/>
          </a:prstGeom>
        </p:spPr>
        <p:txBody>
          <a:bodyPr vert="horz" lIns="91440" tIns="45720" rIns="91440" bIns="45720" rtlCol="0" anchor="b" anchorCtr="0">
            <a:normAutofit/>
          </a:bodyPr>
          <a:lstStyle/>
          <a:p>
            <a:r>
              <a:rPr lang="en-US" dirty="0"/>
              <a:t>Click to edit Master title style</a:t>
            </a:r>
          </a:p>
        </p:txBody>
      </p:sp>
      <p:sp>
        <p:nvSpPr>
          <p:cNvPr id="5" name="Footer Placeholder 4">
            <a:extLst>
              <a:ext uri="{FF2B5EF4-FFF2-40B4-BE49-F238E27FC236}">
                <a16:creationId xmlns:a16="http://schemas.microsoft.com/office/drawing/2014/main" id="{25AFDC72-9DA5-4DD9-88B4-F37DFF4DB492}"/>
              </a:ext>
            </a:extLst>
          </p:cNvPr>
          <p:cNvSpPr>
            <a:spLocks noGrp="1"/>
          </p:cNvSpPr>
          <p:nvPr>
            <p:ph type="ftr" sz="quarter" idx="3"/>
          </p:nvPr>
        </p:nvSpPr>
        <p:spPr>
          <a:xfrm>
            <a:off x="838200" y="6356350"/>
            <a:ext cx="8895348"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163452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838200" y="1285335"/>
            <a:ext cx="5181600" cy="4891628"/>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6172200" y="1285335"/>
            <a:ext cx="5181600" cy="4891628"/>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itle Placeholder 1">
            <a:extLst>
              <a:ext uri="{FF2B5EF4-FFF2-40B4-BE49-F238E27FC236}">
                <a16:creationId xmlns:a16="http://schemas.microsoft.com/office/drawing/2014/main" id="{A0B7BC85-F755-4A96-AA38-4AA14AE96193}"/>
              </a:ext>
            </a:extLst>
          </p:cNvPr>
          <p:cNvSpPr>
            <a:spLocks noGrp="1"/>
          </p:cNvSpPr>
          <p:nvPr>
            <p:ph type="title"/>
          </p:nvPr>
        </p:nvSpPr>
        <p:spPr>
          <a:xfrm>
            <a:off x="838200" y="-1"/>
            <a:ext cx="10515600" cy="1105949"/>
          </a:xfrm>
          <a:prstGeom prst="rect">
            <a:avLst/>
          </a:prstGeom>
        </p:spPr>
        <p:txBody>
          <a:bodyPr vert="horz" lIns="91440" tIns="45720" rIns="91440" bIns="45720" rtlCol="0" anchor="b" anchorCtr="0">
            <a:normAutofit/>
          </a:bodyPr>
          <a:lstStyle/>
          <a:p>
            <a:r>
              <a:rPr lang="en-US" dirty="0"/>
              <a:t>Click to edit Master title style</a:t>
            </a:r>
          </a:p>
        </p:txBody>
      </p:sp>
      <p:sp>
        <p:nvSpPr>
          <p:cNvPr id="5" name="Footer Placeholder 4">
            <a:extLst>
              <a:ext uri="{FF2B5EF4-FFF2-40B4-BE49-F238E27FC236}">
                <a16:creationId xmlns:a16="http://schemas.microsoft.com/office/drawing/2014/main" id="{D9C0F7D2-D936-4BA8-B82F-8A02FEEA9309}"/>
              </a:ext>
            </a:extLst>
          </p:cNvPr>
          <p:cNvSpPr>
            <a:spLocks noGrp="1"/>
          </p:cNvSpPr>
          <p:nvPr>
            <p:ph type="ftr" sz="quarter" idx="3"/>
          </p:nvPr>
        </p:nvSpPr>
        <p:spPr>
          <a:xfrm>
            <a:off x="838200" y="6356350"/>
            <a:ext cx="8895348"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35703485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839788" y="1285337"/>
            <a:ext cx="5157787" cy="586596"/>
          </a:xfrm>
          <a:prstGeom prst="rect">
            <a:avLst/>
          </a:prstGeom>
        </p:spPr>
        <p:txBody>
          <a:bodyPr anchor="b">
            <a:normAutofit/>
          </a:bodyPr>
          <a:lstStyle>
            <a:lvl1pPr marL="0" indent="0">
              <a:buNone/>
              <a:defRPr sz="2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839788" y="1871932"/>
            <a:ext cx="5157787" cy="4317731"/>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6172200" y="1285336"/>
            <a:ext cx="5183188" cy="586596"/>
          </a:xfrm>
          <a:prstGeom prst="rect">
            <a:avLst/>
          </a:prstGeom>
        </p:spPr>
        <p:txBody>
          <a:bodyPr anchor="b">
            <a:normAutofit/>
          </a:bodyPr>
          <a:lstStyle>
            <a:lvl1pPr marL="0" indent="0">
              <a:buNone/>
              <a:defRPr sz="2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6172200" y="1871932"/>
            <a:ext cx="5183188" cy="4317731"/>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itle Placeholder 1">
            <a:extLst>
              <a:ext uri="{FF2B5EF4-FFF2-40B4-BE49-F238E27FC236}">
                <a16:creationId xmlns:a16="http://schemas.microsoft.com/office/drawing/2014/main" id="{B693E223-7941-4E76-B7D4-7976938F53DC}"/>
              </a:ext>
            </a:extLst>
          </p:cNvPr>
          <p:cNvSpPr>
            <a:spLocks noGrp="1"/>
          </p:cNvSpPr>
          <p:nvPr>
            <p:ph type="title"/>
          </p:nvPr>
        </p:nvSpPr>
        <p:spPr>
          <a:xfrm>
            <a:off x="838200" y="-1"/>
            <a:ext cx="10515600" cy="1105949"/>
          </a:xfrm>
          <a:prstGeom prst="rect">
            <a:avLst/>
          </a:prstGeom>
        </p:spPr>
        <p:txBody>
          <a:bodyPr vert="horz" lIns="91440" tIns="45720" rIns="91440" bIns="45720" rtlCol="0" anchor="b" anchorCtr="0">
            <a:normAutofit/>
          </a:bodyPr>
          <a:lstStyle/>
          <a:p>
            <a:r>
              <a:rPr lang="en-US" dirty="0"/>
              <a:t>Click to edit Master title style</a:t>
            </a:r>
          </a:p>
        </p:txBody>
      </p:sp>
      <p:sp>
        <p:nvSpPr>
          <p:cNvPr id="8" name="Footer Placeholder 4">
            <a:extLst>
              <a:ext uri="{FF2B5EF4-FFF2-40B4-BE49-F238E27FC236}">
                <a16:creationId xmlns:a16="http://schemas.microsoft.com/office/drawing/2014/main" id="{6809C0C9-BF07-4FA6-AAC5-71F3DAE61F9D}"/>
              </a:ext>
            </a:extLst>
          </p:cNvPr>
          <p:cNvSpPr>
            <a:spLocks noGrp="1"/>
          </p:cNvSpPr>
          <p:nvPr>
            <p:ph type="ftr" sz="quarter" idx="10"/>
          </p:nvPr>
        </p:nvSpPr>
        <p:spPr>
          <a:xfrm>
            <a:off x="838200" y="6356350"/>
            <a:ext cx="8895348"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27475190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15" name="Title Placeholder 1">
            <a:extLst>
              <a:ext uri="{FF2B5EF4-FFF2-40B4-BE49-F238E27FC236}">
                <a16:creationId xmlns:a16="http://schemas.microsoft.com/office/drawing/2014/main" id="{B693E223-7941-4E76-B7D4-7976938F53DC}"/>
              </a:ext>
            </a:extLst>
          </p:cNvPr>
          <p:cNvSpPr>
            <a:spLocks noGrp="1"/>
          </p:cNvSpPr>
          <p:nvPr>
            <p:ph type="title"/>
          </p:nvPr>
        </p:nvSpPr>
        <p:spPr>
          <a:xfrm>
            <a:off x="838200" y="-1"/>
            <a:ext cx="10515600" cy="1105949"/>
          </a:xfrm>
          <a:prstGeom prst="rect">
            <a:avLst/>
          </a:prstGeom>
        </p:spPr>
        <p:txBody>
          <a:bodyPr vert="horz" lIns="91440" tIns="45720" rIns="91440" bIns="45720" rtlCol="0" anchor="b" anchorCtr="0">
            <a:normAutofit/>
          </a:bodyPr>
          <a:lstStyle/>
          <a:p>
            <a:r>
              <a:rPr lang="en-US" dirty="0"/>
              <a:t>Click to edit Master title style</a:t>
            </a:r>
          </a:p>
        </p:txBody>
      </p:sp>
      <p:sp>
        <p:nvSpPr>
          <p:cNvPr id="8" name="Footer Placeholder 4">
            <a:extLst>
              <a:ext uri="{FF2B5EF4-FFF2-40B4-BE49-F238E27FC236}">
                <a16:creationId xmlns:a16="http://schemas.microsoft.com/office/drawing/2014/main" id="{6809C0C9-BF07-4FA6-AAC5-71F3DAE61F9D}"/>
              </a:ext>
            </a:extLst>
          </p:cNvPr>
          <p:cNvSpPr>
            <a:spLocks noGrp="1"/>
          </p:cNvSpPr>
          <p:nvPr>
            <p:ph type="ftr" sz="quarter" idx="10"/>
          </p:nvPr>
        </p:nvSpPr>
        <p:spPr>
          <a:xfrm>
            <a:off x="838200" y="6356350"/>
            <a:ext cx="8895348"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sp>
        <p:nvSpPr>
          <p:cNvPr id="10" name="Text Placeholder 2">
            <a:extLst>
              <a:ext uri="{FF2B5EF4-FFF2-40B4-BE49-F238E27FC236}">
                <a16:creationId xmlns:a16="http://schemas.microsoft.com/office/drawing/2014/main" id="{692CD1B3-C283-4C18-A693-4DACAD9CCFEB}"/>
              </a:ext>
            </a:extLst>
          </p:cNvPr>
          <p:cNvSpPr>
            <a:spLocks noGrp="1"/>
          </p:cNvSpPr>
          <p:nvPr>
            <p:ph idx="1"/>
          </p:nvPr>
        </p:nvSpPr>
        <p:spPr>
          <a:xfrm>
            <a:off x="838200" y="1285336"/>
            <a:ext cx="5257800" cy="4891627"/>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2">
            <a:extLst>
              <a:ext uri="{FF2B5EF4-FFF2-40B4-BE49-F238E27FC236}">
                <a16:creationId xmlns:a16="http://schemas.microsoft.com/office/drawing/2014/main" id="{2D4DDA58-530A-42D0-A3D9-A3B40B587272}"/>
              </a:ext>
            </a:extLst>
          </p:cNvPr>
          <p:cNvSpPr>
            <a:spLocks noGrp="1"/>
          </p:cNvSpPr>
          <p:nvPr>
            <p:ph type="pic" idx="11"/>
          </p:nvPr>
        </p:nvSpPr>
        <p:spPr>
          <a:xfrm>
            <a:off x="6273434" y="1279682"/>
            <a:ext cx="5080366"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Tree>
    <p:extLst>
      <p:ext uri="{BB962C8B-B14F-4D97-AF65-F5344CB8AC3E}">
        <p14:creationId xmlns:p14="http://schemas.microsoft.com/office/powerpoint/2010/main" val="28186733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nchor="b"/>
          <a:lstStyle/>
          <a:p>
            <a:r>
              <a:rPr lang="en-US"/>
              <a:t>Click to edit Master title style</a:t>
            </a:r>
          </a:p>
        </p:txBody>
      </p:sp>
      <p:sp>
        <p:nvSpPr>
          <p:cNvPr id="4" name="Footer Placeholder 4">
            <a:extLst>
              <a:ext uri="{FF2B5EF4-FFF2-40B4-BE49-F238E27FC236}">
                <a16:creationId xmlns:a16="http://schemas.microsoft.com/office/drawing/2014/main" id="{431146AF-8FF0-4747-B739-33F15879AD10}"/>
              </a:ext>
            </a:extLst>
          </p:cNvPr>
          <p:cNvSpPr>
            <a:spLocks noGrp="1"/>
          </p:cNvSpPr>
          <p:nvPr>
            <p:ph type="ftr" sz="quarter" idx="3"/>
          </p:nvPr>
        </p:nvSpPr>
        <p:spPr>
          <a:xfrm>
            <a:off x="838200" y="6356350"/>
            <a:ext cx="8895348"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17054955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9F3AEDD-038B-47AD-8D4C-6656F698AC5C}"/>
              </a:ext>
            </a:extLst>
          </p:cNvPr>
          <p:cNvSpPr/>
          <p:nvPr userDrawn="1"/>
        </p:nvSpPr>
        <p:spPr>
          <a:xfrm>
            <a:off x="9941169" y="6116638"/>
            <a:ext cx="2250832" cy="7413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4">
            <a:extLst>
              <a:ext uri="{FF2B5EF4-FFF2-40B4-BE49-F238E27FC236}">
                <a16:creationId xmlns:a16="http://schemas.microsoft.com/office/drawing/2014/main" id="{0EEDB8C5-C704-4A0E-BB80-8B93D9EC2FD5}"/>
              </a:ext>
            </a:extLst>
          </p:cNvPr>
          <p:cNvSpPr>
            <a:spLocks noGrp="1"/>
          </p:cNvSpPr>
          <p:nvPr>
            <p:ph type="ftr" sz="quarter" idx="3"/>
          </p:nvPr>
        </p:nvSpPr>
        <p:spPr>
          <a:xfrm>
            <a:off x="838200" y="6356350"/>
            <a:ext cx="8895348"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27181009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10" name="Footer Placeholder 4">
            <a:extLst>
              <a:ext uri="{FF2B5EF4-FFF2-40B4-BE49-F238E27FC236}">
                <a16:creationId xmlns:a16="http://schemas.microsoft.com/office/drawing/2014/main" id="{B18091B2-691E-4F50-A189-2D612314C110}"/>
              </a:ext>
            </a:extLst>
          </p:cNvPr>
          <p:cNvSpPr>
            <a:spLocks noGrp="1"/>
          </p:cNvSpPr>
          <p:nvPr>
            <p:ph type="ftr" sz="quarter" idx="3"/>
          </p:nvPr>
        </p:nvSpPr>
        <p:spPr>
          <a:xfrm>
            <a:off x="838199" y="6356350"/>
            <a:ext cx="9037321"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pic>
        <p:nvPicPr>
          <p:cNvPr id="8" name="Picture 7">
            <a:extLst>
              <a:ext uri="{FF2B5EF4-FFF2-40B4-BE49-F238E27FC236}">
                <a16:creationId xmlns:a16="http://schemas.microsoft.com/office/drawing/2014/main" id="{5864F349-FE8C-424C-9B4F-DBAFB3AE669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96251" y="6384248"/>
            <a:ext cx="1971198" cy="306503"/>
          </a:xfrm>
          <a:prstGeom prst="rect">
            <a:avLst/>
          </a:prstGeom>
        </p:spPr>
      </p:pic>
    </p:spTree>
    <p:extLst>
      <p:ext uri="{BB962C8B-B14F-4D97-AF65-F5344CB8AC3E}">
        <p14:creationId xmlns:p14="http://schemas.microsoft.com/office/powerpoint/2010/main" val="36433588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838200" y="-1"/>
            <a:ext cx="10515600" cy="1105949"/>
          </a:xfrm>
          <a:prstGeom prst="rect">
            <a:avLst/>
          </a:prstGeom>
        </p:spPr>
        <p:txBody>
          <a:bodyPr vert="horz" lIns="91440" tIns="45720" rIns="91440" bIns="45720" rtlCol="0" anchor="b" anchorCtr="0">
            <a:normAutofit/>
          </a:bodyPr>
          <a:lstStyle/>
          <a:p>
            <a:r>
              <a:rPr lang="en-US" dirty="0"/>
              <a:t>Click to edit Master title style</a:t>
            </a:r>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838200" y="1285336"/>
            <a:ext cx="10515600" cy="4891627"/>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838200" y="6356350"/>
            <a:ext cx="8895348"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pic>
        <p:nvPicPr>
          <p:cNvPr id="10" name="Left Border">
            <a:extLst>
              <a:ext uri="{FF2B5EF4-FFF2-40B4-BE49-F238E27FC236}">
                <a16:creationId xmlns:a16="http://schemas.microsoft.com/office/drawing/2014/main" id="{77253CFD-18C2-49F0-A0AE-99A68668CF03}"/>
              </a:ext>
            </a:extLst>
          </p:cNvPr>
          <p:cNvPicPr>
            <a:picLocks noChangeAspect="1"/>
          </p:cNvPicPr>
          <p:nvPr userDrawn="1"/>
        </p:nvPicPr>
        <p:blipFill>
          <a:blip r:embed="rId19">
            <a:extLst>
              <a:ext uri="{28A0092B-C50C-407E-A947-70E740481C1C}">
                <a14:useLocalDpi xmlns:a14="http://schemas.microsoft.com/office/drawing/2010/main" val="0"/>
              </a:ext>
            </a:extLst>
          </a:blip>
          <a:stretch>
            <a:fillRect/>
          </a:stretch>
        </p:blipFill>
        <p:spPr>
          <a:xfrm>
            <a:off x="0" y="0"/>
            <a:ext cx="411480" cy="6858000"/>
          </a:xfrm>
          <a:prstGeom prst="rect">
            <a:avLst/>
          </a:prstGeom>
        </p:spPr>
      </p:pic>
    </p:spTree>
    <p:extLst>
      <p:ext uri="{BB962C8B-B14F-4D97-AF65-F5344CB8AC3E}">
        <p14:creationId xmlns:p14="http://schemas.microsoft.com/office/powerpoint/2010/main" val="3801910544"/>
      </p:ext>
    </p:extLst>
  </p:cSld>
  <p:clrMap bg1="lt1" tx1="dk1" bg2="lt2" tx2="dk2" accent1="accent1" accent2="accent2" accent3="accent3" accent4="accent4" accent5="accent5" accent6="accent6" hlink="hlink" folHlink="folHlink"/>
  <p:sldLayoutIdLst>
    <p:sldLayoutId id="2147483649" r:id="rId1"/>
    <p:sldLayoutId id="2147483665" r:id="rId2"/>
    <p:sldLayoutId id="2147483650" r:id="rId3"/>
    <p:sldLayoutId id="2147483652" r:id="rId4"/>
    <p:sldLayoutId id="2147483653" r:id="rId5"/>
    <p:sldLayoutId id="2147483663" r:id="rId6"/>
    <p:sldLayoutId id="2147483654" r:id="rId7"/>
    <p:sldLayoutId id="2147483660" r:id="rId8"/>
    <p:sldLayoutId id="2147483656" r:id="rId9"/>
    <p:sldLayoutId id="2147483657" r:id="rId10"/>
    <p:sldLayoutId id="2147483666" r:id="rId11"/>
    <p:sldLayoutId id="2147483667" r:id="rId12"/>
    <p:sldLayoutId id="2147483668" r:id="rId13"/>
    <p:sldLayoutId id="2147483669" r:id="rId14"/>
    <p:sldLayoutId id="2147483670" r:id="rId15"/>
    <p:sldLayoutId id="2147483671" r:id="rId16"/>
    <p:sldLayoutId id="2147483672" r:id="rId17"/>
  </p:sldLayoutIdLst>
  <p:hf sldNum="0" hdr="0" ftr="0" dt="0"/>
  <p:txStyles>
    <p:titleStyle>
      <a:lvl1pPr algn="l" defTabSz="914400" rtl="0" eaLnBrk="1" latinLnBrk="0" hangingPunct="1">
        <a:lnSpc>
          <a:spcPct val="90000"/>
        </a:lnSpc>
        <a:spcBef>
          <a:spcPct val="0"/>
        </a:spcBef>
        <a:buNone/>
        <a:defRPr sz="3600" b="1" i="0" kern="1200">
          <a:solidFill>
            <a:schemeClr val="accent1"/>
          </a:solidFill>
          <a:latin typeface="+mj-lt"/>
          <a:ea typeface="+mj-ea"/>
          <a:cs typeface="Calibri" panose="020F0502020204030204" pitchFamily="34" charset="0"/>
        </a:defRPr>
      </a:lvl1pPr>
    </p:titleStyle>
    <p:bodyStyle>
      <a:lvl1pPr marL="228600" indent="-228600" algn="l" defTabSz="914400" rtl="0" eaLnBrk="1" latinLnBrk="0" hangingPunct="1">
        <a:lnSpc>
          <a:spcPct val="100000"/>
        </a:lnSpc>
        <a:spcBef>
          <a:spcPts val="1000"/>
        </a:spcBef>
        <a:buClr>
          <a:schemeClr val="tx1"/>
        </a:buClr>
        <a:buFont typeface="Arial" panose="020B0604020202020204" pitchFamily="34" charset="0"/>
        <a:buChar char="•"/>
        <a:defRPr sz="2800" kern="1200">
          <a:solidFill>
            <a:schemeClr val="bg2">
              <a:lumMod val="25000"/>
            </a:schemeClr>
          </a:solidFill>
          <a:latin typeface="Calibri" panose="020F0502020204030204" pitchFamily="34" charset="0"/>
          <a:ea typeface="+mn-ea"/>
          <a:cs typeface="Calibri" panose="020F0502020204030204" pitchFamily="34" charset="0"/>
        </a:defRPr>
      </a:lvl1pPr>
      <a:lvl2pPr marL="685800" indent="-228600" algn="l" defTabSz="914400" rtl="0" eaLnBrk="1" latinLnBrk="0" hangingPunct="1">
        <a:lnSpc>
          <a:spcPct val="100000"/>
        </a:lnSpc>
        <a:spcBef>
          <a:spcPts val="500"/>
        </a:spcBef>
        <a:buClr>
          <a:schemeClr val="accent1"/>
        </a:buClr>
        <a:buFont typeface="Arial" panose="020B0604020202020204" pitchFamily="34" charset="0"/>
        <a:buChar char="•"/>
        <a:defRPr sz="2400" kern="1200">
          <a:solidFill>
            <a:schemeClr val="bg2">
              <a:lumMod val="25000"/>
            </a:schemeClr>
          </a:solidFill>
          <a:latin typeface="Calibri" panose="020F0502020204030204" pitchFamily="34" charset="0"/>
          <a:ea typeface="+mn-ea"/>
          <a:cs typeface="Calibri" panose="020F0502020204030204" pitchFamily="34" charset="0"/>
        </a:defRPr>
      </a:lvl2pPr>
      <a:lvl3pPr marL="1143000" indent="-228600" algn="l" defTabSz="914400" rtl="0" eaLnBrk="1" latinLnBrk="0" hangingPunct="1">
        <a:lnSpc>
          <a:spcPct val="100000"/>
        </a:lnSpc>
        <a:spcBef>
          <a:spcPts val="500"/>
        </a:spcBef>
        <a:buClr>
          <a:schemeClr val="accent2"/>
        </a:buClr>
        <a:buFont typeface="Arial" panose="020B0604020202020204" pitchFamily="34" charset="0"/>
        <a:buChar char="–"/>
        <a:defRPr sz="2000" kern="1200">
          <a:solidFill>
            <a:schemeClr val="bg2">
              <a:lumMod val="25000"/>
            </a:schemeClr>
          </a:solidFill>
          <a:latin typeface="Calibri" panose="020F0502020204030204" pitchFamily="34" charset="0"/>
          <a:ea typeface="+mn-ea"/>
          <a:cs typeface="Calibri" panose="020F050202020403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bg2">
              <a:lumMod val="25000"/>
            </a:schemeClr>
          </a:solidFill>
          <a:latin typeface="Calibri" panose="020F0502020204030204" pitchFamily="34" charset="0"/>
          <a:ea typeface="+mn-ea"/>
          <a:cs typeface="Calibri" panose="020F050202020403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bg2">
              <a:lumMod val="25000"/>
            </a:schemeClr>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5B670-4138-7F4D-8F42-0A8B0005F588}"/>
              </a:ext>
            </a:extLst>
          </p:cNvPr>
          <p:cNvSpPr>
            <a:spLocks noGrp="1"/>
          </p:cNvSpPr>
          <p:nvPr>
            <p:ph type="title"/>
          </p:nvPr>
        </p:nvSpPr>
        <p:spPr/>
        <p:txBody>
          <a:bodyPr>
            <a:noAutofit/>
          </a:bodyPr>
          <a:lstStyle/>
          <a:p>
            <a:r>
              <a:rPr lang="en-US" sz="3600" dirty="0"/>
              <a:t>Rivaroxaban to Reduce the Risk of Major Venous and Arterial Thrombotic Events, Hospitalization and Death in Medically Ill Outpatients with COVID-19: Primary Results of the PREVENT-HD Randomized Clinical Trial</a:t>
            </a:r>
          </a:p>
        </p:txBody>
      </p:sp>
      <p:sp>
        <p:nvSpPr>
          <p:cNvPr id="3" name="Subtitle 2">
            <a:extLst>
              <a:ext uri="{FF2B5EF4-FFF2-40B4-BE49-F238E27FC236}">
                <a16:creationId xmlns:a16="http://schemas.microsoft.com/office/drawing/2014/main" id="{500FA979-1215-3B48-8E25-2C309970BF8D}"/>
              </a:ext>
            </a:extLst>
          </p:cNvPr>
          <p:cNvSpPr>
            <a:spLocks noGrp="1"/>
          </p:cNvSpPr>
          <p:nvPr>
            <p:ph type="body" idx="1"/>
          </p:nvPr>
        </p:nvSpPr>
        <p:spPr/>
        <p:txBody>
          <a:bodyPr>
            <a:normAutofit/>
          </a:bodyPr>
          <a:lstStyle/>
          <a:p>
            <a:r>
              <a:rPr lang="en-US" dirty="0"/>
              <a:t>Gregory Piazza, MD, MS</a:t>
            </a:r>
            <a:br>
              <a:rPr lang="en-US" dirty="0"/>
            </a:br>
            <a:r>
              <a:rPr lang="en-US" dirty="0"/>
              <a:t>Director, Vascular Medicine Section, Division of Cardiovascular Medicine</a:t>
            </a:r>
            <a:br>
              <a:rPr lang="en-US" dirty="0"/>
            </a:br>
            <a:r>
              <a:rPr lang="en-US" dirty="0"/>
              <a:t>Associate Professor of Medicine, Harvard Medical School</a:t>
            </a:r>
            <a:br>
              <a:rPr lang="en-US" dirty="0"/>
            </a:br>
            <a:r>
              <a:rPr lang="en-US" dirty="0"/>
              <a:t>Brigham and Women's Faulkner Hospital, Cardiology Clinic</a:t>
            </a:r>
            <a:br>
              <a:rPr lang="en-US" dirty="0"/>
            </a:br>
            <a:r>
              <a:rPr lang="en-US" dirty="0"/>
              <a:t>Boston, MA</a:t>
            </a:r>
          </a:p>
          <a:p>
            <a:endParaRPr lang="en-US" dirty="0"/>
          </a:p>
        </p:txBody>
      </p:sp>
      <p:pic>
        <p:nvPicPr>
          <p:cNvPr id="13" name="Picture 12">
            <a:extLst>
              <a:ext uri="{FF2B5EF4-FFF2-40B4-BE49-F238E27FC236}">
                <a16:creationId xmlns:a16="http://schemas.microsoft.com/office/drawing/2014/main" id="{9D67CAA2-ACAB-CA97-12E4-CD6F1DA052FC}"/>
              </a:ext>
            </a:extLst>
          </p:cNvPr>
          <p:cNvPicPr>
            <a:picLocks noChangeAspect="1"/>
          </p:cNvPicPr>
          <p:nvPr/>
        </p:nvPicPr>
        <p:blipFill>
          <a:blip r:embed="rId2"/>
          <a:stretch>
            <a:fillRect/>
          </a:stretch>
        </p:blipFill>
        <p:spPr>
          <a:xfrm>
            <a:off x="4808576" y="6047282"/>
            <a:ext cx="2597150" cy="418102"/>
          </a:xfrm>
          <a:prstGeom prst="rect">
            <a:avLst/>
          </a:prstGeom>
        </p:spPr>
      </p:pic>
    </p:spTree>
    <p:extLst>
      <p:ext uri="{BB962C8B-B14F-4D97-AF65-F5344CB8AC3E}">
        <p14:creationId xmlns:p14="http://schemas.microsoft.com/office/powerpoint/2010/main" val="29156217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DAC60E-17A7-447D-BD31-07E9344ACE32}"/>
              </a:ext>
            </a:extLst>
          </p:cNvPr>
          <p:cNvSpPr>
            <a:spLocks noGrp="1"/>
          </p:cNvSpPr>
          <p:nvPr>
            <p:ph type="title"/>
          </p:nvPr>
        </p:nvSpPr>
        <p:spPr>
          <a:xfrm>
            <a:off x="838200" y="184439"/>
            <a:ext cx="10515600" cy="1105949"/>
          </a:xfrm>
        </p:spPr>
        <p:txBody>
          <a:bodyPr/>
          <a:lstStyle/>
          <a:p>
            <a:r>
              <a:rPr lang="en-US" dirty="0"/>
              <a:t>Primary Efficacy Outcome</a:t>
            </a:r>
            <a:br>
              <a:rPr lang="en-US" dirty="0"/>
            </a:br>
            <a:r>
              <a:rPr lang="en-US" dirty="0"/>
              <a:t>ITT vs </a:t>
            </a:r>
            <a:r>
              <a:rPr lang="en-US" dirty="0" err="1"/>
              <a:t>mITT</a:t>
            </a:r>
            <a:r>
              <a:rPr lang="en-US" dirty="0"/>
              <a:t> </a:t>
            </a:r>
            <a:r>
              <a:rPr lang="en-US" dirty="0" err="1"/>
              <a:t>Analysys</a:t>
            </a:r>
            <a:r>
              <a:rPr lang="en-US" dirty="0"/>
              <a:t> Sets</a:t>
            </a:r>
          </a:p>
        </p:txBody>
      </p:sp>
    </p:spTree>
    <p:extLst>
      <p:ext uri="{BB962C8B-B14F-4D97-AF65-F5344CB8AC3E}">
        <p14:creationId xmlns:p14="http://schemas.microsoft.com/office/powerpoint/2010/main" val="16210567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DAC60E-17A7-447D-BD31-07E9344ACE32}"/>
              </a:ext>
            </a:extLst>
          </p:cNvPr>
          <p:cNvSpPr>
            <a:spLocks noGrp="1"/>
          </p:cNvSpPr>
          <p:nvPr>
            <p:ph type="title"/>
          </p:nvPr>
        </p:nvSpPr>
        <p:spPr>
          <a:xfrm>
            <a:off x="838200" y="184439"/>
            <a:ext cx="10515600" cy="1105949"/>
          </a:xfrm>
        </p:spPr>
        <p:txBody>
          <a:bodyPr/>
          <a:lstStyle/>
          <a:p>
            <a:r>
              <a:rPr lang="en-US" dirty="0"/>
              <a:t>Primary Efficacy Outcome</a:t>
            </a:r>
            <a:br>
              <a:rPr lang="en-US" dirty="0"/>
            </a:br>
            <a:r>
              <a:rPr lang="en-US" dirty="0"/>
              <a:t>ITT vs </a:t>
            </a:r>
            <a:r>
              <a:rPr lang="en-US" dirty="0" err="1"/>
              <a:t>mITT</a:t>
            </a:r>
            <a:r>
              <a:rPr lang="en-US" dirty="0"/>
              <a:t> </a:t>
            </a:r>
            <a:r>
              <a:rPr lang="en-US" dirty="0" err="1"/>
              <a:t>Analysys</a:t>
            </a:r>
            <a:r>
              <a:rPr lang="en-US" dirty="0"/>
              <a:t> Sets</a:t>
            </a:r>
          </a:p>
        </p:txBody>
      </p:sp>
      <p:graphicFrame>
        <p:nvGraphicFramePr>
          <p:cNvPr id="15" name="Content Placeholder 5">
            <a:extLst>
              <a:ext uri="{FF2B5EF4-FFF2-40B4-BE49-F238E27FC236}">
                <a16:creationId xmlns:a16="http://schemas.microsoft.com/office/drawing/2014/main" id="{A6F287CE-CE0E-8F2F-85A4-9D20E5E4ABD0}"/>
              </a:ext>
            </a:extLst>
          </p:cNvPr>
          <p:cNvGraphicFramePr>
            <a:graphicFrameLocks noGrp="1"/>
          </p:cNvGraphicFramePr>
          <p:nvPr>
            <p:ph idx="4294967295"/>
          </p:nvPr>
        </p:nvGraphicFramePr>
        <p:xfrm>
          <a:off x="111888" y="1262063"/>
          <a:ext cx="5783263" cy="4302125"/>
        </p:xfrm>
        <a:graphic>
          <a:graphicData uri="http://schemas.openxmlformats.org/drawingml/2006/chart">
            <c:chart xmlns:c="http://schemas.openxmlformats.org/drawingml/2006/chart" xmlns:r="http://schemas.openxmlformats.org/officeDocument/2006/relationships" r:id="rId2"/>
          </a:graphicData>
        </a:graphic>
      </p:graphicFrame>
      <p:grpSp>
        <p:nvGrpSpPr>
          <p:cNvPr id="28" name="Group 27">
            <a:extLst>
              <a:ext uri="{FF2B5EF4-FFF2-40B4-BE49-F238E27FC236}">
                <a16:creationId xmlns:a16="http://schemas.microsoft.com/office/drawing/2014/main" id="{7740D1CA-09B6-434A-9915-F9669838DE0E}"/>
              </a:ext>
            </a:extLst>
          </p:cNvPr>
          <p:cNvGrpSpPr/>
          <p:nvPr/>
        </p:nvGrpSpPr>
        <p:grpSpPr>
          <a:xfrm>
            <a:off x="7407504" y="4856560"/>
            <a:ext cx="4495488" cy="415003"/>
            <a:chOff x="5555628" y="3642420"/>
            <a:chExt cx="3371616" cy="311252"/>
          </a:xfrm>
        </p:grpSpPr>
        <p:sp>
          <p:nvSpPr>
            <p:cNvPr id="6" name="TextBox 1">
              <a:extLst>
                <a:ext uri="{FF2B5EF4-FFF2-40B4-BE49-F238E27FC236}">
                  <a16:creationId xmlns:a16="http://schemas.microsoft.com/office/drawing/2014/main" id="{1ED430F6-D504-1090-7B3F-CD8FC329214A}"/>
                </a:ext>
              </a:extLst>
            </p:cNvPr>
            <p:cNvSpPr txBox="1"/>
            <p:nvPr/>
          </p:nvSpPr>
          <p:spPr>
            <a:xfrm>
              <a:off x="5555628" y="3645296"/>
              <a:ext cx="334536" cy="27157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a:solidFill>
                    <a:schemeClr val="bg1"/>
                  </a:solidFill>
                </a:rPr>
                <a:t>12</a:t>
              </a:r>
            </a:p>
          </p:txBody>
        </p:sp>
        <p:sp>
          <p:nvSpPr>
            <p:cNvPr id="7" name="TextBox 1">
              <a:extLst>
                <a:ext uri="{FF2B5EF4-FFF2-40B4-BE49-F238E27FC236}">
                  <a16:creationId xmlns:a16="http://schemas.microsoft.com/office/drawing/2014/main" id="{16C55DCD-A7A2-F43C-DEBC-96B65FE02EF7}"/>
                </a:ext>
              </a:extLst>
            </p:cNvPr>
            <p:cNvSpPr txBox="1"/>
            <p:nvPr/>
          </p:nvSpPr>
          <p:spPr>
            <a:xfrm>
              <a:off x="5767194" y="3649087"/>
              <a:ext cx="334536" cy="27157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a:solidFill>
                    <a:schemeClr val="bg1"/>
                  </a:solidFill>
                </a:rPr>
                <a:t>16</a:t>
              </a:r>
            </a:p>
          </p:txBody>
        </p:sp>
        <p:sp>
          <p:nvSpPr>
            <p:cNvPr id="9" name="TextBox 1">
              <a:extLst>
                <a:ext uri="{FF2B5EF4-FFF2-40B4-BE49-F238E27FC236}">
                  <a16:creationId xmlns:a16="http://schemas.microsoft.com/office/drawing/2014/main" id="{378B4F89-7CFF-08C0-6E44-0B5558AC4800}"/>
                </a:ext>
              </a:extLst>
            </p:cNvPr>
            <p:cNvSpPr txBox="1"/>
            <p:nvPr/>
          </p:nvSpPr>
          <p:spPr>
            <a:xfrm>
              <a:off x="6470112" y="3642420"/>
              <a:ext cx="334536" cy="27157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a:solidFill>
                    <a:schemeClr val="bg1"/>
                  </a:solidFill>
                </a:rPr>
                <a:t>2</a:t>
              </a:r>
            </a:p>
          </p:txBody>
        </p:sp>
        <p:sp>
          <p:nvSpPr>
            <p:cNvPr id="10" name="TextBox 1">
              <a:extLst>
                <a:ext uri="{FF2B5EF4-FFF2-40B4-BE49-F238E27FC236}">
                  <a16:creationId xmlns:a16="http://schemas.microsoft.com/office/drawing/2014/main" id="{4B726F0E-BB9A-2D86-556C-F89D26C1F58E}"/>
                </a:ext>
              </a:extLst>
            </p:cNvPr>
            <p:cNvSpPr txBox="1"/>
            <p:nvPr/>
          </p:nvSpPr>
          <p:spPr>
            <a:xfrm>
              <a:off x="7181801" y="3644162"/>
              <a:ext cx="334536" cy="27157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a:solidFill>
                    <a:schemeClr val="bg1"/>
                  </a:solidFill>
                </a:rPr>
                <a:t>2</a:t>
              </a:r>
            </a:p>
          </p:txBody>
        </p:sp>
        <p:sp>
          <p:nvSpPr>
            <p:cNvPr id="11" name="TextBox 1">
              <a:extLst>
                <a:ext uri="{FF2B5EF4-FFF2-40B4-BE49-F238E27FC236}">
                  <a16:creationId xmlns:a16="http://schemas.microsoft.com/office/drawing/2014/main" id="{863AC2CD-7DD6-C2D1-6000-072FC8F8B16E}"/>
                </a:ext>
              </a:extLst>
            </p:cNvPr>
            <p:cNvSpPr txBox="1"/>
            <p:nvPr/>
          </p:nvSpPr>
          <p:spPr>
            <a:xfrm>
              <a:off x="7687915" y="3649087"/>
              <a:ext cx="334536" cy="27157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a:solidFill>
                    <a:schemeClr val="bg1"/>
                  </a:solidFill>
                </a:rPr>
                <a:t>11</a:t>
              </a:r>
            </a:p>
          </p:txBody>
        </p:sp>
        <p:sp>
          <p:nvSpPr>
            <p:cNvPr id="12" name="TextBox 1">
              <a:extLst>
                <a:ext uri="{FF2B5EF4-FFF2-40B4-BE49-F238E27FC236}">
                  <a16:creationId xmlns:a16="http://schemas.microsoft.com/office/drawing/2014/main" id="{4C5F5760-4B36-989B-21C8-82A30B2DED43}"/>
                </a:ext>
              </a:extLst>
            </p:cNvPr>
            <p:cNvSpPr txBox="1"/>
            <p:nvPr/>
          </p:nvSpPr>
          <p:spPr>
            <a:xfrm>
              <a:off x="7886972" y="3644150"/>
              <a:ext cx="334536" cy="27157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a:solidFill>
                    <a:schemeClr val="bg1"/>
                  </a:solidFill>
                </a:rPr>
                <a:t>15</a:t>
              </a:r>
            </a:p>
          </p:txBody>
        </p:sp>
        <p:sp>
          <p:nvSpPr>
            <p:cNvPr id="13" name="TextBox 1">
              <a:extLst>
                <a:ext uri="{FF2B5EF4-FFF2-40B4-BE49-F238E27FC236}">
                  <a16:creationId xmlns:a16="http://schemas.microsoft.com/office/drawing/2014/main" id="{0D89A6D0-8FEC-DA63-5E10-FD33E655C2CE}"/>
                </a:ext>
              </a:extLst>
            </p:cNvPr>
            <p:cNvSpPr txBox="1"/>
            <p:nvPr/>
          </p:nvSpPr>
          <p:spPr>
            <a:xfrm>
              <a:off x="8390919" y="3682093"/>
              <a:ext cx="334536" cy="27157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a:solidFill>
                    <a:schemeClr val="bg1"/>
                  </a:solidFill>
                </a:rPr>
                <a:t>1</a:t>
              </a:r>
            </a:p>
          </p:txBody>
        </p:sp>
        <p:sp>
          <p:nvSpPr>
            <p:cNvPr id="14" name="TextBox 1">
              <a:extLst>
                <a:ext uri="{FF2B5EF4-FFF2-40B4-BE49-F238E27FC236}">
                  <a16:creationId xmlns:a16="http://schemas.microsoft.com/office/drawing/2014/main" id="{A7289BCA-D2BD-C2DD-A027-5F3C5AF13520}"/>
                </a:ext>
              </a:extLst>
            </p:cNvPr>
            <p:cNvSpPr txBox="1"/>
            <p:nvPr/>
          </p:nvSpPr>
          <p:spPr>
            <a:xfrm>
              <a:off x="8592708" y="3678785"/>
              <a:ext cx="334536" cy="27157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a:solidFill>
                    <a:schemeClr val="bg1"/>
                  </a:solidFill>
                </a:rPr>
                <a:t>1</a:t>
              </a:r>
            </a:p>
          </p:txBody>
        </p:sp>
      </p:grpSp>
      <p:grpSp>
        <p:nvGrpSpPr>
          <p:cNvPr id="29" name="Group 28">
            <a:extLst>
              <a:ext uri="{FF2B5EF4-FFF2-40B4-BE49-F238E27FC236}">
                <a16:creationId xmlns:a16="http://schemas.microsoft.com/office/drawing/2014/main" id="{C94A1521-FE31-5E52-A312-6B5B756556D8}"/>
              </a:ext>
            </a:extLst>
          </p:cNvPr>
          <p:cNvGrpSpPr/>
          <p:nvPr/>
        </p:nvGrpSpPr>
        <p:grpSpPr>
          <a:xfrm>
            <a:off x="1404924" y="4839540"/>
            <a:ext cx="4344827" cy="387721"/>
            <a:chOff x="1053693" y="3629654"/>
            <a:chExt cx="3258620" cy="290791"/>
          </a:xfrm>
        </p:grpSpPr>
        <p:sp>
          <p:nvSpPr>
            <p:cNvPr id="16" name="TextBox 1">
              <a:extLst>
                <a:ext uri="{FF2B5EF4-FFF2-40B4-BE49-F238E27FC236}">
                  <a16:creationId xmlns:a16="http://schemas.microsoft.com/office/drawing/2014/main" id="{BB71CB20-E1DC-1F55-1FEA-FD8DFA6FA72E}"/>
                </a:ext>
              </a:extLst>
            </p:cNvPr>
            <p:cNvSpPr txBox="1"/>
            <p:nvPr/>
          </p:nvSpPr>
          <p:spPr>
            <a:xfrm>
              <a:off x="1053693" y="3629654"/>
              <a:ext cx="334536" cy="27157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a:solidFill>
                    <a:schemeClr val="bg1"/>
                  </a:solidFill>
                </a:rPr>
                <a:t>22</a:t>
              </a:r>
            </a:p>
          </p:txBody>
        </p:sp>
        <p:sp>
          <p:nvSpPr>
            <p:cNvPr id="17" name="TextBox 1">
              <a:extLst>
                <a:ext uri="{FF2B5EF4-FFF2-40B4-BE49-F238E27FC236}">
                  <a16:creationId xmlns:a16="http://schemas.microsoft.com/office/drawing/2014/main" id="{A8D2F6BE-2067-7F29-C6B1-E1C8223A444C}"/>
                </a:ext>
              </a:extLst>
            </p:cNvPr>
            <p:cNvSpPr txBox="1"/>
            <p:nvPr/>
          </p:nvSpPr>
          <p:spPr>
            <a:xfrm>
              <a:off x="1252197" y="3631819"/>
              <a:ext cx="334536" cy="27157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a:solidFill>
                    <a:schemeClr val="bg1"/>
                  </a:solidFill>
                </a:rPr>
                <a:t>19</a:t>
              </a:r>
            </a:p>
          </p:txBody>
        </p:sp>
        <p:sp>
          <p:nvSpPr>
            <p:cNvPr id="18" name="TextBox 1">
              <a:extLst>
                <a:ext uri="{FF2B5EF4-FFF2-40B4-BE49-F238E27FC236}">
                  <a16:creationId xmlns:a16="http://schemas.microsoft.com/office/drawing/2014/main" id="{B7883A37-C5C0-8EE4-41C2-43FECEEDDB63}"/>
                </a:ext>
              </a:extLst>
            </p:cNvPr>
            <p:cNvSpPr txBox="1"/>
            <p:nvPr/>
          </p:nvSpPr>
          <p:spPr>
            <a:xfrm>
              <a:off x="1933612" y="3640403"/>
              <a:ext cx="334536" cy="27157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a:solidFill>
                    <a:schemeClr val="bg1"/>
                  </a:solidFill>
                </a:rPr>
                <a:t>3</a:t>
              </a:r>
            </a:p>
          </p:txBody>
        </p:sp>
        <p:sp>
          <p:nvSpPr>
            <p:cNvPr id="19" name="TextBox 1">
              <a:extLst>
                <a:ext uri="{FF2B5EF4-FFF2-40B4-BE49-F238E27FC236}">
                  <a16:creationId xmlns:a16="http://schemas.microsoft.com/office/drawing/2014/main" id="{DC58D4AB-21D9-4CB1-DFE9-BC2C2ADEEEAD}"/>
                </a:ext>
              </a:extLst>
            </p:cNvPr>
            <p:cNvSpPr txBox="1"/>
            <p:nvPr/>
          </p:nvSpPr>
          <p:spPr>
            <a:xfrm>
              <a:off x="2610634" y="3643204"/>
              <a:ext cx="334536" cy="27157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a:solidFill>
                    <a:schemeClr val="bg1"/>
                  </a:solidFill>
                </a:rPr>
                <a:t>2</a:t>
              </a:r>
            </a:p>
          </p:txBody>
        </p:sp>
        <p:sp>
          <p:nvSpPr>
            <p:cNvPr id="20" name="TextBox 1">
              <a:extLst>
                <a:ext uri="{FF2B5EF4-FFF2-40B4-BE49-F238E27FC236}">
                  <a16:creationId xmlns:a16="http://schemas.microsoft.com/office/drawing/2014/main" id="{8E3220D9-B675-5D1F-6E03-0581464EE3F1}"/>
                </a:ext>
              </a:extLst>
            </p:cNvPr>
            <p:cNvSpPr txBox="1"/>
            <p:nvPr/>
          </p:nvSpPr>
          <p:spPr>
            <a:xfrm>
              <a:off x="3101489" y="3648866"/>
              <a:ext cx="334536" cy="27157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a:solidFill>
                    <a:schemeClr val="bg1"/>
                  </a:solidFill>
                </a:rPr>
                <a:t>21</a:t>
              </a:r>
            </a:p>
          </p:txBody>
        </p:sp>
        <p:sp>
          <p:nvSpPr>
            <p:cNvPr id="21" name="TextBox 1">
              <a:extLst>
                <a:ext uri="{FF2B5EF4-FFF2-40B4-BE49-F238E27FC236}">
                  <a16:creationId xmlns:a16="http://schemas.microsoft.com/office/drawing/2014/main" id="{33221B6E-EF0F-4E46-7341-9767867623D7}"/>
                </a:ext>
              </a:extLst>
            </p:cNvPr>
            <p:cNvSpPr txBox="1"/>
            <p:nvPr/>
          </p:nvSpPr>
          <p:spPr>
            <a:xfrm>
              <a:off x="3287651" y="3645387"/>
              <a:ext cx="334536" cy="27157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a:solidFill>
                    <a:schemeClr val="bg1"/>
                  </a:solidFill>
                </a:rPr>
                <a:t>17</a:t>
              </a:r>
            </a:p>
          </p:txBody>
        </p:sp>
        <p:sp>
          <p:nvSpPr>
            <p:cNvPr id="22" name="TextBox 1">
              <a:extLst>
                <a:ext uri="{FF2B5EF4-FFF2-40B4-BE49-F238E27FC236}">
                  <a16:creationId xmlns:a16="http://schemas.microsoft.com/office/drawing/2014/main" id="{7B51FD5A-F8D3-F716-82D4-7CD83B18B1C8}"/>
                </a:ext>
              </a:extLst>
            </p:cNvPr>
            <p:cNvSpPr txBox="1"/>
            <p:nvPr/>
          </p:nvSpPr>
          <p:spPr>
            <a:xfrm>
              <a:off x="3774188" y="3646689"/>
              <a:ext cx="334536" cy="27157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a:solidFill>
                    <a:schemeClr val="bg1"/>
                  </a:solidFill>
                </a:rPr>
                <a:t>2</a:t>
              </a:r>
            </a:p>
          </p:txBody>
        </p:sp>
        <p:sp>
          <p:nvSpPr>
            <p:cNvPr id="23" name="TextBox 1">
              <a:extLst>
                <a:ext uri="{FF2B5EF4-FFF2-40B4-BE49-F238E27FC236}">
                  <a16:creationId xmlns:a16="http://schemas.microsoft.com/office/drawing/2014/main" id="{407C8595-11B1-3816-4B17-0E554C06DB43}"/>
                </a:ext>
              </a:extLst>
            </p:cNvPr>
            <p:cNvSpPr txBox="1"/>
            <p:nvPr/>
          </p:nvSpPr>
          <p:spPr>
            <a:xfrm>
              <a:off x="3977777" y="3643196"/>
              <a:ext cx="334536" cy="27157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a:solidFill>
                    <a:schemeClr val="bg1"/>
                  </a:solidFill>
                </a:rPr>
                <a:t>2</a:t>
              </a:r>
            </a:p>
          </p:txBody>
        </p:sp>
      </p:grpSp>
      <p:sp>
        <p:nvSpPr>
          <p:cNvPr id="24" name="TextBox 23">
            <a:extLst>
              <a:ext uri="{FF2B5EF4-FFF2-40B4-BE49-F238E27FC236}">
                <a16:creationId xmlns:a16="http://schemas.microsoft.com/office/drawing/2014/main" id="{74FB0CCC-3815-8877-713E-026F284B34FE}"/>
              </a:ext>
            </a:extLst>
          </p:cNvPr>
          <p:cNvSpPr txBox="1"/>
          <p:nvPr/>
        </p:nvSpPr>
        <p:spPr>
          <a:xfrm>
            <a:off x="2252618" y="1534965"/>
            <a:ext cx="2576965" cy="461665"/>
          </a:xfrm>
          <a:prstGeom prst="rect">
            <a:avLst/>
          </a:prstGeom>
          <a:noFill/>
        </p:spPr>
        <p:txBody>
          <a:bodyPr wrap="square" rtlCol="0">
            <a:spAutoFit/>
          </a:bodyPr>
          <a:lstStyle/>
          <a:p>
            <a:pPr algn="ctr"/>
            <a:r>
              <a:rPr lang="en-US" sz="2400" b="1">
                <a:solidFill>
                  <a:schemeClr val="accent4"/>
                </a:solidFill>
              </a:rPr>
              <a:t>ITT (n=1284)</a:t>
            </a:r>
          </a:p>
        </p:txBody>
      </p:sp>
    </p:spTree>
    <p:extLst>
      <p:ext uri="{BB962C8B-B14F-4D97-AF65-F5344CB8AC3E}">
        <p14:creationId xmlns:p14="http://schemas.microsoft.com/office/powerpoint/2010/main" val="6987968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DAC60E-17A7-447D-BD31-07E9344ACE32}"/>
              </a:ext>
            </a:extLst>
          </p:cNvPr>
          <p:cNvSpPr>
            <a:spLocks noGrp="1"/>
          </p:cNvSpPr>
          <p:nvPr>
            <p:ph type="title"/>
          </p:nvPr>
        </p:nvSpPr>
        <p:spPr>
          <a:xfrm>
            <a:off x="838200" y="184439"/>
            <a:ext cx="10515600" cy="1105949"/>
          </a:xfrm>
        </p:spPr>
        <p:txBody>
          <a:bodyPr/>
          <a:lstStyle/>
          <a:p>
            <a:r>
              <a:rPr lang="en-US" dirty="0"/>
              <a:t>Primary Efficacy Outcome</a:t>
            </a:r>
            <a:br>
              <a:rPr lang="en-US" dirty="0"/>
            </a:br>
            <a:r>
              <a:rPr lang="en-US" dirty="0"/>
              <a:t>ITT vs </a:t>
            </a:r>
            <a:r>
              <a:rPr lang="en-US" dirty="0" err="1"/>
              <a:t>mITT</a:t>
            </a:r>
            <a:r>
              <a:rPr lang="en-US" dirty="0"/>
              <a:t> </a:t>
            </a:r>
            <a:r>
              <a:rPr lang="en-US" dirty="0" err="1"/>
              <a:t>Analysys</a:t>
            </a:r>
            <a:r>
              <a:rPr lang="en-US" dirty="0"/>
              <a:t> Sets</a:t>
            </a:r>
          </a:p>
        </p:txBody>
      </p:sp>
      <p:graphicFrame>
        <p:nvGraphicFramePr>
          <p:cNvPr id="15" name="Content Placeholder 5">
            <a:extLst>
              <a:ext uri="{FF2B5EF4-FFF2-40B4-BE49-F238E27FC236}">
                <a16:creationId xmlns:a16="http://schemas.microsoft.com/office/drawing/2014/main" id="{A6F287CE-CE0E-8F2F-85A4-9D20E5E4ABD0}"/>
              </a:ext>
            </a:extLst>
          </p:cNvPr>
          <p:cNvGraphicFramePr>
            <a:graphicFrameLocks noGrp="1"/>
          </p:cNvGraphicFramePr>
          <p:nvPr>
            <p:ph idx="4294967295"/>
          </p:nvPr>
        </p:nvGraphicFramePr>
        <p:xfrm>
          <a:off x="111888" y="1262063"/>
          <a:ext cx="5783263" cy="430212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ontent Placeholder 5">
            <a:extLst>
              <a:ext uri="{FF2B5EF4-FFF2-40B4-BE49-F238E27FC236}">
                <a16:creationId xmlns:a16="http://schemas.microsoft.com/office/drawing/2014/main" id="{0EAC0115-6E64-8ADF-EC3D-D8099BFEB397}"/>
              </a:ext>
            </a:extLst>
          </p:cNvPr>
          <p:cNvGraphicFramePr>
            <a:graphicFrameLocks/>
          </p:cNvGraphicFramePr>
          <p:nvPr/>
        </p:nvGraphicFramePr>
        <p:xfrm>
          <a:off x="6281783" y="1195092"/>
          <a:ext cx="5782492" cy="4649113"/>
        </p:xfrm>
        <a:graphic>
          <a:graphicData uri="http://schemas.openxmlformats.org/drawingml/2006/chart">
            <c:chart xmlns:c="http://schemas.openxmlformats.org/drawingml/2006/chart" xmlns:r="http://schemas.openxmlformats.org/officeDocument/2006/relationships" r:id="rId3"/>
          </a:graphicData>
        </a:graphic>
      </p:graphicFrame>
      <p:grpSp>
        <p:nvGrpSpPr>
          <p:cNvPr id="28" name="Group 27">
            <a:extLst>
              <a:ext uri="{FF2B5EF4-FFF2-40B4-BE49-F238E27FC236}">
                <a16:creationId xmlns:a16="http://schemas.microsoft.com/office/drawing/2014/main" id="{7740D1CA-09B6-434A-9915-F9669838DE0E}"/>
              </a:ext>
            </a:extLst>
          </p:cNvPr>
          <p:cNvGrpSpPr/>
          <p:nvPr/>
        </p:nvGrpSpPr>
        <p:grpSpPr>
          <a:xfrm>
            <a:off x="7407504" y="4856560"/>
            <a:ext cx="4495488" cy="415003"/>
            <a:chOff x="5555628" y="3642420"/>
            <a:chExt cx="3371616" cy="311252"/>
          </a:xfrm>
        </p:grpSpPr>
        <p:sp>
          <p:nvSpPr>
            <p:cNvPr id="6" name="TextBox 1">
              <a:extLst>
                <a:ext uri="{FF2B5EF4-FFF2-40B4-BE49-F238E27FC236}">
                  <a16:creationId xmlns:a16="http://schemas.microsoft.com/office/drawing/2014/main" id="{1ED430F6-D504-1090-7B3F-CD8FC329214A}"/>
                </a:ext>
              </a:extLst>
            </p:cNvPr>
            <p:cNvSpPr txBox="1"/>
            <p:nvPr/>
          </p:nvSpPr>
          <p:spPr>
            <a:xfrm>
              <a:off x="5555628" y="3645296"/>
              <a:ext cx="334536" cy="27157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a:solidFill>
                    <a:schemeClr val="bg1"/>
                  </a:solidFill>
                </a:rPr>
                <a:t>12</a:t>
              </a:r>
            </a:p>
          </p:txBody>
        </p:sp>
        <p:sp>
          <p:nvSpPr>
            <p:cNvPr id="7" name="TextBox 1">
              <a:extLst>
                <a:ext uri="{FF2B5EF4-FFF2-40B4-BE49-F238E27FC236}">
                  <a16:creationId xmlns:a16="http://schemas.microsoft.com/office/drawing/2014/main" id="{16C55DCD-A7A2-F43C-DEBC-96B65FE02EF7}"/>
                </a:ext>
              </a:extLst>
            </p:cNvPr>
            <p:cNvSpPr txBox="1"/>
            <p:nvPr/>
          </p:nvSpPr>
          <p:spPr>
            <a:xfrm>
              <a:off x="5767194" y="3649087"/>
              <a:ext cx="334536" cy="27157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a:solidFill>
                    <a:schemeClr val="bg1"/>
                  </a:solidFill>
                </a:rPr>
                <a:t>16</a:t>
              </a:r>
            </a:p>
          </p:txBody>
        </p:sp>
        <p:sp>
          <p:nvSpPr>
            <p:cNvPr id="9" name="TextBox 1">
              <a:extLst>
                <a:ext uri="{FF2B5EF4-FFF2-40B4-BE49-F238E27FC236}">
                  <a16:creationId xmlns:a16="http://schemas.microsoft.com/office/drawing/2014/main" id="{378B4F89-7CFF-08C0-6E44-0B5558AC4800}"/>
                </a:ext>
              </a:extLst>
            </p:cNvPr>
            <p:cNvSpPr txBox="1"/>
            <p:nvPr/>
          </p:nvSpPr>
          <p:spPr>
            <a:xfrm>
              <a:off x="6470112" y="3642420"/>
              <a:ext cx="334536" cy="27157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a:solidFill>
                    <a:schemeClr val="bg1"/>
                  </a:solidFill>
                </a:rPr>
                <a:t>2</a:t>
              </a:r>
            </a:p>
          </p:txBody>
        </p:sp>
        <p:sp>
          <p:nvSpPr>
            <p:cNvPr id="10" name="TextBox 1">
              <a:extLst>
                <a:ext uri="{FF2B5EF4-FFF2-40B4-BE49-F238E27FC236}">
                  <a16:creationId xmlns:a16="http://schemas.microsoft.com/office/drawing/2014/main" id="{4B726F0E-BB9A-2D86-556C-F89D26C1F58E}"/>
                </a:ext>
              </a:extLst>
            </p:cNvPr>
            <p:cNvSpPr txBox="1"/>
            <p:nvPr/>
          </p:nvSpPr>
          <p:spPr>
            <a:xfrm>
              <a:off x="7181801" y="3644162"/>
              <a:ext cx="334536" cy="27157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a:solidFill>
                    <a:schemeClr val="bg1"/>
                  </a:solidFill>
                </a:rPr>
                <a:t>2</a:t>
              </a:r>
            </a:p>
          </p:txBody>
        </p:sp>
        <p:sp>
          <p:nvSpPr>
            <p:cNvPr id="11" name="TextBox 1">
              <a:extLst>
                <a:ext uri="{FF2B5EF4-FFF2-40B4-BE49-F238E27FC236}">
                  <a16:creationId xmlns:a16="http://schemas.microsoft.com/office/drawing/2014/main" id="{863AC2CD-7DD6-C2D1-6000-072FC8F8B16E}"/>
                </a:ext>
              </a:extLst>
            </p:cNvPr>
            <p:cNvSpPr txBox="1"/>
            <p:nvPr/>
          </p:nvSpPr>
          <p:spPr>
            <a:xfrm>
              <a:off x="7687915" y="3649087"/>
              <a:ext cx="334536" cy="27157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a:solidFill>
                    <a:schemeClr val="bg1"/>
                  </a:solidFill>
                </a:rPr>
                <a:t>11</a:t>
              </a:r>
            </a:p>
          </p:txBody>
        </p:sp>
        <p:sp>
          <p:nvSpPr>
            <p:cNvPr id="12" name="TextBox 1">
              <a:extLst>
                <a:ext uri="{FF2B5EF4-FFF2-40B4-BE49-F238E27FC236}">
                  <a16:creationId xmlns:a16="http://schemas.microsoft.com/office/drawing/2014/main" id="{4C5F5760-4B36-989B-21C8-82A30B2DED43}"/>
                </a:ext>
              </a:extLst>
            </p:cNvPr>
            <p:cNvSpPr txBox="1"/>
            <p:nvPr/>
          </p:nvSpPr>
          <p:spPr>
            <a:xfrm>
              <a:off x="7886972" y="3644150"/>
              <a:ext cx="334536" cy="27157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a:solidFill>
                    <a:schemeClr val="bg1"/>
                  </a:solidFill>
                </a:rPr>
                <a:t>15</a:t>
              </a:r>
            </a:p>
          </p:txBody>
        </p:sp>
        <p:sp>
          <p:nvSpPr>
            <p:cNvPr id="13" name="TextBox 1">
              <a:extLst>
                <a:ext uri="{FF2B5EF4-FFF2-40B4-BE49-F238E27FC236}">
                  <a16:creationId xmlns:a16="http://schemas.microsoft.com/office/drawing/2014/main" id="{0D89A6D0-8FEC-DA63-5E10-FD33E655C2CE}"/>
                </a:ext>
              </a:extLst>
            </p:cNvPr>
            <p:cNvSpPr txBox="1"/>
            <p:nvPr/>
          </p:nvSpPr>
          <p:spPr>
            <a:xfrm>
              <a:off x="8390919" y="3682093"/>
              <a:ext cx="334536" cy="27157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a:solidFill>
                    <a:schemeClr val="bg1"/>
                  </a:solidFill>
                </a:rPr>
                <a:t>1</a:t>
              </a:r>
            </a:p>
          </p:txBody>
        </p:sp>
        <p:sp>
          <p:nvSpPr>
            <p:cNvPr id="14" name="TextBox 1">
              <a:extLst>
                <a:ext uri="{FF2B5EF4-FFF2-40B4-BE49-F238E27FC236}">
                  <a16:creationId xmlns:a16="http://schemas.microsoft.com/office/drawing/2014/main" id="{A7289BCA-D2BD-C2DD-A027-5F3C5AF13520}"/>
                </a:ext>
              </a:extLst>
            </p:cNvPr>
            <p:cNvSpPr txBox="1"/>
            <p:nvPr/>
          </p:nvSpPr>
          <p:spPr>
            <a:xfrm>
              <a:off x="8592708" y="3678785"/>
              <a:ext cx="334536" cy="27157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a:solidFill>
                    <a:schemeClr val="bg1"/>
                  </a:solidFill>
                </a:rPr>
                <a:t>1</a:t>
              </a:r>
            </a:p>
          </p:txBody>
        </p:sp>
      </p:grpSp>
      <p:grpSp>
        <p:nvGrpSpPr>
          <p:cNvPr id="29" name="Group 28">
            <a:extLst>
              <a:ext uri="{FF2B5EF4-FFF2-40B4-BE49-F238E27FC236}">
                <a16:creationId xmlns:a16="http://schemas.microsoft.com/office/drawing/2014/main" id="{C94A1521-FE31-5E52-A312-6B5B756556D8}"/>
              </a:ext>
            </a:extLst>
          </p:cNvPr>
          <p:cNvGrpSpPr/>
          <p:nvPr/>
        </p:nvGrpSpPr>
        <p:grpSpPr>
          <a:xfrm>
            <a:off x="1404924" y="4839540"/>
            <a:ext cx="4344827" cy="387721"/>
            <a:chOff x="1053693" y="3629654"/>
            <a:chExt cx="3258620" cy="290791"/>
          </a:xfrm>
        </p:grpSpPr>
        <p:sp>
          <p:nvSpPr>
            <p:cNvPr id="16" name="TextBox 1">
              <a:extLst>
                <a:ext uri="{FF2B5EF4-FFF2-40B4-BE49-F238E27FC236}">
                  <a16:creationId xmlns:a16="http://schemas.microsoft.com/office/drawing/2014/main" id="{BB71CB20-E1DC-1F55-1FEA-FD8DFA6FA72E}"/>
                </a:ext>
              </a:extLst>
            </p:cNvPr>
            <p:cNvSpPr txBox="1"/>
            <p:nvPr/>
          </p:nvSpPr>
          <p:spPr>
            <a:xfrm>
              <a:off x="1053693" y="3629654"/>
              <a:ext cx="334536" cy="27157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a:solidFill>
                    <a:schemeClr val="bg1"/>
                  </a:solidFill>
                </a:rPr>
                <a:t>22</a:t>
              </a:r>
            </a:p>
          </p:txBody>
        </p:sp>
        <p:sp>
          <p:nvSpPr>
            <p:cNvPr id="17" name="TextBox 1">
              <a:extLst>
                <a:ext uri="{FF2B5EF4-FFF2-40B4-BE49-F238E27FC236}">
                  <a16:creationId xmlns:a16="http://schemas.microsoft.com/office/drawing/2014/main" id="{A8D2F6BE-2067-7F29-C6B1-E1C8223A444C}"/>
                </a:ext>
              </a:extLst>
            </p:cNvPr>
            <p:cNvSpPr txBox="1"/>
            <p:nvPr/>
          </p:nvSpPr>
          <p:spPr>
            <a:xfrm>
              <a:off x="1252197" y="3631819"/>
              <a:ext cx="334536" cy="27157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a:solidFill>
                    <a:schemeClr val="bg1"/>
                  </a:solidFill>
                </a:rPr>
                <a:t>19</a:t>
              </a:r>
            </a:p>
          </p:txBody>
        </p:sp>
        <p:sp>
          <p:nvSpPr>
            <p:cNvPr id="18" name="TextBox 1">
              <a:extLst>
                <a:ext uri="{FF2B5EF4-FFF2-40B4-BE49-F238E27FC236}">
                  <a16:creationId xmlns:a16="http://schemas.microsoft.com/office/drawing/2014/main" id="{B7883A37-C5C0-8EE4-41C2-43FECEEDDB63}"/>
                </a:ext>
              </a:extLst>
            </p:cNvPr>
            <p:cNvSpPr txBox="1"/>
            <p:nvPr/>
          </p:nvSpPr>
          <p:spPr>
            <a:xfrm>
              <a:off x="1933612" y="3640403"/>
              <a:ext cx="334536" cy="27157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a:solidFill>
                    <a:schemeClr val="bg1"/>
                  </a:solidFill>
                </a:rPr>
                <a:t>3</a:t>
              </a:r>
            </a:p>
          </p:txBody>
        </p:sp>
        <p:sp>
          <p:nvSpPr>
            <p:cNvPr id="19" name="TextBox 1">
              <a:extLst>
                <a:ext uri="{FF2B5EF4-FFF2-40B4-BE49-F238E27FC236}">
                  <a16:creationId xmlns:a16="http://schemas.microsoft.com/office/drawing/2014/main" id="{DC58D4AB-21D9-4CB1-DFE9-BC2C2ADEEEAD}"/>
                </a:ext>
              </a:extLst>
            </p:cNvPr>
            <p:cNvSpPr txBox="1"/>
            <p:nvPr/>
          </p:nvSpPr>
          <p:spPr>
            <a:xfrm>
              <a:off x="2610634" y="3643204"/>
              <a:ext cx="334536" cy="27157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a:solidFill>
                    <a:schemeClr val="bg1"/>
                  </a:solidFill>
                </a:rPr>
                <a:t>2</a:t>
              </a:r>
            </a:p>
          </p:txBody>
        </p:sp>
        <p:sp>
          <p:nvSpPr>
            <p:cNvPr id="20" name="TextBox 1">
              <a:extLst>
                <a:ext uri="{FF2B5EF4-FFF2-40B4-BE49-F238E27FC236}">
                  <a16:creationId xmlns:a16="http://schemas.microsoft.com/office/drawing/2014/main" id="{8E3220D9-B675-5D1F-6E03-0581464EE3F1}"/>
                </a:ext>
              </a:extLst>
            </p:cNvPr>
            <p:cNvSpPr txBox="1"/>
            <p:nvPr/>
          </p:nvSpPr>
          <p:spPr>
            <a:xfrm>
              <a:off x="3101489" y="3648866"/>
              <a:ext cx="334536" cy="27157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a:solidFill>
                    <a:schemeClr val="bg1"/>
                  </a:solidFill>
                </a:rPr>
                <a:t>21</a:t>
              </a:r>
            </a:p>
          </p:txBody>
        </p:sp>
        <p:sp>
          <p:nvSpPr>
            <p:cNvPr id="21" name="TextBox 1">
              <a:extLst>
                <a:ext uri="{FF2B5EF4-FFF2-40B4-BE49-F238E27FC236}">
                  <a16:creationId xmlns:a16="http://schemas.microsoft.com/office/drawing/2014/main" id="{33221B6E-EF0F-4E46-7341-9767867623D7}"/>
                </a:ext>
              </a:extLst>
            </p:cNvPr>
            <p:cNvSpPr txBox="1"/>
            <p:nvPr/>
          </p:nvSpPr>
          <p:spPr>
            <a:xfrm>
              <a:off x="3287651" y="3645387"/>
              <a:ext cx="334536" cy="27157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a:solidFill>
                    <a:schemeClr val="bg1"/>
                  </a:solidFill>
                </a:rPr>
                <a:t>17</a:t>
              </a:r>
            </a:p>
          </p:txBody>
        </p:sp>
        <p:sp>
          <p:nvSpPr>
            <p:cNvPr id="22" name="TextBox 1">
              <a:extLst>
                <a:ext uri="{FF2B5EF4-FFF2-40B4-BE49-F238E27FC236}">
                  <a16:creationId xmlns:a16="http://schemas.microsoft.com/office/drawing/2014/main" id="{7B51FD5A-F8D3-F716-82D4-7CD83B18B1C8}"/>
                </a:ext>
              </a:extLst>
            </p:cNvPr>
            <p:cNvSpPr txBox="1"/>
            <p:nvPr/>
          </p:nvSpPr>
          <p:spPr>
            <a:xfrm>
              <a:off x="3774188" y="3646689"/>
              <a:ext cx="334536" cy="27157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a:solidFill>
                    <a:schemeClr val="bg1"/>
                  </a:solidFill>
                </a:rPr>
                <a:t>2</a:t>
              </a:r>
            </a:p>
          </p:txBody>
        </p:sp>
        <p:sp>
          <p:nvSpPr>
            <p:cNvPr id="23" name="TextBox 1">
              <a:extLst>
                <a:ext uri="{FF2B5EF4-FFF2-40B4-BE49-F238E27FC236}">
                  <a16:creationId xmlns:a16="http://schemas.microsoft.com/office/drawing/2014/main" id="{407C8595-11B1-3816-4B17-0E554C06DB43}"/>
                </a:ext>
              </a:extLst>
            </p:cNvPr>
            <p:cNvSpPr txBox="1"/>
            <p:nvPr/>
          </p:nvSpPr>
          <p:spPr>
            <a:xfrm>
              <a:off x="3977777" y="3643196"/>
              <a:ext cx="334536" cy="27157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a:solidFill>
                    <a:schemeClr val="bg1"/>
                  </a:solidFill>
                </a:rPr>
                <a:t>2</a:t>
              </a:r>
            </a:p>
          </p:txBody>
        </p:sp>
      </p:grpSp>
      <p:sp>
        <p:nvSpPr>
          <p:cNvPr id="24" name="TextBox 23">
            <a:extLst>
              <a:ext uri="{FF2B5EF4-FFF2-40B4-BE49-F238E27FC236}">
                <a16:creationId xmlns:a16="http://schemas.microsoft.com/office/drawing/2014/main" id="{74FB0CCC-3815-8877-713E-026F284B34FE}"/>
              </a:ext>
            </a:extLst>
          </p:cNvPr>
          <p:cNvSpPr txBox="1"/>
          <p:nvPr/>
        </p:nvSpPr>
        <p:spPr>
          <a:xfrm>
            <a:off x="2252618" y="1534965"/>
            <a:ext cx="2576965" cy="461665"/>
          </a:xfrm>
          <a:prstGeom prst="rect">
            <a:avLst/>
          </a:prstGeom>
          <a:noFill/>
        </p:spPr>
        <p:txBody>
          <a:bodyPr wrap="square" rtlCol="0">
            <a:spAutoFit/>
          </a:bodyPr>
          <a:lstStyle/>
          <a:p>
            <a:pPr algn="ctr"/>
            <a:r>
              <a:rPr lang="en-US" sz="2400" b="1">
                <a:solidFill>
                  <a:schemeClr val="accent4"/>
                </a:solidFill>
              </a:rPr>
              <a:t>ITT (n=1284)</a:t>
            </a:r>
          </a:p>
        </p:txBody>
      </p:sp>
      <p:sp>
        <p:nvSpPr>
          <p:cNvPr id="25" name="TextBox 24">
            <a:extLst>
              <a:ext uri="{FF2B5EF4-FFF2-40B4-BE49-F238E27FC236}">
                <a16:creationId xmlns:a16="http://schemas.microsoft.com/office/drawing/2014/main" id="{FB7F3B6A-0A81-0728-3730-5148E2F28FB7}"/>
              </a:ext>
            </a:extLst>
          </p:cNvPr>
          <p:cNvSpPr txBox="1"/>
          <p:nvPr/>
        </p:nvSpPr>
        <p:spPr>
          <a:xfrm>
            <a:off x="7748839" y="1558707"/>
            <a:ext cx="3572848" cy="461665"/>
          </a:xfrm>
          <a:prstGeom prst="rect">
            <a:avLst/>
          </a:prstGeom>
          <a:noFill/>
        </p:spPr>
        <p:txBody>
          <a:bodyPr wrap="square" rtlCol="0">
            <a:spAutoFit/>
          </a:bodyPr>
          <a:lstStyle/>
          <a:p>
            <a:pPr algn="ctr"/>
            <a:r>
              <a:rPr lang="en-US" sz="2400" b="1" dirty="0" err="1">
                <a:solidFill>
                  <a:schemeClr val="accent4"/>
                </a:solidFill>
              </a:rPr>
              <a:t>mITT</a:t>
            </a:r>
            <a:r>
              <a:rPr lang="en-US" sz="2400" b="1" dirty="0">
                <a:solidFill>
                  <a:schemeClr val="accent4"/>
                </a:solidFill>
              </a:rPr>
              <a:t> (n=1197)</a:t>
            </a:r>
          </a:p>
        </p:txBody>
      </p:sp>
      <p:sp>
        <p:nvSpPr>
          <p:cNvPr id="26" name="TextBox 25">
            <a:extLst>
              <a:ext uri="{FF2B5EF4-FFF2-40B4-BE49-F238E27FC236}">
                <a16:creationId xmlns:a16="http://schemas.microsoft.com/office/drawing/2014/main" id="{9FF7CDD6-63A0-E3B9-4C30-569CA6CD1851}"/>
              </a:ext>
            </a:extLst>
          </p:cNvPr>
          <p:cNvSpPr txBox="1"/>
          <p:nvPr/>
        </p:nvSpPr>
        <p:spPr>
          <a:xfrm>
            <a:off x="2155588" y="6117107"/>
            <a:ext cx="7903126" cy="338554"/>
          </a:xfrm>
          <a:prstGeom prst="rect">
            <a:avLst/>
          </a:prstGeom>
          <a:noFill/>
        </p:spPr>
        <p:txBody>
          <a:bodyPr wrap="none" rtlCol="0">
            <a:spAutoFit/>
          </a:bodyPr>
          <a:lstStyle/>
          <a:p>
            <a:r>
              <a:rPr lang="en-US" sz="1600" dirty="0"/>
              <a:t>Note: </a:t>
            </a:r>
            <a:r>
              <a:rPr lang="en-US" sz="1600" dirty="0" err="1"/>
              <a:t>mITT</a:t>
            </a:r>
            <a:r>
              <a:rPr lang="en-US" sz="1600" dirty="0"/>
              <a:t>=randomized participants who took at least one dose of study intervention</a:t>
            </a:r>
          </a:p>
        </p:txBody>
      </p:sp>
    </p:spTree>
    <p:extLst>
      <p:ext uri="{BB962C8B-B14F-4D97-AF65-F5344CB8AC3E}">
        <p14:creationId xmlns:p14="http://schemas.microsoft.com/office/powerpoint/2010/main" val="19850184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BFC2A-1F26-D368-CCFE-2010899AC7F4}"/>
              </a:ext>
            </a:extLst>
          </p:cNvPr>
          <p:cNvSpPr>
            <a:spLocks noGrp="1"/>
          </p:cNvSpPr>
          <p:nvPr>
            <p:ph type="title"/>
          </p:nvPr>
        </p:nvSpPr>
        <p:spPr>
          <a:xfrm>
            <a:off x="838200" y="194309"/>
            <a:ext cx="10515600" cy="1105949"/>
          </a:xfrm>
        </p:spPr>
        <p:txBody>
          <a:bodyPr/>
          <a:lstStyle/>
          <a:p>
            <a:r>
              <a:rPr lang="en-US" dirty="0"/>
              <a:t>Additional Analyses</a:t>
            </a:r>
            <a:br>
              <a:rPr lang="en-US" dirty="0"/>
            </a:br>
            <a:r>
              <a:rPr lang="en-US" dirty="0"/>
              <a:t>ITT Analysis Set</a:t>
            </a:r>
          </a:p>
        </p:txBody>
      </p:sp>
      <p:sp>
        <p:nvSpPr>
          <p:cNvPr id="5" name="Footer Placeholder 4">
            <a:extLst>
              <a:ext uri="{FF2B5EF4-FFF2-40B4-BE49-F238E27FC236}">
                <a16:creationId xmlns:a16="http://schemas.microsoft.com/office/drawing/2014/main" id="{0E4869E9-FF84-36D1-77F2-88F394C1B42F}"/>
              </a:ext>
            </a:extLst>
          </p:cNvPr>
          <p:cNvSpPr>
            <a:spLocks noGrp="1"/>
          </p:cNvSpPr>
          <p:nvPr>
            <p:ph type="ftr" sz="quarter" idx="3"/>
          </p:nvPr>
        </p:nvSpPr>
        <p:spPr/>
        <p:txBody>
          <a:bodyPr/>
          <a:lstStyle/>
          <a:p>
            <a:endParaRPr lang="en-US"/>
          </a:p>
        </p:txBody>
      </p:sp>
      <p:grpSp>
        <p:nvGrpSpPr>
          <p:cNvPr id="16" name="Group 15">
            <a:extLst>
              <a:ext uri="{FF2B5EF4-FFF2-40B4-BE49-F238E27FC236}">
                <a16:creationId xmlns:a16="http://schemas.microsoft.com/office/drawing/2014/main" id="{0F46A007-F665-5F90-DC8D-65D1713B50A9}"/>
              </a:ext>
            </a:extLst>
          </p:cNvPr>
          <p:cNvGrpSpPr/>
          <p:nvPr/>
        </p:nvGrpSpPr>
        <p:grpSpPr>
          <a:xfrm>
            <a:off x="22274" y="1464127"/>
            <a:ext cx="6781724" cy="4719427"/>
            <a:chOff x="16705" y="969508"/>
            <a:chExt cx="5086293" cy="3539570"/>
          </a:xfrm>
        </p:grpSpPr>
        <p:graphicFrame>
          <p:nvGraphicFramePr>
            <p:cNvPr id="10" name="Content Placeholder 5">
              <a:extLst>
                <a:ext uri="{FF2B5EF4-FFF2-40B4-BE49-F238E27FC236}">
                  <a16:creationId xmlns:a16="http://schemas.microsoft.com/office/drawing/2014/main" id="{5BA6321B-834D-BC5B-8FD1-19CCF3D13B84}"/>
                </a:ext>
              </a:extLst>
            </p:cNvPr>
            <p:cNvGraphicFramePr>
              <a:graphicFrameLocks/>
            </p:cNvGraphicFramePr>
            <p:nvPr>
              <p:extLst>
                <p:ext uri="{D42A27DB-BD31-4B8C-83A1-F6EECF244321}">
                  <p14:modId xmlns:p14="http://schemas.microsoft.com/office/powerpoint/2010/main" val="2488406352"/>
                </p:ext>
              </p:extLst>
            </p:nvPr>
          </p:nvGraphicFramePr>
          <p:xfrm>
            <a:off x="16705" y="1080655"/>
            <a:ext cx="5086293" cy="3428423"/>
          </p:xfrm>
          <a:graphic>
            <a:graphicData uri="http://schemas.openxmlformats.org/drawingml/2006/chart">
              <c:chart xmlns:c="http://schemas.openxmlformats.org/drawingml/2006/chart" xmlns:r="http://schemas.openxmlformats.org/officeDocument/2006/relationships" r:id="rId2"/>
            </a:graphicData>
          </a:graphic>
        </p:graphicFrame>
        <p:grpSp>
          <p:nvGrpSpPr>
            <p:cNvPr id="15" name="Group 14">
              <a:extLst>
                <a:ext uri="{FF2B5EF4-FFF2-40B4-BE49-F238E27FC236}">
                  <a16:creationId xmlns:a16="http://schemas.microsoft.com/office/drawing/2014/main" id="{E018875B-E7E5-27BC-CC63-CA78F1604D2B}"/>
                </a:ext>
              </a:extLst>
            </p:cNvPr>
            <p:cNvGrpSpPr/>
            <p:nvPr/>
          </p:nvGrpSpPr>
          <p:grpSpPr>
            <a:xfrm>
              <a:off x="1943869" y="3178545"/>
              <a:ext cx="1063027" cy="288998"/>
              <a:chOff x="1943869" y="3178545"/>
              <a:chExt cx="1063027" cy="288998"/>
            </a:xfrm>
          </p:grpSpPr>
          <p:sp>
            <p:nvSpPr>
              <p:cNvPr id="4" name="TextBox 1">
                <a:extLst>
                  <a:ext uri="{FF2B5EF4-FFF2-40B4-BE49-F238E27FC236}">
                    <a16:creationId xmlns:a16="http://schemas.microsoft.com/office/drawing/2014/main" id="{BFCF9B07-5106-FC2F-F139-D4814E7AA90E}"/>
                  </a:ext>
                </a:extLst>
              </p:cNvPr>
              <p:cNvSpPr txBox="1"/>
              <p:nvPr/>
            </p:nvSpPr>
            <p:spPr>
              <a:xfrm>
                <a:off x="1943869" y="3195964"/>
                <a:ext cx="334536" cy="27157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67">
                    <a:solidFill>
                      <a:schemeClr val="bg1"/>
                    </a:solidFill>
                  </a:rPr>
                  <a:t>2</a:t>
                </a:r>
              </a:p>
            </p:txBody>
          </p:sp>
          <p:sp>
            <p:nvSpPr>
              <p:cNvPr id="9" name="TextBox 1">
                <a:extLst>
                  <a:ext uri="{FF2B5EF4-FFF2-40B4-BE49-F238E27FC236}">
                    <a16:creationId xmlns:a16="http://schemas.microsoft.com/office/drawing/2014/main" id="{744C52A1-1304-8B40-E2FE-F71A82277334}"/>
                  </a:ext>
                </a:extLst>
              </p:cNvPr>
              <p:cNvSpPr txBox="1"/>
              <p:nvPr/>
            </p:nvSpPr>
            <p:spPr>
              <a:xfrm flipH="1">
                <a:off x="2559851" y="3178545"/>
                <a:ext cx="447045" cy="27157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600">
                    <a:solidFill>
                      <a:schemeClr val="bg1"/>
                    </a:solidFill>
                  </a:rPr>
                  <a:t>7</a:t>
                </a:r>
              </a:p>
            </p:txBody>
          </p:sp>
        </p:grpSp>
        <p:sp>
          <p:nvSpPr>
            <p:cNvPr id="11" name="TextBox 10">
              <a:extLst>
                <a:ext uri="{FF2B5EF4-FFF2-40B4-BE49-F238E27FC236}">
                  <a16:creationId xmlns:a16="http://schemas.microsoft.com/office/drawing/2014/main" id="{B560E1D1-D594-FCAD-98BD-4E24185FBAF1}"/>
                </a:ext>
              </a:extLst>
            </p:cNvPr>
            <p:cNvSpPr txBox="1"/>
            <p:nvPr/>
          </p:nvSpPr>
          <p:spPr>
            <a:xfrm>
              <a:off x="173459" y="969508"/>
              <a:ext cx="4254137" cy="300082"/>
            </a:xfrm>
            <a:prstGeom prst="rect">
              <a:avLst/>
            </a:prstGeom>
            <a:noFill/>
          </p:spPr>
          <p:txBody>
            <a:bodyPr wrap="square" rtlCol="0">
              <a:spAutoFit/>
            </a:bodyPr>
            <a:lstStyle/>
            <a:p>
              <a:pPr algn="ctr"/>
              <a:r>
                <a:rPr lang="en-US" sz="2000" b="1" dirty="0">
                  <a:solidFill>
                    <a:schemeClr val="accent4"/>
                  </a:solidFill>
                </a:rPr>
                <a:t>First Major Secondary Outcome</a:t>
              </a:r>
            </a:p>
          </p:txBody>
        </p:sp>
      </p:grpSp>
      <p:sp>
        <p:nvSpPr>
          <p:cNvPr id="12" name="TextBox 11">
            <a:extLst>
              <a:ext uri="{FF2B5EF4-FFF2-40B4-BE49-F238E27FC236}">
                <a16:creationId xmlns:a16="http://schemas.microsoft.com/office/drawing/2014/main" id="{C4D54384-E4D6-6D22-0719-17B85B260CDC}"/>
              </a:ext>
            </a:extLst>
          </p:cNvPr>
          <p:cNvSpPr txBox="1"/>
          <p:nvPr/>
        </p:nvSpPr>
        <p:spPr>
          <a:xfrm>
            <a:off x="5445761" y="1164484"/>
            <a:ext cx="6514964" cy="707886"/>
          </a:xfrm>
          <a:prstGeom prst="rect">
            <a:avLst/>
          </a:prstGeom>
          <a:noFill/>
        </p:spPr>
        <p:txBody>
          <a:bodyPr wrap="square" rtlCol="0">
            <a:spAutoFit/>
          </a:bodyPr>
          <a:lstStyle/>
          <a:p>
            <a:pPr algn="ctr"/>
            <a:r>
              <a:rPr lang="en-US" sz="2000" b="1" dirty="0">
                <a:solidFill>
                  <a:schemeClr val="accent4"/>
                </a:solidFill>
              </a:rPr>
              <a:t>Post Hoc Exploratory Outcome:</a:t>
            </a:r>
          </a:p>
          <a:p>
            <a:pPr algn="ctr"/>
            <a:r>
              <a:rPr lang="en-US" sz="2000" b="1" dirty="0">
                <a:solidFill>
                  <a:schemeClr val="accent4"/>
                </a:solidFill>
              </a:rPr>
              <a:t>Symptomatic </a:t>
            </a:r>
            <a:r>
              <a:rPr lang="en-US" sz="2000" b="1" dirty="0" err="1">
                <a:solidFill>
                  <a:schemeClr val="accent4"/>
                </a:solidFill>
              </a:rPr>
              <a:t>VTE</a:t>
            </a:r>
            <a:r>
              <a:rPr lang="en-US" sz="2000" b="1" dirty="0">
                <a:solidFill>
                  <a:schemeClr val="accent4"/>
                </a:solidFill>
              </a:rPr>
              <a:t> and Arterial Thrombotic Events</a:t>
            </a:r>
          </a:p>
        </p:txBody>
      </p:sp>
      <p:pic>
        <p:nvPicPr>
          <p:cNvPr id="13" name="Picture 12">
            <a:extLst>
              <a:ext uri="{FF2B5EF4-FFF2-40B4-BE49-F238E27FC236}">
                <a16:creationId xmlns:a16="http://schemas.microsoft.com/office/drawing/2014/main" id="{F3AB10AE-FFE2-293C-6AB4-918168AC9316}"/>
              </a:ext>
            </a:extLst>
          </p:cNvPr>
          <p:cNvPicPr>
            <a:picLocks noChangeAspect="1"/>
          </p:cNvPicPr>
          <p:nvPr/>
        </p:nvPicPr>
        <p:blipFill rotWithShape="1">
          <a:blip r:embed="rId3"/>
          <a:srcRect t="11985"/>
          <a:stretch/>
        </p:blipFill>
        <p:spPr>
          <a:xfrm>
            <a:off x="5607426" y="2101528"/>
            <a:ext cx="6356880" cy="4010762"/>
          </a:xfrm>
          <a:prstGeom prst="rect">
            <a:avLst/>
          </a:prstGeom>
        </p:spPr>
      </p:pic>
      <p:sp>
        <p:nvSpPr>
          <p:cNvPr id="14" name="TextBox 13">
            <a:extLst>
              <a:ext uri="{FF2B5EF4-FFF2-40B4-BE49-F238E27FC236}">
                <a16:creationId xmlns:a16="http://schemas.microsoft.com/office/drawing/2014/main" id="{5E2253BE-7A00-09FF-01A1-BA15AA773AE1}"/>
              </a:ext>
            </a:extLst>
          </p:cNvPr>
          <p:cNvSpPr txBox="1"/>
          <p:nvPr/>
        </p:nvSpPr>
        <p:spPr>
          <a:xfrm>
            <a:off x="6803998" y="2449401"/>
            <a:ext cx="2367956" cy="420564"/>
          </a:xfrm>
          <a:prstGeom prst="rect">
            <a:avLst/>
          </a:prstGeom>
          <a:noFill/>
        </p:spPr>
        <p:txBody>
          <a:bodyPr wrap="none" rtlCol="0">
            <a:spAutoFit/>
          </a:bodyPr>
          <a:lstStyle/>
          <a:p>
            <a:r>
              <a:rPr lang="en-US" sz="2133" dirty="0"/>
              <a:t>Log-rank P=0.025</a:t>
            </a:r>
          </a:p>
        </p:txBody>
      </p:sp>
    </p:spTree>
    <p:extLst>
      <p:ext uri="{BB962C8B-B14F-4D97-AF65-F5344CB8AC3E}">
        <p14:creationId xmlns:p14="http://schemas.microsoft.com/office/powerpoint/2010/main" val="2451002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C349E-C405-82A5-B52B-9B77F832E08E}"/>
              </a:ext>
            </a:extLst>
          </p:cNvPr>
          <p:cNvSpPr>
            <a:spLocks noGrp="1"/>
          </p:cNvSpPr>
          <p:nvPr>
            <p:ph type="title"/>
          </p:nvPr>
        </p:nvSpPr>
        <p:spPr>
          <a:xfrm>
            <a:off x="838200" y="-1"/>
            <a:ext cx="11091530" cy="1105949"/>
          </a:xfrm>
        </p:spPr>
        <p:txBody>
          <a:bodyPr/>
          <a:lstStyle/>
          <a:p>
            <a:r>
              <a:rPr lang="en-US" dirty="0"/>
              <a:t>Safety Outcomes: </a:t>
            </a:r>
            <a:r>
              <a:rPr lang="en-US" dirty="0" err="1"/>
              <a:t>Bleedinmg</a:t>
            </a:r>
            <a:r>
              <a:rPr lang="en-US" dirty="0"/>
              <a:t> Safety Analysis Set</a:t>
            </a:r>
          </a:p>
        </p:txBody>
      </p:sp>
      <p:sp>
        <p:nvSpPr>
          <p:cNvPr id="5" name="Footer Placeholder 4">
            <a:extLst>
              <a:ext uri="{FF2B5EF4-FFF2-40B4-BE49-F238E27FC236}">
                <a16:creationId xmlns:a16="http://schemas.microsoft.com/office/drawing/2014/main" id="{7616801E-C709-E4C4-95D6-ABDD19C203FC}"/>
              </a:ext>
            </a:extLst>
          </p:cNvPr>
          <p:cNvSpPr>
            <a:spLocks noGrp="1"/>
          </p:cNvSpPr>
          <p:nvPr>
            <p:ph type="ftr" sz="quarter" idx="3"/>
          </p:nvPr>
        </p:nvSpPr>
        <p:spPr/>
        <p:txBody>
          <a:bodyPr/>
          <a:lstStyle/>
          <a:p>
            <a:endParaRPr lang="en-US"/>
          </a:p>
        </p:txBody>
      </p:sp>
      <p:graphicFrame>
        <p:nvGraphicFramePr>
          <p:cNvPr id="10" name="Content Placeholder 5">
            <a:extLst>
              <a:ext uri="{FF2B5EF4-FFF2-40B4-BE49-F238E27FC236}">
                <a16:creationId xmlns:a16="http://schemas.microsoft.com/office/drawing/2014/main" id="{F61B6C23-3BA7-38DE-6FD7-F51C5F46C970}"/>
              </a:ext>
            </a:extLst>
          </p:cNvPr>
          <p:cNvGraphicFramePr>
            <a:graphicFrameLocks/>
          </p:cNvGraphicFramePr>
          <p:nvPr/>
        </p:nvGraphicFramePr>
        <p:xfrm>
          <a:off x="431656" y="284888"/>
          <a:ext cx="11853333" cy="6034617"/>
        </p:xfrm>
        <a:graphic>
          <a:graphicData uri="http://schemas.openxmlformats.org/drawingml/2006/chart">
            <c:chart xmlns:c="http://schemas.openxmlformats.org/drawingml/2006/chart" xmlns:r="http://schemas.openxmlformats.org/officeDocument/2006/relationships" r:id="rId2"/>
          </a:graphicData>
        </a:graphic>
      </p:graphicFrame>
      <p:sp>
        <p:nvSpPr>
          <p:cNvPr id="11" name="TextBox 10">
            <a:extLst>
              <a:ext uri="{FF2B5EF4-FFF2-40B4-BE49-F238E27FC236}">
                <a16:creationId xmlns:a16="http://schemas.microsoft.com/office/drawing/2014/main" id="{A8C7B812-F356-CF77-6010-5EB5EEB8C960}"/>
              </a:ext>
            </a:extLst>
          </p:cNvPr>
          <p:cNvSpPr txBox="1"/>
          <p:nvPr/>
        </p:nvSpPr>
        <p:spPr>
          <a:xfrm>
            <a:off x="7333103" y="2866365"/>
            <a:ext cx="1197764" cy="420564"/>
          </a:xfrm>
          <a:prstGeom prst="rect">
            <a:avLst/>
          </a:prstGeom>
          <a:noFill/>
        </p:spPr>
        <p:txBody>
          <a:bodyPr wrap="none" rtlCol="0">
            <a:spAutoFit/>
          </a:bodyPr>
          <a:lstStyle/>
          <a:p>
            <a:pPr defTabSz="1219170" fontAlgn="base">
              <a:spcBef>
                <a:spcPct val="0"/>
              </a:spcBef>
              <a:spcAft>
                <a:spcPct val="0"/>
              </a:spcAft>
            </a:pPr>
            <a:r>
              <a:rPr lang="en-US" sz="2133">
                <a:solidFill>
                  <a:prstClr val="black"/>
                </a:solidFill>
                <a:latin typeface="Verdana" pitchFamily="-105" charset="0"/>
                <a:cs typeface="Arial" pitchFamily="-105" charset="0"/>
              </a:rPr>
              <a:t>p=0.01</a:t>
            </a:r>
          </a:p>
        </p:txBody>
      </p:sp>
      <p:sp>
        <p:nvSpPr>
          <p:cNvPr id="12" name="TextBox 11">
            <a:extLst>
              <a:ext uri="{FF2B5EF4-FFF2-40B4-BE49-F238E27FC236}">
                <a16:creationId xmlns:a16="http://schemas.microsoft.com/office/drawing/2014/main" id="{C1EDEBC8-1EAB-2ECC-A561-AA49622AE50E}"/>
              </a:ext>
            </a:extLst>
          </p:cNvPr>
          <p:cNvSpPr txBox="1"/>
          <p:nvPr/>
        </p:nvSpPr>
        <p:spPr>
          <a:xfrm>
            <a:off x="9767303" y="1457727"/>
            <a:ext cx="1197764" cy="420564"/>
          </a:xfrm>
          <a:prstGeom prst="rect">
            <a:avLst/>
          </a:prstGeom>
          <a:noFill/>
        </p:spPr>
        <p:txBody>
          <a:bodyPr wrap="none" rtlCol="0">
            <a:spAutoFit/>
          </a:bodyPr>
          <a:lstStyle/>
          <a:p>
            <a:pPr defTabSz="1219170" fontAlgn="base">
              <a:spcBef>
                <a:spcPct val="0"/>
              </a:spcBef>
              <a:spcAft>
                <a:spcPct val="0"/>
              </a:spcAft>
            </a:pPr>
            <a:r>
              <a:rPr lang="en-US" sz="2133">
                <a:solidFill>
                  <a:prstClr val="black"/>
                </a:solidFill>
                <a:latin typeface="Verdana" pitchFamily="-105" charset="0"/>
                <a:cs typeface="Arial" pitchFamily="-105" charset="0"/>
              </a:rPr>
              <a:t>p=0.01</a:t>
            </a:r>
          </a:p>
        </p:txBody>
      </p:sp>
      <p:sp>
        <p:nvSpPr>
          <p:cNvPr id="4" name="TextBox 1">
            <a:extLst>
              <a:ext uri="{FF2B5EF4-FFF2-40B4-BE49-F238E27FC236}">
                <a16:creationId xmlns:a16="http://schemas.microsoft.com/office/drawing/2014/main" id="{50291E8C-EB5A-6DF5-4885-BFAAAF3F8694}"/>
              </a:ext>
            </a:extLst>
          </p:cNvPr>
          <p:cNvSpPr txBox="1"/>
          <p:nvPr/>
        </p:nvSpPr>
        <p:spPr>
          <a:xfrm>
            <a:off x="4936967" y="5171585"/>
            <a:ext cx="446048" cy="362105"/>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67">
                <a:solidFill>
                  <a:schemeClr val="bg1"/>
                </a:solidFill>
              </a:rPr>
              <a:t>1</a:t>
            </a:r>
          </a:p>
        </p:txBody>
      </p:sp>
      <p:sp>
        <p:nvSpPr>
          <p:cNvPr id="9" name="TextBox 1">
            <a:extLst>
              <a:ext uri="{FF2B5EF4-FFF2-40B4-BE49-F238E27FC236}">
                <a16:creationId xmlns:a16="http://schemas.microsoft.com/office/drawing/2014/main" id="{405A26D5-5320-4CFB-A812-2C2A25247A52}"/>
              </a:ext>
            </a:extLst>
          </p:cNvPr>
          <p:cNvSpPr txBox="1"/>
          <p:nvPr/>
        </p:nvSpPr>
        <p:spPr>
          <a:xfrm>
            <a:off x="8154777" y="5172198"/>
            <a:ext cx="446048" cy="362105"/>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67">
                <a:solidFill>
                  <a:schemeClr val="bg1"/>
                </a:solidFill>
              </a:rPr>
              <a:t>1</a:t>
            </a:r>
          </a:p>
        </p:txBody>
      </p:sp>
      <p:sp>
        <p:nvSpPr>
          <p:cNvPr id="13" name="TextBox 1">
            <a:extLst>
              <a:ext uri="{FF2B5EF4-FFF2-40B4-BE49-F238E27FC236}">
                <a16:creationId xmlns:a16="http://schemas.microsoft.com/office/drawing/2014/main" id="{77F8A764-975C-CE4E-CA3F-0987D12CA1AB}"/>
              </a:ext>
            </a:extLst>
          </p:cNvPr>
          <p:cNvSpPr txBox="1"/>
          <p:nvPr/>
        </p:nvSpPr>
        <p:spPr>
          <a:xfrm>
            <a:off x="7460133" y="5152846"/>
            <a:ext cx="446048" cy="362105"/>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67">
                <a:solidFill>
                  <a:schemeClr val="bg1"/>
                </a:solidFill>
              </a:rPr>
              <a:t>9</a:t>
            </a:r>
          </a:p>
        </p:txBody>
      </p:sp>
      <p:sp>
        <p:nvSpPr>
          <p:cNvPr id="14" name="TextBox 1">
            <a:extLst>
              <a:ext uri="{FF2B5EF4-FFF2-40B4-BE49-F238E27FC236}">
                <a16:creationId xmlns:a16="http://schemas.microsoft.com/office/drawing/2014/main" id="{CA1D8840-2FFF-2BEF-7325-367203E27372}"/>
              </a:ext>
            </a:extLst>
          </p:cNvPr>
          <p:cNvSpPr txBox="1"/>
          <p:nvPr/>
        </p:nvSpPr>
        <p:spPr>
          <a:xfrm>
            <a:off x="9975820" y="5143276"/>
            <a:ext cx="446048" cy="362105"/>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67">
                <a:solidFill>
                  <a:schemeClr val="bg1"/>
                </a:solidFill>
              </a:rPr>
              <a:t>17</a:t>
            </a:r>
          </a:p>
        </p:txBody>
      </p:sp>
      <p:sp>
        <p:nvSpPr>
          <p:cNvPr id="15" name="TextBox 1">
            <a:extLst>
              <a:ext uri="{FF2B5EF4-FFF2-40B4-BE49-F238E27FC236}">
                <a16:creationId xmlns:a16="http://schemas.microsoft.com/office/drawing/2014/main" id="{E52CBF56-D2F9-C599-7D66-B66095CE5942}"/>
              </a:ext>
            </a:extLst>
          </p:cNvPr>
          <p:cNvSpPr txBox="1"/>
          <p:nvPr/>
        </p:nvSpPr>
        <p:spPr>
          <a:xfrm>
            <a:off x="10666797" y="5140149"/>
            <a:ext cx="446048" cy="362105"/>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67">
                <a:solidFill>
                  <a:schemeClr val="bg1"/>
                </a:solidFill>
              </a:rPr>
              <a:t>5</a:t>
            </a:r>
          </a:p>
        </p:txBody>
      </p:sp>
    </p:spTree>
    <p:extLst>
      <p:ext uri="{BB962C8B-B14F-4D97-AF65-F5344CB8AC3E}">
        <p14:creationId xmlns:p14="http://schemas.microsoft.com/office/powerpoint/2010/main" val="2146464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D61987B4-1AC6-EB4C-B02B-ECCCE76C2C2F}"/>
              </a:ext>
            </a:extLst>
          </p:cNvPr>
          <p:cNvSpPr>
            <a:spLocks noGrp="1"/>
          </p:cNvSpPr>
          <p:nvPr>
            <p:ph idx="1"/>
          </p:nvPr>
        </p:nvSpPr>
        <p:spPr/>
        <p:txBody>
          <a:bodyPr>
            <a:normAutofit lnSpcReduction="10000"/>
          </a:bodyPr>
          <a:lstStyle/>
          <a:p>
            <a:pPr marL="457189" indent="-457189"/>
            <a:r>
              <a:rPr lang="en-US" sz="2667" dirty="0">
                <a:ea typeface="Calibri" panose="020F0502020204030204" pitchFamily="34" charset="0"/>
              </a:rPr>
              <a:t>Rivaroxaban, prescribed for 35 days in nonhospitalized patients with symptomatic COVID-19 at risk for thrombosis, was not found to reduce a composite endpoint of venous and arterial thrombotic events, hospitalization, and death</a:t>
            </a:r>
          </a:p>
          <a:p>
            <a:pPr marL="457189" indent="-457189"/>
            <a:r>
              <a:rPr lang="en-US" sz="2667" dirty="0"/>
              <a:t>There was a significant reduction in venous and arterial thrombotic events</a:t>
            </a:r>
          </a:p>
          <a:p>
            <a:pPr marL="457189" indent="-457189"/>
            <a:r>
              <a:rPr lang="en-US" sz="2667" dirty="0"/>
              <a:t>Bleeding overall was low and generally consistent with the known safety profile of rivaroxaban</a:t>
            </a:r>
          </a:p>
          <a:p>
            <a:pPr marL="457189" indent="-457189"/>
            <a:r>
              <a:rPr lang="en-US" sz="2667" dirty="0"/>
              <a:t>With the caveat that the trial was underpowered to provide a definitive conclusion, these data do not support routine antithrombotic prophylaxis in nonhospitalized patients with symptomatic COVID-19</a:t>
            </a:r>
            <a:endParaRPr lang="en-US" sz="1867" dirty="0"/>
          </a:p>
        </p:txBody>
      </p:sp>
      <p:sp>
        <p:nvSpPr>
          <p:cNvPr id="2" name="Title 1">
            <a:extLst>
              <a:ext uri="{FF2B5EF4-FFF2-40B4-BE49-F238E27FC236}">
                <a16:creationId xmlns:a16="http://schemas.microsoft.com/office/drawing/2014/main" id="{42FF5738-BA60-92A4-EFE0-8FD49A927D43}"/>
              </a:ext>
            </a:extLst>
          </p:cNvPr>
          <p:cNvSpPr>
            <a:spLocks noGrp="1"/>
          </p:cNvSpPr>
          <p:nvPr>
            <p:ph type="title"/>
          </p:nvPr>
        </p:nvSpPr>
        <p:spPr/>
        <p:txBody>
          <a:bodyPr/>
          <a:lstStyle/>
          <a:p>
            <a:r>
              <a:rPr lang="en-US" dirty="0"/>
              <a:t>Conclusions</a:t>
            </a:r>
          </a:p>
        </p:txBody>
      </p:sp>
      <p:sp>
        <p:nvSpPr>
          <p:cNvPr id="5" name="Footer Placeholder 4">
            <a:extLst>
              <a:ext uri="{FF2B5EF4-FFF2-40B4-BE49-F238E27FC236}">
                <a16:creationId xmlns:a16="http://schemas.microsoft.com/office/drawing/2014/main" id="{F37FE86B-17E1-6AB8-1CF7-49F1DA2A7975}"/>
              </a:ext>
            </a:extLst>
          </p:cNvPr>
          <p:cNvSpPr>
            <a:spLocks noGrp="1"/>
          </p:cNvSpPr>
          <p:nvPr>
            <p:ph type="ftr" sz="quarter" idx="3"/>
          </p:nvPr>
        </p:nvSpPr>
        <p:spPr/>
        <p:txBody>
          <a:bodyPr/>
          <a:lstStyle/>
          <a:p>
            <a:endParaRPr lang="en-US"/>
          </a:p>
        </p:txBody>
      </p:sp>
    </p:spTree>
    <p:extLst>
      <p:ext uri="{BB962C8B-B14F-4D97-AF65-F5344CB8AC3E}">
        <p14:creationId xmlns:p14="http://schemas.microsoft.com/office/powerpoint/2010/main" val="20117886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0733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E8913867-C078-E8B5-6658-AFCB3BC8EEB4}"/>
              </a:ext>
            </a:extLst>
          </p:cNvPr>
          <p:cNvSpPr>
            <a:spLocks noGrp="1"/>
          </p:cNvSpPr>
          <p:nvPr>
            <p:ph idx="1"/>
          </p:nvPr>
        </p:nvSpPr>
        <p:spPr>
          <a:xfrm>
            <a:off x="838200" y="1285336"/>
            <a:ext cx="6978805" cy="4891627"/>
          </a:xfrm>
        </p:spPr>
        <p:txBody>
          <a:bodyPr>
            <a:normAutofit fontScale="92500" lnSpcReduction="10000"/>
          </a:bodyPr>
          <a:lstStyle/>
          <a:p>
            <a:r>
              <a:rPr lang="en-US" sz="2000" dirty="0"/>
              <a:t>Hospitalized COVID-19 patients were recommended to receive thromboprophylaxis as “acute, medically ill” patients per ACC, ACCP, WHO, and ISTH guidelines</a:t>
            </a:r>
          </a:p>
          <a:p>
            <a:r>
              <a:rPr lang="en-US" sz="2000" dirty="0"/>
              <a:t>Rivaroxaban was approved in the US for thromboprophylaxis in hospitalized acute, medically ill patients who were at risk for VTE but low risk for bleeding</a:t>
            </a:r>
          </a:p>
          <a:p>
            <a:r>
              <a:rPr lang="en-US" sz="2000" dirty="0"/>
              <a:t>D-dimer in COVID-19 was identified as a marker of a procoagulant state and a risk factor for VTE, clinical deterioration, and death</a:t>
            </a:r>
          </a:p>
          <a:p>
            <a:r>
              <a:rPr lang="en-US" sz="2000" dirty="0"/>
              <a:t>Despite focus on hospitalized patients, the majority of patients with COVID-19 were treated as outpatients</a:t>
            </a:r>
          </a:p>
          <a:p>
            <a:r>
              <a:rPr lang="en-US" sz="2000" dirty="0"/>
              <a:t>Outpatients with COVID-19 were suspected to be at risk for venous and arterial thrombotic events, especially in setting of risk factors</a:t>
            </a:r>
          </a:p>
          <a:p>
            <a:r>
              <a:rPr lang="en-US" sz="2000" dirty="0"/>
              <a:t>Histopathological evidence suggested that at least part of the deterioration in lung function leading to hospitalization may have been due to in situ pulmonary artery thrombosis</a:t>
            </a:r>
          </a:p>
        </p:txBody>
      </p:sp>
      <p:sp>
        <p:nvSpPr>
          <p:cNvPr id="9" name="Title 8">
            <a:extLst>
              <a:ext uri="{FF2B5EF4-FFF2-40B4-BE49-F238E27FC236}">
                <a16:creationId xmlns:a16="http://schemas.microsoft.com/office/drawing/2014/main" id="{05B3BCE9-7EFD-3006-9406-0FA34A2C042E}"/>
              </a:ext>
            </a:extLst>
          </p:cNvPr>
          <p:cNvSpPr>
            <a:spLocks noGrp="1"/>
          </p:cNvSpPr>
          <p:nvPr>
            <p:ph type="title"/>
          </p:nvPr>
        </p:nvSpPr>
        <p:spPr/>
        <p:txBody>
          <a:bodyPr/>
          <a:lstStyle/>
          <a:p>
            <a:r>
              <a:rPr lang="en-US" dirty="0"/>
              <a:t>Background: Spring 2020</a:t>
            </a:r>
          </a:p>
        </p:txBody>
      </p:sp>
      <p:sp>
        <p:nvSpPr>
          <p:cNvPr id="5" name="Footer Placeholder 4">
            <a:extLst>
              <a:ext uri="{FF2B5EF4-FFF2-40B4-BE49-F238E27FC236}">
                <a16:creationId xmlns:a16="http://schemas.microsoft.com/office/drawing/2014/main" id="{5E3BEBA6-CB64-1E26-7159-7C08C92B5B9F}"/>
              </a:ext>
            </a:extLst>
          </p:cNvPr>
          <p:cNvSpPr>
            <a:spLocks noGrp="1"/>
          </p:cNvSpPr>
          <p:nvPr>
            <p:ph type="ftr" sz="quarter" idx="3"/>
          </p:nvPr>
        </p:nvSpPr>
        <p:spPr>
          <a:xfrm>
            <a:off x="838200" y="6075146"/>
            <a:ext cx="8895348" cy="646330"/>
          </a:xfrm>
        </p:spPr>
        <p:txBody>
          <a:bodyPr/>
          <a:lstStyle/>
          <a:p>
            <a:r>
              <a:rPr lang="da-DK" dirty="0"/>
              <a:t>Piazza G, et al. </a:t>
            </a:r>
            <a:r>
              <a:rPr lang="da-DK" i="1" dirty="0"/>
              <a:t>JAMA. </a:t>
            </a:r>
            <a:r>
              <a:rPr lang="da-DK" dirty="0"/>
              <a:t>2020;324(24):2548-2549. doi:10.1001/jama.2020.23422  </a:t>
            </a:r>
          </a:p>
          <a:p>
            <a:r>
              <a:rPr lang="da-DK" dirty="0"/>
              <a:t>Ackermann M, et al. </a:t>
            </a:r>
            <a:r>
              <a:rPr lang="da-DK" i="1" dirty="0"/>
              <a:t>N Engl J Med. </a:t>
            </a:r>
            <a:r>
              <a:rPr lang="da-DK" dirty="0"/>
              <a:t>2020;383(2):120-128. doi:10.1056/NEJMoa2015432</a:t>
            </a:r>
          </a:p>
          <a:p>
            <a:r>
              <a:rPr lang="da-DK" dirty="0"/>
              <a:t>Zheng X, et al. </a:t>
            </a:r>
            <a:r>
              <a:rPr lang="da-DK" i="1" dirty="0"/>
              <a:t>Acta Pharm Sin B. </a:t>
            </a:r>
            <a:r>
              <a:rPr lang="da-DK" dirty="0"/>
              <a:t>2022;12(10):3972-3985. doi:10.1016/j.apsb.2022.04.011</a:t>
            </a:r>
          </a:p>
        </p:txBody>
      </p:sp>
      <p:sp>
        <p:nvSpPr>
          <p:cNvPr id="2" name="Rectangle 1">
            <a:extLst>
              <a:ext uri="{FF2B5EF4-FFF2-40B4-BE49-F238E27FC236}">
                <a16:creationId xmlns:a16="http://schemas.microsoft.com/office/drawing/2014/main" id="{21D532B4-EA37-7173-560A-64966540A08A}"/>
              </a:ext>
            </a:extLst>
          </p:cNvPr>
          <p:cNvSpPr/>
          <p:nvPr/>
        </p:nvSpPr>
        <p:spPr>
          <a:xfrm>
            <a:off x="712381" y="2169042"/>
            <a:ext cx="7272670" cy="39061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097885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E8913867-C078-E8B5-6658-AFCB3BC8EEB4}"/>
              </a:ext>
            </a:extLst>
          </p:cNvPr>
          <p:cNvSpPr>
            <a:spLocks noGrp="1"/>
          </p:cNvSpPr>
          <p:nvPr>
            <p:ph idx="1"/>
          </p:nvPr>
        </p:nvSpPr>
        <p:spPr>
          <a:xfrm>
            <a:off x="838200" y="1285336"/>
            <a:ext cx="6978805" cy="4891627"/>
          </a:xfrm>
        </p:spPr>
        <p:txBody>
          <a:bodyPr>
            <a:normAutofit fontScale="92500" lnSpcReduction="10000"/>
          </a:bodyPr>
          <a:lstStyle/>
          <a:p>
            <a:r>
              <a:rPr lang="en-US" sz="2000" dirty="0"/>
              <a:t>Hospitalized COVID-19 patients were recommended to receive thromboprophylaxis as “acute, medically ill” patients per ACC, ACCP, WHO, and ISTH guidelines</a:t>
            </a:r>
          </a:p>
          <a:p>
            <a:r>
              <a:rPr lang="en-US" sz="2000" dirty="0"/>
              <a:t>Rivaroxaban was approved in the US for thromboprophylaxis in hospitalized acute, medically ill patients who were at risk for VTE but low risk for bleeding</a:t>
            </a:r>
          </a:p>
          <a:p>
            <a:r>
              <a:rPr lang="en-US" sz="2000" dirty="0"/>
              <a:t>D-dimer in COVID-19 was identified as a marker of a procoagulant state and a risk factor for VTE, clinical deterioration, and death</a:t>
            </a:r>
          </a:p>
          <a:p>
            <a:r>
              <a:rPr lang="en-US" sz="2000" dirty="0"/>
              <a:t>Despite focus on hospitalized patients, the majority of patients with COVID-19 were treated as outpatients</a:t>
            </a:r>
          </a:p>
          <a:p>
            <a:r>
              <a:rPr lang="en-US" sz="2000" dirty="0"/>
              <a:t>Outpatients with COVID-19 were suspected to be at risk for venous and arterial thrombotic events, especially in setting of risk factors</a:t>
            </a:r>
          </a:p>
          <a:p>
            <a:r>
              <a:rPr lang="en-US" sz="2000" dirty="0"/>
              <a:t>Histopathological evidence suggested that at least part of the deterioration in lung function leading to hospitalization may have been due to in situ pulmonary artery thrombosis</a:t>
            </a:r>
          </a:p>
        </p:txBody>
      </p:sp>
      <p:sp>
        <p:nvSpPr>
          <p:cNvPr id="5" name="Footer Placeholder 4">
            <a:extLst>
              <a:ext uri="{FF2B5EF4-FFF2-40B4-BE49-F238E27FC236}">
                <a16:creationId xmlns:a16="http://schemas.microsoft.com/office/drawing/2014/main" id="{5E3BEBA6-CB64-1E26-7159-7C08C92B5B9F}"/>
              </a:ext>
            </a:extLst>
          </p:cNvPr>
          <p:cNvSpPr>
            <a:spLocks noGrp="1"/>
          </p:cNvSpPr>
          <p:nvPr>
            <p:ph type="ftr" sz="quarter" idx="3"/>
          </p:nvPr>
        </p:nvSpPr>
        <p:spPr>
          <a:xfrm>
            <a:off x="838200" y="6075146"/>
            <a:ext cx="8895348" cy="646330"/>
          </a:xfrm>
        </p:spPr>
        <p:txBody>
          <a:bodyPr/>
          <a:lstStyle/>
          <a:p>
            <a:r>
              <a:rPr lang="da-DK" dirty="0"/>
              <a:t>Piazza G, et al. </a:t>
            </a:r>
            <a:r>
              <a:rPr lang="da-DK" i="1" dirty="0"/>
              <a:t>JAMA. </a:t>
            </a:r>
            <a:r>
              <a:rPr lang="da-DK" dirty="0"/>
              <a:t>2020;324(24):2548-2549. doi:10.1001/jama.2020.23422  </a:t>
            </a:r>
          </a:p>
          <a:p>
            <a:r>
              <a:rPr lang="da-DK" dirty="0"/>
              <a:t>Ackermann M, et al. </a:t>
            </a:r>
            <a:r>
              <a:rPr lang="da-DK" i="1" dirty="0"/>
              <a:t>N Engl J Med. </a:t>
            </a:r>
            <a:r>
              <a:rPr lang="da-DK" dirty="0"/>
              <a:t>2020;383(2):120-128. doi:10.1056/NEJMoa2015432</a:t>
            </a:r>
          </a:p>
          <a:p>
            <a:r>
              <a:rPr lang="da-DK" dirty="0"/>
              <a:t>Zheng X, et al. </a:t>
            </a:r>
            <a:r>
              <a:rPr lang="da-DK" i="1" dirty="0"/>
              <a:t>Acta Pharm Sin B. </a:t>
            </a:r>
            <a:r>
              <a:rPr lang="da-DK" dirty="0"/>
              <a:t>2022;12(10):3972-3985. doi:10.1016/j.apsb.2022.04.011</a:t>
            </a:r>
          </a:p>
        </p:txBody>
      </p:sp>
      <p:sp>
        <p:nvSpPr>
          <p:cNvPr id="2" name="Rectangle 1">
            <a:extLst>
              <a:ext uri="{FF2B5EF4-FFF2-40B4-BE49-F238E27FC236}">
                <a16:creationId xmlns:a16="http://schemas.microsoft.com/office/drawing/2014/main" id="{F0B20499-44DA-0F5F-4E7B-C3FA5FCBD023}"/>
              </a:ext>
            </a:extLst>
          </p:cNvPr>
          <p:cNvSpPr/>
          <p:nvPr/>
        </p:nvSpPr>
        <p:spPr>
          <a:xfrm>
            <a:off x="712381" y="3115340"/>
            <a:ext cx="7272670" cy="295980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7E389995-68E1-138E-38FD-99DAE47B3089}"/>
              </a:ext>
            </a:extLst>
          </p:cNvPr>
          <p:cNvSpPr>
            <a:spLocks noGrp="1"/>
          </p:cNvSpPr>
          <p:nvPr>
            <p:ph type="title"/>
          </p:nvPr>
        </p:nvSpPr>
        <p:spPr/>
        <p:txBody>
          <a:bodyPr/>
          <a:lstStyle/>
          <a:p>
            <a:r>
              <a:rPr lang="en-US" dirty="0"/>
              <a:t>Background: Spring 2020</a:t>
            </a:r>
          </a:p>
        </p:txBody>
      </p:sp>
    </p:spTree>
    <p:extLst>
      <p:ext uri="{BB962C8B-B14F-4D97-AF65-F5344CB8AC3E}">
        <p14:creationId xmlns:p14="http://schemas.microsoft.com/office/powerpoint/2010/main" val="17709892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E8913867-C078-E8B5-6658-AFCB3BC8EEB4}"/>
              </a:ext>
            </a:extLst>
          </p:cNvPr>
          <p:cNvSpPr>
            <a:spLocks noGrp="1"/>
          </p:cNvSpPr>
          <p:nvPr>
            <p:ph idx="1"/>
          </p:nvPr>
        </p:nvSpPr>
        <p:spPr>
          <a:xfrm>
            <a:off x="838200" y="1285336"/>
            <a:ext cx="6978805" cy="4891627"/>
          </a:xfrm>
        </p:spPr>
        <p:txBody>
          <a:bodyPr>
            <a:normAutofit fontScale="92500" lnSpcReduction="10000"/>
          </a:bodyPr>
          <a:lstStyle/>
          <a:p>
            <a:r>
              <a:rPr lang="en-US" sz="2000" dirty="0"/>
              <a:t>Hospitalized COVID-19 patients were recommended to receive thromboprophylaxis as “acute, medically ill” patients per ACC, ACCP, WHO, and ISTH guidelines</a:t>
            </a:r>
          </a:p>
          <a:p>
            <a:r>
              <a:rPr lang="en-US" sz="2000" dirty="0"/>
              <a:t>Rivaroxaban was approved in the US for thromboprophylaxis in hospitalized acute, medically ill patients who were at risk for VTE but low risk for bleeding</a:t>
            </a:r>
          </a:p>
          <a:p>
            <a:r>
              <a:rPr lang="en-US" sz="2000" dirty="0"/>
              <a:t>D-dimer in COVID-19 was identified as a marker of a procoagulant state and a risk factor for VTE, clinical deterioration, and death</a:t>
            </a:r>
          </a:p>
          <a:p>
            <a:r>
              <a:rPr lang="en-US" sz="2000" dirty="0"/>
              <a:t>Despite focus on hospitalized patients, the majority of patients with COVID-19 were treated as outpatients</a:t>
            </a:r>
          </a:p>
          <a:p>
            <a:r>
              <a:rPr lang="en-US" sz="2000" dirty="0"/>
              <a:t>Outpatients with COVID-19 were suspected to be at risk for venous and arterial thrombotic events, especially in setting of risk factors</a:t>
            </a:r>
          </a:p>
          <a:p>
            <a:r>
              <a:rPr lang="en-US" sz="2000" dirty="0"/>
              <a:t>Histopathological evidence suggested that at least part of the deterioration in lung function leading to hospitalization may have been due to in situ pulmonary artery thrombosis</a:t>
            </a:r>
          </a:p>
        </p:txBody>
      </p:sp>
      <p:sp>
        <p:nvSpPr>
          <p:cNvPr id="9" name="Title 8">
            <a:extLst>
              <a:ext uri="{FF2B5EF4-FFF2-40B4-BE49-F238E27FC236}">
                <a16:creationId xmlns:a16="http://schemas.microsoft.com/office/drawing/2014/main" id="{05B3BCE9-7EFD-3006-9406-0FA34A2C042E}"/>
              </a:ext>
            </a:extLst>
          </p:cNvPr>
          <p:cNvSpPr>
            <a:spLocks noGrp="1"/>
          </p:cNvSpPr>
          <p:nvPr>
            <p:ph type="title"/>
          </p:nvPr>
        </p:nvSpPr>
        <p:spPr/>
        <p:txBody>
          <a:bodyPr/>
          <a:lstStyle/>
          <a:p>
            <a:r>
              <a:rPr lang="en-US" dirty="0"/>
              <a:t>Background: Spring 2020</a:t>
            </a:r>
          </a:p>
        </p:txBody>
      </p:sp>
      <p:sp>
        <p:nvSpPr>
          <p:cNvPr id="5" name="Footer Placeholder 4">
            <a:extLst>
              <a:ext uri="{FF2B5EF4-FFF2-40B4-BE49-F238E27FC236}">
                <a16:creationId xmlns:a16="http://schemas.microsoft.com/office/drawing/2014/main" id="{5E3BEBA6-CB64-1E26-7159-7C08C92B5B9F}"/>
              </a:ext>
            </a:extLst>
          </p:cNvPr>
          <p:cNvSpPr>
            <a:spLocks noGrp="1"/>
          </p:cNvSpPr>
          <p:nvPr>
            <p:ph type="ftr" sz="quarter" idx="3"/>
          </p:nvPr>
        </p:nvSpPr>
        <p:spPr>
          <a:xfrm>
            <a:off x="838200" y="6075146"/>
            <a:ext cx="8895348" cy="646330"/>
          </a:xfrm>
        </p:spPr>
        <p:txBody>
          <a:bodyPr/>
          <a:lstStyle/>
          <a:p>
            <a:r>
              <a:rPr lang="da-DK" dirty="0"/>
              <a:t>Piazza G, et al. </a:t>
            </a:r>
            <a:r>
              <a:rPr lang="da-DK" i="1" dirty="0"/>
              <a:t>JAMA. </a:t>
            </a:r>
            <a:r>
              <a:rPr lang="da-DK" dirty="0"/>
              <a:t>2020;324(24):2548-2549. doi:10.1001/jama.2020.23422  </a:t>
            </a:r>
          </a:p>
          <a:p>
            <a:r>
              <a:rPr lang="da-DK" dirty="0"/>
              <a:t>Ackermann M, et al. </a:t>
            </a:r>
            <a:r>
              <a:rPr lang="da-DK" i="1" dirty="0"/>
              <a:t>N Engl J Med. </a:t>
            </a:r>
            <a:r>
              <a:rPr lang="da-DK" dirty="0"/>
              <a:t>2020;383(2):120-128. doi:10.1056/NEJMoa2015432</a:t>
            </a:r>
          </a:p>
          <a:p>
            <a:r>
              <a:rPr lang="da-DK" dirty="0"/>
              <a:t>Zheng X, et al. </a:t>
            </a:r>
            <a:r>
              <a:rPr lang="da-DK" i="1" dirty="0"/>
              <a:t>Acta Pharm Sin B. </a:t>
            </a:r>
            <a:r>
              <a:rPr lang="da-DK" dirty="0"/>
              <a:t>2022;12(10):3972-3985. doi:10.1016/j.apsb.2022.04.011</a:t>
            </a:r>
          </a:p>
        </p:txBody>
      </p:sp>
      <p:sp>
        <p:nvSpPr>
          <p:cNvPr id="2" name="Rectangle 1">
            <a:extLst>
              <a:ext uri="{FF2B5EF4-FFF2-40B4-BE49-F238E27FC236}">
                <a16:creationId xmlns:a16="http://schemas.microsoft.com/office/drawing/2014/main" id="{61665C10-BF06-FFF7-5F61-1CB4A120B0EA}"/>
              </a:ext>
            </a:extLst>
          </p:cNvPr>
          <p:cNvSpPr/>
          <p:nvPr/>
        </p:nvSpPr>
        <p:spPr>
          <a:xfrm>
            <a:off x="712381" y="3742660"/>
            <a:ext cx="7272670" cy="233248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217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E8913867-C078-E8B5-6658-AFCB3BC8EEB4}"/>
              </a:ext>
            </a:extLst>
          </p:cNvPr>
          <p:cNvSpPr>
            <a:spLocks noGrp="1"/>
          </p:cNvSpPr>
          <p:nvPr>
            <p:ph idx="1"/>
          </p:nvPr>
        </p:nvSpPr>
        <p:spPr>
          <a:xfrm>
            <a:off x="838200" y="1285336"/>
            <a:ext cx="6978805" cy="4891627"/>
          </a:xfrm>
        </p:spPr>
        <p:txBody>
          <a:bodyPr>
            <a:normAutofit fontScale="92500" lnSpcReduction="10000"/>
          </a:bodyPr>
          <a:lstStyle/>
          <a:p>
            <a:r>
              <a:rPr lang="en-US" sz="2000" dirty="0"/>
              <a:t>Hospitalized COVID-19 patients were recommended to receive thromboprophylaxis as “acute, medically ill” patients per ACC, ACCP, WHO, and ISTH guidelines</a:t>
            </a:r>
          </a:p>
          <a:p>
            <a:r>
              <a:rPr lang="en-US" sz="2000" dirty="0"/>
              <a:t>Rivaroxaban was approved in the US for thromboprophylaxis in hospitalized acute, medically ill patients who were at risk for VTE but low risk for bleeding</a:t>
            </a:r>
          </a:p>
          <a:p>
            <a:r>
              <a:rPr lang="en-US" sz="2000" dirty="0"/>
              <a:t>D-dimer in COVID-19 was identified as a marker of a procoagulant state and a risk factor for VTE, clinical deterioration, and death</a:t>
            </a:r>
          </a:p>
          <a:p>
            <a:r>
              <a:rPr lang="en-US" sz="2000" dirty="0"/>
              <a:t>Despite focus on hospitalized patients, the majority of patients with COVID-19 were treated as outpatients</a:t>
            </a:r>
          </a:p>
          <a:p>
            <a:r>
              <a:rPr lang="en-US" sz="2000" dirty="0"/>
              <a:t>Outpatients with COVID-19 were suspected to be at risk for venous and arterial thrombotic events, especially in setting of risk factors</a:t>
            </a:r>
          </a:p>
          <a:p>
            <a:r>
              <a:rPr lang="en-US" sz="2000" dirty="0"/>
              <a:t>Histopathological evidence suggested that at least part of the deterioration in lung function leading to hospitalization may have been due to in situ pulmonary artery thrombosis</a:t>
            </a:r>
          </a:p>
        </p:txBody>
      </p:sp>
      <p:sp>
        <p:nvSpPr>
          <p:cNvPr id="9" name="Title 8">
            <a:extLst>
              <a:ext uri="{FF2B5EF4-FFF2-40B4-BE49-F238E27FC236}">
                <a16:creationId xmlns:a16="http://schemas.microsoft.com/office/drawing/2014/main" id="{05B3BCE9-7EFD-3006-9406-0FA34A2C042E}"/>
              </a:ext>
            </a:extLst>
          </p:cNvPr>
          <p:cNvSpPr>
            <a:spLocks noGrp="1"/>
          </p:cNvSpPr>
          <p:nvPr>
            <p:ph type="title"/>
          </p:nvPr>
        </p:nvSpPr>
        <p:spPr/>
        <p:txBody>
          <a:bodyPr/>
          <a:lstStyle/>
          <a:p>
            <a:r>
              <a:rPr lang="en-US" dirty="0"/>
              <a:t>Background: Spring 2020</a:t>
            </a:r>
          </a:p>
        </p:txBody>
      </p:sp>
      <p:sp>
        <p:nvSpPr>
          <p:cNvPr id="5" name="Footer Placeholder 4">
            <a:extLst>
              <a:ext uri="{FF2B5EF4-FFF2-40B4-BE49-F238E27FC236}">
                <a16:creationId xmlns:a16="http://schemas.microsoft.com/office/drawing/2014/main" id="{5E3BEBA6-CB64-1E26-7159-7C08C92B5B9F}"/>
              </a:ext>
            </a:extLst>
          </p:cNvPr>
          <p:cNvSpPr>
            <a:spLocks noGrp="1"/>
          </p:cNvSpPr>
          <p:nvPr>
            <p:ph type="ftr" sz="quarter" idx="3"/>
          </p:nvPr>
        </p:nvSpPr>
        <p:spPr>
          <a:xfrm>
            <a:off x="838200" y="6075146"/>
            <a:ext cx="8895348" cy="646330"/>
          </a:xfrm>
        </p:spPr>
        <p:txBody>
          <a:bodyPr/>
          <a:lstStyle/>
          <a:p>
            <a:r>
              <a:rPr lang="da-DK" dirty="0"/>
              <a:t>Piazza G, et al. </a:t>
            </a:r>
            <a:r>
              <a:rPr lang="da-DK" i="1" dirty="0"/>
              <a:t>JAMA. </a:t>
            </a:r>
            <a:r>
              <a:rPr lang="da-DK" dirty="0"/>
              <a:t>2020;324(24):2548-2549. doi:10.1001/jama.2020.23422  </a:t>
            </a:r>
          </a:p>
          <a:p>
            <a:r>
              <a:rPr lang="da-DK" dirty="0"/>
              <a:t>Ackermann M, et al. </a:t>
            </a:r>
            <a:r>
              <a:rPr lang="da-DK" i="1" dirty="0"/>
              <a:t>N Engl J Med. </a:t>
            </a:r>
            <a:r>
              <a:rPr lang="da-DK" dirty="0"/>
              <a:t>2020;383(2):120-128. doi:10.1056/NEJMoa2015432</a:t>
            </a:r>
          </a:p>
          <a:p>
            <a:r>
              <a:rPr lang="da-DK" dirty="0"/>
              <a:t>Zheng X, et al. </a:t>
            </a:r>
            <a:r>
              <a:rPr lang="da-DK" i="1" dirty="0"/>
              <a:t>Acta Pharm Sin B. </a:t>
            </a:r>
            <a:r>
              <a:rPr lang="da-DK" dirty="0"/>
              <a:t>2022;12(10):3972-3985. doi:10.1016/j.apsb.2022.04.011</a:t>
            </a:r>
          </a:p>
        </p:txBody>
      </p:sp>
      <p:sp>
        <p:nvSpPr>
          <p:cNvPr id="2" name="Rectangle 1">
            <a:extLst>
              <a:ext uri="{FF2B5EF4-FFF2-40B4-BE49-F238E27FC236}">
                <a16:creationId xmlns:a16="http://schemas.microsoft.com/office/drawing/2014/main" id="{8F8ABEB7-C35A-A5B9-6EBD-83421B6E9C2A}"/>
              </a:ext>
            </a:extLst>
          </p:cNvPr>
          <p:cNvSpPr/>
          <p:nvPr/>
        </p:nvSpPr>
        <p:spPr>
          <a:xfrm>
            <a:off x="712381" y="4359348"/>
            <a:ext cx="7272670" cy="17157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985279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E8913867-C078-E8B5-6658-AFCB3BC8EEB4}"/>
              </a:ext>
            </a:extLst>
          </p:cNvPr>
          <p:cNvSpPr>
            <a:spLocks noGrp="1"/>
          </p:cNvSpPr>
          <p:nvPr>
            <p:ph idx="1"/>
          </p:nvPr>
        </p:nvSpPr>
        <p:spPr>
          <a:xfrm>
            <a:off x="838200" y="1285336"/>
            <a:ext cx="6978805" cy="4891627"/>
          </a:xfrm>
        </p:spPr>
        <p:txBody>
          <a:bodyPr>
            <a:normAutofit fontScale="92500" lnSpcReduction="10000"/>
          </a:bodyPr>
          <a:lstStyle/>
          <a:p>
            <a:r>
              <a:rPr lang="en-US" sz="2000" dirty="0"/>
              <a:t>Hospitalized COVID-19 patients were recommended to receive thromboprophylaxis as “acute, medically ill” patients per ACC, ACCP, WHO, and ISTH guidelines</a:t>
            </a:r>
          </a:p>
          <a:p>
            <a:r>
              <a:rPr lang="en-US" sz="2000" dirty="0"/>
              <a:t>Rivaroxaban was approved in the US for thromboprophylaxis in hospitalized acute, medically ill patients who were at risk for VTE but low risk for bleeding</a:t>
            </a:r>
          </a:p>
          <a:p>
            <a:r>
              <a:rPr lang="en-US" sz="2000" dirty="0"/>
              <a:t>D-dimer in COVID-19 was identified as a marker of a procoagulant state and a risk factor for VTE, clinical deterioration, and death</a:t>
            </a:r>
          </a:p>
          <a:p>
            <a:r>
              <a:rPr lang="en-US" sz="2000" dirty="0"/>
              <a:t>Despite focus on hospitalized patients, the majority of patients with COVID-19 were treated as outpatients</a:t>
            </a:r>
          </a:p>
          <a:p>
            <a:r>
              <a:rPr lang="en-US" sz="2000" dirty="0"/>
              <a:t>Outpatients with COVID-19 were suspected to be at risk for venous and arterial thrombotic events, especially in setting of risk factors</a:t>
            </a:r>
          </a:p>
          <a:p>
            <a:r>
              <a:rPr lang="en-US" sz="2000" dirty="0"/>
              <a:t>Histopathological evidence suggested that at least part of the deterioration in lung function leading to hospitalization may have been due to in situ pulmonary artery thrombosis</a:t>
            </a:r>
          </a:p>
        </p:txBody>
      </p:sp>
      <p:sp>
        <p:nvSpPr>
          <p:cNvPr id="9" name="Title 8">
            <a:extLst>
              <a:ext uri="{FF2B5EF4-FFF2-40B4-BE49-F238E27FC236}">
                <a16:creationId xmlns:a16="http://schemas.microsoft.com/office/drawing/2014/main" id="{05B3BCE9-7EFD-3006-9406-0FA34A2C042E}"/>
              </a:ext>
            </a:extLst>
          </p:cNvPr>
          <p:cNvSpPr>
            <a:spLocks noGrp="1"/>
          </p:cNvSpPr>
          <p:nvPr>
            <p:ph type="title"/>
          </p:nvPr>
        </p:nvSpPr>
        <p:spPr/>
        <p:txBody>
          <a:bodyPr/>
          <a:lstStyle/>
          <a:p>
            <a:r>
              <a:rPr lang="en-US" dirty="0"/>
              <a:t>Background: Spring 2020</a:t>
            </a:r>
          </a:p>
        </p:txBody>
      </p:sp>
      <p:sp>
        <p:nvSpPr>
          <p:cNvPr id="5" name="Footer Placeholder 4">
            <a:extLst>
              <a:ext uri="{FF2B5EF4-FFF2-40B4-BE49-F238E27FC236}">
                <a16:creationId xmlns:a16="http://schemas.microsoft.com/office/drawing/2014/main" id="{5E3BEBA6-CB64-1E26-7159-7C08C92B5B9F}"/>
              </a:ext>
            </a:extLst>
          </p:cNvPr>
          <p:cNvSpPr>
            <a:spLocks noGrp="1"/>
          </p:cNvSpPr>
          <p:nvPr>
            <p:ph type="ftr" sz="quarter" idx="3"/>
          </p:nvPr>
        </p:nvSpPr>
        <p:spPr>
          <a:xfrm>
            <a:off x="838200" y="6075146"/>
            <a:ext cx="8895348" cy="646330"/>
          </a:xfrm>
        </p:spPr>
        <p:txBody>
          <a:bodyPr/>
          <a:lstStyle/>
          <a:p>
            <a:r>
              <a:rPr lang="da-DK" dirty="0"/>
              <a:t>Piazza G, et al. </a:t>
            </a:r>
            <a:r>
              <a:rPr lang="da-DK" i="1" dirty="0"/>
              <a:t>JAMA. </a:t>
            </a:r>
            <a:r>
              <a:rPr lang="da-DK" dirty="0"/>
              <a:t>2020;324(24):2548-2549. doi:10.1001/jama.2020.23422  </a:t>
            </a:r>
          </a:p>
          <a:p>
            <a:r>
              <a:rPr lang="da-DK" dirty="0"/>
              <a:t>Ackermann M, et al. </a:t>
            </a:r>
            <a:r>
              <a:rPr lang="da-DK" i="1" dirty="0"/>
              <a:t>N Engl J Med. </a:t>
            </a:r>
            <a:r>
              <a:rPr lang="da-DK" dirty="0"/>
              <a:t>2020;383(2):120-128. doi:10.1056/NEJMoa2015432</a:t>
            </a:r>
          </a:p>
          <a:p>
            <a:r>
              <a:rPr lang="da-DK" dirty="0"/>
              <a:t>Zheng X, et al. </a:t>
            </a:r>
            <a:r>
              <a:rPr lang="da-DK" i="1" dirty="0"/>
              <a:t>Acta Pharm Sin B. </a:t>
            </a:r>
            <a:r>
              <a:rPr lang="da-DK" dirty="0"/>
              <a:t>2022;12(10):3972-3985. doi:10.1016/j.apsb.2022.04.011</a:t>
            </a:r>
          </a:p>
        </p:txBody>
      </p:sp>
      <p:sp>
        <p:nvSpPr>
          <p:cNvPr id="2" name="Rectangle 1">
            <a:extLst>
              <a:ext uri="{FF2B5EF4-FFF2-40B4-BE49-F238E27FC236}">
                <a16:creationId xmlns:a16="http://schemas.microsoft.com/office/drawing/2014/main" id="{564935EC-294B-1B18-73DC-BC819D9C6DC7}"/>
              </a:ext>
            </a:extLst>
          </p:cNvPr>
          <p:cNvSpPr/>
          <p:nvPr/>
        </p:nvSpPr>
        <p:spPr>
          <a:xfrm>
            <a:off x="712381" y="4969196"/>
            <a:ext cx="7272670" cy="11059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081394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E8913867-C078-E8B5-6658-AFCB3BC8EEB4}"/>
              </a:ext>
            </a:extLst>
          </p:cNvPr>
          <p:cNvSpPr>
            <a:spLocks noGrp="1"/>
          </p:cNvSpPr>
          <p:nvPr>
            <p:ph idx="1"/>
          </p:nvPr>
        </p:nvSpPr>
        <p:spPr>
          <a:xfrm>
            <a:off x="838200" y="1285336"/>
            <a:ext cx="6978805" cy="4891627"/>
          </a:xfrm>
        </p:spPr>
        <p:txBody>
          <a:bodyPr>
            <a:normAutofit fontScale="92500" lnSpcReduction="10000"/>
          </a:bodyPr>
          <a:lstStyle/>
          <a:p>
            <a:r>
              <a:rPr lang="en-US" sz="2000" dirty="0"/>
              <a:t>Hospitalized COVID-19 patients were recommended to receive thromboprophylaxis as “acute, medically ill” patients per ACC, ACCP, WHO, and ISTH guidelines</a:t>
            </a:r>
          </a:p>
          <a:p>
            <a:r>
              <a:rPr lang="en-US" sz="2000" dirty="0"/>
              <a:t>Rivaroxaban was approved in the US for thromboprophylaxis in hospitalized acute, medically ill patients who were at risk for VTE but low risk for bleeding</a:t>
            </a:r>
          </a:p>
          <a:p>
            <a:r>
              <a:rPr lang="en-US" sz="2000" dirty="0"/>
              <a:t>D-dimer in COVID-19 was identified as a marker of a procoagulant state and a risk factor for VTE, clinical deterioration, and death</a:t>
            </a:r>
          </a:p>
          <a:p>
            <a:r>
              <a:rPr lang="en-US" sz="2000" dirty="0"/>
              <a:t>Despite focus on hospitalized patients, the majority of patients with COVID-19 were treated as outpatients</a:t>
            </a:r>
          </a:p>
          <a:p>
            <a:r>
              <a:rPr lang="en-US" sz="2000" dirty="0"/>
              <a:t>Outpatients with COVID-19 were suspected to be at risk for venous and arterial thrombotic events, especially in setting of risk factors</a:t>
            </a:r>
          </a:p>
          <a:p>
            <a:r>
              <a:rPr lang="en-US" sz="2000" dirty="0"/>
              <a:t>Histopathological evidence suggested that at least part of the deterioration in lung function leading to hospitalization may have been due to in situ pulmonary artery thrombosis</a:t>
            </a:r>
          </a:p>
        </p:txBody>
      </p:sp>
      <p:sp>
        <p:nvSpPr>
          <p:cNvPr id="9" name="Title 8">
            <a:extLst>
              <a:ext uri="{FF2B5EF4-FFF2-40B4-BE49-F238E27FC236}">
                <a16:creationId xmlns:a16="http://schemas.microsoft.com/office/drawing/2014/main" id="{05B3BCE9-7EFD-3006-9406-0FA34A2C042E}"/>
              </a:ext>
            </a:extLst>
          </p:cNvPr>
          <p:cNvSpPr>
            <a:spLocks noGrp="1"/>
          </p:cNvSpPr>
          <p:nvPr>
            <p:ph type="title"/>
          </p:nvPr>
        </p:nvSpPr>
        <p:spPr/>
        <p:txBody>
          <a:bodyPr/>
          <a:lstStyle/>
          <a:p>
            <a:r>
              <a:rPr lang="en-US" dirty="0"/>
              <a:t>Background: Spring 2020</a:t>
            </a:r>
          </a:p>
        </p:txBody>
      </p:sp>
      <p:sp>
        <p:nvSpPr>
          <p:cNvPr id="5" name="Footer Placeholder 4">
            <a:extLst>
              <a:ext uri="{FF2B5EF4-FFF2-40B4-BE49-F238E27FC236}">
                <a16:creationId xmlns:a16="http://schemas.microsoft.com/office/drawing/2014/main" id="{5E3BEBA6-CB64-1E26-7159-7C08C92B5B9F}"/>
              </a:ext>
            </a:extLst>
          </p:cNvPr>
          <p:cNvSpPr>
            <a:spLocks noGrp="1"/>
          </p:cNvSpPr>
          <p:nvPr>
            <p:ph type="ftr" sz="quarter" idx="3"/>
          </p:nvPr>
        </p:nvSpPr>
        <p:spPr>
          <a:xfrm>
            <a:off x="838200" y="6075146"/>
            <a:ext cx="8895348" cy="646330"/>
          </a:xfrm>
        </p:spPr>
        <p:txBody>
          <a:bodyPr/>
          <a:lstStyle/>
          <a:p>
            <a:r>
              <a:rPr lang="da-DK" dirty="0"/>
              <a:t>Piazza G, et al. </a:t>
            </a:r>
            <a:r>
              <a:rPr lang="da-DK" i="1" dirty="0"/>
              <a:t>JAMA. </a:t>
            </a:r>
            <a:r>
              <a:rPr lang="da-DK" dirty="0"/>
              <a:t>2020;324(24):2548-2549. doi:10.1001/jama.2020.23422  </a:t>
            </a:r>
          </a:p>
          <a:p>
            <a:r>
              <a:rPr lang="da-DK" dirty="0"/>
              <a:t>Ackermann M, et al. </a:t>
            </a:r>
            <a:r>
              <a:rPr lang="da-DK" i="1" dirty="0"/>
              <a:t>N Engl J Med. </a:t>
            </a:r>
            <a:r>
              <a:rPr lang="da-DK" dirty="0"/>
              <a:t>2020;383(2):120-128. doi:10.1056/NEJMoa2015432</a:t>
            </a:r>
          </a:p>
          <a:p>
            <a:r>
              <a:rPr lang="da-DK" dirty="0"/>
              <a:t>Zheng X, et al. </a:t>
            </a:r>
            <a:r>
              <a:rPr lang="da-DK" i="1" dirty="0"/>
              <a:t>Acta Pharm Sin B. </a:t>
            </a:r>
            <a:r>
              <a:rPr lang="da-DK" dirty="0"/>
              <a:t>2022;12(10):3972-3985. doi:10.1016/j.apsb.2022.04.011</a:t>
            </a:r>
          </a:p>
        </p:txBody>
      </p:sp>
      <p:pic>
        <p:nvPicPr>
          <p:cNvPr id="15" name="Picture 14">
            <a:extLst>
              <a:ext uri="{FF2B5EF4-FFF2-40B4-BE49-F238E27FC236}">
                <a16:creationId xmlns:a16="http://schemas.microsoft.com/office/drawing/2014/main" id="{7E39AAF6-0C90-BE3C-BCC2-46520A554488}"/>
              </a:ext>
            </a:extLst>
          </p:cNvPr>
          <p:cNvPicPr>
            <a:picLocks noChangeAspect="1"/>
          </p:cNvPicPr>
          <p:nvPr/>
        </p:nvPicPr>
        <p:blipFill>
          <a:blip r:embed="rId3">
            <a:extLst>
              <a:ext uri="{BEBA8EAE-BF5A-486C-A8C5-ECC9F3942E4B}">
                <a14:imgProps xmlns:a14="http://schemas.microsoft.com/office/drawing/2010/main">
                  <a14:imgLayer r:embed="rId4">
                    <a14:imgEffect>
                      <a14:sharpenSoften amount="18000"/>
                    </a14:imgEffect>
                  </a14:imgLayer>
                </a14:imgProps>
              </a:ext>
            </a:extLst>
          </a:blip>
          <a:stretch>
            <a:fillRect/>
          </a:stretch>
        </p:blipFill>
        <p:spPr>
          <a:xfrm>
            <a:off x="8068057" y="1472184"/>
            <a:ext cx="3771375" cy="364263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24829045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DBB89C-6B1A-4240-967F-D94D5E8B2A5B}"/>
              </a:ext>
            </a:extLst>
          </p:cNvPr>
          <p:cNvSpPr>
            <a:spLocks noGrp="1"/>
          </p:cNvSpPr>
          <p:nvPr>
            <p:ph type="title"/>
          </p:nvPr>
        </p:nvSpPr>
        <p:spPr>
          <a:xfrm>
            <a:off x="838200" y="-1"/>
            <a:ext cx="10515600" cy="880649"/>
          </a:xfrm>
        </p:spPr>
        <p:txBody>
          <a:bodyPr/>
          <a:lstStyle/>
          <a:p>
            <a:r>
              <a:rPr lang="en-US" dirty="0"/>
              <a:t>Study Design</a:t>
            </a:r>
          </a:p>
        </p:txBody>
      </p:sp>
      <p:sp>
        <p:nvSpPr>
          <p:cNvPr id="6" name="Footer Placeholder 5">
            <a:extLst>
              <a:ext uri="{FF2B5EF4-FFF2-40B4-BE49-F238E27FC236}">
                <a16:creationId xmlns:a16="http://schemas.microsoft.com/office/drawing/2014/main" id="{F725A198-6440-0E48-899D-6B88578EE3D6}"/>
              </a:ext>
            </a:extLst>
          </p:cNvPr>
          <p:cNvSpPr>
            <a:spLocks noGrp="1"/>
          </p:cNvSpPr>
          <p:nvPr>
            <p:ph type="ftr" sz="quarter" idx="3"/>
          </p:nvPr>
        </p:nvSpPr>
        <p:spPr/>
        <p:txBody>
          <a:bodyPr/>
          <a:lstStyle/>
          <a:p>
            <a:endParaRPr lang="en-US" dirty="0"/>
          </a:p>
          <a:p>
            <a:r>
              <a:rPr lang="en-US" dirty="0" err="1"/>
              <a:t>Capell</a:t>
            </a:r>
            <a:r>
              <a:rPr lang="en-US" dirty="0"/>
              <a:t> WH, et al. Am Heart J. 2021;235:12-23. doi:10.1016/j.ahj.2021.02.001</a:t>
            </a:r>
          </a:p>
        </p:txBody>
      </p:sp>
      <p:grpSp>
        <p:nvGrpSpPr>
          <p:cNvPr id="16" name="Group 15">
            <a:extLst>
              <a:ext uri="{FF2B5EF4-FFF2-40B4-BE49-F238E27FC236}">
                <a16:creationId xmlns:a16="http://schemas.microsoft.com/office/drawing/2014/main" id="{B49AEAE1-ABD6-E1BD-E958-F21501CA458E}"/>
              </a:ext>
            </a:extLst>
          </p:cNvPr>
          <p:cNvGrpSpPr/>
          <p:nvPr/>
        </p:nvGrpSpPr>
        <p:grpSpPr>
          <a:xfrm flipV="1">
            <a:off x="3661605" y="3371818"/>
            <a:ext cx="7759572" cy="792177"/>
            <a:chOff x="3427770" y="2088307"/>
            <a:chExt cx="8262206" cy="824536"/>
          </a:xfrm>
          <a:solidFill>
            <a:srgbClr val="F79646"/>
          </a:solidFill>
        </p:grpSpPr>
        <p:sp>
          <p:nvSpPr>
            <p:cNvPr id="73" name="Rectangle: Rounded Corners 72">
              <a:extLst>
                <a:ext uri="{FF2B5EF4-FFF2-40B4-BE49-F238E27FC236}">
                  <a16:creationId xmlns:a16="http://schemas.microsoft.com/office/drawing/2014/main" id="{A9098B50-9B9D-68C5-F8BF-03CECF1FD815}"/>
                </a:ext>
              </a:extLst>
            </p:cNvPr>
            <p:cNvSpPr/>
            <p:nvPr/>
          </p:nvSpPr>
          <p:spPr>
            <a:xfrm rot="18900000">
              <a:off x="3427770" y="2468621"/>
              <a:ext cx="1511675" cy="444222"/>
            </a:xfrm>
            <a:prstGeom prst="roundRect">
              <a:avLst>
                <a:gd name="adj" fmla="val 50000"/>
              </a:avLst>
            </a:prstGeom>
            <a:grpFill/>
            <a:ln w="9525" cap="flat" cmpd="sng" algn="ctr">
              <a:noFill/>
              <a:prstDash val="solid"/>
            </a:ln>
            <a:effectLst/>
          </p:spPr>
          <p:txBody>
            <a:bodyPr rtlCol="0" anchor="ctr"/>
            <a:lstStyle/>
            <a:p>
              <a:pPr algn="ctr" defTabSz="1219170" fontAlgn="base">
                <a:spcBef>
                  <a:spcPct val="0"/>
                </a:spcBef>
                <a:spcAft>
                  <a:spcPct val="0"/>
                </a:spcAft>
                <a:defRPr/>
              </a:pPr>
              <a:endParaRPr lang="en-US" sz="1200" kern="0">
                <a:solidFill>
                  <a:prstClr val="black">
                    <a:lumMod val="50000"/>
                  </a:prstClr>
                </a:solidFill>
                <a:latin typeface="Calibri"/>
              </a:endParaRPr>
            </a:p>
          </p:txBody>
        </p:sp>
        <p:sp>
          <p:nvSpPr>
            <p:cNvPr id="74" name="Rectangle: Rounded Corners 73">
              <a:extLst>
                <a:ext uri="{FF2B5EF4-FFF2-40B4-BE49-F238E27FC236}">
                  <a16:creationId xmlns:a16="http://schemas.microsoft.com/office/drawing/2014/main" id="{69089E6F-C6BB-B35C-CC08-D6C9DE1B6D21}"/>
                </a:ext>
              </a:extLst>
            </p:cNvPr>
            <p:cNvSpPr/>
            <p:nvPr/>
          </p:nvSpPr>
          <p:spPr>
            <a:xfrm>
              <a:off x="4342868" y="2088307"/>
              <a:ext cx="7347108" cy="444222"/>
            </a:xfrm>
            <a:prstGeom prst="roundRect">
              <a:avLst>
                <a:gd name="adj" fmla="val 50000"/>
              </a:avLst>
            </a:prstGeom>
            <a:grpFill/>
            <a:ln w="9525" cap="flat" cmpd="sng" algn="ctr">
              <a:noFill/>
              <a:prstDash val="solid"/>
            </a:ln>
            <a:effectLst/>
          </p:spPr>
          <p:txBody>
            <a:bodyPr rtlCol="0" anchor="ctr"/>
            <a:lstStyle/>
            <a:p>
              <a:pPr algn="ctr" defTabSz="1219170" fontAlgn="base">
                <a:spcBef>
                  <a:spcPct val="0"/>
                </a:spcBef>
                <a:spcAft>
                  <a:spcPct val="0"/>
                </a:spcAft>
                <a:defRPr/>
              </a:pPr>
              <a:endParaRPr lang="en-US" sz="1200" kern="0">
                <a:solidFill>
                  <a:prstClr val="black">
                    <a:lumMod val="50000"/>
                  </a:prstClr>
                </a:solidFill>
                <a:latin typeface="Calibri"/>
              </a:endParaRPr>
            </a:p>
          </p:txBody>
        </p:sp>
      </p:grpSp>
      <p:sp>
        <p:nvSpPr>
          <p:cNvPr id="17" name="Rectangle: Rounded Corners 16">
            <a:extLst>
              <a:ext uri="{FF2B5EF4-FFF2-40B4-BE49-F238E27FC236}">
                <a16:creationId xmlns:a16="http://schemas.microsoft.com/office/drawing/2014/main" id="{82B1BCB5-36BB-9D30-46DA-B9ADD9E99B97}"/>
              </a:ext>
            </a:extLst>
          </p:cNvPr>
          <p:cNvSpPr/>
          <p:nvPr/>
        </p:nvSpPr>
        <p:spPr>
          <a:xfrm rot="18900000">
            <a:off x="3661602" y="2329790"/>
            <a:ext cx="1419712" cy="426789"/>
          </a:xfrm>
          <a:prstGeom prst="roundRect">
            <a:avLst>
              <a:gd name="adj" fmla="val 50000"/>
            </a:avLst>
          </a:prstGeom>
          <a:solidFill>
            <a:srgbClr val="4F81BD"/>
          </a:solidFill>
          <a:ln w="9525" cap="flat" cmpd="sng" algn="ctr">
            <a:noFill/>
            <a:prstDash val="solid"/>
          </a:ln>
          <a:effectLst/>
        </p:spPr>
        <p:txBody>
          <a:bodyPr rtlCol="0" anchor="ctr"/>
          <a:lstStyle/>
          <a:p>
            <a:pPr algn="ctr" defTabSz="1219170" fontAlgn="base">
              <a:spcBef>
                <a:spcPct val="0"/>
              </a:spcBef>
              <a:spcAft>
                <a:spcPct val="0"/>
              </a:spcAft>
              <a:defRPr/>
            </a:pPr>
            <a:endParaRPr lang="en-US" sz="1200" kern="0">
              <a:solidFill>
                <a:prstClr val="black">
                  <a:lumMod val="50000"/>
                </a:prstClr>
              </a:solidFill>
              <a:latin typeface="Calibri"/>
            </a:endParaRPr>
          </a:p>
        </p:txBody>
      </p:sp>
      <p:sp>
        <p:nvSpPr>
          <p:cNvPr id="18" name="Rectangle: Rounded Corners 17">
            <a:extLst>
              <a:ext uri="{FF2B5EF4-FFF2-40B4-BE49-F238E27FC236}">
                <a16:creationId xmlns:a16="http://schemas.microsoft.com/office/drawing/2014/main" id="{0AE5E370-91A8-7514-38BA-1F05FD8BA103}"/>
              </a:ext>
            </a:extLst>
          </p:cNvPr>
          <p:cNvSpPr/>
          <p:nvPr/>
        </p:nvSpPr>
        <p:spPr>
          <a:xfrm>
            <a:off x="1805475" y="3024835"/>
            <a:ext cx="1862439" cy="43924"/>
          </a:xfrm>
          <a:prstGeom prst="roundRect">
            <a:avLst>
              <a:gd name="adj" fmla="val 50000"/>
            </a:avLst>
          </a:prstGeom>
          <a:solidFill>
            <a:srgbClr val="F79646">
              <a:lumMod val="50000"/>
            </a:srgbClr>
          </a:solidFill>
          <a:ln w="9525" cap="flat" cmpd="sng" algn="ctr">
            <a:noFill/>
            <a:prstDash val="solid"/>
          </a:ln>
          <a:effectLst/>
        </p:spPr>
        <p:txBody>
          <a:bodyPr rtlCol="0" anchor="ctr"/>
          <a:lstStyle/>
          <a:p>
            <a:pPr algn="ctr" defTabSz="1219170" fontAlgn="base">
              <a:spcBef>
                <a:spcPct val="0"/>
              </a:spcBef>
              <a:spcAft>
                <a:spcPct val="0"/>
              </a:spcAft>
              <a:defRPr/>
            </a:pPr>
            <a:endParaRPr lang="en-US" sz="1200" kern="0">
              <a:solidFill>
                <a:prstClr val="black">
                  <a:lumMod val="50000"/>
                </a:prstClr>
              </a:solidFill>
              <a:latin typeface="Calibri"/>
            </a:endParaRPr>
          </a:p>
        </p:txBody>
      </p:sp>
      <p:sp>
        <p:nvSpPr>
          <p:cNvPr id="19" name="Rectangle: Rounded Corners 18">
            <a:extLst>
              <a:ext uri="{FF2B5EF4-FFF2-40B4-BE49-F238E27FC236}">
                <a16:creationId xmlns:a16="http://schemas.microsoft.com/office/drawing/2014/main" id="{310F6D39-A64E-2532-741C-3BBF2B7C9C73}"/>
              </a:ext>
            </a:extLst>
          </p:cNvPr>
          <p:cNvSpPr/>
          <p:nvPr/>
        </p:nvSpPr>
        <p:spPr>
          <a:xfrm>
            <a:off x="454072" y="2009967"/>
            <a:ext cx="1355623" cy="2027947"/>
          </a:xfrm>
          <a:prstGeom prst="roundRect">
            <a:avLst>
              <a:gd name="adj" fmla="val 10577"/>
            </a:avLst>
          </a:prstGeom>
          <a:solidFill>
            <a:srgbClr val="EEECE1">
              <a:lumMod val="95000"/>
            </a:srgbClr>
          </a:solidFill>
          <a:ln w="9525" cap="flat" cmpd="sng" algn="ctr">
            <a:noFill/>
            <a:prstDash val="solid"/>
          </a:ln>
          <a:effectLst/>
        </p:spPr>
        <p:txBody>
          <a:bodyPr rtlCol="0" anchor="ctr"/>
          <a:lstStyle/>
          <a:p>
            <a:pPr algn="ctr" defTabSz="1219170" fontAlgn="base">
              <a:spcBef>
                <a:spcPct val="0"/>
              </a:spcBef>
              <a:spcAft>
                <a:spcPct val="0"/>
              </a:spcAft>
              <a:defRPr/>
            </a:pPr>
            <a:r>
              <a:rPr lang="en-US" sz="1200" kern="0" dirty="0">
                <a:solidFill>
                  <a:prstClr val="black">
                    <a:lumMod val="50000"/>
                  </a:prstClr>
                </a:solidFill>
                <a:latin typeface="Verdana" panose="020B0604030504040204" pitchFamily="34" charset="0"/>
                <a:ea typeface="Verdana" panose="020B0604030504040204" pitchFamily="34" charset="0"/>
              </a:rPr>
              <a:t>Symptomatic patients with positive COVID-19 test for infection </a:t>
            </a:r>
          </a:p>
          <a:p>
            <a:pPr algn="ctr" defTabSz="1219170" fontAlgn="base">
              <a:spcBef>
                <a:spcPct val="0"/>
              </a:spcBef>
              <a:spcAft>
                <a:spcPct val="0"/>
              </a:spcAft>
              <a:defRPr/>
            </a:pPr>
            <a:r>
              <a:rPr lang="en-US" sz="1200" kern="0" dirty="0">
                <a:solidFill>
                  <a:prstClr val="black">
                    <a:lumMod val="50000"/>
                  </a:prstClr>
                </a:solidFill>
                <a:latin typeface="Verdana" panose="020B0604030504040204" pitchFamily="34" charset="0"/>
                <a:ea typeface="Verdana" panose="020B0604030504040204" pitchFamily="34" charset="0"/>
              </a:rPr>
              <a:t>(eg, PCR, antigen)</a:t>
            </a:r>
          </a:p>
        </p:txBody>
      </p:sp>
      <p:grpSp>
        <p:nvGrpSpPr>
          <p:cNvPr id="20" name="Group 19">
            <a:extLst>
              <a:ext uri="{FF2B5EF4-FFF2-40B4-BE49-F238E27FC236}">
                <a16:creationId xmlns:a16="http://schemas.microsoft.com/office/drawing/2014/main" id="{0E103498-5994-CD15-E99F-DDD980397C96}"/>
              </a:ext>
            </a:extLst>
          </p:cNvPr>
          <p:cNvGrpSpPr/>
          <p:nvPr/>
        </p:nvGrpSpPr>
        <p:grpSpPr>
          <a:xfrm>
            <a:off x="3462705" y="2678066"/>
            <a:ext cx="726379" cy="743077"/>
            <a:chOff x="4686300" y="1531620"/>
            <a:chExt cx="457200" cy="457200"/>
          </a:xfrm>
        </p:grpSpPr>
        <p:sp>
          <p:nvSpPr>
            <p:cNvPr id="71" name="Oval 70">
              <a:extLst>
                <a:ext uri="{FF2B5EF4-FFF2-40B4-BE49-F238E27FC236}">
                  <a16:creationId xmlns:a16="http://schemas.microsoft.com/office/drawing/2014/main" id="{67567B9A-6B13-25BC-5EC2-CEC3EB5A773F}"/>
                </a:ext>
              </a:extLst>
            </p:cNvPr>
            <p:cNvSpPr/>
            <p:nvPr/>
          </p:nvSpPr>
          <p:spPr>
            <a:xfrm>
              <a:off x="4686300" y="1531620"/>
              <a:ext cx="457200" cy="457200"/>
            </a:xfrm>
            <a:prstGeom prst="ellipse">
              <a:avLst/>
            </a:prstGeom>
            <a:solidFill>
              <a:srgbClr val="F79646">
                <a:lumMod val="50000"/>
              </a:srgbClr>
            </a:solidFill>
            <a:ln w="9525" cap="flat" cmpd="sng" algn="ctr">
              <a:noFill/>
              <a:prstDash val="solid"/>
            </a:ln>
            <a:effectLst/>
          </p:spPr>
          <p:txBody>
            <a:bodyPr rtlCol="0" anchor="ctr"/>
            <a:lstStyle/>
            <a:p>
              <a:pPr algn="ctr" defTabSz="1219170" fontAlgn="base">
                <a:spcBef>
                  <a:spcPct val="0"/>
                </a:spcBef>
                <a:spcAft>
                  <a:spcPct val="0"/>
                </a:spcAft>
                <a:defRPr/>
              </a:pPr>
              <a:endParaRPr lang="en-US" sz="2400" kern="0">
                <a:solidFill>
                  <a:prstClr val="white"/>
                </a:solidFill>
                <a:latin typeface="Calibri"/>
              </a:endParaRPr>
            </a:p>
          </p:txBody>
        </p:sp>
        <p:sp>
          <p:nvSpPr>
            <p:cNvPr id="72" name="TextBox 71">
              <a:extLst>
                <a:ext uri="{FF2B5EF4-FFF2-40B4-BE49-F238E27FC236}">
                  <a16:creationId xmlns:a16="http://schemas.microsoft.com/office/drawing/2014/main" id="{660203F4-7C28-E0B4-120F-748B4B6E9FE9}"/>
                </a:ext>
              </a:extLst>
            </p:cNvPr>
            <p:cNvSpPr txBox="1"/>
            <p:nvPr/>
          </p:nvSpPr>
          <p:spPr>
            <a:xfrm>
              <a:off x="4793722" y="1640232"/>
              <a:ext cx="242354" cy="246179"/>
            </a:xfrm>
            <a:prstGeom prst="rect">
              <a:avLst/>
            </a:prstGeom>
            <a:noFill/>
          </p:spPr>
          <p:txBody>
            <a:bodyPr wrap="none" rtlCol="0">
              <a:spAutoFit/>
            </a:bodyPr>
            <a:lstStyle/>
            <a:p>
              <a:pPr algn="ctr" defTabSz="1219170" fontAlgn="base">
                <a:spcBef>
                  <a:spcPct val="0"/>
                </a:spcBef>
                <a:spcAft>
                  <a:spcPct val="0"/>
                </a:spcAft>
                <a:defRPr/>
              </a:pPr>
              <a:r>
                <a:rPr lang="en-US" sz="2000" b="1" kern="0">
                  <a:solidFill>
                    <a:prstClr val="white"/>
                  </a:solidFill>
                  <a:latin typeface="Verdana" pitchFamily="-105" charset="0"/>
                  <a:cs typeface="Arial" pitchFamily="-105" charset="0"/>
                </a:rPr>
                <a:t>R</a:t>
              </a:r>
            </a:p>
          </p:txBody>
        </p:sp>
      </p:grpSp>
      <p:sp>
        <p:nvSpPr>
          <p:cNvPr id="21" name="Rectangle: Rounded Corners 20">
            <a:extLst>
              <a:ext uri="{FF2B5EF4-FFF2-40B4-BE49-F238E27FC236}">
                <a16:creationId xmlns:a16="http://schemas.microsoft.com/office/drawing/2014/main" id="{96660D78-0EC7-4893-07AF-6E337571D6B0}"/>
              </a:ext>
            </a:extLst>
          </p:cNvPr>
          <p:cNvSpPr/>
          <p:nvPr/>
        </p:nvSpPr>
        <p:spPr>
          <a:xfrm>
            <a:off x="4521033" y="1964400"/>
            <a:ext cx="6900144" cy="426789"/>
          </a:xfrm>
          <a:prstGeom prst="roundRect">
            <a:avLst>
              <a:gd name="adj" fmla="val 50000"/>
            </a:avLst>
          </a:prstGeom>
          <a:solidFill>
            <a:srgbClr val="4F81BD"/>
          </a:solidFill>
          <a:ln w="9525" cap="flat" cmpd="sng" algn="ctr">
            <a:noFill/>
            <a:prstDash val="solid"/>
          </a:ln>
          <a:effectLst/>
        </p:spPr>
        <p:txBody>
          <a:bodyPr rtlCol="0" anchor="ctr"/>
          <a:lstStyle/>
          <a:p>
            <a:pPr algn="ctr" defTabSz="1219170" fontAlgn="base">
              <a:spcBef>
                <a:spcPct val="0"/>
              </a:spcBef>
              <a:spcAft>
                <a:spcPct val="0"/>
              </a:spcAft>
              <a:defRPr/>
            </a:pPr>
            <a:endParaRPr lang="en-US" sz="1200" kern="0">
              <a:solidFill>
                <a:prstClr val="black">
                  <a:lumMod val="50000"/>
                </a:prstClr>
              </a:solidFill>
              <a:latin typeface="Calibri"/>
            </a:endParaRPr>
          </a:p>
        </p:txBody>
      </p:sp>
      <p:sp>
        <p:nvSpPr>
          <p:cNvPr id="22" name="Rectangle 21">
            <a:extLst>
              <a:ext uri="{FF2B5EF4-FFF2-40B4-BE49-F238E27FC236}">
                <a16:creationId xmlns:a16="http://schemas.microsoft.com/office/drawing/2014/main" id="{9249A013-5284-8426-D2BE-E321EA961728}"/>
              </a:ext>
            </a:extLst>
          </p:cNvPr>
          <p:cNvSpPr/>
          <p:nvPr/>
        </p:nvSpPr>
        <p:spPr>
          <a:xfrm>
            <a:off x="4993832" y="1944548"/>
            <a:ext cx="4387561" cy="461665"/>
          </a:xfrm>
          <a:prstGeom prst="rect">
            <a:avLst/>
          </a:prstGeom>
        </p:spPr>
        <p:txBody>
          <a:bodyPr wrap="square">
            <a:spAutoFit/>
          </a:bodyPr>
          <a:lstStyle/>
          <a:p>
            <a:pPr defTabSz="1219170" fontAlgn="base">
              <a:spcBef>
                <a:spcPct val="0"/>
              </a:spcBef>
              <a:spcAft>
                <a:spcPct val="0"/>
              </a:spcAft>
              <a:defRPr/>
            </a:pPr>
            <a:r>
              <a:rPr lang="en-US" sz="1200" kern="0">
                <a:solidFill>
                  <a:prstClr val="white"/>
                </a:solidFill>
                <a:latin typeface="Verdana" pitchFamily="-105" charset="0"/>
                <a:cs typeface="Arial" pitchFamily="-105" charset="0"/>
              </a:rPr>
              <a:t>Rivaroxaban 10 mg OD </a:t>
            </a:r>
          </a:p>
          <a:p>
            <a:pPr defTabSz="1219170" fontAlgn="base">
              <a:spcBef>
                <a:spcPct val="0"/>
              </a:spcBef>
              <a:spcAft>
                <a:spcPct val="0"/>
              </a:spcAft>
              <a:defRPr/>
            </a:pPr>
            <a:r>
              <a:rPr lang="en-US" sz="1200" kern="0">
                <a:solidFill>
                  <a:prstClr val="white"/>
                </a:solidFill>
                <a:latin typeface="Verdana" pitchFamily="-105" charset="0"/>
                <a:cs typeface="Arial" pitchFamily="-105" charset="0"/>
              </a:rPr>
              <a:t>(+ standard of care)</a:t>
            </a:r>
          </a:p>
        </p:txBody>
      </p:sp>
      <p:sp>
        <p:nvSpPr>
          <p:cNvPr id="23" name="Rectangle 22">
            <a:extLst>
              <a:ext uri="{FF2B5EF4-FFF2-40B4-BE49-F238E27FC236}">
                <a16:creationId xmlns:a16="http://schemas.microsoft.com/office/drawing/2014/main" id="{591653FB-D468-A6C9-178E-06A0A8EDCF1D}"/>
              </a:ext>
            </a:extLst>
          </p:cNvPr>
          <p:cNvSpPr/>
          <p:nvPr/>
        </p:nvSpPr>
        <p:spPr>
          <a:xfrm>
            <a:off x="5068280" y="3706795"/>
            <a:ext cx="2155351" cy="461665"/>
          </a:xfrm>
          <a:prstGeom prst="rect">
            <a:avLst/>
          </a:prstGeom>
        </p:spPr>
        <p:txBody>
          <a:bodyPr wrap="square">
            <a:spAutoFit/>
          </a:bodyPr>
          <a:lstStyle/>
          <a:p>
            <a:pPr defTabSz="1219170" fontAlgn="base">
              <a:spcBef>
                <a:spcPct val="0"/>
              </a:spcBef>
              <a:spcAft>
                <a:spcPct val="0"/>
              </a:spcAft>
              <a:defRPr/>
            </a:pPr>
            <a:r>
              <a:rPr lang="en-US" sz="1200" kern="0">
                <a:solidFill>
                  <a:prstClr val="white"/>
                </a:solidFill>
                <a:latin typeface="Verdana" pitchFamily="-105" charset="0"/>
                <a:cs typeface="Arial" pitchFamily="-105" charset="0"/>
              </a:rPr>
              <a:t>Placebo OD </a:t>
            </a:r>
          </a:p>
          <a:p>
            <a:pPr defTabSz="1219170" fontAlgn="base">
              <a:spcBef>
                <a:spcPct val="0"/>
              </a:spcBef>
              <a:spcAft>
                <a:spcPct val="0"/>
              </a:spcAft>
              <a:defRPr/>
            </a:pPr>
            <a:r>
              <a:rPr lang="en-US" sz="1200" kern="0">
                <a:solidFill>
                  <a:prstClr val="white"/>
                </a:solidFill>
                <a:latin typeface="Verdana" pitchFamily="-105" charset="0"/>
                <a:cs typeface="Arial" pitchFamily="-105" charset="0"/>
              </a:rPr>
              <a:t>(+ standard of care)</a:t>
            </a:r>
          </a:p>
        </p:txBody>
      </p:sp>
      <p:sp>
        <p:nvSpPr>
          <p:cNvPr id="24" name="Rectangle 23">
            <a:extLst>
              <a:ext uri="{FF2B5EF4-FFF2-40B4-BE49-F238E27FC236}">
                <a16:creationId xmlns:a16="http://schemas.microsoft.com/office/drawing/2014/main" id="{468FF3D7-5300-2E73-6538-00B5D37A0618}"/>
              </a:ext>
            </a:extLst>
          </p:cNvPr>
          <p:cNvSpPr/>
          <p:nvPr/>
        </p:nvSpPr>
        <p:spPr>
          <a:xfrm>
            <a:off x="4231271" y="2813815"/>
            <a:ext cx="7386331" cy="543867"/>
          </a:xfrm>
          <a:prstGeom prst="rect">
            <a:avLst/>
          </a:prstGeom>
        </p:spPr>
        <p:txBody>
          <a:bodyPr wrap="square">
            <a:spAutoFit/>
          </a:bodyPr>
          <a:lstStyle/>
          <a:p>
            <a:pPr algn="ctr" defTabSz="1219170" fontAlgn="base">
              <a:spcBef>
                <a:spcPct val="0"/>
              </a:spcBef>
              <a:spcAft>
                <a:spcPct val="0"/>
              </a:spcAft>
              <a:defRPr/>
            </a:pPr>
            <a:r>
              <a:rPr lang="en-US" sz="1467" b="1" u="sng" kern="0" dirty="0">
                <a:solidFill>
                  <a:prstClr val="black">
                    <a:lumMod val="50000"/>
                  </a:prstClr>
                </a:solidFill>
                <a:latin typeface="Verdana" pitchFamily="-105" charset="0"/>
                <a:cs typeface="Arial" pitchFamily="-105" charset="0"/>
              </a:rPr>
              <a:t>Stratification</a:t>
            </a:r>
            <a:r>
              <a:rPr lang="en-US" sz="1467" kern="0" dirty="0">
                <a:solidFill>
                  <a:prstClr val="black">
                    <a:lumMod val="50000"/>
                  </a:prstClr>
                </a:solidFill>
                <a:latin typeface="Verdana" pitchFamily="-105" charset="0"/>
                <a:cs typeface="Arial" pitchFamily="-105" charset="0"/>
              </a:rPr>
              <a:t> by the time from COVID-19 positive test to randomization  (1 to 5 days inclusive, 6 to 14 days inclusive)</a:t>
            </a:r>
            <a:endParaRPr lang="en-US" sz="1467" b="1" kern="0" dirty="0">
              <a:solidFill>
                <a:prstClr val="black">
                  <a:lumMod val="50000"/>
                </a:prstClr>
              </a:solidFill>
              <a:latin typeface="Verdana" pitchFamily="-105" charset="0"/>
              <a:cs typeface="Arial" pitchFamily="-105" charset="0"/>
            </a:endParaRPr>
          </a:p>
        </p:txBody>
      </p:sp>
      <p:cxnSp>
        <p:nvCxnSpPr>
          <p:cNvPr id="25" name="Straight Connector 24">
            <a:extLst>
              <a:ext uri="{FF2B5EF4-FFF2-40B4-BE49-F238E27FC236}">
                <a16:creationId xmlns:a16="http://schemas.microsoft.com/office/drawing/2014/main" id="{B741B2D5-7AB1-B5B9-4104-BC6AB6377AF8}"/>
              </a:ext>
            </a:extLst>
          </p:cNvPr>
          <p:cNvCxnSpPr>
            <a:cxnSpLocks/>
          </p:cNvCxnSpPr>
          <p:nvPr/>
        </p:nvCxnSpPr>
        <p:spPr>
          <a:xfrm>
            <a:off x="1941010" y="4695135"/>
            <a:ext cx="9527297" cy="0"/>
          </a:xfrm>
          <a:prstGeom prst="line">
            <a:avLst/>
          </a:prstGeom>
          <a:noFill/>
          <a:ln w="31750" cap="rnd" cmpd="sng" algn="ctr">
            <a:solidFill>
              <a:srgbClr val="F79646">
                <a:lumMod val="50000"/>
              </a:srgbClr>
            </a:solidFill>
            <a:prstDash val="sysDot"/>
          </a:ln>
          <a:effectLst/>
        </p:spPr>
      </p:cxnSp>
      <p:cxnSp>
        <p:nvCxnSpPr>
          <p:cNvPr id="26" name="Straight Connector 25">
            <a:extLst>
              <a:ext uri="{FF2B5EF4-FFF2-40B4-BE49-F238E27FC236}">
                <a16:creationId xmlns:a16="http://schemas.microsoft.com/office/drawing/2014/main" id="{91FBA912-936F-2066-F9A3-9D130DF32311}"/>
              </a:ext>
            </a:extLst>
          </p:cNvPr>
          <p:cNvCxnSpPr>
            <a:cxnSpLocks/>
          </p:cNvCxnSpPr>
          <p:nvPr/>
        </p:nvCxnSpPr>
        <p:spPr>
          <a:xfrm flipV="1">
            <a:off x="3825889" y="4553019"/>
            <a:ext cx="0" cy="275616"/>
          </a:xfrm>
          <a:prstGeom prst="line">
            <a:avLst/>
          </a:prstGeom>
          <a:noFill/>
          <a:ln w="31750" cap="rnd" cmpd="sng" algn="ctr">
            <a:solidFill>
              <a:srgbClr val="F79646">
                <a:lumMod val="50000"/>
              </a:srgbClr>
            </a:solidFill>
            <a:prstDash val="solid"/>
          </a:ln>
          <a:effectLst/>
        </p:spPr>
      </p:cxnSp>
      <p:cxnSp>
        <p:nvCxnSpPr>
          <p:cNvPr id="27" name="Straight Connector 26">
            <a:extLst>
              <a:ext uri="{FF2B5EF4-FFF2-40B4-BE49-F238E27FC236}">
                <a16:creationId xmlns:a16="http://schemas.microsoft.com/office/drawing/2014/main" id="{5468708E-82A5-4DD5-777E-608031B9FB5F}"/>
              </a:ext>
            </a:extLst>
          </p:cNvPr>
          <p:cNvCxnSpPr>
            <a:cxnSpLocks/>
          </p:cNvCxnSpPr>
          <p:nvPr/>
        </p:nvCxnSpPr>
        <p:spPr>
          <a:xfrm flipV="1">
            <a:off x="1941005" y="4553019"/>
            <a:ext cx="0" cy="275616"/>
          </a:xfrm>
          <a:prstGeom prst="line">
            <a:avLst/>
          </a:prstGeom>
          <a:noFill/>
          <a:ln w="31750" cap="rnd" cmpd="sng" algn="ctr">
            <a:solidFill>
              <a:srgbClr val="F79646">
                <a:lumMod val="50000"/>
              </a:srgbClr>
            </a:solidFill>
            <a:prstDash val="solid"/>
          </a:ln>
          <a:effectLst/>
        </p:spPr>
      </p:cxnSp>
      <p:cxnSp>
        <p:nvCxnSpPr>
          <p:cNvPr id="28" name="Straight Connector 27">
            <a:extLst>
              <a:ext uri="{FF2B5EF4-FFF2-40B4-BE49-F238E27FC236}">
                <a16:creationId xmlns:a16="http://schemas.microsoft.com/office/drawing/2014/main" id="{17E72F03-9083-49F0-F5E0-64282E150456}"/>
              </a:ext>
            </a:extLst>
          </p:cNvPr>
          <p:cNvCxnSpPr>
            <a:cxnSpLocks/>
          </p:cNvCxnSpPr>
          <p:nvPr/>
        </p:nvCxnSpPr>
        <p:spPr>
          <a:xfrm flipV="1">
            <a:off x="5049326" y="4556543"/>
            <a:ext cx="0" cy="275616"/>
          </a:xfrm>
          <a:prstGeom prst="line">
            <a:avLst/>
          </a:prstGeom>
          <a:noFill/>
          <a:ln w="31750" cap="rnd" cmpd="sng" algn="ctr">
            <a:solidFill>
              <a:srgbClr val="F79646">
                <a:lumMod val="50000"/>
              </a:srgbClr>
            </a:solidFill>
            <a:prstDash val="solid"/>
          </a:ln>
          <a:effectLst/>
        </p:spPr>
      </p:cxnSp>
      <p:cxnSp>
        <p:nvCxnSpPr>
          <p:cNvPr id="29" name="Straight Connector 28">
            <a:extLst>
              <a:ext uri="{FF2B5EF4-FFF2-40B4-BE49-F238E27FC236}">
                <a16:creationId xmlns:a16="http://schemas.microsoft.com/office/drawing/2014/main" id="{C357977C-56EC-02E3-1206-C1DE7FE80639}"/>
              </a:ext>
            </a:extLst>
          </p:cNvPr>
          <p:cNvCxnSpPr>
            <a:cxnSpLocks/>
          </p:cNvCxnSpPr>
          <p:nvPr/>
        </p:nvCxnSpPr>
        <p:spPr>
          <a:xfrm flipV="1">
            <a:off x="6946311" y="4553019"/>
            <a:ext cx="0" cy="275616"/>
          </a:xfrm>
          <a:prstGeom prst="line">
            <a:avLst/>
          </a:prstGeom>
          <a:noFill/>
          <a:ln w="31750" cap="rnd" cmpd="sng" algn="ctr">
            <a:solidFill>
              <a:srgbClr val="F79646">
                <a:lumMod val="50000"/>
              </a:srgbClr>
            </a:solidFill>
            <a:prstDash val="solid"/>
          </a:ln>
          <a:effectLst/>
        </p:spPr>
      </p:cxnSp>
      <p:cxnSp>
        <p:nvCxnSpPr>
          <p:cNvPr id="30" name="Straight Connector 29">
            <a:extLst>
              <a:ext uri="{FF2B5EF4-FFF2-40B4-BE49-F238E27FC236}">
                <a16:creationId xmlns:a16="http://schemas.microsoft.com/office/drawing/2014/main" id="{FBA62170-3C09-C2AA-884A-AE4FAF9EC8F6}"/>
              </a:ext>
            </a:extLst>
          </p:cNvPr>
          <p:cNvCxnSpPr>
            <a:cxnSpLocks/>
          </p:cNvCxnSpPr>
          <p:nvPr/>
        </p:nvCxnSpPr>
        <p:spPr>
          <a:xfrm flipV="1">
            <a:off x="9761003" y="4540101"/>
            <a:ext cx="0" cy="275616"/>
          </a:xfrm>
          <a:prstGeom prst="line">
            <a:avLst/>
          </a:prstGeom>
          <a:noFill/>
          <a:ln w="31750" cap="rnd" cmpd="sng" algn="ctr">
            <a:solidFill>
              <a:srgbClr val="F79646">
                <a:lumMod val="50000"/>
              </a:srgbClr>
            </a:solidFill>
            <a:prstDash val="solid"/>
          </a:ln>
          <a:effectLst/>
        </p:spPr>
      </p:cxnSp>
      <p:cxnSp>
        <p:nvCxnSpPr>
          <p:cNvPr id="31" name="Straight Connector 30">
            <a:extLst>
              <a:ext uri="{FF2B5EF4-FFF2-40B4-BE49-F238E27FC236}">
                <a16:creationId xmlns:a16="http://schemas.microsoft.com/office/drawing/2014/main" id="{EE9F583F-4C68-1426-6B3F-7A299CF75E29}"/>
              </a:ext>
            </a:extLst>
          </p:cNvPr>
          <p:cNvCxnSpPr>
            <a:cxnSpLocks/>
          </p:cNvCxnSpPr>
          <p:nvPr/>
        </p:nvCxnSpPr>
        <p:spPr>
          <a:xfrm flipV="1">
            <a:off x="11452535" y="4540101"/>
            <a:ext cx="0" cy="275616"/>
          </a:xfrm>
          <a:prstGeom prst="line">
            <a:avLst/>
          </a:prstGeom>
          <a:noFill/>
          <a:ln w="31750" cap="rnd" cmpd="sng" algn="ctr">
            <a:solidFill>
              <a:srgbClr val="F79646">
                <a:lumMod val="50000"/>
              </a:srgbClr>
            </a:solidFill>
            <a:prstDash val="solid"/>
          </a:ln>
          <a:effectLst/>
        </p:spPr>
      </p:cxnSp>
      <p:sp>
        <p:nvSpPr>
          <p:cNvPr id="32" name="Rectangle 31">
            <a:extLst>
              <a:ext uri="{FF2B5EF4-FFF2-40B4-BE49-F238E27FC236}">
                <a16:creationId xmlns:a16="http://schemas.microsoft.com/office/drawing/2014/main" id="{E27C592B-28DD-D249-708C-A093DD696622}"/>
              </a:ext>
            </a:extLst>
          </p:cNvPr>
          <p:cNvSpPr/>
          <p:nvPr/>
        </p:nvSpPr>
        <p:spPr>
          <a:xfrm>
            <a:off x="2114245" y="3850596"/>
            <a:ext cx="2811605" cy="707694"/>
          </a:xfrm>
          <a:prstGeom prst="rect">
            <a:avLst/>
          </a:prstGeom>
        </p:spPr>
        <p:txBody>
          <a:bodyPr wrap="square">
            <a:spAutoFit/>
          </a:bodyPr>
          <a:lstStyle/>
          <a:p>
            <a:pPr algn="ctr" defTabSz="1219170" fontAlgn="base">
              <a:spcBef>
                <a:spcPct val="0"/>
              </a:spcBef>
              <a:spcAft>
                <a:spcPct val="0"/>
              </a:spcAft>
              <a:defRPr/>
            </a:pPr>
            <a:r>
              <a:rPr lang="en-US" sz="1333" b="1" kern="0" spc="-51" dirty="0">
                <a:solidFill>
                  <a:prstClr val="black">
                    <a:lumMod val="50000"/>
                  </a:prstClr>
                </a:solidFill>
                <a:latin typeface="Verdana" pitchFamily="-105" charset="0"/>
                <a:cs typeface="Arial" pitchFamily="-105" charset="0"/>
              </a:rPr>
              <a:t>Randomization Visit </a:t>
            </a:r>
            <a:r>
              <a:rPr lang="en-US" sz="1333" b="1" kern="0" dirty="0">
                <a:solidFill>
                  <a:prstClr val="black">
                    <a:lumMod val="50000"/>
                  </a:prstClr>
                </a:solidFill>
                <a:latin typeface="Verdana" pitchFamily="-105" charset="0"/>
                <a:cs typeface="Arial" pitchFamily="-105" charset="0"/>
              </a:rPr>
              <a:t>(Baseline)</a:t>
            </a:r>
          </a:p>
          <a:p>
            <a:pPr algn="ctr" defTabSz="1219170" fontAlgn="base">
              <a:spcBef>
                <a:spcPct val="0"/>
              </a:spcBef>
              <a:spcAft>
                <a:spcPct val="0"/>
              </a:spcAft>
              <a:defRPr/>
            </a:pPr>
            <a:r>
              <a:rPr lang="en-US" sz="1333" b="1" kern="0" dirty="0">
                <a:solidFill>
                  <a:prstClr val="black">
                    <a:lumMod val="50000"/>
                  </a:prstClr>
                </a:solidFill>
                <a:latin typeface="Verdana" pitchFamily="-105" charset="0"/>
                <a:cs typeface="Arial" pitchFamily="-105" charset="0"/>
              </a:rPr>
              <a:t>Day 1</a:t>
            </a:r>
          </a:p>
        </p:txBody>
      </p:sp>
      <p:cxnSp>
        <p:nvCxnSpPr>
          <p:cNvPr id="33" name="Straight Connector 32">
            <a:extLst>
              <a:ext uri="{FF2B5EF4-FFF2-40B4-BE49-F238E27FC236}">
                <a16:creationId xmlns:a16="http://schemas.microsoft.com/office/drawing/2014/main" id="{AEF32F3A-8B83-294B-BA88-6774E23D5637}"/>
              </a:ext>
            </a:extLst>
          </p:cNvPr>
          <p:cNvCxnSpPr>
            <a:cxnSpLocks/>
          </p:cNvCxnSpPr>
          <p:nvPr/>
        </p:nvCxnSpPr>
        <p:spPr>
          <a:xfrm flipV="1">
            <a:off x="5049326" y="3737210"/>
            <a:ext cx="0" cy="426789"/>
          </a:xfrm>
          <a:prstGeom prst="line">
            <a:avLst/>
          </a:prstGeom>
          <a:noFill/>
          <a:ln w="31750" cap="rnd" cmpd="sng" algn="ctr">
            <a:solidFill>
              <a:sysClr val="window" lastClr="FFFFFF"/>
            </a:solidFill>
            <a:prstDash val="solid"/>
          </a:ln>
          <a:effectLst/>
        </p:spPr>
      </p:cxnSp>
      <p:cxnSp>
        <p:nvCxnSpPr>
          <p:cNvPr id="34" name="Straight Connector 33">
            <a:extLst>
              <a:ext uri="{FF2B5EF4-FFF2-40B4-BE49-F238E27FC236}">
                <a16:creationId xmlns:a16="http://schemas.microsoft.com/office/drawing/2014/main" id="{A1FA6D8C-49F6-B5E2-BBD8-089C89628E9E}"/>
              </a:ext>
            </a:extLst>
          </p:cNvPr>
          <p:cNvCxnSpPr>
            <a:cxnSpLocks/>
          </p:cNvCxnSpPr>
          <p:nvPr/>
        </p:nvCxnSpPr>
        <p:spPr>
          <a:xfrm flipV="1">
            <a:off x="5049326" y="1964400"/>
            <a:ext cx="0" cy="426789"/>
          </a:xfrm>
          <a:prstGeom prst="line">
            <a:avLst/>
          </a:prstGeom>
          <a:noFill/>
          <a:ln w="31750" cap="rnd" cmpd="sng" algn="ctr">
            <a:solidFill>
              <a:sysClr val="window" lastClr="FFFFFF"/>
            </a:solidFill>
            <a:prstDash val="solid"/>
          </a:ln>
          <a:effectLst/>
        </p:spPr>
      </p:cxnSp>
      <p:cxnSp>
        <p:nvCxnSpPr>
          <p:cNvPr id="35" name="Straight Connector 34">
            <a:extLst>
              <a:ext uri="{FF2B5EF4-FFF2-40B4-BE49-F238E27FC236}">
                <a16:creationId xmlns:a16="http://schemas.microsoft.com/office/drawing/2014/main" id="{4C631E03-6AC3-B0DF-197C-9F1736003AE5}"/>
              </a:ext>
            </a:extLst>
          </p:cNvPr>
          <p:cNvCxnSpPr>
            <a:cxnSpLocks/>
          </p:cNvCxnSpPr>
          <p:nvPr/>
        </p:nvCxnSpPr>
        <p:spPr>
          <a:xfrm flipV="1">
            <a:off x="6946311" y="3737210"/>
            <a:ext cx="0" cy="426789"/>
          </a:xfrm>
          <a:prstGeom prst="line">
            <a:avLst/>
          </a:prstGeom>
          <a:noFill/>
          <a:ln w="31750" cap="rnd" cmpd="sng" algn="ctr">
            <a:solidFill>
              <a:sysClr val="window" lastClr="FFFFFF"/>
            </a:solidFill>
            <a:prstDash val="solid"/>
          </a:ln>
          <a:effectLst/>
        </p:spPr>
      </p:cxnSp>
      <p:cxnSp>
        <p:nvCxnSpPr>
          <p:cNvPr id="36" name="Straight Connector 35">
            <a:extLst>
              <a:ext uri="{FF2B5EF4-FFF2-40B4-BE49-F238E27FC236}">
                <a16:creationId xmlns:a16="http://schemas.microsoft.com/office/drawing/2014/main" id="{0B216DE9-A1F2-63C4-A9D1-0B00F43E5110}"/>
              </a:ext>
            </a:extLst>
          </p:cNvPr>
          <p:cNvCxnSpPr>
            <a:cxnSpLocks/>
          </p:cNvCxnSpPr>
          <p:nvPr/>
        </p:nvCxnSpPr>
        <p:spPr>
          <a:xfrm flipV="1">
            <a:off x="6946311" y="1956022"/>
            <a:ext cx="0" cy="426789"/>
          </a:xfrm>
          <a:prstGeom prst="line">
            <a:avLst/>
          </a:prstGeom>
          <a:noFill/>
          <a:ln w="31750" cap="rnd" cmpd="sng" algn="ctr">
            <a:solidFill>
              <a:sysClr val="window" lastClr="FFFFFF"/>
            </a:solidFill>
            <a:prstDash val="solid"/>
          </a:ln>
          <a:effectLst/>
        </p:spPr>
      </p:cxnSp>
      <p:cxnSp>
        <p:nvCxnSpPr>
          <p:cNvPr id="37" name="Straight Connector 36">
            <a:extLst>
              <a:ext uri="{FF2B5EF4-FFF2-40B4-BE49-F238E27FC236}">
                <a16:creationId xmlns:a16="http://schemas.microsoft.com/office/drawing/2014/main" id="{3E3A3751-46C2-7D0F-7E83-C187E1D39642}"/>
              </a:ext>
            </a:extLst>
          </p:cNvPr>
          <p:cNvCxnSpPr>
            <a:cxnSpLocks/>
          </p:cNvCxnSpPr>
          <p:nvPr/>
        </p:nvCxnSpPr>
        <p:spPr>
          <a:xfrm flipV="1">
            <a:off x="9761003" y="3729079"/>
            <a:ext cx="0" cy="426789"/>
          </a:xfrm>
          <a:prstGeom prst="line">
            <a:avLst/>
          </a:prstGeom>
          <a:noFill/>
          <a:ln w="31750" cap="rnd" cmpd="sng" algn="ctr">
            <a:solidFill>
              <a:sysClr val="window" lastClr="FFFFFF"/>
            </a:solidFill>
            <a:prstDash val="solid"/>
          </a:ln>
          <a:effectLst/>
        </p:spPr>
      </p:cxnSp>
      <p:cxnSp>
        <p:nvCxnSpPr>
          <p:cNvPr id="38" name="Straight Connector 37">
            <a:extLst>
              <a:ext uri="{FF2B5EF4-FFF2-40B4-BE49-F238E27FC236}">
                <a16:creationId xmlns:a16="http://schemas.microsoft.com/office/drawing/2014/main" id="{BB901126-C60E-2C87-6FAC-71E22E64205F}"/>
              </a:ext>
            </a:extLst>
          </p:cNvPr>
          <p:cNvCxnSpPr>
            <a:cxnSpLocks/>
          </p:cNvCxnSpPr>
          <p:nvPr/>
        </p:nvCxnSpPr>
        <p:spPr>
          <a:xfrm flipV="1">
            <a:off x="9761003" y="1956502"/>
            <a:ext cx="0" cy="426789"/>
          </a:xfrm>
          <a:prstGeom prst="line">
            <a:avLst/>
          </a:prstGeom>
          <a:noFill/>
          <a:ln w="31750" cap="rnd" cmpd="sng" algn="ctr">
            <a:solidFill>
              <a:sysClr val="window" lastClr="FFFFFF"/>
            </a:solidFill>
            <a:prstDash val="solid"/>
          </a:ln>
          <a:effectLst/>
        </p:spPr>
      </p:cxnSp>
      <p:cxnSp>
        <p:nvCxnSpPr>
          <p:cNvPr id="39" name="Straight Connector 38">
            <a:extLst>
              <a:ext uri="{FF2B5EF4-FFF2-40B4-BE49-F238E27FC236}">
                <a16:creationId xmlns:a16="http://schemas.microsoft.com/office/drawing/2014/main" id="{955A958C-0603-B2FB-4415-2AAD6A7B7446}"/>
              </a:ext>
            </a:extLst>
          </p:cNvPr>
          <p:cNvCxnSpPr>
            <a:cxnSpLocks/>
          </p:cNvCxnSpPr>
          <p:nvPr/>
        </p:nvCxnSpPr>
        <p:spPr>
          <a:xfrm flipV="1">
            <a:off x="11452535" y="3737210"/>
            <a:ext cx="0" cy="426789"/>
          </a:xfrm>
          <a:prstGeom prst="line">
            <a:avLst/>
          </a:prstGeom>
          <a:noFill/>
          <a:ln w="31750" cap="rnd" cmpd="sng" algn="ctr">
            <a:solidFill>
              <a:srgbClr val="F79646">
                <a:lumMod val="50000"/>
              </a:srgbClr>
            </a:solidFill>
            <a:prstDash val="solid"/>
          </a:ln>
          <a:effectLst/>
        </p:spPr>
      </p:cxnSp>
      <p:cxnSp>
        <p:nvCxnSpPr>
          <p:cNvPr id="40" name="Straight Connector 39">
            <a:extLst>
              <a:ext uri="{FF2B5EF4-FFF2-40B4-BE49-F238E27FC236}">
                <a16:creationId xmlns:a16="http://schemas.microsoft.com/office/drawing/2014/main" id="{6A2FE389-B746-CB2E-5639-196DA36FADAA}"/>
              </a:ext>
            </a:extLst>
          </p:cNvPr>
          <p:cNvCxnSpPr>
            <a:cxnSpLocks/>
          </p:cNvCxnSpPr>
          <p:nvPr/>
        </p:nvCxnSpPr>
        <p:spPr>
          <a:xfrm flipV="1">
            <a:off x="11452535" y="1964634"/>
            <a:ext cx="0" cy="426789"/>
          </a:xfrm>
          <a:prstGeom prst="line">
            <a:avLst/>
          </a:prstGeom>
          <a:noFill/>
          <a:ln w="31750" cap="rnd" cmpd="sng" algn="ctr">
            <a:solidFill>
              <a:srgbClr val="F79646">
                <a:lumMod val="50000"/>
              </a:srgbClr>
            </a:solidFill>
            <a:prstDash val="solid"/>
          </a:ln>
          <a:effectLst/>
        </p:spPr>
      </p:cxnSp>
      <p:sp>
        <p:nvSpPr>
          <p:cNvPr id="41" name="Rectangle 40">
            <a:extLst>
              <a:ext uri="{FF2B5EF4-FFF2-40B4-BE49-F238E27FC236}">
                <a16:creationId xmlns:a16="http://schemas.microsoft.com/office/drawing/2014/main" id="{DC442AB4-4095-924B-F610-26C962A3608A}"/>
              </a:ext>
            </a:extLst>
          </p:cNvPr>
          <p:cNvSpPr/>
          <p:nvPr/>
        </p:nvSpPr>
        <p:spPr>
          <a:xfrm>
            <a:off x="1748999" y="2502515"/>
            <a:ext cx="1774403" cy="461665"/>
          </a:xfrm>
          <a:prstGeom prst="rect">
            <a:avLst/>
          </a:prstGeom>
        </p:spPr>
        <p:txBody>
          <a:bodyPr wrap="square">
            <a:spAutoFit/>
          </a:bodyPr>
          <a:lstStyle/>
          <a:p>
            <a:pPr algn="ctr" defTabSz="1219170" fontAlgn="base">
              <a:spcBef>
                <a:spcPct val="0"/>
              </a:spcBef>
              <a:spcAft>
                <a:spcPct val="0"/>
              </a:spcAft>
              <a:defRPr/>
            </a:pPr>
            <a:r>
              <a:rPr lang="en-US" sz="1200" b="1" kern="0">
                <a:solidFill>
                  <a:prstClr val="black">
                    <a:lumMod val="50000"/>
                  </a:prstClr>
                </a:solidFill>
                <a:latin typeface="Verdana" pitchFamily="-105" charset="0"/>
                <a:cs typeface="Arial" pitchFamily="-105" charset="0"/>
              </a:rPr>
              <a:t>Screening Visit</a:t>
            </a:r>
          </a:p>
          <a:p>
            <a:pPr algn="ctr" defTabSz="1219170" fontAlgn="base">
              <a:spcBef>
                <a:spcPct val="0"/>
              </a:spcBef>
              <a:spcAft>
                <a:spcPct val="0"/>
              </a:spcAft>
              <a:defRPr/>
            </a:pPr>
            <a:r>
              <a:rPr lang="en-US" sz="1200" b="1" kern="0" spc="-40">
                <a:solidFill>
                  <a:prstClr val="black">
                    <a:lumMod val="50000"/>
                  </a:prstClr>
                </a:solidFill>
                <a:latin typeface="Verdana" pitchFamily="-105" charset="0"/>
                <a:cs typeface="Arial" pitchFamily="-105" charset="0"/>
              </a:rPr>
              <a:t>Day -14 to Day -1</a:t>
            </a:r>
            <a:r>
              <a:rPr lang="en-US" sz="1200" b="1" kern="0" spc="-40" baseline="30000">
                <a:solidFill>
                  <a:prstClr val="black">
                    <a:lumMod val="50000"/>
                  </a:prstClr>
                </a:solidFill>
                <a:latin typeface="Verdana" pitchFamily="-105" charset="0"/>
                <a:cs typeface="Arial" pitchFamily="-105" charset="0"/>
              </a:rPr>
              <a:t>#</a:t>
            </a:r>
            <a:endParaRPr lang="en-US" sz="1100" b="1" kern="0" spc="-40" baseline="30000">
              <a:solidFill>
                <a:prstClr val="black">
                  <a:lumMod val="50000"/>
                </a:prstClr>
              </a:solidFill>
              <a:latin typeface="Verdana" pitchFamily="-105" charset="0"/>
              <a:cs typeface="Arial" pitchFamily="-105" charset="0"/>
            </a:endParaRPr>
          </a:p>
        </p:txBody>
      </p:sp>
      <p:sp>
        <p:nvSpPr>
          <p:cNvPr id="42" name="Rectangle 41">
            <a:extLst>
              <a:ext uri="{FF2B5EF4-FFF2-40B4-BE49-F238E27FC236}">
                <a16:creationId xmlns:a16="http://schemas.microsoft.com/office/drawing/2014/main" id="{8209CDCE-10FB-6956-DB66-3E91BBAFED62}"/>
              </a:ext>
            </a:extLst>
          </p:cNvPr>
          <p:cNvSpPr/>
          <p:nvPr/>
        </p:nvSpPr>
        <p:spPr>
          <a:xfrm>
            <a:off x="731757" y="4920384"/>
            <a:ext cx="821944" cy="297454"/>
          </a:xfrm>
          <a:prstGeom prst="rect">
            <a:avLst/>
          </a:prstGeom>
        </p:spPr>
        <p:txBody>
          <a:bodyPr wrap="square">
            <a:spAutoFit/>
          </a:bodyPr>
          <a:lstStyle/>
          <a:p>
            <a:pPr algn="ctr" defTabSz="1219170" fontAlgn="base">
              <a:spcBef>
                <a:spcPct val="0"/>
              </a:spcBef>
              <a:spcAft>
                <a:spcPct val="0"/>
              </a:spcAft>
              <a:defRPr/>
            </a:pPr>
            <a:r>
              <a:rPr lang="en-US" sz="1333" b="1" kern="0">
                <a:solidFill>
                  <a:prstClr val="black">
                    <a:lumMod val="50000"/>
                  </a:prstClr>
                </a:solidFill>
                <a:latin typeface="Verdana" pitchFamily="-105" charset="0"/>
                <a:cs typeface="Arial" pitchFamily="-105" charset="0"/>
              </a:rPr>
              <a:t>Visit:</a:t>
            </a:r>
            <a:endParaRPr lang="en-US" sz="1333" b="1" kern="0" spc="-40" baseline="30000">
              <a:solidFill>
                <a:prstClr val="black">
                  <a:lumMod val="50000"/>
                </a:prstClr>
              </a:solidFill>
              <a:latin typeface="Verdana" pitchFamily="-105" charset="0"/>
              <a:cs typeface="Arial" pitchFamily="-105" charset="0"/>
            </a:endParaRPr>
          </a:p>
        </p:txBody>
      </p:sp>
      <p:sp>
        <p:nvSpPr>
          <p:cNvPr id="43" name="Rectangle 42">
            <a:extLst>
              <a:ext uri="{FF2B5EF4-FFF2-40B4-BE49-F238E27FC236}">
                <a16:creationId xmlns:a16="http://schemas.microsoft.com/office/drawing/2014/main" id="{1B25CF77-5DBC-174B-B052-52688826C812}"/>
              </a:ext>
            </a:extLst>
          </p:cNvPr>
          <p:cNvSpPr/>
          <p:nvPr/>
        </p:nvSpPr>
        <p:spPr>
          <a:xfrm>
            <a:off x="1390762" y="4828639"/>
            <a:ext cx="1100576" cy="707694"/>
          </a:xfrm>
          <a:prstGeom prst="rect">
            <a:avLst/>
          </a:prstGeom>
        </p:spPr>
        <p:txBody>
          <a:bodyPr wrap="square">
            <a:spAutoFit/>
          </a:bodyPr>
          <a:lstStyle/>
          <a:p>
            <a:pPr algn="ctr" defTabSz="1219170" fontAlgn="base">
              <a:spcBef>
                <a:spcPct val="0"/>
              </a:spcBef>
              <a:spcAft>
                <a:spcPct val="0"/>
              </a:spcAft>
              <a:defRPr/>
            </a:pPr>
            <a:r>
              <a:rPr lang="en-US" sz="1333" b="1" kern="0">
                <a:solidFill>
                  <a:prstClr val="black">
                    <a:lumMod val="50000"/>
                  </a:prstClr>
                </a:solidFill>
                <a:latin typeface="Verdana" pitchFamily="-105" charset="0"/>
                <a:cs typeface="Arial" pitchFamily="-105" charset="0"/>
              </a:rPr>
              <a:t>Screen </a:t>
            </a:r>
          </a:p>
          <a:p>
            <a:pPr algn="ctr" defTabSz="1219170" fontAlgn="base">
              <a:spcBef>
                <a:spcPct val="0"/>
              </a:spcBef>
              <a:spcAft>
                <a:spcPct val="0"/>
              </a:spcAft>
              <a:defRPr/>
            </a:pPr>
            <a:r>
              <a:rPr lang="en-US" sz="1333" b="1" kern="0">
                <a:solidFill>
                  <a:prstClr val="black">
                    <a:lumMod val="50000"/>
                  </a:prstClr>
                </a:solidFill>
                <a:latin typeface="Verdana" pitchFamily="-105" charset="0"/>
                <a:cs typeface="Arial" pitchFamily="-105" charset="0"/>
              </a:rPr>
              <a:t>(TC or IWI)</a:t>
            </a:r>
            <a:endParaRPr lang="en-US" sz="1333" b="1" kern="0" spc="-40" baseline="30000">
              <a:solidFill>
                <a:prstClr val="black">
                  <a:lumMod val="50000"/>
                </a:prstClr>
              </a:solidFill>
              <a:latin typeface="Verdana" pitchFamily="-105" charset="0"/>
              <a:cs typeface="Arial" pitchFamily="-105" charset="0"/>
            </a:endParaRPr>
          </a:p>
        </p:txBody>
      </p:sp>
      <p:sp>
        <p:nvSpPr>
          <p:cNvPr id="44" name="Rectangle 43">
            <a:extLst>
              <a:ext uri="{FF2B5EF4-FFF2-40B4-BE49-F238E27FC236}">
                <a16:creationId xmlns:a16="http://schemas.microsoft.com/office/drawing/2014/main" id="{D77EBF63-C59B-4A44-5E64-31E0E4D44026}"/>
              </a:ext>
            </a:extLst>
          </p:cNvPr>
          <p:cNvSpPr/>
          <p:nvPr/>
        </p:nvSpPr>
        <p:spPr>
          <a:xfrm>
            <a:off x="3279810" y="4824895"/>
            <a:ext cx="1100576" cy="707694"/>
          </a:xfrm>
          <a:prstGeom prst="rect">
            <a:avLst/>
          </a:prstGeom>
        </p:spPr>
        <p:txBody>
          <a:bodyPr wrap="square">
            <a:spAutoFit/>
          </a:bodyPr>
          <a:lstStyle/>
          <a:p>
            <a:pPr algn="ctr" defTabSz="1219170" fontAlgn="base">
              <a:spcBef>
                <a:spcPct val="0"/>
              </a:spcBef>
              <a:spcAft>
                <a:spcPct val="0"/>
              </a:spcAft>
              <a:defRPr/>
            </a:pPr>
            <a:r>
              <a:rPr lang="en-US" sz="1333" b="1" kern="0" dirty="0">
                <a:solidFill>
                  <a:prstClr val="black">
                    <a:lumMod val="50000"/>
                  </a:prstClr>
                </a:solidFill>
                <a:latin typeface="Verdana" pitchFamily="-105" charset="0"/>
                <a:cs typeface="Arial" pitchFamily="-105" charset="0"/>
              </a:rPr>
              <a:t>Day 1</a:t>
            </a:r>
          </a:p>
          <a:p>
            <a:pPr algn="ctr" defTabSz="1219170" fontAlgn="base">
              <a:spcBef>
                <a:spcPct val="0"/>
              </a:spcBef>
              <a:spcAft>
                <a:spcPct val="0"/>
              </a:spcAft>
              <a:defRPr/>
            </a:pPr>
            <a:r>
              <a:rPr lang="en-US" sz="1333" b="1" kern="0" dirty="0">
                <a:solidFill>
                  <a:prstClr val="black">
                    <a:lumMod val="50000"/>
                  </a:prstClr>
                </a:solidFill>
                <a:latin typeface="Verdana" pitchFamily="-105" charset="0"/>
                <a:cs typeface="Arial" pitchFamily="-105" charset="0"/>
              </a:rPr>
              <a:t>(TC or IWI)</a:t>
            </a:r>
            <a:endParaRPr lang="en-US" sz="1333" b="1" kern="0" spc="-40" baseline="30000" dirty="0">
              <a:solidFill>
                <a:prstClr val="black">
                  <a:lumMod val="50000"/>
                </a:prstClr>
              </a:solidFill>
              <a:latin typeface="Verdana" pitchFamily="-105" charset="0"/>
              <a:cs typeface="Arial" pitchFamily="-105" charset="0"/>
            </a:endParaRPr>
          </a:p>
        </p:txBody>
      </p:sp>
      <p:sp>
        <p:nvSpPr>
          <p:cNvPr id="45" name="Rectangle 44">
            <a:extLst>
              <a:ext uri="{FF2B5EF4-FFF2-40B4-BE49-F238E27FC236}">
                <a16:creationId xmlns:a16="http://schemas.microsoft.com/office/drawing/2014/main" id="{EFA93B12-5FC3-E980-1B87-35EEC22F23DD}"/>
              </a:ext>
            </a:extLst>
          </p:cNvPr>
          <p:cNvSpPr/>
          <p:nvPr/>
        </p:nvSpPr>
        <p:spPr>
          <a:xfrm>
            <a:off x="4502035" y="4825172"/>
            <a:ext cx="1100576" cy="912814"/>
          </a:xfrm>
          <a:prstGeom prst="rect">
            <a:avLst/>
          </a:prstGeom>
        </p:spPr>
        <p:txBody>
          <a:bodyPr wrap="square">
            <a:spAutoFit/>
          </a:bodyPr>
          <a:lstStyle/>
          <a:p>
            <a:pPr algn="ctr" defTabSz="1219170" fontAlgn="base">
              <a:spcBef>
                <a:spcPct val="0"/>
              </a:spcBef>
              <a:spcAft>
                <a:spcPct val="0"/>
              </a:spcAft>
              <a:defRPr/>
            </a:pPr>
            <a:r>
              <a:rPr lang="en-US" sz="1333" b="1" kern="0">
                <a:solidFill>
                  <a:prstClr val="black">
                    <a:lumMod val="50000"/>
                  </a:prstClr>
                </a:solidFill>
                <a:latin typeface="Verdana" pitchFamily="-105" charset="0"/>
                <a:cs typeface="Arial" pitchFamily="-105" charset="0"/>
              </a:rPr>
              <a:t>Day 3 (±1)</a:t>
            </a:r>
          </a:p>
          <a:p>
            <a:pPr algn="ctr" defTabSz="1219170" fontAlgn="base">
              <a:spcBef>
                <a:spcPct val="0"/>
              </a:spcBef>
              <a:spcAft>
                <a:spcPct val="0"/>
              </a:spcAft>
              <a:defRPr/>
            </a:pPr>
            <a:r>
              <a:rPr lang="en-US" sz="1333" b="1" kern="0">
                <a:solidFill>
                  <a:prstClr val="black">
                    <a:lumMod val="50000"/>
                  </a:prstClr>
                </a:solidFill>
                <a:latin typeface="Verdana" pitchFamily="-105" charset="0"/>
                <a:cs typeface="Arial" pitchFamily="-105" charset="0"/>
              </a:rPr>
              <a:t>(TC or IWI)</a:t>
            </a:r>
            <a:endParaRPr lang="en-US" sz="1333" b="1" kern="0" spc="-40" baseline="30000">
              <a:solidFill>
                <a:prstClr val="black">
                  <a:lumMod val="50000"/>
                </a:prstClr>
              </a:solidFill>
              <a:latin typeface="Verdana" pitchFamily="-105" charset="0"/>
              <a:cs typeface="Arial" pitchFamily="-105" charset="0"/>
            </a:endParaRPr>
          </a:p>
        </p:txBody>
      </p:sp>
      <p:sp>
        <p:nvSpPr>
          <p:cNvPr id="46" name="Rectangle 45">
            <a:extLst>
              <a:ext uri="{FF2B5EF4-FFF2-40B4-BE49-F238E27FC236}">
                <a16:creationId xmlns:a16="http://schemas.microsoft.com/office/drawing/2014/main" id="{A6556666-A091-79F6-E71C-153B7DA56915}"/>
              </a:ext>
            </a:extLst>
          </p:cNvPr>
          <p:cNvSpPr/>
          <p:nvPr/>
        </p:nvSpPr>
        <p:spPr>
          <a:xfrm>
            <a:off x="6391083" y="4821429"/>
            <a:ext cx="1100576" cy="912814"/>
          </a:xfrm>
          <a:prstGeom prst="rect">
            <a:avLst/>
          </a:prstGeom>
        </p:spPr>
        <p:txBody>
          <a:bodyPr wrap="square">
            <a:spAutoFit/>
          </a:bodyPr>
          <a:lstStyle/>
          <a:p>
            <a:pPr algn="ctr" defTabSz="1219170" fontAlgn="base">
              <a:spcBef>
                <a:spcPct val="0"/>
              </a:spcBef>
              <a:spcAft>
                <a:spcPct val="0"/>
              </a:spcAft>
              <a:defRPr/>
            </a:pPr>
            <a:r>
              <a:rPr lang="en-US" sz="1333" b="1" kern="0">
                <a:solidFill>
                  <a:prstClr val="black">
                    <a:lumMod val="50000"/>
                  </a:prstClr>
                </a:solidFill>
                <a:latin typeface="Verdana" pitchFamily="-105" charset="0"/>
                <a:cs typeface="Arial" pitchFamily="-105" charset="0"/>
              </a:rPr>
              <a:t>Day 14 (±7)</a:t>
            </a:r>
          </a:p>
          <a:p>
            <a:pPr algn="ctr" defTabSz="1219170" fontAlgn="base">
              <a:spcBef>
                <a:spcPct val="0"/>
              </a:spcBef>
              <a:spcAft>
                <a:spcPct val="0"/>
              </a:spcAft>
              <a:defRPr/>
            </a:pPr>
            <a:r>
              <a:rPr lang="en-US" sz="1333" b="1" kern="0">
                <a:solidFill>
                  <a:prstClr val="black">
                    <a:lumMod val="50000"/>
                  </a:prstClr>
                </a:solidFill>
                <a:latin typeface="Verdana" pitchFamily="-105" charset="0"/>
                <a:cs typeface="Arial" pitchFamily="-105" charset="0"/>
              </a:rPr>
              <a:t>(TC or IWI)</a:t>
            </a:r>
            <a:endParaRPr lang="en-US" sz="1333" b="1" kern="0" spc="-40" baseline="30000">
              <a:solidFill>
                <a:prstClr val="black">
                  <a:lumMod val="50000"/>
                </a:prstClr>
              </a:solidFill>
              <a:latin typeface="Verdana" pitchFamily="-105" charset="0"/>
              <a:cs typeface="Arial" pitchFamily="-105" charset="0"/>
            </a:endParaRPr>
          </a:p>
        </p:txBody>
      </p:sp>
      <p:sp>
        <p:nvSpPr>
          <p:cNvPr id="47" name="Rectangle 46">
            <a:extLst>
              <a:ext uri="{FF2B5EF4-FFF2-40B4-BE49-F238E27FC236}">
                <a16:creationId xmlns:a16="http://schemas.microsoft.com/office/drawing/2014/main" id="{E4411EE7-BEC3-BACD-8603-B8D2CEBEF67C}"/>
              </a:ext>
            </a:extLst>
          </p:cNvPr>
          <p:cNvSpPr/>
          <p:nvPr/>
        </p:nvSpPr>
        <p:spPr>
          <a:xfrm>
            <a:off x="8918625" y="4823921"/>
            <a:ext cx="1612107" cy="912814"/>
          </a:xfrm>
          <a:prstGeom prst="rect">
            <a:avLst/>
          </a:prstGeom>
        </p:spPr>
        <p:txBody>
          <a:bodyPr wrap="square">
            <a:spAutoFit/>
          </a:bodyPr>
          <a:lstStyle/>
          <a:p>
            <a:pPr algn="ctr" defTabSz="1219170" fontAlgn="base">
              <a:spcBef>
                <a:spcPct val="0"/>
              </a:spcBef>
              <a:spcAft>
                <a:spcPct val="0"/>
              </a:spcAft>
              <a:defRPr/>
            </a:pPr>
            <a:r>
              <a:rPr lang="en-US" sz="1333" b="1" kern="0">
                <a:solidFill>
                  <a:prstClr val="black">
                    <a:lumMod val="50000"/>
                  </a:prstClr>
                </a:solidFill>
                <a:latin typeface="Verdana" pitchFamily="-105" charset="0"/>
                <a:cs typeface="Arial" pitchFamily="-105" charset="0"/>
              </a:rPr>
              <a:t>Day 35 (±6)</a:t>
            </a:r>
          </a:p>
          <a:p>
            <a:pPr algn="ctr" defTabSz="1219170" fontAlgn="base">
              <a:spcBef>
                <a:spcPct val="0"/>
              </a:spcBef>
              <a:spcAft>
                <a:spcPct val="0"/>
              </a:spcAft>
              <a:defRPr/>
            </a:pPr>
            <a:r>
              <a:rPr lang="en-US" sz="1333" b="1" kern="0">
                <a:solidFill>
                  <a:prstClr val="black">
                    <a:lumMod val="50000"/>
                  </a:prstClr>
                </a:solidFill>
                <a:latin typeface="Verdana" pitchFamily="-105" charset="0"/>
                <a:cs typeface="Arial" pitchFamily="-105" charset="0"/>
              </a:rPr>
              <a:t>(Last Dose, EOT)</a:t>
            </a:r>
          </a:p>
          <a:p>
            <a:pPr algn="ctr" defTabSz="1219170" fontAlgn="base">
              <a:spcBef>
                <a:spcPct val="0"/>
              </a:spcBef>
              <a:spcAft>
                <a:spcPct val="0"/>
              </a:spcAft>
              <a:defRPr/>
            </a:pPr>
            <a:r>
              <a:rPr lang="en-US" sz="1333" b="1" kern="0">
                <a:solidFill>
                  <a:prstClr val="black">
                    <a:lumMod val="50000"/>
                  </a:prstClr>
                </a:solidFill>
                <a:latin typeface="Verdana" pitchFamily="-105" charset="0"/>
                <a:cs typeface="Arial" pitchFamily="-105" charset="0"/>
              </a:rPr>
              <a:t>(TC or IWI)</a:t>
            </a:r>
            <a:endParaRPr lang="en-US" sz="1333" b="1" kern="0" spc="-40" baseline="30000">
              <a:solidFill>
                <a:prstClr val="black">
                  <a:lumMod val="50000"/>
                </a:prstClr>
              </a:solidFill>
              <a:latin typeface="Verdana" pitchFamily="-105" charset="0"/>
              <a:cs typeface="Arial" pitchFamily="-105" charset="0"/>
            </a:endParaRPr>
          </a:p>
        </p:txBody>
      </p:sp>
      <p:sp>
        <p:nvSpPr>
          <p:cNvPr id="48" name="Rectangle 47">
            <a:extLst>
              <a:ext uri="{FF2B5EF4-FFF2-40B4-BE49-F238E27FC236}">
                <a16:creationId xmlns:a16="http://schemas.microsoft.com/office/drawing/2014/main" id="{2FD5A07F-1ED9-3DF8-E8C9-A0C0D4AC3332}"/>
              </a:ext>
            </a:extLst>
          </p:cNvPr>
          <p:cNvSpPr/>
          <p:nvPr/>
        </p:nvSpPr>
        <p:spPr>
          <a:xfrm>
            <a:off x="10721003" y="4837156"/>
            <a:ext cx="1463068" cy="912814"/>
          </a:xfrm>
          <a:prstGeom prst="rect">
            <a:avLst/>
          </a:prstGeom>
        </p:spPr>
        <p:txBody>
          <a:bodyPr wrap="square">
            <a:spAutoFit/>
          </a:bodyPr>
          <a:lstStyle/>
          <a:p>
            <a:pPr algn="ctr" defTabSz="1219170" fontAlgn="base">
              <a:spcBef>
                <a:spcPct val="0"/>
              </a:spcBef>
              <a:spcAft>
                <a:spcPct val="0"/>
              </a:spcAft>
              <a:defRPr/>
            </a:pPr>
            <a:r>
              <a:rPr lang="en-US" sz="1333" b="1" kern="0" dirty="0">
                <a:solidFill>
                  <a:prstClr val="black">
                    <a:lumMod val="50000"/>
                  </a:prstClr>
                </a:solidFill>
                <a:latin typeface="Verdana" pitchFamily="-105" charset="0"/>
                <a:cs typeface="Arial" pitchFamily="-105" charset="0"/>
              </a:rPr>
              <a:t>Day 49 (±7)</a:t>
            </a:r>
          </a:p>
          <a:p>
            <a:pPr algn="ctr" defTabSz="1219170" fontAlgn="base">
              <a:spcBef>
                <a:spcPct val="0"/>
              </a:spcBef>
              <a:spcAft>
                <a:spcPct val="0"/>
              </a:spcAft>
              <a:defRPr/>
            </a:pPr>
            <a:r>
              <a:rPr lang="en-US" sz="1333" b="1" kern="0" spc="-51" dirty="0">
                <a:solidFill>
                  <a:prstClr val="black">
                    <a:lumMod val="50000"/>
                  </a:prstClr>
                </a:solidFill>
                <a:latin typeface="Verdana" pitchFamily="-105" charset="0"/>
                <a:cs typeface="Arial" pitchFamily="-105" charset="0"/>
              </a:rPr>
              <a:t>(Follow-up, EOT)</a:t>
            </a:r>
          </a:p>
          <a:p>
            <a:pPr algn="ctr" defTabSz="1219170" fontAlgn="base">
              <a:spcBef>
                <a:spcPct val="0"/>
              </a:spcBef>
              <a:spcAft>
                <a:spcPct val="0"/>
              </a:spcAft>
              <a:defRPr/>
            </a:pPr>
            <a:r>
              <a:rPr lang="en-US" sz="1333" b="1" kern="0" dirty="0">
                <a:solidFill>
                  <a:prstClr val="black">
                    <a:lumMod val="50000"/>
                  </a:prstClr>
                </a:solidFill>
                <a:latin typeface="Verdana" pitchFamily="-105" charset="0"/>
                <a:cs typeface="Arial" pitchFamily="-105" charset="0"/>
              </a:rPr>
              <a:t>(TC or IWI)</a:t>
            </a:r>
            <a:endParaRPr lang="en-US" sz="1333" b="1" kern="0" spc="-40" baseline="30000" dirty="0">
              <a:solidFill>
                <a:prstClr val="black">
                  <a:lumMod val="50000"/>
                </a:prstClr>
              </a:solidFill>
              <a:latin typeface="Verdana" pitchFamily="-105" charset="0"/>
              <a:cs typeface="Arial" pitchFamily="-105" charset="0"/>
            </a:endParaRPr>
          </a:p>
        </p:txBody>
      </p:sp>
      <p:grpSp>
        <p:nvGrpSpPr>
          <p:cNvPr id="49" name="Group 48">
            <a:extLst>
              <a:ext uri="{FF2B5EF4-FFF2-40B4-BE49-F238E27FC236}">
                <a16:creationId xmlns:a16="http://schemas.microsoft.com/office/drawing/2014/main" id="{F921C882-49FA-E51A-3435-34973F2BFA9D}"/>
              </a:ext>
            </a:extLst>
          </p:cNvPr>
          <p:cNvGrpSpPr/>
          <p:nvPr/>
        </p:nvGrpSpPr>
        <p:grpSpPr>
          <a:xfrm>
            <a:off x="1941006" y="1394852"/>
            <a:ext cx="9511531" cy="461665"/>
            <a:chOff x="1392520" y="885806"/>
            <a:chExt cx="10127651" cy="480526"/>
          </a:xfrm>
        </p:grpSpPr>
        <p:cxnSp>
          <p:nvCxnSpPr>
            <p:cNvPr id="58" name="Straight Connector 57">
              <a:extLst>
                <a:ext uri="{FF2B5EF4-FFF2-40B4-BE49-F238E27FC236}">
                  <a16:creationId xmlns:a16="http://schemas.microsoft.com/office/drawing/2014/main" id="{03186928-9C9B-BACD-BBDA-8D8A8DD16548}"/>
                </a:ext>
              </a:extLst>
            </p:cNvPr>
            <p:cNvCxnSpPr>
              <a:cxnSpLocks/>
            </p:cNvCxnSpPr>
            <p:nvPr/>
          </p:nvCxnSpPr>
          <p:spPr>
            <a:xfrm flipV="1">
              <a:off x="3399499" y="991472"/>
              <a:ext cx="0" cy="286874"/>
            </a:xfrm>
            <a:prstGeom prst="line">
              <a:avLst/>
            </a:prstGeom>
            <a:noFill/>
            <a:ln w="31750" cap="rnd" cmpd="sng" algn="ctr">
              <a:solidFill>
                <a:srgbClr val="F79646">
                  <a:lumMod val="50000"/>
                </a:srgbClr>
              </a:solidFill>
              <a:prstDash val="solid"/>
            </a:ln>
            <a:effectLst/>
          </p:spPr>
        </p:cxnSp>
        <p:cxnSp>
          <p:nvCxnSpPr>
            <p:cNvPr id="59" name="Straight Connector 58">
              <a:extLst>
                <a:ext uri="{FF2B5EF4-FFF2-40B4-BE49-F238E27FC236}">
                  <a16:creationId xmlns:a16="http://schemas.microsoft.com/office/drawing/2014/main" id="{44A0A282-D1B3-8916-5A7D-BF5A33F2A4FF}"/>
                </a:ext>
              </a:extLst>
            </p:cNvPr>
            <p:cNvCxnSpPr>
              <a:cxnSpLocks/>
            </p:cNvCxnSpPr>
            <p:nvPr/>
          </p:nvCxnSpPr>
          <p:spPr>
            <a:xfrm flipV="1">
              <a:off x="1392520" y="991472"/>
              <a:ext cx="0" cy="286874"/>
            </a:xfrm>
            <a:prstGeom prst="line">
              <a:avLst/>
            </a:prstGeom>
            <a:noFill/>
            <a:ln w="31750" cap="rnd" cmpd="sng" algn="ctr">
              <a:solidFill>
                <a:srgbClr val="F79646">
                  <a:lumMod val="50000"/>
                </a:srgbClr>
              </a:solidFill>
              <a:prstDash val="solid"/>
            </a:ln>
            <a:effectLst/>
          </p:spPr>
        </p:cxnSp>
        <p:cxnSp>
          <p:nvCxnSpPr>
            <p:cNvPr id="60" name="Straight Connector 59">
              <a:extLst>
                <a:ext uri="{FF2B5EF4-FFF2-40B4-BE49-F238E27FC236}">
                  <a16:creationId xmlns:a16="http://schemas.microsoft.com/office/drawing/2014/main" id="{9EAF6EFC-F9C7-E377-0002-43131E4C8EF3}"/>
                </a:ext>
              </a:extLst>
            </p:cNvPr>
            <p:cNvCxnSpPr>
              <a:cxnSpLocks/>
            </p:cNvCxnSpPr>
            <p:nvPr/>
          </p:nvCxnSpPr>
          <p:spPr>
            <a:xfrm flipV="1">
              <a:off x="9719067" y="978027"/>
              <a:ext cx="0" cy="286874"/>
            </a:xfrm>
            <a:prstGeom prst="line">
              <a:avLst/>
            </a:prstGeom>
            <a:noFill/>
            <a:ln w="31750" cap="rnd" cmpd="sng" algn="ctr">
              <a:solidFill>
                <a:srgbClr val="F79646">
                  <a:lumMod val="50000"/>
                </a:srgbClr>
              </a:solidFill>
              <a:prstDash val="solid"/>
            </a:ln>
            <a:effectLst/>
          </p:spPr>
        </p:cxnSp>
        <p:cxnSp>
          <p:nvCxnSpPr>
            <p:cNvPr id="61" name="Straight Connector 60">
              <a:extLst>
                <a:ext uri="{FF2B5EF4-FFF2-40B4-BE49-F238E27FC236}">
                  <a16:creationId xmlns:a16="http://schemas.microsoft.com/office/drawing/2014/main" id="{05223879-609D-9A42-A94E-16D9F7C66948}"/>
                </a:ext>
              </a:extLst>
            </p:cNvPr>
            <p:cNvCxnSpPr>
              <a:cxnSpLocks/>
            </p:cNvCxnSpPr>
            <p:nvPr/>
          </p:nvCxnSpPr>
          <p:spPr>
            <a:xfrm flipV="1">
              <a:off x="11520171" y="978027"/>
              <a:ext cx="0" cy="286874"/>
            </a:xfrm>
            <a:prstGeom prst="line">
              <a:avLst/>
            </a:prstGeom>
            <a:noFill/>
            <a:ln w="31750" cap="rnd" cmpd="sng" algn="ctr">
              <a:solidFill>
                <a:srgbClr val="F79646">
                  <a:lumMod val="50000"/>
                </a:srgbClr>
              </a:solidFill>
              <a:prstDash val="solid"/>
            </a:ln>
            <a:effectLst/>
          </p:spPr>
        </p:cxnSp>
        <p:cxnSp>
          <p:nvCxnSpPr>
            <p:cNvPr id="62" name="Straight Connector 61">
              <a:extLst>
                <a:ext uri="{FF2B5EF4-FFF2-40B4-BE49-F238E27FC236}">
                  <a16:creationId xmlns:a16="http://schemas.microsoft.com/office/drawing/2014/main" id="{6E78F3C6-3DBB-E11C-91DC-2448A60FE43A}"/>
                </a:ext>
              </a:extLst>
            </p:cNvPr>
            <p:cNvCxnSpPr>
              <a:cxnSpLocks/>
            </p:cNvCxnSpPr>
            <p:nvPr/>
          </p:nvCxnSpPr>
          <p:spPr>
            <a:xfrm>
              <a:off x="1423670" y="1130451"/>
              <a:ext cx="1949159" cy="0"/>
            </a:xfrm>
            <a:prstGeom prst="line">
              <a:avLst/>
            </a:prstGeom>
            <a:noFill/>
            <a:ln w="31750" cap="rnd" cmpd="sng" algn="ctr">
              <a:solidFill>
                <a:srgbClr val="F79646">
                  <a:lumMod val="50000"/>
                </a:srgbClr>
              </a:solidFill>
              <a:prstDash val="sysDot"/>
              <a:headEnd type="arrow" w="med" len="sm"/>
              <a:tailEnd type="arrow" w="med" len="sm"/>
            </a:ln>
            <a:effectLst/>
          </p:spPr>
        </p:cxnSp>
        <p:cxnSp>
          <p:nvCxnSpPr>
            <p:cNvPr id="63" name="Straight Connector 62">
              <a:extLst>
                <a:ext uri="{FF2B5EF4-FFF2-40B4-BE49-F238E27FC236}">
                  <a16:creationId xmlns:a16="http://schemas.microsoft.com/office/drawing/2014/main" id="{6D6D40E4-8E54-C511-1BCF-CED2985A6DB5}"/>
                </a:ext>
              </a:extLst>
            </p:cNvPr>
            <p:cNvCxnSpPr>
              <a:cxnSpLocks/>
            </p:cNvCxnSpPr>
            <p:nvPr/>
          </p:nvCxnSpPr>
          <p:spPr>
            <a:xfrm>
              <a:off x="3426169" y="1130451"/>
              <a:ext cx="6254219" cy="0"/>
            </a:xfrm>
            <a:prstGeom prst="line">
              <a:avLst/>
            </a:prstGeom>
            <a:noFill/>
            <a:ln w="31750" cap="rnd" cmpd="sng" algn="ctr">
              <a:solidFill>
                <a:srgbClr val="F79646">
                  <a:lumMod val="50000"/>
                </a:srgbClr>
              </a:solidFill>
              <a:prstDash val="sysDot"/>
              <a:headEnd type="arrow" w="med" len="sm"/>
              <a:tailEnd type="arrow" w="med" len="sm"/>
            </a:ln>
            <a:effectLst/>
          </p:spPr>
        </p:cxnSp>
        <p:cxnSp>
          <p:nvCxnSpPr>
            <p:cNvPr id="64" name="Straight Connector 63">
              <a:extLst>
                <a:ext uri="{FF2B5EF4-FFF2-40B4-BE49-F238E27FC236}">
                  <a16:creationId xmlns:a16="http://schemas.microsoft.com/office/drawing/2014/main" id="{1F19BF56-4E6E-9913-7261-5FCA970F3CF6}"/>
                </a:ext>
              </a:extLst>
            </p:cNvPr>
            <p:cNvCxnSpPr>
              <a:cxnSpLocks/>
            </p:cNvCxnSpPr>
            <p:nvPr/>
          </p:nvCxnSpPr>
          <p:spPr>
            <a:xfrm>
              <a:off x="9770036" y="1130453"/>
              <a:ext cx="1707776" cy="0"/>
            </a:xfrm>
            <a:prstGeom prst="line">
              <a:avLst/>
            </a:prstGeom>
            <a:noFill/>
            <a:ln w="31750" cap="rnd" cmpd="sng" algn="ctr">
              <a:solidFill>
                <a:srgbClr val="F79646">
                  <a:lumMod val="50000"/>
                </a:srgbClr>
              </a:solidFill>
              <a:prstDash val="sysDot"/>
              <a:headEnd type="arrow" w="med" len="sm"/>
              <a:tailEnd type="arrow" w="med" len="sm"/>
            </a:ln>
            <a:effectLst/>
          </p:spPr>
        </p:cxnSp>
        <p:sp>
          <p:nvSpPr>
            <p:cNvPr id="65" name="Rectangle: Rounded Corners 64">
              <a:extLst>
                <a:ext uri="{FF2B5EF4-FFF2-40B4-BE49-F238E27FC236}">
                  <a16:creationId xmlns:a16="http://schemas.microsoft.com/office/drawing/2014/main" id="{A60B2108-1B94-76FE-A34C-0E451551AA31}"/>
                </a:ext>
              </a:extLst>
            </p:cNvPr>
            <p:cNvSpPr/>
            <p:nvPr/>
          </p:nvSpPr>
          <p:spPr>
            <a:xfrm>
              <a:off x="1727984" y="917674"/>
              <a:ext cx="1349226" cy="411915"/>
            </a:xfrm>
            <a:prstGeom prst="roundRect">
              <a:avLst>
                <a:gd name="adj" fmla="val 10577"/>
              </a:avLst>
            </a:prstGeom>
            <a:solidFill>
              <a:sysClr val="window" lastClr="FFFFFF"/>
            </a:solidFill>
            <a:ln w="9525" cap="flat" cmpd="sng" algn="ctr">
              <a:noFill/>
              <a:prstDash val="solid"/>
            </a:ln>
            <a:effectLst/>
          </p:spPr>
          <p:txBody>
            <a:bodyPr rtlCol="0" anchor="ctr"/>
            <a:lstStyle/>
            <a:p>
              <a:pPr algn="ctr" defTabSz="1219170" fontAlgn="base">
                <a:spcBef>
                  <a:spcPct val="0"/>
                </a:spcBef>
                <a:spcAft>
                  <a:spcPct val="0"/>
                </a:spcAft>
                <a:defRPr/>
              </a:pPr>
              <a:endParaRPr lang="en-US" sz="1000" kern="0">
                <a:solidFill>
                  <a:prstClr val="black">
                    <a:lumMod val="50000"/>
                  </a:prstClr>
                </a:solidFill>
                <a:latin typeface="Calibri"/>
              </a:endParaRPr>
            </a:p>
          </p:txBody>
        </p:sp>
        <p:sp>
          <p:nvSpPr>
            <p:cNvPr id="66" name="Rectangle 65">
              <a:extLst>
                <a:ext uri="{FF2B5EF4-FFF2-40B4-BE49-F238E27FC236}">
                  <a16:creationId xmlns:a16="http://schemas.microsoft.com/office/drawing/2014/main" id="{511B0445-8DD3-2D35-DB19-2BFEFBDC90C3}"/>
                </a:ext>
              </a:extLst>
            </p:cNvPr>
            <p:cNvSpPr/>
            <p:nvPr/>
          </p:nvSpPr>
          <p:spPr>
            <a:xfrm>
              <a:off x="1576980" y="904418"/>
              <a:ext cx="1638056" cy="394965"/>
            </a:xfrm>
            <a:prstGeom prst="rect">
              <a:avLst/>
            </a:prstGeom>
          </p:spPr>
          <p:txBody>
            <a:bodyPr wrap="square">
              <a:spAutoFit/>
            </a:bodyPr>
            <a:lstStyle/>
            <a:p>
              <a:pPr algn="ctr" defTabSz="1219170" fontAlgn="base">
                <a:spcBef>
                  <a:spcPct val="0"/>
                </a:spcBef>
                <a:spcAft>
                  <a:spcPct val="0"/>
                </a:spcAft>
                <a:defRPr/>
              </a:pPr>
              <a:r>
                <a:rPr lang="en-US" sz="933" b="1" kern="0">
                  <a:solidFill>
                    <a:prstClr val="black">
                      <a:lumMod val="50000"/>
                    </a:prstClr>
                  </a:solidFill>
                  <a:latin typeface="Verdana" pitchFamily="-105" charset="0"/>
                  <a:cs typeface="Arial" pitchFamily="-105" charset="0"/>
                </a:rPr>
                <a:t>Screening Period Up to 14 days</a:t>
              </a:r>
              <a:endParaRPr lang="en-US" sz="933" b="1" kern="0" spc="-40" baseline="30000">
                <a:solidFill>
                  <a:prstClr val="black">
                    <a:lumMod val="50000"/>
                  </a:prstClr>
                </a:solidFill>
                <a:latin typeface="Verdana" pitchFamily="-105" charset="0"/>
                <a:cs typeface="Arial" pitchFamily="-105" charset="0"/>
              </a:endParaRPr>
            </a:p>
          </p:txBody>
        </p:sp>
        <p:sp>
          <p:nvSpPr>
            <p:cNvPr id="67" name="Rectangle: Rounded Corners 66">
              <a:extLst>
                <a:ext uri="{FF2B5EF4-FFF2-40B4-BE49-F238E27FC236}">
                  <a16:creationId xmlns:a16="http://schemas.microsoft.com/office/drawing/2014/main" id="{7DA55938-720E-310A-65E5-CFC4AADBB122}"/>
                </a:ext>
              </a:extLst>
            </p:cNvPr>
            <p:cNvSpPr/>
            <p:nvPr/>
          </p:nvSpPr>
          <p:spPr>
            <a:xfrm>
              <a:off x="5273239" y="938564"/>
              <a:ext cx="2513132" cy="411915"/>
            </a:xfrm>
            <a:prstGeom prst="roundRect">
              <a:avLst>
                <a:gd name="adj" fmla="val 10577"/>
              </a:avLst>
            </a:prstGeom>
            <a:solidFill>
              <a:sysClr val="window" lastClr="FFFFFF"/>
            </a:solidFill>
            <a:ln w="9525" cap="flat" cmpd="sng" algn="ctr">
              <a:noFill/>
              <a:prstDash val="solid"/>
            </a:ln>
            <a:effectLst/>
          </p:spPr>
          <p:txBody>
            <a:bodyPr rtlCol="0" anchor="ctr"/>
            <a:lstStyle/>
            <a:p>
              <a:pPr algn="ctr" defTabSz="1219170" fontAlgn="base">
                <a:spcBef>
                  <a:spcPct val="0"/>
                </a:spcBef>
                <a:spcAft>
                  <a:spcPct val="0"/>
                </a:spcAft>
                <a:defRPr/>
              </a:pPr>
              <a:endParaRPr lang="en-US" sz="1000" kern="0">
                <a:solidFill>
                  <a:prstClr val="black">
                    <a:lumMod val="50000"/>
                  </a:prstClr>
                </a:solidFill>
                <a:latin typeface="Calibri"/>
              </a:endParaRPr>
            </a:p>
          </p:txBody>
        </p:sp>
        <p:sp>
          <p:nvSpPr>
            <p:cNvPr id="68" name="Rectangle 67">
              <a:extLst>
                <a:ext uri="{FF2B5EF4-FFF2-40B4-BE49-F238E27FC236}">
                  <a16:creationId xmlns:a16="http://schemas.microsoft.com/office/drawing/2014/main" id="{5F83027E-7519-02AA-0E55-A718443504E0}"/>
                </a:ext>
              </a:extLst>
            </p:cNvPr>
            <p:cNvSpPr/>
            <p:nvPr/>
          </p:nvSpPr>
          <p:spPr>
            <a:xfrm>
              <a:off x="5062717" y="885806"/>
              <a:ext cx="2711346" cy="480526"/>
            </a:xfrm>
            <a:prstGeom prst="rect">
              <a:avLst/>
            </a:prstGeom>
          </p:spPr>
          <p:txBody>
            <a:bodyPr wrap="square">
              <a:spAutoFit/>
            </a:bodyPr>
            <a:lstStyle/>
            <a:p>
              <a:pPr algn="ctr" defTabSz="1219170" fontAlgn="base">
                <a:spcBef>
                  <a:spcPct val="0"/>
                </a:spcBef>
                <a:spcAft>
                  <a:spcPct val="0"/>
                </a:spcAft>
                <a:defRPr/>
              </a:pPr>
              <a:r>
                <a:rPr lang="en-US" sz="1200" b="1" kern="0">
                  <a:solidFill>
                    <a:prstClr val="black">
                      <a:lumMod val="50000"/>
                    </a:prstClr>
                  </a:solidFill>
                  <a:latin typeface="Verdana" pitchFamily="-105" charset="0"/>
                  <a:cs typeface="Arial" pitchFamily="-105" charset="0"/>
                </a:rPr>
                <a:t>Double-Blind </a:t>
              </a:r>
            </a:p>
            <a:p>
              <a:pPr algn="ctr" defTabSz="1219170" fontAlgn="base">
                <a:spcBef>
                  <a:spcPct val="0"/>
                </a:spcBef>
                <a:spcAft>
                  <a:spcPct val="0"/>
                </a:spcAft>
                <a:defRPr/>
              </a:pPr>
              <a:r>
                <a:rPr lang="en-US" sz="1200" b="1" kern="0">
                  <a:solidFill>
                    <a:prstClr val="black">
                      <a:lumMod val="50000"/>
                    </a:prstClr>
                  </a:solidFill>
                  <a:latin typeface="Verdana" pitchFamily="-105" charset="0"/>
                  <a:cs typeface="Arial" pitchFamily="-105" charset="0"/>
                </a:rPr>
                <a:t>Treatment Period</a:t>
              </a:r>
              <a:endParaRPr lang="en-US" sz="1200" b="1" kern="0" spc="-40" baseline="30000">
                <a:solidFill>
                  <a:prstClr val="black">
                    <a:lumMod val="50000"/>
                  </a:prstClr>
                </a:solidFill>
                <a:latin typeface="Verdana" pitchFamily="-105" charset="0"/>
                <a:cs typeface="Arial" pitchFamily="-105" charset="0"/>
              </a:endParaRPr>
            </a:p>
          </p:txBody>
        </p:sp>
        <p:sp>
          <p:nvSpPr>
            <p:cNvPr id="69" name="Rectangle: Rounded Corners 68">
              <a:extLst>
                <a:ext uri="{FF2B5EF4-FFF2-40B4-BE49-F238E27FC236}">
                  <a16:creationId xmlns:a16="http://schemas.microsoft.com/office/drawing/2014/main" id="{1B1D2E2B-F817-C858-3823-A0AC204DB742}"/>
                </a:ext>
              </a:extLst>
            </p:cNvPr>
            <p:cNvSpPr/>
            <p:nvPr/>
          </p:nvSpPr>
          <p:spPr>
            <a:xfrm>
              <a:off x="10024094" y="892583"/>
              <a:ext cx="1217551" cy="411915"/>
            </a:xfrm>
            <a:prstGeom prst="roundRect">
              <a:avLst>
                <a:gd name="adj" fmla="val 10577"/>
              </a:avLst>
            </a:prstGeom>
            <a:solidFill>
              <a:sysClr val="window" lastClr="FFFFFF"/>
            </a:solidFill>
            <a:ln w="9525" cap="flat" cmpd="sng" algn="ctr">
              <a:noFill/>
              <a:prstDash val="solid"/>
            </a:ln>
            <a:effectLst/>
          </p:spPr>
          <p:txBody>
            <a:bodyPr rtlCol="0" anchor="ctr"/>
            <a:lstStyle/>
            <a:p>
              <a:pPr algn="ctr" defTabSz="1219170" fontAlgn="base">
                <a:spcBef>
                  <a:spcPct val="0"/>
                </a:spcBef>
                <a:spcAft>
                  <a:spcPct val="0"/>
                </a:spcAft>
                <a:defRPr/>
              </a:pPr>
              <a:endParaRPr lang="en-US" sz="1000" kern="0">
                <a:solidFill>
                  <a:prstClr val="black">
                    <a:lumMod val="50000"/>
                  </a:prstClr>
                </a:solidFill>
                <a:latin typeface="Calibri"/>
              </a:endParaRPr>
            </a:p>
          </p:txBody>
        </p:sp>
        <p:sp>
          <p:nvSpPr>
            <p:cNvPr id="70" name="Rectangle 69">
              <a:extLst>
                <a:ext uri="{FF2B5EF4-FFF2-40B4-BE49-F238E27FC236}">
                  <a16:creationId xmlns:a16="http://schemas.microsoft.com/office/drawing/2014/main" id="{439EFFD0-8390-F6EF-4818-31F7B78AD8A3}"/>
                </a:ext>
              </a:extLst>
            </p:cNvPr>
            <p:cNvSpPr/>
            <p:nvPr/>
          </p:nvSpPr>
          <p:spPr>
            <a:xfrm>
              <a:off x="9916959" y="920808"/>
              <a:ext cx="1413929" cy="394965"/>
            </a:xfrm>
            <a:prstGeom prst="rect">
              <a:avLst/>
            </a:prstGeom>
          </p:spPr>
          <p:txBody>
            <a:bodyPr wrap="square">
              <a:spAutoFit/>
            </a:bodyPr>
            <a:lstStyle/>
            <a:p>
              <a:pPr algn="ctr" defTabSz="1219170" fontAlgn="base">
                <a:spcBef>
                  <a:spcPct val="0"/>
                </a:spcBef>
                <a:spcAft>
                  <a:spcPct val="0"/>
                </a:spcAft>
                <a:defRPr/>
              </a:pPr>
              <a:r>
                <a:rPr lang="en-US" sz="933" b="1" kern="0">
                  <a:solidFill>
                    <a:prstClr val="black">
                      <a:lumMod val="50000"/>
                    </a:prstClr>
                  </a:solidFill>
                  <a:latin typeface="Verdana" pitchFamily="-105" charset="0"/>
                  <a:cs typeface="Arial" pitchFamily="-105" charset="0"/>
                </a:rPr>
                <a:t>Post Treatment Period</a:t>
              </a:r>
              <a:endParaRPr lang="en-US" sz="933" b="1" kern="0" spc="-40" baseline="30000">
                <a:solidFill>
                  <a:prstClr val="black">
                    <a:lumMod val="50000"/>
                  </a:prstClr>
                </a:solidFill>
                <a:latin typeface="Verdana" pitchFamily="-105" charset="0"/>
                <a:cs typeface="Arial" pitchFamily="-105" charset="0"/>
              </a:endParaRPr>
            </a:p>
          </p:txBody>
        </p:sp>
      </p:grpSp>
      <p:cxnSp>
        <p:nvCxnSpPr>
          <p:cNvPr id="50" name="Straight Connector 49">
            <a:extLst>
              <a:ext uri="{FF2B5EF4-FFF2-40B4-BE49-F238E27FC236}">
                <a16:creationId xmlns:a16="http://schemas.microsoft.com/office/drawing/2014/main" id="{41FC4C69-A2A2-AEF0-90E2-EFBC12C6BE49}"/>
              </a:ext>
            </a:extLst>
          </p:cNvPr>
          <p:cNvCxnSpPr>
            <a:cxnSpLocks/>
          </p:cNvCxnSpPr>
          <p:nvPr/>
        </p:nvCxnSpPr>
        <p:spPr>
          <a:xfrm>
            <a:off x="3824099" y="3421142"/>
            <a:ext cx="0" cy="490221"/>
          </a:xfrm>
          <a:prstGeom prst="line">
            <a:avLst/>
          </a:prstGeom>
          <a:noFill/>
          <a:ln w="31750" cap="rnd" cmpd="sng" algn="ctr">
            <a:solidFill>
              <a:srgbClr val="F79646">
                <a:lumMod val="50000"/>
              </a:srgbClr>
            </a:solidFill>
            <a:prstDash val="solid"/>
            <a:tailEnd type="arrow" w="med" len="sm"/>
          </a:ln>
          <a:effectLst/>
        </p:spPr>
      </p:cxnSp>
      <p:sp>
        <p:nvSpPr>
          <p:cNvPr id="5" name="TextBox 4">
            <a:extLst>
              <a:ext uri="{FF2B5EF4-FFF2-40B4-BE49-F238E27FC236}">
                <a16:creationId xmlns:a16="http://schemas.microsoft.com/office/drawing/2014/main" id="{A61DA96F-4D8A-A9AF-2E86-ABDCF59C3116}"/>
              </a:ext>
            </a:extLst>
          </p:cNvPr>
          <p:cNvSpPr txBox="1"/>
          <p:nvPr/>
        </p:nvSpPr>
        <p:spPr>
          <a:xfrm>
            <a:off x="641194" y="5811141"/>
            <a:ext cx="11646496" cy="543867"/>
          </a:xfrm>
          <a:prstGeom prst="rect">
            <a:avLst/>
          </a:prstGeom>
          <a:noFill/>
        </p:spPr>
        <p:txBody>
          <a:bodyPr wrap="square" rtlCol="0">
            <a:spAutoFit/>
          </a:bodyPr>
          <a:lstStyle/>
          <a:p>
            <a:r>
              <a:rPr lang="en-US" sz="1467" b="1" dirty="0"/>
              <a:t>**Stopped early due to a lower-than-expected event rate</a:t>
            </a:r>
            <a:endParaRPr lang="en-US" sz="1467" dirty="0"/>
          </a:p>
          <a:p>
            <a:r>
              <a:rPr lang="en-US" sz="1467" dirty="0"/>
              <a:t>EOT, end of treatment; IWI, interactive web Interface; OD, once daily; PCR, polymerase chain reaction; TC, telephone contact</a:t>
            </a:r>
          </a:p>
        </p:txBody>
      </p:sp>
      <p:sp>
        <p:nvSpPr>
          <p:cNvPr id="10" name="TextBox 9">
            <a:extLst>
              <a:ext uri="{FF2B5EF4-FFF2-40B4-BE49-F238E27FC236}">
                <a16:creationId xmlns:a16="http://schemas.microsoft.com/office/drawing/2014/main" id="{8EB37084-3872-3C69-9D35-56C2155DAE2A}"/>
              </a:ext>
            </a:extLst>
          </p:cNvPr>
          <p:cNvSpPr txBox="1"/>
          <p:nvPr/>
        </p:nvSpPr>
        <p:spPr>
          <a:xfrm>
            <a:off x="4030585" y="4180570"/>
            <a:ext cx="7587019" cy="318100"/>
          </a:xfrm>
          <a:prstGeom prst="rect">
            <a:avLst/>
          </a:prstGeom>
          <a:noFill/>
        </p:spPr>
        <p:txBody>
          <a:bodyPr wrap="square">
            <a:spAutoFit/>
          </a:bodyPr>
          <a:lstStyle/>
          <a:p>
            <a:pPr defTabSz="1219170" fontAlgn="base">
              <a:spcBef>
                <a:spcPct val="0"/>
              </a:spcBef>
              <a:spcAft>
                <a:spcPct val="0"/>
              </a:spcAft>
              <a:defRPr/>
            </a:pPr>
            <a:r>
              <a:rPr lang="en-US" sz="1467" i="1" kern="0">
                <a:solidFill>
                  <a:prstClr val="black">
                    <a:lumMod val="50000"/>
                  </a:prstClr>
                </a:solidFill>
                <a:latin typeface="Verdana" pitchFamily="-105" charset="0"/>
                <a:cs typeface="Arial" pitchFamily="-105" charset="0"/>
              </a:rPr>
              <a:t>Study intervention sent to participant after randomization</a:t>
            </a:r>
          </a:p>
        </p:txBody>
      </p:sp>
      <p:sp>
        <p:nvSpPr>
          <p:cNvPr id="15" name="Text Placeholder 10">
            <a:extLst>
              <a:ext uri="{FF2B5EF4-FFF2-40B4-BE49-F238E27FC236}">
                <a16:creationId xmlns:a16="http://schemas.microsoft.com/office/drawing/2014/main" id="{DAE23F3B-18C7-542C-7C5D-373AF668D1DE}"/>
              </a:ext>
            </a:extLst>
          </p:cNvPr>
          <p:cNvSpPr txBox="1">
            <a:spLocks/>
          </p:cNvSpPr>
          <p:nvPr/>
        </p:nvSpPr>
        <p:spPr>
          <a:xfrm>
            <a:off x="824915" y="974103"/>
            <a:ext cx="9096109" cy="428813"/>
          </a:xfrm>
          <a:prstGeom prst="rect">
            <a:avLst/>
          </a:prstGeom>
        </p:spPr>
        <p:txBody>
          <a:bodyPr vert="horz" lIns="121920" tIns="60960" rIns="121920" bIns="60960" rtlCol="0">
            <a:normAutofit lnSpcReduction="10000"/>
          </a:bodyPr>
          <a:lstStyle>
            <a:lvl1pPr marL="0" indent="0" algn="l" defTabSz="685800" rtl="0" eaLnBrk="1" latinLnBrk="0" hangingPunct="1">
              <a:lnSpc>
                <a:spcPct val="100000"/>
              </a:lnSpc>
              <a:spcBef>
                <a:spcPts val="750"/>
              </a:spcBef>
              <a:buFontTx/>
              <a:buNone/>
              <a:defRPr sz="1600" b="1" kern="1200">
                <a:solidFill>
                  <a:schemeClr val="tx1"/>
                </a:solidFill>
                <a:latin typeface="Lub Dub Medium" panose="020B0603030403020204" pitchFamily="34" charset="77"/>
                <a:ea typeface="+mn-ea"/>
                <a:cs typeface="+mn-cs"/>
              </a:defRPr>
            </a:lvl1pPr>
            <a:lvl2pPr marL="342900" indent="0" algn="l" defTabSz="685800" rtl="0" eaLnBrk="1" latinLnBrk="0" hangingPunct="1">
              <a:lnSpc>
                <a:spcPct val="90000"/>
              </a:lnSpc>
              <a:spcBef>
                <a:spcPts val="375"/>
              </a:spcBef>
              <a:buFontTx/>
              <a:buNone/>
              <a:defRPr sz="1200" kern="1200">
                <a:solidFill>
                  <a:schemeClr val="tx1"/>
                </a:solidFill>
                <a:latin typeface="Lub Dub Medium" panose="020B0603030403020204" pitchFamily="34" charset="77"/>
                <a:ea typeface="+mn-ea"/>
                <a:cs typeface="+mn-cs"/>
              </a:defRPr>
            </a:lvl2pPr>
            <a:lvl3pPr marL="685800" indent="0" algn="l" defTabSz="685800" rtl="0" eaLnBrk="1" latinLnBrk="0" hangingPunct="1">
              <a:lnSpc>
                <a:spcPct val="90000"/>
              </a:lnSpc>
              <a:spcBef>
                <a:spcPts val="375"/>
              </a:spcBef>
              <a:buFontTx/>
              <a:buNone/>
              <a:defRPr sz="1200" kern="1200">
                <a:solidFill>
                  <a:schemeClr val="tx1"/>
                </a:solidFill>
                <a:latin typeface="Lub Dub Medium" panose="020B0603030403020204" pitchFamily="34" charset="77"/>
                <a:ea typeface="+mn-ea"/>
                <a:cs typeface="+mn-cs"/>
              </a:defRPr>
            </a:lvl3pPr>
            <a:lvl4pPr marL="1028700" indent="0" algn="l" defTabSz="685800" rtl="0" eaLnBrk="1" latinLnBrk="0" hangingPunct="1">
              <a:lnSpc>
                <a:spcPct val="90000"/>
              </a:lnSpc>
              <a:spcBef>
                <a:spcPts val="375"/>
              </a:spcBef>
              <a:buFontTx/>
              <a:buNone/>
              <a:defRPr sz="1200" kern="1200">
                <a:solidFill>
                  <a:schemeClr val="tx1"/>
                </a:solidFill>
                <a:latin typeface="Lub Dub Medium" panose="020B0603030403020204" pitchFamily="34" charset="77"/>
                <a:ea typeface="+mn-ea"/>
                <a:cs typeface="+mn-cs"/>
              </a:defRPr>
            </a:lvl4pPr>
            <a:lvl5pPr marL="1371600" indent="0" algn="l" defTabSz="685800" rtl="0" eaLnBrk="1" latinLnBrk="0" hangingPunct="1">
              <a:lnSpc>
                <a:spcPct val="90000"/>
              </a:lnSpc>
              <a:spcBef>
                <a:spcPts val="375"/>
              </a:spcBef>
              <a:buFontTx/>
              <a:buNone/>
              <a:defRPr sz="1200" kern="1200">
                <a:solidFill>
                  <a:schemeClr val="tx1"/>
                </a:solidFill>
                <a:latin typeface="Lub Dub Medium" panose="020B0603030403020204" pitchFamily="34" charset="77"/>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2133"/>
              <a:t>Randomized, double-blind, placebo-controlled, event-driven study</a:t>
            </a:r>
            <a:r>
              <a:rPr lang="en-US" sz="2133" baseline="30000"/>
              <a:t>**</a:t>
            </a:r>
          </a:p>
        </p:txBody>
      </p:sp>
    </p:spTree>
    <p:extLst>
      <p:ext uri="{BB962C8B-B14F-4D97-AF65-F5344CB8AC3E}">
        <p14:creationId xmlns:p14="http://schemas.microsoft.com/office/powerpoint/2010/main" val="2752572816"/>
      </p:ext>
    </p:extLst>
  </p:cSld>
  <p:clrMapOvr>
    <a:masterClrMapping/>
  </p:clrMapOvr>
</p:sld>
</file>

<file path=ppt/theme/theme1.xml><?xml version="1.0" encoding="utf-8"?>
<a:theme xmlns:a="http://schemas.openxmlformats.org/drawingml/2006/main" name="Office Theme">
  <a:themeElements>
    <a:clrScheme name="DHOTG -OFFICIAL-FINAL">
      <a:dk1>
        <a:srgbClr val="000000"/>
      </a:dk1>
      <a:lt1>
        <a:sysClr val="window" lastClr="FFFFFF"/>
      </a:lt1>
      <a:dk2>
        <a:srgbClr val="373648"/>
      </a:dk2>
      <a:lt2>
        <a:srgbClr val="F3F3F3"/>
      </a:lt2>
      <a:accent1>
        <a:srgbClr val="00539B"/>
      </a:accent1>
      <a:accent2>
        <a:srgbClr val="001A57"/>
      </a:accent2>
      <a:accent3>
        <a:srgbClr val="0736A4"/>
      </a:accent3>
      <a:accent4>
        <a:srgbClr val="005587"/>
      </a:accent4>
      <a:accent5>
        <a:srgbClr val="0577B1"/>
      </a:accent5>
      <a:accent6>
        <a:srgbClr val="339898"/>
      </a:accent6>
      <a:hlink>
        <a:srgbClr val="00539B"/>
      </a:hlink>
      <a:folHlink>
        <a:srgbClr val="66666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0</TotalTime>
  <Words>1951</Words>
  <Application>Microsoft Office PowerPoint</Application>
  <PresentationFormat>Widescreen</PresentationFormat>
  <Paragraphs>175</Paragraphs>
  <Slides>15</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Lub Dub Heavy</vt:lpstr>
      <vt:lpstr>Lub Dub Medium</vt:lpstr>
      <vt:lpstr>Verdana</vt:lpstr>
      <vt:lpstr>Office Theme</vt:lpstr>
      <vt:lpstr>Rivaroxaban to Reduce the Risk of Major Venous and Arterial Thrombotic Events, Hospitalization and Death in Medically Ill Outpatients with COVID-19: Primary Results of the PREVENT-HD Randomized Clinical Trial</vt:lpstr>
      <vt:lpstr>Disclaimer</vt:lpstr>
      <vt:lpstr>Background: Spring 2020</vt:lpstr>
      <vt:lpstr>Background: Spring 2020</vt:lpstr>
      <vt:lpstr>Background: Spring 2020</vt:lpstr>
      <vt:lpstr>Background: Spring 2020</vt:lpstr>
      <vt:lpstr>Background: Spring 2020</vt:lpstr>
      <vt:lpstr>Background: Spring 2020</vt:lpstr>
      <vt:lpstr>Study Design</vt:lpstr>
      <vt:lpstr>Primary Efficacy Outcome ITT vs mITT Analysys Sets</vt:lpstr>
      <vt:lpstr>Primary Efficacy Outcome ITT vs mITT Analysys Sets</vt:lpstr>
      <vt:lpstr>Primary Efficacy Outcome ITT vs mITT Analysys Sets</vt:lpstr>
      <vt:lpstr>Additional Analyses ITT Analysis Set</vt:lpstr>
      <vt:lpstr>Safety Outcomes: Bleedinmg Safety Analysis Set</vt:lpstr>
      <vt:lpstr>Conclusions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2022-11-23T17:55:20Z</dcterms:created>
  <dcterms:modified xsi:type="dcterms:W3CDTF">2022-11-23T17:59:17Z</dcterms:modified>
</cp:coreProperties>
</file>