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63" r:id="rId2"/>
    <p:sldId id="256" r:id="rId3"/>
    <p:sldId id="264" r:id="rId4"/>
    <p:sldId id="265" r:id="rId5"/>
    <p:sldId id="261"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00" userDrawn="1">
          <p15:clr>
            <a:srgbClr val="A4A3A4"/>
          </p15:clr>
        </p15:guide>
        <p15:guide id="4" pos="528" userDrawn="1">
          <p15:clr>
            <a:srgbClr val="A4A3A4"/>
          </p15:clr>
        </p15:guide>
        <p15:guide id="5" pos="3384" userDrawn="1">
          <p15:clr>
            <a:srgbClr val="A4A3A4"/>
          </p15:clr>
        </p15:guide>
        <p15:guide id="6" pos="7553" userDrawn="1">
          <p15:clr>
            <a:srgbClr val="A4A3A4"/>
          </p15:clr>
        </p15:guide>
        <p15:guide id="7" orient="horz" pos="34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EC"/>
    <a:srgbClr val="FFFFFF"/>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4" autoAdjust="0"/>
    <p:restoredTop sz="96801" autoAdjust="0"/>
  </p:normalViewPr>
  <p:slideViewPr>
    <p:cSldViewPr snapToGrid="0">
      <p:cViewPr varScale="1">
        <p:scale>
          <a:sx n="63" d="100"/>
          <a:sy n="63" d="100"/>
        </p:scale>
        <p:origin x="72" y="702"/>
      </p:cViewPr>
      <p:guideLst>
        <p:guide orient="horz" pos="2160"/>
        <p:guide pos="3840"/>
        <p:guide orient="horz" pos="600"/>
        <p:guide pos="528"/>
        <p:guide pos="3384"/>
        <p:guide pos="7553"/>
        <p:guide orient="horz" pos="346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6792F-2AE5-4FFB-969E-D313792EAF80}" type="slidenum">
              <a:rPr lang="en-US" smtClean="0"/>
              <a:t>4</a:t>
            </a:fld>
            <a:endParaRPr lang="en-US"/>
          </a:p>
        </p:txBody>
      </p:sp>
    </p:spTree>
    <p:extLst>
      <p:ext uri="{BB962C8B-B14F-4D97-AF65-F5344CB8AC3E}">
        <p14:creationId xmlns:p14="http://schemas.microsoft.com/office/powerpoint/2010/main" val="2460071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8E4D5BA8-F570-4D81-8773-A8C86E51C6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40240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05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181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5864F349-FE8C-424C-9B4F-DBAFB3AE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364335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0191054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3" r:id="rId5"/>
    <p:sldLayoutId id="2147483663" r:id="rId6"/>
    <p:sldLayoutId id="2147483654" r:id="rId7"/>
    <p:sldLayoutId id="2147483660"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CE07-E2CE-F221-FC8E-E805FE69A008}"/>
              </a:ext>
            </a:extLst>
          </p:cNvPr>
          <p:cNvSpPr>
            <a:spLocks noGrp="1"/>
          </p:cNvSpPr>
          <p:nvPr>
            <p:ph type="title"/>
          </p:nvPr>
        </p:nvSpPr>
        <p:spPr/>
        <p:txBody>
          <a:bodyPr>
            <a:normAutofit/>
          </a:bodyPr>
          <a:lstStyle/>
          <a:p>
            <a:r>
              <a:rPr lang="en-US" dirty="0"/>
              <a:t>New Agents in Hypertension:</a:t>
            </a:r>
            <a:br>
              <a:rPr lang="en-US" dirty="0"/>
            </a:br>
            <a:r>
              <a:rPr lang="en-US" dirty="0"/>
              <a:t>The </a:t>
            </a:r>
            <a:r>
              <a:rPr lang="en-US" dirty="0" err="1"/>
              <a:t>BrigHTN</a:t>
            </a:r>
            <a:r>
              <a:rPr lang="en-US" dirty="0"/>
              <a:t> Trial</a:t>
            </a:r>
          </a:p>
        </p:txBody>
      </p:sp>
      <p:sp>
        <p:nvSpPr>
          <p:cNvPr id="3" name="Text Placeholder 2">
            <a:extLst>
              <a:ext uri="{FF2B5EF4-FFF2-40B4-BE49-F238E27FC236}">
                <a16:creationId xmlns:a16="http://schemas.microsoft.com/office/drawing/2014/main" id="{9C8A22E4-1839-7FDD-C5BD-7760D6B6D114}"/>
              </a:ext>
            </a:extLst>
          </p:cNvPr>
          <p:cNvSpPr>
            <a:spLocks noGrp="1"/>
          </p:cNvSpPr>
          <p:nvPr>
            <p:ph type="body" idx="1"/>
          </p:nvPr>
        </p:nvSpPr>
        <p:spPr>
          <a:xfrm>
            <a:off x="831850" y="4208338"/>
            <a:ext cx="10515600" cy="2649662"/>
          </a:xfrm>
        </p:spPr>
        <p:txBody>
          <a:bodyPr>
            <a:normAutofit/>
          </a:bodyPr>
          <a:lstStyle/>
          <a:p>
            <a:r>
              <a:rPr lang="en-US" dirty="0"/>
              <a:t>Sreekanth </a:t>
            </a:r>
            <a:r>
              <a:rPr lang="en-US" dirty="0" err="1"/>
              <a:t>Vemulapalli</a:t>
            </a:r>
            <a:r>
              <a:rPr lang="en-US" dirty="0"/>
              <a:t>, MD</a:t>
            </a:r>
            <a:br>
              <a:rPr lang="en-US" dirty="0"/>
            </a:br>
            <a:r>
              <a:rPr lang="en-US" dirty="0"/>
              <a:t>Assistant Professor of Medicine</a:t>
            </a:r>
            <a:br>
              <a:rPr lang="en-US" dirty="0"/>
            </a:br>
            <a:r>
              <a:rPr lang="en-US" dirty="0"/>
              <a:t>Division of Cardiology</a:t>
            </a:r>
            <a:br>
              <a:rPr lang="en-US" dirty="0"/>
            </a:br>
            <a:r>
              <a:rPr lang="en-US" dirty="0"/>
              <a:t>Duke University School of Medicine</a:t>
            </a:r>
            <a:br>
              <a:rPr lang="en-US" dirty="0"/>
            </a:br>
            <a:r>
              <a:rPr lang="en-US" dirty="0"/>
              <a:t>Durham, NC </a:t>
            </a:r>
          </a:p>
          <a:p>
            <a:endParaRPr lang="en-US" dirty="0"/>
          </a:p>
        </p:txBody>
      </p:sp>
    </p:spTree>
    <p:extLst>
      <p:ext uri="{BB962C8B-B14F-4D97-AF65-F5344CB8AC3E}">
        <p14:creationId xmlns:p14="http://schemas.microsoft.com/office/powerpoint/2010/main" val="100250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507A2-734D-E074-C98A-8C06EA89E372}"/>
              </a:ext>
            </a:extLst>
          </p:cNvPr>
          <p:cNvSpPr>
            <a:spLocks noGrp="1"/>
          </p:cNvSpPr>
          <p:nvPr>
            <p:ph idx="1"/>
          </p:nvPr>
        </p:nvSpPr>
        <p:spPr>
          <a:xfrm>
            <a:off x="838200" y="1285336"/>
            <a:ext cx="10515600" cy="5572664"/>
          </a:xfrm>
        </p:spPr>
        <p:txBody>
          <a:bodyPr/>
          <a:lstStyle/>
          <a:p>
            <a:pPr>
              <a:spcBef>
                <a:spcPts val="1800"/>
              </a:spcBef>
            </a:pPr>
            <a:r>
              <a:rPr lang="en-US" dirty="0"/>
              <a:t>Treatment-resistant hypertension is common and associated with adverse cardiovascular and renal events</a:t>
            </a:r>
          </a:p>
          <a:p>
            <a:pPr>
              <a:spcBef>
                <a:spcPts val="1800"/>
              </a:spcBef>
            </a:pPr>
            <a:r>
              <a:rPr lang="en-US" dirty="0"/>
              <a:t>Spironolactone is suggested as fourth-line therapy </a:t>
            </a:r>
          </a:p>
          <a:p>
            <a:pPr>
              <a:spcBef>
                <a:spcPts val="1800"/>
              </a:spcBef>
            </a:pPr>
            <a:r>
              <a:rPr lang="en-US" dirty="0"/>
              <a:t>Baxdrostat lowered mean office blood pressure as compared to placebo in patients with resistant hypertension</a:t>
            </a:r>
          </a:p>
          <a:p>
            <a:pPr lvl="1">
              <a:spcBef>
                <a:spcPts val="1800"/>
              </a:spcBef>
            </a:pPr>
            <a:r>
              <a:rPr lang="en-US" dirty="0"/>
              <a:t>No substantial impact on cortisol levels</a:t>
            </a:r>
          </a:p>
          <a:p>
            <a:pPr>
              <a:spcBef>
                <a:spcPts val="1800"/>
              </a:spcBef>
            </a:pPr>
            <a:r>
              <a:rPr lang="en-US" dirty="0"/>
              <a:t>Phase 3 trial with longer follow-up needed</a:t>
            </a:r>
          </a:p>
          <a:p>
            <a:pPr>
              <a:spcBef>
                <a:spcPts val="1800"/>
              </a:spcBef>
            </a:pPr>
            <a:r>
              <a:rPr lang="en-US" dirty="0"/>
              <a:t>Direct comparison to spironolactone as fourth-line agent needed</a:t>
            </a:r>
          </a:p>
          <a:p>
            <a:pPr lvl="1">
              <a:spcBef>
                <a:spcPts val="1800"/>
              </a:spcBef>
            </a:pPr>
            <a:endParaRPr lang="en-US" dirty="0"/>
          </a:p>
        </p:txBody>
      </p:sp>
      <p:sp>
        <p:nvSpPr>
          <p:cNvPr id="2" name="Title 1">
            <a:extLst>
              <a:ext uri="{FF2B5EF4-FFF2-40B4-BE49-F238E27FC236}">
                <a16:creationId xmlns:a16="http://schemas.microsoft.com/office/drawing/2014/main" id="{408B7EA6-73F3-189C-FBC9-528ADDC6D499}"/>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50579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968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61B3F-7174-062E-061D-B0AEF67E5880}"/>
              </a:ext>
            </a:extLst>
          </p:cNvPr>
          <p:cNvSpPr>
            <a:spLocks noGrp="1"/>
          </p:cNvSpPr>
          <p:nvPr>
            <p:ph idx="1"/>
          </p:nvPr>
        </p:nvSpPr>
        <p:spPr/>
        <p:txBody>
          <a:bodyPr/>
          <a:lstStyle/>
          <a:p>
            <a:r>
              <a:rPr lang="en-US" dirty="0"/>
              <a:t>Of patients with hypertension in the United States, 10% have resistant hypertension</a:t>
            </a:r>
          </a:p>
          <a:p>
            <a:r>
              <a:rPr lang="en-US" dirty="0"/>
              <a:t>Treatment-resistant hypertension: Uncontrolled blood pressure on at least 3 drugs of different classes at maximally tolerated doses, including a diuretic</a:t>
            </a:r>
          </a:p>
          <a:p>
            <a:r>
              <a:rPr lang="en-US" dirty="0"/>
              <a:t>Increased risk of cardiovascular and renal events</a:t>
            </a:r>
          </a:p>
          <a:p>
            <a:r>
              <a:rPr lang="en-US" dirty="0"/>
              <a:t>Currently suggested fourth-line agent: Spironolactone</a:t>
            </a:r>
          </a:p>
          <a:p>
            <a:r>
              <a:rPr lang="en-US" dirty="0"/>
              <a:t>Off-target effects can limit dosing</a:t>
            </a:r>
          </a:p>
          <a:p>
            <a:r>
              <a:rPr lang="en-US" dirty="0"/>
              <a:t>Baxdrostat is an oral aldosterone synthase inhibitor</a:t>
            </a:r>
          </a:p>
        </p:txBody>
      </p:sp>
      <p:sp>
        <p:nvSpPr>
          <p:cNvPr id="2" name="Title 1">
            <a:extLst>
              <a:ext uri="{FF2B5EF4-FFF2-40B4-BE49-F238E27FC236}">
                <a16:creationId xmlns:a16="http://schemas.microsoft.com/office/drawing/2014/main" id="{B28500B4-6AC1-6D1E-26C2-FFCB0894DFA7}"/>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25874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407A4-A253-600E-114C-6A6DA15FC4B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092" t="2042" r="1633" b="2038"/>
          <a:stretch/>
        </p:blipFill>
        <p:spPr>
          <a:xfrm>
            <a:off x="6022426" y="483476"/>
            <a:ext cx="5738648" cy="5559972"/>
          </a:xfrm>
          <a:prstGeom prst="rect">
            <a:avLst/>
          </a:prstGeom>
        </p:spPr>
      </p:pic>
      <p:sp>
        <p:nvSpPr>
          <p:cNvPr id="7" name="Content Placeholder 6">
            <a:extLst>
              <a:ext uri="{FF2B5EF4-FFF2-40B4-BE49-F238E27FC236}">
                <a16:creationId xmlns:a16="http://schemas.microsoft.com/office/drawing/2014/main" id="{3A0BA4FD-AB56-31B3-6301-F3D61E57B8C8}"/>
              </a:ext>
            </a:extLst>
          </p:cNvPr>
          <p:cNvSpPr>
            <a:spLocks noGrp="1"/>
          </p:cNvSpPr>
          <p:nvPr>
            <p:ph idx="1"/>
          </p:nvPr>
        </p:nvSpPr>
        <p:spPr>
          <a:xfrm>
            <a:off x="712077" y="2228193"/>
            <a:ext cx="5257800" cy="3990811"/>
          </a:xfrm>
        </p:spPr>
        <p:txBody>
          <a:bodyPr>
            <a:normAutofit/>
          </a:bodyPr>
          <a:lstStyle/>
          <a:p>
            <a:pPr marL="0" indent="0">
              <a:spcBef>
                <a:spcPts val="0"/>
              </a:spcBef>
              <a:buNone/>
            </a:pPr>
            <a:r>
              <a:rPr lang="en-US" sz="2000" dirty="0"/>
              <a:t>Inclusion:</a:t>
            </a:r>
          </a:p>
          <a:p>
            <a:pPr>
              <a:spcBef>
                <a:spcPts val="0"/>
              </a:spcBef>
            </a:pPr>
            <a:r>
              <a:rPr lang="en-US" sz="2000" dirty="0"/>
              <a:t>18 years of age or older</a:t>
            </a:r>
          </a:p>
          <a:p>
            <a:pPr>
              <a:spcBef>
                <a:spcPts val="0"/>
              </a:spcBef>
            </a:pPr>
            <a:r>
              <a:rPr lang="en-US" sz="2000" dirty="0"/>
              <a:t>Stable doses of at least 3 antihypertensives</a:t>
            </a:r>
          </a:p>
          <a:p>
            <a:pPr>
              <a:spcBef>
                <a:spcPts val="0"/>
              </a:spcBef>
            </a:pPr>
            <a:r>
              <a:rPr lang="en-US" sz="2000" dirty="0"/>
              <a:t>Including a diuretic</a:t>
            </a:r>
          </a:p>
          <a:p>
            <a:pPr>
              <a:spcBef>
                <a:spcPts val="0"/>
              </a:spcBef>
            </a:pPr>
            <a:r>
              <a:rPr lang="en-US" sz="2000" dirty="0"/>
              <a:t>Mean office blood pressure of &gt;130/80 mm Hg</a:t>
            </a:r>
          </a:p>
          <a:p>
            <a:pPr>
              <a:spcBef>
                <a:spcPts val="0"/>
              </a:spcBef>
            </a:pPr>
            <a:endParaRPr lang="en-US" sz="2000" dirty="0"/>
          </a:p>
          <a:p>
            <a:pPr marL="0" indent="0">
              <a:spcBef>
                <a:spcPts val="0"/>
              </a:spcBef>
              <a:buNone/>
            </a:pPr>
            <a:r>
              <a:rPr lang="en-US" sz="2000" dirty="0"/>
              <a:t>Exclusion:</a:t>
            </a:r>
          </a:p>
          <a:p>
            <a:pPr>
              <a:spcBef>
                <a:spcPts val="0"/>
              </a:spcBef>
            </a:pPr>
            <a:r>
              <a:rPr lang="en-US" sz="2000" dirty="0"/>
              <a:t>Mean office SBP  of at least 180 mm Hg</a:t>
            </a:r>
          </a:p>
          <a:p>
            <a:pPr>
              <a:spcBef>
                <a:spcPts val="0"/>
              </a:spcBef>
            </a:pPr>
            <a:r>
              <a:rPr lang="en-US" sz="2000" dirty="0"/>
              <a:t>Mean office </a:t>
            </a:r>
            <a:r>
              <a:rPr lang="en-US" sz="2000" dirty="0" err="1"/>
              <a:t>DBP</a:t>
            </a:r>
            <a:r>
              <a:rPr lang="en-US" sz="2000" dirty="0"/>
              <a:t> of at least 110 mm Hg</a:t>
            </a:r>
          </a:p>
          <a:p>
            <a:pPr>
              <a:spcBef>
                <a:spcPts val="0"/>
              </a:spcBef>
            </a:pPr>
            <a:r>
              <a:rPr lang="en-US" sz="2000" dirty="0"/>
              <a:t>Uncontrolled diabetes</a:t>
            </a:r>
          </a:p>
          <a:p>
            <a:pPr>
              <a:spcBef>
                <a:spcPts val="0"/>
              </a:spcBef>
            </a:pPr>
            <a:r>
              <a:rPr lang="en-US" sz="2000" dirty="0"/>
              <a:t>eGFR &lt;45 ml/1.73 m2</a:t>
            </a:r>
          </a:p>
          <a:p>
            <a:pPr>
              <a:spcBef>
                <a:spcPts val="0"/>
              </a:spcBef>
            </a:pPr>
            <a:endParaRPr lang="en-US" sz="2000" dirty="0"/>
          </a:p>
        </p:txBody>
      </p:sp>
      <p:sp>
        <p:nvSpPr>
          <p:cNvPr id="2" name="Title 1">
            <a:extLst>
              <a:ext uri="{FF2B5EF4-FFF2-40B4-BE49-F238E27FC236}">
                <a16:creationId xmlns:a16="http://schemas.microsoft.com/office/drawing/2014/main" id="{A36CC8FF-6DC3-498D-B29E-9A1C09908092}"/>
              </a:ext>
            </a:extLst>
          </p:cNvPr>
          <p:cNvSpPr>
            <a:spLocks noGrp="1"/>
          </p:cNvSpPr>
          <p:nvPr>
            <p:ph type="title"/>
          </p:nvPr>
        </p:nvSpPr>
        <p:spPr>
          <a:xfrm>
            <a:off x="838200" y="-2959"/>
            <a:ext cx="10515600" cy="1105949"/>
          </a:xfrm>
        </p:spPr>
        <p:txBody>
          <a:bodyPr/>
          <a:lstStyle/>
          <a:p>
            <a:r>
              <a:rPr lang="en-US" dirty="0" err="1"/>
              <a:t>BrigHTN</a:t>
            </a:r>
            <a:r>
              <a:rPr lang="en-US" dirty="0"/>
              <a:t>: Phase 2 Study</a:t>
            </a:r>
          </a:p>
        </p:txBody>
      </p:sp>
      <p:sp>
        <p:nvSpPr>
          <p:cNvPr id="5" name="TextBox 4">
            <a:extLst>
              <a:ext uri="{FF2B5EF4-FFF2-40B4-BE49-F238E27FC236}">
                <a16:creationId xmlns:a16="http://schemas.microsoft.com/office/drawing/2014/main" id="{FC688B36-D777-F8C5-107C-1D00C86BBE3E}"/>
              </a:ext>
            </a:extLst>
          </p:cNvPr>
          <p:cNvSpPr txBox="1"/>
          <p:nvPr/>
        </p:nvSpPr>
        <p:spPr>
          <a:xfrm>
            <a:off x="5917320" y="6161580"/>
            <a:ext cx="5983133" cy="369332"/>
          </a:xfrm>
          <a:prstGeom prst="rect">
            <a:avLst/>
          </a:prstGeom>
          <a:noFill/>
        </p:spPr>
        <p:txBody>
          <a:bodyPr wrap="square" rtlCol="0">
            <a:spAutoFit/>
          </a:bodyPr>
          <a:lstStyle/>
          <a:p>
            <a:pPr algn="ctr"/>
            <a:r>
              <a:rPr lang="en-US" dirty="0"/>
              <a:t>Screening, Randomization and Follow-up</a:t>
            </a:r>
          </a:p>
        </p:txBody>
      </p:sp>
      <p:sp>
        <p:nvSpPr>
          <p:cNvPr id="12" name="Title 1">
            <a:extLst>
              <a:ext uri="{FF2B5EF4-FFF2-40B4-BE49-F238E27FC236}">
                <a16:creationId xmlns:a16="http://schemas.microsoft.com/office/drawing/2014/main" id="{268CBF0B-EB49-1244-F7A9-D61CCA4BB99C}"/>
              </a:ext>
            </a:extLst>
          </p:cNvPr>
          <p:cNvSpPr txBox="1">
            <a:spLocks/>
          </p:cNvSpPr>
          <p:nvPr/>
        </p:nvSpPr>
        <p:spPr>
          <a:xfrm>
            <a:off x="701567" y="1416669"/>
            <a:ext cx="3807344" cy="801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25000"/>
                  </a:schemeClr>
                </a:solidFill>
              </a:rPr>
              <a:t>Inclusion/Exclusion</a:t>
            </a:r>
          </a:p>
        </p:txBody>
      </p:sp>
      <p:sp>
        <p:nvSpPr>
          <p:cNvPr id="9" name="Footer Placeholder 8">
            <a:extLst>
              <a:ext uri="{FF2B5EF4-FFF2-40B4-BE49-F238E27FC236}">
                <a16:creationId xmlns:a16="http://schemas.microsoft.com/office/drawing/2014/main" id="{7B9278B1-09F8-86B0-F1A4-7A10099F1A61}"/>
              </a:ext>
            </a:extLst>
          </p:cNvPr>
          <p:cNvSpPr>
            <a:spLocks noGrp="1"/>
          </p:cNvSpPr>
          <p:nvPr>
            <p:ph type="ftr" sz="quarter" idx="3"/>
          </p:nvPr>
        </p:nvSpPr>
        <p:spPr/>
        <p:txBody>
          <a:bodyPr/>
          <a:lstStyle/>
          <a:p>
            <a:r>
              <a:rPr lang="en-US" dirty="0"/>
              <a:t>Freeman MW, et al. </a:t>
            </a:r>
            <a:r>
              <a:rPr lang="en-US" i="1" dirty="0"/>
              <a:t>N </a:t>
            </a:r>
            <a:r>
              <a:rPr lang="en-US" i="1" dirty="0" err="1"/>
              <a:t>Engl</a:t>
            </a:r>
            <a:r>
              <a:rPr lang="en-US" i="1" dirty="0"/>
              <a:t> J Med. </a:t>
            </a:r>
            <a:r>
              <a:rPr lang="en-US" dirty="0"/>
              <a:t>2022. doi:10.1056/NEJMoa2213169 </a:t>
            </a:r>
          </a:p>
        </p:txBody>
      </p:sp>
    </p:spTree>
    <p:extLst>
      <p:ext uri="{BB962C8B-B14F-4D97-AF65-F5344CB8AC3E}">
        <p14:creationId xmlns:p14="http://schemas.microsoft.com/office/powerpoint/2010/main" val="275912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C01CA-B276-FD2F-27A0-2DE482B392B3}"/>
              </a:ext>
            </a:extLst>
          </p:cNvPr>
          <p:cNvSpPr>
            <a:spLocks noGrp="1"/>
          </p:cNvSpPr>
          <p:nvPr>
            <p:ph idx="1"/>
          </p:nvPr>
        </p:nvSpPr>
        <p:spPr>
          <a:xfrm>
            <a:off x="838200" y="1651096"/>
            <a:ext cx="10515600" cy="4891627"/>
          </a:xfrm>
        </p:spPr>
        <p:txBody>
          <a:bodyPr>
            <a:normAutofit/>
          </a:bodyPr>
          <a:lstStyle/>
          <a:p>
            <a:r>
              <a:rPr lang="en-US" sz="3200" dirty="0"/>
              <a:t>Primary endpoint: Change in mean seated blood pressure from baseline to 12 weeks vs placebo</a:t>
            </a:r>
          </a:p>
          <a:p>
            <a:endParaRPr lang="en-US" sz="3200" dirty="0"/>
          </a:p>
          <a:p>
            <a:r>
              <a:rPr lang="en-US" sz="3200" dirty="0"/>
              <a:t>Prespecified safety events:</a:t>
            </a:r>
          </a:p>
          <a:p>
            <a:pPr lvl="1"/>
            <a:r>
              <a:rPr lang="en-US" sz="2800" dirty="0"/>
              <a:t>Hyperkalemia</a:t>
            </a:r>
          </a:p>
          <a:p>
            <a:pPr lvl="1"/>
            <a:r>
              <a:rPr lang="en-US" sz="2800" dirty="0"/>
              <a:t>Hyponatremia</a:t>
            </a:r>
          </a:p>
          <a:p>
            <a:pPr lvl="1"/>
            <a:r>
              <a:rPr lang="en-US" sz="2800" dirty="0"/>
              <a:t>HTN requiring intervention</a:t>
            </a:r>
          </a:p>
        </p:txBody>
      </p:sp>
      <p:sp>
        <p:nvSpPr>
          <p:cNvPr id="2" name="Title 1">
            <a:extLst>
              <a:ext uri="{FF2B5EF4-FFF2-40B4-BE49-F238E27FC236}">
                <a16:creationId xmlns:a16="http://schemas.microsoft.com/office/drawing/2014/main" id="{4758AAE1-1E13-9111-0179-DA625CA60C29}"/>
              </a:ext>
            </a:extLst>
          </p:cNvPr>
          <p:cNvSpPr>
            <a:spLocks noGrp="1"/>
          </p:cNvSpPr>
          <p:nvPr>
            <p:ph type="title"/>
          </p:nvPr>
        </p:nvSpPr>
        <p:spPr/>
        <p:txBody>
          <a:bodyPr/>
          <a:lstStyle/>
          <a:p>
            <a:r>
              <a:rPr lang="en-US" dirty="0"/>
              <a:t>Endpoints</a:t>
            </a:r>
          </a:p>
        </p:txBody>
      </p:sp>
    </p:spTree>
    <p:extLst>
      <p:ext uri="{BB962C8B-B14F-4D97-AF65-F5344CB8AC3E}">
        <p14:creationId xmlns:p14="http://schemas.microsoft.com/office/powerpoint/2010/main" val="225824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E5F3-6460-8DDE-CFE9-60B12F0D65F9}"/>
              </a:ext>
            </a:extLst>
          </p:cNvPr>
          <p:cNvSpPr>
            <a:spLocks noGrp="1"/>
          </p:cNvSpPr>
          <p:nvPr>
            <p:ph type="title"/>
          </p:nvPr>
        </p:nvSpPr>
        <p:spPr>
          <a:xfrm>
            <a:off x="838200" y="-1"/>
            <a:ext cx="5058103" cy="1676401"/>
          </a:xfrm>
        </p:spPr>
        <p:txBody>
          <a:bodyPr/>
          <a:lstStyle/>
          <a:p>
            <a:r>
              <a:rPr lang="en-US" dirty="0"/>
              <a:t>Baseline Characteristics</a:t>
            </a:r>
          </a:p>
        </p:txBody>
      </p:sp>
      <p:grpSp>
        <p:nvGrpSpPr>
          <p:cNvPr id="11" name="Group 10">
            <a:extLst>
              <a:ext uri="{FF2B5EF4-FFF2-40B4-BE49-F238E27FC236}">
                <a16:creationId xmlns:a16="http://schemas.microsoft.com/office/drawing/2014/main" id="{0D17A5AB-D34C-2E83-B68F-6EF5C4AA5EF5}"/>
              </a:ext>
            </a:extLst>
          </p:cNvPr>
          <p:cNvGrpSpPr/>
          <p:nvPr/>
        </p:nvGrpSpPr>
        <p:grpSpPr>
          <a:xfrm>
            <a:off x="4867903" y="22573"/>
            <a:ext cx="6843280" cy="6772276"/>
            <a:chOff x="5205845" y="47625"/>
            <a:chExt cx="6843280" cy="6772276"/>
          </a:xfrm>
          <a:effectLst>
            <a:outerShdw blurRad="50800" dist="38100" dir="5400000" algn="t" rotWithShape="0">
              <a:prstClr val="black">
                <a:alpha val="40000"/>
              </a:prstClr>
            </a:outerShdw>
          </a:effectLst>
        </p:grpSpPr>
        <p:pic>
          <p:nvPicPr>
            <p:cNvPr id="4" name="Picture 3">
              <a:extLst>
                <a:ext uri="{FF2B5EF4-FFF2-40B4-BE49-F238E27FC236}">
                  <a16:creationId xmlns:a16="http://schemas.microsoft.com/office/drawing/2014/main" id="{69460985-C72B-8B5A-CB14-EAE3B767261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32" t="696" r="704" b="555"/>
            <a:stretch/>
          </p:blipFill>
          <p:spPr>
            <a:xfrm>
              <a:off x="5210175" y="47625"/>
              <a:ext cx="6838950" cy="6772276"/>
            </a:xfrm>
            <a:prstGeom prst="rect">
              <a:avLst/>
            </a:prstGeom>
          </p:spPr>
        </p:pic>
        <p:sp>
          <p:nvSpPr>
            <p:cNvPr id="3" name="Rectangle 2">
              <a:extLst>
                <a:ext uri="{FF2B5EF4-FFF2-40B4-BE49-F238E27FC236}">
                  <a16:creationId xmlns:a16="http://schemas.microsoft.com/office/drawing/2014/main" id="{016EBBA5-4F9A-4EC6-9F50-A58B2B89D7E7}"/>
                </a:ext>
              </a:extLst>
            </p:cNvPr>
            <p:cNvSpPr/>
            <p:nvPr/>
          </p:nvSpPr>
          <p:spPr>
            <a:xfrm>
              <a:off x="5377295" y="737755"/>
              <a:ext cx="6615921" cy="189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D1F72C-C038-4CC8-B234-FC76AE237084}"/>
                </a:ext>
              </a:extLst>
            </p:cNvPr>
            <p:cNvSpPr/>
            <p:nvPr/>
          </p:nvSpPr>
          <p:spPr>
            <a:xfrm>
              <a:off x="5377295" y="1948295"/>
              <a:ext cx="6613093" cy="197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A2AFAC-94F4-4F9C-8D38-A10D07535E1F}"/>
                </a:ext>
              </a:extLst>
            </p:cNvPr>
            <p:cNvSpPr/>
            <p:nvPr/>
          </p:nvSpPr>
          <p:spPr>
            <a:xfrm>
              <a:off x="5377295" y="2550968"/>
              <a:ext cx="6613093" cy="192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B8DBE3-099B-466F-9409-153F1C19A533}"/>
                </a:ext>
              </a:extLst>
            </p:cNvPr>
            <p:cNvSpPr/>
            <p:nvPr/>
          </p:nvSpPr>
          <p:spPr>
            <a:xfrm>
              <a:off x="5205845" y="2763982"/>
              <a:ext cx="6784543" cy="178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413967-0FDB-4FC8-8C32-F504DCD1870B}"/>
                </a:ext>
              </a:extLst>
            </p:cNvPr>
            <p:cNvSpPr/>
            <p:nvPr/>
          </p:nvSpPr>
          <p:spPr>
            <a:xfrm>
              <a:off x="5372100" y="5778155"/>
              <a:ext cx="6618281" cy="195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70798B6D-1119-0701-927A-6D359FE388EB}"/>
              </a:ext>
            </a:extLst>
          </p:cNvPr>
          <p:cNvSpPr>
            <a:spLocks noGrp="1"/>
          </p:cNvSpPr>
          <p:nvPr>
            <p:ph type="ftr" sz="quarter" idx="3"/>
          </p:nvPr>
        </p:nvSpPr>
        <p:spPr>
          <a:xfrm>
            <a:off x="838200" y="6075144"/>
            <a:ext cx="3229303" cy="646331"/>
          </a:xfrm>
        </p:spPr>
        <p:txBody>
          <a:bodyPr/>
          <a:lstStyle/>
          <a:p>
            <a:r>
              <a:rPr lang="en-US" dirty="0"/>
              <a:t>Freeman MW, et al. </a:t>
            </a:r>
            <a:r>
              <a:rPr lang="en-US" i="1" dirty="0"/>
              <a:t>N </a:t>
            </a:r>
            <a:r>
              <a:rPr lang="en-US" i="1" dirty="0" err="1"/>
              <a:t>Engl</a:t>
            </a:r>
            <a:r>
              <a:rPr lang="en-US" i="1" dirty="0"/>
              <a:t> J Med. </a:t>
            </a:r>
            <a:r>
              <a:rPr lang="en-US" dirty="0"/>
              <a:t>2022. doi:10.1056/NEJMoa2213169</a:t>
            </a:r>
          </a:p>
        </p:txBody>
      </p:sp>
    </p:spTree>
    <p:extLst>
      <p:ext uri="{BB962C8B-B14F-4D97-AF65-F5344CB8AC3E}">
        <p14:creationId xmlns:p14="http://schemas.microsoft.com/office/powerpoint/2010/main" val="92216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194D-DD20-7F61-0015-66DC7BBCD269}"/>
              </a:ext>
            </a:extLst>
          </p:cNvPr>
          <p:cNvSpPr>
            <a:spLocks noGrp="1"/>
          </p:cNvSpPr>
          <p:nvPr>
            <p:ph type="title"/>
          </p:nvPr>
        </p:nvSpPr>
        <p:spPr/>
        <p:txBody>
          <a:bodyPr/>
          <a:lstStyle/>
          <a:p>
            <a:r>
              <a:rPr lang="en-US" dirty="0"/>
              <a:t>Primary Endpoint</a:t>
            </a:r>
          </a:p>
        </p:txBody>
      </p:sp>
      <p:pic>
        <p:nvPicPr>
          <p:cNvPr id="4" name="Picture 3">
            <a:extLst>
              <a:ext uri="{FF2B5EF4-FFF2-40B4-BE49-F238E27FC236}">
                <a16:creationId xmlns:a16="http://schemas.microsoft.com/office/drawing/2014/main" id="{28B98F7F-F1DD-1913-0070-7CF03FC22B5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b="51750"/>
          <a:stretch/>
        </p:blipFill>
        <p:spPr>
          <a:xfrm>
            <a:off x="1128883" y="1728591"/>
            <a:ext cx="10209806" cy="3663682"/>
          </a:xfrm>
          <a:prstGeom prst="rect">
            <a:avLst/>
          </a:prstGeom>
        </p:spPr>
      </p:pic>
      <p:sp>
        <p:nvSpPr>
          <p:cNvPr id="5" name="Footer Placeholder 4">
            <a:extLst>
              <a:ext uri="{FF2B5EF4-FFF2-40B4-BE49-F238E27FC236}">
                <a16:creationId xmlns:a16="http://schemas.microsoft.com/office/drawing/2014/main" id="{58285963-FB85-3A4C-0382-50F0E6CBC72C}"/>
              </a:ext>
            </a:extLst>
          </p:cNvPr>
          <p:cNvSpPr>
            <a:spLocks noGrp="1"/>
          </p:cNvSpPr>
          <p:nvPr>
            <p:ph type="ftr" sz="quarter" idx="3"/>
          </p:nvPr>
        </p:nvSpPr>
        <p:spPr/>
        <p:txBody>
          <a:bodyPr/>
          <a:lstStyle/>
          <a:p>
            <a:r>
              <a:rPr lang="en-US" dirty="0"/>
              <a:t>Freeman MW, et al. </a:t>
            </a:r>
            <a:r>
              <a:rPr lang="en-US" i="1" dirty="0"/>
              <a:t>N </a:t>
            </a:r>
            <a:r>
              <a:rPr lang="en-US" i="1" dirty="0" err="1"/>
              <a:t>Engl</a:t>
            </a:r>
            <a:r>
              <a:rPr lang="en-US" i="1" dirty="0"/>
              <a:t> J Med. </a:t>
            </a:r>
            <a:r>
              <a:rPr lang="en-US" dirty="0"/>
              <a:t>2022. doi:10.1056/NEJMoa2213169</a:t>
            </a:r>
          </a:p>
        </p:txBody>
      </p:sp>
    </p:spTree>
    <p:extLst>
      <p:ext uri="{BB962C8B-B14F-4D97-AF65-F5344CB8AC3E}">
        <p14:creationId xmlns:p14="http://schemas.microsoft.com/office/powerpoint/2010/main" val="150725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CE18E-4E32-9422-9ECA-1DE04121F4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Lst>
          </a:blip>
          <a:srcRect t="1086" b="380"/>
          <a:stretch/>
        </p:blipFill>
        <p:spPr>
          <a:xfrm>
            <a:off x="508001" y="1412456"/>
            <a:ext cx="5782990" cy="4244417"/>
          </a:xfrm>
          <a:prstGeom prst="rect">
            <a:avLst/>
          </a:prstGeom>
        </p:spPr>
      </p:pic>
      <p:pic>
        <p:nvPicPr>
          <p:cNvPr id="5" name="Picture 4">
            <a:extLst>
              <a:ext uri="{FF2B5EF4-FFF2-40B4-BE49-F238E27FC236}">
                <a16:creationId xmlns:a16="http://schemas.microsoft.com/office/drawing/2014/main" id="{644A5693-0319-490D-5028-044ABAF2D63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6000"/>
                    </a14:imgEffect>
                  </a14:imgLayer>
                </a14:imgProps>
              </a:ext>
            </a:extLst>
          </a:blip>
          <a:stretch>
            <a:fillRect/>
          </a:stretch>
        </p:blipFill>
        <p:spPr>
          <a:xfrm>
            <a:off x="6335057" y="1409540"/>
            <a:ext cx="5757297" cy="4261916"/>
          </a:xfrm>
          <a:prstGeom prst="rect">
            <a:avLst/>
          </a:prstGeom>
        </p:spPr>
      </p:pic>
      <p:sp>
        <p:nvSpPr>
          <p:cNvPr id="6" name="Title 1">
            <a:extLst>
              <a:ext uri="{FF2B5EF4-FFF2-40B4-BE49-F238E27FC236}">
                <a16:creationId xmlns:a16="http://schemas.microsoft.com/office/drawing/2014/main" id="{7BA90991-1255-F21E-3440-291C045CB55B}"/>
              </a:ext>
            </a:extLst>
          </p:cNvPr>
          <p:cNvSpPr>
            <a:spLocks noGrp="1"/>
          </p:cNvSpPr>
          <p:nvPr>
            <p:ph type="title"/>
          </p:nvPr>
        </p:nvSpPr>
        <p:spPr/>
        <p:txBody>
          <a:bodyPr/>
          <a:lstStyle/>
          <a:p>
            <a:r>
              <a:rPr lang="en-US" dirty="0"/>
              <a:t>Pharmacodynamic Measures</a:t>
            </a:r>
          </a:p>
        </p:txBody>
      </p:sp>
      <p:sp>
        <p:nvSpPr>
          <p:cNvPr id="8" name="Footer Placeholder 7">
            <a:extLst>
              <a:ext uri="{FF2B5EF4-FFF2-40B4-BE49-F238E27FC236}">
                <a16:creationId xmlns:a16="http://schemas.microsoft.com/office/drawing/2014/main" id="{B34295F0-CC6C-E021-4636-B8A2FC907909}"/>
              </a:ext>
            </a:extLst>
          </p:cNvPr>
          <p:cNvSpPr>
            <a:spLocks noGrp="1"/>
          </p:cNvSpPr>
          <p:nvPr>
            <p:ph type="ftr" sz="quarter" idx="3"/>
          </p:nvPr>
        </p:nvSpPr>
        <p:spPr/>
        <p:txBody>
          <a:bodyPr/>
          <a:lstStyle/>
          <a:p>
            <a:r>
              <a:rPr lang="en-US" dirty="0"/>
              <a:t>Freeman MW, et al. </a:t>
            </a:r>
            <a:r>
              <a:rPr lang="en-US" i="1" dirty="0"/>
              <a:t>N </a:t>
            </a:r>
            <a:r>
              <a:rPr lang="en-US" i="1" dirty="0" err="1"/>
              <a:t>Engl</a:t>
            </a:r>
            <a:r>
              <a:rPr lang="en-US" i="1" dirty="0"/>
              <a:t> J Med. </a:t>
            </a:r>
            <a:r>
              <a:rPr lang="en-US" dirty="0"/>
              <a:t>2022. doi:10.1056/NEJMoa2213169 </a:t>
            </a:r>
          </a:p>
        </p:txBody>
      </p:sp>
    </p:spTree>
    <p:extLst>
      <p:ext uri="{BB962C8B-B14F-4D97-AF65-F5344CB8AC3E}">
        <p14:creationId xmlns:p14="http://schemas.microsoft.com/office/powerpoint/2010/main" val="125667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50B675-0FC9-6A91-4BCD-DA82D31CA7DC}"/>
              </a:ext>
            </a:extLst>
          </p:cNvPr>
          <p:cNvSpPr>
            <a:spLocks noGrp="1"/>
          </p:cNvSpPr>
          <p:nvPr>
            <p:ph idx="1"/>
          </p:nvPr>
        </p:nvSpPr>
        <p:spPr>
          <a:xfrm>
            <a:off x="497823" y="1859767"/>
            <a:ext cx="2045677" cy="4891627"/>
          </a:xfrm>
        </p:spPr>
        <p:txBody>
          <a:bodyPr>
            <a:normAutofit/>
          </a:bodyPr>
          <a:lstStyle/>
          <a:p>
            <a:r>
              <a:rPr lang="en-US" sz="2200" dirty="0" err="1"/>
              <a:t>UTI</a:t>
            </a:r>
            <a:endParaRPr lang="en-US" sz="2200" dirty="0"/>
          </a:p>
          <a:p>
            <a:r>
              <a:rPr lang="en-US" sz="2200" dirty="0"/>
              <a:t>Headache</a:t>
            </a:r>
          </a:p>
          <a:p>
            <a:r>
              <a:rPr lang="en-US" sz="2200" dirty="0"/>
              <a:t>Hyperkalemia</a:t>
            </a:r>
          </a:p>
          <a:p>
            <a:r>
              <a:rPr lang="en-US" sz="2200" dirty="0"/>
              <a:t>Fatigue</a:t>
            </a:r>
          </a:p>
          <a:p>
            <a:r>
              <a:rPr lang="en-US" sz="2200" dirty="0"/>
              <a:t>89% not related</a:t>
            </a:r>
          </a:p>
          <a:p>
            <a:endParaRPr lang="en-US" sz="2200" dirty="0"/>
          </a:p>
        </p:txBody>
      </p:sp>
      <p:sp>
        <p:nvSpPr>
          <p:cNvPr id="2" name="Title 1">
            <a:extLst>
              <a:ext uri="{FF2B5EF4-FFF2-40B4-BE49-F238E27FC236}">
                <a16:creationId xmlns:a16="http://schemas.microsoft.com/office/drawing/2014/main" id="{5FAA88D6-FAB7-A197-4AB8-8907949321E1}"/>
              </a:ext>
            </a:extLst>
          </p:cNvPr>
          <p:cNvSpPr>
            <a:spLocks noGrp="1"/>
          </p:cNvSpPr>
          <p:nvPr>
            <p:ph type="title"/>
          </p:nvPr>
        </p:nvSpPr>
        <p:spPr/>
        <p:txBody>
          <a:bodyPr/>
          <a:lstStyle/>
          <a:p>
            <a:r>
              <a:rPr lang="en-US" dirty="0"/>
              <a:t>Adverse Events</a:t>
            </a:r>
          </a:p>
        </p:txBody>
      </p:sp>
      <p:sp>
        <p:nvSpPr>
          <p:cNvPr id="9" name="Footer Placeholder 8">
            <a:extLst>
              <a:ext uri="{FF2B5EF4-FFF2-40B4-BE49-F238E27FC236}">
                <a16:creationId xmlns:a16="http://schemas.microsoft.com/office/drawing/2014/main" id="{EABA0745-4DA0-8143-F14E-918DE9B4A157}"/>
              </a:ext>
            </a:extLst>
          </p:cNvPr>
          <p:cNvSpPr>
            <a:spLocks noGrp="1"/>
          </p:cNvSpPr>
          <p:nvPr>
            <p:ph type="ftr" sz="quarter" idx="3"/>
          </p:nvPr>
        </p:nvSpPr>
        <p:spPr/>
        <p:txBody>
          <a:bodyPr/>
          <a:lstStyle/>
          <a:p>
            <a:r>
              <a:rPr lang="en-US" dirty="0"/>
              <a:t>Freeman MW, et al. </a:t>
            </a:r>
            <a:r>
              <a:rPr lang="en-US" i="1" dirty="0"/>
              <a:t>N </a:t>
            </a:r>
            <a:r>
              <a:rPr lang="en-US" i="1" dirty="0" err="1"/>
              <a:t>Engl</a:t>
            </a:r>
            <a:r>
              <a:rPr lang="en-US" i="1" dirty="0"/>
              <a:t> J Med. </a:t>
            </a:r>
            <a:r>
              <a:rPr lang="en-US" dirty="0"/>
              <a:t>2022. doi:10.1056/NEJMoa2213169 </a:t>
            </a:r>
          </a:p>
        </p:txBody>
      </p:sp>
      <p:grpSp>
        <p:nvGrpSpPr>
          <p:cNvPr id="14" name="Group 13">
            <a:extLst>
              <a:ext uri="{FF2B5EF4-FFF2-40B4-BE49-F238E27FC236}">
                <a16:creationId xmlns:a16="http://schemas.microsoft.com/office/drawing/2014/main" id="{E44BDCF8-4431-1975-ED1C-8E2AD9B4EA9C}"/>
              </a:ext>
            </a:extLst>
          </p:cNvPr>
          <p:cNvGrpSpPr/>
          <p:nvPr/>
        </p:nvGrpSpPr>
        <p:grpSpPr>
          <a:xfrm>
            <a:off x="2590800" y="1512277"/>
            <a:ext cx="9319846" cy="4208585"/>
            <a:chOff x="2590800" y="1512277"/>
            <a:chExt cx="9319846" cy="4208585"/>
          </a:xfrm>
        </p:grpSpPr>
        <p:pic>
          <p:nvPicPr>
            <p:cNvPr id="4" name="Picture 3">
              <a:extLst>
                <a:ext uri="{FF2B5EF4-FFF2-40B4-BE49-F238E27FC236}">
                  <a16:creationId xmlns:a16="http://schemas.microsoft.com/office/drawing/2014/main" id="{158FED04-F7CF-228D-1C0E-395AE900434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01" t="1103" r="622" b="2155"/>
            <a:stretch/>
          </p:blipFill>
          <p:spPr>
            <a:xfrm>
              <a:off x="2590800" y="1512277"/>
              <a:ext cx="9319846" cy="4208585"/>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78F7601-9C91-6132-5AC0-8E968110A303}"/>
                </a:ext>
              </a:extLst>
            </p:cNvPr>
            <p:cNvSpPr/>
            <p:nvPr/>
          </p:nvSpPr>
          <p:spPr>
            <a:xfrm>
              <a:off x="4381472" y="2915651"/>
              <a:ext cx="120316" cy="116305"/>
            </a:xfrm>
            <a:prstGeom prst="rect">
              <a:avLst/>
            </a:prstGeom>
            <a:solidFill>
              <a:srgbClr val="FE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5CB37D-6546-12EC-BCAE-DCC56BE5B00F}"/>
                </a:ext>
              </a:extLst>
            </p:cNvPr>
            <p:cNvSpPr/>
            <p:nvPr/>
          </p:nvSpPr>
          <p:spPr>
            <a:xfrm>
              <a:off x="3697935" y="3678725"/>
              <a:ext cx="120316" cy="181623"/>
            </a:xfrm>
            <a:prstGeom prst="rect">
              <a:avLst/>
            </a:prstGeom>
            <a:solidFill>
              <a:srgbClr val="FE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4DFF6A-A81C-893E-D20E-DA11B4F94AA8}"/>
                </a:ext>
              </a:extLst>
            </p:cNvPr>
            <p:cNvSpPr/>
            <p:nvPr/>
          </p:nvSpPr>
          <p:spPr>
            <a:xfrm>
              <a:off x="4381472" y="5463387"/>
              <a:ext cx="120316" cy="181623"/>
            </a:xfrm>
            <a:prstGeom prst="rect">
              <a:avLst/>
            </a:prstGeom>
            <a:solidFill>
              <a:srgbClr val="FE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4387085"/>
      </p:ext>
    </p:extLst>
  </p:cSld>
  <p:clrMapOvr>
    <a:masterClrMapping/>
  </p:clrMapOvr>
</p:sld>
</file>

<file path=ppt/theme/theme1.xml><?xml version="1.0" encoding="utf-8"?>
<a:theme xmlns:a="http://schemas.openxmlformats.org/drawingml/2006/main" name="Office 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New Agents in Hypertension: The BrigHTN Trial</vt:lpstr>
      <vt:lpstr>Disclaimer</vt:lpstr>
      <vt:lpstr>Background</vt:lpstr>
      <vt:lpstr>BrigHTN: Phase 2 Study</vt:lpstr>
      <vt:lpstr>Endpoints</vt:lpstr>
      <vt:lpstr>Baseline Characteristics</vt:lpstr>
      <vt:lpstr>Primary Endpoint</vt:lpstr>
      <vt:lpstr>Pharmacodynamic Measures</vt:lpstr>
      <vt:lpstr>Adverse Events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2022-11-23T17:53:47Z</dcterms:created>
  <dcterms:modified xsi:type="dcterms:W3CDTF">2022-11-23T17:58:31Z</dcterms:modified>
</cp:coreProperties>
</file>