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63" r:id="rId2"/>
    <p:sldId id="256" r:id="rId3"/>
    <p:sldId id="315" r:id="rId4"/>
    <p:sldId id="326" r:id="rId5"/>
    <p:sldId id="327" r:id="rId6"/>
    <p:sldId id="328" r:id="rId7"/>
    <p:sldId id="329" r:id="rId8"/>
    <p:sldId id="316" r:id="rId9"/>
    <p:sldId id="317" r:id="rId10"/>
    <p:sldId id="331" r:id="rId11"/>
    <p:sldId id="318" r:id="rId12"/>
    <p:sldId id="319" r:id="rId13"/>
    <p:sldId id="330" r:id="rId14"/>
    <p:sldId id="324" r:id="rId15"/>
    <p:sldId id="332" r:id="rId16"/>
    <p:sldId id="333" r:id="rId17"/>
    <p:sldId id="325" r:id="rId18"/>
    <p:sldId id="334" r:id="rId19"/>
    <p:sldId id="322"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guide id="3" orient="horz" pos="1023" userDrawn="1">
          <p15:clr>
            <a:srgbClr val="A4A3A4"/>
          </p15:clr>
        </p15:guide>
        <p15:guide id="4" pos="528" userDrawn="1">
          <p15:clr>
            <a:srgbClr val="A4A3A4"/>
          </p15:clr>
        </p15:guide>
        <p15:guide id="5" pos="23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4" autoAdjust="0"/>
    <p:restoredTop sz="96801" autoAdjust="0"/>
  </p:normalViewPr>
  <p:slideViewPr>
    <p:cSldViewPr snapToGrid="0">
      <p:cViewPr varScale="1">
        <p:scale>
          <a:sx n="84" d="100"/>
          <a:sy n="84" d="100"/>
        </p:scale>
        <p:origin x="90" y="252"/>
      </p:cViewPr>
      <p:guideLst>
        <p:guide orient="horz" pos="2160"/>
        <p:guide pos="3912"/>
        <p:guide orient="horz" pos="1023"/>
        <p:guide pos="528"/>
        <p:guide pos="235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148DF6A-37D9-61B1-7791-4C9356D111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5571E8B-5930-FF42-10B6-DB0367884E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D6A3C9E-979C-960C-F42D-A25280F10126}"/>
              </a:ext>
            </a:extLst>
          </p:cNvPr>
          <p:cNvSpPr>
            <a:spLocks noGrp="1"/>
          </p:cNvSpPr>
          <p:nvPr>
            <p:ph type="sldNum" sz="quarter" idx="5"/>
          </p:nvPr>
        </p:nvSpPr>
        <p:spPr/>
        <p:txBody>
          <a:bodyPr/>
          <a:lstStyle/>
          <a:p>
            <a:pPr>
              <a:defRPr/>
            </a:pPr>
            <a:fld id="{EB1BA6DE-4660-4E9E-91EC-5DBE9FF97A6D}" type="slidenum">
              <a:rPr lang="en-US" smtClean="0"/>
              <a:pPr>
                <a:defRPr/>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FE393F2-3178-6D2A-B260-16B057211F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EC9E262-D702-3C65-5BC5-4816CD592A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EA1B4B5-C8F2-D44C-708E-514FFDC1FE59}"/>
              </a:ext>
            </a:extLst>
          </p:cNvPr>
          <p:cNvSpPr>
            <a:spLocks noGrp="1"/>
          </p:cNvSpPr>
          <p:nvPr>
            <p:ph type="sldNum" sz="quarter" idx="5"/>
          </p:nvPr>
        </p:nvSpPr>
        <p:spPr/>
        <p:txBody>
          <a:bodyPr/>
          <a:lstStyle/>
          <a:p>
            <a:pPr>
              <a:defRPr/>
            </a:pPr>
            <a:fld id="{56FB36B5-45F8-4704-8D92-FD65F24D849D}"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8E4D5BA8-F570-4D81-8773-A8C86E51C6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40240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 name="Delay 2">
            <a:extLst>
              <a:ext uri="{FF2B5EF4-FFF2-40B4-BE49-F238E27FC236}">
                <a16:creationId xmlns:a16="http://schemas.microsoft.com/office/drawing/2014/main" id="{6BCDEE64-3FDD-5C81-72B6-BA3A751DBD75}"/>
              </a:ext>
            </a:extLst>
          </p:cNvPr>
          <p:cNvSpPr/>
          <p:nvPr userDrawn="1"/>
        </p:nvSpPr>
        <p:spPr>
          <a:xfrm>
            <a:off x="-88358" y="-43368"/>
            <a:ext cx="10504097" cy="6948311"/>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3" name="Rectangle 2">
            <a:extLst>
              <a:ext uri="{FF2B5EF4-FFF2-40B4-BE49-F238E27FC236}">
                <a16:creationId xmlns:a16="http://schemas.microsoft.com/office/drawing/2014/main" id="{09F49A1D-7371-0C23-AD21-B0AB94C81459}"/>
              </a:ext>
            </a:extLst>
          </p:cNvPr>
          <p:cNvSpPr/>
          <p:nvPr userDrawn="1"/>
        </p:nvSpPr>
        <p:spPr>
          <a:xfrm>
            <a:off x="11080752" y="1"/>
            <a:ext cx="1111249"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pic>
        <p:nvPicPr>
          <p:cNvPr id="4" name="Picture 5" descr="Logo&#10;&#10;Description automatically generated">
            <a:extLst>
              <a:ext uri="{FF2B5EF4-FFF2-40B4-BE49-F238E27FC236}">
                <a16:creationId xmlns:a16="http://schemas.microsoft.com/office/drawing/2014/main" id="{3026CA7F-16FC-ED24-8834-5E29F38458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4984" y="5310717"/>
            <a:ext cx="192193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06C7BF5-300F-296D-03DD-90409EF11996}"/>
              </a:ext>
            </a:extLst>
          </p:cNvPr>
          <p:cNvSpPr txBox="1">
            <a:spLocks/>
          </p:cNvSpPr>
          <p:nvPr userDrawn="1"/>
        </p:nvSpPr>
        <p:spPr>
          <a:xfrm>
            <a:off x="264585" y="723900"/>
            <a:ext cx="1797049" cy="347133"/>
          </a:xfrm>
          <a:prstGeom prst="rect">
            <a:avLst/>
          </a:prstGeom>
        </p:spPr>
        <p:txBody>
          <a:bodyPr anchor="ct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fontAlgn="auto">
              <a:lnSpc>
                <a:spcPts val="0"/>
              </a:lnSpc>
              <a:spcAft>
                <a:spcPts val="0"/>
              </a:spcAft>
              <a:defRPr/>
            </a:pPr>
            <a:r>
              <a:rPr lang="en-US" sz="2133"/>
              <a:t>#AHA22</a:t>
            </a:r>
          </a:p>
        </p:txBody>
      </p:sp>
      <p:cxnSp>
        <p:nvCxnSpPr>
          <p:cNvPr id="6" name="Straight Connector 5">
            <a:extLst>
              <a:ext uri="{FF2B5EF4-FFF2-40B4-BE49-F238E27FC236}">
                <a16:creationId xmlns:a16="http://schemas.microsoft.com/office/drawing/2014/main" id="{C2E0C1BD-12E5-23EE-D4AA-BF2E88F5F3E7}"/>
              </a:ext>
            </a:extLst>
          </p:cNvPr>
          <p:cNvCxnSpPr>
            <a:cxnSpLocks/>
          </p:cNvCxnSpPr>
          <p:nvPr userDrawn="1"/>
        </p:nvCxnSpPr>
        <p:spPr>
          <a:xfrm>
            <a:off x="1013884" y="1293285"/>
            <a:ext cx="0" cy="48471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Delay 2">
            <a:extLst>
              <a:ext uri="{FF2B5EF4-FFF2-40B4-BE49-F238E27FC236}">
                <a16:creationId xmlns:a16="http://schemas.microsoft.com/office/drawing/2014/main" id="{3C044516-FCD2-DA36-EE92-1EFA680606AD}"/>
              </a:ext>
            </a:extLst>
          </p:cNvPr>
          <p:cNvSpPr/>
          <p:nvPr userDrawn="1"/>
        </p:nvSpPr>
        <p:spPr>
          <a:xfrm>
            <a:off x="-455083" y="-141818"/>
            <a:ext cx="10987617" cy="7715251"/>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8" name="Delay 2">
            <a:extLst>
              <a:ext uri="{FF2B5EF4-FFF2-40B4-BE49-F238E27FC236}">
                <a16:creationId xmlns:a16="http://schemas.microsoft.com/office/drawing/2014/main" id="{9689A5C5-5914-FCB0-A78C-0145553D819A}"/>
              </a:ext>
            </a:extLst>
          </p:cNvPr>
          <p:cNvSpPr/>
          <p:nvPr userDrawn="1"/>
        </p:nvSpPr>
        <p:spPr>
          <a:xfrm>
            <a:off x="-1117600" y="-141817"/>
            <a:ext cx="11844867" cy="7332135"/>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23" name="Title 1"/>
          <p:cNvSpPr>
            <a:spLocks noGrp="1"/>
          </p:cNvSpPr>
          <p:nvPr>
            <p:ph type="ctrTitle"/>
          </p:nvPr>
        </p:nvSpPr>
        <p:spPr>
          <a:xfrm>
            <a:off x="1283626" y="1292806"/>
            <a:ext cx="7369529" cy="3859764"/>
          </a:xfrm>
        </p:spPr>
        <p:txBody>
          <a:bodyPr>
            <a:normAutofit/>
          </a:bodyPr>
          <a:lstStyle>
            <a:lvl1pPr algn="l">
              <a:lnSpc>
                <a:spcPts val="3733"/>
              </a:lnSpc>
              <a:defRPr sz="3733" b="1" i="0">
                <a:solidFill>
                  <a:schemeClr val="bg1"/>
                </a:solidFill>
                <a:latin typeface="Lub Dub Heavy" panose="020B0603030403020204" pitchFamily="34" charset="77"/>
              </a:defRPr>
            </a:lvl1pPr>
          </a:lstStyle>
          <a:p>
            <a:r>
              <a:rPr lang="en-US"/>
              <a:t>Click to edit Master title style</a:t>
            </a:r>
            <a:endParaRPr lang="en-US" dirty="0"/>
          </a:p>
        </p:txBody>
      </p:sp>
      <p:sp>
        <p:nvSpPr>
          <p:cNvPr id="24" name="Subtitle 2"/>
          <p:cNvSpPr>
            <a:spLocks noGrp="1"/>
          </p:cNvSpPr>
          <p:nvPr>
            <p:ph type="subTitle" idx="1"/>
          </p:nvPr>
        </p:nvSpPr>
        <p:spPr>
          <a:xfrm>
            <a:off x="1283625" y="5327207"/>
            <a:ext cx="7369536" cy="625907"/>
          </a:xfrm>
        </p:spPr>
        <p:txBody>
          <a:bodyPr>
            <a:normAutofit/>
          </a:bodyPr>
          <a:lstStyle>
            <a:lvl1pPr marL="0" indent="0" algn="l">
              <a:buNone/>
              <a:defRPr sz="1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947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555F33-C738-CD8F-7ED0-F1AD0166C583}"/>
              </a:ext>
            </a:extLst>
          </p:cNvPr>
          <p:cNvSpPr/>
          <p:nvPr userDrawn="1"/>
        </p:nvSpPr>
        <p:spPr>
          <a:xfrm>
            <a:off x="0" y="6565901"/>
            <a:ext cx="12192000" cy="29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pic>
        <p:nvPicPr>
          <p:cNvPr id="5" name="Picture 2">
            <a:extLst>
              <a:ext uri="{FF2B5EF4-FFF2-40B4-BE49-F238E27FC236}">
                <a16:creationId xmlns:a16="http://schemas.microsoft.com/office/drawing/2014/main" id="{9AC8EE22-BE8D-81DC-2831-2B86F79954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32634" y="122767"/>
            <a:ext cx="715433"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2836" y="133482"/>
            <a:ext cx="9104960" cy="586153"/>
          </a:xfrm>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a:xfrm>
            <a:off x="583987" y="1111625"/>
            <a:ext cx="10505355" cy="4858871"/>
          </a:xfrm>
        </p:spPr>
        <p:txBody>
          <a:bodyPr/>
          <a:lstStyle/>
          <a:p>
            <a:pPr lvl="0"/>
            <a:r>
              <a:rPr lang="en-US"/>
              <a:t>Click to edit Master text styles</a:t>
            </a:r>
          </a:p>
        </p:txBody>
      </p:sp>
      <p:sp>
        <p:nvSpPr>
          <p:cNvPr id="25" name="Picture Placeholder 10"/>
          <p:cNvSpPr>
            <a:spLocks noGrp="1"/>
          </p:cNvSpPr>
          <p:nvPr>
            <p:ph type="pic" sz="quarter" idx="12"/>
          </p:nvPr>
        </p:nvSpPr>
        <p:spPr>
          <a:xfrm>
            <a:off x="9902027" y="6499790"/>
            <a:ext cx="1326984" cy="365125"/>
          </a:xfrm>
        </p:spPr>
        <p:txBody>
          <a:bodyPr rtlCol="0">
            <a:normAutofit/>
          </a:bodyPr>
          <a:lstStyle>
            <a:lvl1pPr>
              <a:defRPr>
                <a:solidFill>
                  <a:schemeClr val="bg1"/>
                </a:solidFill>
              </a:defRPr>
            </a:lvl1pPr>
          </a:lstStyle>
          <a:p>
            <a:pPr lvl="0"/>
            <a:r>
              <a:rPr lang="en-US" noProof="0"/>
              <a:t>Click icon to add picture</a:t>
            </a:r>
          </a:p>
        </p:txBody>
      </p:sp>
      <p:sp>
        <p:nvSpPr>
          <p:cNvPr id="26" name="Text Placeholder 5"/>
          <p:cNvSpPr>
            <a:spLocks noGrp="1"/>
          </p:cNvSpPr>
          <p:nvPr>
            <p:ph type="body" sz="quarter" idx="13"/>
          </p:nvPr>
        </p:nvSpPr>
        <p:spPr>
          <a:xfrm>
            <a:off x="8248155" y="6499791"/>
            <a:ext cx="1600861" cy="365125"/>
          </a:xfrm>
        </p:spPr>
        <p:txBody>
          <a:bodyPr anchor="ctr">
            <a:normAutofit/>
          </a:bodyPr>
          <a:lstStyle>
            <a:lvl1pPr algn="r">
              <a:defRPr sz="1067">
                <a:solidFill>
                  <a:schemeClr val="bg1"/>
                </a:solidFill>
              </a:defRPr>
            </a:lvl1pPr>
          </a:lstStyle>
          <a:p>
            <a:pPr lvl="0"/>
            <a:r>
              <a:rPr lang="en-US"/>
              <a:t>Click to edit Master text styles</a:t>
            </a:r>
          </a:p>
        </p:txBody>
      </p:sp>
      <p:sp>
        <p:nvSpPr>
          <p:cNvPr id="6" name="Footer Placeholder 4">
            <a:extLst>
              <a:ext uri="{FF2B5EF4-FFF2-40B4-BE49-F238E27FC236}">
                <a16:creationId xmlns:a16="http://schemas.microsoft.com/office/drawing/2014/main" id="{E3DD0579-D5B6-7EBC-0189-044D3ADDBF9E}"/>
              </a:ext>
            </a:extLst>
          </p:cNvPr>
          <p:cNvSpPr>
            <a:spLocks noGrp="1"/>
          </p:cNvSpPr>
          <p:nvPr>
            <p:ph type="ftr" sz="quarter" idx="14"/>
          </p:nvPr>
        </p:nvSpPr>
        <p:spPr>
          <a:xfrm>
            <a:off x="584200" y="6500284"/>
            <a:ext cx="7340600" cy="364067"/>
          </a:xfrm>
          <a:prstGeom prst="rect">
            <a:avLst/>
          </a:prstGeom>
        </p:spPr>
        <p:txBody>
          <a:bodyPr vert="horz" lIns="91440" tIns="45720" rIns="91440" bIns="45720" rtlCol="0" anchor="ctr"/>
          <a:lstStyle>
            <a:lvl1pPr algn="l" eaLnBrk="1" fontAlgn="auto" hangingPunct="1">
              <a:spcBef>
                <a:spcPts val="0"/>
              </a:spcBef>
              <a:spcAft>
                <a:spcPts val="0"/>
              </a:spcAft>
              <a:defRPr sz="1067">
                <a:solidFill>
                  <a:schemeClr val="bg1"/>
                </a:solidFill>
                <a:latin typeface="Lub Dub Medium" panose="020B0603030403020204" pitchFamily="34" charset="77"/>
              </a:defRPr>
            </a:lvl1pPr>
          </a:lstStyle>
          <a:p>
            <a:pPr>
              <a:defRPr/>
            </a:pPr>
            <a:endParaRPr lang="en-US"/>
          </a:p>
        </p:txBody>
      </p:sp>
      <p:sp>
        <p:nvSpPr>
          <p:cNvPr id="7" name="Slide Number Placeholder 5">
            <a:extLst>
              <a:ext uri="{FF2B5EF4-FFF2-40B4-BE49-F238E27FC236}">
                <a16:creationId xmlns:a16="http://schemas.microsoft.com/office/drawing/2014/main" id="{D0B62D9E-4CE5-00D2-84BB-7F783A5A4EC7}"/>
              </a:ext>
            </a:extLst>
          </p:cNvPr>
          <p:cNvSpPr>
            <a:spLocks noGrp="1"/>
          </p:cNvSpPr>
          <p:nvPr>
            <p:ph type="sldNum" sz="quarter" idx="15"/>
          </p:nvPr>
        </p:nvSpPr>
        <p:spPr>
          <a:xfrm>
            <a:off x="11421533" y="6500284"/>
            <a:ext cx="770467" cy="364067"/>
          </a:xfrm>
          <a:prstGeom prst="rect">
            <a:avLst/>
          </a:prstGeom>
        </p:spPr>
        <p:txBody>
          <a:bodyPr vert="horz" lIns="91440" tIns="45720" rIns="91440" bIns="45720" rtlCol="0" anchor="ctr"/>
          <a:lstStyle>
            <a:lvl1pPr algn="l" eaLnBrk="1" fontAlgn="auto" hangingPunct="1">
              <a:spcBef>
                <a:spcPts val="0"/>
              </a:spcBef>
              <a:spcAft>
                <a:spcPts val="0"/>
              </a:spcAft>
              <a:defRPr sz="1067">
                <a:solidFill>
                  <a:schemeClr val="bg1"/>
                </a:solidFill>
                <a:latin typeface="Lub Dub Medium" panose="020B0603030403020204" pitchFamily="34" charset="77"/>
              </a:defRPr>
            </a:lvl1pPr>
          </a:lstStyle>
          <a:p>
            <a:pPr>
              <a:defRPr/>
            </a:pPr>
            <a:fld id="{363C36AF-EAE5-4B9D-9F10-660F0B96D392}" type="slidenum">
              <a:rPr lang="en-US"/>
              <a:pPr>
                <a:defRPr/>
              </a:pPr>
              <a:t>‹#›</a:t>
            </a:fld>
            <a:endParaRPr lang="en-US"/>
          </a:p>
        </p:txBody>
      </p:sp>
    </p:spTree>
    <p:extLst>
      <p:ext uri="{BB962C8B-B14F-4D97-AF65-F5344CB8AC3E}">
        <p14:creationId xmlns:p14="http://schemas.microsoft.com/office/powerpoint/2010/main" val="8234438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05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181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5864F349-FE8C-424C-9B4F-DBAFB3AE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364335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0191054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3" r:id="rId5"/>
    <p:sldLayoutId id="2147483663" r:id="rId6"/>
    <p:sldLayoutId id="2147483654" r:id="rId7"/>
    <p:sldLayoutId id="2147483660" r:id="rId8"/>
    <p:sldLayoutId id="2147483656" r:id="rId9"/>
    <p:sldLayoutId id="2147483657" r:id="rId10"/>
    <p:sldLayoutId id="2147483666" r:id="rId11"/>
    <p:sldLayoutId id="2147483667" r:id="rId12"/>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1BDF4B1-E8A4-CF08-9869-7FCD437D9BB4}"/>
              </a:ext>
            </a:extLst>
          </p:cNvPr>
          <p:cNvSpPr>
            <a:spLocks noGrp="1" noChangeArrowheads="1"/>
          </p:cNvSpPr>
          <p:nvPr>
            <p:ph type="title"/>
          </p:nvPr>
        </p:nvSpPr>
        <p:spPr>
          <a:xfrm>
            <a:off x="831850" y="804302"/>
            <a:ext cx="10650236" cy="2441818"/>
          </a:xfrm>
        </p:spPr>
        <p:txBody>
          <a:bodyPr>
            <a:noAutofit/>
          </a:bodyPr>
          <a:lstStyle/>
          <a:p>
            <a:r>
              <a:rPr lang="en-US" altLang="en-US" sz="3200" dirty="0"/>
              <a:t>Sustained Blood Pressure Lowering Effect With the Dual Endothelin Receptor Antagonist Aprocitentan in Resistant Hypertension: Results From a Randomized, Controlled Study Including a Withdrawal Phase</a:t>
            </a:r>
          </a:p>
        </p:txBody>
      </p:sp>
      <p:sp>
        <p:nvSpPr>
          <p:cNvPr id="32771" name="Subtitle 2">
            <a:extLst>
              <a:ext uri="{FF2B5EF4-FFF2-40B4-BE49-F238E27FC236}">
                <a16:creationId xmlns:a16="http://schemas.microsoft.com/office/drawing/2014/main" id="{489D3416-C305-D56F-3908-866E61F70FC7}"/>
              </a:ext>
            </a:extLst>
          </p:cNvPr>
          <p:cNvSpPr>
            <a:spLocks noGrp="1" noChangeArrowheads="1"/>
          </p:cNvSpPr>
          <p:nvPr>
            <p:ph type="body" idx="1"/>
          </p:nvPr>
        </p:nvSpPr>
        <p:spPr>
          <a:xfrm>
            <a:off x="831850" y="4722688"/>
            <a:ext cx="10515600" cy="1766887"/>
          </a:xfrm>
        </p:spPr>
        <p:txBody>
          <a:bodyPr>
            <a:normAutofit/>
          </a:bodyPr>
          <a:lstStyle/>
          <a:p>
            <a:r>
              <a:rPr lang="en-US" altLang="en-US" dirty="0"/>
              <a:t>George L. </a:t>
            </a:r>
            <a:r>
              <a:rPr lang="en-US" altLang="en-US" dirty="0" err="1"/>
              <a:t>Bakris</a:t>
            </a:r>
            <a:r>
              <a:rPr lang="en-US" altLang="en-US" dirty="0"/>
              <a:t>, MD</a:t>
            </a:r>
            <a:br>
              <a:rPr lang="en-US" altLang="en-US" dirty="0"/>
            </a:br>
            <a:r>
              <a:rPr lang="en-US" altLang="en-US" dirty="0"/>
              <a:t>Professor of Medicine</a:t>
            </a:r>
            <a:br>
              <a:rPr lang="en-US" altLang="en-US" dirty="0"/>
            </a:br>
            <a:r>
              <a:rPr lang="en-US" altLang="en-US" dirty="0"/>
              <a:t>Director, American Heart Association Comprehensive Hypertension Center</a:t>
            </a:r>
            <a:br>
              <a:rPr lang="en-US" altLang="en-US" dirty="0"/>
            </a:br>
            <a:r>
              <a:rPr lang="en-US" altLang="en-US" dirty="0"/>
              <a:t>University of Chicago Medicine</a:t>
            </a:r>
            <a:br>
              <a:rPr lang="en-US" altLang="en-US" dirty="0"/>
            </a:br>
            <a:r>
              <a:rPr lang="en-US" altLang="en-US" dirty="0"/>
              <a:t>Chicago, IL</a:t>
            </a:r>
          </a:p>
        </p:txBody>
      </p:sp>
      <p:sp>
        <p:nvSpPr>
          <p:cNvPr id="5" name="Subtitle 2">
            <a:extLst>
              <a:ext uri="{FF2B5EF4-FFF2-40B4-BE49-F238E27FC236}">
                <a16:creationId xmlns:a16="http://schemas.microsoft.com/office/drawing/2014/main" id="{45ECE05B-109F-03D8-7A14-E15483EBF4EF}"/>
              </a:ext>
            </a:extLst>
          </p:cNvPr>
          <p:cNvSpPr txBox="1">
            <a:spLocks noChangeArrowheads="1"/>
          </p:cNvSpPr>
          <p:nvPr/>
        </p:nvSpPr>
        <p:spPr>
          <a:xfrm>
            <a:off x="844550" y="3371908"/>
            <a:ext cx="10833501" cy="1288882"/>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Clr>
                <a:schemeClr val="tx1"/>
              </a:buClr>
              <a:buFont typeface="Arial" panose="020B0604020202020204" pitchFamily="34" charset="0"/>
              <a:buNone/>
              <a:defRPr sz="2000" kern="1200">
                <a:solidFill>
                  <a:schemeClr val="bg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00000"/>
              </a:lnSpc>
              <a:spcBef>
                <a:spcPts val="500"/>
              </a:spcBef>
              <a:buClr>
                <a:schemeClr val="accent2"/>
              </a:buClr>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ltLang="en-US" sz="1400" dirty="0"/>
              <a:t>Markus Schlaich, MD; Marc </a:t>
            </a:r>
            <a:r>
              <a:rPr lang="en-US" altLang="en-US" sz="1400" dirty="0" err="1"/>
              <a:t>Bellet</a:t>
            </a:r>
            <a:r>
              <a:rPr lang="en-US" altLang="en-US" sz="1400" dirty="0"/>
              <a:t>, MD; Michael Weber, MD; Parisa </a:t>
            </a:r>
            <a:r>
              <a:rPr lang="en-US" altLang="en-US" sz="1400" dirty="0" err="1"/>
              <a:t>Danaietash</a:t>
            </a:r>
            <a:r>
              <a:rPr lang="en-US" altLang="en-US" sz="1400" dirty="0"/>
              <a:t>, PhD; George </a:t>
            </a:r>
            <a:r>
              <a:rPr lang="en-US" altLang="en-US" sz="1400" dirty="0" err="1"/>
              <a:t>Bakris</a:t>
            </a:r>
            <a:r>
              <a:rPr lang="en-US" altLang="en-US" sz="1400" dirty="0"/>
              <a:t>, MD; John Flack, MD, MPH; Roland Dreier, PhD; </a:t>
            </a:r>
            <a:r>
              <a:rPr lang="en-US" altLang="en-US" sz="1400" dirty="0" err="1"/>
              <a:t>Mouna</a:t>
            </a:r>
            <a:r>
              <a:rPr lang="en-US" altLang="en-US" sz="1400" dirty="0"/>
              <a:t> Sassi-</a:t>
            </a:r>
            <a:r>
              <a:rPr lang="en-US" altLang="en-US" sz="1400" dirty="0" err="1"/>
              <a:t>Sayadi</a:t>
            </a:r>
            <a:r>
              <a:rPr lang="en-US" altLang="en-US" sz="1400" dirty="0"/>
              <a:t>, MS; Lloyd Haskell, MD; Krzysztof </a:t>
            </a:r>
            <a:r>
              <a:rPr lang="en-US" altLang="en-US" sz="1400" dirty="0" err="1"/>
              <a:t>Narkiewicz</a:t>
            </a:r>
            <a:r>
              <a:rPr lang="en-US" altLang="en-US" sz="1400" dirty="0"/>
              <a:t>, MD, PhD; Ji-</a:t>
            </a:r>
            <a:r>
              <a:rPr lang="en-US" altLang="en-US" sz="1400" dirty="0" err="1"/>
              <a:t>Guang</a:t>
            </a:r>
            <a:r>
              <a:rPr lang="en-US" altLang="en-US" sz="1400" dirty="0"/>
              <a:t> Wang, MD, PhD; </a:t>
            </a:r>
            <a:r>
              <a:rPr lang="nl-NL" altLang="en-US" sz="1400" dirty="0"/>
              <a:t>Schlaich MP, et al. Lancet. Nov. 7, 2022. doi:10.1016/S0140-6736(22)02034-7</a:t>
            </a:r>
            <a:br>
              <a:rPr lang="nl-NL" altLang="en-US" sz="1400" dirty="0"/>
            </a:br>
            <a:r>
              <a:rPr lang="nl-NL" altLang="en-US" sz="1400" dirty="0"/>
              <a:t>Schlaich MP, et al. Lancet. Nov. 7, 2022. doi:10.1016/S0140-6736(22)02034-7 </a:t>
            </a:r>
          </a:p>
          <a:p>
            <a:br>
              <a:rPr lang="en-US" altLang="en-US" sz="100" dirty="0"/>
            </a:br>
            <a:r>
              <a:rPr lang="en-US" altLang="en-US" sz="1400" dirty="0"/>
              <a:t>On behalf of the PRECISION investigators.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C6365FF7-4085-972A-BCE9-1EFD932723AB}"/>
              </a:ext>
            </a:extLst>
          </p:cNvPr>
          <p:cNvSpPr>
            <a:spLocks noGrp="1"/>
          </p:cNvSpPr>
          <p:nvPr>
            <p:ph idx="1"/>
          </p:nvPr>
        </p:nvSpPr>
        <p:spPr>
          <a:xfrm>
            <a:off x="729576" y="1285336"/>
            <a:ext cx="4299625" cy="5147210"/>
          </a:xfrm>
        </p:spPr>
        <p:txBody>
          <a:bodyPr>
            <a:normAutofit/>
          </a:bodyPr>
          <a:lstStyle/>
          <a:p>
            <a:pPr marL="0" indent="0">
              <a:spcBef>
                <a:spcPts val="600"/>
              </a:spcBef>
              <a:buNone/>
            </a:pPr>
            <a:r>
              <a:rPr lang="en-US" sz="1800" b="1" dirty="0"/>
              <a:t>Key inclusion criteria:</a:t>
            </a:r>
            <a:r>
              <a:rPr lang="en-US" sz="1800" b="1" baseline="30000" dirty="0"/>
              <a:t>1</a:t>
            </a:r>
          </a:p>
          <a:p>
            <a:pPr>
              <a:spcBef>
                <a:spcPts val="600"/>
              </a:spcBef>
            </a:pPr>
            <a:r>
              <a:rPr lang="en-US" sz="1800" dirty="0"/>
              <a:t>History of uncontrolled office BP despite </a:t>
            </a:r>
            <a:br>
              <a:rPr lang="en-US" sz="1800" dirty="0"/>
            </a:br>
            <a:r>
              <a:rPr lang="en-US" sz="1800" dirty="0"/>
              <a:t>≥3 antihypertensive medications </a:t>
            </a:r>
          </a:p>
          <a:p>
            <a:pPr>
              <a:spcBef>
                <a:spcPts val="600"/>
              </a:spcBef>
            </a:pPr>
            <a:r>
              <a:rPr lang="en-US" sz="1800" dirty="0"/>
              <a:t>Unattended sitting office SBP ≥140 mmHg</a:t>
            </a:r>
          </a:p>
          <a:p>
            <a:pPr>
              <a:spcBef>
                <a:spcPts val="600"/>
              </a:spcBef>
            </a:pPr>
            <a:endParaRPr lang="en-US" sz="1800" dirty="0"/>
          </a:p>
          <a:p>
            <a:pPr marL="0" indent="0">
              <a:spcBef>
                <a:spcPts val="600"/>
              </a:spcBef>
              <a:buNone/>
            </a:pPr>
            <a:r>
              <a:rPr lang="en-US" sz="1800" b="1" dirty="0"/>
              <a:t>Key exclusion criteria:</a:t>
            </a:r>
            <a:r>
              <a:rPr lang="en-US" sz="1800" b="1" baseline="30000" dirty="0"/>
              <a:t>1</a:t>
            </a:r>
          </a:p>
          <a:p>
            <a:pPr>
              <a:spcBef>
                <a:spcPts val="600"/>
              </a:spcBef>
            </a:pPr>
            <a:r>
              <a:rPr lang="en-US" sz="1800" dirty="0"/>
              <a:t>Confirmed severe hypertension (grade 3)</a:t>
            </a:r>
          </a:p>
          <a:p>
            <a:pPr>
              <a:spcBef>
                <a:spcPts val="600"/>
              </a:spcBef>
            </a:pPr>
            <a:r>
              <a:rPr lang="en-US" sz="1800" dirty="0"/>
              <a:t>Major cardiovascular, renal, cerebrovascular medical complications in the past 6 months or New York Heart Association stage III-IV heart failure </a:t>
            </a:r>
          </a:p>
          <a:p>
            <a:pPr>
              <a:spcBef>
                <a:spcPts val="600"/>
              </a:spcBef>
            </a:pPr>
            <a:r>
              <a:rPr lang="en-US" sz="1800" dirty="0"/>
              <a:t>N-terminal pro-BNP levels ≥500 </a:t>
            </a:r>
            <a:r>
              <a:rPr lang="en-US" sz="1800" dirty="0" err="1"/>
              <a:t>pg</a:t>
            </a:r>
            <a:r>
              <a:rPr lang="en-US" sz="1800" dirty="0"/>
              <a:t>/ml</a:t>
            </a:r>
          </a:p>
          <a:p>
            <a:pPr>
              <a:spcBef>
                <a:spcPts val="600"/>
              </a:spcBef>
            </a:pPr>
            <a:r>
              <a:rPr lang="en-US" sz="1800" dirty="0"/>
              <a:t>Estimated glomerular filtration rate (eGFR) &lt;15 ml/min/1.73 m</a:t>
            </a:r>
            <a:r>
              <a:rPr lang="en-US" sz="1800" baseline="30000" dirty="0"/>
              <a:t>2</a:t>
            </a:r>
          </a:p>
          <a:p>
            <a:pPr>
              <a:spcBef>
                <a:spcPts val="600"/>
              </a:spcBef>
            </a:pPr>
            <a:endParaRPr lang="en-US" sz="1800" dirty="0"/>
          </a:p>
        </p:txBody>
      </p:sp>
      <p:sp>
        <p:nvSpPr>
          <p:cNvPr id="39938" name="Title 1">
            <a:extLst>
              <a:ext uri="{FF2B5EF4-FFF2-40B4-BE49-F238E27FC236}">
                <a16:creationId xmlns:a16="http://schemas.microsoft.com/office/drawing/2014/main" id="{9CFCFF39-F099-85F0-C425-A5E67A006FAC}"/>
              </a:ext>
            </a:extLst>
          </p:cNvPr>
          <p:cNvSpPr>
            <a:spLocks noGrp="1" noChangeArrowheads="1"/>
          </p:cNvSpPr>
          <p:nvPr>
            <p:ph type="title"/>
          </p:nvPr>
        </p:nvSpPr>
        <p:spPr/>
        <p:txBody>
          <a:bodyPr/>
          <a:lstStyle/>
          <a:p>
            <a:r>
              <a:rPr lang="en-AU" altLang="en-US"/>
              <a:t>Study Population</a:t>
            </a:r>
          </a:p>
        </p:txBody>
      </p:sp>
      <p:graphicFrame>
        <p:nvGraphicFramePr>
          <p:cNvPr id="5" name="Content Placeholder 11">
            <a:extLst>
              <a:ext uri="{FF2B5EF4-FFF2-40B4-BE49-F238E27FC236}">
                <a16:creationId xmlns:a16="http://schemas.microsoft.com/office/drawing/2014/main" id="{AA7F413B-DFCE-7A13-74F0-6AC0F2E453C9}"/>
              </a:ext>
            </a:extLst>
          </p:cNvPr>
          <p:cNvGraphicFramePr>
            <a:graphicFrameLocks noGrp="1"/>
          </p:cNvGraphicFramePr>
          <p:nvPr/>
        </p:nvGraphicFramePr>
        <p:xfrm>
          <a:off x="5389123" y="738717"/>
          <a:ext cx="6620845" cy="5693829"/>
        </p:xfrm>
        <a:graphic>
          <a:graphicData uri="http://schemas.openxmlformats.org/drawingml/2006/table">
            <a:tbl>
              <a:tblPr/>
              <a:tblGrid>
                <a:gridCol w="2693667">
                  <a:extLst>
                    <a:ext uri="{9D8B030D-6E8A-4147-A177-3AD203B41FA5}">
                      <a16:colId xmlns:a16="http://schemas.microsoft.com/office/drawing/2014/main" val="20000"/>
                    </a:ext>
                  </a:extLst>
                </a:gridCol>
                <a:gridCol w="1307722">
                  <a:extLst>
                    <a:ext uri="{9D8B030D-6E8A-4147-A177-3AD203B41FA5}">
                      <a16:colId xmlns:a16="http://schemas.microsoft.com/office/drawing/2014/main" val="20001"/>
                    </a:ext>
                  </a:extLst>
                </a:gridCol>
                <a:gridCol w="1309728">
                  <a:extLst>
                    <a:ext uri="{9D8B030D-6E8A-4147-A177-3AD203B41FA5}">
                      <a16:colId xmlns:a16="http://schemas.microsoft.com/office/drawing/2014/main" val="20002"/>
                    </a:ext>
                  </a:extLst>
                </a:gridCol>
                <a:gridCol w="1309728">
                  <a:extLst>
                    <a:ext uri="{9D8B030D-6E8A-4147-A177-3AD203B41FA5}">
                      <a16:colId xmlns:a16="http://schemas.microsoft.com/office/drawing/2014/main" val="20003"/>
                    </a:ext>
                  </a:extLst>
                </a:gridCol>
              </a:tblGrid>
              <a:tr h="814917">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dirty="0">
                          <a:ln>
                            <a:noFill/>
                          </a:ln>
                          <a:solidFill>
                            <a:srgbClr val="FFFFFF"/>
                          </a:solidFill>
                          <a:effectLst/>
                          <a:latin typeface="Lub Dub Medium"/>
                        </a:rPr>
                        <a:t>Characteristic</a:t>
                      </a:r>
                      <a:endParaRPr kumimoji="0" lang="en-US" altLang="en-US" sz="1600" b="1" i="0" u="none" strike="noStrike" cap="none" normalizeH="0" baseline="0" dirty="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Aprocitentan</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12.5 mg</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(n=243)</a:t>
                      </a:r>
                      <a:endParaRPr kumimoji="0" lang="en-US" altLang="en-US" sz="1600" b="1" i="0" u="none" strike="noStrike" cap="none" normalizeH="0" baseline="0" dirty="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Aprocitentan</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25 mg</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(n=243)</a:t>
                      </a:r>
                      <a:endParaRPr kumimoji="0" lang="en-US" altLang="en-US" sz="1600" b="1" i="0" u="none" strike="noStrike" cap="none" normalizeH="0" baseline="0" dirty="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Placebo</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Lub Dub Medium"/>
                        </a:rPr>
                        <a:t>(n=244)</a:t>
                      </a:r>
                      <a:endParaRPr kumimoji="0" lang="en-US" altLang="en-US" sz="1600" b="1" i="0" u="none" strike="noStrike" cap="none" normalizeH="0" baseline="0" dirty="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Age (years) at screening</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61.2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61.7</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62.2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01"/>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Men</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59%</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60%</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59%</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2"/>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Race</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03"/>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White</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84%</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82%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83%</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4"/>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Black/African American</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12%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11%</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05"/>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Asian</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5%</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5%</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6"/>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BMI (kg/m</a:t>
                      </a:r>
                      <a:r>
                        <a:rPr kumimoji="0" lang="en-US" altLang="en-US" sz="1600" b="1" i="0" u="none" strike="noStrike" cap="none" normalizeH="0" baseline="30000">
                          <a:ln>
                            <a:noFill/>
                          </a:ln>
                          <a:solidFill>
                            <a:srgbClr val="FFFFFF"/>
                          </a:solidFill>
                          <a:effectLst/>
                          <a:latin typeface="Lub Dub Medium"/>
                        </a:rPr>
                        <a:t>2</a:t>
                      </a:r>
                      <a:r>
                        <a:rPr kumimoji="0" lang="en-US" altLang="en-US" sz="1600" b="1" i="0" u="none" strike="noStrike" cap="none" normalizeH="0" baseline="0">
                          <a:ln>
                            <a:noFill/>
                          </a:ln>
                          <a:solidFill>
                            <a:srgbClr val="FFFFFF"/>
                          </a:solidFill>
                          <a:effectLst/>
                          <a:latin typeface="Lub Dub Medium"/>
                        </a:rPr>
                        <a:t>) at screening</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33.6</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34.3</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33.3</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07"/>
                  </a:ext>
                </a:extLst>
              </a:tr>
              <a:tr h="543984">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dirty="0">
                          <a:ln>
                            <a:noFill/>
                          </a:ln>
                          <a:solidFill>
                            <a:srgbClr val="FFFFFF"/>
                          </a:solidFill>
                          <a:effectLst/>
                          <a:latin typeface="Lub Dub Medium"/>
                        </a:rPr>
                        <a:t>eGFR at baseline between </a:t>
                      </a:r>
                      <a:br>
                        <a:rPr kumimoji="0" lang="en-US" altLang="en-US" sz="1600" b="1" i="0" u="none" strike="noStrike" cap="none" normalizeH="0" baseline="0" dirty="0">
                          <a:ln>
                            <a:noFill/>
                          </a:ln>
                          <a:solidFill>
                            <a:srgbClr val="FFFFFF"/>
                          </a:solidFill>
                          <a:effectLst/>
                          <a:latin typeface="Lub Dub Medium"/>
                        </a:rPr>
                      </a:br>
                      <a:r>
                        <a:rPr kumimoji="0" lang="en-US" altLang="en-US" sz="1600" b="1" i="0" u="none" strike="noStrike" cap="none" normalizeH="0" baseline="0" dirty="0">
                          <a:ln>
                            <a:noFill/>
                          </a:ln>
                          <a:solidFill>
                            <a:srgbClr val="FFFFFF"/>
                          </a:solidFill>
                          <a:effectLst/>
                          <a:latin typeface="Lub Dub Medium"/>
                        </a:rPr>
                        <a:t>15 and &lt;60 mL/min/1.73 m</a:t>
                      </a:r>
                      <a:r>
                        <a:rPr kumimoji="0" lang="en-US" altLang="en-US" sz="1600" b="1" i="0" u="none" strike="noStrike" cap="none" normalizeH="0" baseline="30000" dirty="0">
                          <a:ln>
                            <a:noFill/>
                          </a:ln>
                          <a:solidFill>
                            <a:srgbClr val="FFFFFF"/>
                          </a:solidFill>
                          <a:effectLst/>
                          <a:latin typeface="Lub Dub Medium"/>
                        </a:rPr>
                        <a:t>2</a:t>
                      </a:r>
                      <a:endParaRPr kumimoji="0" lang="en-US" altLang="en-US" sz="1600" b="1" i="0" u="none" strike="noStrike" cap="none" normalizeH="0" baseline="0" dirty="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23%</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25%</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19%</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8"/>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UACR (mg/g) at baseline</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(n=241)</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(n=238)</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(n=238)</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09"/>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&lt;30</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60%</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65%</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65%</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10"/>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30-300</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26%</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23%</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24%</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11"/>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	&gt;300</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14%</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12%</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12"/>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cs typeface="Times New Roman" panose="02020603050405020304" pitchFamily="18" charset="0"/>
                        </a:rPr>
                        <a:t>≥4 BP drugs at screening</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62%</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65%</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62%</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13"/>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uAOBP at baseline (mmHg)</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 153/88</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153/88 </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rPr>
                        <a:t>153/87 </a:t>
                      </a:r>
                      <a:endParaRPr kumimoji="0" lang="en-US" altLang="en-US" sz="1600" b="0" i="0" u="none" strike="noStrike" cap="none" normalizeH="0" baseline="0">
                        <a:ln>
                          <a:noFill/>
                        </a:ln>
                        <a:solidFill>
                          <a:srgbClr val="000000"/>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14"/>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rPr>
                        <a:t>ABPM at baseline (mmHg)</a:t>
                      </a:r>
                      <a:endParaRPr kumimoji="0" lang="en-US" altLang="en-US" sz="1600" b="1" i="0" u="none" strike="noStrike" cap="none" normalizeH="0" baseline="0">
                        <a:ln>
                          <a:noFill/>
                        </a:ln>
                        <a:solidFill>
                          <a:srgbClr val="FFFFFF"/>
                        </a:solidFill>
                        <a:effectLst/>
                        <a:latin typeface="Lub Dub Medium"/>
                        <a:cs typeface="Times New Roman" panose="02020603050405020304" pitchFamily="18" charset="0"/>
                      </a:endParaRP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138/84</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138/83</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137/83</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15"/>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cs typeface="Times New Roman" panose="02020603050405020304" pitchFamily="18" charset="0"/>
                        </a:rPr>
                        <a:t>History of heart failure</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20%</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21%</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18%</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16"/>
                  </a:ext>
                </a:extLst>
              </a:tr>
              <a:tr h="270933">
                <a:tc>
                  <a:txBody>
                    <a:bodyPr/>
                    <a:lstStyle>
                      <a:lvl1pPr defTabSz="685800">
                        <a:spcBef>
                          <a:spcPts val="750"/>
                        </a:spcBef>
                        <a:tabLst>
                          <a:tab pos="179388" algn="l"/>
                          <a:tab pos="449263" algn="l"/>
                        </a:tabLst>
                        <a:defRPr sz="1000">
                          <a:solidFill>
                            <a:schemeClr val="tx1"/>
                          </a:solidFill>
                          <a:latin typeface="Lub Dub Medium"/>
                        </a:defRPr>
                      </a:lvl1pPr>
                      <a:lvl2pPr marL="742950" indent="-285750" defTabSz="685800">
                        <a:lnSpc>
                          <a:spcPct val="90000"/>
                        </a:lnSpc>
                        <a:spcBef>
                          <a:spcPts val="375"/>
                        </a:spcBef>
                        <a:tabLst>
                          <a:tab pos="179388" algn="l"/>
                          <a:tab pos="449263" algn="l"/>
                        </a:tabLst>
                        <a:defRPr sz="1000">
                          <a:solidFill>
                            <a:schemeClr val="tx1"/>
                          </a:solidFill>
                          <a:latin typeface="Lub Dub Medium"/>
                        </a:defRPr>
                      </a:lvl2pPr>
                      <a:lvl3pPr marL="1143000" indent="-228600" defTabSz="685800">
                        <a:lnSpc>
                          <a:spcPct val="90000"/>
                        </a:lnSpc>
                        <a:spcBef>
                          <a:spcPts val="375"/>
                        </a:spcBef>
                        <a:tabLst>
                          <a:tab pos="179388" algn="l"/>
                          <a:tab pos="449263" algn="l"/>
                        </a:tabLst>
                        <a:defRPr sz="1000">
                          <a:solidFill>
                            <a:schemeClr val="tx1"/>
                          </a:solidFill>
                          <a:latin typeface="Lub Dub Medium"/>
                        </a:defRPr>
                      </a:lvl3pPr>
                      <a:lvl4pPr marL="1600200" indent="-228600" defTabSz="685800">
                        <a:lnSpc>
                          <a:spcPct val="90000"/>
                        </a:lnSpc>
                        <a:spcBef>
                          <a:spcPts val="375"/>
                        </a:spcBef>
                        <a:tabLst>
                          <a:tab pos="179388" algn="l"/>
                          <a:tab pos="449263" algn="l"/>
                        </a:tabLst>
                        <a:defRPr sz="1000">
                          <a:solidFill>
                            <a:schemeClr val="tx1"/>
                          </a:solidFill>
                          <a:latin typeface="Lub Dub Medium"/>
                        </a:defRPr>
                      </a:lvl4pPr>
                      <a:lvl5pPr marL="2057400" indent="-228600" defTabSz="685800">
                        <a:lnSpc>
                          <a:spcPct val="90000"/>
                        </a:lnSpc>
                        <a:spcBef>
                          <a:spcPts val="375"/>
                        </a:spcBef>
                        <a:tabLst>
                          <a:tab pos="179388" algn="l"/>
                          <a:tab pos="449263" algn="l"/>
                        </a:tabLst>
                        <a:defRPr sz="1000">
                          <a:solidFill>
                            <a:schemeClr val="tx1"/>
                          </a:solidFill>
                          <a:latin typeface="Lub Dub Medium"/>
                        </a:defRPr>
                      </a:lvl5pPr>
                      <a:lvl6pPr marL="25146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6pPr>
                      <a:lvl7pPr marL="29718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7pPr>
                      <a:lvl8pPr marL="34290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8pPr>
                      <a:lvl9pPr marL="3886200" indent="-228600" defTabSz="685800" fontAlgn="base">
                        <a:lnSpc>
                          <a:spcPct val="90000"/>
                        </a:lnSpc>
                        <a:spcBef>
                          <a:spcPts val="375"/>
                        </a:spcBef>
                        <a:spcAft>
                          <a:spcPct val="0"/>
                        </a:spcAft>
                        <a:tabLst>
                          <a:tab pos="179388" algn="l"/>
                          <a:tab pos="449263" algn="l"/>
                        </a:tabLst>
                        <a:defRPr sz="1000">
                          <a:solidFill>
                            <a:schemeClr val="tx1"/>
                          </a:solidFill>
                          <a:latin typeface="Lub Dub Medium"/>
                        </a:defRPr>
                      </a:lvl9pPr>
                    </a:lstStyle>
                    <a:p>
                      <a:pPr marL="0" marR="0" lvl="0" indent="0" algn="l" defTabSz="685800" rtl="0" eaLnBrk="1" fontAlgn="base" latinLnBrk="0" hangingPunct="1">
                        <a:lnSpc>
                          <a:spcPct val="100000"/>
                        </a:lnSpc>
                        <a:spcBef>
                          <a:spcPct val="0"/>
                        </a:spcBef>
                        <a:spcAft>
                          <a:spcPct val="0"/>
                        </a:spcAft>
                        <a:buClrTx/>
                        <a:buSzTx/>
                        <a:buFontTx/>
                        <a:buNone/>
                        <a:tabLst>
                          <a:tab pos="179388" algn="l"/>
                          <a:tab pos="449263" algn="l"/>
                        </a:tabLst>
                      </a:pPr>
                      <a:r>
                        <a:rPr kumimoji="0" lang="en-US" altLang="en-US" sz="1600" b="1" i="0" u="none" strike="noStrike" cap="none" normalizeH="0" baseline="0">
                          <a:ln>
                            <a:noFill/>
                          </a:ln>
                          <a:solidFill>
                            <a:srgbClr val="FFFFFF"/>
                          </a:solidFill>
                          <a:effectLst/>
                          <a:latin typeface="Lub Dub Medium"/>
                          <a:cs typeface="Times New Roman" panose="02020603050405020304" pitchFamily="18" charset="0"/>
                        </a:rPr>
                        <a:t>History of diabetes mellitus</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54%</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Lub Dub Medium"/>
                          <a:cs typeface="Times New Roman" panose="02020603050405020304" pitchFamily="18" charset="0"/>
                        </a:rPr>
                        <a:t>56%</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tc>
                  <a:txBody>
                    <a:bodyPr/>
                    <a:lstStyle>
                      <a:lvl1pPr defTabSz="685800">
                        <a:spcBef>
                          <a:spcPts val="750"/>
                        </a:spcBef>
                        <a:defRPr sz="1000">
                          <a:solidFill>
                            <a:schemeClr val="tx1"/>
                          </a:solidFill>
                          <a:latin typeface="Lub Dub Medium"/>
                        </a:defRPr>
                      </a:lvl1pPr>
                      <a:lvl2pPr marL="742950" indent="-285750" defTabSz="685800">
                        <a:lnSpc>
                          <a:spcPct val="90000"/>
                        </a:lnSpc>
                        <a:spcBef>
                          <a:spcPts val="375"/>
                        </a:spcBef>
                        <a:defRPr sz="1000">
                          <a:solidFill>
                            <a:schemeClr val="tx1"/>
                          </a:solidFill>
                          <a:latin typeface="Lub Dub Medium"/>
                        </a:defRPr>
                      </a:lvl2pPr>
                      <a:lvl3pPr marL="1143000" indent="-228600" defTabSz="685800">
                        <a:lnSpc>
                          <a:spcPct val="90000"/>
                        </a:lnSpc>
                        <a:spcBef>
                          <a:spcPts val="375"/>
                        </a:spcBef>
                        <a:defRPr sz="1000">
                          <a:solidFill>
                            <a:schemeClr val="tx1"/>
                          </a:solidFill>
                          <a:latin typeface="Lub Dub Medium"/>
                        </a:defRPr>
                      </a:lvl3pPr>
                      <a:lvl4pPr marL="1600200" indent="-228600" defTabSz="685800">
                        <a:lnSpc>
                          <a:spcPct val="90000"/>
                        </a:lnSpc>
                        <a:spcBef>
                          <a:spcPts val="375"/>
                        </a:spcBef>
                        <a:defRPr sz="1000">
                          <a:solidFill>
                            <a:schemeClr val="tx1"/>
                          </a:solidFill>
                          <a:latin typeface="Lub Dub Medium"/>
                        </a:defRPr>
                      </a:lvl4pPr>
                      <a:lvl5pPr marL="2057400" indent="-228600" defTabSz="685800">
                        <a:lnSpc>
                          <a:spcPct val="90000"/>
                        </a:lnSpc>
                        <a:spcBef>
                          <a:spcPts val="375"/>
                        </a:spcBef>
                        <a:defRPr sz="1000">
                          <a:solidFill>
                            <a:schemeClr val="tx1"/>
                          </a:solidFill>
                          <a:latin typeface="Lub Dub Medium"/>
                        </a:defRPr>
                      </a:lvl5pPr>
                      <a:lvl6pPr marL="2514600" indent="-228600" defTabSz="685800" fontAlgn="base">
                        <a:lnSpc>
                          <a:spcPct val="90000"/>
                        </a:lnSpc>
                        <a:spcBef>
                          <a:spcPts val="375"/>
                        </a:spcBef>
                        <a:spcAft>
                          <a:spcPct val="0"/>
                        </a:spcAft>
                        <a:defRPr sz="1000">
                          <a:solidFill>
                            <a:schemeClr val="tx1"/>
                          </a:solidFill>
                          <a:latin typeface="Lub Dub Medium"/>
                        </a:defRPr>
                      </a:lvl6pPr>
                      <a:lvl7pPr marL="2971800" indent="-228600" defTabSz="685800" fontAlgn="base">
                        <a:lnSpc>
                          <a:spcPct val="90000"/>
                        </a:lnSpc>
                        <a:spcBef>
                          <a:spcPts val="375"/>
                        </a:spcBef>
                        <a:spcAft>
                          <a:spcPct val="0"/>
                        </a:spcAft>
                        <a:defRPr sz="1000">
                          <a:solidFill>
                            <a:schemeClr val="tx1"/>
                          </a:solidFill>
                          <a:latin typeface="Lub Dub Medium"/>
                        </a:defRPr>
                      </a:lvl7pPr>
                      <a:lvl8pPr marL="3429000" indent="-228600" defTabSz="685800" fontAlgn="base">
                        <a:lnSpc>
                          <a:spcPct val="90000"/>
                        </a:lnSpc>
                        <a:spcBef>
                          <a:spcPts val="375"/>
                        </a:spcBef>
                        <a:spcAft>
                          <a:spcPct val="0"/>
                        </a:spcAft>
                        <a:defRPr sz="1000">
                          <a:solidFill>
                            <a:schemeClr val="tx1"/>
                          </a:solidFill>
                          <a:latin typeface="Lub Dub Medium"/>
                        </a:defRPr>
                      </a:lvl8pPr>
                      <a:lvl9pPr marL="3886200" indent="-228600" defTabSz="685800" fontAlgn="base">
                        <a:lnSpc>
                          <a:spcPct val="90000"/>
                        </a:lnSpc>
                        <a:spcBef>
                          <a:spcPts val="375"/>
                        </a:spcBef>
                        <a:spcAft>
                          <a:spcPct val="0"/>
                        </a:spcAft>
                        <a:defRPr sz="1000">
                          <a:solidFill>
                            <a:schemeClr val="tx1"/>
                          </a:solidFill>
                          <a:latin typeface="Lub Dub Medium"/>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ub Dub Medium"/>
                          <a:cs typeface="Times New Roman" panose="02020603050405020304" pitchFamily="18" charset="0"/>
                        </a:rPr>
                        <a:t>52%</a:t>
                      </a:r>
                    </a:p>
                  </a:txBody>
                  <a:tcPr marL="35393" marR="353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CCCC"/>
                    </a:solidFill>
                  </a:tcPr>
                </a:tc>
                <a:extLst>
                  <a:ext uri="{0D108BD9-81ED-4DB2-BD59-A6C34878D82A}">
                    <a16:rowId xmlns:a16="http://schemas.microsoft.com/office/drawing/2014/main" val="10017"/>
                  </a:ext>
                </a:extLst>
              </a:tr>
            </a:tbl>
          </a:graphicData>
        </a:graphic>
      </p:graphicFrame>
      <p:sp>
        <p:nvSpPr>
          <p:cNvPr id="6" name="Footer Placeholder 5">
            <a:extLst>
              <a:ext uri="{FF2B5EF4-FFF2-40B4-BE49-F238E27FC236}">
                <a16:creationId xmlns:a16="http://schemas.microsoft.com/office/drawing/2014/main" id="{0AC89973-E9BA-A788-E610-A512F50CB226}"/>
              </a:ext>
            </a:extLst>
          </p:cNvPr>
          <p:cNvSpPr>
            <a:spLocks noGrp="1"/>
          </p:cNvSpPr>
          <p:nvPr>
            <p:ph type="ftr" sz="quarter" idx="3"/>
          </p:nvPr>
        </p:nvSpPr>
        <p:spPr/>
        <p:txBody>
          <a:bodyPr/>
          <a:lstStyle/>
          <a:p>
            <a:r>
              <a:rPr lang="nl-NL" dirty="0"/>
              <a:t>1. Danaietash P, et al. </a:t>
            </a:r>
            <a:r>
              <a:rPr lang="nl-NL" i="1" dirty="0"/>
              <a:t>J Clin Hypertens (Greenwich). </a:t>
            </a:r>
            <a:r>
              <a:rPr lang="nl-NL" dirty="0"/>
              <a:t>2022;24(7):804-813. doi:10.1111/jch.14517</a:t>
            </a:r>
          </a:p>
        </p:txBody>
      </p:sp>
    </p:spTree>
    <p:extLst>
      <p:ext uri="{BB962C8B-B14F-4D97-AF65-F5344CB8AC3E}">
        <p14:creationId xmlns:p14="http://schemas.microsoft.com/office/powerpoint/2010/main" val="391905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18">
            <a:extLst>
              <a:ext uri="{FF2B5EF4-FFF2-40B4-BE49-F238E27FC236}">
                <a16:creationId xmlns:a16="http://schemas.microsoft.com/office/drawing/2014/main" id="{DF56DDDE-51D2-B8C0-9642-290C12723C9F}"/>
              </a:ext>
            </a:extLst>
          </p:cNvPr>
          <p:cNvGrpSpPr>
            <a:grpSpLocks/>
          </p:cNvGrpSpPr>
          <p:nvPr/>
        </p:nvGrpSpPr>
        <p:grpSpPr bwMode="auto">
          <a:xfrm>
            <a:off x="1256988" y="772584"/>
            <a:ext cx="7516283" cy="4620683"/>
            <a:chOff x="687856" y="600591"/>
            <a:chExt cx="5636525" cy="3465346"/>
          </a:xfrm>
        </p:grpSpPr>
        <p:pic>
          <p:nvPicPr>
            <p:cNvPr id="40971" name="Picture 5">
              <a:extLst>
                <a:ext uri="{FF2B5EF4-FFF2-40B4-BE49-F238E27FC236}">
                  <a16:creationId xmlns:a16="http://schemas.microsoft.com/office/drawing/2014/main" id="{1492E491-EC9D-B750-2D74-821EEE05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56" y="600591"/>
              <a:ext cx="5636525" cy="346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Box 3">
              <a:extLst>
                <a:ext uri="{FF2B5EF4-FFF2-40B4-BE49-F238E27FC236}">
                  <a16:creationId xmlns:a16="http://schemas.microsoft.com/office/drawing/2014/main" id="{1706F380-0E22-0D89-4A80-5565A50BB430}"/>
                </a:ext>
              </a:extLst>
            </p:cNvPr>
            <p:cNvSpPr txBox="1">
              <a:spLocks noChangeArrowheads="1"/>
            </p:cNvSpPr>
            <p:nvPr/>
          </p:nvSpPr>
          <p:spPr bwMode="auto">
            <a:xfrm>
              <a:off x="2012467" y="2257871"/>
              <a:ext cx="250632" cy="3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133" b="1"/>
                <a:t>*</a:t>
              </a:r>
            </a:p>
          </p:txBody>
        </p:sp>
        <p:sp>
          <p:nvSpPr>
            <p:cNvPr id="40973" name="TextBox 7">
              <a:extLst>
                <a:ext uri="{FF2B5EF4-FFF2-40B4-BE49-F238E27FC236}">
                  <a16:creationId xmlns:a16="http://schemas.microsoft.com/office/drawing/2014/main" id="{B65845C8-8DC4-C9B6-8373-1DE84B18501A}"/>
                </a:ext>
              </a:extLst>
            </p:cNvPr>
            <p:cNvSpPr txBox="1">
              <a:spLocks noChangeArrowheads="1"/>
            </p:cNvSpPr>
            <p:nvPr/>
          </p:nvSpPr>
          <p:spPr bwMode="auto">
            <a:xfrm>
              <a:off x="5224449" y="2302770"/>
              <a:ext cx="250632" cy="3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133" b="1"/>
                <a:t>†</a:t>
              </a:r>
            </a:p>
          </p:txBody>
        </p:sp>
      </p:grpSp>
      <p:sp>
        <p:nvSpPr>
          <p:cNvPr id="40962" name="Title 1">
            <a:extLst>
              <a:ext uri="{FF2B5EF4-FFF2-40B4-BE49-F238E27FC236}">
                <a16:creationId xmlns:a16="http://schemas.microsoft.com/office/drawing/2014/main" id="{CA53EAF1-0ED8-D334-C447-0FC7E3328262}"/>
              </a:ext>
            </a:extLst>
          </p:cNvPr>
          <p:cNvSpPr>
            <a:spLocks noGrp="1" noChangeArrowheads="1"/>
          </p:cNvSpPr>
          <p:nvPr>
            <p:ph type="title"/>
          </p:nvPr>
        </p:nvSpPr>
        <p:spPr>
          <a:xfrm>
            <a:off x="838200" y="-1"/>
            <a:ext cx="10515600" cy="843511"/>
          </a:xfrm>
        </p:spPr>
        <p:txBody>
          <a:bodyPr/>
          <a:lstStyle/>
          <a:p>
            <a:r>
              <a:rPr lang="en-US" altLang="en-US" dirty="0"/>
              <a:t>Unattended Office SBP</a:t>
            </a:r>
          </a:p>
        </p:txBody>
      </p:sp>
      <p:sp>
        <p:nvSpPr>
          <p:cNvPr id="40964" name="TextBox 4">
            <a:extLst>
              <a:ext uri="{FF2B5EF4-FFF2-40B4-BE49-F238E27FC236}">
                <a16:creationId xmlns:a16="http://schemas.microsoft.com/office/drawing/2014/main" id="{72599F44-DDC2-921F-301C-25ED08F9481C}"/>
              </a:ext>
            </a:extLst>
          </p:cNvPr>
          <p:cNvSpPr txBox="1">
            <a:spLocks noChangeArrowheads="1"/>
          </p:cNvSpPr>
          <p:nvPr/>
        </p:nvSpPr>
        <p:spPr bwMode="auto">
          <a:xfrm>
            <a:off x="2598955" y="5408085"/>
            <a:ext cx="4512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*Primary endpoint. </a:t>
            </a:r>
          </a:p>
          <a:p>
            <a:pPr eaLnBrk="1" hangingPunct="1"/>
            <a:r>
              <a:rPr lang="en-US" altLang="en-US" sz="1600" dirty="0"/>
              <a:t>p=0.0042 for aprocitentan 12.5 mg vs placebo</a:t>
            </a:r>
          </a:p>
          <a:p>
            <a:pPr eaLnBrk="1" hangingPunct="1"/>
            <a:r>
              <a:rPr lang="en-US" altLang="en-US" sz="1600" dirty="0"/>
              <a:t>p=0.0046 for aprocitentan 25 mg vs placebo</a:t>
            </a:r>
          </a:p>
        </p:txBody>
      </p:sp>
      <p:sp>
        <p:nvSpPr>
          <p:cNvPr id="40965" name="Rectangle 9">
            <a:extLst>
              <a:ext uri="{FF2B5EF4-FFF2-40B4-BE49-F238E27FC236}">
                <a16:creationId xmlns:a16="http://schemas.microsoft.com/office/drawing/2014/main" id="{EE9E39C3-5648-1383-2148-D84C6CC1E60D}"/>
              </a:ext>
            </a:extLst>
          </p:cNvPr>
          <p:cNvSpPr>
            <a:spLocks noChangeArrowheads="1"/>
          </p:cNvSpPr>
          <p:nvPr/>
        </p:nvSpPr>
        <p:spPr bwMode="auto">
          <a:xfrm>
            <a:off x="2598955" y="6286445"/>
            <a:ext cx="5971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BlinkMacSystemFont"/>
              </a:rPr>
              <a:t>Bars are standard error of the mean. Values are offset from each other for readability.</a:t>
            </a:r>
            <a:endParaRPr lang="en-AU" altLang="en-US" sz="1200" dirty="0"/>
          </a:p>
          <a:p>
            <a:pPr algn="ctr" eaLnBrk="1" hangingPunct="1"/>
            <a:endParaRPr lang="en-AU" altLang="en-US" sz="1200" i="1" dirty="0"/>
          </a:p>
        </p:txBody>
      </p:sp>
      <p:sp>
        <p:nvSpPr>
          <p:cNvPr id="40966" name="TextBox 11">
            <a:extLst>
              <a:ext uri="{FF2B5EF4-FFF2-40B4-BE49-F238E27FC236}">
                <a16:creationId xmlns:a16="http://schemas.microsoft.com/office/drawing/2014/main" id="{FD1EE0FD-7DA2-BAEE-6903-224BC6FF7003}"/>
              </a:ext>
            </a:extLst>
          </p:cNvPr>
          <p:cNvSpPr txBox="1">
            <a:spLocks noChangeArrowheads="1"/>
          </p:cNvSpPr>
          <p:nvPr/>
        </p:nvSpPr>
        <p:spPr bwMode="auto">
          <a:xfrm>
            <a:off x="6852793" y="5408085"/>
            <a:ext cx="4121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aseline="30000" dirty="0"/>
              <a:t>†</a:t>
            </a:r>
            <a:r>
              <a:rPr lang="en-US" altLang="en-US" sz="1600" dirty="0"/>
              <a:t>Key secondary endpoint </a:t>
            </a:r>
          </a:p>
          <a:p>
            <a:pPr eaLnBrk="1" hangingPunct="1"/>
            <a:r>
              <a:rPr lang="en-US" altLang="en-US" sz="1600" dirty="0"/>
              <a:t>p&lt;0.0001 for aprocitentan 25 mg vs placebo </a:t>
            </a:r>
          </a:p>
        </p:txBody>
      </p:sp>
      <p:grpSp>
        <p:nvGrpSpPr>
          <p:cNvPr id="40967" name="Group 15">
            <a:extLst>
              <a:ext uri="{FF2B5EF4-FFF2-40B4-BE49-F238E27FC236}">
                <a16:creationId xmlns:a16="http://schemas.microsoft.com/office/drawing/2014/main" id="{6F84C28F-E0C4-0006-F706-AE8D2CFDA4E3}"/>
              </a:ext>
            </a:extLst>
          </p:cNvPr>
          <p:cNvGrpSpPr>
            <a:grpSpLocks/>
          </p:cNvGrpSpPr>
          <p:nvPr/>
        </p:nvGrpSpPr>
        <p:grpSpPr bwMode="auto">
          <a:xfrm>
            <a:off x="9047898" y="2679989"/>
            <a:ext cx="2209800" cy="1145116"/>
            <a:chOff x="6822927" y="1935291"/>
            <a:chExt cx="1658204" cy="859593"/>
          </a:xfrm>
        </p:grpSpPr>
        <p:pic>
          <p:nvPicPr>
            <p:cNvPr id="40968" name="Picture 10">
              <a:extLst>
                <a:ext uri="{FF2B5EF4-FFF2-40B4-BE49-F238E27FC236}">
                  <a16:creationId xmlns:a16="http://schemas.microsoft.com/office/drawing/2014/main" id="{71D0B7B6-3ADD-A81E-73B1-FE90EDDB1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399" y="1935291"/>
              <a:ext cx="892062" cy="30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2">
              <a:extLst>
                <a:ext uri="{FF2B5EF4-FFF2-40B4-BE49-F238E27FC236}">
                  <a16:creationId xmlns:a16="http://schemas.microsoft.com/office/drawing/2014/main" id="{4D10083B-A445-FB7E-E01E-369ECF23A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927" y="2220991"/>
              <a:ext cx="1658204" cy="30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3">
              <a:extLst>
                <a:ext uri="{FF2B5EF4-FFF2-40B4-BE49-F238E27FC236}">
                  <a16:creationId xmlns:a16="http://schemas.microsoft.com/office/drawing/2014/main" id="{312F6E71-5590-A1B8-9461-60FB8498B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927" y="2506692"/>
              <a:ext cx="1582982" cy="28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27241ED-EB2A-576A-F344-363593B7845B}"/>
              </a:ext>
            </a:extLst>
          </p:cNvPr>
          <p:cNvSpPr>
            <a:spLocks noGrp="1" noChangeArrowheads="1"/>
          </p:cNvSpPr>
          <p:nvPr>
            <p:ph type="title"/>
          </p:nvPr>
        </p:nvSpPr>
        <p:spPr>
          <a:xfrm>
            <a:off x="838200" y="-1"/>
            <a:ext cx="10515600" cy="700619"/>
          </a:xfrm>
        </p:spPr>
        <p:txBody>
          <a:bodyPr/>
          <a:lstStyle/>
          <a:p>
            <a:r>
              <a:rPr lang="en-US" altLang="en-US" dirty="0"/>
              <a:t>24-Hour Ambulatory SBP</a:t>
            </a:r>
          </a:p>
        </p:txBody>
      </p:sp>
      <p:sp>
        <p:nvSpPr>
          <p:cNvPr id="41987" name="Rectangle 11">
            <a:extLst>
              <a:ext uri="{FF2B5EF4-FFF2-40B4-BE49-F238E27FC236}">
                <a16:creationId xmlns:a16="http://schemas.microsoft.com/office/drawing/2014/main" id="{C13A1D3A-D3CA-E35F-2A00-965F828CF6A8}"/>
              </a:ext>
            </a:extLst>
          </p:cNvPr>
          <p:cNvSpPr>
            <a:spLocks noChangeArrowheads="1"/>
          </p:cNvSpPr>
          <p:nvPr/>
        </p:nvSpPr>
        <p:spPr bwMode="auto">
          <a:xfrm>
            <a:off x="1228930" y="6280016"/>
            <a:ext cx="9967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Lub Dub Bold"/>
              </a:rPr>
              <a:t>Bars are standard error of the mean</a:t>
            </a:r>
            <a:endParaRPr lang="en-US" altLang="en-US" sz="800" dirty="0">
              <a:latin typeface="Lub Dub Bold"/>
            </a:endParaRPr>
          </a:p>
          <a:p>
            <a:pPr algn="ctr" eaLnBrk="1" hangingPunct="1"/>
            <a:r>
              <a:rPr lang="en-US" altLang="en-US" sz="1200" dirty="0">
                <a:latin typeface="Lub Dub Bold"/>
              </a:rPr>
              <a:t>*p=0.003, </a:t>
            </a:r>
            <a:r>
              <a:rPr lang="en-US" altLang="en-US" sz="1200" baseline="30000" dirty="0">
                <a:latin typeface="Lub Dub Bold"/>
              </a:rPr>
              <a:t>†</a:t>
            </a:r>
            <a:r>
              <a:rPr lang="en-US" altLang="en-US" sz="1200" dirty="0">
                <a:latin typeface="Lub Dub Bold"/>
              </a:rPr>
              <a:t>p=0.0002, **p&lt;0.0001 (for comparison with placebo). No correction for multiplicity was applied.</a:t>
            </a:r>
            <a:endParaRPr lang="en-AU" altLang="en-US" sz="1200" i="1" dirty="0">
              <a:latin typeface="Lub Dub Bold"/>
            </a:endParaRPr>
          </a:p>
        </p:txBody>
      </p:sp>
      <p:grpSp>
        <p:nvGrpSpPr>
          <p:cNvPr id="41988" name="Group 13">
            <a:extLst>
              <a:ext uri="{FF2B5EF4-FFF2-40B4-BE49-F238E27FC236}">
                <a16:creationId xmlns:a16="http://schemas.microsoft.com/office/drawing/2014/main" id="{40FEC9E8-A047-5B17-806F-17C6D905911A}"/>
              </a:ext>
            </a:extLst>
          </p:cNvPr>
          <p:cNvGrpSpPr>
            <a:grpSpLocks/>
          </p:cNvGrpSpPr>
          <p:nvPr/>
        </p:nvGrpSpPr>
        <p:grpSpPr bwMode="auto">
          <a:xfrm>
            <a:off x="2017499" y="1075267"/>
            <a:ext cx="8390469" cy="5113867"/>
            <a:chOff x="1425519" y="807150"/>
            <a:chExt cx="6292957" cy="3834225"/>
          </a:xfrm>
        </p:grpSpPr>
        <p:grpSp>
          <p:nvGrpSpPr>
            <p:cNvPr id="41992" name="Group 5">
              <a:extLst>
                <a:ext uri="{FF2B5EF4-FFF2-40B4-BE49-F238E27FC236}">
                  <a16:creationId xmlns:a16="http://schemas.microsoft.com/office/drawing/2014/main" id="{C9CE8B05-B253-5D30-4F69-3AB0F4218DEC}"/>
                </a:ext>
              </a:extLst>
            </p:cNvPr>
            <p:cNvGrpSpPr>
              <a:grpSpLocks/>
            </p:cNvGrpSpPr>
            <p:nvPr/>
          </p:nvGrpSpPr>
          <p:grpSpPr bwMode="auto">
            <a:xfrm>
              <a:off x="1425521" y="807150"/>
              <a:ext cx="6292955" cy="3834225"/>
              <a:chOff x="1080011" y="278673"/>
              <a:chExt cx="7160325" cy="4362697"/>
            </a:xfrm>
          </p:grpSpPr>
          <p:pic>
            <p:nvPicPr>
              <p:cNvPr id="41995" name="Picture 4">
                <a:extLst>
                  <a:ext uri="{FF2B5EF4-FFF2-40B4-BE49-F238E27FC236}">
                    <a16:creationId xmlns:a16="http://schemas.microsoft.com/office/drawing/2014/main" id="{158FD176-B848-410D-0186-331757586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11" y="278673"/>
                <a:ext cx="7160325" cy="16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a:extLst>
                  <a:ext uri="{FF2B5EF4-FFF2-40B4-BE49-F238E27FC236}">
                    <a16:creationId xmlns:a16="http://schemas.microsoft.com/office/drawing/2014/main" id="{08A8E05C-3189-EF1D-07DD-28E2E325A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11" y="1959430"/>
                <a:ext cx="7160325" cy="26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B11AB343-1F74-C721-C361-B36FC5962BB7}"/>
                </a:ext>
              </a:extLst>
            </p:cNvPr>
            <p:cNvSpPr/>
            <p:nvPr/>
          </p:nvSpPr>
          <p:spPr>
            <a:xfrm>
              <a:off x="1425519" y="2194198"/>
              <a:ext cx="123827" cy="234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 name="Rectangle 14">
              <a:extLst>
                <a:ext uri="{FF2B5EF4-FFF2-40B4-BE49-F238E27FC236}">
                  <a16:creationId xmlns:a16="http://schemas.microsoft.com/office/drawing/2014/main" id="{06640AAF-8205-26B8-40E0-8B4A61FEE195}"/>
                </a:ext>
              </a:extLst>
            </p:cNvPr>
            <p:cNvSpPr/>
            <p:nvPr/>
          </p:nvSpPr>
          <p:spPr>
            <a:xfrm>
              <a:off x="4421184" y="2167218"/>
              <a:ext cx="269880" cy="234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41989" name="TextBox 15">
            <a:extLst>
              <a:ext uri="{FF2B5EF4-FFF2-40B4-BE49-F238E27FC236}">
                <a16:creationId xmlns:a16="http://schemas.microsoft.com/office/drawing/2014/main" id="{53ECD380-2EB4-7900-553C-EA186447C4B6}"/>
              </a:ext>
            </a:extLst>
          </p:cNvPr>
          <p:cNvSpPr txBox="1">
            <a:spLocks noChangeArrowheads="1"/>
          </p:cNvSpPr>
          <p:nvPr/>
        </p:nvSpPr>
        <p:spPr bwMode="auto">
          <a:xfrm>
            <a:off x="2880784" y="700618"/>
            <a:ext cx="3206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Part 1: Double-blind </a:t>
            </a:r>
          </a:p>
        </p:txBody>
      </p:sp>
      <p:sp>
        <p:nvSpPr>
          <p:cNvPr id="41990" name="TextBox 17">
            <a:extLst>
              <a:ext uri="{FF2B5EF4-FFF2-40B4-BE49-F238E27FC236}">
                <a16:creationId xmlns:a16="http://schemas.microsoft.com/office/drawing/2014/main" id="{11C1922D-530A-0AEC-E620-7A3D040BC9CB}"/>
              </a:ext>
            </a:extLst>
          </p:cNvPr>
          <p:cNvSpPr txBox="1">
            <a:spLocks noChangeArrowheads="1"/>
          </p:cNvSpPr>
          <p:nvPr/>
        </p:nvSpPr>
        <p:spPr bwMode="auto">
          <a:xfrm>
            <a:off x="6995584" y="700618"/>
            <a:ext cx="309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Part 3: Double-blind withdrawal</a:t>
            </a:r>
          </a:p>
        </p:txBody>
      </p:sp>
      <p:sp>
        <p:nvSpPr>
          <p:cNvPr id="11" name="Rectangle 10">
            <a:extLst>
              <a:ext uri="{FF2B5EF4-FFF2-40B4-BE49-F238E27FC236}">
                <a16:creationId xmlns:a16="http://schemas.microsoft.com/office/drawing/2014/main" id="{5509E668-5409-0DFF-5BB2-1A506AF98E12}"/>
              </a:ext>
            </a:extLst>
          </p:cNvPr>
          <p:cNvSpPr/>
          <p:nvPr/>
        </p:nvSpPr>
        <p:spPr>
          <a:xfrm>
            <a:off x="6371486" y="700618"/>
            <a:ext cx="4455399" cy="557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27241ED-EB2A-576A-F344-363593B7845B}"/>
              </a:ext>
            </a:extLst>
          </p:cNvPr>
          <p:cNvSpPr>
            <a:spLocks noGrp="1" noChangeArrowheads="1"/>
          </p:cNvSpPr>
          <p:nvPr>
            <p:ph type="title"/>
          </p:nvPr>
        </p:nvSpPr>
        <p:spPr>
          <a:xfrm>
            <a:off x="838200" y="-1"/>
            <a:ext cx="10515600" cy="700619"/>
          </a:xfrm>
        </p:spPr>
        <p:txBody>
          <a:bodyPr/>
          <a:lstStyle/>
          <a:p>
            <a:r>
              <a:rPr lang="en-US" altLang="en-US" dirty="0"/>
              <a:t>24-Hour Ambulatory SBP</a:t>
            </a:r>
          </a:p>
        </p:txBody>
      </p:sp>
      <p:sp>
        <p:nvSpPr>
          <p:cNvPr id="41987" name="Rectangle 11">
            <a:extLst>
              <a:ext uri="{FF2B5EF4-FFF2-40B4-BE49-F238E27FC236}">
                <a16:creationId xmlns:a16="http://schemas.microsoft.com/office/drawing/2014/main" id="{C13A1D3A-D3CA-E35F-2A00-965F828CF6A8}"/>
              </a:ext>
            </a:extLst>
          </p:cNvPr>
          <p:cNvSpPr>
            <a:spLocks noChangeArrowheads="1"/>
          </p:cNvSpPr>
          <p:nvPr/>
        </p:nvSpPr>
        <p:spPr bwMode="auto">
          <a:xfrm>
            <a:off x="1228930" y="6280016"/>
            <a:ext cx="9967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Lub Dub Bold"/>
              </a:rPr>
              <a:t>Bars are standard error of the mean</a:t>
            </a:r>
            <a:endParaRPr lang="en-US" altLang="en-US" sz="800" dirty="0">
              <a:latin typeface="Lub Dub Bold"/>
            </a:endParaRPr>
          </a:p>
          <a:p>
            <a:pPr algn="ctr" eaLnBrk="1" hangingPunct="1"/>
            <a:r>
              <a:rPr lang="en-US" altLang="en-US" sz="1200" dirty="0">
                <a:latin typeface="Lub Dub Bold"/>
              </a:rPr>
              <a:t>*p=0.003, </a:t>
            </a:r>
            <a:r>
              <a:rPr lang="en-US" altLang="en-US" sz="1200" baseline="30000" dirty="0">
                <a:latin typeface="Lub Dub Bold"/>
              </a:rPr>
              <a:t>†</a:t>
            </a:r>
            <a:r>
              <a:rPr lang="en-US" altLang="en-US" sz="1200" dirty="0">
                <a:latin typeface="Lub Dub Bold"/>
              </a:rPr>
              <a:t>p=0.0002, **p&lt;0.0001 (for comparison with placebo). No correction for multiplicity was applied.</a:t>
            </a:r>
            <a:endParaRPr lang="en-AU" altLang="en-US" sz="1200" i="1" dirty="0">
              <a:latin typeface="Lub Dub Bold"/>
            </a:endParaRPr>
          </a:p>
        </p:txBody>
      </p:sp>
      <p:grpSp>
        <p:nvGrpSpPr>
          <p:cNvPr id="41988" name="Group 13">
            <a:extLst>
              <a:ext uri="{FF2B5EF4-FFF2-40B4-BE49-F238E27FC236}">
                <a16:creationId xmlns:a16="http://schemas.microsoft.com/office/drawing/2014/main" id="{40FEC9E8-A047-5B17-806F-17C6D905911A}"/>
              </a:ext>
            </a:extLst>
          </p:cNvPr>
          <p:cNvGrpSpPr>
            <a:grpSpLocks/>
          </p:cNvGrpSpPr>
          <p:nvPr/>
        </p:nvGrpSpPr>
        <p:grpSpPr bwMode="auto">
          <a:xfrm>
            <a:off x="2017499" y="1075267"/>
            <a:ext cx="8390469" cy="5113867"/>
            <a:chOff x="1425519" y="807150"/>
            <a:chExt cx="6292957" cy="3834225"/>
          </a:xfrm>
        </p:grpSpPr>
        <p:grpSp>
          <p:nvGrpSpPr>
            <p:cNvPr id="41992" name="Group 5">
              <a:extLst>
                <a:ext uri="{FF2B5EF4-FFF2-40B4-BE49-F238E27FC236}">
                  <a16:creationId xmlns:a16="http://schemas.microsoft.com/office/drawing/2014/main" id="{C9CE8B05-B253-5D30-4F69-3AB0F4218DEC}"/>
                </a:ext>
              </a:extLst>
            </p:cNvPr>
            <p:cNvGrpSpPr>
              <a:grpSpLocks/>
            </p:cNvGrpSpPr>
            <p:nvPr/>
          </p:nvGrpSpPr>
          <p:grpSpPr bwMode="auto">
            <a:xfrm>
              <a:off x="1425521" y="807150"/>
              <a:ext cx="6292955" cy="3834225"/>
              <a:chOff x="1080011" y="278673"/>
              <a:chExt cx="7160325" cy="4362697"/>
            </a:xfrm>
          </p:grpSpPr>
          <p:pic>
            <p:nvPicPr>
              <p:cNvPr id="41995" name="Picture 4">
                <a:extLst>
                  <a:ext uri="{FF2B5EF4-FFF2-40B4-BE49-F238E27FC236}">
                    <a16:creationId xmlns:a16="http://schemas.microsoft.com/office/drawing/2014/main" id="{158FD176-B848-410D-0186-331757586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11" y="278673"/>
                <a:ext cx="7160325" cy="16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a:extLst>
                  <a:ext uri="{FF2B5EF4-FFF2-40B4-BE49-F238E27FC236}">
                    <a16:creationId xmlns:a16="http://schemas.microsoft.com/office/drawing/2014/main" id="{08A8E05C-3189-EF1D-07DD-28E2E325A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11" y="1959430"/>
                <a:ext cx="7160325" cy="26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B11AB343-1F74-C721-C361-B36FC5962BB7}"/>
                </a:ext>
              </a:extLst>
            </p:cNvPr>
            <p:cNvSpPr/>
            <p:nvPr/>
          </p:nvSpPr>
          <p:spPr>
            <a:xfrm>
              <a:off x="1425519" y="2194198"/>
              <a:ext cx="123827" cy="234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 name="Rectangle 14">
              <a:extLst>
                <a:ext uri="{FF2B5EF4-FFF2-40B4-BE49-F238E27FC236}">
                  <a16:creationId xmlns:a16="http://schemas.microsoft.com/office/drawing/2014/main" id="{06640AAF-8205-26B8-40E0-8B4A61FEE195}"/>
                </a:ext>
              </a:extLst>
            </p:cNvPr>
            <p:cNvSpPr/>
            <p:nvPr/>
          </p:nvSpPr>
          <p:spPr>
            <a:xfrm>
              <a:off x="4421184" y="2167218"/>
              <a:ext cx="269880" cy="234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41989" name="TextBox 15">
            <a:extLst>
              <a:ext uri="{FF2B5EF4-FFF2-40B4-BE49-F238E27FC236}">
                <a16:creationId xmlns:a16="http://schemas.microsoft.com/office/drawing/2014/main" id="{53ECD380-2EB4-7900-553C-EA186447C4B6}"/>
              </a:ext>
            </a:extLst>
          </p:cNvPr>
          <p:cNvSpPr txBox="1">
            <a:spLocks noChangeArrowheads="1"/>
          </p:cNvSpPr>
          <p:nvPr/>
        </p:nvSpPr>
        <p:spPr bwMode="auto">
          <a:xfrm>
            <a:off x="2880784" y="700618"/>
            <a:ext cx="3206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Part 1: Double-blind </a:t>
            </a:r>
          </a:p>
        </p:txBody>
      </p:sp>
      <p:sp>
        <p:nvSpPr>
          <p:cNvPr id="41990" name="TextBox 17">
            <a:extLst>
              <a:ext uri="{FF2B5EF4-FFF2-40B4-BE49-F238E27FC236}">
                <a16:creationId xmlns:a16="http://schemas.microsoft.com/office/drawing/2014/main" id="{11C1922D-530A-0AEC-E620-7A3D040BC9CB}"/>
              </a:ext>
            </a:extLst>
          </p:cNvPr>
          <p:cNvSpPr txBox="1">
            <a:spLocks noChangeArrowheads="1"/>
          </p:cNvSpPr>
          <p:nvPr/>
        </p:nvSpPr>
        <p:spPr bwMode="auto">
          <a:xfrm>
            <a:off x="6995584" y="700618"/>
            <a:ext cx="309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a:t>Part 3: Double-blind withdrawal</a:t>
            </a:r>
          </a:p>
        </p:txBody>
      </p:sp>
    </p:spTree>
    <p:extLst>
      <p:ext uri="{BB962C8B-B14F-4D97-AF65-F5344CB8AC3E}">
        <p14:creationId xmlns:p14="http://schemas.microsoft.com/office/powerpoint/2010/main" val="334562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6370728-454E-DFC2-DBF9-54885ED09A73}"/>
              </a:ext>
            </a:extLst>
          </p:cNvPr>
          <p:cNvSpPr>
            <a:spLocks noGrp="1" noChangeArrowheads="1"/>
          </p:cNvSpPr>
          <p:nvPr>
            <p:ph type="title"/>
          </p:nvPr>
        </p:nvSpPr>
        <p:spPr/>
        <p:txBody>
          <a:bodyPr/>
          <a:lstStyle/>
          <a:p>
            <a:r>
              <a:rPr lang="en-US" altLang="en-US"/>
              <a:t>Subgroup Analysis/Change in UACR </a:t>
            </a:r>
          </a:p>
        </p:txBody>
      </p:sp>
      <p:pic>
        <p:nvPicPr>
          <p:cNvPr id="43013" name="Picture 19">
            <a:extLst>
              <a:ext uri="{FF2B5EF4-FFF2-40B4-BE49-F238E27FC236}">
                <a16:creationId xmlns:a16="http://schemas.microsoft.com/office/drawing/2014/main" id="{6A3E8772-CB2B-E4B5-17AA-113D75EF7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26" y="2076451"/>
            <a:ext cx="6175991" cy="394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E503D9D7-793A-6556-3E4F-592F152FAEB8}"/>
              </a:ext>
            </a:extLst>
          </p:cNvPr>
          <p:cNvSpPr/>
          <p:nvPr/>
        </p:nvSpPr>
        <p:spPr>
          <a:xfrm>
            <a:off x="974389" y="1436414"/>
            <a:ext cx="5541433" cy="379656"/>
          </a:xfrm>
          <a:prstGeom prst="rect">
            <a:avLst/>
          </a:prstGeom>
        </p:spPr>
        <p:txBody>
          <a:bodyPr>
            <a:spAutoFit/>
          </a:bodyPr>
          <a:lstStyle/>
          <a:p>
            <a:pPr algn="ctr">
              <a:spcBef>
                <a:spcPts val="267"/>
              </a:spcBef>
              <a:defRPr/>
            </a:pPr>
            <a:r>
              <a:rPr lang="en-US" sz="1867" b="1" kern="100">
                <a:latin typeface="Lub Dub Medium" panose="020B0603030403020204"/>
                <a:ea typeface="MS Gothic" panose="020B0609070205080204" pitchFamily="49" charset="-128"/>
                <a:cs typeface="Times New Roman" panose="02020603050405020304" pitchFamily="18" charset="0"/>
              </a:rPr>
              <a:t>Selected subgroup analyses </a:t>
            </a:r>
            <a:endParaRPr lang="en-AU" sz="1867" b="1" kern="100">
              <a:latin typeface="Lub Dub Medium" panose="020B0603030403020204"/>
              <a:ea typeface="MS Gothic" panose="020B0609070205080204" pitchFamily="49" charset="-128"/>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6370728-454E-DFC2-DBF9-54885ED09A73}"/>
              </a:ext>
            </a:extLst>
          </p:cNvPr>
          <p:cNvSpPr>
            <a:spLocks noGrp="1" noChangeArrowheads="1"/>
          </p:cNvSpPr>
          <p:nvPr>
            <p:ph type="title"/>
          </p:nvPr>
        </p:nvSpPr>
        <p:spPr/>
        <p:txBody>
          <a:bodyPr/>
          <a:lstStyle/>
          <a:p>
            <a:r>
              <a:rPr lang="en-US" altLang="en-US"/>
              <a:t>Subgroup Analysis/Change in UACR </a:t>
            </a:r>
          </a:p>
        </p:txBody>
      </p:sp>
      <p:grpSp>
        <p:nvGrpSpPr>
          <p:cNvPr id="27" name="Group 26">
            <a:extLst>
              <a:ext uri="{FF2B5EF4-FFF2-40B4-BE49-F238E27FC236}">
                <a16:creationId xmlns:a16="http://schemas.microsoft.com/office/drawing/2014/main" id="{2AA2F779-A5D7-0BA9-F3FA-04FF3F4D7843}"/>
              </a:ext>
            </a:extLst>
          </p:cNvPr>
          <p:cNvGrpSpPr>
            <a:grpSpLocks/>
          </p:cNvGrpSpPr>
          <p:nvPr/>
        </p:nvGrpSpPr>
        <p:grpSpPr bwMode="auto">
          <a:xfrm>
            <a:off x="6586847" y="1291529"/>
            <a:ext cx="5806012" cy="5251088"/>
            <a:chOff x="4757099" y="968008"/>
            <a:chExt cx="4354741" cy="3938327"/>
          </a:xfrm>
        </p:grpSpPr>
        <p:sp>
          <p:nvSpPr>
            <p:cNvPr id="12" name="Rectangle 11">
              <a:extLst>
                <a:ext uri="{FF2B5EF4-FFF2-40B4-BE49-F238E27FC236}">
                  <a16:creationId xmlns:a16="http://schemas.microsoft.com/office/drawing/2014/main" id="{095B37FA-4509-B859-84D9-74D02CE5D3A3}"/>
                </a:ext>
              </a:extLst>
            </p:cNvPr>
            <p:cNvSpPr/>
            <p:nvPr/>
          </p:nvSpPr>
          <p:spPr>
            <a:xfrm>
              <a:off x="4955544" y="968008"/>
              <a:ext cx="4156296" cy="500234"/>
            </a:xfrm>
            <a:prstGeom prst="rect">
              <a:avLst/>
            </a:prstGeom>
          </p:spPr>
          <p:txBody>
            <a:bodyPr>
              <a:spAutoFit/>
            </a:bodyPr>
            <a:lstStyle/>
            <a:p>
              <a:pPr algn="ctr">
                <a:spcBef>
                  <a:spcPts val="267"/>
                </a:spcBef>
                <a:defRPr/>
              </a:pPr>
              <a:r>
                <a:rPr lang="en-US" sz="1867" b="1" kern="100" dirty="0">
                  <a:latin typeface="Lub Dub Medium" panose="020B0603030403020204"/>
                  <a:ea typeface="MS Gothic" panose="020B0609070205080204" pitchFamily="49" charset="-128"/>
                  <a:cs typeface="Times New Roman" panose="02020603050405020304" pitchFamily="18" charset="0"/>
                </a:rPr>
                <a:t>Change in </a:t>
              </a:r>
              <a:r>
                <a:rPr lang="en-US" sz="1867" b="1" kern="100" dirty="0" err="1">
                  <a:latin typeface="Lub Dub Medium" panose="020B0603030403020204"/>
                  <a:ea typeface="MS Gothic" panose="020B0609070205080204" pitchFamily="49" charset="-128"/>
                  <a:cs typeface="Times New Roman" panose="02020603050405020304" pitchFamily="18" charset="0"/>
                </a:rPr>
                <a:t>UACR</a:t>
              </a:r>
              <a:r>
                <a:rPr lang="en-US" sz="1867" b="1" kern="100" dirty="0">
                  <a:latin typeface="Lub Dub Medium" panose="020B0603030403020204"/>
                  <a:ea typeface="MS Gothic" panose="020B0609070205080204" pitchFamily="49" charset="-128"/>
                  <a:cs typeface="Times New Roman" panose="02020603050405020304" pitchFamily="18" charset="0"/>
                </a:rPr>
                <a:t> over time: </a:t>
              </a:r>
              <a:br>
                <a:rPr lang="en-US" sz="1867" b="1" kern="100" dirty="0">
                  <a:latin typeface="Lub Dub Medium" panose="020B0603030403020204"/>
                  <a:ea typeface="MS Gothic" panose="020B0609070205080204" pitchFamily="49" charset="-128"/>
                  <a:cs typeface="Times New Roman" panose="02020603050405020304" pitchFamily="18" charset="0"/>
                </a:rPr>
              </a:br>
              <a:r>
                <a:rPr lang="en-US" sz="1867" b="1" kern="100" dirty="0">
                  <a:latin typeface="Lub Dub Medium" panose="020B0603030403020204"/>
                  <a:ea typeface="MS Gothic" panose="020B0609070205080204" pitchFamily="49" charset="-128"/>
                  <a:cs typeface="Times New Roman" panose="02020603050405020304" pitchFamily="18" charset="0"/>
                </a:rPr>
                <a:t>Overall population</a:t>
              </a:r>
              <a:endParaRPr lang="en-AU" sz="1867" b="1" kern="100" dirty="0">
                <a:latin typeface="Lub Dub Medium" panose="020B0603030403020204"/>
                <a:ea typeface="MS Gothic" panose="020B0609070205080204" pitchFamily="49" charset="-128"/>
                <a:cs typeface="Times New Roman" panose="02020603050405020304" pitchFamily="18" charset="0"/>
              </a:endParaRPr>
            </a:p>
          </p:txBody>
        </p:sp>
        <p:graphicFrame>
          <p:nvGraphicFramePr>
            <p:cNvPr id="43016" name="Chart 10">
              <a:extLst>
                <a:ext uri="{FF2B5EF4-FFF2-40B4-BE49-F238E27FC236}">
                  <a16:creationId xmlns:a16="http://schemas.microsoft.com/office/drawing/2014/main" id="{2E81CA10-C152-26C5-BC2A-2AEEB9134734}"/>
                </a:ext>
              </a:extLst>
            </p:cNvPr>
            <p:cNvGraphicFramePr>
              <a:graphicFrameLocks/>
            </p:cNvGraphicFramePr>
            <p:nvPr/>
          </p:nvGraphicFramePr>
          <p:xfrm>
            <a:off x="4757099" y="1248228"/>
            <a:ext cx="4078868" cy="3658107"/>
          </p:xfrm>
          <a:graphic>
            <a:graphicData uri="http://schemas.openxmlformats.org/presentationml/2006/ole">
              <mc:AlternateContent xmlns:mc="http://schemas.openxmlformats.org/markup-compatibility/2006">
                <mc:Choice xmlns:v="urn:schemas-microsoft-com:vml" Requires="v">
                  <p:oleObj name="Chart" r:id="rId2" imgW="4084674" imgH="3664014" progId="Excel.Chart.8">
                    <p:embed/>
                  </p:oleObj>
                </mc:Choice>
                <mc:Fallback>
                  <p:oleObj name="Chart" r:id="rId2" imgW="4084674" imgH="3664014" progId="Excel.Chart.8">
                    <p:embed/>
                    <p:pic>
                      <p:nvPicPr>
                        <p:cNvPr id="43016" name="Chart 10">
                          <a:extLst>
                            <a:ext uri="{FF2B5EF4-FFF2-40B4-BE49-F238E27FC236}">
                              <a16:creationId xmlns:a16="http://schemas.microsoft.com/office/drawing/2014/main" id="{2E81CA10-C152-26C5-BC2A-2AEEB91347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99" y="1248228"/>
                          <a:ext cx="4078868" cy="36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a:extLst>
                <a:ext uri="{FF2B5EF4-FFF2-40B4-BE49-F238E27FC236}">
                  <a16:creationId xmlns:a16="http://schemas.microsoft.com/office/drawing/2014/main" id="{9BDCEAAE-E295-2932-3EE8-C1DD491E69E9}"/>
                </a:ext>
              </a:extLst>
            </p:cNvPr>
            <p:cNvCxnSpPr>
              <a:cxnSpLocks/>
            </p:cNvCxnSpPr>
            <p:nvPr/>
          </p:nvCxnSpPr>
          <p:spPr>
            <a:xfrm>
              <a:off x="6681249" y="1988502"/>
              <a:ext cx="0" cy="180975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9BEB4F2-59CA-4510-248B-CA626962FCE9}"/>
                </a:ext>
              </a:extLst>
            </p:cNvPr>
            <p:cNvCxnSpPr>
              <a:cxnSpLocks/>
            </p:cNvCxnSpPr>
            <p:nvPr/>
          </p:nvCxnSpPr>
          <p:spPr>
            <a:xfrm>
              <a:off x="7687777" y="1988502"/>
              <a:ext cx="0" cy="180975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5C92FCA-F2B8-FC65-B0DB-D1271EB5186A}"/>
                </a:ext>
              </a:extLst>
            </p:cNvPr>
            <p:cNvCxnSpPr>
              <a:cxnSpLocks/>
            </p:cNvCxnSpPr>
            <p:nvPr/>
          </p:nvCxnSpPr>
          <p:spPr>
            <a:xfrm flipV="1">
              <a:off x="7687777" y="3844294"/>
              <a:ext cx="0" cy="354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020" name="TextBox 20">
              <a:extLst>
                <a:ext uri="{FF2B5EF4-FFF2-40B4-BE49-F238E27FC236}">
                  <a16:creationId xmlns:a16="http://schemas.microsoft.com/office/drawing/2014/main" id="{89193BB3-0842-91DA-8132-9CD8BEC7BCE7}"/>
                </a:ext>
              </a:extLst>
            </p:cNvPr>
            <p:cNvSpPr txBox="1">
              <a:spLocks noChangeArrowheads="1"/>
            </p:cNvSpPr>
            <p:nvPr/>
          </p:nvSpPr>
          <p:spPr bwMode="auto">
            <a:xfrm>
              <a:off x="7046291" y="4176799"/>
              <a:ext cx="1294838" cy="20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t>Rerandomization</a:t>
              </a:r>
            </a:p>
          </p:txBody>
        </p:sp>
        <p:sp>
          <p:nvSpPr>
            <p:cNvPr id="43021" name="TextBox 23">
              <a:extLst>
                <a:ext uri="{FF2B5EF4-FFF2-40B4-BE49-F238E27FC236}">
                  <a16:creationId xmlns:a16="http://schemas.microsoft.com/office/drawing/2014/main" id="{A8AB0FFE-F5FD-11D9-8CFC-F47A1CCCD309}"/>
                </a:ext>
              </a:extLst>
            </p:cNvPr>
            <p:cNvSpPr txBox="1">
              <a:spLocks noChangeArrowheads="1"/>
            </p:cNvSpPr>
            <p:nvPr/>
          </p:nvSpPr>
          <p:spPr bwMode="auto">
            <a:xfrm>
              <a:off x="5670417" y="3846233"/>
              <a:ext cx="1080666"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4 to baseline (week 0)</a:t>
              </a:r>
            </a:p>
          </p:txBody>
        </p:sp>
        <p:sp>
          <p:nvSpPr>
            <p:cNvPr id="43022" name="TextBox 24">
              <a:extLst>
                <a:ext uri="{FF2B5EF4-FFF2-40B4-BE49-F238E27FC236}">
                  <a16:creationId xmlns:a16="http://schemas.microsoft.com/office/drawing/2014/main" id="{23BF62BC-0A03-8EC5-32CF-E5182F365389}"/>
                </a:ext>
              </a:extLst>
            </p:cNvPr>
            <p:cNvSpPr txBox="1">
              <a:spLocks noChangeArrowheads="1"/>
            </p:cNvSpPr>
            <p:nvPr/>
          </p:nvSpPr>
          <p:spPr bwMode="auto">
            <a:xfrm>
              <a:off x="6628949" y="3844486"/>
              <a:ext cx="1157551"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36 </a:t>
              </a:r>
              <a:br>
                <a:rPr lang="en-US" altLang="en-US" sz="1067"/>
              </a:br>
              <a:r>
                <a:rPr lang="en-US" altLang="en-US" sz="1067"/>
                <a:t>to baseline (week 0)</a:t>
              </a:r>
            </a:p>
          </p:txBody>
        </p:sp>
        <p:sp>
          <p:nvSpPr>
            <p:cNvPr id="43023" name="TextBox 25">
              <a:extLst>
                <a:ext uri="{FF2B5EF4-FFF2-40B4-BE49-F238E27FC236}">
                  <a16:creationId xmlns:a16="http://schemas.microsoft.com/office/drawing/2014/main" id="{61929D49-E8D7-F09D-1253-8DDFA014BA8D}"/>
                </a:ext>
              </a:extLst>
            </p:cNvPr>
            <p:cNvSpPr txBox="1">
              <a:spLocks noChangeArrowheads="1"/>
            </p:cNvSpPr>
            <p:nvPr/>
          </p:nvSpPr>
          <p:spPr bwMode="auto">
            <a:xfrm>
              <a:off x="7625066" y="3844473"/>
              <a:ext cx="1157551"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40 </a:t>
              </a:r>
              <a:br>
                <a:rPr lang="en-US" altLang="en-US" sz="1067"/>
              </a:br>
              <a:r>
                <a:rPr lang="en-US" altLang="en-US" sz="1067"/>
                <a:t>to week 36</a:t>
              </a:r>
            </a:p>
          </p:txBody>
        </p:sp>
      </p:grpSp>
      <p:pic>
        <p:nvPicPr>
          <p:cNvPr id="43013" name="Picture 19">
            <a:extLst>
              <a:ext uri="{FF2B5EF4-FFF2-40B4-BE49-F238E27FC236}">
                <a16:creationId xmlns:a16="http://schemas.microsoft.com/office/drawing/2014/main" id="{6A3E8772-CB2B-E4B5-17AA-113D75EF7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26" y="2076451"/>
            <a:ext cx="6175991" cy="394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E503D9D7-793A-6556-3E4F-592F152FAEB8}"/>
              </a:ext>
            </a:extLst>
          </p:cNvPr>
          <p:cNvSpPr/>
          <p:nvPr/>
        </p:nvSpPr>
        <p:spPr>
          <a:xfrm>
            <a:off x="974389" y="1436414"/>
            <a:ext cx="5541433" cy="379656"/>
          </a:xfrm>
          <a:prstGeom prst="rect">
            <a:avLst/>
          </a:prstGeom>
        </p:spPr>
        <p:txBody>
          <a:bodyPr>
            <a:spAutoFit/>
          </a:bodyPr>
          <a:lstStyle/>
          <a:p>
            <a:pPr algn="ctr">
              <a:spcBef>
                <a:spcPts val="267"/>
              </a:spcBef>
              <a:defRPr/>
            </a:pPr>
            <a:r>
              <a:rPr lang="en-US" sz="1867" b="1" kern="100">
                <a:latin typeface="Lub Dub Medium" panose="020B0603030403020204"/>
                <a:ea typeface="MS Gothic" panose="020B0609070205080204" pitchFamily="49" charset="-128"/>
                <a:cs typeface="Times New Roman" panose="02020603050405020304" pitchFamily="18" charset="0"/>
              </a:rPr>
              <a:t>Selected subgroup analyses </a:t>
            </a:r>
            <a:endParaRPr lang="en-AU" sz="1867" b="1" kern="100">
              <a:latin typeface="Lub Dub Medium" panose="020B0603030403020204"/>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7348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6370728-454E-DFC2-DBF9-54885ED09A73}"/>
              </a:ext>
            </a:extLst>
          </p:cNvPr>
          <p:cNvSpPr>
            <a:spLocks noGrp="1" noChangeArrowheads="1"/>
          </p:cNvSpPr>
          <p:nvPr>
            <p:ph type="title"/>
          </p:nvPr>
        </p:nvSpPr>
        <p:spPr/>
        <p:txBody>
          <a:bodyPr/>
          <a:lstStyle/>
          <a:p>
            <a:r>
              <a:rPr lang="en-US" altLang="en-US"/>
              <a:t>Subgroup Analysis/Change in UACR </a:t>
            </a:r>
          </a:p>
        </p:txBody>
      </p:sp>
      <p:grpSp>
        <p:nvGrpSpPr>
          <p:cNvPr id="27" name="Group 26">
            <a:extLst>
              <a:ext uri="{FF2B5EF4-FFF2-40B4-BE49-F238E27FC236}">
                <a16:creationId xmlns:a16="http://schemas.microsoft.com/office/drawing/2014/main" id="{2AA2F779-A5D7-0BA9-F3FA-04FF3F4D7843}"/>
              </a:ext>
            </a:extLst>
          </p:cNvPr>
          <p:cNvGrpSpPr>
            <a:grpSpLocks/>
          </p:cNvGrpSpPr>
          <p:nvPr/>
        </p:nvGrpSpPr>
        <p:grpSpPr bwMode="auto">
          <a:xfrm>
            <a:off x="6586847" y="1291529"/>
            <a:ext cx="5806012" cy="5251088"/>
            <a:chOff x="4757099" y="968008"/>
            <a:chExt cx="4354741" cy="3938327"/>
          </a:xfrm>
        </p:grpSpPr>
        <p:sp>
          <p:nvSpPr>
            <p:cNvPr id="12" name="Rectangle 11">
              <a:extLst>
                <a:ext uri="{FF2B5EF4-FFF2-40B4-BE49-F238E27FC236}">
                  <a16:creationId xmlns:a16="http://schemas.microsoft.com/office/drawing/2014/main" id="{095B37FA-4509-B859-84D9-74D02CE5D3A3}"/>
                </a:ext>
              </a:extLst>
            </p:cNvPr>
            <p:cNvSpPr/>
            <p:nvPr/>
          </p:nvSpPr>
          <p:spPr>
            <a:xfrm>
              <a:off x="4955544" y="968008"/>
              <a:ext cx="4156296" cy="500234"/>
            </a:xfrm>
            <a:prstGeom prst="rect">
              <a:avLst/>
            </a:prstGeom>
          </p:spPr>
          <p:txBody>
            <a:bodyPr>
              <a:spAutoFit/>
            </a:bodyPr>
            <a:lstStyle/>
            <a:p>
              <a:pPr algn="ctr">
                <a:spcBef>
                  <a:spcPts val="267"/>
                </a:spcBef>
                <a:defRPr/>
              </a:pPr>
              <a:r>
                <a:rPr lang="en-US" sz="1867" b="1" kern="100" dirty="0">
                  <a:latin typeface="Lub Dub Medium" panose="020B0603030403020204"/>
                  <a:ea typeface="MS Gothic" panose="020B0609070205080204" pitchFamily="49" charset="-128"/>
                  <a:cs typeface="Times New Roman" panose="02020603050405020304" pitchFamily="18" charset="0"/>
                </a:rPr>
                <a:t>Change in </a:t>
              </a:r>
              <a:r>
                <a:rPr lang="en-US" sz="1867" b="1" kern="100" dirty="0" err="1">
                  <a:latin typeface="Lub Dub Medium" panose="020B0603030403020204"/>
                  <a:ea typeface="MS Gothic" panose="020B0609070205080204" pitchFamily="49" charset="-128"/>
                  <a:cs typeface="Times New Roman" panose="02020603050405020304" pitchFamily="18" charset="0"/>
                </a:rPr>
                <a:t>UACR</a:t>
              </a:r>
              <a:r>
                <a:rPr lang="en-US" sz="1867" b="1" kern="100" dirty="0">
                  <a:latin typeface="Lub Dub Medium" panose="020B0603030403020204"/>
                  <a:ea typeface="MS Gothic" panose="020B0609070205080204" pitchFamily="49" charset="-128"/>
                  <a:cs typeface="Times New Roman" panose="02020603050405020304" pitchFamily="18" charset="0"/>
                </a:rPr>
                <a:t> over time: </a:t>
              </a:r>
              <a:br>
                <a:rPr lang="en-US" sz="1867" b="1" kern="100" dirty="0">
                  <a:latin typeface="Lub Dub Medium" panose="020B0603030403020204"/>
                  <a:ea typeface="MS Gothic" panose="020B0609070205080204" pitchFamily="49" charset="-128"/>
                  <a:cs typeface="Times New Roman" panose="02020603050405020304" pitchFamily="18" charset="0"/>
                </a:rPr>
              </a:br>
              <a:r>
                <a:rPr lang="en-US" sz="1867" b="1" kern="100" dirty="0">
                  <a:latin typeface="Lub Dub Medium" panose="020B0603030403020204"/>
                  <a:ea typeface="MS Gothic" panose="020B0609070205080204" pitchFamily="49" charset="-128"/>
                  <a:cs typeface="Times New Roman" panose="02020603050405020304" pitchFamily="18" charset="0"/>
                </a:rPr>
                <a:t>Overall population</a:t>
              </a:r>
              <a:endParaRPr lang="en-AU" sz="1867" b="1" kern="100" dirty="0">
                <a:latin typeface="Lub Dub Medium" panose="020B0603030403020204"/>
                <a:ea typeface="MS Gothic" panose="020B0609070205080204" pitchFamily="49" charset="-128"/>
                <a:cs typeface="Times New Roman" panose="02020603050405020304" pitchFamily="18" charset="0"/>
              </a:endParaRPr>
            </a:p>
          </p:txBody>
        </p:sp>
        <p:graphicFrame>
          <p:nvGraphicFramePr>
            <p:cNvPr id="43016" name="Chart 10">
              <a:extLst>
                <a:ext uri="{FF2B5EF4-FFF2-40B4-BE49-F238E27FC236}">
                  <a16:creationId xmlns:a16="http://schemas.microsoft.com/office/drawing/2014/main" id="{2E81CA10-C152-26C5-BC2A-2AEEB9134734}"/>
                </a:ext>
              </a:extLst>
            </p:cNvPr>
            <p:cNvGraphicFramePr>
              <a:graphicFrameLocks/>
            </p:cNvGraphicFramePr>
            <p:nvPr/>
          </p:nvGraphicFramePr>
          <p:xfrm>
            <a:off x="4757099" y="1248228"/>
            <a:ext cx="4078868" cy="3658107"/>
          </p:xfrm>
          <a:graphic>
            <a:graphicData uri="http://schemas.openxmlformats.org/presentationml/2006/ole">
              <mc:AlternateContent xmlns:mc="http://schemas.openxmlformats.org/markup-compatibility/2006">
                <mc:Choice xmlns:v="urn:schemas-microsoft-com:vml" Requires="v">
                  <p:oleObj name="Chart" r:id="rId2" imgW="4084674" imgH="3664014" progId="Excel.Chart.8">
                    <p:embed/>
                  </p:oleObj>
                </mc:Choice>
                <mc:Fallback>
                  <p:oleObj name="Chart" r:id="rId2" imgW="4084674" imgH="3664014" progId="Excel.Chart.8">
                    <p:embed/>
                    <p:pic>
                      <p:nvPicPr>
                        <p:cNvPr id="43016" name="Chart 10">
                          <a:extLst>
                            <a:ext uri="{FF2B5EF4-FFF2-40B4-BE49-F238E27FC236}">
                              <a16:creationId xmlns:a16="http://schemas.microsoft.com/office/drawing/2014/main" id="{2E81CA10-C152-26C5-BC2A-2AEEB91347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99" y="1248228"/>
                          <a:ext cx="4078868" cy="36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a:extLst>
                <a:ext uri="{FF2B5EF4-FFF2-40B4-BE49-F238E27FC236}">
                  <a16:creationId xmlns:a16="http://schemas.microsoft.com/office/drawing/2014/main" id="{9BDCEAAE-E295-2932-3EE8-C1DD491E69E9}"/>
                </a:ext>
              </a:extLst>
            </p:cNvPr>
            <p:cNvCxnSpPr>
              <a:cxnSpLocks/>
            </p:cNvCxnSpPr>
            <p:nvPr/>
          </p:nvCxnSpPr>
          <p:spPr>
            <a:xfrm>
              <a:off x="6681249" y="1988502"/>
              <a:ext cx="0" cy="180975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9BEB4F2-59CA-4510-248B-CA626962FCE9}"/>
                </a:ext>
              </a:extLst>
            </p:cNvPr>
            <p:cNvCxnSpPr>
              <a:cxnSpLocks/>
            </p:cNvCxnSpPr>
            <p:nvPr/>
          </p:nvCxnSpPr>
          <p:spPr>
            <a:xfrm>
              <a:off x="7687777" y="1988502"/>
              <a:ext cx="0" cy="180975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5C92FCA-F2B8-FC65-B0DB-D1271EB5186A}"/>
                </a:ext>
              </a:extLst>
            </p:cNvPr>
            <p:cNvCxnSpPr>
              <a:cxnSpLocks/>
            </p:cNvCxnSpPr>
            <p:nvPr/>
          </p:nvCxnSpPr>
          <p:spPr>
            <a:xfrm flipV="1">
              <a:off x="7687777" y="3844294"/>
              <a:ext cx="0" cy="354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020" name="TextBox 20">
              <a:extLst>
                <a:ext uri="{FF2B5EF4-FFF2-40B4-BE49-F238E27FC236}">
                  <a16:creationId xmlns:a16="http://schemas.microsoft.com/office/drawing/2014/main" id="{89193BB3-0842-91DA-8132-9CD8BEC7BCE7}"/>
                </a:ext>
              </a:extLst>
            </p:cNvPr>
            <p:cNvSpPr txBox="1">
              <a:spLocks noChangeArrowheads="1"/>
            </p:cNvSpPr>
            <p:nvPr/>
          </p:nvSpPr>
          <p:spPr bwMode="auto">
            <a:xfrm>
              <a:off x="7046291" y="4176799"/>
              <a:ext cx="1294838" cy="20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t>Rerandomization</a:t>
              </a:r>
            </a:p>
          </p:txBody>
        </p:sp>
        <p:sp>
          <p:nvSpPr>
            <p:cNvPr id="43021" name="TextBox 23">
              <a:extLst>
                <a:ext uri="{FF2B5EF4-FFF2-40B4-BE49-F238E27FC236}">
                  <a16:creationId xmlns:a16="http://schemas.microsoft.com/office/drawing/2014/main" id="{A8AB0FFE-F5FD-11D9-8CFC-F47A1CCCD309}"/>
                </a:ext>
              </a:extLst>
            </p:cNvPr>
            <p:cNvSpPr txBox="1">
              <a:spLocks noChangeArrowheads="1"/>
            </p:cNvSpPr>
            <p:nvPr/>
          </p:nvSpPr>
          <p:spPr bwMode="auto">
            <a:xfrm>
              <a:off x="5670417" y="3846233"/>
              <a:ext cx="1080666"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4 to baseline (week 0)</a:t>
              </a:r>
            </a:p>
          </p:txBody>
        </p:sp>
        <p:sp>
          <p:nvSpPr>
            <p:cNvPr id="43022" name="TextBox 24">
              <a:extLst>
                <a:ext uri="{FF2B5EF4-FFF2-40B4-BE49-F238E27FC236}">
                  <a16:creationId xmlns:a16="http://schemas.microsoft.com/office/drawing/2014/main" id="{23BF62BC-0A03-8EC5-32CF-E5182F365389}"/>
                </a:ext>
              </a:extLst>
            </p:cNvPr>
            <p:cNvSpPr txBox="1">
              <a:spLocks noChangeArrowheads="1"/>
            </p:cNvSpPr>
            <p:nvPr/>
          </p:nvSpPr>
          <p:spPr bwMode="auto">
            <a:xfrm>
              <a:off x="6628949" y="3844486"/>
              <a:ext cx="1157551"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36 </a:t>
              </a:r>
              <a:br>
                <a:rPr lang="en-US" altLang="en-US" sz="1067"/>
              </a:br>
              <a:r>
                <a:rPr lang="en-US" altLang="en-US" sz="1067"/>
                <a:t>to baseline (week 0)</a:t>
              </a:r>
            </a:p>
          </p:txBody>
        </p:sp>
        <p:sp>
          <p:nvSpPr>
            <p:cNvPr id="43023" name="TextBox 25">
              <a:extLst>
                <a:ext uri="{FF2B5EF4-FFF2-40B4-BE49-F238E27FC236}">
                  <a16:creationId xmlns:a16="http://schemas.microsoft.com/office/drawing/2014/main" id="{61929D49-E8D7-F09D-1253-8DDFA014BA8D}"/>
                </a:ext>
              </a:extLst>
            </p:cNvPr>
            <p:cNvSpPr txBox="1">
              <a:spLocks noChangeArrowheads="1"/>
            </p:cNvSpPr>
            <p:nvPr/>
          </p:nvSpPr>
          <p:spPr bwMode="auto">
            <a:xfrm>
              <a:off x="7625066" y="3844473"/>
              <a:ext cx="1157551" cy="3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67"/>
                <a:t>Ratio of week 40 </a:t>
              </a:r>
              <a:br>
                <a:rPr lang="en-US" altLang="en-US" sz="1067"/>
              </a:br>
              <a:r>
                <a:rPr lang="en-US" altLang="en-US" sz="1067"/>
                <a:t>to week 36</a:t>
              </a:r>
            </a:p>
          </p:txBody>
        </p:sp>
      </p:grpSp>
      <p:sp>
        <p:nvSpPr>
          <p:cNvPr id="2" name="Rectangle 1">
            <a:extLst>
              <a:ext uri="{FF2B5EF4-FFF2-40B4-BE49-F238E27FC236}">
                <a16:creationId xmlns:a16="http://schemas.microsoft.com/office/drawing/2014/main" id="{3B85A6D5-9DF3-3FBE-87B8-B12ED2F56473}"/>
              </a:ext>
            </a:extLst>
          </p:cNvPr>
          <p:cNvSpPr/>
          <p:nvPr/>
        </p:nvSpPr>
        <p:spPr>
          <a:xfrm>
            <a:off x="9892519" y="5588955"/>
            <a:ext cx="1219200" cy="2388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400"/>
          </a:p>
        </p:txBody>
      </p:sp>
      <p:pic>
        <p:nvPicPr>
          <p:cNvPr id="43013" name="Picture 19">
            <a:extLst>
              <a:ext uri="{FF2B5EF4-FFF2-40B4-BE49-F238E27FC236}">
                <a16:creationId xmlns:a16="http://schemas.microsoft.com/office/drawing/2014/main" id="{6A3E8772-CB2B-E4B5-17AA-113D75EF7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26" y="2076451"/>
            <a:ext cx="6175991" cy="394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E503D9D7-793A-6556-3E4F-592F152FAEB8}"/>
              </a:ext>
            </a:extLst>
          </p:cNvPr>
          <p:cNvSpPr/>
          <p:nvPr/>
        </p:nvSpPr>
        <p:spPr>
          <a:xfrm>
            <a:off x="974389" y="1436414"/>
            <a:ext cx="5541433" cy="379656"/>
          </a:xfrm>
          <a:prstGeom prst="rect">
            <a:avLst/>
          </a:prstGeom>
        </p:spPr>
        <p:txBody>
          <a:bodyPr>
            <a:spAutoFit/>
          </a:bodyPr>
          <a:lstStyle/>
          <a:p>
            <a:pPr algn="ctr">
              <a:spcBef>
                <a:spcPts val="267"/>
              </a:spcBef>
              <a:defRPr/>
            </a:pPr>
            <a:r>
              <a:rPr lang="en-US" sz="1867" b="1" kern="100">
                <a:latin typeface="Lub Dub Medium" panose="020B0603030403020204"/>
                <a:ea typeface="MS Gothic" panose="020B0609070205080204" pitchFamily="49" charset="-128"/>
                <a:cs typeface="Times New Roman" panose="02020603050405020304" pitchFamily="18" charset="0"/>
              </a:rPr>
              <a:t>Selected subgroup analyses </a:t>
            </a:r>
            <a:endParaRPr lang="en-AU" sz="1867" b="1" kern="100">
              <a:latin typeface="Lub Dub Medium" panose="020B0603030403020204"/>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28543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BA8B076-AD7C-92CC-BE13-F196FD6D1B28}"/>
              </a:ext>
            </a:extLst>
          </p:cNvPr>
          <p:cNvSpPr>
            <a:spLocks noGrp="1" noChangeArrowheads="1"/>
          </p:cNvSpPr>
          <p:nvPr>
            <p:ph type="title"/>
          </p:nvPr>
        </p:nvSpPr>
        <p:spPr/>
        <p:txBody>
          <a:bodyPr>
            <a:normAutofit/>
          </a:bodyPr>
          <a:lstStyle/>
          <a:p>
            <a:r>
              <a:rPr lang="en-US" altLang="en-US" sz="3200" dirty="0"/>
              <a:t>Selected Treatment-Emergent Adverse Events of Special Interest</a:t>
            </a:r>
          </a:p>
        </p:txBody>
      </p:sp>
      <p:graphicFrame>
        <p:nvGraphicFramePr>
          <p:cNvPr id="5" name="Table 4">
            <a:extLst>
              <a:ext uri="{FF2B5EF4-FFF2-40B4-BE49-F238E27FC236}">
                <a16:creationId xmlns:a16="http://schemas.microsoft.com/office/drawing/2014/main" id="{F0D934EE-E0FA-0DF6-2545-FFA1538E2C69}"/>
              </a:ext>
            </a:extLst>
          </p:cNvPr>
          <p:cNvGraphicFramePr>
            <a:graphicFrameLocks noGrp="1"/>
          </p:cNvGraphicFramePr>
          <p:nvPr>
            <p:extLst>
              <p:ext uri="{D42A27DB-BD31-4B8C-83A1-F6EECF244321}">
                <p14:modId xmlns:p14="http://schemas.microsoft.com/office/powerpoint/2010/main" val="1485305379"/>
              </p:ext>
            </p:extLst>
          </p:nvPr>
        </p:nvGraphicFramePr>
        <p:xfrm>
          <a:off x="867964" y="1130101"/>
          <a:ext cx="10684671" cy="5020675"/>
        </p:xfrm>
        <a:graphic>
          <a:graphicData uri="http://schemas.openxmlformats.org/drawingml/2006/table">
            <a:tbl>
              <a:tblPr firstRow="1" firstCol="1" bandRow="1"/>
              <a:tblGrid>
                <a:gridCol w="4223404">
                  <a:extLst>
                    <a:ext uri="{9D8B030D-6E8A-4147-A177-3AD203B41FA5}">
                      <a16:colId xmlns:a16="http://schemas.microsoft.com/office/drawing/2014/main" val="20000"/>
                    </a:ext>
                  </a:extLst>
                </a:gridCol>
                <a:gridCol w="2153373">
                  <a:extLst>
                    <a:ext uri="{9D8B030D-6E8A-4147-A177-3AD203B41FA5}">
                      <a16:colId xmlns:a16="http://schemas.microsoft.com/office/drawing/2014/main" val="20001"/>
                    </a:ext>
                  </a:extLst>
                </a:gridCol>
                <a:gridCol w="2153373">
                  <a:extLst>
                    <a:ext uri="{9D8B030D-6E8A-4147-A177-3AD203B41FA5}">
                      <a16:colId xmlns:a16="http://schemas.microsoft.com/office/drawing/2014/main" val="20002"/>
                    </a:ext>
                  </a:extLst>
                </a:gridCol>
                <a:gridCol w="2154521">
                  <a:extLst>
                    <a:ext uri="{9D8B030D-6E8A-4147-A177-3AD203B41FA5}">
                      <a16:colId xmlns:a16="http://schemas.microsoft.com/office/drawing/2014/main" val="20003"/>
                    </a:ext>
                  </a:extLst>
                </a:gridCol>
              </a:tblGrid>
              <a:tr h="480955">
                <a:tc>
                  <a:txBody>
                    <a:bodyPr/>
                    <a:lstStyle/>
                    <a:p>
                      <a:pPr algn="just">
                        <a:lnSpc>
                          <a:spcPct val="100000"/>
                        </a:lnSpc>
                        <a:spcAft>
                          <a:spcPts val="1800"/>
                        </a:spcAft>
                        <a:tabLst>
                          <a:tab pos="180340" algn="l"/>
                          <a:tab pos="450215" algn="l"/>
                        </a:tabLs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Study part</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Aprocitentan 12.5 mg</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Aprocitentan 25 mg</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a:solidFill>
                            <a:schemeClr val="accent1"/>
                          </a:solidFill>
                          <a:effectLst/>
                          <a:latin typeface="Lub Dub Bold" panose="020B0603030403020204"/>
                          <a:ea typeface="Times New Roman" panose="02020603050405020304" pitchFamily="18" charset="0"/>
                          <a:cs typeface="Times New Roman" panose="02020603050405020304" pitchFamily="18" charset="0"/>
                        </a:rPr>
                        <a:t>Placebo</a:t>
                      </a:r>
                      <a:endParaRPr lang="en-AU" sz="160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1 Double-blind (4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(n=245)</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(n=242)</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22 (9.1)</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45 (18.4)</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5 (2.1)</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9496">
                <a:tc>
                  <a:txBody>
                    <a:bodyPr/>
                    <a:lstStyle/>
                    <a:p>
                      <a:pPr marL="457200" indent="0" algn="just">
                        <a:lnSpc>
                          <a:spcPct val="100000"/>
                        </a:lnSpc>
                        <a:spcAft>
                          <a:spcPts val="850"/>
                        </a:spcAft>
                        <a:tabLst>
                          <a:tab pos="180340" algn="l"/>
                          <a:tab pos="450215" algn="l"/>
                        </a:tabLst>
                      </a:pPr>
                      <a:r>
                        <a:rPr lang="en-AU" sz="1300" dirty="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10</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 (0.8)</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2 Single-blind (32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(n=704)</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128 (18.2)</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9496">
                <a:tc>
                  <a:txBody>
                    <a:bodyPr/>
                    <a:lstStyle/>
                    <a:p>
                      <a:pPr marL="457200" indent="0" algn="just">
                        <a:lnSpc>
                          <a:spcPct val="100000"/>
                        </a:lnSpc>
                        <a:spcAft>
                          <a:spcPts val="850"/>
                        </a:spcAft>
                        <a:tabLst>
                          <a:tab pos="180340" algn="l"/>
                          <a:tab pos="450215" algn="l"/>
                        </a:tabLst>
                      </a:pPr>
                      <a:r>
                        <a:rPr lang="en-AU" sz="1300" dirty="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63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5</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6 (0.9)</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3 Double-blind withdrawal (12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(n=310)</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(n=303)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8 (2.6)</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4 (1.3)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 (0.6)</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dirty="0">
                          <a:effectLst/>
                          <a:latin typeface="Lub Dub Bold" panose="020B0603030403020204"/>
                          <a:ea typeface="Times New Roman" panose="02020603050405020304" pitchFamily="18" charset="0"/>
                          <a:cs typeface="Times New Roman" panose="02020603050405020304" pitchFamily="18" charset="0"/>
                        </a:rPr>
                        <a:t>1 (0.3)</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
        <p:nvSpPr>
          <p:cNvPr id="44036" name="TextBox 1">
            <a:extLst>
              <a:ext uri="{FF2B5EF4-FFF2-40B4-BE49-F238E27FC236}">
                <a16:creationId xmlns:a16="http://schemas.microsoft.com/office/drawing/2014/main" id="{DD8683D4-8E6A-7CA7-C0E2-C69F6A590BAD}"/>
              </a:ext>
            </a:extLst>
          </p:cNvPr>
          <p:cNvSpPr txBox="1">
            <a:spLocks noChangeArrowheads="1"/>
          </p:cNvSpPr>
          <p:nvPr/>
        </p:nvSpPr>
        <p:spPr bwMode="auto">
          <a:xfrm>
            <a:off x="649727" y="6403119"/>
            <a:ext cx="11730567"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67" dirty="0">
                <a:latin typeface="Lub Dub Bold" panose="020B0603030403020204"/>
              </a:rPr>
              <a:t>*Adverse event that may cause noticeable discomfort and usually interferes with daily activities. The patient may not be able to continue in the study, and treatment or intervention is usually needed.</a:t>
            </a:r>
          </a:p>
          <a:p>
            <a:pPr eaLnBrk="1" hangingPunct="1"/>
            <a:endParaRPr lang="en-US" altLang="en-US" sz="1067" dirty="0">
              <a:latin typeface="Lub Dub Bold" panose="020B0603030403020204"/>
            </a:endParaRPr>
          </a:p>
        </p:txBody>
      </p:sp>
      <p:sp>
        <p:nvSpPr>
          <p:cNvPr id="8" name="Rectangle 7">
            <a:extLst>
              <a:ext uri="{FF2B5EF4-FFF2-40B4-BE49-F238E27FC236}">
                <a16:creationId xmlns:a16="http://schemas.microsoft.com/office/drawing/2014/main" id="{930985C1-33FD-1974-8098-BAB4921B6097}"/>
              </a:ext>
            </a:extLst>
          </p:cNvPr>
          <p:cNvSpPr/>
          <p:nvPr/>
        </p:nvSpPr>
        <p:spPr>
          <a:xfrm>
            <a:off x="1003300" y="2940051"/>
            <a:ext cx="9745133" cy="16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 name="Rectangle 8">
            <a:extLst>
              <a:ext uri="{FF2B5EF4-FFF2-40B4-BE49-F238E27FC236}">
                <a16:creationId xmlns:a16="http://schemas.microsoft.com/office/drawing/2014/main" id="{71136CEB-F160-E3B3-FF26-AE004218070C}"/>
              </a:ext>
            </a:extLst>
          </p:cNvPr>
          <p:cNvSpPr/>
          <p:nvPr/>
        </p:nvSpPr>
        <p:spPr>
          <a:xfrm>
            <a:off x="1003300" y="4449233"/>
            <a:ext cx="9745133" cy="160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701F2D24-82CF-BB31-D61A-BEBE46FEBF85}"/>
              </a:ext>
            </a:extLst>
          </p:cNvPr>
          <p:cNvSpPr/>
          <p:nvPr/>
        </p:nvSpPr>
        <p:spPr>
          <a:xfrm>
            <a:off x="1003300" y="5966884"/>
            <a:ext cx="9745133" cy="160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BA8B076-AD7C-92CC-BE13-F196FD6D1B28}"/>
              </a:ext>
            </a:extLst>
          </p:cNvPr>
          <p:cNvSpPr>
            <a:spLocks noGrp="1" noChangeArrowheads="1"/>
          </p:cNvSpPr>
          <p:nvPr>
            <p:ph type="title"/>
          </p:nvPr>
        </p:nvSpPr>
        <p:spPr/>
        <p:txBody>
          <a:bodyPr>
            <a:normAutofit/>
          </a:bodyPr>
          <a:lstStyle/>
          <a:p>
            <a:r>
              <a:rPr lang="en-US" altLang="en-US" sz="3200" dirty="0"/>
              <a:t>Selected Treatment-Emergent Adverse Events of Special Interest</a:t>
            </a:r>
          </a:p>
        </p:txBody>
      </p:sp>
      <p:graphicFrame>
        <p:nvGraphicFramePr>
          <p:cNvPr id="5" name="Table 4">
            <a:extLst>
              <a:ext uri="{FF2B5EF4-FFF2-40B4-BE49-F238E27FC236}">
                <a16:creationId xmlns:a16="http://schemas.microsoft.com/office/drawing/2014/main" id="{F0D934EE-E0FA-0DF6-2545-FFA1538E2C69}"/>
              </a:ext>
            </a:extLst>
          </p:cNvPr>
          <p:cNvGraphicFramePr>
            <a:graphicFrameLocks noGrp="1"/>
          </p:cNvGraphicFramePr>
          <p:nvPr/>
        </p:nvGraphicFramePr>
        <p:xfrm>
          <a:off x="867964" y="1130101"/>
          <a:ext cx="10684671" cy="5020675"/>
        </p:xfrm>
        <a:graphic>
          <a:graphicData uri="http://schemas.openxmlformats.org/drawingml/2006/table">
            <a:tbl>
              <a:tblPr firstRow="1" firstCol="1" bandRow="1"/>
              <a:tblGrid>
                <a:gridCol w="4223404">
                  <a:extLst>
                    <a:ext uri="{9D8B030D-6E8A-4147-A177-3AD203B41FA5}">
                      <a16:colId xmlns:a16="http://schemas.microsoft.com/office/drawing/2014/main" val="20000"/>
                    </a:ext>
                  </a:extLst>
                </a:gridCol>
                <a:gridCol w="2153373">
                  <a:extLst>
                    <a:ext uri="{9D8B030D-6E8A-4147-A177-3AD203B41FA5}">
                      <a16:colId xmlns:a16="http://schemas.microsoft.com/office/drawing/2014/main" val="20001"/>
                    </a:ext>
                  </a:extLst>
                </a:gridCol>
                <a:gridCol w="2153373">
                  <a:extLst>
                    <a:ext uri="{9D8B030D-6E8A-4147-A177-3AD203B41FA5}">
                      <a16:colId xmlns:a16="http://schemas.microsoft.com/office/drawing/2014/main" val="20002"/>
                    </a:ext>
                  </a:extLst>
                </a:gridCol>
                <a:gridCol w="2154521">
                  <a:extLst>
                    <a:ext uri="{9D8B030D-6E8A-4147-A177-3AD203B41FA5}">
                      <a16:colId xmlns:a16="http://schemas.microsoft.com/office/drawing/2014/main" val="20003"/>
                    </a:ext>
                  </a:extLst>
                </a:gridCol>
              </a:tblGrid>
              <a:tr h="480955">
                <a:tc>
                  <a:txBody>
                    <a:bodyPr/>
                    <a:lstStyle/>
                    <a:p>
                      <a:pPr algn="just">
                        <a:lnSpc>
                          <a:spcPct val="100000"/>
                        </a:lnSpc>
                        <a:spcAft>
                          <a:spcPts val="1800"/>
                        </a:spcAft>
                        <a:tabLst>
                          <a:tab pos="180340" algn="l"/>
                          <a:tab pos="450215" algn="l"/>
                        </a:tabLs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Study part</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Aprocitentan 12.5 mg</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dirty="0">
                          <a:solidFill>
                            <a:schemeClr val="accent1"/>
                          </a:solidFill>
                          <a:effectLst/>
                          <a:latin typeface="Lub Dub Bold" panose="020B0603030403020204"/>
                          <a:ea typeface="Times New Roman" panose="02020603050405020304" pitchFamily="18" charset="0"/>
                          <a:cs typeface="Times New Roman" panose="02020603050405020304" pitchFamily="18" charset="0"/>
                        </a:rPr>
                        <a:t>Aprocitentan 25 mg</a:t>
                      </a:r>
                      <a:endParaRPr lang="en-AU" sz="1600" dirty="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1800"/>
                        </a:spcAft>
                      </a:pPr>
                      <a:r>
                        <a:rPr lang="en-US" sz="1600" b="1">
                          <a:solidFill>
                            <a:schemeClr val="accent1"/>
                          </a:solidFill>
                          <a:effectLst/>
                          <a:latin typeface="Lub Dub Bold" panose="020B0603030403020204"/>
                          <a:ea typeface="Times New Roman" panose="02020603050405020304" pitchFamily="18" charset="0"/>
                          <a:cs typeface="Times New Roman" panose="02020603050405020304" pitchFamily="18" charset="0"/>
                        </a:rPr>
                        <a:t>Placebo</a:t>
                      </a:r>
                      <a:endParaRPr lang="en-AU" sz="1600">
                        <a:solidFill>
                          <a:schemeClr val="accent1"/>
                        </a:solidFill>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1 Double-blind (4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(n=245)</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(n=242)</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22 (9.1)</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45 (18.4)</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5 (2.1)</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9496">
                <a:tc>
                  <a:txBody>
                    <a:bodyPr/>
                    <a:lstStyle/>
                    <a:p>
                      <a:pPr marL="457200" indent="0" algn="just">
                        <a:lnSpc>
                          <a:spcPct val="100000"/>
                        </a:lnSpc>
                        <a:spcAft>
                          <a:spcPts val="850"/>
                        </a:spcAft>
                        <a:tabLst>
                          <a:tab pos="180340" algn="l"/>
                          <a:tab pos="450215" algn="l"/>
                        </a:tabLst>
                      </a:pPr>
                      <a:r>
                        <a:rPr lang="en-AU" sz="1300" dirty="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10</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 (0.8)</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2 Single-blind (32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(n=704)</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128 (18.2)</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9496">
                <a:tc>
                  <a:txBody>
                    <a:bodyPr/>
                    <a:lstStyle/>
                    <a:p>
                      <a:pPr marL="457200" indent="0" algn="just">
                        <a:lnSpc>
                          <a:spcPct val="100000"/>
                        </a:lnSpc>
                        <a:spcAft>
                          <a:spcPts val="850"/>
                        </a:spcAft>
                        <a:tabLst>
                          <a:tab pos="180340" algn="l"/>
                          <a:tab pos="450215" algn="l"/>
                        </a:tabLst>
                      </a:pPr>
                      <a:r>
                        <a:rPr lang="en-AU" sz="1300" dirty="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63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5</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6 (0.9)</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algn="just">
                        <a:lnSpc>
                          <a:spcPct val="100000"/>
                        </a:lnSpc>
                        <a:spcAft>
                          <a:spcPts val="850"/>
                        </a:spcAft>
                        <a:tabLst>
                          <a:tab pos="180340" algn="l"/>
                          <a:tab pos="450215" algn="l"/>
                        </a:tabLst>
                      </a:pPr>
                      <a:r>
                        <a:rPr lang="en-US" sz="1300" b="1">
                          <a:effectLst/>
                          <a:latin typeface="Lub Dub Bold" panose="020B0603030403020204"/>
                          <a:ea typeface="Times New Roman" panose="02020603050405020304" pitchFamily="18" charset="0"/>
                          <a:cs typeface="Times New Roman" panose="02020603050405020304" pitchFamily="18" charset="0"/>
                        </a:rPr>
                        <a:t>Part 3 Double-blind withdrawal (12 weeks)</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(n=310)</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b="1">
                          <a:effectLst/>
                          <a:latin typeface="Lub Dub Bold" panose="020B0603030403020204"/>
                          <a:ea typeface="Times New Roman" panose="02020603050405020304" pitchFamily="18" charset="0"/>
                          <a:cs typeface="Times New Roman" panose="02020603050405020304" pitchFamily="18" charset="0"/>
                        </a:rPr>
                        <a:t>(n=303)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w="12700" cap="flat" cmpd="sng" algn="ctr">
                      <a:solidFill>
                        <a:schemeClr val="bg2">
                          <a:lumMod val="9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29496">
                <a:tc>
                  <a:txBody>
                    <a:bodyPr/>
                    <a:lstStyle/>
                    <a:p>
                      <a:pPr algn="just">
                        <a:lnSpc>
                          <a:spcPct val="100000"/>
                        </a:lnSpc>
                        <a:spcAft>
                          <a:spcPts val="850"/>
                        </a:spcAft>
                        <a:tabLst>
                          <a:tab pos="180340" algn="l"/>
                          <a:tab pos="450215" algn="l"/>
                        </a:tabLst>
                      </a:pPr>
                      <a:r>
                        <a:rPr lang="en-US" sz="1300">
                          <a:effectLst/>
                          <a:latin typeface="Lub Dub Bold" panose="020B0603030403020204"/>
                          <a:ea typeface="Times New Roman" panose="02020603050405020304" pitchFamily="18" charset="0"/>
                          <a:cs typeface="Times New Roman" panose="02020603050405020304" pitchFamily="18" charset="0"/>
                        </a:rPr>
                        <a:t>	Edema/fluid retention</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 </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8 (2.6)</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US" sz="1300">
                          <a:effectLst/>
                          <a:latin typeface="Lub Dub Bold" panose="020B0603030403020204"/>
                          <a:ea typeface="Times New Roman" panose="02020603050405020304" pitchFamily="18" charset="0"/>
                          <a:cs typeface="Times New Roman" panose="02020603050405020304" pitchFamily="18" charset="0"/>
                        </a:rPr>
                        <a:t>4 (1.3)</a:t>
                      </a: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Severe AE*</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Additional diuretic used</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3</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9496">
                <a:tc>
                  <a:txBody>
                    <a:bodyPr/>
                    <a:lstStyle/>
                    <a:p>
                      <a:pPr marL="457200"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Discontinued study treatment</a:t>
                      </a: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1</a:t>
                      </a:r>
                      <a:endParaRPr lang="en-AU" sz="1300" strike="sngStrike">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0</a:t>
                      </a:r>
                    </a:p>
                  </a:txBody>
                  <a:tcPr marL="83127" marR="83127"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29496">
                <a:tc>
                  <a:txBody>
                    <a:bodyPr/>
                    <a:lstStyle/>
                    <a:p>
                      <a:pPr marL="169863" indent="0" algn="just">
                        <a:lnSpc>
                          <a:spcPct val="100000"/>
                        </a:lnSpc>
                        <a:spcAft>
                          <a:spcPts val="850"/>
                        </a:spcAft>
                        <a:tabLst>
                          <a:tab pos="180340" algn="l"/>
                          <a:tab pos="450215" algn="l"/>
                        </a:tabLst>
                      </a:pPr>
                      <a:r>
                        <a:rPr lang="en-AU" sz="1300">
                          <a:effectLst/>
                          <a:latin typeface="Lub Dub Bold" panose="020B0603030403020204"/>
                          <a:ea typeface="Times New Roman" panose="02020603050405020304" pitchFamily="18" charset="0"/>
                          <a:cs typeface="Times New Roman" panose="02020603050405020304" pitchFamily="18" charset="0"/>
                        </a:rPr>
                        <a:t>Hospitalization for heart failure</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endParaRPr lang="en-AU" sz="1300">
                        <a:effectLst/>
                        <a:latin typeface="Lub Dub Bold" panose="020B0603030403020204"/>
                        <a:ea typeface="Times New Roman" panose="02020603050405020304" pitchFamily="18" charset="0"/>
                        <a:cs typeface="Times New Roman" panose="02020603050405020304" pitchFamily="18" charset="0"/>
                      </a:endParaRP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a:effectLst/>
                          <a:latin typeface="Lub Dub Bold" panose="020B0603030403020204"/>
                          <a:ea typeface="Times New Roman" panose="02020603050405020304" pitchFamily="18" charset="0"/>
                          <a:cs typeface="Times New Roman" panose="02020603050405020304" pitchFamily="18" charset="0"/>
                        </a:rPr>
                        <a:t>2 (0.6)</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50"/>
                        </a:spcAft>
                      </a:pPr>
                      <a:r>
                        <a:rPr lang="en-AU" sz="1300" dirty="0">
                          <a:effectLst/>
                          <a:latin typeface="Lub Dub Bold" panose="020B0603030403020204"/>
                          <a:ea typeface="Times New Roman" panose="02020603050405020304" pitchFamily="18" charset="0"/>
                          <a:cs typeface="Times New Roman" panose="02020603050405020304" pitchFamily="18" charset="0"/>
                        </a:rPr>
                        <a:t>1 (0.3)</a:t>
                      </a:r>
                    </a:p>
                  </a:txBody>
                  <a:tcPr marL="83127" marR="83127" marT="0" marB="0" anchor="ctr">
                    <a:lnL>
                      <a:noFill/>
                    </a:lnL>
                    <a:lnR>
                      <a:noFill/>
                    </a:lnR>
                    <a:lnT>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
        <p:nvSpPr>
          <p:cNvPr id="44036" name="TextBox 1">
            <a:extLst>
              <a:ext uri="{FF2B5EF4-FFF2-40B4-BE49-F238E27FC236}">
                <a16:creationId xmlns:a16="http://schemas.microsoft.com/office/drawing/2014/main" id="{DD8683D4-8E6A-7CA7-C0E2-C69F6A590BAD}"/>
              </a:ext>
            </a:extLst>
          </p:cNvPr>
          <p:cNvSpPr txBox="1">
            <a:spLocks noChangeArrowheads="1"/>
          </p:cNvSpPr>
          <p:nvPr/>
        </p:nvSpPr>
        <p:spPr bwMode="auto">
          <a:xfrm>
            <a:off x="649727" y="6403119"/>
            <a:ext cx="11730567"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67" dirty="0">
                <a:latin typeface="Lub Dub Bold" panose="020B0603030403020204"/>
              </a:rPr>
              <a:t>*Adverse event that may cause noticeable discomfort and usually interferes with daily activities. The patient may not be able to continue in the study, and treatment or intervention is usually needed.</a:t>
            </a:r>
          </a:p>
          <a:p>
            <a:pPr eaLnBrk="1" hangingPunct="1"/>
            <a:endParaRPr lang="en-US" altLang="en-US" sz="1067" dirty="0">
              <a:latin typeface="Lub Dub Bold" panose="020B0603030403020204"/>
            </a:endParaRPr>
          </a:p>
        </p:txBody>
      </p:sp>
    </p:spTree>
    <p:extLst>
      <p:ext uri="{BB962C8B-B14F-4D97-AF65-F5344CB8AC3E}">
        <p14:creationId xmlns:p14="http://schemas.microsoft.com/office/powerpoint/2010/main" val="278802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8DFAC-3F91-2D72-F1EC-1983EFCA89D5}"/>
              </a:ext>
            </a:extLst>
          </p:cNvPr>
          <p:cNvSpPr>
            <a:spLocks noGrp="1"/>
          </p:cNvSpPr>
          <p:nvPr>
            <p:ph idx="1"/>
          </p:nvPr>
        </p:nvSpPr>
        <p:spPr/>
        <p:txBody>
          <a:bodyPr/>
          <a:lstStyle/>
          <a:p>
            <a:pPr>
              <a:spcBef>
                <a:spcPts val="1800"/>
              </a:spcBef>
            </a:pPr>
            <a:r>
              <a:rPr lang="en-US" dirty="0" err="1"/>
              <a:t>Aprocitentan</a:t>
            </a:r>
            <a:r>
              <a:rPr lang="en-US" dirty="0"/>
              <a:t> lowered both standardized automated office and 24-hour ambulatory BP compared to placebo after 4 weeks</a:t>
            </a:r>
          </a:p>
          <a:p>
            <a:pPr>
              <a:spcBef>
                <a:spcPts val="1800"/>
              </a:spcBef>
            </a:pPr>
            <a:r>
              <a:rPr lang="en-US" dirty="0"/>
              <a:t>The BP lowering effect was maintained over 48 weeks</a:t>
            </a:r>
          </a:p>
          <a:p>
            <a:pPr>
              <a:spcBef>
                <a:spcPts val="1800"/>
              </a:spcBef>
            </a:pPr>
            <a:r>
              <a:rPr lang="en-US" dirty="0"/>
              <a:t>Edema/fluid retention was the most common AE reported with </a:t>
            </a:r>
            <a:r>
              <a:rPr lang="en-US" dirty="0" err="1"/>
              <a:t>aprocitentan</a:t>
            </a:r>
            <a:r>
              <a:rPr lang="en-US" dirty="0"/>
              <a:t> within the first 4 weeks of treatment </a:t>
            </a:r>
          </a:p>
          <a:p>
            <a:pPr lvl="1">
              <a:spcBef>
                <a:spcPts val="1800"/>
              </a:spcBef>
            </a:pPr>
            <a:r>
              <a:rPr lang="en-US" dirty="0"/>
              <a:t>Events were clinically manageable with the addition/up-titration of diuretic therapy</a:t>
            </a:r>
          </a:p>
          <a:p>
            <a:pPr>
              <a:spcBef>
                <a:spcPts val="1800"/>
              </a:spcBef>
            </a:pPr>
            <a:r>
              <a:rPr lang="en-US" dirty="0"/>
              <a:t>Dual ET antagonism with </a:t>
            </a:r>
            <a:r>
              <a:rPr lang="en-US" dirty="0" err="1"/>
              <a:t>aprocitentan</a:t>
            </a:r>
            <a:r>
              <a:rPr lang="en-US" dirty="0"/>
              <a:t> may represent a new alternative pharmacological approach to treat resistant hypertension</a:t>
            </a:r>
          </a:p>
        </p:txBody>
      </p:sp>
      <p:sp>
        <p:nvSpPr>
          <p:cNvPr id="45058" name="Title 1">
            <a:extLst>
              <a:ext uri="{FF2B5EF4-FFF2-40B4-BE49-F238E27FC236}">
                <a16:creationId xmlns:a16="http://schemas.microsoft.com/office/drawing/2014/main" id="{AA9772D4-51DC-3407-047B-BA5C1B07F92E}"/>
              </a:ext>
            </a:extLst>
          </p:cNvPr>
          <p:cNvSpPr>
            <a:spLocks noGrp="1" noChangeArrowheads="1"/>
          </p:cNvSpPr>
          <p:nvPr>
            <p:ph type="title"/>
          </p:nvPr>
        </p:nvSpPr>
        <p:spPr/>
        <p:txBody>
          <a:bodyPr/>
          <a:lstStyle/>
          <a:p>
            <a:r>
              <a:rPr lang="en-US" altLang="en-US"/>
              <a:t>Conclusions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12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BDC18C5-2645-2683-7040-E942218CC0C4}"/>
              </a:ext>
            </a:extLst>
          </p:cNvPr>
          <p:cNvSpPr>
            <a:spLocks noGrp="1" noChangeArrowheads="1"/>
          </p:cNvSpPr>
          <p:nvPr>
            <p:ph type="title"/>
          </p:nvPr>
        </p:nvSpPr>
        <p:spPr>
          <a:xfrm>
            <a:off x="838200" y="-1"/>
            <a:ext cx="10515600" cy="924129"/>
          </a:xfrm>
        </p:spPr>
        <p:txBody>
          <a:bodyPr/>
          <a:lstStyle/>
          <a:p>
            <a:r>
              <a:rPr lang="en-US" altLang="en-US" dirty="0"/>
              <a:t>Simultaneous Publication</a:t>
            </a:r>
          </a:p>
        </p:txBody>
      </p:sp>
      <p:sp>
        <p:nvSpPr>
          <p:cNvPr id="4" name="Footer Placeholder 3">
            <a:extLst>
              <a:ext uri="{FF2B5EF4-FFF2-40B4-BE49-F238E27FC236}">
                <a16:creationId xmlns:a16="http://schemas.microsoft.com/office/drawing/2014/main" id="{C93D5C05-EEFF-AC26-FA94-C4D0ECB8BD9B}"/>
              </a:ext>
            </a:extLst>
          </p:cNvPr>
          <p:cNvSpPr>
            <a:spLocks noGrp="1"/>
          </p:cNvSpPr>
          <p:nvPr>
            <p:ph type="ftr" sz="quarter" idx="3"/>
          </p:nvPr>
        </p:nvSpPr>
        <p:spPr/>
        <p:txBody>
          <a:bodyPr/>
          <a:lstStyle/>
          <a:p>
            <a:r>
              <a:rPr lang="nl-NL" dirty="0"/>
              <a:t>Schlaich MP, et al. </a:t>
            </a:r>
            <a:r>
              <a:rPr lang="nl-NL" i="1" dirty="0"/>
              <a:t>Lancet. </a:t>
            </a:r>
            <a:r>
              <a:rPr lang="nl-NL" dirty="0"/>
              <a:t>Nov. 7, 2022. doi:10.1016/S0140-6736(22)02034-7 </a:t>
            </a:r>
          </a:p>
        </p:txBody>
      </p:sp>
      <p:grpSp>
        <p:nvGrpSpPr>
          <p:cNvPr id="2" name="Group 4">
            <a:extLst>
              <a:ext uri="{FF2B5EF4-FFF2-40B4-BE49-F238E27FC236}">
                <a16:creationId xmlns:a16="http://schemas.microsoft.com/office/drawing/2014/main" id="{42A8FCE3-B386-CFAA-8776-8028A0635F5B}"/>
              </a:ext>
            </a:extLst>
          </p:cNvPr>
          <p:cNvGrpSpPr>
            <a:grpSpLocks noChangeAspect="1"/>
          </p:cNvGrpSpPr>
          <p:nvPr/>
        </p:nvGrpSpPr>
        <p:grpSpPr bwMode="auto">
          <a:xfrm>
            <a:off x="1883568" y="999686"/>
            <a:ext cx="8653463" cy="5183187"/>
            <a:chOff x="1068" y="691"/>
            <a:chExt cx="5451" cy="3265"/>
          </a:xfrm>
        </p:grpSpPr>
        <p:sp>
          <p:nvSpPr>
            <p:cNvPr id="3" name="AutoShape 3">
              <a:extLst>
                <a:ext uri="{FF2B5EF4-FFF2-40B4-BE49-F238E27FC236}">
                  <a16:creationId xmlns:a16="http://schemas.microsoft.com/office/drawing/2014/main" id="{E70592AA-9F64-38CB-B29E-9A6FE24281D0}"/>
                </a:ext>
              </a:extLst>
            </p:cNvPr>
            <p:cNvSpPr>
              <a:spLocks noChangeAspect="1" noChangeArrowheads="1" noTextEdit="1"/>
            </p:cNvSpPr>
            <p:nvPr/>
          </p:nvSpPr>
          <p:spPr bwMode="auto">
            <a:xfrm>
              <a:off x="1068" y="691"/>
              <a:ext cx="5451" cy="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15F75174-318F-6726-0399-1B567202B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 y="691"/>
              <a:ext cx="5453" cy="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9189073-0F91-C5AC-39EC-39FF192C274F}"/>
              </a:ext>
            </a:extLst>
          </p:cNvPr>
          <p:cNvSpPr>
            <a:spLocks noGrp="1" noChangeArrowheads="1"/>
          </p:cNvSpPr>
          <p:nvPr>
            <p:ph type="title"/>
          </p:nvPr>
        </p:nvSpPr>
        <p:spPr/>
        <p:txBody>
          <a:bodyPr/>
          <a:lstStyle/>
          <a:p>
            <a:r>
              <a:rPr lang="en-US" altLang="en-US"/>
              <a:t>Background</a:t>
            </a:r>
          </a:p>
        </p:txBody>
      </p:sp>
      <p:pic>
        <p:nvPicPr>
          <p:cNvPr id="36877" name="Picture 14" descr="Diagram&#10;&#10;Description automatically generated">
            <a:extLst>
              <a:ext uri="{FF2B5EF4-FFF2-40B4-BE49-F238E27FC236}">
                <a16:creationId xmlns:a16="http://schemas.microsoft.com/office/drawing/2014/main" id="{B472CCAC-8D89-312F-F5D9-DF6A0B5C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85" y="1350433"/>
            <a:ext cx="6199717" cy="473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4C7023-7BF6-3435-DA58-592DA4170A6E}"/>
              </a:ext>
            </a:extLst>
          </p:cNvPr>
          <p:cNvSpPr/>
          <p:nvPr/>
        </p:nvSpPr>
        <p:spPr bwMode="auto">
          <a:xfrm>
            <a:off x="8386236" y="4040716"/>
            <a:ext cx="916517" cy="44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94310B72-9172-5030-BCBB-FC82CED2C4A1}"/>
              </a:ext>
            </a:extLst>
          </p:cNvPr>
          <p:cNvSpPr/>
          <p:nvPr/>
        </p:nvSpPr>
        <p:spPr bwMode="auto">
          <a:xfrm>
            <a:off x="6610353" y="4243917"/>
            <a:ext cx="1830917" cy="24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36880" name="Picture 8" descr="Diagram&#10;&#10;Description automatically generated">
            <a:extLst>
              <a:ext uri="{FF2B5EF4-FFF2-40B4-BE49-F238E27FC236}">
                <a16:creationId xmlns:a16="http://schemas.microsoft.com/office/drawing/2014/main" id="{57375D2E-19B6-64F4-85FA-A56E144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276" y="3875117"/>
            <a:ext cx="905800" cy="3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EC941E-09EE-0757-5459-94ED572D08FA}"/>
              </a:ext>
            </a:extLst>
          </p:cNvPr>
          <p:cNvSpPr/>
          <p:nvPr/>
        </p:nvSpPr>
        <p:spPr bwMode="auto">
          <a:xfrm>
            <a:off x="6654801" y="4066117"/>
            <a:ext cx="17314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BC0D8CB1-36C8-5C5D-F3AF-A9C5058F8A60}"/>
              </a:ext>
            </a:extLst>
          </p:cNvPr>
          <p:cNvSpPr/>
          <p:nvPr/>
        </p:nvSpPr>
        <p:spPr bwMode="auto">
          <a:xfrm>
            <a:off x="8001001" y="4254500"/>
            <a:ext cx="791633" cy="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3" name="Straight Arrow Connector 2">
            <a:extLst>
              <a:ext uri="{FF2B5EF4-FFF2-40B4-BE49-F238E27FC236}">
                <a16:creationId xmlns:a16="http://schemas.microsoft.com/office/drawing/2014/main" id="{384D8BFE-C786-3D9C-25B5-531A1A687496}"/>
              </a:ext>
            </a:extLst>
          </p:cNvPr>
          <p:cNvCxnSpPr>
            <a:cxnSpLocks/>
          </p:cNvCxnSpPr>
          <p:nvPr/>
        </p:nvCxnSpPr>
        <p:spPr bwMode="auto">
          <a:xfrm>
            <a:off x="6610904" y="4246914"/>
            <a:ext cx="2692170" cy="0"/>
          </a:xfrm>
          <a:prstGeom prst="straightConnector1">
            <a:avLst/>
          </a:prstGeom>
          <a:ln w="38100">
            <a:tailEnd type="triangle"/>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2DF93C7-828E-1522-954C-E0868085422F}"/>
              </a:ext>
            </a:extLst>
          </p:cNvPr>
          <p:cNvSpPr/>
          <p:nvPr/>
        </p:nvSpPr>
        <p:spPr>
          <a:xfrm>
            <a:off x="6652685" y="3704167"/>
            <a:ext cx="129116"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Footer Placeholder 22">
            <a:extLst>
              <a:ext uri="{FF2B5EF4-FFF2-40B4-BE49-F238E27FC236}">
                <a16:creationId xmlns:a16="http://schemas.microsoft.com/office/drawing/2014/main" id="{4CA44160-5840-4F40-1722-51121EE90D4C}"/>
              </a:ext>
            </a:extLst>
          </p:cNvPr>
          <p:cNvSpPr>
            <a:spLocks noGrp="1"/>
          </p:cNvSpPr>
          <p:nvPr>
            <p:ph type="ftr" sz="quarter" idx="3"/>
          </p:nvPr>
        </p:nvSpPr>
        <p:spPr>
          <a:xfrm>
            <a:off x="838200" y="6356350"/>
            <a:ext cx="11353800" cy="365125"/>
          </a:xfrm>
        </p:spPr>
        <p:txBody>
          <a:bodyPr/>
          <a:lstStyle/>
          <a:p>
            <a:r>
              <a:rPr lang="en-US" dirty="0"/>
              <a:t>1. </a:t>
            </a:r>
            <a:r>
              <a:rPr lang="en-US" dirty="0" err="1"/>
              <a:t>Dhaun</a:t>
            </a:r>
            <a:r>
              <a:rPr lang="en-US" dirty="0"/>
              <a:t> N, et al. Hypertension. 2008;52(3):452-459. </a:t>
            </a:r>
            <a:r>
              <a:rPr lang="en-US" dirty="0" err="1"/>
              <a:t>doi</a:t>
            </a:r>
            <a:r>
              <a:rPr lang="en-US" dirty="0"/>
              <a:t>: 10.1161/HYPERTENSIONAHA.108.117366; 2. </a:t>
            </a:r>
            <a:r>
              <a:rPr lang="en-US" dirty="0" err="1"/>
              <a:t>Clozel</a:t>
            </a:r>
            <a:r>
              <a:rPr lang="en-US" dirty="0"/>
              <a:t> M. Can J </a:t>
            </a:r>
            <a:r>
              <a:rPr lang="en-US" dirty="0" err="1"/>
              <a:t>Physiol</a:t>
            </a:r>
            <a:r>
              <a:rPr lang="en-US" dirty="0"/>
              <a:t> </a:t>
            </a:r>
            <a:r>
              <a:rPr lang="en-US" dirty="0" err="1"/>
              <a:t>Pharmacol</a:t>
            </a:r>
            <a:r>
              <a:rPr lang="en-US" dirty="0"/>
              <a:t>. 2022;100(7):573-583. </a:t>
            </a:r>
            <a:r>
              <a:rPr lang="en-US" dirty="0" err="1"/>
              <a:t>doi</a:t>
            </a:r>
            <a:r>
              <a:rPr lang="en-US" dirty="0"/>
              <a:t>: 10.1139/cjpp-2022-0010</a:t>
            </a:r>
          </a:p>
        </p:txBody>
      </p:sp>
      <p:sp>
        <p:nvSpPr>
          <p:cNvPr id="24" name="TextBox 23">
            <a:extLst>
              <a:ext uri="{FF2B5EF4-FFF2-40B4-BE49-F238E27FC236}">
                <a16:creationId xmlns:a16="http://schemas.microsoft.com/office/drawing/2014/main" id="{45DBC5FF-4361-5804-B405-9F4D072DDA0A}"/>
              </a:ext>
            </a:extLst>
          </p:cNvPr>
          <p:cNvSpPr txBox="1"/>
          <p:nvPr/>
        </p:nvSpPr>
        <p:spPr>
          <a:xfrm>
            <a:off x="7413380" y="4235129"/>
            <a:ext cx="1196161" cy="348813"/>
          </a:xfrm>
          <a:prstGeom prst="rect">
            <a:avLst/>
          </a:prstGeom>
          <a:noFill/>
        </p:spPr>
        <p:txBody>
          <a:bodyPr wrap="none" rtlCol="0">
            <a:spAutoFit/>
          </a:bodyPr>
          <a:lstStyle/>
          <a:p>
            <a:pPr>
              <a:lnSpc>
                <a:spcPts val="1000"/>
              </a:lnSpc>
            </a:pPr>
            <a:r>
              <a:rPr lang="en-US" sz="1000" dirty="0">
                <a:latin typeface="Arial Narrow" panose="020B0606020202030204" pitchFamily="34" charset="0"/>
              </a:rPr>
              <a:t>Stimulation of</a:t>
            </a:r>
          </a:p>
          <a:p>
            <a:pPr>
              <a:lnSpc>
                <a:spcPts val="1000"/>
              </a:lnSpc>
            </a:pPr>
            <a:r>
              <a:rPr lang="en-US" sz="1000" dirty="0">
                <a:latin typeface="Arial Narrow" panose="020B0606020202030204" pitchFamily="34" charset="0"/>
              </a:rPr>
              <a:t>Aldosterone secretion</a:t>
            </a:r>
          </a:p>
        </p:txBody>
      </p:sp>
      <p:sp>
        <p:nvSpPr>
          <p:cNvPr id="28" name="Rectangle 27">
            <a:extLst>
              <a:ext uri="{FF2B5EF4-FFF2-40B4-BE49-F238E27FC236}">
                <a16:creationId xmlns:a16="http://schemas.microsoft.com/office/drawing/2014/main" id="{D71D76C8-1449-5E3B-AB8D-469C90E48B13}"/>
              </a:ext>
            </a:extLst>
          </p:cNvPr>
          <p:cNvSpPr/>
          <p:nvPr/>
        </p:nvSpPr>
        <p:spPr>
          <a:xfrm>
            <a:off x="5992285" y="1239253"/>
            <a:ext cx="2448985" cy="493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1F00A8-F9D9-F826-ECB7-5543A08106C0}"/>
              </a:ext>
            </a:extLst>
          </p:cNvPr>
          <p:cNvSpPr/>
          <p:nvPr/>
        </p:nvSpPr>
        <p:spPr>
          <a:xfrm>
            <a:off x="8538636" y="4352506"/>
            <a:ext cx="70906"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5A3DE767-C03E-5046-9C8D-74E19DD94598}"/>
              </a:ext>
            </a:extLst>
          </p:cNvPr>
          <p:cNvGrpSpPr/>
          <p:nvPr/>
        </p:nvGrpSpPr>
        <p:grpSpPr>
          <a:xfrm>
            <a:off x="8386235" y="4120149"/>
            <a:ext cx="916517" cy="471872"/>
            <a:chOff x="8386235" y="4120149"/>
            <a:chExt cx="916517" cy="471872"/>
          </a:xfrm>
        </p:grpSpPr>
        <p:sp>
          <p:nvSpPr>
            <p:cNvPr id="29" name="Rectangle 28">
              <a:extLst>
                <a:ext uri="{FF2B5EF4-FFF2-40B4-BE49-F238E27FC236}">
                  <a16:creationId xmlns:a16="http://schemas.microsoft.com/office/drawing/2014/main" id="{692B3A1E-ECC7-CB15-A983-060386000694}"/>
                </a:ext>
              </a:extLst>
            </p:cNvPr>
            <p:cNvSpPr/>
            <p:nvPr/>
          </p:nvSpPr>
          <p:spPr>
            <a:xfrm>
              <a:off x="8386235" y="4184121"/>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657A26F-BF01-7328-0EC0-D3980D986C93}"/>
                </a:ext>
              </a:extLst>
            </p:cNvPr>
            <p:cNvSpPr/>
            <p:nvPr/>
          </p:nvSpPr>
          <p:spPr>
            <a:xfrm flipH="1" flipV="1">
              <a:off x="9002978" y="4120149"/>
              <a:ext cx="201086" cy="19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0EF0641E-698C-13DE-2206-B4BF544AF02C}"/>
              </a:ext>
            </a:extLst>
          </p:cNvPr>
          <p:cNvSpPr/>
          <p:nvPr/>
        </p:nvSpPr>
        <p:spPr>
          <a:xfrm>
            <a:off x="8386235" y="4184121"/>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E752BF3-0320-C3E9-691E-0C7D17DA026B}"/>
              </a:ext>
            </a:extLst>
          </p:cNvPr>
          <p:cNvSpPr/>
          <p:nvPr/>
        </p:nvSpPr>
        <p:spPr>
          <a:xfrm>
            <a:off x="8386235" y="3776220"/>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9AAF2F-F571-73F2-E53E-36ECD36C955A}"/>
              </a:ext>
            </a:extLst>
          </p:cNvPr>
          <p:cNvSpPr>
            <a:spLocks noGrp="1"/>
          </p:cNvSpPr>
          <p:nvPr>
            <p:ph idx="1"/>
          </p:nvPr>
        </p:nvSpPr>
        <p:spPr>
          <a:xfrm>
            <a:off x="838200" y="1285336"/>
            <a:ext cx="5023578" cy="4891627"/>
          </a:xfrm>
        </p:spPr>
        <p:txBody>
          <a:bodyPr>
            <a:normAutofit/>
          </a:bodyPr>
          <a:lstStyle/>
          <a:p>
            <a:pPr>
              <a:lnSpc>
                <a:spcPts val="2600"/>
              </a:lnSpc>
              <a:spcBef>
                <a:spcPts val="0"/>
              </a:spcBef>
            </a:pPr>
            <a:r>
              <a:rPr lang="en-US" sz="2400" dirty="0"/>
              <a:t>Failure to control blood pressure (BP) with currently available drugs suggests that relevant pathophysiologic pathways remain unopposed</a:t>
            </a:r>
          </a:p>
          <a:p>
            <a:pPr>
              <a:lnSpc>
                <a:spcPts val="2600"/>
              </a:lnSpc>
              <a:spcBef>
                <a:spcPts val="0"/>
              </a:spcBef>
            </a:pPr>
            <a:endParaRPr lang="en-US" sz="2400" dirty="0"/>
          </a:p>
          <a:p>
            <a:pPr>
              <a:lnSpc>
                <a:spcPts val="2600"/>
              </a:lnSpc>
              <a:spcBef>
                <a:spcPts val="0"/>
              </a:spcBef>
            </a:pPr>
            <a:r>
              <a:rPr lang="en-US" sz="2400" dirty="0"/>
              <a:t>Endothelin (ET) has been implicated in the pathogenesis of hypertension</a:t>
            </a:r>
            <a:r>
              <a:rPr lang="en-US" sz="2400" baseline="30000" dirty="0"/>
              <a:t>1,2</a:t>
            </a:r>
          </a:p>
          <a:p>
            <a:pPr>
              <a:lnSpc>
                <a:spcPts val="2600"/>
              </a:lnSpc>
              <a:spcBef>
                <a:spcPts val="0"/>
              </a:spcBef>
            </a:pPr>
            <a:endParaRPr lang="en-US" sz="2400" dirty="0"/>
          </a:p>
          <a:p>
            <a:pPr>
              <a:lnSpc>
                <a:spcPts val="2600"/>
              </a:lnSpc>
              <a:spcBef>
                <a:spcPts val="0"/>
              </a:spcBef>
            </a:pPr>
            <a:r>
              <a:rPr lang="en-US" sz="2400" dirty="0" err="1"/>
              <a:t>Aprocitentan</a:t>
            </a:r>
            <a:r>
              <a:rPr lang="en-US" sz="2400" dirty="0"/>
              <a:t> is a dual ET</a:t>
            </a:r>
            <a:r>
              <a:rPr lang="en-US" sz="2400" baseline="-25000" dirty="0"/>
              <a:t>A</a:t>
            </a:r>
            <a:r>
              <a:rPr lang="en-US" sz="2400" dirty="0"/>
              <a:t>/ET</a:t>
            </a:r>
            <a:r>
              <a:rPr lang="en-US" sz="2400" baseline="-25000" dirty="0"/>
              <a:t>B</a:t>
            </a:r>
            <a:r>
              <a:rPr lang="en-US" sz="2400" dirty="0"/>
              <a:t> receptor antagonist (ERA) investigated in the phase 3 PRECISION study</a:t>
            </a:r>
          </a:p>
        </p:txBody>
      </p:sp>
      <p:sp>
        <p:nvSpPr>
          <p:cNvPr id="36866" name="Title 1">
            <a:extLst>
              <a:ext uri="{FF2B5EF4-FFF2-40B4-BE49-F238E27FC236}">
                <a16:creationId xmlns:a16="http://schemas.microsoft.com/office/drawing/2014/main" id="{19189073-0F91-C5AC-39EC-39FF192C274F}"/>
              </a:ext>
            </a:extLst>
          </p:cNvPr>
          <p:cNvSpPr>
            <a:spLocks noGrp="1" noChangeArrowheads="1"/>
          </p:cNvSpPr>
          <p:nvPr>
            <p:ph type="title"/>
          </p:nvPr>
        </p:nvSpPr>
        <p:spPr/>
        <p:txBody>
          <a:bodyPr/>
          <a:lstStyle/>
          <a:p>
            <a:r>
              <a:rPr lang="en-US" altLang="en-US"/>
              <a:t>Background</a:t>
            </a:r>
          </a:p>
        </p:txBody>
      </p:sp>
      <p:pic>
        <p:nvPicPr>
          <p:cNvPr id="36877" name="Picture 14" descr="Diagram&#10;&#10;Description automatically generated">
            <a:extLst>
              <a:ext uri="{FF2B5EF4-FFF2-40B4-BE49-F238E27FC236}">
                <a16:creationId xmlns:a16="http://schemas.microsoft.com/office/drawing/2014/main" id="{B472CCAC-8D89-312F-F5D9-DF6A0B5C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85" y="1350433"/>
            <a:ext cx="6199717" cy="473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4C7023-7BF6-3435-DA58-592DA4170A6E}"/>
              </a:ext>
            </a:extLst>
          </p:cNvPr>
          <p:cNvSpPr/>
          <p:nvPr/>
        </p:nvSpPr>
        <p:spPr bwMode="auto">
          <a:xfrm>
            <a:off x="8386236" y="4040716"/>
            <a:ext cx="916517" cy="44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94310B72-9172-5030-BCBB-FC82CED2C4A1}"/>
              </a:ext>
            </a:extLst>
          </p:cNvPr>
          <p:cNvSpPr/>
          <p:nvPr/>
        </p:nvSpPr>
        <p:spPr bwMode="auto">
          <a:xfrm>
            <a:off x="6610353" y="4243917"/>
            <a:ext cx="1830917" cy="24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36880" name="Picture 8" descr="Diagram&#10;&#10;Description automatically generated">
            <a:extLst>
              <a:ext uri="{FF2B5EF4-FFF2-40B4-BE49-F238E27FC236}">
                <a16:creationId xmlns:a16="http://schemas.microsoft.com/office/drawing/2014/main" id="{57375D2E-19B6-64F4-85FA-A56E144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276" y="3875117"/>
            <a:ext cx="905800" cy="3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EC941E-09EE-0757-5459-94ED572D08FA}"/>
              </a:ext>
            </a:extLst>
          </p:cNvPr>
          <p:cNvSpPr/>
          <p:nvPr/>
        </p:nvSpPr>
        <p:spPr bwMode="auto">
          <a:xfrm>
            <a:off x="6654801" y="4066117"/>
            <a:ext cx="17314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BC0D8CB1-36C8-5C5D-F3AF-A9C5058F8A60}"/>
              </a:ext>
            </a:extLst>
          </p:cNvPr>
          <p:cNvSpPr/>
          <p:nvPr/>
        </p:nvSpPr>
        <p:spPr bwMode="auto">
          <a:xfrm>
            <a:off x="8001001" y="4254500"/>
            <a:ext cx="791633" cy="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3" name="Straight Arrow Connector 2">
            <a:extLst>
              <a:ext uri="{FF2B5EF4-FFF2-40B4-BE49-F238E27FC236}">
                <a16:creationId xmlns:a16="http://schemas.microsoft.com/office/drawing/2014/main" id="{384D8BFE-C786-3D9C-25B5-531A1A687496}"/>
              </a:ext>
            </a:extLst>
          </p:cNvPr>
          <p:cNvCxnSpPr>
            <a:cxnSpLocks/>
          </p:cNvCxnSpPr>
          <p:nvPr/>
        </p:nvCxnSpPr>
        <p:spPr bwMode="auto">
          <a:xfrm>
            <a:off x="6610904" y="4246914"/>
            <a:ext cx="2692170" cy="0"/>
          </a:xfrm>
          <a:prstGeom prst="straightConnector1">
            <a:avLst/>
          </a:prstGeom>
          <a:ln w="38100">
            <a:tailEnd type="triangle"/>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2DF93C7-828E-1522-954C-E0868085422F}"/>
              </a:ext>
            </a:extLst>
          </p:cNvPr>
          <p:cNvSpPr/>
          <p:nvPr/>
        </p:nvSpPr>
        <p:spPr>
          <a:xfrm>
            <a:off x="6652685" y="3704167"/>
            <a:ext cx="129116"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Footer Placeholder 22">
            <a:extLst>
              <a:ext uri="{FF2B5EF4-FFF2-40B4-BE49-F238E27FC236}">
                <a16:creationId xmlns:a16="http://schemas.microsoft.com/office/drawing/2014/main" id="{4CA44160-5840-4F40-1722-51121EE90D4C}"/>
              </a:ext>
            </a:extLst>
          </p:cNvPr>
          <p:cNvSpPr>
            <a:spLocks noGrp="1"/>
          </p:cNvSpPr>
          <p:nvPr>
            <p:ph type="ftr" sz="quarter" idx="3"/>
          </p:nvPr>
        </p:nvSpPr>
        <p:spPr>
          <a:xfrm>
            <a:off x="838200" y="6356350"/>
            <a:ext cx="11353800" cy="365125"/>
          </a:xfrm>
        </p:spPr>
        <p:txBody>
          <a:bodyPr/>
          <a:lstStyle/>
          <a:p>
            <a:r>
              <a:rPr lang="en-US" dirty="0"/>
              <a:t>1. </a:t>
            </a:r>
            <a:r>
              <a:rPr lang="en-US" dirty="0" err="1"/>
              <a:t>Dhaun</a:t>
            </a:r>
            <a:r>
              <a:rPr lang="en-US" dirty="0"/>
              <a:t> N, et al. Hypertension. 2008;52(3):452-459. </a:t>
            </a:r>
            <a:r>
              <a:rPr lang="en-US" dirty="0" err="1"/>
              <a:t>doi</a:t>
            </a:r>
            <a:r>
              <a:rPr lang="en-US" dirty="0"/>
              <a:t>: 10.1161/HYPERTENSIONAHA.108.117366; 2. </a:t>
            </a:r>
            <a:r>
              <a:rPr lang="en-US" dirty="0" err="1"/>
              <a:t>Clozel</a:t>
            </a:r>
            <a:r>
              <a:rPr lang="en-US" dirty="0"/>
              <a:t> M. Can J </a:t>
            </a:r>
            <a:r>
              <a:rPr lang="en-US" dirty="0" err="1"/>
              <a:t>Physiol</a:t>
            </a:r>
            <a:r>
              <a:rPr lang="en-US" dirty="0"/>
              <a:t> </a:t>
            </a:r>
            <a:r>
              <a:rPr lang="en-US" dirty="0" err="1"/>
              <a:t>Pharmacol</a:t>
            </a:r>
            <a:r>
              <a:rPr lang="en-US" dirty="0"/>
              <a:t>. 2022;100(7):573-583. </a:t>
            </a:r>
            <a:r>
              <a:rPr lang="en-US" dirty="0" err="1"/>
              <a:t>doi</a:t>
            </a:r>
            <a:r>
              <a:rPr lang="en-US" dirty="0"/>
              <a:t>: 10.1139/cjpp-2022-0010</a:t>
            </a:r>
          </a:p>
        </p:txBody>
      </p:sp>
      <p:sp>
        <p:nvSpPr>
          <p:cNvPr id="24" name="TextBox 23">
            <a:extLst>
              <a:ext uri="{FF2B5EF4-FFF2-40B4-BE49-F238E27FC236}">
                <a16:creationId xmlns:a16="http://schemas.microsoft.com/office/drawing/2014/main" id="{45DBC5FF-4361-5804-B405-9F4D072DDA0A}"/>
              </a:ext>
            </a:extLst>
          </p:cNvPr>
          <p:cNvSpPr txBox="1"/>
          <p:nvPr/>
        </p:nvSpPr>
        <p:spPr>
          <a:xfrm>
            <a:off x="7413380" y="4235129"/>
            <a:ext cx="1196161" cy="348813"/>
          </a:xfrm>
          <a:prstGeom prst="rect">
            <a:avLst/>
          </a:prstGeom>
          <a:noFill/>
        </p:spPr>
        <p:txBody>
          <a:bodyPr wrap="none" rtlCol="0">
            <a:spAutoFit/>
          </a:bodyPr>
          <a:lstStyle/>
          <a:p>
            <a:pPr>
              <a:lnSpc>
                <a:spcPts val="1000"/>
              </a:lnSpc>
            </a:pPr>
            <a:r>
              <a:rPr lang="en-US" sz="1000" dirty="0">
                <a:latin typeface="Arial Narrow" panose="020B0606020202030204" pitchFamily="34" charset="0"/>
              </a:rPr>
              <a:t>Stimulation of</a:t>
            </a:r>
          </a:p>
          <a:p>
            <a:pPr>
              <a:lnSpc>
                <a:spcPts val="1000"/>
              </a:lnSpc>
            </a:pPr>
            <a:r>
              <a:rPr lang="en-US" sz="1000" dirty="0">
                <a:latin typeface="Arial Narrow" panose="020B0606020202030204" pitchFamily="34" charset="0"/>
              </a:rPr>
              <a:t>Aldosterone secretion</a:t>
            </a:r>
          </a:p>
        </p:txBody>
      </p:sp>
      <p:sp>
        <p:nvSpPr>
          <p:cNvPr id="5" name="Rectangle 4">
            <a:extLst>
              <a:ext uri="{FF2B5EF4-FFF2-40B4-BE49-F238E27FC236}">
                <a16:creationId xmlns:a16="http://schemas.microsoft.com/office/drawing/2014/main" id="{285B29B2-8CD4-08AE-5B7E-B0BD8F5DA22B}"/>
              </a:ext>
            </a:extLst>
          </p:cNvPr>
          <p:cNvSpPr/>
          <p:nvPr/>
        </p:nvSpPr>
        <p:spPr>
          <a:xfrm>
            <a:off x="5992285" y="1239253"/>
            <a:ext cx="2448985" cy="493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B41BF6-58B8-F5EA-359B-44139DCB4E44}"/>
              </a:ext>
            </a:extLst>
          </p:cNvPr>
          <p:cNvSpPr/>
          <p:nvPr/>
        </p:nvSpPr>
        <p:spPr>
          <a:xfrm>
            <a:off x="8386235" y="4184121"/>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705383-4267-E8F7-3445-3A00AC1D711C}"/>
              </a:ext>
            </a:extLst>
          </p:cNvPr>
          <p:cNvSpPr/>
          <p:nvPr/>
        </p:nvSpPr>
        <p:spPr>
          <a:xfrm>
            <a:off x="838200" y="3092116"/>
            <a:ext cx="4985814" cy="299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7B60AD-814D-140E-0174-ED0554244162}"/>
              </a:ext>
            </a:extLst>
          </p:cNvPr>
          <p:cNvSpPr/>
          <p:nvPr/>
        </p:nvSpPr>
        <p:spPr>
          <a:xfrm>
            <a:off x="8386235" y="3776220"/>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042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9AAF2F-F571-73F2-E53E-36ECD36C955A}"/>
              </a:ext>
            </a:extLst>
          </p:cNvPr>
          <p:cNvSpPr>
            <a:spLocks noGrp="1"/>
          </p:cNvSpPr>
          <p:nvPr>
            <p:ph idx="1"/>
          </p:nvPr>
        </p:nvSpPr>
        <p:spPr>
          <a:xfrm>
            <a:off x="838200" y="1285336"/>
            <a:ext cx="5023578" cy="4891627"/>
          </a:xfrm>
        </p:spPr>
        <p:txBody>
          <a:bodyPr>
            <a:normAutofit/>
          </a:bodyPr>
          <a:lstStyle/>
          <a:p>
            <a:pPr>
              <a:lnSpc>
                <a:spcPts val="2600"/>
              </a:lnSpc>
              <a:spcBef>
                <a:spcPts val="0"/>
              </a:spcBef>
            </a:pPr>
            <a:r>
              <a:rPr lang="en-US" sz="2400" dirty="0"/>
              <a:t>Failure to control blood pressure (BP) with currently available drugs suggests that relevant pathophysiologic pathways remain unopposed</a:t>
            </a:r>
          </a:p>
          <a:p>
            <a:pPr>
              <a:lnSpc>
                <a:spcPts val="2600"/>
              </a:lnSpc>
              <a:spcBef>
                <a:spcPts val="0"/>
              </a:spcBef>
            </a:pPr>
            <a:endParaRPr lang="en-US" sz="2400" dirty="0"/>
          </a:p>
          <a:p>
            <a:pPr>
              <a:lnSpc>
                <a:spcPts val="2600"/>
              </a:lnSpc>
              <a:spcBef>
                <a:spcPts val="0"/>
              </a:spcBef>
            </a:pPr>
            <a:r>
              <a:rPr lang="en-US" sz="2400" dirty="0"/>
              <a:t>Endothelin (ET) has been implicated in the pathogenesis of hypertension</a:t>
            </a:r>
            <a:r>
              <a:rPr lang="en-US" sz="2400" baseline="30000" dirty="0"/>
              <a:t>1,2</a:t>
            </a:r>
          </a:p>
          <a:p>
            <a:pPr>
              <a:lnSpc>
                <a:spcPts val="2600"/>
              </a:lnSpc>
              <a:spcBef>
                <a:spcPts val="0"/>
              </a:spcBef>
            </a:pPr>
            <a:endParaRPr lang="en-US" sz="2400" dirty="0"/>
          </a:p>
          <a:p>
            <a:pPr>
              <a:lnSpc>
                <a:spcPts val="2600"/>
              </a:lnSpc>
              <a:spcBef>
                <a:spcPts val="0"/>
              </a:spcBef>
            </a:pPr>
            <a:r>
              <a:rPr lang="en-US" sz="2400" dirty="0" err="1"/>
              <a:t>Aprocitentan</a:t>
            </a:r>
            <a:r>
              <a:rPr lang="en-US" sz="2400" dirty="0"/>
              <a:t> is a dual ET</a:t>
            </a:r>
            <a:r>
              <a:rPr lang="en-US" sz="2400" baseline="-25000" dirty="0"/>
              <a:t>A</a:t>
            </a:r>
            <a:r>
              <a:rPr lang="en-US" sz="2400" dirty="0"/>
              <a:t>/ET</a:t>
            </a:r>
            <a:r>
              <a:rPr lang="en-US" sz="2400" baseline="-25000" dirty="0"/>
              <a:t>B</a:t>
            </a:r>
            <a:r>
              <a:rPr lang="en-US" sz="2400" dirty="0"/>
              <a:t> receptor antagonist (ERA) investigated in the phase 3 PRECISION study</a:t>
            </a:r>
          </a:p>
        </p:txBody>
      </p:sp>
      <p:sp>
        <p:nvSpPr>
          <p:cNvPr id="36866" name="Title 1">
            <a:extLst>
              <a:ext uri="{FF2B5EF4-FFF2-40B4-BE49-F238E27FC236}">
                <a16:creationId xmlns:a16="http://schemas.microsoft.com/office/drawing/2014/main" id="{19189073-0F91-C5AC-39EC-39FF192C274F}"/>
              </a:ext>
            </a:extLst>
          </p:cNvPr>
          <p:cNvSpPr>
            <a:spLocks noGrp="1" noChangeArrowheads="1"/>
          </p:cNvSpPr>
          <p:nvPr>
            <p:ph type="title"/>
          </p:nvPr>
        </p:nvSpPr>
        <p:spPr/>
        <p:txBody>
          <a:bodyPr/>
          <a:lstStyle/>
          <a:p>
            <a:r>
              <a:rPr lang="en-US" altLang="en-US"/>
              <a:t>Background</a:t>
            </a:r>
          </a:p>
        </p:txBody>
      </p:sp>
      <p:pic>
        <p:nvPicPr>
          <p:cNvPr id="36877" name="Picture 14" descr="Diagram&#10;&#10;Description automatically generated">
            <a:extLst>
              <a:ext uri="{FF2B5EF4-FFF2-40B4-BE49-F238E27FC236}">
                <a16:creationId xmlns:a16="http://schemas.microsoft.com/office/drawing/2014/main" id="{B472CCAC-8D89-312F-F5D9-DF6A0B5C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85" y="1350433"/>
            <a:ext cx="6199717" cy="473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4C7023-7BF6-3435-DA58-592DA4170A6E}"/>
              </a:ext>
            </a:extLst>
          </p:cNvPr>
          <p:cNvSpPr/>
          <p:nvPr/>
        </p:nvSpPr>
        <p:spPr bwMode="auto">
          <a:xfrm>
            <a:off x="8386236" y="4040716"/>
            <a:ext cx="916517" cy="44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94310B72-9172-5030-BCBB-FC82CED2C4A1}"/>
              </a:ext>
            </a:extLst>
          </p:cNvPr>
          <p:cNvSpPr/>
          <p:nvPr/>
        </p:nvSpPr>
        <p:spPr bwMode="auto">
          <a:xfrm>
            <a:off x="6610353" y="4243917"/>
            <a:ext cx="1830917" cy="24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36880" name="Picture 8" descr="Diagram&#10;&#10;Description automatically generated">
            <a:extLst>
              <a:ext uri="{FF2B5EF4-FFF2-40B4-BE49-F238E27FC236}">
                <a16:creationId xmlns:a16="http://schemas.microsoft.com/office/drawing/2014/main" id="{57375D2E-19B6-64F4-85FA-A56E144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276" y="3875117"/>
            <a:ext cx="905800" cy="3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EC941E-09EE-0757-5459-94ED572D08FA}"/>
              </a:ext>
            </a:extLst>
          </p:cNvPr>
          <p:cNvSpPr/>
          <p:nvPr/>
        </p:nvSpPr>
        <p:spPr bwMode="auto">
          <a:xfrm>
            <a:off x="6654801" y="4066117"/>
            <a:ext cx="17314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BC0D8CB1-36C8-5C5D-F3AF-A9C5058F8A60}"/>
              </a:ext>
            </a:extLst>
          </p:cNvPr>
          <p:cNvSpPr/>
          <p:nvPr/>
        </p:nvSpPr>
        <p:spPr bwMode="auto">
          <a:xfrm>
            <a:off x="8001001" y="4254500"/>
            <a:ext cx="791633" cy="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3" name="Straight Arrow Connector 2">
            <a:extLst>
              <a:ext uri="{FF2B5EF4-FFF2-40B4-BE49-F238E27FC236}">
                <a16:creationId xmlns:a16="http://schemas.microsoft.com/office/drawing/2014/main" id="{384D8BFE-C786-3D9C-25B5-531A1A687496}"/>
              </a:ext>
            </a:extLst>
          </p:cNvPr>
          <p:cNvCxnSpPr>
            <a:cxnSpLocks/>
          </p:cNvCxnSpPr>
          <p:nvPr/>
        </p:nvCxnSpPr>
        <p:spPr bwMode="auto">
          <a:xfrm>
            <a:off x="6610904" y="4246914"/>
            <a:ext cx="2692170" cy="0"/>
          </a:xfrm>
          <a:prstGeom prst="straightConnector1">
            <a:avLst/>
          </a:prstGeom>
          <a:ln w="38100">
            <a:tailEnd type="triangle"/>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2DF93C7-828E-1522-954C-E0868085422F}"/>
              </a:ext>
            </a:extLst>
          </p:cNvPr>
          <p:cNvSpPr/>
          <p:nvPr/>
        </p:nvSpPr>
        <p:spPr>
          <a:xfrm>
            <a:off x="6652685" y="3704167"/>
            <a:ext cx="129116"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Footer Placeholder 22">
            <a:extLst>
              <a:ext uri="{FF2B5EF4-FFF2-40B4-BE49-F238E27FC236}">
                <a16:creationId xmlns:a16="http://schemas.microsoft.com/office/drawing/2014/main" id="{4CA44160-5840-4F40-1722-51121EE90D4C}"/>
              </a:ext>
            </a:extLst>
          </p:cNvPr>
          <p:cNvSpPr>
            <a:spLocks noGrp="1"/>
          </p:cNvSpPr>
          <p:nvPr>
            <p:ph type="ftr" sz="quarter" idx="3"/>
          </p:nvPr>
        </p:nvSpPr>
        <p:spPr>
          <a:xfrm>
            <a:off x="838200" y="6356350"/>
            <a:ext cx="11353800" cy="365125"/>
          </a:xfrm>
        </p:spPr>
        <p:txBody>
          <a:bodyPr/>
          <a:lstStyle/>
          <a:p>
            <a:r>
              <a:rPr lang="en-US" dirty="0"/>
              <a:t>1. </a:t>
            </a:r>
            <a:r>
              <a:rPr lang="en-US" dirty="0" err="1"/>
              <a:t>Dhaun</a:t>
            </a:r>
            <a:r>
              <a:rPr lang="en-US" dirty="0"/>
              <a:t> N, et al. Hypertension. 2008;52(3):452-459. </a:t>
            </a:r>
            <a:r>
              <a:rPr lang="en-US" dirty="0" err="1"/>
              <a:t>doi</a:t>
            </a:r>
            <a:r>
              <a:rPr lang="en-US" dirty="0"/>
              <a:t>: 10.1161/HYPERTENSIONAHA.108.117366; 2. </a:t>
            </a:r>
            <a:r>
              <a:rPr lang="en-US" dirty="0" err="1"/>
              <a:t>Clozel</a:t>
            </a:r>
            <a:r>
              <a:rPr lang="en-US" dirty="0"/>
              <a:t> M. Can J </a:t>
            </a:r>
            <a:r>
              <a:rPr lang="en-US" dirty="0" err="1"/>
              <a:t>Physiol</a:t>
            </a:r>
            <a:r>
              <a:rPr lang="en-US" dirty="0"/>
              <a:t> </a:t>
            </a:r>
            <a:r>
              <a:rPr lang="en-US" dirty="0" err="1"/>
              <a:t>Pharmacol</a:t>
            </a:r>
            <a:r>
              <a:rPr lang="en-US" dirty="0"/>
              <a:t>. 2022;100(7):573-583. </a:t>
            </a:r>
            <a:r>
              <a:rPr lang="en-US" dirty="0" err="1"/>
              <a:t>doi</a:t>
            </a:r>
            <a:r>
              <a:rPr lang="en-US" dirty="0"/>
              <a:t>: 10.1139/cjpp-2022-0010</a:t>
            </a:r>
          </a:p>
        </p:txBody>
      </p:sp>
      <p:sp>
        <p:nvSpPr>
          <p:cNvPr id="24" name="TextBox 23">
            <a:extLst>
              <a:ext uri="{FF2B5EF4-FFF2-40B4-BE49-F238E27FC236}">
                <a16:creationId xmlns:a16="http://schemas.microsoft.com/office/drawing/2014/main" id="{45DBC5FF-4361-5804-B405-9F4D072DDA0A}"/>
              </a:ext>
            </a:extLst>
          </p:cNvPr>
          <p:cNvSpPr txBox="1"/>
          <p:nvPr/>
        </p:nvSpPr>
        <p:spPr>
          <a:xfrm>
            <a:off x="7413380" y="4235129"/>
            <a:ext cx="1196161" cy="348813"/>
          </a:xfrm>
          <a:prstGeom prst="rect">
            <a:avLst/>
          </a:prstGeom>
          <a:noFill/>
        </p:spPr>
        <p:txBody>
          <a:bodyPr wrap="none" rtlCol="0">
            <a:spAutoFit/>
          </a:bodyPr>
          <a:lstStyle/>
          <a:p>
            <a:pPr>
              <a:lnSpc>
                <a:spcPts val="1000"/>
              </a:lnSpc>
            </a:pPr>
            <a:r>
              <a:rPr lang="en-US" sz="1000" dirty="0">
                <a:latin typeface="Arial Narrow" panose="020B0606020202030204" pitchFamily="34" charset="0"/>
              </a:rPr>
              <a:t>Stimulation of</a:t>
            </a:r>
          </a:p>
          <a:p>
            <a:pPr>
              <a:lnSpc>
                <a:spcPts val="1000"/>
              </a:lnSpc>
            </a:pPr>
            <a:r>
              <a:rPr lang="en-US" sz="1000" dirty="0">
                <a:latin typeface="Arial Narrow" panose="020B0606020202030204" pitchFamily="34" charset="0"/>
              </a:rPr>
              <a:t>Aldosterone secretion</a:t>
            </a:r>
          </a:p>
        </p:txBody>
      </p:sp>
      <p:sp>
        <p:nvSpPr>
          <p:cNvPr id="5" name="Rectangle 4">
            <a:extLst>
              <a:ext uri="{FF2B5EF4-FFF2-40B4-BE49-F238E27FC236}">
                <a16:creationId xmlns:a16="http://schemas.microsoft.com/office/drawing/2014/main" id="{FBFC6C97-5818-1D32-C064-00C34125D0DC}"/>
              </a:ext>
            </a:extLst>
          </p:cNvPr>
          <p:cNvSpPr/>
          <p:nvPr/>
        </p:nvSpPr>
        <p:spPr>
          <a:xfrm>
            <a:off x="5992285" y="1239253"/>
            <a:ext cx="2448985" cy="493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07B798-0C58-190E-7C7A-97CF7A3A7798}"/>
              </a:ext>
            </a:extLst>
          </p:cNvPr>
          <p:cNvSpPr/>
          <p:nvPr/>
        </p:nvSpPr>
        <p:spPr>
          <a:xfrm>
            <a:off x="838200" y="3151992"/>
            <a:ext cx="4985814" cy="293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05D593-C85D-ACEB-1480-C081AE190E02}"/>
              </a:ext>
            </a:extLst>
          </p:cNvPr>
          <p:cNvSpPr/>
          <p:nvPr/>
        </p:nvSpPr>
        <p:spPr>
          <a:xfrm>
            <a:off x="8386235" y="4184121"/>
            <a:ext cx="916517" cy="4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EC52B7-51E7-F313-3612-42152130889D}"/>
              </a:ext>
            </a:extLst>
          </p:cNvPr>
          <p:cNvSpPr/>
          <p:nvPr/>
        </p:nvSpPr>
        <p:spPr>
          <a:xfrm>
            <a:off x="9058275" y="4094689"/>
            <a:ext cx="152399" cy="16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5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9AAF2F-F571-73F2-E53E-36ECD36C955A}"/>
              </a:ext>
            </a:extLst>
          </p:cNvPr>
          <p:cNvSpPr>
            <a:spLocks noGrp="1"/>
          </p:cNvSpPr>
          <p:nvPr>
            <p:ph idx="1"/>
          </p:nvPr>
        </p:nvSpPr>
        <p:spPr>
          <a:xfrm>
            <a:off x="838200" y="1285336"/>
            <a:ext cx="5023578" cy="4891627"/>
          </a:xfrm>
        </p:spPr>
        <p:txBody>
          <a:bodyPr>
            <a:normAutofit/>
          </a:bodyPr>
          <a:lstStyle/>
          <a:p>
            <a:pPr>
              <a:lnSpc>
                <a:spcPts val="2600"/>
              </a:lnSpc>
              <a:spcBef>
                <a:spcPts val="0"/>
              </a:spcBef>
            </a:pPr>
            <a:r>
              <a:rPr lang="en-US" sz="2400" dirty="0"/>
              <a:t>Failure to control blood pressure (BP) with currently available drugs suggests that relevant pathophysiologic pathways remain unopposed</a:t>
            </a:r>
          </a:p>
          <a:p>
            <a:pPr>
              <a:lnSpc>
                <a:spcPts val="2600"/>
              </a:lnSpc>
              <a:spcBef>
                <a:spcPts val="0"/>
              </a:spcBef>
            </a:pPr>
            <a:endParaRPr lang="en-US" sz="2400" dirty="0"/>
          </a:p>
          <a:p>
            <a:pPr>
              <a:lnSpc>
                <a:spcPts val="2600"/>
              </a:lnSpc>
              <a:spcBef>
                <a:spcPts val="0"/>
              </a:spcBef>
            </a:pPr>
            <a:r>
              <a:rPr lang="en-US" sz="2400" dirty="0"/>
              <a:t>Endothelin (ET) has been implicated in the pathogenesis of hypertension</a:t>
            </a:r>
            <a:r>
              <a:rPr lang="en-US" sz="2400" baseline="30000" dirty="0"/>
              <a:t>1,2</a:t>
            </a:r>
          </a:p>
          <a:p>
            <a:pPr>
              <a:lnSpc>
                <a:spcPts val="2600"/>
              </a:lnSpc>
              <a:spcBef>
                <a:spcPts val="0"/>
              </a:spcBef>
            </a:pPr>
            <a:endParaRPr lang="en-US" sz="2400" dirty="0"/>
          </a:p>
          <a:p>
            <a:pPr>
              <a:lnSpc>
                <a:spcPts val="2600"/>
              </a:lnSpc>
              <a:spcBef>
                <a:spcPts val="0"/>
              </a:spcBef>
            </a:pPr>
            <a:r>
              <a:rPr lang="en-US" sz="2400" dirty="0" err="1"/>
              <a:t>Aprocitentan</a:t>
            </a:r>
            <a:r>
              <a:rPr lang="en-US" sz="2400" dirty="0"/>
              <a:t> is a dual ET</a:t>
            </a:r>
            <a:r>
              <a:rPr lang="en-US" sz="2400" baseline="-25000" dirty="0"/>
              <a:t>A</a:t>
            </a:r>
            <a:r>
              <a:rPr lang="en-US" sz="2400" dirty="0"/>
              <a:t>/ET</a:t>
            </a:r>
            <a:r>
              <a:rPr lang="en-US" sz="2400" baseline="-25000" dirty="0"/>
              <a:t>B</a:t>
            </a:r>
            <a:r>
              <a:rPr lang="en-US" sz="2400" dirty="0"/>
              <a:t> receptor antagonist (ERA) investigated in the phase 3 PRECISION study</a:t>
            </a:r>
          </a:p>
        </p:txBody>
      </p:sp>
      <p:sp>
        <p:nvSpPr>
          <p:cNvPr id="36866" name="Title 1">
            <a:extLst>
              <a:ext uri="{FF2B5EF4-FFF2-40B4-BE49-F238E27FC236}">
                <a16:creationId xmlns:a16="http://schemas.microsoft.com/office/drawing/2014/main" id="{19189073-0F91-C5AC-39EC-39FF192C274F}"/>
              </a:ext>
            </a:extLst>
          </p:cNvPr>
          <p:cNvSpPr>
            <a:spLocks noGrp="1" noChangeArrowheads="1"/>
          </p:cNvSpPr>
          <p:nvPr>
            <p:ph type="title"/>
          </p:nvPr>
        </p:nvSpPr>
        <p:spPr/>
        <p:txBody>
          <a:bodyPr/>
          <a:lstStyle/>
          <a:p>
            <a:r>
              <a:rPr lang="en-US" altLang="en-US"/>
              <a:t>Background</a:t>
            </a:r>
          </a:p>
        </p:txBody>
      </p:sp>
      <p:pic>
        <p:nvPicPr>
          <p:cNvPr id="36877" name="Picture 14" descr="Diagram&#10;&#10;Description automatically generated">
            <a:extLst>
              <a:ext uri="{FF2B5EF4-FFF2-40B4-BE49-F238E27FC236}">
                <a16:creationId xmlns:a16="http://schemas.microsoft.com/office/drawing/2014/main" id="{B472CCAC-8D89-312F-F5D9-DF6A0B5C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85" y="1350433"/>
            <a:ext cx="6199717" cy="473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4C7023-7BF6-3435-DA58-592DA4170A6E}"/>
              </a:ext>
            </a:extLst>
          </p:cNvPr>
          <p:cNvSpPr/>
          <p:nvPr/>
        </p:nvSpPr>
        <p:spPr bwMode="auto">
          <a:xfrm>
            <a:off x="8386236" y="4040716"/>
            <a:ext cx="916517" cy="44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94310B72-9172-5030-BCBB-FC82CED2C4A1}"/>
              </a:ext>
            </a:extLst>
          </p:cNvPr>
          <p:cNvSpPr/>
          <p:nvPr/>
        </p:nvSpPr>
        <p:spPr bwMode="auto">
          <a:xfrm>
            <a:off x="6610353" y="4243917"/>
            <a:ext cx="1830917" cy="24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36880" name="Picture 8" descr="Diagram&#10;&#10;Description automatically generated">
            <a:extLst>
              <a:ext uri="{FF2B5EF4-FFF2-40B4-BE49-F238E27FC236}">
                <a16:creationId xmlns:a16="http://schemas.microsoft.com/office/drawing/2014/main" id="{57375D2E-19B6-64F4-85FA-A56E144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276" y="3875117"/>
            <a:ext cx="905800" cy="3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EC941E-09EE-0757-5459-94ED572D08FA}"/>
              </a:ext>
            </a:extLst>
          </p:cNvPr>
          <p:cNvSpPr/>
          <p:nvPr/>
        </p:nvSpPr>
        <p:spPr bwMode="auto">
          <a:xfrm>
            <a:off x="6654801" y="4066117"/>
            <a:ext cx="17314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BC0D8CB1-36C8-5C5D-F3AF-A9C5058F8A60}"/>
              </a:ext>
            </a:extLst>
          </p:cNvPr>
          <p:cNvSpPr/>
          <p:nvPr/>
        </p:nvSpPr>
        <p:spPr bwMode="auto">
          <a:xfrm>
            <a:off x="8001001" y="4254500"/>
            <a:ext cx="791633" cy="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9" name="Rectangle 18">
            <a:extLst>
              <a:ext uri="{FF2B5EF4-FFF2-40B4-BE49-F238E27FC236}">
                <a16:creationId xmlns:a16="http://schemas.microsoft.com/office/drawing/2014/main" id="{82DF93C7-828E-1522-954C-E0868085422F}"/>
              </a:ext>
            </a:extLst>
          </p:cNvPr>
          <p:cNvSpPr/>
          <p:nvPr/>
        </p:nvSpPr>
        <p:spPr>
          <a:xfrm>
            <a:off x="6652685" y="3704167"/>
            <a:ext cx="129116"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Footer Placeholder 22">
            <a:extLst>
              <a:ext uri="{FF2B5EF4-FFF2-40B4-BE49-F238E27FC236}">
                <a16:creationId xmlns:a16="http://schemas.microsoft.com/office/drawing/2014/main" id="{4CA44160-5840-4F40-1722-51121EE90D4C}"/>
              </a:ext>
            </a:extLst>
          </p:cNvPr>
          <p:cNvSpPr>
            <a:spLocks noGrp="1"/>
          </p:cNvSpPr>
          <p:nvPr>
            <p:ph type="ftr" sz="quarter" idx="3"/>
          </p:nvPr>
        </p:nvSpPr>
        <p:spPr>
          <a:xfrm>
            <a:off x="838200" y="6356350"/>
            <a:ext cx="11353800" cy="365125"/>
          </a:xfrm>
        </p:spPr>
        <p:txBody>
          <a:bodyPr/>
          <a:lstStyle/>
          <a:p>
            <a:r>
              <a:rPr lang="en-US" dirty="0"/>
              <a:t>1. </a:t>
            </a:r>
            <a:r>
              <a:rPr lang="en-US" dirty="0" err="1"/>
              <a:t>Dhaun</a:t>
            </a:r>
            <a:r>
              <a:rPr lang="en-US" dirty="0"/>
              <a:t> N, et al. Hypertension. 2008;52(3):452-459. </a:t>
            </a:r>
            <a:r>
              <a:rPr lang="en-US" dirty="0" err="1"/>
              <a:t>doi</a:t>
            </a:r>
            <a:r>
              <a:rPr lang="en-US" dirty="0"/>
              <a:t>: 10.1161/HYPERTENSIONAHA.108.117366; 2. </a:t>
            </a:r>
            <a:r>
              <a:rPr lang="en-US" dirty="0" err="1"/>
              <a:t>Clozel</a:t>
            </a:r>
            <a:r>
              <a:rPr lang="en-US" dirty="0"/>
              <a:t> M. Can J </a:t>
            </a:r>
            <a:r>
              <a:rPr lang="en-US" dirty="0" err="1"/>
              <a:t>Physiol</a:t>
            </a:r>
            <a:r>
              <a:rPr lang="en-US" dirty="0"/>
              <a:t> </a:t>
            </a:r>
            <a:r>
              <a:rPr lang="en-US" dirty="0" err="1"/>
              <a:t>Pharmacol</a:t>
            </a:r>
            <a:r>
              <a:rPr lang="en-US" dirty="0"/>
              <a:t>. 2022;100(7):573-583. </a:t>
            </a:r>
            <a:r>
              <a:rPr lang="en-US" dirty="0" err="1"/>
              <a:t>doi</a:t>
            </a:r>
            <a:r>
              <a:rPr lang="en-US" dirty="0"/>
              <a:t>: 10.1139/cjpp-2022-0010</a:t>
            </a:r>
          </a:p>
        </p:txBody>
      </p:sp>
      <p:sp>
        <p:nvSpPr>
          <p:cNvPr id="24" name="TextBox 23">
            <a:extLst>
              <a:ext uri="{FF2B5EF4-FFF2-40B4-BE49-F238E27FC236}">
                <a16:creationId xmlns:a16="http://schemas.microsoft.com/office/drawing/2014/main" id="{45DBC5FF-4361-5804-B405-9F4D072DDA0A}"/>
              </a:ext>
            </a:extLst>
          </p:cNvPr>
          <p:cNvSpPr txBox="1"/>
          <p:nvPr/>
        </p:nvSpPr>
        <p:spPr>
          <a:xfrm>
            <a:off x="7413380" y="4235129"/>
            <a:ext cx="1196161" cy="348813"/>
          </a:xfrm>
          <a:prstGeom prst="rect">
            <a:avLst/>
          </a:prstGeom>
          <a:noFill/>
        </p:spPr>
        <p:txBody>
          <a:bodyPr wrap="none" rtlCol="0">
            <a:spAutoFit/>
          </a:bodyPr>
          <a:lstStyle/>
          <a:p>
            <a:pPr>
              <a:lnSpc>
                <a:spcPts val="1000"/>
              </a:lnSpc>
            </a:pPr>
            <a:r>
              <a:rPr lang="en-US" sz="1000" dirty="0">
                <a:latin typeface="Arial Narrow" panose="020B0606020202030204" pitchFamily="34" charset="0"/>
              </a:rPr>
              <a:t>Stimulation of</a:t>
            </a:r>
          </a:p>
          <a:p>
            <a:pPr>
              <a:lnSpc>
                <a:spcPts val="1000"/>
              </a:lnSpc>
            </a:pPr>
            <a:r>
              <a:rPr lang="en-US" sz="1000" dirty="0">
                <a:latin typeface="Arial Narrow" panose="020B0606020202030204" pitchFamily="34" charset="0"/>
              </a:rPr>
              <a:t>Aldosterone secretion</a:t>
            </a:r>
          </a:p>
        </p:txBody>
      </p:sp>
      <p:sp>
        <p:nvSpPr>
          <p:cNvPr id="5" name="Rectangle 4">
            <a:extLst>
              <a:ext uri="{FF2B5EF4-FFF2-40B4-BE49-F238E27FC236}">
                <a16:creationId xmlns:a16="http://schemas.microsoft.com/office/drawing/2014/main" id="{382E54C6-2B88-C6CB-C6FE-35AF12B250F6}"/>
              </a:ext>
            </a:extLst>
          </p:cNvPr>
          <p:cNvSpPr/>
          <p:nvPr/>
        </p:nvSpPr>
        <p:spPr>
          <a:xfrm>
            <a:off x="838200" y="4487332"/>
            <a:ext cx="4985814" cy="159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71D2B4-F34E-4AC0-409E-B2591D86024D}"/>
              </a:ext>
            </a:extLst>
          </p:cNvPr>
          <p:cNvSpPr/>
          <p:nvPr/>
        </p:nvSpPr>
        <p:spPr>
          <a:xfrm>
            <a:off x="9058275" y="4094689"/>
            <a:ext cx="152399" cy="16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384D8BFE-C786-3D9C-25B5-531A1A687496}"/>
              </a:ext>
            </a:extLst>
          </p:cNvPr>
          <p:cNvCxnSpPr>
            <a:cxnSpLocks/>
          </p:cNvCxnSpPr>
          <p:nvPr/>
        </p:nvCxnSpPr>
        <p:spPr bwMode="auto">
          <a:xfrm>
            <a:off x="6610904" y="4246914"/>
            <a:ext cx="2692170" cy="0"/>
          </a:xfrm>
          <a:prstGeom prst="straightConnector1">
            <a:avLst/>
          </a:prstGeom>
          <a:ln w="38100">
            <a:tailEnd type="triangle"/>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142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9AAF2F-F571-73F2-E53E-36ECD36C955A}"/>
              </a:ext>
            </a:extLst>
          </p:cNvPr>
          <p:cNvSpPr>
            <a:spLocks noGrp="1"/>
          </p:cNvSpPr>
          <p:nvPr>
            <p:ph idx="1"/>
          </p:nvPr>
        </p:nvSpPr>
        <p:spPr>
          <a:xfrm>
            <a:off x="838200" y="1285336"/>
            <a:ext cx="5023578" cy="4891627"/>
          </a:xfrm>
        </p:spPr>
        <p:txBody>
          <a:bodyPr>
            <a:normAutofit/>
          </a:bodyPr>
          <a:lstStyle/>
          <a:p>
            <a:pPr>
              <a:lnSpc>
                <a:spcPts val="2600"/>
              </a:lnSpc>
              <a:spcBef>
                <a:spcPts val="0"/>
              </a:spcBef>
            </a:pPr>
            <a:r>
              <a:rPr lang="en-US" sz="2400" dirty="0"/>
              <a:t>Failure to control blood pressure (BP) with currently available drugs suggests that relevant pathophysiologic pathways remain unopposed</a:t>
            </a:r>
          </a:p>
          <a:p>
            <a:pPr>
              <a:lnSpc>
                <a:spcPts val="2600"/>
              </a:lnSpc>
              <a:spcBef>
                <a:spcPts val="0"/>
              </a:spcBef>
            </a:pPr>
            <a:endParaRPr lang="en-US" sz="2400" dirty="0"/>
          </a:p>
          <a:p>
            <a:pPr>
              <a:lnSpc>
                <a:spcPts val="2600"/>
              </a:lnSpc>
              <a:spcBef>
                <a:spcPts val="0"/>
              </a:spcBef>
            </a:pPr>
            <a:r>
              <a:rPr lang="en-US" sz="2400" dirty="0"/>
              <a:t>Endothelin (ET) has been implicated in the pathogenesis of hypertension</a:t>
            </a:r>
            <a:r>
              <a:rPr lang="en-US" sz="2400" baseline="30000" dirty="0"/>
              <a:t>1,2</a:t>
            </a:r>
          </a:p>
          <a:p>
            <a:pPr>
              <a:lnSpc>
                <a:spcPts val="2600"/>
              </a:lnSpc>
              <a:spcBef>
                <a:spcPts val="0"/>
              </a:spcBef>
            </a:pPr>
            <a:endParaRPr lang="en-US" sz="2400" dirty="0"/>
          </a:p>
          <a:p>
            <a:pPr>
              <a:lnSpc>
                <a:spcPts val="2600"/>
              </a:lnSpc>
              <a:spcBef>
                <a:spcPts val="0"/>
              </a:spcBef>
            </a:pPr>
            <a:r>
              <a:rPr lang="en-US" sz="2400" dirty="0" err="1"/>
              <a:t>Aprocitentan</a:t>
            </a:r>
            <a:r>
              <a:rPr lang="en-US" sz="2400" dirty="0"/>
              <a:t> is a dual ET</a:t>
            </a:r>
            <a:r>
              <a:rPr lang="en-US" sz="2400" baseline="-25000" dirty="0"/>
              <a:t>A</a:t>
            </a:r>
            <a:r>
              <a:rPr lang="en-US" sz="2400" dirty="0"/>
              <a:t>/ET</a:t>
            </a:r>
            <a:r>
              <a:rPr lang="en-US" sz="2400" baseline="-25000" dirty="0"/>
              <a:t>B</a:t>
            </a:r>
            <a:r>
              <a:rPr lang="en-US" sz="2400" dirty="0"/>
              <a:t> receptor antagonist (ERA) investigated in the phase 3 PRECISION study</a:t>
            </a:r>
          </a:p>
        </p:txBody>
      </p:sp>
      <p:sp>
        <p:nvSpPr>
          <p:cNvPr id="36866" name="Title 1">
            <a:extLst>
              <a:ext uri="{FF2B5EF4-FFF2-40B4-BE49-F238E27FC236}">
                <a16:creationId xmlns:a16="http://schemas.microsoft.com/office/drawing/2014/main" id="{19189073-0F91-C5AC-39EC-39FF192C274F}"/>
              </a:ext>
            </a:extLst>
          </p:cNvPr>
          <p:cNvSpPr>
            <a:spLocks noGrp="1" noChangeArrowheads="1"/>
          </p:cNvSpPr>
          <p:nvPr>
            <p:ph type="title"/>
          </p:nvPr>
        </p:nvSpPr>
        <p:spPr/>
        <p:txBody>
          <a:bodyPr/>
          <a:lstStyle/>
          <a:p>
            <a:r>
              <a:rPr lang="en-US" altLang="en-US"/>
              <a:t>Background</a:t>
            </a:r>
          </a:p>
        </p:txBody>
      </p:sp>
      <p:pic>
        <p:nvPicPr>
          <p:cNvPr id="36877" name="Picture 14" descr="Diagram&#10;&#10;Description automatically generated">
            <a:extLst>
              <a:ext uri="{FF2B5EF4-FFF2-40B4-BE49-F238E27FC236}">
                <a16:creationId xmlns:a16="http://schemas.microsoft.com/office/drawing/2014/main" id="{B472CCAC-8D89-312F-F5D9-DF6A0B5C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85" y="1350433"/>
            <a:ext cx="6199717" cy="473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4C7023-7BF6-3435-DA58-592DA4170A6E}"/>
              </a:ext>
            </a:extLst>
          </p:cNvPr>
          <p:cNvSpPr/>
          <p:nvPr/>
        </p:nvSpPr>
        <p:spPr bwMode="auto">
          <a:xfrm>
            <a:off x="8386236" y="4040716"/>
            <a:ext cx="916517" cy="44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Rectangle 9">
            <a:extLst>
              <a:ext uri="{FF2B5EF4-FFF2-40B4-BE49-F238E27FC236}">
                <a16:creationId xmlns:a16="http://schemas.microsoft.com/office/drawing/2014/main" id="{94310B72-9172-5030-BCBB-FC82CED2C4A1}"/>
              </a:ext>
            </a:extLst>
          </p:cNvPr>
          <p:cNvSpPr/>
          <p:nvPr/>
        </p:nvSpPr>
        <p:spPr bwMode="auto">
          <a:xfrm>
            <a:off x="6610353" y="4243917"/>
            <a:ext cx="1830917" cy="24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36880" name="Picture 8" descr="Diagram&#10;&#10;Description automatically generated">
            <a:extLst>
              <a:ext uri="{FF2B5EF4-FFF2-40B4-BE49-F238E27FC236}">
                <a16:creationId xmlns:a16="http://schemas.microsoft.com/office/drawing/2014/main" id="{57375D2E-19B6-64F4-85FA-A56E1444B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276" y="3875117"/>
            <a:ext cx="905800" cy="30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EC941E-09EE-0757-5459-94ED572D08FA}"/>
              </a:ext>
            </a:extLst>
          </p:cNvPr>
          <p:cNvSpPr/>
          <p:nvPr/>
        </p:nvSpPr>
        <p:spPr bwMode="auto">
          <a:xfrm>
            <a:off x="6654801" y="4066117"/>
            <a:ext cx="17314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BC0D8CB1-36C8-5C5D-F3AF-A9C5058F8A60}"/>
              </a:ext>
            </a:extLst>
          </p:cNvPr>
          <p:cNvSpPr/>
          <p:nvPr/>
        </p:nvSpPr>
        <p:spPr bwMode="auto">
          <a:xfrm>
            <a:off x="8001001" y="4254500"/>
            <a:ext cx="791633" cy="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3" name="Straight Arrow Connector 2">
            <a:extLst>
              <a:ext uri="{FF2B5EF4-FFF2-40B4-BE49-F238E27FC236}">
                <a16:creationId xmlns:a16="http://schemas.microsoft.com/office/drawing/2014/main" id="{384D8BFE-C786-3D9C-25B5-531A1A687496}"/>
              </a:ext>
            </a:extLst>
          </p:cNvPr>
          <p:cNvCxnSpPr>
            <a:cxnSpLocks/>
          </p:cNvCxnSpPr>
          <p:nvPr/>
        </p:nvCxnSpPr>
        <p:spPr bwMode="auto">
          <a:xfrm>
            <a:off x="6610904" y="4246914"/>
            <a:ext cx="2692170" cy="0"/>
          </a:xfrm>
          <a:prstGeom prst="straightConnector1">
            <a:avLst/>
          </a:prstGeom>
          <a:ln w="38100">
            <a:tailEnd type="triangle"/>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2DF93C7-828E-1522-954C-E0868085422F}"/>
              </a:ext>
            </a:extLst>
          </p:cNvPr>
          <p:cNvSpPr/>
          <p:nvPr/>
        </p:nvSpPr>
        <p:spPr>
          <a:xfrm>
            <a:off x="6652685" y="3704167"/>
            <a:ext cx="129116"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Footer Placeholder 22">
            <a:extLst>
              <a:ext uri="{FF2B5EF4-FFF2-40B4-BE49-F238E27FC236}">
                <a16:creationId xmlns:a16="http://schemas.microsoft.com/office/drawing/2014/main" id="{4CA44160-5840-4F40-1722-51121EE90D4C}"/>
              </a:ext>
            </a:extLst>
          </p:cNvPr>
          <p:cNvSpPr>
            <a:spLocks noGrp="1"/>
          </p:cNvSpPr>
          <p:nvPr>
            <p:ph type="ftr" sz="quarter" idx="3"/>
          </p:nvPr>
        </p:nvSpPr>
        <p:spPr>
          <a:xfrm>
            <a:off x="838200" y="6356350"/>
            <a:ext cx="11353800" cy="365125"/>
          </a:xfrm>
        </p:spPr>
        <p:txBody>
          <a:bodyPr/>
          <a:lstStyle/>
          <a:p>
            <a:r>
              <a:rPr lang="en-US" dirty="0"/>
              <a:t>1. </a:t>
            </a:r>
            <a:r>
              <a:rPr lang="en-US" dirty="0" err="1"/>
              <a:t>Dhaun</a:t>
            </a:r>
            <a:r>
              <a:rPr lang="en-US" dirty="0"/>
              <a:t> N, et al. Hypertension. 2008;52(3):452-459. </a:t>
            </a:r>
            <a:r>
              <a:rPr lang="en-US" dirty="0" err="1"/>
              <a:t>doi</a:t>
            </a:r>
            <a:r>
              <a:rPr lang="en-US" dirty="0"/>
              <a:t>: 10.1161/HYPERTENSIONAHA.108.117366; 2. </a:t>
            </a:r>
            <a:r>
              <a:rPr lang="en-US" dirty="0" err="1"/>
              <a:t>Clozel</a:t>
            </a:r>
            <a:r>
              <a:rPr lang="en-US" dirty="0"/>
              <a:t> M. Can J </a:t>
            </a:r>
            <a:r>
              <a:rPr lang="en-US" dirty="0" err="1"/>
              <a:t>Physiol</a:t>
            </a:r>
            <a:r>
              <a:rPr lang="en-US" dirty="0"/>
              <a:t> </a:t>
            </a:r>
            <a:r>
              <a:rPr lang="en-US" dirty="0" err="1"/>
              <a:t>Pharmacol</a:t>
            </a:r>
            <a:r>
              <a:rPr lang="en-US" dirty="0"/>
              <a:t>. 2022;100(7):573-583. </a:t>
            </a:r>
            <a:r>
              <a:rPr lang="en-US" dirty="0" err="1"/>
              <a:t>doi</a:t>
            </a:r>
            <a:r>
              <a:rPr lang="en-US" dirty="0"/>
              <a:t>: 10.1139/cjpp-2022-0010</a:t>
            </a:r>
          </a:p>
        </p:txBody>
      </p:sp>
      <p:sp>
        <p:nvSpPr>
          <p:cNvPr id="24" name="TextBox 23">
            <a:extLst>
              <a:ext uri="{FF2B5EF4-FFF2-40B4-BE49-F238E27FC236}">
                <a16:creationId xmlns:a16="http://schemas.microsoft.com/office/drawing/2014/main" id="{45DBC5FF-4361-5804-B405-9F4D072DDA0A}"/>
              </a:ext>
            </a:extLst>
          </p:cNvPr>
          <p:cNvSpPr txBox="1"/>
          <p:nvPr/>
        </p:nvSpPr>
        <p:spPr>
          <a:xfrm>
            <a:off x="7413380" y="4235129"/>
            <a:ext cx="1196161" cy="348813"/>
          </a:xfrm>
          <a:prstGeom prst="rect">
            <a:avLst/>
          </a:prstGeom>
          <a:noFill/>
        </p:spPr>
        <p:txBody>
          <a:bodyPr wrap="none" rtlCol="0">
            <a:spAutoFit/>
          </a:bodyPr>
          <a:lstStyle/>
          <a:p>
            <a:pPr>
              <a:lnSpc>
                <a:spcPts val="1000"/>
              </a:lnSpc>
            </a:pPr>
            <a:r>
              <a:rPr lang="en-US" sz="1000" dirty="0">
                <a:latin typeface="Arial Narrow" panose="020B0606020202030204" pitchFamily="34" charset="0"/>
              </a:rPr>
              <a:t>Stimulation of</a:t>
            </a:r>
          </a:p>
          <a:p>
            <a:pPr>
              <a:lnSpc>
                <a:spcPts val="1000"/>
              </a:lnSpc>
            </a:pPr>
            <a:r>
              <a:rPr lang="en-US" sz="1000" dirty="0">
                <a:latin typeface="Arial Narrow" panose="020B0606020202030204" pitchFamily="34" charset="0"/>
              </a:rPr>
              <a:t>Aldosterone secretion</a:t>
            </a:r>
          </a:p>
        </p:txBody>
      </p:sp>
    </p:spTree>
    <p:extLst>
      <p:ext uri="{BB962C8B-B14F-4D97-AF65-F5344CB8AC3E}">
        <p14:creationId xmlns:p14="http://schemas.microsoft.com/office/powerpoint/2010/main" val="196126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3">
            <a:extLst>
              <a:ext uri="{FF2B5EF4-FFF2-40B4-BE49-F238E27FC236}">
                <a16:creationId xmlns:a16="http://schemas.microsoft.com/office/drawing/2014/main" id="{6E067F63-E0A8-8308-D7DF-616E758DFA17}"/>
              </a:ext>
            </a:extLst>
          </p:cNvPr>
          <p:cNvSpPr txBox="1">
            <a:spLocks noChangeArrowheads="1"/>
          </p:cNvSpPr>
          <p:nvPr/>
        </p:nvSpPr>
        <p:spPr bwMode="auto">
          <a:xfrm>
            <a:off x="8107329" y="1752600"/>
            <a:ext cx="3632200"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buFontTx/>
              <a:buChar char="•"/>
            </a:pPr>
            <a:r>
              <a:rPr lang="en-US" altLang="en-US" sz="1867" dirty="0"/>
              <a:t>Change from baseline to week 4 (PART 1) in mean trough </a:t>
            </a:r>
            <a:br>
              <a:rPr lang="en-US" altLang="en-US" sz="1867" dirty="0"/>
            </a:br>
            <a:r>
              <a:rPr lang="en-US" altLang="en-US" sz="1867" dirty="0"/>
              <a:t>sitting office systolic blood pressure (SBP)</a:t>
            </a:r>
          </a:p>
        </p:txBody>
      </p:sp>
      <p:sp>
        <p:nvSpPr>
          <p:cNvPr id="37891" name="Text Placeholder 2">
            <a:extLst>
              <a:ext uri="{FF2B5EF4-FFF2-40B4-BE49-F238E27FC236}">
                <a16:creationId xmlns:a16="http://schemas.microsoft.com/office/drawing/2014/main" id="{39F652AA-FB40-F8DB-735E-99483B8CDF75}"/>
              </a:ext>
            </a:extLst>
          </p:cNvPr>
          <p:cNvSpPr txBox="1">
            <a:spLocks noChangeArrowheads="1"/>
          </p:cNvSpPr>
          <p:nvPr/>
        </p:nvSpPr>
        <p:spPr bwMode="auto">
          <a:xfrm>
            <a:off x="8109445" y="1168400"/>
            <a:ext cx="3232151" cy="6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spcBef>
                <a:spcPct val="0"/>
              </a:spcBef>
            </a:pPr>
            <a:r>
              <a:rPr lang="en-US" altLang="en-US" sz="2400" b="1">
                <a:solidFill>
                  <a:schemeClr val="accent1"/>
                </a:solidFill>
              </a:rPr>
              <a:t>Primary endpoint:</a:t>
            </a:r>
          </a:p>
        </p:txBody>
      </p:sp>
      <p:sp>
        <p:nvSpPr>
          <p:cNvPr id="37892" name="Content Placeholder 3">
            <a:extLst>
              <a:ext uri="{FF2B5EF4-FFF2-40B4-BE49-F238E27FC236}">
                <a16:creationId xmlns:a16="http://schemas.microsoft.com/office/drawing/2014/main" id="{9A6E3707-83F5-1103-BC1C-A3CED5E37C30}"/>
              </a:ext>
            </a:extLst>
          </p:cNvPr>
          <p:cNvSpPr txBox="1">
            <a:spLocks noChangeArrowheads="1"/>
          </p:cNvSpPr>
          <p:nvPr/>
        </p:nvSpPr>
        <p:spPr bwMode="auto">
          <a:xfrm>
            <a:off x="8128495" y="3503085"/>
            <a:ext cx="3858683" cy="7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buFontTx/>
              <a:buChar char="•"/>
            </a:pPr>
            <a:r>
              <a:rPr lang="en-US" altLang="en-US" sz="1867"/>
              <a:t>Change from withdrawal baseline (week 36) to week 40 (PART 3) in mean trough sitting office SBP</a:t>
            </a:r>
          </a:p>
          <a:p>
            <a:pPr eaLnBrk="1" hangingPunct="1">
              <a:buFontTx/>
              <a:buChar char="•"/>
            </a:pPr>
            <a:endParaRPr lang="en-US" altLang="en-US" sz="1867"/>
          </a:p>
        </p:txBody>
      </p:sp>
      <p:sp>
        <p:nvSpPr>
          <p:cNvPr id="37893" name="Text Placeholder 2">
            <a:extLst>
              <a:ext uri="{FF2B5EF4-FFF2-40B4-BE49-F238E27FC236}">
                <a16:creationId xmlns:a16="http://schemas.microsoft.com/office/drawing/2014/main" id="{9B8C52FA-7C50-21B5-8064-5321C3C61658}"/>
              </a:ext>
            </a:extLst>
          </p:cNvPr>
          <p:cNvSpPr txBox="1">
            <a:spLocks noChangeArrowheads="1"/>
          </p:cNvSpPr>
          <p:nvPr/>
        </p:nvSpPr>
        <p:spPr bwMode="auto">
          <a:xfrm>
            <a:off x="8128496" y="2904067"/>
            <a:ext cx="3877733" cy="6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spcBef>
                <a:spcPct val="0"/>
              </a:spcBef>
            </a:pPr>
            <a:r>
              <a:rPr lang="en-US" altLang="en-US" sz="2400" b="1" dirty="0">
                <a:solidFill>
                  <a:schemeClr val="accent1"/>
                </a:solidFill>
              </a:rPr>
              <a:t>Key secondary endpoint:</a:t>
            </a:r>
          </a:p>
        </p:txBody>
      </p:sp>
      <p:sp>
        <p:nvSpPr>
          <p:cNvPr id="37894" name="Text Placeholder 2">
            <a:extLst>
              <a:ext uri="{FF2B5EF4-FFF2-40B4-BE49-F238E27FC236}">
                <a16:creationId xmlns:a16="http://schemas.microsoft.com/office/drawing/2014/main" id="{ECE2F255-98AC-2A83-BA54-D521484A1FD8}"/>
              </a:ext>
            </a:extLst>
          </p:cNvPr>
          <p:cNvSpPr txBox="1">
            <a:spLocks noChangeArrowheads="1"/>
          </p:cNvSpPr>
          <p:nvPr/>
        </p:nvSpPr>
        <p:spPr bwMode="auto">
          <a:xfrm>
            <a:off x="8151778" y="4421718"/>
            <a:ext cx="3877733" cy="6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spcBef>
                <a:spcPct val="0"/>
              </a:spcBef>
            </a:pPr>
            <a:r>
              <a:rPr lang="en-US" altLang="en-US" sz="2400" b="1" dirty="0">
                <a:solidFill>
                  <a:schemeClr val="accent1"/>
                </a:solidFill>
              </a:rPr>
              <a:t>Other secondary endpoint:</a:t>
            </a:r>
          </a:p>
        </p:txBody>
      </p:sp>
      <p:sp>
        <p:nvSpPr>
          <p:cNvPr id="37895" name="Content Placeholder 3">
            <a:extLst>
              <a:ext uri="{FF2B5EF4-FFF2-40B4-BE49-F238E27FC236}">
                <a16:creationId xmlns:a16="http://schemas.microsoft.com/office/drawing/2014/main" id="{B1C50C14-10CF-FE7F-8EEA-CE234AD04AE6}"/>
              </a:ext>
            </a:extLst>
          </p:cNvPr>
          <p:cNvSpPr txBox="1">
            <a:spLocks noChangeArrowheads="1"/>
          </p:cNvSpPr>
          <p:nvPr/>
        </p:nvSpPr>
        <p:spPr bwMode="auto">
          <a:xfrm>
            <a:off x="8151778" y="5018618"/>
            <a:ext cx="3835400" cy="6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750"/>
              </a:spcBef>
              <a:defRPr sz="1200">
                <a:solidFill>
                  <a:schemeClr val="tx1"/>
                </a:solidFill>
                <a:latin typeface="Lub Dub Medium"/>
              </a:defRPr>
            </a:lvl1pPr>
            <a:lvl2pPr marL="742950" indent="-285750" defTabSz="685800">
              <a:lnSpc>
                <a:spcPct val="90000"/>
              </a:lnSpc>
              <a:spcBef>
                <a:spcPts val="375"/>
              </a:spcBef>
              <a:defRPr sz="1200">
                <a:solidFill>
                  <a:schemeClr val="tx1"/>
                </a:solidFill>
                <a:latin typeface="Lub Dub Medium"/>
              </a:defRPr>
            </a:lvl2pPr>
            <a:lvl3pPr marL="1143000" indent="-228600" defTabSz="685800">
              <a:lnSpc>
                <a:spcPct val="90000"/>
              </a:lnSpc>
              <a:spcBef>
                <a:spcPts val="375"/>
              </a:spcBef>
              <a:defRPr sz="1200">
                <a:solidFill>
                  <a:schemeClr val="tx1"/>
                </a:solidFill>
                <a:latin typeface="Lub Dub Medium"/>
              </a:defRPr>
            </a:lvl3pPr>
            <a:lvl4pPr marL="1600200" indent="-228600" defTabSz="685800">
              <a:lnSpc>
                <a:spcPct val="90000"/>
              </a:lnSpc>
              <a:spcBef>
                <a:spcPts val="375"/>
              </a:spcBef>
              <a:defRPr sz="1200">
                <a:solidFill>
                  <a:schemeClr val="tx1"/>
                </a:solidFill>
                <a:latin typeface="Lub Dub Medium"/>
              </a:defRPr>
            </a:lvl4pPr>
            <a:lvl5pPr marL="2057400" indent="-228600" defTabSz="685800">
              <a:lnSpc>
                <a:spcPct val="90000"/>
              </a:lnSpc>
              <a:spcBef>
                <a:spcPts val="375"/>
              </a:spcBef>
              <a:defRPr sz="1200">
                <a:solidFill>
                  <a:schemeClr val="tx1"/>
                </a:solidFill>
                <a:latin typeface="Lub Dub Medium"/>
              </a:defRPr>
            </a:lvl5pPr>
            <a:lvl6pPr marL="2514600" indent="-228600" defTabSz="685800" eaLnBrk="0" fontAlgn="base" hangingPunct="0">
              <a:lnSpc>
                <a:spcPct val="90000"/>
              </a:lnSpc>
              <a:spcBef>
                <a:spcPts val="375"/>
              </a:spcBef>
              <a:spcAft>
                <a:spcPct val="0"/>
              </a:spcAft>
              <a:defRPr sz="1200">
                <a:solidFill>
                  <a:schemeClr val="tx1"/>
                </a:solidFill>
                <a:latin typeface="Lub Dub Medium"/>
              </a:defRPr>
            </a:lvl6pPr>
            <a:lvl7pPr marL="2971800" indent="-228600" defTabSz="685800" eaLnBrk="0" fontAlgn="base" hangingPunct="0">
              <a:lnSpc>
                <a:spcPct val="90000"/>
              </a:lnSpc>
              <a:spcBef>
                <a:spcPts val="375"/>
              </a:spcBef>
              <a:spcAft>
                <a:spcPct val="0"/>
              </a:spcAft>
              <a:defRPr sz="1200">
                <a:solidFill>
                  <a:schemeClr val="tx1"/>
                </a:solidFill>
                <a:latin typeface="Lub Dub Medium"/>
              </a:defRPr>
            </a:lvl7pPr>
            <a:lvl8pPr marL="3429000" indent="-228600" defTabSz="685800" eaLnBrk="0" fontAlgn="base" hangingPunct="0">
              <a:lnSpc>
                <a:spcPct val="90000"/>
              </a:lnSpc>
              <a:spcBef>
                <a:spcPts val="375"/>
              </a:spcBef>
              <a:spcAft>
                <a:spcPct val="0"/>
              </a:spcAft>
              <a:defRPr sz="1200">
                <a:solidFill>
                  <a:schemeClr val="tx1"/>
                </a:solidFill>
                <a:latin typeface="Lub Dub Medium"/>
              </a:defRPr>
            </a:lvl8pPr>
            <a:lvl9pPr marL="3886200" indent="-228600" defTabSz="685800" eaLnBrk="0" fontAlgn="base" hangingPunct="0">
              <a:lnSpc>
                <a:spcPct val="90000"/>
              </a:lnSpc>
              <a:spcBef>
                <a:spcPts val="375"/>
              </a:spcBef>
              <a:spcAft>
                <a:spcPct val="0"/>
              </a:spcAft>
              <a:defRPr sz="1200">
                <a:solidFill>
                  <a:schemeClr val="tx1"/>
                </a:solidFill>
                <a:latin typeface="Lub Dub Medium"/>
              </a:defRPr>
            </a:lvl9pPr>
          </a:lstStyle>
          <a:p>
            <a:pPr eaLnBrk="1" hangingPunct="1">
              <a:buFontTx/>
              <a:buChar char="•"/>
            </a:pPr>
            <a:r>
              <a:rPr lang="en-US" altLang="en-US" sz="1867"/>
              <a:t>Changes in 24-hour ambulatory BP at week 4 and week 40</a:t>
            </a:r>
          </a:p>
        </p:txBody>
      </p:sp>
      <p:grpSp>
        <p:nvGrpSpPr>
          <p:cNvPr id="37897" name="Group 17">
            <a:extLst>
              <a:ext uri="{FF2B5EF4-FFF2-40B4-BE49-F238E27FC236}">
                <a16:creationId xmlns:a16="http://schemas.microsoft.com/office/drawing/2014/main" id="{EF31A69E-D646-AE2A-4022-70DE5A1AFBB9}"/>
              </a:ext>
            </a:extLst>
          </p:cNvPr>
          <p:cNvGrpSpPr>
            <a:grpSpLocks/>
          </p:cNvGrpSpPr>
          <p:nvPr/>
        </p:nvGrpSpPr>
        <p:grpSpPr bwMode="auto">
          <a:xfrm>
            <a:off x="536283" y="842669"/>
            <a:ext cx="7420845" cy="5558299"/>
            <a:chOff x="-18893" y="669312"/>
            <a:chExt cx="5624766" cy="4212971"/>
          </a:xfrm>
        </p:grpSpPr>
        <p:grpSp>
          <p:nvGrpSpPr>
            <p:cNvPr id="37901" name="Group 15">
              <a:extLst>
                <a:ext uri="{FF2B5EF4-FFF2-40B4-BE49-F238E27FC236}">
                  <a16:creationId xmlns:a16="http://schemas.microsoft.com/office/drawing/2014/main" id="{736D725D-2650-8A1A-69A9-4A64759A92DD}"/>
                </a:ext>
              </a:extLst>
            </p:cNvPr>
            <p:cNvGrpSpPr>
              <a:grpSpLocks/>
            </p:cNvGrpSpPr>
            <p:nvPr/>
          </p:nvGrpSpPr>
          <p:grpSpPr bwMode="auto">
            <a:xfrm>
              <a:off x="-18893" y="669312"/>
              <a:ext cx="5624766" cy="4212968"/>
              <a:chOff x="95958" y="938934"/>
              <a:chExt cx="5072390" cy="3799236"/>
            </a:xfrm>
          </p:grpSpPr>
          <p:grpSp>
            <p:nvGrpSpPr>
              <p:cNvPr id="37904" name="Group 26">
                <a:extLst>
                  <a:ext uri="{FF2B5EF4-FFF2-40B4-BE49-F238E27FC236}">
                    <a16:creationId xmlns:a16="http://schemas.microsoft.com/office/drawing/2014/main" id="{04AA63A9-054E-5C06-332F-7E8FEB6C9733}"/>
                  </a:ext>
                </a:extLst>
              </p:cNvPr>
              <p:cNvGrpSpPr>
                <a:grpSpLocks/>
              </p:cNvGrpSpPr>
              <p:nvPr/>
            </p:nvGrpSpPr>
            <p:grpSpPr bwMode="auto">
              <a:xfrm>
                <a:off x="95958" y="938934"/>
                <a:ext cx="5072390" cy="3799236"/>
                <a:chOff x="95958" y="938934"/>
                <a:chExt cx="5072390" cy="3799236"/>
              </a:xfrm>
            </p:grpSpPr>
            <p:pic>
              <p:nvPicPr>
                <p:cNvPr id="37908" name="Picture 2">
                  <a:extLst>
                    <a:ext uri="{FF2B5EF4-FFF2-40B4-BE49-F238E27FC236}">
                      <a16:creationId xmlns:a16="http://schemas.microsoft.com/office/drawing/2014/main" id="{44CDEB24-B587-8A2F-06B0-20A85723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58"/>
                <a:stretch>
                  <a:fillRect/>
                </a:stretch>
              </p:blipFill>
              <p:spPr bwMode="auto">
                <a:xfrm>
                  <a:off x="254442" y="938934"/>
                  <a:ext cx="4913906" cy="35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6DE0149-C8AD-FA1C-F5EA-EB1CF7DFAD93}"/>
                    </a:ext>
                  </a:extLst>
                </p:cNvPr>
                <p:cNvSpPr/>
                <p:nvPr/>
              </p:nvSpPr>
              <p:spPr>
                <a:xfrm>
                  <a:off x="1719499" y="4118729"/>
                  <a:ext cx="819169" cy="1667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400"/>
                </a:p>
              </p:txBody>
            </p:sp>
            <p:sp>
              <p:nvSpPr>
                <p:cNvPr id="13" name="Rectangle 12">
                  <a:extLst>
                    <a:ext uri="{FF2B5EF4-FFF2-40B4-BE49-F238E27FC236}">
                      <a16:creationId xmlns:a16="http://schemas.microsoft.com/office/drawing/2014/main" id="{9793BF76-A1A8-2E34-02EF-4A3D44170B8A}"/>
                    </a:ext>
                  </a:extLst>
                </p:cNvPr>
                <p:cNvSpPr/>
                <p:nvPr/>
              </p:nvSpPr>
              <p:spPr>
                <a:xfrm>
                  <a:off x="3317484" y="4102588"/>
                  <a:ext cx="840691" cy="1842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400"/>
                </a:p>
              </p:txBody>
            </p:sp>
            <p:sp>
              <p:nvSpPr>
                <p:cNvPr id="37911" name="TextBox 3">
                  <a:extLst>
                    <a:ext uri="{FF2B5EF4-FFF2-40B4-BE49-F238E27FC236}">
                      <a16:creationId xmlns:a16="http://schemas.microsoft.com/office/drawing/2014/main" id="{51B8041D-7970-2A10-2198-A7FE32DB3FA1}"/>
                    </a:ext>
                  </a:extLst>
                </p:cNvPr>
                <p:cNvSpPr txBox="1">
                  <a:spLocks noChangeArrowheads="1"/>
                </p:cNvSpPr>
                <p:nvPr/>
              </p:nvSpPr>
              <p:spPr bwMode="auto">
                <a:xfrm>
                  <a:off x="95958" y="4496908"/>
                  <a:ext cx="626258" cy="2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Week:</a:t>
                  </a:r>
                </a:p>
              </p:txBody>
            </p:sp>
            <p:sp>
              <p:nvSpPr>
                <p:cNvPr id="37912" name="TextBox 13">
                  <a:extLst>
                    <a:ext uri="{FF2B5EF4-FFF2-40B4-BE49-F238E27FC236}">
                      <a16:creationId xmlns:a16="http://schemas.microsoft.com/office/drawing/2014/main" id="{4830910A-8B95-C39E-CE30-EADF8DE79BA0}"/>
                    </a:ext>
                  </a:extLst>
                </p:cNvPr>
                <p:cNvSpPr txBox="1">
                  <a:spLocks noChangeArrowheads="1"/>
                </p:cNvSpPr>
                <p:nvPr/>
              </p:nvSpPr>
              <p:spPr bwMode="auto">
                <a:xfrm>
                  <a:off x="3563900" y="4496908"/>
                  <a:ext cx="432007" cy="2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36</a:t>
                  </a:r>
                </a:p>
              </p:txBody>
            </p:sp>
            <p:sp>
              <p:nvSpPr>
                <p:cNvPr id="37913" name="TextBox 14">
                  <a:extLst>
                    <a:ext uri="{FF2B5EF4-FFF2-40B4-BE49-F238E27FC236}">
                      <a16:creationId xmlns:a16="http://schemas.microsoft.com/office/drawing/2014/main" id="{69E5B473-1328-1208-3E43-02688B11DE82}"/>
                    </a:ext>
                  </a:extLst>
                </p:cNvPr>
                <p:cNvSpPr txBox="1">
                  <a:spLocks noChangeArrowheads="1"/>
                </p:cNvSpPr>
                <p:nvPr/>
              </p:nvSpPr>
              <p:spPr bwMode="auto">
                <a:xfrm>
                  <a:off x="4319452" y="4496908"/>
                  <a:ext cx="374089" cy="2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48</a:t>
                  </a:r>
                </a:p>
              </p:txBody>
            </p:sp>
            <p:cxnSp>
              <p:nvCxnSpPr>
                <p:cNvPr id="17" name="Straight Arrow Connector 16">
                  <a:extLst>
                    <a:ext uri="{FF2B5EF4-FFF2-40B4-BE49-F238E27FC236}">
                      <a16:creationId xmlns:a16="http://schemas.microsoft.com/office/drawing/2014/main" id="{7667B419-6D9E-64AB-1FD0-E05C2B5F3F06}"/>
                    </a:ext>
                  </a:extLst>
                </p:cNvPr>
                <p:cNvCxnSpPr>
                  <a:cxnSpLocks/>
                </p:cNvCxnSpPr>
                <p:nvPr/>
              </p:nvCxnSpPr>
              <p:spPr>
                <a:xfrm flipV="1">
                  <a:off x="2827866" y="4394472"/>
                  <a:ext cx="0" cy="158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2E929D-80ED-59D1-A938-57CEE8F0AD71}"/>
                    </a:ext>
                  </a:extLst>
                </p:cNvPr>
                <p:cNvCxnSpPr>
                  <a:cxnSpLocks/>
                </p:cNvCxnSpPr>
                <p:nvPr/>
              </p:nvCxnSpPr>
              <p:spPr>
                <a:xfrm flipV="1">
                  <a:off x="3780200" y="4394472"/>
                  <a:ext cx="0" cy="158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28D6C1-8CB9-64BE-615A-12CE1778EF2D}"/>
                    </a:ext>
                  </a:extLst>
                </p:cNvPr>
                <p:cNvCxnSpPr>
                  <a:cxnSpLocks/>
                </p:cNvCxnSpPr>
                <p:nvPr/>
              </p:nvCxnSpPr>
              <p:spPr>
                <a:xfrm flipV="1">
                  <a:off x="4506556" y="4394472"/>
                  <a:ext cx="0" cy="158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7905" name="TextBox 20">
                <a:extLst>
                  <a:ext uri="{FF2B5EF4-FFF2-40B4-BE49-F238E27FC236}">
                    <a16:creationId xmlns:a16="http://schemas.microsoft.com/office/drawing/2014/main" id="{26CE3E38-8C11-0150-175F-208D8D398C54}"/>
                  </a:ext>
                </a:extLst>
              </p:cNvPr>
              <p:cNvSpPr txBox="1">
                <a:spLocks noChangeArrowheads="1"/>
              </p:cNvSpPr>
              <p:nvPr/>
            </p:nvSpPr>
            <p:spPr bwMode="auto">
              <a:xfrm>
                <a:off x="2454402" y="4496908"/>
                <a:ext cx="748178" cy="2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4</a:t>
                </a:r>
              </a:p>
            </p:txBody>
          </p:sp>
          <p:sp>
            <p:nvSpPr>
              <p:cNvPr id="37906" name="TextBox 22">
                <a:extLst>
                  <a:ext uri="{FF2B5EF4-FFF2-40B4-BE49-F238E27FC236}">
                    <a16:creationId xmlns:a16="http://schemas.microsoft.com/office/drawing/2014/main" id="{ACE47F5C-FFA1-02BB-5C13-6C2C4F352193}"/>
                  </a:ext>
                </a:extLst>
              </p:cNvPr>
              <p:cNvSpPr txBox="1">
                <a:spLocks noChangeArrowheads="1"/>
              </p:cNvSpPr>
              <p:nvPr/>
            </p:nvSpPr>
            <p:spPr bwMode="auto">
              <a:xfrm>
                <a:off x="3878286" y="4496908"/>
                <a:ext cx="374089" cy="2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40</a:t>
                </a:r>
              </a:p>
            </p:txBody>
          </p:sp>
          <p:cxnSp>
            <p:nvCxnSpPr>
              <p:cNvPr id="24" name="Straight Arrow Connector 23">
                <a:extLst>
                  <a:ext uri="{FF2B5EF4-FFF2-40B4-BE49-F238E27FC236}">
                    <a16:creationId xmlns:a16="http://schemas.microsoft.com/office/drawing/2014/main" id="{652C80CF-8DC4-294A-88CF-981AF51A068E}"/>
                  </a:ext>
                </a:extLst>
              </p:cNvPr>
              <p:cNvCxnSpPr>
                <a:cxnSpLocks/>
              </p:cNvCxnSpPr>
              <p:nvPr/>
            </p:nvCxnSpPr>
            <p:spPr>
              <a:xfrm flipV="1">
                <a:off x="4065362" y="4394472"/>
                <a:ext cx="0" cy="1587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7C6D6C4A-2A4C-7FDC-6866-95E8E6047C58}"/>
                </a:ext>
              </a:extLst>
            </p:cNvPr>
            <p:cNvCxnSpPr>
              <a:cxnSpLocks/>
            </p:cNvCxnSpPr>
            <p:nvPr/>
          </p:nvCxnSpPr>
          <p:spPr>
            <a:xfrm flipV="1">
              <a:off x="2296047" y="4501157"/>
              <a:ext cx="0" cy="1760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903" name="TextBox 25">
              <a:extLst>
                <a:ext uri="{FF2B5EF4-FFF2-40B4-BE49-F238E27FC236}">
                  <a16:creationId xmlns:a16="http://schemas.microsoft.com/office/drawing/2014/main" id="{74D4A78E-004B-C612-E6C3-04528C07B127}"/>
                </a:ext>
              </a:extLst>
            </p:cNvPr>
            <p:cNvSpPr txBox="1">
              <a:spLocks noChangeArrowheads="1"/>
            </p:cNvSpPr>
            <p:nvPr/>
          </p:nvSpPr>
          <p:spPr bwMode="auto">
            <a:xfrm>
              <a:off x="1888735" y="4614747"/>
              <a:ext cx="829654" cy="26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867"/>
                <a:t>0</a:t>
              </a:r>
            </a:p>
          </p:txBody>
        </p:sp>
      </p:grpSp>
      <p:sp>
        <p:nvSpPr>
          <p:cNvPr id="37898" name="Title 1">
            <a:extLst>
              <a:ext uri="{FF2B5EF4-FFF2-40B4-BE49-F238E27FC236}">
                <a16:creationId xmlns:a16="http://schemas.microsoft.com/office/drawing/2014/main" id="{391EB9BC-EFD9-85CC-A218-318A2072A392}"/>
              </a:ext>
            </a:extLst>
          </p:cNvPr>
          <p:cNvSpPr>
            <a:spLocks noGrp="1" noChangeArrowheads="1"/>
          </p:cNvSpPr>
          <p:nvPr>
            <p:ph type="title"/>
          </p:nvPr>
        </p:nvSpPr>
        <p:spPr>
          <a:xfrm>
            <a:off x="838200" y="0"/>
            <a:ext cx="10515600" cy="856644"/>
          </a:xfrm>
        </p:spPr>
        <p:txBody>
          <a:bodyPr/>
          <a:lstStyle/>
          <a:p>
            <a:r>
              <a:rPr lang="en-US" altLang="en-US" dirty="0"/>
              <a:t>Study Design and Methods</a:t>
            </a:r>
          </a:p>
        </p:txBody>
      </p:sp>
      <p:sp>
        <p:nvSpPr>
          <p:cNvPr id="37899" name="TextBox 27">
            <a:extLst>
              <a:ext uri="{FF2B5EF4-FFF2-40B4-BE49-F238E27FC236}">
                <a16:creationId xmlns:a16="http://schemas.microsoft.com/office/drawing/2014/main" id="{0B5D8AE2-A9BC-CDD5-D4E8-40BFFF7AF460}"/>
              </a:ext>
            </a:extLst>
          </p:cNvPr>
          <p:cNvSpPr txBox="1">
            <a:spLocks noChangeArrowheads="1"/>
          </p:cNvSpPr>
          <p:nvPr/>
        </p:nvSpPr>
        <p:spPr bwMode="auto">
          <a:xfrm>
            <a:off x="2911504" y="5459667"/>
            <a:ext cx="1371404" cy="318100"/>
          </a:xfrm>
          <a:prstGeom prst="rect">
            <a:avLst/>
          </a:prstGeom>
          <a:solidFill>
            <a:schemeClr val="bg1"/>
          </a:solidFill>
          <a:ln w="28575">
            <a:solidFill>
              <a:srgbClr val="C00000"/>
            </a:solidFill>
            <a:miter lim="800000"/>
            <a:headEnd/>
            <a:tailEnd/>
          </a:ln>
        </p:spPr>
        <p:txBody>
          <a:bodyPr wrap="squar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67" spc="-30"/>
              <a:t>Randomization</a:t>
            </a:r>
          </a:p>
        </p:txBody>
      </p:sp>
      <p:sp>
        <p:nvSpPr>
          <p:cNvPr id="37900" name="TextBox 28">
            <a:extLst>
              <a:ext uri="{FF2B5EF4-FFF2-40B4-BE49-F238E27FC236}">
                <a16:creationId xmlns:a16="http://schemas.microsoft.com/office/drawing/2014/main" id="{5C27EADA-E254-9CF0-69ED-B449EC5A0FC4}"/>
              </a:ext>
            </a:extLst>
          </p:cNvPr>
          <p:cNvSpPr txBox="1">
            <a:spLocks noChangeArrowheads="1"/>
          </p:cNvSpPr>
          <p:nvPr/>
        </p:nvSpPr>
        <p:spPr bwMode="auto">
          <a:xfrm>
            <a:off x="5223559" y="5459667"/>
            <a:ext cx="1304480" cy="318100"/>
          </a:xfrm>
          <a:prstGeom prst="rect">
            <a:avLst/>
          </a:prstGeom>
          <a:solidFill>
            <a:schemeClr val="bg1"/>
          </a:solidFill>
          <a:ln w="28575">
            <a:solidFill>
              <a:srgbClr val="C00000"/>
            </a:solidFill>
            <a:miter lim="800000"/>
            <a:headEnd/>
            <a:tailEnd/>
          </a:ln>
        </p:spPr>
        <p:txBody>
          <a:bodyPr wrap="squar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67" spc="-30" dirty="0"/>
              <a:t>Rerandomization</a:t>
            </a:r>
          </a:p>
        </p:txBody>
      </p:sp>
      <p:sp>
        <p:nvSpPr>
          <p:cNvPr id="3" name="Footer Placeholder 2">
            <a:extLst>
              <a:ext uri="{FF2B5EF4-FFF2-40B4-BE49-F238E27FC236}">
                <a16:creationId xmlns:a16="http://schemas.microsoft.com/office/drawing/2014/main" id="{34CE9486-5E28-BDC3-9E87-5D35EB68D937}"/>
              </a:ext>
            </a:extLst>
          </p:cNvPr>
          <p:cNvSpPr>
            <a:spLocks noGrp="1"/>
          </p:cNvSpPr>
          <p:nvPr>
            <p:ph type="ftr" sz="quarter" idx="3"/>
          </p:nvPr>
        </p:nvSpPr>
        <p:spPr/>
        <p:txBody>
          <a:bodyPr/>
          <a:lstStyle/>
          <a:p>
            <a:r>
              <a:rPr lang="nl-NL" dirty="0"/>
              <a:t>Danaietash P, et al. </a:t>
            </a:r>
            <a:r>
              <a:rPr lang="nl-NL" i="1" dirty="0"/>
              <a:t>J Clin Hypertens (Greenwich). </a:t>
            </a:r>
            <a:r>
              <a:rPr lang="nl-NL" dirty="0"/>
              <a:t>2022;24(7):804-813. doi:10.1111/jch.14517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C6365FF7-4085-972A-BCE9-1EFD932723AB}"/>
              </a:ext>
            </a:extLst>
          </p:cNvPr>
          <p:cNvSpPr>
            <a:spLocks noGrp="1"/>
          </p:cNvSpPr>
          <p:nvPr>
            <p:ph idx="1"/>
          </p:nvPr>
        </p:nvSpPr>
        <p:spPr>
          <a:xfrm>
            <a:off x="729576" y="1285336"/>
            <a:ext cx="4299625" cy="5147210"/>
          </a:xfrm>
        </p:spPr>
        <p:txBody>
          <a:bodyPr>
            <a:normAutofit/>
          </a:bodyPr>
          <a:lstStyle/>
          <a:p>
            <a:pPr marL="0" indent="0">
              <a:spcBef>
                <a:spcPts val="600"/>
              </a:spcBef>
              <a:buNone/>
            </a:pPr>
            <a:r>
              <a:rPr lang="en-US" sz="1800" b="1" dirty="0"/>
              <a:t>Key inclusion criteria:</a:t>
            </a:r>
            <a:r>
              <a:rPr lang="en-US" sz="1800" b="1" baseline="30000" dirty="0"/>
              <a:t>1</a:t>
            </a:r>
          </a:p>
          <a:p>
            <a:pPr>
              <a:spcBef>
                <a:spcPts val="600"/>
              </a:spcBef>
            </a:pPr>
            <a:r>
              <a:rPr lang="en-US" sz="1800" dirty="0"/>
              <a:t>History of uncontrolled office BP despite </a:t>
            </a:r>
            <a:br>
              <a:rPr lang="en-US" sz="1800" dirty="0"/>
            </a:br>
            <a:r>
              <a:rPr lang="en-US" sz="1800" dirty="0"/>
              <a:t>≥3 antihypertensive medications </a:t>
            </a:r>
          </a:p>
          <a:p>
            <a:pPr>
              <a:spcBef>
                <a:spcPts val="600"/>
              </a:spcBef>
            </a:pPr>
            <a:r>
              <a:rPr lang="en-US" sz="1800" dirty="0"/>
              <a:t>Unattended sitting office SBP ≥140 mmHg</a:t>
            </a:r>
          </a:p>
          <a:p>
            <a:pPr>
              <a:spcBef>
                <a:spcPts val="600"/>
              </a:spcBef>
            </a:pPr>
            <a:endParaRPr lang="en-US" sz="1800" dirty="0"/>
          </a:p>
          <a:p>
            <a:pPr marL="0" indent="0">
              <a:spcBef>
                <a:spcPts val="600"/>
              </a:spcBef>
              <a:buNone/>
            </a:pPr>
            <a:r>
              <a:rPr lang="en-US" sz="1800" b="1" dirty="0"/>
              <a:t>Key exclusion criteria:</a:t>
            </a:r>
            <a:r>
              <a:rPr lang="en-US" sz="1800" b="1" baseline="30000" dirty="0"/>
              <a:t>1</a:t>
            </a:r>
          </a:p>
          <a:p>
            <a:pPr>
              <a:spcBef>
                <a:spcPts val="600"/>
              </a:spcBef>
            </a:pPr>
            <a:r>
              <a:rPr lang="en-US" sz="1800" dirty="0"/>
              <a:t>Confirmed severe hypertension (grade 3)</a:t>
            </a:r>
          </a:p>
          <a:p>
            <a:pPr>
              <a:spcBef>
                <a:spcPts val="600"/>
              </a:spcBef>
            </a:pPr>
            <a:r>
              <a:rPr lang="en-US" sz="1800" dirty="0"/>
              <a:t>Major cardiovascular, renal, cerebrovascular medical complications in the past 6 months or New York Heart Association stage III-IV heart failure </a:t>
            </a:r>
          </a:p>
          <a:p>
            <a:pPr>
              <a:spcBef>
                <a:spcPts val="600"/>
              </a:spcBef>
            </a:pPr>
            <a:r>
              <a:rPr lang="en-US" sz="1800" dirty="0"/>
              <a:t>N-terminal pro-BNP levels ≥500 </a:t>
            </a:r>
            <a:r>
              <a:rPr lang="en-US" sz="1800" dirty="0" err="1"/>
              <a:t>pg</a:t>
            </a:r>
            <a:r>
              <a:rPr lang="en-US" sz="1800" dirty="0"/>
              <a:t>/ml</a:t>
            </a:r>
          </a:p>
          <a:p>
            <a:pPr>
              <a:spcBef>
                <a:spcPts val="600"/>
              </a:spcBef>
            </a:pPr>
            <a:r>
              <a:rPr lang="en-US" sz="1800" dirty="0"/>
              <a:t>Estimated glomerular filtration rate (eGFR) &lt;15 ml/min/1.73 m</a:t>
            </a:r>
            <a:r>
              <a:rPr lang="en-US" sz="1800" baseline="30000" dirty="0"/>
              <a:t>2</a:t>
            </a:r>
          </a:p>
          <a:p>
            <a:pPr>
              <a:spcBef>
                <a:spcPts val="600"/>
              </a:spcBef>
            </a:pPr>
            <a:endParaRPr lang="en-US" sz="1800" dirty="0"/>
          </a:p>
        </p:txBody>
      </p:sp>
      <p:sp>
        <p:nvSpPr>
          <p:cNvPr id="39938" name="Title 1">
            <a:extLst>
              <a:ext uri="{FF2B5EF4-FFF2-40B4-BE49-F238E27FC236}">
                <a16:creationId xmlns:a16="http://schemas.microsoft.com/office/drawing/2014/main" id="{9CFCFF39-F099-85F0-C425-A5E67A006FAC}"/>
              </a:ext>
            </a:extLst>
          </p:cNvPr>
          <p:cNvSpPr>
            <a:spLocks noGrp="1" noChangeArrowheads="1"/>
          </p:cNvSpPr>
          <p:nvPr>
            <p:ph type="title"/>
          </p:nvPr>
        </p:nvSpPr>
        <p:spPr/>
        <p:txBody>
          <a:bodyPr/>
          <a:lstStyle/>
          <a:p>
            <a:r>
              <a:rPr lang="en-AU" altLang="en-US"/>
              <a:t>Study Population</a:t>
            </a:r>
          </a:p>
        </p:txBody>
      </p:sp>
      <p:sp>
        <p:nvSpPr>
          <p:cNvPr id="6" name="Footer Placeholder 5">
            <a:extLst>
              <a:ext uri="{FF2B5EF4-FFF2-40B4-BE49-F238E27FC236}">
                <a16:creationId xmlns:a16="http://schemas.microsoft.com/office/drawing/2014/main" id="{0AC89973-E9BA-A788-E610-A512F50CB226}"/>
              </a:ext>
            </a:extLst>
          </p:cNvPr>
          <p:cNvSpPr>
            <a:spLocks noGrp="1"/>
          </p:cNvSpPr>
          <p:nvPr>
            <p:ph type="ftr" sz="quarter" idx="3"/>
          </p:nvPr>
        </p:nvSpPr>
        <p:spPr/>
        <p:txBody>
          <a:bodyPr/>
          <a:lstStyle/>
          <a:p>
            <a:r>
              <a:rPr lang="nl-NL" dirty="0"/>
              <a:t>1. Danaietash P, et al. </a:t>
            </a:r>
            <a:r>
              <a:rPr lang="nl-NL" i="1" dirty="0"/>
              <a:t>J Clin Hypertens (Greenwich). </a:t>
            </a:r>
            <a:r>
              <a:rPr lang="nl-NL" dirty="0"/>
              <a:t>2022;24(7):804-813. doi:10.1111/jch.14517</a:t>
            </a:r>
          </a:p>
        </p:txBody>
      </p:sp>
    </p:spTree>
  </p:cSld>
  <p:clrMapOvr>
    <a:masterClrMapping/>
  </p:clrMapOvr>
</p:sld>
</file>

<file path=ppt/theme/theme1.xml><?xml version="1.0" encoding="utf-8"?>
<a:theme xmlns:a="http://schemas.openxmlformats.org/drawingml/2006/main" name="Office 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Widescreen</PresentationFormat>
  <Paragraphs>338</Paragraphs>
  <Slides>20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Narrow</vt:lpstr>
      <vt:lpstr>BlinkMacSystemFont</vt:lpstr>
      <vt:lpstr>Calibri</vt:lpstr>
      <vt:lpstr>Lub Dub Bold</vt:lpstr>
      <vt:lpstr>Lub Dub Heavy</vt:lpstr>
      <vt:lpstr>Lub Dub Medium</vt:lpstr>
      <vt:lpstr>Office Theme</vt:lpstr>
      <vt:lpstr>Chart</vt:lpstr>
      <vt:lpstr>Sustained Blood Pressure Lowering Effect With the Dual Endothelin Receptor Antagonist Aprocitentan in Resistant Hypertension: Results From a Randomized, Controlled Study Including a Withdrawal Phase</vt:lpstr>
      <vt:lpstr>Disclaimer</vt:lpstr>
      <vt:lpstr>Background</vt:lpstr>
      <vt:lpstr>Background</vt:lpstr>
      <vt:lpstr>Background</vt:lpstr>
      <vt:lpstr>Background</vt:lpstr>
      <vt:lpstr>Background</vt:lpstr>
      <vt:lpstr>Study Design and Methods</vt:lpstr>
      <vt:lpstr>Study Population</vt:lpstr>
      <vt:lpstr>Study Population</vt:lpstr>
      <vt:lpstr>Unattended Office SBP</vt:lpstr>
      <vt:lpstr>24-Hour Ambulatory SBP</vt:lpstr>
      <vt:lpstr>24-Hour Ambulatory SBP</vt:lpstr>
      <vt:lpstr>Subgroup Analysis/Change in UACR </vt:lpstr>
      <vt:lpstr>Subgroup Analysis/Change in UACR </vt:lpstr>
      <vt:lpstr>Subgroup Analysis/Change in UACR </vt:lpstr>
      <vt:lpstr>Selected Treatment-Emergent Adverse Events of Special Interest</vt:lpstr>
      <vt:lpstr>Selected Treatment-Emergent Adverse Events of Special Interest</vt:lpstr>
      <vt:lpstr>Conclusions</vt:lpstr>
      <vt:lpstr>Simultaneous Publication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2022-11-23T17:51:46Z</dcterms:created>
  <dcterms:modified xsi:type="dcterms:W3CDTF">2022-11-23T17:59:39Z</dcterms:modified>
</cp:coreProperties>
</file>