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63" r:id="rId2"/>
    <p:sldId id="256" r:id="rId3"/>
    <p:sldId id="267" r:id="rId4"/>
    <p:sldId id="269" r:id="rId5"/>
    <p:sldId id="270" r:id="rId6"/>
    <p:sldId id="1230" r:id="rId7"/>
    <p:sldId id="1233" r:id="rId8"/>
    <p:sldId id="1227" r:id="rId9"/>
    <p:sldId id="1224" r:id="rId10"/>
    <p:sldId id="1234" r:id="rId11"/>
    <p:sldId id="1235" r:id="rId12"/>
    <p:sldId id="1231" r:id="rId13"/>
    <p:sldId id="1236" r:id="rId14"/>
    <p:sldId id="1237" r:id="rId15"/>
    <p:sldId id="1238" r:id="rId16"/>
    <p:sldId id="274" r:id="rId17"/>
    <p:sldId id="1232" r:id="rId18"/>
    <p:sldId id="1239" r:id="rId19"/>
    <p:sldId id="12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58" userDrawn="1">
          <p15:clr>
            <a:srgbClr val="A4A3A4"/>
          </p15:clr>
        </p15:guide>
        <p15:guide id="3" orient="horz" pos="605" userDrawn="1">
          <p15:clr>
            <a:srgbClr val="A4A3A4"/>
          </p15:clr>
        </p15:guide>
        <p15:guide id="4" pos="582" userDrawn="1">
          <p15:clr>
            <a:srgbClr val="A4A3A4"/>
          </p15:clr>
        </p15:guide>
        <p15:guide id="5" pos="12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A31"/>
    <a:srgbClr val="DF1918"/>
    <a:srgbClr val="E68229"/>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6" autoAdjust="0"/>
    <p:restoredTop sz="96801" autoAdjust="0"/>
  </p:normalViewPr>
  <p:slideViewPr>
    <p:cSldViewPr snapToGrid="0">
      <p:cViewPr varScale="1">
        <p:scale>
          <a:sx n="61" d="100"/>
          <a:sy n="61" d="100"/>
        </p:scale>
        <p:origin x="108" y="750"/>
      </p:cViewPr>
      <p:guideLst>
        <p:guide orient="horz" pos="2160"/>
        <p:guide pos="3958"/>
        <p:guide orient="horz" pos="605"/>
        <p:guide pos="582"/>
        <p:guide pos="12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A463A-09CC-43CF-A018-6FF5DE8B189F}"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9E5F7-0786-4CD1-8C66-FA90B52901B3}" type="slidenum">
              <a:rPr lang="en-US" smtClean="0"/>
              <a:t>‹#›</a:t>
            </a:fld>
            <a:endParaRPr lang="en-US"/>
          </a:p>
        </p:txBody>
      </p:sp>
    </p:spTree>
    <p:extLst>
      <p:ext uri="{BB962C8B-B14F-4D97-AF65-F5344CB8AC3E}">
        <p14:creationId xmlns:p14="http://schemas.microsoft.com/office/powerpoint/2010/main" val="200859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a:p>
        </p:txBody>
      </p:sp>
      <p:sp>
        <p:nvSpPr>
          <p:cNvPr id="38916" name="Slide Number Placeholder 3"/>
          <p:cNvSpPr>
            <a:spLocks noGrp="1"/>
          </p:cNvSpPr>
          <p:nvPr>
            <p:ph type="sldNum" sz="quarter" idx="5"/>
          </p:nvPr>
        </p:nvSpPr>
        <p:spPr>
          <a:noFill/>
        </p:spPr>
        <p:txBody>
          <a:bodyPr/>
          <a:lstStyle>
            <a:lvl1pPr>
              <a:defRPr sz="2000">
                <a:solidFill>
                  <a:schemeClr val="tx1"/>
                </a:solidFill>
                <a:latin typeface="Arial" charset="0"/>
                <a:cs typeface="Arial" charset="0"/>
              </a:defRPr>
            </a:lvl1pPr>
            <a:lvl2pPr marL="729057" indent="-280406">
              <a:defRPr sz="2000">
                <a:solidFill>
                  <a:schemeClr val="tx1"/>
                </a:solidFill>
                <a:latin typeface="Arial" charset="0"/>
                <a:cs typeface="Arial" charset="0"/>
              </a:defRPr>
            </a:lvl2pPr>
            <a:lvl3pPr marL="1121626" indent="-224325">
              <a:defRPr sz="2000">
                <a:solidFill>
                  <a:schemeClr val="tx1"/>
                </a:solidFill>
                <a:latin typeface="Arial" charset="0"/>
                <a:cs typeface="Arial" charset="0"/>
              </a:defRPr>
            </a:lvl3pPr>
            <a:lvl4pPr marL="1570276" indent="-224325">
              <a:defRPr sz="2000">
                <a:solidFill>
                  <a:schemeClr val="tx1"/>
                </a:solidFill>
                <a:latin typeface="Arial" charset="0"/>
                <a:cs typeface="Arial" charset="0"/>
              </a:defRPr>
            </a:lvl4pPr>
            <a:lvl5pPr marL="2018927" indent="-224325">
              <a:defRPr sz="2000">
                <a:solidFill>
                  <a:schemeClr val="tx1"/>
                </a:solidFill>
                <a:latin typeface="Arial" charset="0"/>
                <a:cs typeface="Arial" charset="0"/>
              </a:defRPr>
            </a:lvl5pPr>
            <a:lvl6pPr marL="2467577" indent="-224325" eaLnBrk="0" fontAlgn="base" hangingPunct="0">
              <a:spcBef>
                <a:spcPct val="0"/>
              </a:spcBef>
              <a:spcAft>
                <a:spcPct val="0"/>
              </a:spcAft>
              <a:defRPr sz="2000">
                <a:solidFill>
                  <a:schemeClr val="tx1"/>
                </a:solidFill>
                <a:latin typeface="Arial" charset="0"/>
                <a:cs typeface="Arial" charset="0"/>
              </a:defRPr>
            </a:lvl6pPr>
            <a:lvl7pPr marL="2916227" indent="-224325" eaLnBrk="0" fontAlgn="base" hangingPunct="0">
              <a:spcBef>
                <a:spcPct val="0"/>
              </a:spcBef>
              <a:spcAft>
                <a:spcPct val="0"/>
              </a:spcAft>
              <a:defRPr sz="2000">
                <a:solidFill>
                  <a:schemeClr val="tx1"/>
                </a:solidFill>
                <a:latin typeface="Arial" charset="0"/>
                <a:cs typeface="Arial" charset="0"/>
              </a:defRPr>
            </a:lvl7pPr>
            <a:lvl8pPr marL="3364878" indent="-224325" eaLnBrk="0" fontAlgn="base" hangingPunct="0">
              <a:spcBef>
                <a:spcPct val="0"/>
              </a:spcBef>
              <a:spcAft>
                <a:spcPct val="0"/>
              </a:spcAft>
              <a:defRPr sz="2000">
                <a:solidFill>
                  <a:schemeClr val="tx1"/>
                </a:solidFill>
                <a:latin typeface="Arial" charset="0"/>
                <a:cs typeface="Arial" charset="0"/>
              </a:defRPr>
            </a:lvl8pPr>
            <a:lvl9pPr marL="3813528" indent="-224325" eaLnBrk="0" fontAlgn="base" hangingPunct="0">
              <a:spcBef>
                <a:spcPct val="0"/>
              </a:spcBef>
              <a:spcAft>
                <a:spcPct val="0"/>
              </a:spcAft>
              <a:defRPr sz="2000">
                <a:solidFill>
                  <a:schemeClr val="tx1"/>
                </a:solidFill>
                <a:latin typeface="Arial" charset="0"/>
                <a:cs typeface="Arial" charset="0"/>
              </a:defRPr>
            </a:lvl9pPr>
          </a:lstStyle>
          <a:p>
            <a:fld id="{C9518E25-DF42-411D-9B44-B1F1A9C3456B}"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E45EE-ABE1-4D05-8073-474C009C2B3C}" type="slidenum">
              <a:rPr lang="en-US" smtClean="0"/>
              <a:t>16</a:t>
            </a:fld>
            <a:endParaRPr lang="en-US"/>
          </a:p>
        </p:txBody>
      </p:sp>
    </p:spTree>
    <p:extLst>
      <p:ext uri="{BB962C8B-B14F-4D97-AF65-F5344CB8AC3E}">
        <p14:creationId xmlns:p14="http://schemas.microsoft.com/office/powerpoint/2010/main" val="175712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dirty="0"/>
          </a:p>
        </p:txBody>
      </p:sp>
      <p:sp>
        <p:nvSpPr>
          <p:cNvPr id="40964" name="Slide Number Placeholder 3"/>
          <p:cNvSpPr>
            <a:spLocks noGrp="1"/>
          </p:cNvSpPr>
          <p:nvPr>
            <p:ph type="sldNum" sz="quarter" idx="5"/>
          </p:nvPr>
        </p:nvSpPr>
        <p:spPr>
          <a:noFill/>
        </p:spPr>
        <p:txBody>
          <a:bodyPr/>
          <a:lstStyle>
            <a:lvl1pPr>
              <a:defRPr sz="2000">
                <a:solidFill>
                  <a:schemeClr val="tx1"/>
                </a:solidFill>
                <a:latin typeface="Arial" charset="0"/>
                <a:cs typeface="Arial" charset="0"/>
              </a:defRPr>
            </a:lvl1pPr>
            <a:lvl2pPr marL="729057" indent="-280406">
              <a:defRPr sz="2000">
                <a:solidFill>
                  <a:schemeClr val="tx1"/>
                </a:solidFill>
                <a:latin typeface="Arial" charset="0"/>
                <a:cs typeface="Arial" charset="0"/>
              </a:defRPr>
            </a:lvl2pPr>
            <a:lvl3pPr marL="1121626" indent="-224325">
              <a:defRPr sz="2000">
                <a:solidFill>
                  <a:schemeClr val="tx1"/>
                </a:solidFill>
                <a:latin typeface="Arial" charset="0"/>
                <a:cs typeface="Arial" charset="0"/>
              </a:defRPr>
            </a:lvl3pPr>
            <a:lvl4pPr marL="1570276" indent="-224325">
              <a:defRPr sz="2000">
                <a:solidFill>
                  <a:schemeClr val="tx1"/>
                </a:solidFill>
                <a:latin typeface="Arial" charset="0"/>
                <a:cs typeface="Arial" charset="0"/>
              </a:defRPr>
            </a:lvl4pPr>
            <a:lvl5pPr marL="2018927" indent="-224325">
              <a:defRPr sz="2000">
                <a:solidFill>
                  <a:schemeClr val="tx1"/>
                </a:solidFill>
                <a:latin typeface="Arial" charset="0"/>
                <a:cs typeface="Arial" charset="0"/>
              </a:defRPr>
            </a:lvl5pPr>
            <a:lvl6pPr marL="2467577" indent="-224325" eaLnBrk="0" fontAlgn="base" hangingPunct="0">
              <a:spcBef>
                <a:spcPct val="0"/>
              </a:spcBef>
              <a:spcAft>
                <a:spcPct val="0"/>
              </a:spcAft>
              <a:defRPr sz="2000">
                <a:solidFill>
                  <a:schemeClr val="tx1"/>
                </a:solidFill>
                <a:latin typeface="Arial" charset="0"/>
                <a:cs typeface="Arial" charset="0"/>
              </a:defRPr>
            </a:lvl6pPr>
            <a:lvl7pPr marL="2916227" indent="-224325" eaLnBrk="0" fontAlgn="base" hangingPunct="0">
              <a:spcBef>
                <a:spcPct val="0"/>
              </a:spcBef>
              <a:spcAft>
                <a:spcPct val="0"/>
              </a:spcAft>
              <a:defRPr sz="2000">
                <a:solidFill>
                  <a:schemeClr val="tx1"/>
                </a:solidFill>
                <a:latin typeface="Arial" charset="0"/>
                <a:cs typeface="Arial" charset="0"/>
              </a:defRPr>
            </a:lvl7pPr>
            <a:lvl8pPr marL="3364878" indent="-224325" eaLnBrk="0" fontAlgn="base" hangingPunct="0">
              <a:spcBef>
                <a:spcPct val="0"/>
              </a:spcBef>
              <a:spcAft>
                <a:spcPct val="0"/>
              </a:spcAft>
              <a:defRPr sz="2000">
                <a:solidFill>
                  <a:schemeClr val="tx1"/>
                </a:solidFill>
                <a:latin typeface="Arial" charset="0"/>
                <a:cs typeface="Arial" charset="0"/>
              </a:defRPr>
            </a:lvl8pPr>
            <a:lvl9pPr marL="3813528" indent="-224325" eaLnBrk="0" fontAlgn="base" hangingPunct="0">
              <a:spcBef>
                <a:spcPct val="0"/>
              </a:spcBef>
              <a:spcAft>
                <a:spcPct val="0"/>
              </a:spcAft>
              <a:defRPr sz="2000">
                <a:solidFill>
                  <a:schemeClr val="tx1"/>
                </a:solidFill>
                <a:latin typeface="Arial" charset="0"/>
                <a:cs typeface="Arial" charset="0"/>
              </a:defRPr>
            </a:lvl9pPr>
          </a:lstStyle>
          <a:p>
            <a:fld id="{2F91DB7B-C285-458F-BD92-52A014C83D15}" type="slidenum">
              <a:rPr lang="en-US" altLang="en-US" sz="1200"/>
              <a:pPr/>
              <a:t>17</a:t>
            </a:fld>
            <a:endParaRPr lang="en-US" altLang="en-US" sz="1200"/>
          </a:p>
        </p:txBody>
      </p:sp>
    </p:spTree>
    <p:extLst>
      <p:ext uri="{BB962C8B-B14F-4D97-AF65-F5344CB8AC3E}">
        <p14:creationId xmlns:p14="http://schemas.microsoft.com/office/powerpoint/2010/main" val="302631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dirty="0"/>
          </a:p>
        </p:txBody>
      </p:sp>
      <p:sp>
        <p:nvSpPr>
          <p:cNvPr id="40964" name="Slide Number Placeholder 3"/>
          <p:cNvSpPr>
            <a:spLocks noGrp="1"/>
          </p:cNvSpPr>
          <p:nvPr>
            <p:ph type="sldNum" sz="quarter" idx="5"/>
          </p:nvPr>
        </p:nvSpPr>
        <p:spPr>
          <a:noFill/>
        </p:spPr>
        <p:txBody>
          <a:bodyPr/>
          <a:lstStyle>
            <a:lvl1pPr>
              <a:defRPr sz="2000">
                <a:solidFill>
                  <a:schemeClr val="tx1"/>
                </a:solidFill>
                <a:latin typeface="Arial" charset="0"/>
                <a:cs typeface="Arial" charset="0"/>
              </a:defRPr>
            </a:lvl1pPr>
            <a:lvl2pPr marL="729057" indent="-280406">
              <a:defRPr sz="2000">
                <a:solidFill>
                  <a:schemeClr val="tx1"/>
                </a:solidFill>
                <a:latin typeface="Arial" charset="0"/>
                <a:cs typeface="Arial" charset="0"/>
              </a:defRPr>
            </a:lvl2pPr>
            <a:lvl3pPr marL="1121626" indent="-224325">
              <a:defRPr sz="2000">
                <a:solidFill>
                  <a:schemeClr val="tx1"/>
                </a:solidFill>
                <a:latin typeface="Arial" charset="0"/>
                <a:cs typeface="Arial" charset="0"/>
              </a:defRPr>
            </a:lvl3pPr>
            <a:lvl4pPr marL="1570276" indent="-224325">
              <a:defRPr sz="2000">
                <a:solidFill>
                  <a:schemeClr val="tx1"/>
                </a:solidFill>
                <a:latin typeface="Arial" charset="0"/>
                <a:cs typeface="Arial" charset="0"/>
              </a:defRPr>
            </a:lvl4pPr>
            <a:lvl5pPr marL="2018927" indent="-224325">
              <a:defRPr sz="2000">
                <a:solidFill>
                  <a:schemeClr val="tx1"/>
                </a:solidFill>
                <a:latin typeface="Arial" charset="0"/>
                <a:cs typeface="Arial" charset="0"/>
              </a:defRPr>
            </a:lvl5pPr>
            <a:lvl6pPr marL="2467577" indent="-224325" eaLnBrk="0" fontAlgn="base" hangingPunct="0">
              <a:spcBef>
                <a:spcPct val="0"/>
              </a:spcBef>
              <a:spcAft>
                <a:spcPct val="0"/>
              </a:spcAft>
              <a:defRPr sz="2000">
                <a:solidFill>
                  <a:schemeClr val="tx1"/>
                </a:solidFill>
                <a:latin typeface="Arial" charset="0"/>
                <a:cs typeface="Arial" charset="0"/>
              </a:defRPr>
            </a:lvl6pPr>
            <a:lvl7pPr marL="2916227" indent="-224325" eaLnBrk="0" fontAlgn="base" hangingPunct="0">
              <a:spcBef>
                <a:spcPct val="0"/>
              </a:spcBef>
              <a:spcAft>
                <a:spcPct val="0"/>
              </a:spcAft>
              <a:defRPr sz="2000">
                <a:solidFill>
                  <a:schemeClr val="tx1"/>
                </a:solidFill>
                <a:latin typeface="Arial" charset="0"/>
                <a:cs typeface="Arial" charset="0"/>
              </a:defRPr>
            </a:lvl7pPr>
            <a:lvl8pPr marL="3364878" indent="-224325" eaLnBrk="0" fontAlgn="base" hangingPunct="0">
              <a:spcBef>
                <a:spcPct val="0"/>
              </a:spcBef>
              <a:spcAft>
                <a:spcPct val="0"/>
              </a:spcAft>
              <a:defRPr sz="2000">
                <a:solidFill>
                  <a:schemeClr val="tx1"/>
                </a:solidFill>
                <a:latin typeface="Arial" charset="0"/>
                <a:cs typeface="Arial" charset="0"/>
              </a:defRPr>
            </a:lvl8pPr>
            <a:lvl9pPr marL="3813528" indent="-224325" eaLnBrk="0" fontAlgn="base" hangingPunct="0">
              <a:spcBef>
                <a:spcPct val="0"/>
              </a:spcBef>
              <a:spcAft>
                <a:spcPct val="0"/>
              </a:spcAft>
              <a:defRPr sz="2000">
                <a:solidFill>
                  <a:schemeClr val="tx1"/>
                </a:solidFill>
                <a:latin typeface="Arial" charset="0"/>
                <a:cs typeface="Arial" charset="0"/>
              </a:defRPr>
            </a:lvl9pPr>
          </a:lstStyle>
          <a:p>
            <a:fld id="{2F91DB7B-C285-458F-BD92-52A014C83D15}" type="slidenum">
              <a:rPr lang="en-US" altLang="en-US" sz="1200"/>
              <a:pPr/>
              <a:t>18</a:t>
            </a:fld>
            <a:endParaRPr lang="en-US" altLang="en-US" sz="1200"/>
          </a:p>
        </p:txBody>
      </p:sp>
    </p:spTree>
    <p:extLst>
      <p:ext uri="{BB962C8B-B14F-4D97-AF65-F5344CB8AC3E}">
        <p14:creationId xmlns:p14="http://schemas.microsoft.com/office/powerpoint/2010/main" val="401096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4325" indent="-224325">
              <a:buFontTx/>
              <a:buAutoNum type="arabicPeriod"/>
              <a:defRPr/>
            </a:pPr>
            <a:endParaRPr lang="en-US"/>
          </a:p>
        </p:txBody>
      </p:sp>
      <p:sp>
        <p:nvSpPr>
          <p:cNvPr id="45060" name="Slide Number Placeholder 3"/>
          <p:cNvSpPr>
            <a:spLocks noGrp="1"/>
          </p:cNvSpPr>
          <p:nvPr>
            <p:ph type="sldNum" sz="quarter" idx="5"/>
          </p:nvPr>
        </p:nvSpPr>
        <p:spPr>
          <a:noFill/>
        </p:spPr>
        <p:txBody>
          <a:bodyPr/>
          <a:lstStyle>
            <a:lvl1pPr>
              <a:defRPr sz="2000">
                <a:solidFill>
                  <a:schemeClr val="tx1"/>
                </a:solidFill>
                <a:latin typeface="Arial" charset="0"/>
                <a:cs typeface="Arial" charset="0"/>
              </a:defRPr>
            </a:lvl1pPr>
            <a:lvl2pPr marL="729057" indent="-280406">
              <a:defRPr sz="2000">
                <a:solidFill>
                  <a:schemeClr val="tx1"/>
                </a:solidFill>
                <a:latin typeface="Arial" charset="0"/>
                <a:cs typeface="Arial" charset="0"/>
              </a:defRPr>
            </a:lvl2pPr>
            <a:lvl3pPr marL="1121626" indent="-224325">
              <a:defRPr sz="2000">
                <a:solidFill>
                  <a:schemeClr val="tx1"/>
                </a:solidFill>
                <a:latin typeface="Arial" charset="0"/>
                <a:cs typeface="Arial" charset="0"/>
              </a:defRPr>
            </a:lvl3pPr>
            <a:lvl4pPr marL="1570276" indent="-224325">
              <a:defRPr sz="2000">
                <a:solidFill>
                  <a:schemeClr val="tx1"/>
                </a:solidFill>
                <a:latin typeface="Arial" charset="0"/>
                <a:cs typeface="Arial" charset="0"/>
              </a:defRPr>
            </a:lvl4pPr>
            <a:lvl5pPr marL="2018927" indent="-224325">
              <a:defRPr sz="2000">
                <a:solidFill>
                  <a:schemeClr val="tx1"/>
                </a:solidFill>
                <a:latin typeface="Arial" charset="0"/>
                <a:cs typeface="Arial" charset="0"/>
              </a:defRPr>
            </a:lvl5pPr>
            <a:lvl6pPr marL="2467577" indent="-224325" eaLnBrk="0" fontAlgn="base" hangingPunct="0">
              <a:spcBef>
                <a:spcPct val="0"/>
              </a:spcBef>
              <a:spcAft>
                <a:spcPct val="0"/>
              </a:spcAft>
              <a:defRPr sz="2000">
                <a:solidFill>
                  <a:schemeClr val="tx1"/>
                </a:solidFill>
                <a:latin typeface="Arial" charset="0"/>
                <a:cs typeface="Arial" charset="0"/>
              </a:defRPr>
            </a:lvl6pPr>
            <a:lvl7pPr marL="2916227" indent="-224325" eaLnBrk="0" fontAlgn="base" hangingPunct="0">
              <a:spcBef>
                <a:spcPct val="0"/>
              </a:spcBef>
              <a:spcAft>
                <a:spcPct val="0"/>
              </a:spcAft>
              <a:defRPr sz="2000">
                <a:solidFill>
                  <a:schemeClr val="tx1"/>
                </a:solidFill>
                <a:latin typeface="Arial" charset="0"/>
                <a:cs typeface="Arial" charset="0"/>
              </a:defRPr>
            </a:lvl7pPr>
            <a:lvl8pPr marL="3364878" indent="-224325" eaLnBrk="0" fontAlgn="base" hangingPunct="0">
              <a:spcBef>
                <a:spcPct val="0"/>
              </a:spcBef>
              <a:spcAft>
                <a:spcPct val="0"/>
              </a:spcAft>
              <a:defRPr sz="2000">
                <a:solidFill>
                  <a:schemeClr val="tx1"/>
                </a:solidFill>
                <a:latin typeface="Arial" charset="0"/>
                <a:cs typeface="Arial" charset="0"/>
              </a:defRPr>
            </a:lvl8pPr>
            <a:lvl9pPr marL="3813528" indent="-224325" eaLnBrk="0" fontAlgn="base" hangingPunct="0">
              <a:spcBef>
                <a:spcPct val="0"/>
              </a:spcBef>
              <a:spcAft>
                <a:spcPct val="0"/>
              </a:spcAft>
              <a:defRPr sz="2000">
                <a:solidFill>
                  <a:schemeClr val="tx1"/>
                </a:solidFill>
                <a:latin typeface="Arial" charset="0"/>
                <a:cs typeface="Arial" charset="0"/>
              </a:defRPr>
            </a:lvl9pPr>
          </a:lstStyle>
          <a:p>
            <a:fld id="{E1BDF231-0FFC-478B-B053-9A96D3409A79}"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E45EE-ABE1-4D05-8073-474C009C2B3C}" type="slidenum">
              <a:rPr lang="en-US" smtClean="0"/>
              <a:t>3</a:t>
            </a:fld>
            <a:endParaRPr lang="en-US"/>
          </a:p>
        </p:txBody>
      </p:sp>
    </p:spTree>
    <p:extLst>
      <p:ext uri="{BB962C8B-B14F-4D97-AF65-F5344CB8AC3E}">
        <p14:creationId xmlns:p14="http://schemas.microsoft.com/office/powerpoint/2010/main" val="349954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dirty="0"/>
          </a:p>
        </p:txBody>
      </p:sp>
      <p:sp>
        <p:nvSpPr>
          <p:cNvPr id="40964" name="Slide Number Placeholder 3"/>
          <p:cNvSpPr>
            <a:spLocks noGrp="1"/>
          </p:cNvSpPr>
          <p:nvPr>
            <p:ph type="sldNum" sz="quarter" idx="5"/>
          </p:nvPr>
        </p:nvSpPr>
        <p:spPr>
          <a:noFill/>
        </p:spPr>
        <p:txBody>
          <a:bodyPr/>
          <a:lstStyle>
            <a:lvl1pPr>
              <a:defRPr sz="2000">
                <a:solidFill>
                  <a:schemeClr val="tx1"/>
                </a:solidFill>
                <a:latin typeface="Arial" charset="0"/>
                <a:cs typeface="Arial" charset="0"/>
              </a:defRPr>
            </a:lvl1pPr>
            <a:lvl2pPr marL="729057" indent="-280406">
              <a:defRPr sz="2000">
                <a:solidFill>
                  <a:schemeClr val="tx1"/>
                </a:solidFill>
                <a:latin typeface="Arial" charset="0"/>
                <a:cs typeface="Arial" charset="0"/>
              </a:defRPr>
            </a:lvl2pPr>
            <a:lvl3pPr marL="1121626" indent="-224325">
              <a:defRPr sz="2000">
                <a:solidFill>
                  <a:schemeClr val="tx1"/>
                </a:solidFill>
                <a:latin typeface="Arial" charset="0"/>
                <a:cs typeface="Arial" charset="0"/>
              </a:defRPr>
            </a:lvl3pPr>
            <a:lvl4pPr marL="1570276" indent="-224325">
              <a:defRPr sz="2000">
                <a:solidFill>
                  <a:schemeClr val="tx1"/>
                </a:solidFill>
                <a:latin typeface="Arial" charset="0"/>
                <a:cs typeface="Arial" charset="0"/>
              </a:defRPr>
            </a:lvl4pPr>
            <a:lvl5pPr marL="2018927" indent="-224325">
              <a:defRPr sz="2000">
                <a:solidFill>
                  <a:schemeClr val="tx1"/>
                </a:solidFill>
                <a:latin typeface="Arial" charset="0"/>
                <a:cs typeface="Arial" charset="0"/>
              </a:defRPr>
            </a:lvl5pPr>
            <a:lvl6pPr marL="2467577" indent="-224325" eaLnBrk="0" fontAlgn="base" hangingPunct="0">
              <a:spcBef>
                <a:spcPct val="0"/>
              </a:spcBef>
              <a:spcAft>
                <a:spcPct val="0"/>
              </a:spcAft>
              <a:defRPr sz="2000">
                <a:solidFill>
                  <a:schemeClr val="tx1"/>
                </a:solidFill>
                <a:latin typeface="Arial" charset="0"/>
                <a:cs typeface="Arial" charset="0"/>
              </a:defRPr>
            </a:lvl6pPr>
            <a:lvl7pPr marL="2916227" indent="-224325" eaLnBrk="0" fontAlgn="base" hangingPunct="0">
              <a:spcBef>
                <a:spcPct val="0"/>
              </a:spcBef>
              <a:spcAft>
                <a:spcPct val="0"/>
              </a:spcAft>
              <a:defRPr sz="2000">
                <a:solidFill>
                  <a:schemeClr val="tx1"/>
                </a:solidFill>
                <a:latin typeface="Arial" charset="0"/>
                <a:cs typeface="Arial" charset="0"/>
              </a:defRPr>
            </a:lvl7pPr>
            <a:lvl8pPr marL="3364878" indent="-224325" eaLnBrk="0" fontAlgn="base" hangingPunct="0">
              <a:spcBef>
                <a:spcPct val="0"/>
              </a:spcBef>
              <a:spcAft>
                <a:spcPct val="0"/>
              </a:spcAft>
              <a:defRPr sz="2000">
                <a:solidFill>
                  <a:schemeClr val="tx1"/>
                </a:solidFill>
                <a:latin typeface="Arial" charset="0"/>
                <a:cs typeface="Arial" charset="0"/>
              </a:defRPr>
            </a:lvl8pPr>
            <a:lvl9pPr marL="3813528" indent="-224325" eaLnBrk="0" fontAlgn="base" hangingPunct="0">
              <a:spcBef>
                <a:spcPct val="0"/>
              </a:spcBef>
              <a:spcAft>
                <a:spcPct val="0"/>
              </a:spcAft>
              <a:defRPr sz="2000">
                <a:solidFill>
                  <a:schemeClr val="tx1"/>
                </a:solidFill>
                <a:latin typeface="Arial" charset="0"/>
                <a:cs typeface="Arial" charset="0"/>
              </a:defRPr>
            </a:lvl9pPr>
          </a:lstStyle>
          <a:p>
            <a:fld id="{2F91DB7B-C285-458F-BD92-52A014C83D15}" type="slidenum">
              <a:rPr lang="en-US" altLang="en-US" sz="1200"/>
              <a:pPr/>
              <a:t>6</a:t>
            </a:fld>
            <a:endParaRPr lang="en-US" altLang="en-US" sz="1200"/>
          </a:p>
        </p:txBody>
      </p:sp>
    </p:spTree>
    <p:extLst>
      <p:ext uri="{BB962C8B-B14F-4D97-AF65-F5344CB8AC3E}">
        <p14:creationId xmlns:p14="http://schemas.microsoft.com/office/powerpoint/2010/main" val="124122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dirty="0"/>
          </a:p>
        </p:txBody>
      </p:sp>
      <p:sp>
        <p:nvSpPr>
          <p:cNvPr id="40964" name="Slide Number Placeholder 3"/>
          <p:cNvSpPr>
            <a:spLocks noGrp="1"/>
          </p:cNvSpPr>
          <p:nvPr>
            <p:ph type="sldNum" sz="quarter" idx="5"/>
          </p:nvPr>
        </p:nvSpPr>
        <p:spPr>
          <a:noFill/>
        </p:spPr>
        <p:txBody>
          <a:bodyPr/>
          <a:lstStyle>
            <a:lvl1pPr>
              <a:defRPr sz="2000">
                <a:solidFill>
                  <a:schemeClr val="tx1"/>
                </a:solidFill>
                <a:latin typeface="Arial" charset="0"/>
                <a:cs typeface="Arial" charset="0"/>
              </a:defRPr>
            </a:lvl1pPr>
            <a:lvl2pPr marL="729057" indent="-280406">
              <a:defRPr sz="2000">
                <a:solidFill>
                  <a:schemeClr val="tx1"/>
                </a:solidFill>
                <a:latin typeface="Arial" charset="0"/>
                <a:cs typeface="Arial" charset="0"/>
              </a:defRPr>
            </a:lvl2pPr>
            <a:lvl3pPr marL="1121626" indent="-224325">
              <a:defRPr sz="2000">
                <a:solidFill>
                  <a:schemeClr val="tx1"/>
                </a:solidFill>
                <a:latin typeface="Arial" charset="0"/>
                <a:cs typeface="Arial" charset="0"/>
              </a:defRPr>
            </a:lvl3pPr>
            <a:lvl4pPr marL="1570276" indent="-224325">
              <a:defRPr sz="2000">
                <a:solidFill>
                  <a:schemeClr val="tx1"/>
                </a:solidFill>
                <a:latin typeface="Arial" charset="0"/>
                <a:cs typeface="Arial" charset="0"/>
              </a:defRPr>
            </a:lvl4pPr>
            <a:lvl5pPr marL="2018927" indent="-224325">
              <a:defRPr sz="2000">
                <a:solidFill>
                  <a:schemeClr val="tx1"/>
                </a:solidFill>
                <a:latin typeface="Arial" charset="0"/>
                <a:cs typeface="Arial" charset="0"/>
              </a:defRPr>
            </a:lvl5pPr>
            <a:lvl6pPr marL="2467577" indent="-224325" eaLnBrk="0" fontAlgn="base" hangingPunct="0">
              <a:spcBef>
                <a:spcPct val="0"/>
              </a:spcBef>
              <a:spcAft>
                <a:spcPct val="0"/>
              </a:spcAft>
              <a:defRPr sz="2000">
                <a:solidFill>
                  <a:schemeClr val="tx1"/>
                </a:solidFill>
                <a:latin typeface="Arial" charset="0"/>
                <a:cs typeface="Arial" charset="0"/>
              </a:defRPr>
            </a:lvl6pPr>
            <a:lvl7pPr marL="2916227" indent="-224325" eaLnBrk="0" fontAlgn="base" hangingPunct="0">
              <a:spcBef>
                <a:spcPct val="0"/>
              </a:spcBef>
              <a:spcAft>
                <a:spcPct val="0"/>
              </a:spcAft>
              <a:defRPr sz="2000">
                <a:solidFill>
                  <a:schemeClr val="tx1"/>
                </a:solidFill>
                <a:latin typeface="Arial" charset="0"/>
                <a:cs typeface="Arial" charset="0"/>
              </a:defRPr>
            </a:lvl7pPr>
            <a:lvl8pPr marL="3364878" indent="-224325" eaLnBrk="0" fontAlgn="base" hangingPunct="0">
              <a:spcBef>
                <a:spcPct val="0"/>
              </a:spcBef>
              <a:spcAft>
                <a:spcPct val="0"/>
              </a:spcAft>
              <a:defRPr sz="2000">
                <a:solidFill>
                  <a:schemeClr val="tx1"/>
                </a:solidFill>
                <a:latin typeface="Arial" charset="0"/>
                <a:cs typeface="Arial" charset="0"/>
              </a:defRPr>
            </a:lvl8pPr>
            <a:lvl9pPr marL="3813528" indent="-224325" eaLnBrk="0" fontAlgn="base" hangingPunct="0">
              <a:spcBef>
                <a:spcPct val="0"/>
              </a:spcBef>
              <a:spcAft>
                <a:spcPct val="0"/>
              </a:spcAft>
              <a:defRPr sz="2000">
                <a:solidFill>
                  <a:schemeClr val="tx1"/>
                </a:solidFill>
                <a:latin typeface="Arial" charset="0"/>
                <a:cs typeface="Arial" charset="0"/>
              </a:defRPr>
            </a:lvl9pPr>
          </a:lstStyle>
          <a:p>
            <a:fld id="{2F91DB7B-C285-458F-BD92-52A014C83D15}" type="slidenum">
              <a:rPr lang="en-US" altLang="en-US" sz="1200"/>
              <a:pPr/>
              <a:t>7</a:t>
            </a:fld>
            <a:endParaRPr lang="en-US" altLang="en-US" sz="1200"/>
          </a:p>
        </p:txBody>
      </p:sp>
    </p:spTree>
    <p:extLst>
      <p:ext uri="{BB962C8B-B14F-4D97-AF65-F5344CB8AC3E}">
        <p14:creationId xmlns:p14="http://schemas.microsoft.com/office/powerpoint/2010/main" val="427703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E45EE-ABE1-4D05-8073-474C009C2B3C}" type="slidenum">
              <a:rPr lang="en-US" smtClean="0"/>
              <a:t>8</a:t>
            </a:fld>
            <a:endParaRPr lang="en-US"/>
          </a:p>
        </p:txBody>
      </p:sp>
    </p:spTree>
    <p:extLst>
      <p:ext uri="{BB962C8B-B14F-4D97-AF65-F5344CB8AC3E}">
        <p14:creationId xmlns:p14="http://schemas.microsoft.com/office/powerpoint/2010/main" val="140625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dirty="0"/>
          </a:p>
        </p:txBody>
      </p:sp>
      <p:sp>
        <p:nvSpPr>
          <p:cNvPr id="40964" name="Slide Number Placeholder 3"/>
          <p:cNvSpPr>
            <a:spLocks noGrp="1"/>
          </p:cNvSpPr>
          <p:nvPr>
            <p:ph type="sldNum" sz="quarter" idx="5"/>
          </p:nvPr>
        </p:nvSpPr>
        <p:spPr>
          <a:noFill/>
        </p:spPr>
        <p:txBody>
          <a:bodyPr/>
          <a:lstStyle>
            <a:lvl1pPr>
              <a:defRPr sz="2000">
                <a:solidFill>
                  <a:schemeClr val="tx1"/>
                </a:solidFill>
                <a:latin typeface="Arial" charset="0"/>
                <a:cs typeface="Arial" charset="0"/>
              </a:defRPr>
            </a:lvl1pPr>
            <a:lvl2pPr marL="729057" indent="-280406">
              <a:defRPr sz="2000">
                <a:solidFill>
                  <a:schemeClr val="tx1"/>
                </a:solidFill>
                <a:latin typeface="Arial" charset="0"/>
                <a:cs typeface="Arial" charset="0"/>
              </a:defRPr>
            </a:lvl2pPr>
            <a:lvl3pPr marL="1121626" indent="-224325">
              <a:defRPr sz="2000">
                <a:solidFill>
                  <a:schemeClr val="tx1"/>
                </a:solidFill>
                <a:latin typeface="Arial" charset="0"/>
                <a:cs typeface="Arial" charset="0"/>
              </a:defRPr>
            </a:lvl3pPr>
            <a:lvl4pPr marL="1570276" indent="-224325">
              <a:defRPr sz="2000">
                <a:solidFill>
                  <a:schemeClr val="tx1"/>
                </a:solidFill>
                <a:latin typeface="Arial" charset="0"/>
                <a:cs typeface="Arial" charset="0"/>
              </a:defRPr>
            </a:lvl4pPr>
            <a:lvl5pPr marL="2018927" indent="-224325">
              <a:defRPr sz="2000">
                <a:solidFill>
                  <a:schemeClr val="tx1"/>
                </a:solidFill>
                <a:latin typeface="Arial" charset="0"/>
                <a:cs typeface="Arial" charset="0"/>
              </a:defRPr>
            </a:lvl5pPr>
            <a:lvl6pPr marL="2467577" indent="-224325" eaLnBrk="0" fontAlgn="base" hangingPunct="0">
              <a:spcBef>
                <a:spcPct val="0"/>
              </a:spcBef>
              <a:spcAft>
                <a:spcPct val="0"/>
              </a:spcAft>
              <a:defRPr sz="2000">
                <a:solidFill>
                  <a:schemeClr val="tx1"/>
                </a:solidFill>
                <a:latin typeface="Arial" charset="0"/>
                <a:cs typeface="Arial" charset="0"/>
              </a:defRPr>
            </a:lvl6pPr>
            <a:lvl7pPr marL="2916227" indent="-224325" eaLnBrk="0" fontAlgn="base" hangingPunct="0">
              <a:spcBef>
                <a:spcPct val="0"/>
              </a:spcBef>
              <a:spcAft>
                <a:spcPct val="0"/>
              </a:spcAft>
              <a:defRPr sz="2000">
                <a:solidFill>
                  <a:schemeClr val="tx1"/>
                </a:solidFill>
                <a:latin typeface="Arial" charset="0"/>
                <a:cs typeface="Arial" charset="0"/>
              </a:defRPr>
            </a:lvl7pPr>
            <a:lvl8pPr marL="3364878" indent="-224325" eaLnBrk="0" fontAlgn="base" hangingPunct="0">
              <a:spcBef>
                <a:spcPct val="0"/>
              </a:spcBef>
              <a:spcAft>
                <a:spcPct val="0"/>
              </a:spcAft>
              <a:defRPr sz="2000">
                <a:solidFill>
                  <a:schemeClr val="tx1"/>
                </a:solidFill>
                <a:latin typeface="Arial" charset="0"/>
                <a:cs typeface="Arial" charset="0"/>
              </a:defRPr>
            </a:lvl8pPr>
            <a:lvl9pPr marL="3813528" indent="-224325" eaLnBrk="0" fontAlgn="base" hangingPunct="0">
              <a:spcBef>
                <a:spcPct val="0"/>
              </a:spcBef>
              <a:spcAft>
                <a:spcPct val="0"/>
              </a:spcAft>
              <a:defRPr sz="2000">
                <a:solidFill>
                  <a:schemeClr val="tx1"/>
                </a:solidFill>
                <a:latin typeface="Arial" charset="0"/>
                <a:cs typeface="Arial" charset="0"/>
              </a:defRPr>
            </a:lvl9pPr>
          </a:lstStyle>
          <a:p>
            <a:fld id="{2F91DB7B-C285-458F-BD92-52A014C83D15}" type="slidenum">
              <a:rPr lang="en-US" altLang="en-US" sz="1200"/>
              <a:pPr/>
              <a:t>12</a:t>
            </a:fld>
            <a:endParaRPr lang="en-US" altLang="en-US" sz="1200"/>
          </a:p>
        </p:txBody>
      </p:sp>
    </p:spTree>
    <p:extLst>
      <p:ext uri="{BB962C8B-B14F-4D97-AF65-F5344CB8AC3E}">
        <p14:creationId xmlns:p14="http://schemas.microsoft.com/office/powerpoint/2010/main" val="342615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dirty="0"/>
          </a:p>
        </p:txBody>
      </p:sp>
      <p:sp>
        <p:nvSpPr>
          <p:cNvPr id="40964" name="Slide Number Placeholder 3"/>
          <p:cNvSpPr>
            <a:spLocks noGrp="1"/>
          </p:cNvSpPr>
          <p:nvPr>
            <p:ph type="sldNum" sz="quarter" idx="5"/>
          </p:nvPr>
        </p:nvSpPr>
        <p:spPr>
          <a:noFill/>
        </p:spPr>
        <p:txBody>
          <a:bodyPr/>
          <a:lstStyle>
            <a:lvl1pPr>
              <a:defRPr sz="2000">
                <a:solidFill>
                  <a:schemeClr val="tx1"/>
                </a:solidFill>
                <a:latin typeface="Arial" charset="0"/>
                <a:cs typeface="Arial" charset="0"/>
              </a:defRPr>
            </a:lvl1pPr>
            <a:lvl2pPr marL="729057" indent="-280406">
              <a:defRPr sz="2000">
                <a:solidFill>
                  <a:schemeClr val="tx1"/>
                </a:solidFill>
                <a:latin typeface="Arial" charset="0"/>
                <a:cs typeface="Arial" charset="0"/>
              </a:defRPr>
            </a:lvl2pPr>
            <a:lvl3pPr marL="1121626" indent="-224325">
              <a:defRPr sz="2000">
                <a:solidFill>
                  <a:schemeClr val="tx1"/>
                </a:solidFill>
                <a:latin typeface="Arial" charset="0"/>
                <a:cs typeface="Arial" charset="0"/>
              </a:defRPr>
            </a:lvl3pPr>
            <a:lvl4pPr marL="1570276" indent="-224325">
              <a:defRPr sz="2000">
                <a:solidFill>
                  <a:schemeClr val="tx1"/>
                </a:solidFill>
                <a:latin typeface="Arial" charset="0"/>
                <a:cs typeface="Arial" charset="0"/>
              </a:defRPr>
            </a:lvl4pPr>
            <a:lvl5pPr marL="2018927" indent="-224325">
              <a:defRPr sz="2000">
                <a:solidFill>
                  <a:schemeClr val="tx1"/>
                </a:solidFill>
                <a:latin typeface="Arial" charset="0"/>
                <a:cs typeface="Arial" charset="0"/>
              </a:defRPr>
            </a:lvl5pPr>
            <a:lvl6pPr marL="2467577" indent="-224325" eaLnBrk="0" fontAlgn="base" hangingPunct="0">
              <a:spcBef>
                <a:spcPct val="0"/>
              </a:spcBef>
              <a:spcAft>
                <a:spcPct val="0"/>
              </a:spcAft>
              <a:defRPr sz="2000">
                <a:solidFill>
                  <a:schemeClr val="tx1"/>
                </a:solidFill>
                <a:latin typeface="Arial" charset="0"/>
                <a:cs typeface="Arial" charset="0"/>
              </a:defRPr>
            </a:lvl6pPr>
            <a:lvl7pPr marL="2916227" indent="-224325" eaLnBrk="0" fontAlgn="base" hangingPunct="0">
              <a:spcBef>
                <a:spcPct val="0"/>
              </a:spcBef>
              <a:spcAft>
                <a:spcPct val="0"/>
              </a:spcAft>
              <a:defRPr sz="2000">
                <a:solidFill>
                  <a:schemeClr val="tx1"/>
                </a:solidFill>
                <a:latin typeface="Arial" charset="0"/>
                <a:cs typeface="Arial" charset="0"/>
              </a:defRPr>
            </a:lvl7pPr>
            <a:lvl8pPr marL="3364878" indent="-224325" eaLnBrk="0" fontAlgn="base" hangingPunct="0">
              <a:spcBef>
                <a:spcPct val="0"/>
              </a:spcBef>
              <a:spcAft>
                <a:spcPct val="0"/>
              </a:spcAft>
              <a:defRPr sz="2000">
                <a:solidFill>
                  <a:schemeClr val="tx1"/>
                </a:solidFill>
                <a:latin typeface="Arial" charset="0"/>
                <a:cs typeface="Arial" charset="0"/>
              </a:defRPr>
            </a:lvl8pPr>
            <a:lvl9pPr marL="3813528" indent="-224325" eaLnBrk="0" fontAlgn="base" hangingPunct="0">
              <a:spcBef>
                <a:spcPct val="0"/>
              </a:spcBef>
              <a:spcAft>
                <a:spcPct val="0"/>
              </a:spcAft>
              <a:defRPr sz="2000">
                <a:solidFill>
                  <a:schemeClr val="tx1"/>
                </a:solidFill>
                <a:latin typeface="Arial" charset="0"/>
                <a:cs typeface="Arial" charset="0"/>
              </a:defRPr>
            </a:lvl9pPr>
          </a:lstStyle>
          <a:p>
            <a:fld id="{2F91DB7B-C285-458F-BD92-52A014C83D15}" type="slidenum">
              <a:rPr lang="en-US" altLang="en-US" sz="1200"/>
              <a:pPr/>
              <a:t>13</a:t>
            </a:fld>
            <a:endParaRPr lang="en-US" altLang="en-US" sz="1200"/>
          </a:p>
        </p:txBody>
      </p:sp>
    </p:spTree>
    <p:extLst>
      <p:ext uri="{BB962C8B-B14F-4D97-AF65-F5344CB8AC3E}">
        <p14:creationId xmlns:p14="http://schemas.microsoft.com/office/powerpoint/2010/main" val="273780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dirty="0"/>
          </a:p>
        </p:txBody>
      </p:sp>
      <p:sp>
        <p:nvSpPr>
          <p:cNvPr id="40964" name="Slide Number Placeholder 3"/>
          <p:cNvSpPr>
            <a:spLocks noGrp="1"/>
          </p:cNvSpPr>
          <p:nvPr>
            <p:ph type="sldNum" sz="quarter" idx="5"/>
          </p:nvPr>
        </p:nvSpPr>
        <p:spPr>
          <a:noFill/>
        </p:spPr>
        <p:txBody>
          <a:bodyPr/>
          <a:lstStyle>
            <a:lvl1pPr>
              <a:defRPr sz="2000">
                <a:solidFill>
                  <a:schemeClr val="tx1"/>
                </a:solidFill>
                <a:latin typeface="Arial" charset="0"/>
                <a:cs typeface="Arial" charset="0"/>
              </a:defRPr>
            </a:lvl1pPr>
            <a:lvl2pPr marL="729057" indent="-280406">
              <a:defRPr sz="2000">
                <a:solidFill>
                  <a:schemeClr val="tx1"/>
                </a:solidFill>
                <a:latin typeface="Arial" charset="0"/>
                <a:cs typeface="Arial" charset="0"/>
              </a:defRPr>
            </a:lvl2pPr>
            <a:lvl3pPr marL="1121626" indent="-224325">
              <a:defRPr sz="2000">
                <a:solidFill>
                  <a:schemeClr val="tx1"/>
                </a:solidFill>
                <a:latin typeface="Arial" charset="0"/>
                <a:cs typeface="Arial" charset="0"/>
              </a:defRPr>
            </a:lvl3pPr>
            <a:lvl4pPr marL="1570276" indent="-224325">
              <a:defRPr sz="2000">
                <a:solidFill>
                  <a:schemeClr val="tx1"/>
                </a:solidFill>
                <a:latin typeface="Arial" charset="0"/>
                <a:cs typeface="Arial" charset="0"/>
              </a:defRPr>
            </a:lvl4pPr>
            <a:lvl5pPr marL="2018927" indent="-224325">
              <a:defRPr sz="2000">
                <a:solidFill>
                  <a:schemeClr val="tx1"/>
                </a:solidFill>
                <a:latin typeface="Arial" charset="0"/>
                <a:cs typeface="Arial" charset="0"/>
              </a:defRPr>
            </a:lvl5pPr>
            <a:lvl6pPr marL="2467577" indent="-224325" eaLnBrk="0" fontAlgn="base" hangingPunct="0">
              <a:spcBef>
                <a:spcPct val="0"/>
              </a:spcBef>
              <a:spcAft>
                <a:spcPct val="0"/>
              </a:spcAft>
              <a:defRPr sz="2000">
                <a:solidFill>
                  <a:schemeClr val="tx1"/>
                </a:solidFill>
                <a:latin typeface="Arial" charset="0"/>
                <a:cs typeface="Arial" charset="0"/>
              </a:defRPr>
            </a:lvl6pPr>
            <a:lvl7pPr marL="2916227" indent="-224325" eaLnBrk="0" fontAlgn="base" hangingPunct="0">
              <a:spcBef>
                <a:spcPct val="0"/>
              </a:spcBef>
              <a:spcAft>
                <a:spcPct val="0"/>
              </a:spcAft>
              <a:defRPr sz="2000">
                <a:solidFill>
                  <a:schemeClr val="tx1"/>
                </a:solidFill>
                <a:latin typeface="Arial" charset="0"/>
                <a:cs typeface="Arial" charset="0"/>
              </a:defRPr>
            </a:lvl7pPr>
            <a:lvl8pPr marL="3364878" indent="-224325" eaLnBrk="0" fontAlgn="base" hangingPunct="0">
              <a:spcBef>
                <a:spcPct val="0"/>
              </a:spcBef>
              <a:spcAft>
                <a:spcPct val="0"/>
              </a:spcAft>
              <a:defRPr sz="2000">
                <a:solidFill>
                  <a:schemeClr val="tx1"/>
                </a:solidFill>
                <a:latin typeface="Arial" charset="0"/>
                <a:cs typeface="Arial" charset="0"/>
              </a:defRPr>
            </a:lvl8pPr>
            <a:lvl9pPr marL="3813528" indent="-224325" eaLnBrk="0" fontAlgn="base" hangingPunct="0">
              <a:spcBef>
                <a:spcPct val="0"/>
              </a:spcBef>
              <a:spcAft>
                <a:spcPct val="0"/>
              </a:spcAft>
              <a:defRPr sz="2000">
                <a:solidFill>
                  <a:schemeClr val="tx1"/>
                </a:solidFill>
                <a:latin typeface="Arial" charset="0"/>
                <a:cs typeface="Arial" charset="0"/>
              </a:defRPr>
            </a:lvl9pPr>
          </a:lstStyle>
          <a:p>
            <a:fld id="{2F91DB7B-C285-458F-BD92-52A014C83D15}" type="slidenum">
              <a:rPr lang="en-US" altLang="en-US" sz="1200"/>
              <a:pPr/>
              <a:t>14</a:t>
            </a:fld>
            <a:endParaRPr lang="en-US" altLang="en-US" sz="1200"/>
          </a:p>
        </p:txBody>
      </p:sp>
    </p:spTree>
    <p:extLst>
      <p:ext uri="{BB962C8B-B14F-4D97-AF65-F5344CB8AC3E}">
        <p14:creationId xmlns:p14="http://schemas.microsoft.com/office/powerpoint/2010/main" val="47010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dirty="0"/>
          </a:p>
        </p:txBody>
      </p:sp>
      <p:sp>
        <p:nvSpPr>
          <p:cNvPr id="40964" name="Slide Number Placeholder 3"/>
          <p:cNvSpPr>
            <a:spLocks noGrp="1"/>
          </p:cNvSpPr>
          <p:nvPr>
            <p:ph type="sldNum" sz="quarter" idx="5"/>
          </p:nvPr>
        </p:nvSpPr>
        <p:spPr>
          <a:noFill/>
        </p:spPr>
        <p:txBody>
          <a:bodyPr/>
          <a:lstStyle>
            <a:lvl1pPr>
              <a:defRPr sz="2000">
                <a:solidFill>
                  <a:schemeClr val="tx1"/>
                </a:solidFill>
                <a:latin typeface="Arial" charset="0"/>
                <a:cs typeface="Arial" charset="0"/>
              </a:defRPr>
            </a:lvl1pPr>
            <a:lvl2pPr marL="729057" indent="-280406">
              <a:defRPr sz="2000">
                <a:solidFill>
                  <a:schemeClr val="tx1"/>
                </a:solidFill>
                <a:latin typeface="Arial" charset="0"/>
                <a:cs typeface="Arial" charset="0"/>
              </a:defRPr>
            </a:lvl2pPr>
            <a:lvl3pPr marL="1121626" indent="-224325">
              <a:defRPr sz="2000">
                <a:solidFill>
                  <a:schemeClr val="tx1"/>
                </a:solidFill>
                <a:latin typeface="Arial" charset="0"/>
                <a:cs typeface="Arial" charset="0"/>
              </a:defRPr>
            </a:lvl3pPr>
            <a:lvl4pPr marL="1570276" indent="-224325">
              <a:defRPr sz="2000">
                <a:solidFill>
                  <a:schemeClr val="tx1"/>
                </a:solidFill>
                <a:latin typeface="Arial" charset="0"/>
                <a:cs typeface="Arial" charset="0"/>
              </a:defRPr>
            </a:lvl4pPr>
            <a:lvl5pPr marL="2018927" indent="-224325">
              <a:defRPr sz="2000">
                <a:solidFill>
                  <a:schemeClr val="tx1"/>
                </a:solidFill>
                <a:latin typeface="Arial" charset="0"/>
                <a:cs typeface="Arial" charset="0"/>
              </a:defRPr>
            </a:lvl5pPr>
            <a:lvl6pPr marL="2467577" indent="-224325" eaLnBrk="0" fontAlgn="base" hangingPunct="0">
              <a:spcBef>
                <a:spcPct val="0"/>
              </a:spcBef>
              <a:spcAft>
                <a:spcPct val="0"/>
              </a:spcAft>
              <a:defRPr sz="2000">
                <a:solidFill>
                  <a:schemeClr val="tx1"/>
                </a:solidFill>
                <a:latin typeface="Arial" charset="0"/>
                <a:cs typeface="Arial" charset="0"/>
              </a:defRPr>
            </a:lvl6pPr>
            <a:lvl7pPr marL="2916227" indent="-224325" eaLnBrk="0" fontAlgn="base" hangingPunct="0">
              <a:spcBef>
                <a:spcPct val="0"/>
              </a:spcBef>
              <a:spcAft>
                <a:spcPct val="0"/>
              </a:spcAft>
              <a:defRPr sz="2000">
                <a:solidFill>
                  <a:schemeClr val="tx1"/>
                </a:solidFill>
                <a:latin typeface="Arial" charset="0"/>
                <a:cs typeface="Arial" charset="0"/>
              </a:defRPr>
            </a:lvl7pPr>
            <a:lvl8pPr marL="3364878" indent="-224325" eaLnBrk="0" fontAlgn="base" hangingPunct="0">
              <a:spcBef>
                <a:spcPct val="0"/>
              </a:spcBef>
              <a:spcAft>
                <a:spcPct val="0"/>
              </a:spcAft>
              <a:defRPr sz="2000">
                <a:solidFill>
                  <a:schemeClr val="tx1"/>
                </a:solidFill>
                <a:latin typeface="Arial" charset="0"/>
                <a:cs typeface="Arial" charset="0"/>
              </a:defRPr>
            </a:lvl8pPr>
            <a:lvl9pPr marL="3813528" indent="-224325" eaLnBrk="0" fontAlgn="base" hangingPunct="0">
              <a:spcBef>
                <a:spcPct val="0"/>
              </a:spcBef>
              <a:spcAft>
                <a:spcPct val="0"/>
              </a:spcAft>
              <a:defRPr sz="2000">
                <a:solidFill>
                  <a:schemeClr val="tx1"/>
                </a:solidFill>
                <a:latin typeface="Arial" charset="0"/>
                <a:cs typeface="Arial" charset="0"/>
              </a:defRPr>
            </a:lvl9pPr>
          </a:lstStyle>
          <a:p>
            <a:fld id="{2F91DB7B-C285-458F-BD92-52A014C83D15}" type="slidenum">
              <a:rPr lang="en-US" altLang="en-US" sz="1200"/>
              <a:pPr/>
              <a:t>15</a:t>
            </a:fld>
            <a:endParaRPr lang="en-US" altLang="en-US" sz="1200"/>
          </a:p>
        </p:txBody>
      </p:sp>
    </p:spTree>
    <p:extLst>
      <p:ext uri="{BB962C8B-B14F-4D97-AF65-F5344CB8AC3E}">
        <p14:creationId xmlns:p14="http://schemas.microsoft.com/office/powerpoint/2010/main" val="1940597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7013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8E4D5BA8-F570-4D81-8773-A8C86E51C6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40240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110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345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7034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4751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1867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70549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userDrawn="1"/>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1810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5864F349-FE8C-424C-9B4F-DBAFB3AE6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364335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80191054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2" r:id="rId4"/>
    <p:sldLayoutId id="2147483653" r:id="rId5"/>
    <p:sldLayoutId id="2147483663" r:id="rId6"/>
    <p:sldLayoutId id="2147483654" r:id="rId7"/>
    <p:sldLayoutId id="2147483660" r:id="rId8"/>
    <p:sldLayoutId id="2147483656" r:id="rId9"/>
    <p:sldLayoutId id="2147483657" r:id="rId10"/>
  </p:sldLayoutIdLst>
  <p:hf sldNum="0" hdr="0" ft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sz="4000" dirty="0"/>
              <a:t>Pemafibrate to Reduce Cardiovascular Outcomes by Reducing Triglycerides in Patients With Diabetes - PROMINENT</a:t>
            </a:r>
            <a:endParaRPr lang="en-US" altLang="en-US" sz="4000" dirty="0"/>
          </a:p>
        </p:txBody>
      </p:sp>
      <p:sp>
        <p:nvSpPr>
          <p:cNvPr id="30723" name="Subtitle 2"/>
          <p:cNvSpPr>
            <a:spLocks noGrp="1"/>
          </p:cNvSpPr>
          <p:nvPr>
            <p:ph type="body" idx="1"/>
          </p:nvPr>
        </p:nvSpPr>
        <p:spPr/>
        <p:txBody>
          <a:bodyPr/>
          <a:lstStyle/>
          <a:p>
            <a:r>
              <a:rPr lang="en-US" altLang="en-US" dirty="0"/>
              <a:t>Karol E. Watson, MD, PhD, FNLA, FACC, </a:t>
            </a:r>
            <a:r>
              <a:rPr lang="en-US" altLang="en-US" dirty="0" err="1"/>
              <a:t>FAHA</a:t>
            </a:r>
            <a:r>
              <a:rPr lang="en-US" altLang="en-US" dirty="0"/>
              <a:t> </a:t>
            </a:r>
            <a:br>
              <a:rPr lang="en-US" altLang="en-US" dirty="0"/>
            </a:br>
            <a:r>
              <a:rPr lang="en-US" altLang="en-US" dirty="0"/>
              <a:t>Co-Director, UCLA Program in Preventive Cardiology</a:t>
            </a:r>
            <a:br>
              <a:rPr lang="en-US" altLang="en-US" dirty="0"/>
            </a:br>
            <a:r>
              <a:rPr lang="en-US" altLang="en-US" dirty="0"/>
              <a:t>David Geffen School of Medicine at UCLA</a:t>
            </a:r>
            <a:br>
              <a:rPr lang="en-US" altLang="en-US" dirty="0"/>
            </a:br>
            <a:r>
              <a:rPr lang="en-US" altLang="en-US" dirty="0"/>
              <a:t>Los Angeles, CA</a:t>
            </a:r>
          </a:p>
        </p:txBody>
      </p:sp>
    </p:spTree>
    <p:extLst>
      <p:ext uri="{BB962C8B-B14F-4D97-AF65-F5344CB8AC3E}">
        <p14:creationId xmlns:p14="http://schemas.microsoft.com/office/powerpoint/2010/main" val="1689188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07288EA5-8A82-48FC-B0F2-A414B7E1955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2778" t="69560" r="21723"/>
          <a:stretch/>
        </p:blipFill>
        <p:spPr bwMode="auto">
          <a:xfrm>
            <a:off x="1219200" y="4139682"/>
            <a:ext cx="2743200" cy="1396316"/>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a:extLst>
              <a:ext uri="{FF2B5EF4-FFF2-40B4-BE49-F238E27FC236}">
                <a16:creationId xmlns:a16="http://schemas.microsoft.com/office/drawing/2014/main" id="{01B662BD-D708-4ADE-9FAE-0737E8657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15215"/>
            <a:ext cx="5562600" cy="6037797"/>
          </a:xfrm>
          <a:prstGeom prst="rect">
            <a:avLst/>
          </a:prstGeom>
          <a:solidFill>
            <a:srgbClr val="00B050"/>
          </a:solidFill>
        </p:spPr>
      </p:pic>
      <p:sp>
        <p:nvSpPr>
          <p:cNvPr id="2" name="Rectangle: Rounded Corners 1">
            <a:extLst>
              <a:ext uri="{FF2B5EF4-FFF2-40B4-BE49-F238E27FC236}">
                <a16:creationId xmlns:a16="http://schemas.microsoft.com/office/drawing/2014/main" id="{ABA3971D-6C09-4619-824C-091E6DF64400}"/>
              </a:ext>
            </a:extLst>
          </p:cNvPr>
          <p:cNvSpPr/>
          <p:nvPr/>
        </p:nvSpPr>
        <p:spPr>
          <a:xfrm>
            <a:off x="5867400" y="3434113"/>
            <a:ext cx="5562600" cy="3018899"/>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8676AA-A55F-4A93-B618-D29A2C5BE302}"/>
              </a:ext>
            </a:extLst>
          </p:cNvPr>
          <p:cNvSpPr txBox="1"/>
          <p:nvPr/>
        </p:nvSpPr>
        <p:spPr>
          <a:xfrm>
            <a:off x="228600" y="6504801"/>
            <a:ext cx="11353800" cy="276999"/>
          </a:xfrm>
          <a:prstGeom prst="rect">
            <a:avLst/>
          </a:prstGeom>
          <a:noFill/>
        </p:spPr>
        <p:txBody>
          <a:bodyPr wrap="square">
            <a:spAutoFit/>
          </a:bodyPr>
          <a:lstStyle/>
          <a:p>
            <a:r>
              <a:rPr lang="en-US" sz="1200" b="0" i="0" dirty="0">
                <a:solidFill>
                  <a:schemeClr val="bg1"/>
                </a:solidFill>
                <a:effectLst/>
              </a:rPr>
              <a:t>www.prnewswire.com/news-releases/kowa-to-discontinue-k-877-pemafibrate-prominent-cardiovascular-outcomes-study-301520956.html </a:t>
            </a:r>
            <a:r>
              <a:rPr lang="en-US" sz="1200" dirty="0">
                <a:solidFill>
                  <a:schemeClr val="bg1"/>
                </a:solidFill>
              </a:rPr>
              <a:t>Apr 8, 2022, </a:t>
            </a:r>
          </a:p>
        </p:txBody>
      </p:sp>
      <p:sp>
        <p:nvSpPr>
          <p:cNvPr id="3" name="Title 2">
            <a:extLst>
              <a:ext uri="{FF2B5EF4-FFF2-40B4-BE49-F238E27FC236}">
                <a16:creationId xmlns:a16="http://schemas.microsoft.com/office/drawing/2014/main" id="{6366373A-96CA-8BF5-3A36-2C5663B740F7}"/>
              </a:ext>
            </a:extLst>
          </p:cNvPr>
          <p:cNvSpPr>
            <a:spLocks noGrp="1"/>
          </p:cNvSpPr>
          <p:nvPr>
            <p:ph type="title"/>
          </p:nvPr>
        </p:nvSpPr>
        <p:spPr>
          <a:xfrm>
            <a:off x="838200" y="0"/>
            <a:ext cx="4218992" cy="3340360"/>
          </a:xfrm>
        </p:spPr>
        <p:txBody>
          <a:bodyPr>
            <a:normAutofit/>
          </a:bodyPr>
          <a:lstStyle/>
          <a:p>
            <a:r>
              <a:rPr lang="en-US" dirty="0"/>
              <a:t>Kowa to Discontinue K-877 (</a:t>
            </a:r>
            <a:r>
              <a:rPr lang="en-US" dirty="0" err="1"/>
              <a:t>Pemafibrate</a:t>
            </a:r>
            <a:r>
              <a:rPr lang="en-US" dirty="0"/>
              <a:t>) “PROMINENT” Cardiovascular Outcomes Study</a:t>
            </a:r>
          </a:p>
        </p:txBody>
      </p:sp>
      <p:sp>
        <p:nvSpPr>
          <p:cNvPr id="4" name="Rectangle 3">
            <a:extLst>
              <a:ext uri="{FF2B5EF4-FFF2-40B4-BE49-F238E27FC236}">
                <a16:creationId xmlns:a16="http://schemas.microsoft.com/office/drawing/2014/main" id="{8E794C3D-F9F4-CE03-FE00-15FD9300B524}"/>
              </a:ext>
            </a:extLst>
          </p:cNvPr>
          <p:cNvSpPr/>
          <p:nvPr/>
        </p:nvSpPr>
        <p:spPr>
          <a:xfrm>
            <a:off x="5990253" y="1272067"/>
            <a:ext cx="4488025" cy="127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77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07288EA5-8A82-48FC-B0F2-A414B7E1955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2778" t="69560" r="21723"/>
          <a:stretch/>
        </p:blipFill>
        <p:spPr bwMode="auto">
          <a:xfrm>
            <a:off x="1219200" y="4139682"/>
            <a:ext cx="2743200" cy="1396316"/>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a:extLst>
              <a:ext uri="{FF2B5EF4-FFF2-40B4-BE49-F238E27FC236}">
                <a16:creationId xmlns:a16="http://schemas.microsoft.com/office/drawing/2014/main" id="{01B662BD-D708-4ADE-9FAE-0737E8657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15215"/>
            <a:ext cx="5562600" cy="6037797"/>
          </a:xfrm>
          <a:prstGeom prst="rect">
            <a:avLst/>
          </a:prstGeom>
          <a:solidFill>
            <a:srgbClr val="00B050"/>
          </a:solidFill>
        </p:spPr>
      </p:pic>
      <p:sp>
        <p:nvSpPr>
          <p:cNvPr id="2" name="Rectangle: Rounded Corners 1">
            <a:extLst>
              <a:ext uri="{FF2B5EF4-FFF2-40B4-BE49-F238E27FC236}">
                <a16:creationId xmlns:a16="http://schemas.microsoft.com/office/drawing/2014/main" id="{ABA3971D-6C09-4619-824C-091E6DF64400}"/>
              </a:ext>
            </a:extLst>
          </p:cNvPr>
          <p:cNvSpPr/>
          <p:nvPr/>
        </p:nvSpPr>
        <p:spPr>
          <a:xfrm>
            <a:off x="5867400" y="3434113"/>
            <a:ext cx="5562600" cy="3018899"/>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8676AA-A55F-4A93-B618-D29A2C5BE302}"/>
              </a:ext>
            </a:extLst>
          </p:cNvPr>
          <p:cNvSpPr txBox="1"/>
          <p:nvPr/>
        </p:nvSpPr>
        <p:spPr>
          <a:xfrm>
            <a:off x="228600" y="6504801"/>
            <a:ext cx="11353800" cy="276999"/>
          </a:xfrm>
          <a:prstGeom prst="rect">
            <a:avLst/>
          </a:prstGeom>
          <a:noFill/>
        </p:spPr>
        <p:txBody>
          <a:bodyPr wrap="square">
            <a:spAutoFit/>
          </a:bodyPr>
          <a:lstStyle/>
          <a:p>
            <a:r>
              <a:rPr lang="en-US" sz="1200" b="0" i="0" dirty="0">
                <a:solidFill>
                  <a:schemeClr val="bg1"/>
                </a:solidFill>
                <a:effectLst/>
              </a:rPr>
              <a:t>www.prnewswire.com/news-releases/kowa-to-discontinue-k-877-pemafibrate-prominent-cardiovascular-outcomes-study-301520956.html </a:t>
            </a:r>
            <a:r>
              <a:rPr lang="en-US" sz="1200" dirty="0">
                <a:solidFill>
                  <a:schemeClr val="bg1"/>
                </a:solidFill>
              </a:rPr>
              <a:t>Apr 8, 2022, </a:t>
            </a:r>
          </a:p>
        </p:txBody>
      </p:sp>
      <p:cxnSp>
        <p:nvCxnSpPr>
          <p:cNvPr id="5" name="Straight Connector 4">
            <a:extLst>
              <a:ext uri="{FF2B5EF4-FFF2-40B4-BE49-F238E27FC236}">
                <a16:creationId xmlns:a16="http://schemas.microsoft.com/office/drawing/2014/main" id="{F8605D40-A6AE-428B-A212-42B13EF0E3AB}"/>
              </a:ext>
            </a:extLst>
          </p:cNvPr>
          <p:cNvCxnSpPr/>
          <p:nvPr/>
        </p:nvCxnSpPr>
        <p:spPr>
          <a:xfrm>
            <a:off x="6096000" y="4301415"/>
            <a:ext cx="42672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05498D-CB45-42A2-8E40-35D6AD9A7301}"/>
              </a:ext>
            </a:extLst>
          </p:cNvPr>
          <p:cNvCxnSpPr>
            <a:cxnSpLocks/>
          </p:cNvCxnSpPr>
          <p:nvPr/>
        </p:nvCxnSpPr>
        <p:spPr>
          <a:xfrm>
            <a:off x="6096000" y="4710408"/>
            <a:ext cx="48768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C76D89-4770-4143-8EEC-42CC22F2E214}"/>
              </a:ext>
            </a:extLst>
          </p:cNvPr>
          <p:cNvCxnSpPr>
            <a:cxnSpLocks/>
          </p:cNvCxnSpPr>
          <p:nvPr/>
        </p:nvCxnSpPr>
        <p:spPr>
          <a:xfrm>
            <a:off x="6096000" y="5139615"/>
            <a:ext cx="48768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26188F-B0AC-40E1-BF20-FF945B64E84A}"/>
              </a:ext>
            </a:extLst>
          </p:cNvPr>
          <p:cNvCxnSpPr>
            <a:cxnSpLocks/>
          </p:cNvCxnSpPr>
          <p:nvPr/>
        </p:nvCxnSpPr>
        <p:spPr>
          <a:xfrm>
            <a:off x="6096000" y="5539277"/>
            <a:ext cx="25908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366373A-96CA-8BF5-3A36-2C5663B740F7}"/>
              </a:ext>
            </a:extLst>
          </p:cNvPr>
          <p:cNvSpPr>
            <a:spLocks noGrp="1"/>
          </p:cNvSpPr>
          <p:nvPr>
            <p:ph type="title"/>
          </p:nvPr>
        </p:nvSpPr>
        <p:spPr>
          <a:xfrm>
            <a:off x="838200" y="0"/>
            <a:ext cx="4218992" cy="3340360"/>
          </a:xfrm>
        </p:spPr>
        <p:txBody>
          <a:bodyPr>
            <a:normAutofit/>
          </a:bodyPr>
          <a:lstStyle/>
          <a:p>
            <a:r>
              <a:rPr lang="en-US" dirty="0"/>
              <a:t>Kowa to Discontinue K-877 (</a:t>
            </a:r>
            <a:r>
              <a:rPr lang="en-US" dirty="0" err="1"/>
              <a:t>Pemafibrate</a:t>
            </a:r>
            <a:r>
              <a:rPr lang="en-US" dirty="0"/>
              <a:t>) “PROMINENT” Cardiovascular Outcomes Study</a:t>
            </a:r>
          </a:p>
        </p:txBody>
      </p:sp>
      <p:sp>
        <p:nvSpPr>
          <p:cNvPr id="4" name="Rectangle 3">
            <a:extLst>
              <a:ext uri="{FF2B5EF4-FFF2-40B4-BE49-F238E27FC236}">
                <a16:creationId xmlns:a16="http://schemas.microsoft.com/office/drawing/2014/main" id="{8E794C3D-F9F4-CE03-FE00-15FD9300B524}"/>
              </a:ext>
            </a:extLst>
          </p:cNvPr>
          <p:cNvSpPr/>
          <p:nvPr/>
        </p:nvSpPr>
        <p:spPr>
          <a:xfrm>
            <a:off x="5990253" y="1272067"/>
            <a:ext cx="4488025" cy="127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16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normAutofit/>
          </a:bodyPr>
          <a:lstStyle/>
          <a:p>
            <a:pPr>
              <a:spcBef>
                <a:spcPts val="6600"/>
              </a:spcBef>
            </a:pPr>
            <a:r>
              <a:rPr lang="en-US" altLang="en-US" sz="3200" dirty="0"/>
              <a:t>The strategy (triglyceride lowering)</a:t>
            </a:r>
          </a:p>
          <a:p>
            <a:pPr>
              <a:spcBef>
                <a:spcPts val="6600"/>
              </a:spcBef>
            </a:pPr>
            <a:r>
              <a:rPr lang="en-US" altLang="en-US" sz="3200" dirty="0"/>
              <a:t>The drug (</a:t>
            </a:r>
            <a:r>
              <a:rPr lang="en-US" altLang="en-US" sz="3200" dirty="0" err="1"/>
              <a:t>pemafibrate</a:t>
            </a:r>
            <a:r>
              <a:rPr lang="en-US" altLang="en-US" sz="3200" dirty="0"/>
              <a:t>)</a:t>
            </a:r>
          </a:p>
          <a:p>
            <a:pPr>
              <a:spcBef>
                <a:spcPts val="6600"/>
              </a:spcBef>
            </a:pPr>
            <a:endParaRPr lang="en-US" altLang="en-US" sz="400" dirty="0"/>
          </a:p>
          <a:p>
            <a:pPr>
              <a:spcBef>
                <a:spcPts val="6600"/>
              </a:spcBef>
            </a:pPr>
            <a:r>
              <a:rPr lang="en-US" altLang="en-US" sz="3200" dirty="0"/>
              <a:t>The drug class (fibrates)</a:t>
            </a:r>
          </a:p>
        </p:txBody>
      </p:sp>
      <p:sp>
        <p:nvSpPr>
          <p:cNvPr id="32770" name="Title 1"/>
          <p:cNvSpPr>
            <a:spLocks noGrp="1"/>
          </p:cNvSpPr>
          <p:nvPr>
            <p:ph type="title"/>
          </p:nvPr>
        </p:nvSpPr>
        <p:spPr/>
        <p:txBody>
          <a:bodyPr/>
          <a:lstStyle/>
          <a:p>
            <a:r>
              <a:rPr lang="en-US" altLang="en-US" dirty="0"/>
              <a:t>What Do These Results Mean For…</a:t>
            </a:r>
          </a:p>
        </p:txBody>
      </p:sp>
      <p:sp>
        <p:nvSpPr>
          <p:cNvPr id="2" name="Rectangle: Rounded Corners 1">
            <a:extLst>
              <a:ext uri="{FF2B5EF4-FFF2-40B4-BE49-F238E27FC236}">
                <a16:creationId xmlns:a16="http://schemas.microsoft.com/office/drawing/2014/main" id="{3BF4510D-2ED3-439B-8EE1-0EE59B4FF2CF}"/>
              </a:ext>
            </a:extLst>
          </p:cNvPr>
          <p:cNvSpPr/>
          <p:nvPr/>
        </p:nvSpPr>
        <p:spPr>
          <a:xfrm>
            <a:off x="1973790" y="2035627"/>
            <a:ext cx="2019300" cy="434181"/>
          </a:xfrm>
          <a:prstGeom prst="roundRect">
            <a:avLst/>
          </a:prstGeom>
          <a:solidFill>
            <a:srgbClr val="005A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effect</a:t>
            </a:r>
          </a:p>
        </p:txBody>
      </p:sp>
    </p:spTree>
    <p:extLst>
      <p:ext uri="{BB962C8B-B14F-4D97-AF65-F5344CB8AC3E}">
        <p14:creationId xmlns:p14="http://schemas.microsoft.com/office/powerpoint/2010/main" val="3251734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normAutofit/>
          </a:bodyPr>
          <a:lstStyle/>
          <a:p>
            <a:pPr>
              <a:spcBef>
                <a:spcPts val="6600"/>
              </a:spcBef>
            </a:pPr>
            <a:r>
              <a:rPr lang="en-US" altLang="en-US" sz="3200" dirty="0"/>
              <a:t>The strategy (triglyceride lowering)</a:t>
            </a:r>
          </a:p>
          <a:p>
            <a:pPr>
              <a:spcBef>
                <a:spcPts val="6600"/>
              </a:spcBef>
            </a:pPr>
            <a:r>
              <a:rPr lang="en-US" altLang="en-US" sz="3200" dirty="0"/>
              <a:t>The drug (</a:t>
            </a:r>
            <a:r>
              <a:rPr lang="en-US" altLang="en-US" sz="3200" dirty="0" err="1"/>
              <a:t>pemafibrate</a:t>
            </a:r>
            <a:r>
              <a:rPr lang="en-US" altLang="en-US" sz="3200" dirty="0"/>
              <a:t>)</a:t>
            </a:r>
          </a:p>
          <a:p>
            <a:pPr>
              <a:spcBef>
                <a:spcPts val="6600"/>
              </a:spcBef>
            </a:pPr>
            <a:endParaRPr lang="en-US" altLang="en-US" sz="400" dirty="0"/>
          </a:p>
          <a:p>
            <a:pPr>
              <a:spcBef>
                <a:spcPts val="6600"/>
              </a:spcBef>
            </a:pPr>
            <a:r>
              <a:rPr lang="en-US" altLang="en-US" sz="3200" dirty="0"/>
              <a:t>The drug class (fibrates)</a:t>
            </a:r>
          </a:p>
        </p:txBody>
      </p:sp>
      <p:sp>
        <p:nvSpPr>
          <p:cNvPr id="32770" name="Title 1"/>
          <p:cNvSpPr>
            <a:spLocks noGrp="1"/>
          </p:cNvSpPr>
          <p:nvPr>
            <p:ph type="title"/>
          </p:nvPr>
        </p:nvSpPr>
        <p:spPr/>
        <p:txBody>
          <a:bodyPr/>
          <a:lstStyle/>
          <a:p>
            <a:r>
              <a:rPr lang="en-US" altLang="en-US" dirty="0"/>
              <a:t>What Do These Results Mean For…</a:t>
            </a:r>
          </a:p>
        </p:txBody>
      </p:sp>
      <p:sp>
        <p:nvSpPr>
          <p:cNvPr id="2" name="Rectangle: Rounded Corners 1">
            <a:extLst>
              <a:ext uri="{FF2B5EF4-FFF2-40B4-BE49-F238E27FC236}">
                <a16:creationId xmlns:a16="http://schemas.microsoft.com/office/drawing/2014/main" id="{3BF4510D-2ED3-439B-8EE1-0EE59B4FF2CF}"/>
              </a:ext>
            </a:extLst>
          </p:cNvPr>
          <p:cNvSpPr/>
          <p:nvPr/>
        </p:nvSpPr>
        <p:spPr>
          <a:xfrm>
            <a:off x="1973790" y="2035627"/>
            <a:ext cx="2019300" cy="434181"/>
          </a:xfrm>
          <a:prstGeom prst="roundRect">
            <a:avLst/>
          </a:prstGeom>
          <a:solidFill>
            <a:srgbClr val="005A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effect</a:t>
            </a:r>
          </a:p>
        </p:txBody>
      </p:sp>
      <p:sp>
        <p:nvSpPr>
          <p:cNvPr id="5" name="Rectangle: Rounded Corners 4">
            <a:extLst>
              <a:ext uri="{FF2B5EF4-FFF2-40B4-BE49-F238E27FC236}">
                <a16:creationId xmlns:a16="http://schemas.microsoft.com/office/drawing/2014/main" id="{2A7978F6-74CB-D82E-FBFB-0D7CAAB6AF27}"/>
              </a:ext>
            </a:extLst>
          </p:cNvPr>
          <p:cNvSpPr/>
          <p:nvPr/>
        </p:nvSpPr>
        <p:spPr>
          <a:xfrm>
            <a:off x="1968500" y="3274182"/>
            <a:ext cx="4229100" cy="43418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Effective for TG lowering</a:t>
            </a:r>
          </a:p>
        </p:txBody>
      </p:sp>
    </p:spTree>
    <p:extLst>
      <p:ext uri="{BB962C8B-B14F-4D97-AF65-F5344CB8AC3E}">
        <p14:creationId xmlns:p14="http://schemas.microsoft.com/office/powerpoint/2010/main" val="84410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normAutofit/>
          </a:bodyPr>
          <a:lstStyle/>
          <a:p>
            <a:pPr>
              <a:spcBef>
                <a:spcPts val="6600"/>
              </a:spcBef>
            </a:pPr>
            <a:r>
              <a:rPr lang="en-US" altLang="en-US" sz="3200" dirty="0"/>
              <a:t>The strategy (triglyceride lowering)</a:t>
            </a:r>
          </a:p>
          <a:p>
            <a:pPr>
              <a:spcBef>
                <a:spcPts val="6600"/>
              </a:spcBef>
            </a:pPr>
            <a:r>
              <a:rPr lang="en-US" altLang="en-US" sz="3200" dirty="0"/>
              <a:t>The drug (</a:t>
            </a:r>
            <a:r>
              <a:rPr lang="en-US" altLang="en-US" sz="3200" dirty="0" err="1"/>
              <a:t>pemafibrate</a:t>
            </a:r>
            <a:r>
              <a:rPr lang="en-US" altLang="en-US" sz="3200" dirty="0"/>
              <a:t>)</a:t>
            </a:r>
          </a:p>
          <a:p>
            <a:pPr>
              <a:spcBef>
                <a:spcPts val="6600"/>
              </a:spcBef>
            </a:pPr>
            <a:endParaRPr lang="en-US" altLang="en-US" sz="400" dirty="0"/>
          </a:p>
          <a:p>
            <a:pPr>
              <a:spcBef>
                <a:spcPts val="6600"/>
              </a:spcBef>
            </a:pPr>
            <a:r>
              <a:rPr lang="en-US" altLang="en-US" sz="3200" dirty="0"/>
              <a:t>The drug class (fibrates)</a:t>
            </a:r>
          </a:p>
        </p:txBody>
      </p:sp>
      <p:sp>
        <p:nvSpPr>
          <p:cNvPr id="32770" name="Title 1"/>
          <p:cNvSpPr>
            <a:spLocks noGrp="1"/>
          </p:cNvSpPr>
          <p:nvPr>
            <p:ph type="title"/>
          </p:nvPr>
        </p:nvSpPr>
        <p:spPr/>
        <p:txBody>
          <a:bodyPr/>
          <a:lstStyle/>
          <a:p>
            <a:r>
              <a:rPr lang="en-US" altLang="en-US" dirty="0"/>
              <a:t>What Do These Results Mean For…</a:t>
            </a:r>
          </a:p>
        </p:txBody>
      </p:sp>
      <p:sp>
        <p:nvSpPr>
          <p:cNvPr id="2" name="Rectangle: Rounded Corners 1">
            <a:extLst>
              <a:ext uri="{FF2B5EF4-FFF2-40B4-BE49-F238E27FC236}">
                <a16:creationId xmlns:a16="http://schemas.microsoft.com/office/drawing/2014/main" id="{3BF4510D-2ED3-439B-8EE1-0EE59B4FF2CF}"/>
              </a:ext>
            </a:extLst>
          </p:cNvPr>
          <p:cNvSpPr/>
          <p:nvPr/>
        </p:nvSpPr>
        <p:spPr>
          <a:xfrm>
            <a:off x="1973790" y="2035627"/>
            <a:ext cx="2019300" cy="434181"/>
          </a:xfrm>
          <a:prstGeom prst="roundRect">
            <a:avLst/>
          </a:prstGeom>
          <a:solidFill>
            <a:srgbClr val="005A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effect</a:t>
            </a:r>
          </a:p>
        </p:txBody>
      </p:sp>
      <p:sp>
        <p:nvSpPr>
          <p:cNvPr id="3" name="Rectangle: Rounded Corners 2">
            <a:extLst>
              <a:ext uri="{FF2B5EF4-FFF2-40B4-BE49-F238E27FC236}">
                <a16:creationId xmlns:a16="http://schemas.microsoft.com/office/drawing/2014/main" id="{46429612-D312-FB72-BECE-9252C7C81CE5}"/>
              </a:ext>
            </a:extLst>
          </p:cNvPr>
          <p:cNvSpPr/>
          <p:nvPr/>
        </p:nvSpPr>
        <p:spPr>
          <a:xfrm>
            <a:off x="1968500" y="3821076"/>
            <a:ext cx="8919974" cy="43418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CV risk reduction in PROMINENT; worrisome AEs </a:t>
            </a:r>
          </a:p>
        </p:txBody>
      </p:sp>
      <p:sp>
        <p:nvSpPr>
          <p:cNvPr id="5" name="Rectangle: Rounded Corners 4">
            <a:extLst>
              <a:ext uri="{FF2B5EF4-FFF2-40B4-BE49-F238E27FC236}">
                <a16:creationId xmlns:a16="http://schemas.microsoft.com/office/drawing/2014/main" id="{2A7978F6-74CB-D82E-FBFB-0D7CAAB6AF27}"/>
              </a:ext>
            </a:extLst>
          </p:cNvPr>
          <p:cNvSpPr/>
          <p:nvPr/>
        </p:nvSpPr>
        <p:spPr>
          <a:xfrm>
            <a:off x="1968500" y="3274182"/>
            <a:ext cx="4229100" cy="43418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Effective for TG lowering</a:t>
            </a:r>
          </a:p>
        </p:txBody>
      </p:sp>
    </p:spTree>
    <p:extLst>
      <p:ext uri="{BB962C8B-B14F-4D97-AF65-F5344CB8AC3E}">
        <p14:creationId xmlns:p14="http://schemas.microsoft.com/office/powerpoint/2010/main" val="1025042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normAutofit/>
          </a:bodyPr>
          <a:lstStyle/>
          <a:p>
            <a:pPr>
              <a:spcBef>
                <a:spcPts val="6600"/>
              </a:spcBef>
            </a:pPr>
            <a:r>
              <a:rPr lang="en-US" altLang="en-US" sz="3200" dirty="0"/>
              <a:t>The strategy (triglyceride lowering)</a:t>
            </a:r>
          </a:p>
          <a:p>
            <a:pPr>
              <a:spcBef>
                <a:spcPts val="6600"/>
              </a:spcBef>
            </a:pPr>
            <a:r>
              <a:rPr lang="en-US" altLang="en-US" sz="3200" dirty="0"/>
              <a:t>The drug (</a:t>
            </a:r>
            <a:r>
              <a:rPr lang="en-US" altLang="en-US" sz="3200" dirty="0" err="1"/>
              <a:t>pemafibrate</a:t>
            </a:r>
            <a:r>
              <a:rPr lang="en-US" altLang="en-US" sz="3200" dirty="0"/>
              <a:t>)</a:t>
            </a:r>
          </a:p>
          <a:p>
            <a:pPr>
              <a:spcBef>
                <a:spcPts val="6600"/>
              </a:spcBef>
            </a:pPr>
            <a:endParaRPr lang="en-US" altLang="en-US" sz="400" dirty="0"/>
          </a:p>
          <a:p>
            <a:pPr>
              <a:spcBef>
                <a:spcPts val="6600"/>
              </a:spcBef>
            </a:pPr>
            <a:r>
              <a:rPr lang="en-US" altLang="en-US" sz="3200" dirty="0"/>
              <a:t>The drug class (fibrates)</a:t>
            </a:r>
          </a:p>
        </p:txBody>
      </p:sp>
      <p:sp>
        <p:nvSpPr>
          <p:cNvPr id="32770" name="Title 1"/>
          <p:cNvSpPr>
            <a:spLocks noGrp="1"/>
          </p:cNvSpPr>
          <p:nvPr>
            <p:ph type="title"/>
          </p:nvPr>
        </p:nvSpPr>
        <p:spPr/>
        <p:txBody>
          <a:bodyPr/>
          <a:lstStyle/>
          <a:p>
            <a:r>
              <a:rPr lang="en-US" altLang="en-US" dirty="0"/>
              <a:t>What Do These Results Mean For…</a:t>
            </a:r>
          </a:p>
        </p:txBody>
      </p:sp>
      <p:sp>
        <p:nvSpPr>
          <p:cNvPr id="2" name="Rectangle: Rounded Corners 1">
            <a:extLst>
              <a:ext uri="{FF2B5EF4-FFF2-40B4-BE49-F238E27FC236}">
                <a16:creationId xmlns:a16="http://schemas.microsoft.com/office/drawing/2014/main" id="{3BF4510D-2ED3-439B-8EE1-0EE59B4FF2CF}"/>
              </a:ext>
            </a:extLst>
          </p:cNvPr>
          <p:cNvSpPr/>
          <p:nvPr/>
        </p:nvSpPr>
        <p:spPr>
          <a:xfrm>
            <a:off x="1973790" y="2035627"/>
            <a:ext cx="2019300" cy="434181"/>
          </a:xfrm>
          <a:prstGeom prst="roundRect">
            <a:avLst/>
          </a:prstGeom>
          <a:solidFill>
            <a:srgbClr val="005A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effect</a:t>
            </a:r>
          </a:p>
        </p:txBody>
      </p:sp>
      <p:sp>
        <p:nvSpPr>
          <p:cNvPr id="3" name="Rectangle: Rounded Corners 2">
            <a:extLst>
              <a:ext uri="{FF2B5EF4-FFF2-40B4-BE49-F238E27FC236}">
                <a16:creationId xmlns:a16="http://schemas.microsoft.com/office/drawing/2014/main" id="{46429612-D312-FB72-BECE-9252C7C81CE5}"/>
              </a:ext>
            </a:extLst>
          </p:cNvPr>
          <p:cNvSpPr/>
          <p:nvPr/>
        </p:nvSpPr>
        <p:spPr>
          <a:xfrm>
            <a:off x="1968500" y="3821076"/>
            <a:ext cx="8919974" cy="43418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CV risk reduction in PROMINENT; worrisome AEs </a:t>
            </a:r>
          </a:p>
        </p:txBody>
      </p:sp>
      <p:sp>
        <p:nvSpPr>
          <p:cNvPr id="4" name="Rectangle: Rounded Corners 3">
            <a:extLst>
              <a:ext uri="{FF2B5EF4-FFF2-40B4-BE49-F238E27FC236}">
                <a16:creationId xmlns:a16="http://schemas.microsoft.com/office/drawing/2014/main" id="{72525C1C-01E4-123E-51D1-AA3271790B70}"/>
              </a:ext>
            </a:extLst>
          </p:cNvPr>
          <p:cNvSpPr/>
          <p:nvPr/>
        </p:nvSpPr>
        <p:spPr>
          <a:xfrm>
            <a:off x="1968500" y="4377301"/>
            <a:ext cx="8919974" cy="434181"/>
          </a:xfrm>
          <a:prstGeom prst="roundRect">
            <a:avLst/>
          </a:prstGeom>
          <a:solidFill>
            <a:srgbClr val="005A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developers may pursue other beneficial effects</a:t>
            </a:r>
          </a:p>
        </p:txBody>
      </p:sp>
      <p:sp>
        <p:nvSpPr>
          <p:cNvPr id="5" name="Rectangle: Rounded Corners 4">
            <a:extLst>
              <a:ext uri="{FF2B5EF4-FFF2-40B4-BE49-F238E27FC236}">
                <a16:creationId xmlns:a16="http://schemas.microsoft.com/office/drawing/2014/main" id="{2A7978F6-74CB-D82E-FBFB-0D7CAAB6AF27}"/>
              </a:ext>
            </a:extLst>
          </p:cNvPr>
          <p:cNvSpPr/>
          <p:nvPr/>
        </p:nvSpPr>
        <p:spPr>
          <a:xfrm>
            <a:off x="1968500" y="3274182"/>
            <a:ext cx="4229100" cy="43418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Effective for TG lowering</a:t>
            </a:r>
          </a:p>
        </p:txBody>
      </p:sp>
    </p:spTree>
    <p:extLst>
      <p:ext uri="{BB962C8B-B14F-4D97-AF65-F5344CB8AC3E}">
        <p14:creationId xmlns:p14="http://schemas.microsoft.com/office/powerpoint/2010/main" val="272372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33EA-DBA3-4E5E-B3BE-C81339F03932}"/>
              </a:ext>
            </a:extLst>
          </p:cNvPr>
          <p:cNvSpPr>
            <a:spLocks noGrp="1"/>
          </p:cNvSpPr>
          <p:nvPr>
            <p:ph type="title"/>
          </p:nvPr>
        </p:nvSpPr>
        <p:spPr/>
        <p:txBody>
          <a:bodyPr/>
          <a:lstStyle/>
          <a:p>
            <a:r>
              <a:rPr lang="en-US" dirty="0"/>
              <a:t>Randomized Controlled Trials of Fibrates</a:t>
            </a:r>
          </a:p>
        </p:txBody>
      </p:sp>
      <p:graphicFrame>
        <p:nvGraphicFramePr>
          <p:cNvPr id="4" name="Table 4">
            <a:extLst>
              <a:ext uri="{FF2B5EF4-FFF2-40B4-BE49-F238E27FC236}">
                <a16:creationId xmlns:a16="http://schemas.microsoft.com/office/drawing/2014/main" id="{34E063A8-3D2E-4FF4-A1E4-CB0954DA8158}"/>
              </a:ext>
            </a:extLst>
          </p:cNvPr>
          <p:cNvGraphicFramePr>
            <a:graphicFrameLocks noGrp="1"/>
          </p:cNvGraphicFramePr>
          <p:nvPr>
            <p:ph idx="4294967295"/>
            <p:extLst>
              <p:ext uri="{D42A27DB-BD31-4B8C-83A1-F6EECF244321}">
                <p14:modId xmlns:p14="http://schemas.microsoft.com/office/powerpoint/2010/main" val="3698625567"/>
              </p:ext>
            </p:extLst>
          </p:nvPr>
        </p:nvGraphicFramePr>
        <p:xfrm>
          <a:off x="656247" y="1315366"/>
          <a:ext cx="11277602" cy="4505178"/>
        </p:xfrm>
        <a:graphic>
          <a:graphicData uri="http://schemas.openxmlformats.org/drawingml/2006/table">
            <a:tbl>
              <a:tblPr firstRow="1" bandRow="1">
                <a:tableStyleId>{5C22544A-7EE6-4342-B048-85BDC9FD1C3A}</a:tableStyleId>
              </a:tblPr>
              <a:tblGrid>
                <a:gridCol w="1735015">
                  <a:extLst>
                    <a:ext uri="{9D8B030D-6E8A-4147-A177-3AD203B41FA5}">
                      <a16:colId xmlns:a16="http://schemas.microsoft.com/office/drawing/2014/main" val="3080406720"/>
                    </a:ext>
                  </a:extLst>
                </a:gridCol>
                <a:gridCol w="867508">
                  <a:extLst>
                    <a:ext uri="{9D8B030D-6E8A-4147-A177-3AD203B41FA5}">
                      <a16:colId xmlns:a16="http://schemas.microsoft.com/office/drawing/2014/main" val="173317135"/>
                    </a:ext>
                  </a:extLst>
                </a:gridCol>
                <a:gridCol w="1060288">
                  <a:extLst>
                    <a:ext uri="{9D8B030D-6E8A-4147-A177-3AD203B41FA5}">
                      <a16:colId xmlns:a16="http://schemas.microsoft.com/office/drawing/2014/main" val="3919611428"/>
                    </a:ext>
                  </a:extLst>
                </a:gridCol>
                <a:gridCol w="1060288">
                  <a:extLst>
                    <a:ext uri="{9D8B030D-6E8A-4147-A177-3AD203B41FA5}">
                      <a16:colId xmlns:a16="http://schemas.microsoft.com/office/drawing/2014/main" val="2962687385"/>
                    </a:ext>
                  </a:extLst>
                </a:gridCol>
                <a:gridCol w="1679033">
                  <a:extLst>
                    <a:ext uri="{9D8B030D-6E8A-4147-A177-3AD203B41FA5}">
                      <a16:colId xmlns:a16="http://schemas.microsoft.com/office/drawing/2014/main" val="2906134625"/>
                    </a:ext>
                  </a:extLst>
                </a:gridCol>
                <a:gridCol w="836868">
                  <a:extLst>
                    <a:ext uri="{9D8B030D-6E8A-4147-A177-3AD203B41FA5}">
                      <a16:colId xmlns:a16="http://schemas.microsoft.com/office/drawing/2014/main" val="403487229"/>
                    </a:ext>
                  </a:extLst>
                </a:gridCol>
                <a:gridCol w="3124200">
                  <a:extLst>
                    <a:ext uri="{9D8B030D-6E8A-4147-A177-3AD203B41FA5}">
                      <a16:colId xmlns:a16="http://schemas.microsoft.com/office/drawing/2014/main" val="741094604"/>
                    </a:ext>
                  </a:extLst>
                </a:gridCol>
                <a:gridCol w="914402">
                  <a:extLst>
                    <a:ext uri="{9D8B030D-6E8A-4147-A177-3AD203B41FA5}">
                      <a16:colId xmlns:a16="http://schemas.microsoft.com/office/drawing/2014/main" val="1808746164"/>
                    </a:ext>
                  </a:extLst>
                </a:gridCol>
              </a:tblGrid>
              <a:tr h="442635">
                <a:tc>
                  <a:txBody>
                    <a:bodyPr/>
                    <a:lstStyle/>
                    <a:p>
                      <a:pPr algn="ctr"/>
                      <a:r>
                        <a:rPr lang="en-US" sz="1800" dirty="0"/>
                        <a:t>Trial</a:t>
                      </a:r>
                    </a:p>
                  </a:txBody>
                  <a:tcPr anchor="ctr"/>
                </a:tc>
                <a:tc>
                  <a:txBody>
                    <a:bodyPr/>
                    <a:lstStyle/>
                    <a:p>
                      <a:pPr algn="ctr"/>
                      <a:r>
                        <a:rPr lang="en-US" sz="1800" dirty="0"/>
                        <a:t>Year</a:t>
                      </a:r>
                    </a:p>
                  </a:txBody>
                  <a:tcPr anchor="ctr"/>
                </a:tc>
                <a:tc>
                  <a:txBody>
                    <a:bodyPr/>
                    <a:lstStyle/>
                    <a:p>
                      <a:pPr algn="ctr"/>
                      <a:r>
                        <a:rPr lang="en-US" sz="1800" dirty="0"/>
                        <a:t>Pop.</a:t>
                      </a:r>
                    </a:p>
                  </a:txBody>
                  <a:tcPr anchor="ctr"/>
                </a:tc>
                <a:tc>
                  <a:txBody>
                    <a:bodyPr/>
                    <a:lstStyle/>
                    <a:p>
                      <a:pPr algn="ctr"/>
                      <a:r>
                        <a:rPr lang="en-US" sz="1800" dirty="0"/>
                        <a:t>No.</a:t>
                      </a:r>
                    </a:p>
                  </a:txBody>
                  <a:tcPr anchor="ctr"/>
                </a:tc>
                <a:tc>
                  <a:txBody>
                    <a:bodyPr/>
                    <a:lstStyle/>
                    <a:p>
                      <a:pPr algn="ctr"/>
                      <a:r>
                        <a:rPr lang="en-US" sz="1800" dirty="0"/>
                        <a:t>Study drug</a:t>
                      </a:r>
                    </a:p>
                  </a:txBody>
                  <a:tcPr anchor="ctr"/>
                </a:tc>
                <a:tc>
                  <a:txBody>
                    <a:bodyPr/>
                    <a:lstStyle/>
                    <a:p>
                      <a:pPr algn="ctr"/>
                      <a:r>
                        <a:rPr lang="en-US" sz="1800" dirty="0"/>
                        <a:t>vs</a:t>
                      </a:r>
                    </a:p>
                  </a:txBody>
                  <a:tcPr anchor="ctr"/>
                </a:tc>
                <a:tc>
                  <a:txBody>
                    <a:bodyPr/>
                    <a:lstStyle/>
                    <a:p>
                      <a:pPr algn="ctr"/>
                      <a:r>
                        <a:rPr lang="en-US" sz="1800" dirty="0"/>
                        <a:t>Primary outcome</a:t>
                      </a:r>
                    </a:p>
                  </a:txBody>
                  <a:tcPr anchor="ctr"/>
                </a:tc>
                <a:tc>
                  <a:txBody>
                    <a:bodyPr/>
                    <a:lstStyle/>
                    <a:p>
                      <a:pPr algn="ctr"/>
                      <a:r>
                        <a:rPr lang="en-US" sz="1800" dirty="0"/>
                        <a:t>Result</a:t>
                      </a:r>
                    </a:p>
                  </a:txBody>
                  <a:tcPr anchor="ctr"/>
                </a:tc>
                <a:extLst>
                  <a:ext uri="{0D108BD9-81ED-4DB2-BD59-A6C34878D82A}">
                    <a16:rowId xmlns:a16="http://schemas.microsoft.com/office/drawing/2014/main" val="4045616613"/>
                  </a:ext>
                </a:extLst>
              </a:tr>
              <a:tr h="442635">
                <a:tc>
                  <a:txBody>
                    <a:bodyPr/>
                    <a:lstStyle/>
                    <a:p>
                      <a:r>
                        <a:rPr lang="en-US" sz="1800"/>
                        <a:t>HHS</a:t>
                      </a:r>
                    </a:p>
                  </a:txBody>
                  <a:tcPr anchor="ctr"/>
                </a:tc>
                <a:tc>
                  <a:txBody>
                    <a:bodyPr/>
                    <a:lstStyle/>
                    <a:p>
                      <a:r>
                        <a:rPr lang="en-US" sz="1800"/>
                        <a:t>1987</a:t>
                      </a:r>
                    </a:p>
                  </a:txBody>
                  <a:tcPr anchor="ctr"/>
                </a:tc>
                <a:tc>
                  <a:txBody>
                    <a:bodyPr/>
                    <a:lstStyle/>
                    <a:p>
                      <a:r>
                        <a:rPr lang="en-US" sz="1800" err="1"/>
                        <a:t>Dyslip</a:t>
                      </a:r>
                      <a:endParaRPr lang="en-US" sz="1800"/>
                    </a:p>
                  </a:txBody>
                  <a:tcPr anchor="ctr"/>
                </a:tc>
                <a:tc>
                  <a:txBody>
                    <a:bodyPr/>
                    <a:lstStyle/>
                    <a:p>
                      <a:pPr algn="r"/>
                      <a:r>
                        <a:rPr lang="en-US" sz="1800" dirty="0"/>
                        <a:t>4,081</a:t>
                      </a:r>
                    </a:p>
                  </a:txBody>
                  <a:tcPr anchor="ctr"/>
                </a:tc>
                <a:tc>
                  <a:txBody>
                    <a:bodyPr/>
                    <a:lstStyle/>
                    <a:p>
                      <a:r>
                        <a:rPr lang="en-US" sz="1800"/>
                        <a:t>gemfibrozil</a:t>
                      </a:r>
                    </a:p>
                  </a:txBody>
                  <a:tcPr anchor="ctr"/>
                </a:tc>
                <a:tc>
                  <a:txBody>
                    <a:bodyPr/>
                    <a:lstStyle/>
                    <a:p>
                      <a:r>
                        <a:rPr lang="en-US" sz="1800"/>
                        <a:t>PBO</a:t>
                      </a:r>
                    </a:p>
                  </a:txBody>
                  <a:tcPr anchor="ctr"/>
                </a:tc>
                <a:tc>
                  <a:txBody>
                    <a:bodyPr/>
                    <a:lstStyle/>
                    <a:p>
                      <a:r>
                        <a:rPr lang="en-US" sz="1800" dirty="0"/>
                        <a:t>Nonfatal MI or CHD death</a:t>
                      </a:r>
                    </a:p>
                  </a:txBody>
                  <a:tcPr anchor="ctr"/>
                </a:tc>
                <a:tc>
                  <a:txBody>
                    <a:bodyPr/>
                    <a:lstStyle/>
                    <a:p>
                      <a:r>
                        <a:rPr lang="en-US" sz="1800"/>
                        <a:t>34% </a:t>
                      </a:r>
                    </a:p>
                  </a:txBody>
                  <a:tcPr anchor="ctr"/>
                </a:tc>
                <a:extLst>
                  <a:ext uri="{0D108BD9-81ED-4DB2-BD59-A6C34878D82A}">
                    <a16:rowId xmlns:a16="http://schemas.microsoft.com/office/drawing/2014/main" val="1003665259"/>
                  </a:ext>
                </a:extLst>
              </a:tr>
              <a:tr h="442635">
                <a:tc>
                  <a:txBody>
                    <a:bodyPr/>
                    <a:lstStyle/>
                    <a:p>
                      <a:r>
                        <a:rPr lang="en-US" sz="1800"/>
                        <a:t>VA-HIT</a:t>
                      </a:r>
                    </a:p>
                  </a:txBody>
                  <a:tcPr anchor="ctr"/>
                </a:tc>
                <a:tc>
                  <a:txBody>
                    <a:bodyPr/>
                    <a:lstStyle/>
                    <a:p>
                      <a:r>
                        <a:rPr lang="en-US" sz="1800"/>
                        <a:t>1999</a:t>
                      </a:r>
                    </a:p>
                  </a:txBody>
                  <a:tcPr anchor="ctr"/>
                </a:tc>
                <a:tc>
                  <a:txBody>
                    <a:bodyPr/>
                    <a:lstStyle/>
                    <a:p>
                      <a:r>
                        <a:rPr lang="en-US" sz="1800"/>
                        <a:t>CHD</a:t>
                      </a:r>
                    </a:p>
                  </a:txBody>
                  <a:tcPr anchor="ctr"/>
                </a:tc>
                <a:tc>
                  <a:txBody>
                    <a:bodyPr/>
                    <a:lstStyle/>
                    <a:p>
                      <a:pPr algn="r"/>
                      <a:r>
                        <a:rPr lang="en-US" sz="1800" dirty="0"/>
                        <a:t>2,531</a:t>
                      </a:r>
                    </a:p>
                  </a:txBody>
                  <a:tcPr anchor="ctr"/>
                </a:tc>
                <a:tc>
                  <a:txBody>
                    <a:bodyPr/>
                    <a:lstStyle/>
                    <a:p>
                      <a:r>
                        <a:rPr lang="en-US" sz="1800"/>
                        <a:t>gemfibrozil</a:t>
                      </a:r>
                    </a:p>
                  </a:txBody>
                  <a:tcPr anchor="ctr"/>
                </a:tc>
                <a:tc>
                  <a:txBody>
                    <a:bodyPr/>
                    <a:lstStyle/>
                    <a:p>
                      <a:r>
                        <a:rPr lang="en-US" sz="1800"/>
                        <a:t>PBO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Nonfatal MI or CHD death</a:t>
                      </a:r>
                    </a:p>
                  </a:txBody>
                  <a:tcPr anchor="ctr"/>
                </a:tc>
                <a:tc>
                  <a:txBody>
                    <a:bodyPr/>
                    <a:lstStyle/>
                    <a:p>
                      <a:r>
                        <a:rPr lang="en-US" sz="1800"/>
                        <a:t>22%</a:t>
                      </a:r>
                    </a:p>
                  </a:txBody>
                  <a:tcPr anchor="ctr"/>
                </a:tc>
                <a:extLst>
                  <a:ext uri="{0D108BD9-81ED-4DB2-BD59-A6C34878D82A}">
                    <a16:rowId xmlns:a16="http://schemas.microsoft.com/office/drawing/2014/main" val="962899954"/>
                  </a:ext>
                </a:extLst>
              </a:tr>
              <a:tr h="764001">
                <a:tc>
                  <a:txBody>
                    <a:bodyPr/>
                    <a:lstStyle/>
                    <a:p>
                      <a:r>
                        <a:rPr lang="en-US" sz="1800"/>
                        <a:t>BIP</a:t>
                      </a:r>
                    </a:p>
                  </a:txBody>
                  <a:tcPr anchor="ctr"/>
                </a:tc>
                <a:tc>
                  <a:txBody>
                    <a:bodyPr/>
                    <a:lstStyle/>
                    <a:p>
                      <a:r>
                        <a:rPr lang="en-US" sz="1800"/>
                        <a:t>2000</a:t>
                      </a:r>
                    </a:p>
                  </a:txBody>
                  <a:tcPr anchor="ctr"/>
                </a:tc>
                <a:tc>
                  <a:txBody>
                    <a:bodyPr/>
                    <a:lstStyle/>
                    <a:p>
                      <a:r>
                        <a:rPr lang="en-US" sz="1800"/>
                        <a:t>CHD</a:t>
                      </a:r>
                    </a:p>
                  </a:txBody>
                  <a:tcPr anchor="ctr"/>
                </a:tc>
                <a:tc>
                  <a:txBody>
                    <a:bodyPr/>
                    <a:lstStyle/>
                    <a:p>
                      <a:pPr algn="r"/>
                      <a:r>
                        <a:rPr lang="en-US" sz="1800" dirty="0"/>
                        <a:t>3,090</a:t>
                      </a:r>
                    </a:p>
                  </a:txBody>
                  <a:tcPr anchor="ctr"/>
                </a:tc>
                <a:tc>
                  <a:txBody>
                    <a:bodyPr/>
                    <a:lstStyle/>
                    <a:p>
                      <a:r>
                        <a:rPr lang="en-US" sz="1800"/>
                        <a:t>bezafibrate</a:t>
                      </a:r>
                    </a:p>
                  </a:txBody>
                  <a:tcPr anchor="ctr"/>
                </a:tc>
                <a:tc>
                  <a:txBody>
                    <a:bodyPr/>
                    <a:lstStyle/>
                    <a:p>
                      <a:r>
                        <a:rPr lang="en-US" sz="1800"/>
                        <a:t>PBO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Nonfatal MI or sudden cardiac death</a:t>
                      </a:r>
                    </a:p>
                  </a:txBody>
                  <a:tcPr anchor="ctr"/>
                </a:tc>
                <a:tc>
                  <a:txBody>
                    <a:bodyPr/>
                    <a:lstStyle/>
                    <a:p>
                      <a:endParaRPr lang="en-US" sz="1800"/>
                    </a:p>
                    <a:p>
                      <a:r>
                        <a:rPr lang="en-US" sz="1800"/>
                        <a:t>NS</a:t>
                      </a:r>
                    </a:p>
                  </a:txBody>
                  <a:tcPr anchor="ctr"/>
                </a:tc>
                <a:extLst>
                  <a:ext uri="{0D108BD9-81ED-4DB2-BD59-A6C34878D82A}">
                    <a16:rowId xmlns:a16="http://schemas.microsoft.com/office/drawing/2014/main" val="4108444271"/>
                  </a:ext>
                </a:extLst>
              </a:tr>
              <a:tr h="442635">
                <a:tc>
                  <a:txBody>
                    <a:bodyPr/>
                    <a:lstStyle/>
                    <a:p>
                      <a:r>
                        <a:rPr lang="en-US" sz="1800"/>
                        <a:t>LEADER</a:t>
                      </a:r>
                    </a:p>
                  </a:txBody>
                  <a:tcPr anchor="ctr"/>
                </a:tc>
                <a:tc>
                  <a:txBody>
                    <a:bodyPr/>
                    <a:lstStyle/>
                    <a:p>
                      <a:r>
                        <a:rPr lang="en-US" sz="1800"/>
                        <a:t>2002</a:t>
                      </a:r>
                    </a:p>
                  </a:txBody>
                  <a:tcPr anchor="ctr"/>
                </a:tc>
                <a:tc>
                  <a:txBody>
                    <a:bodyPr/>
                    <a:lstStyle/>
                    <a:p>
                      <a:r>
                        <a:rPr lang="en-US" sz="1800"/>
                        <a:t>PAD</a:t>
                      </a:r>
                    </a:p>
                  </a:txBody>
                  <a:tcPr anchor="ctr"/>
                </a:tc>
                <a:tc>
                  <a:txBody>
                    <a:bodyPr/>
                    <a:lstStyle/>
                    <a:p>
                      <a:pPr algn="r"/>
                      <a:r>
                        <a:rPr lang="en-US" sz="1800" dirty="0"/>
                        <a:t>1,568</a:t>
                      </a:r>
                    </a:p>
                  </a:txBody>
                  <a:tcPr anchor="ctr"/>
                </a:tc>
                <a:tc>
                  <a:txBody>
                    <a:bodyPr/>
                    <a:lstStyle/>
                    <a:p>
                      <a:r>
                        <a:rPr lang="en-US" sz="1800"/>
                        <a:t>bezafibrate</a:t>
                      </a:r>
                    </a:p>
                  </a:txBody>
                  <a:tcPr anchor="ctr"/>
                </a:tc>
                <a:tc>
                  <a:txBody>
                    <a:bodyPr/>
                    <a:lstStyle/>
                    <a:p>
                      <a:r>
                        <a:rPr lang="en-US" sz="1800"/>
                        <a:t>PBO</a:t>
                      </a:r>
                    </a:p>
                  </a:txBody>
                  <a:tcPr anchor="ctr"/>
                </a:tc>
                <a:tc>
                  <a:txBody>
                    <a:bodyPr/>
                    <a:lstStyle/>
                    <a:p>
                      <a:r>
                        <a:rPr lang="en-US" sz="1800"/>
                        <a:t>CHD or stroke</a:t>
                      </a:r>
                    </a:p>
                  </a:txBody>
                  <a:tcPr anchor="ctr"/>
                </a:tc>
                <a:tc>
                  <a:txBody>
                    <a:bodyPr/>
                    <a:lstStyle/>
                    <a:p>
                      <a:r>
                        <a:rPr lang="en-US" sz="1800"/>
                        <a:t>NS</a:t>
                      </a:r>
                    </a:p>
                  </a:txBody>
                  <a:tcPr anchor="ctr"/>
                </a:tc>
                <a:extLst>
                  <a:ext uri="{0D108BD9-81ED-4DB2-BD59-A6C34878D82A}">
                    <a16:rowId xmlns:a16="http://schemas.microsoft.com/office/drawing/2014/main" val="2172385548"/>
                  </a:ext>
                </a:extLst>
              </a:tr>
              <a:tr h="442635">
                <a:tc>
                  <a:txBody>
                    <a:bodyPr/>
                    <a:lstStyle/>
                    <a:p>
                      <a:r>
                        <a:rPr lang="en-US" sz="1800"/>
                        <a:t>FIELD</a:t>
                      </a:r>
                    </a:p>
                  </a:txBody>
                  <a:tcPr anchor="ctr"/>
                </a:tc>
                <a:tc>
                  <a:txBody>
                    <a:bodyPr/>
                    <a:lstStyle/>
                    <a:p>
                      <a:r>
                        <a:rPr lang="en-US" sz="1800"/>
                        <a:t>2005</a:t>
                      </a:r>
                    </a:p>
                  </a:txBody>
                  <a:tcPr anchor="ctr"/>
                </a:tc>
                <a:tc>
                  <a:txBody>
                    <a:bodyPr/>
                    <a:lstStyle/>
                    <a:p>
                      <a:r>
                        <a:rPr lang="en-US" sz="1800" dirty="0"/>
                        <a:t>T2DM</a:t>
                      </a:r>
                    </a:p>
                  </a:txBody>
                  <a:tcPr anchor="ctr"/>
                </a:tc>
                <a:tc>
                  <a:txBody>
                    <a:bodyPr/>
                    <a:lstStyle/>
                    <a:p>
                      <a:pPr algn="r"/>
                      <a:r>
                        <a:rPr lang="en-US" sz="1800" dirty="0"/>
                        <a:t>9,795</a:t>
                      </a:r>
                    </a:p>
                  </a:txBody>
                  <a:tcPr anchor="ctr"/>
                </a:tc>
                <a:tc>
                  <a:txBody>
                    <a:bodyPr/>
                    <a:lstStyle/>
                    <a:p>
                      <a:r>
                        <a:rPr lang="en-US" sz="1800"/>
                        <a:t>fenofibrate</a:t>
                      </a:r>
                    </a:p>
                  </a:txBody>
                  <a:tcPr anchor="ctr"/>
                </a:tc>
                <a:tc>
                  <a:txBody>
                    <a:bodyPr/>
                    <a:lstStyle/>
                    <a:p>
                      <a:r>
                        <a:rPr lang="en-US" sz="1800"/>
                        <a:t>PBO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Nonfatal MI or CHD death</a:t>
                      </a:r>
                    </a:p>
                  </a:txBody>
                  <a:tcPr anchor="ctr"/>
                </a:tc>
                <a:tc>
                  <a:txBody>
                    <a:bodyPr/>
                    <a:lstStyle/>
                    <a:p>
                      <a:r>
                        <a:rPr lang="en-US" sz="1800"/>
                        <a:t>NS</a:t>
                      </a:r>
                    </a:p>
                  </a:txBody>
                  <a:tcPr anchor="ctr"/>
                </a:tc>
                <a:extLst>
                  <a:ext uri="{0D108BD9-81ED-4DB2-BD59-A6C34878D82A}">
                    <a16:rowId xmlns:a16="http://schemas.microsoft.com/office/drawing/2014/main" val="4102776590"/>
                  </a:ext>
                </a:extLst>
              </a:tr>
              <a:tr h="764001">
                <a:tc>
                  <a:txBody>
                    <a:bodyPr/>
                    <a:lstStyle/>
                    <a:p>
                      <a:r>
                        <a:rPr lang="en-US" sz="1800"/>
                        <a:t>ACCORD</a:t>
                      </a:r>
                    </a:p>
                  </a:txBody>
                  <a:tcPr anchor="ctr"/>
                </a:tc>
                <a:tc>
                  <a:txBody>
                    <a:bodyPr/>
                    <a:lstStyle/>
                    <a:p>
                      <a:r>
                        <a:rPr lang="en-US" sz="1800"/>
                        <a:t>2010</a:t>
                      </a:r>
                    </a:p>
                  </a:txBody>
                  <a:tcPr anchor="ctr"/>
                </a:tc>
                <a:tc>
                  <a:txBody>
                    <a:bodyPr/>
                    <a:lstStyle/>
                    <a:p>
                      <a:r>
                        <a:rPr lang="en-US" sz="1800" dirty="0"/>
                        <a:t>T2DM</a:t>
                      </a:r>
                    </a:p>
                  </a:txBody>
                  <a:tcPr anchor="ctr"/>
                </a:tc>
                <a:tc>
                  <a:txBody>
                    <a:bodyPr/>
                    <a:lstStyle/>
                    <a:p>
                      <a:pPr algn="r"/>
                      <a:r>
                        <a:rPr lang="en-US" sz="1800" dirty="0"/>
                        <a:t>5,518</a:t>
                      </a:r>
                    </a:p>
                  </a:txBody>
                  <a:tcPr anchor="ctr"/>
                </a:tc>
                <a:tc>
                  <a:txBody>
                    <a:bodyPr/>
                    <a:lstStyle/>
                    <a:p>
                      <a:r>
                        <a:rPr lang="en-US" sz="1800" dirty="0"/>
                        <a:t>fenofibrate + simvastatin</a:t>
                      </a:r>
                    </a:p>
                  </a:txBody>
                  <a:tcPr anchor="ctr"/>
                </a:tc>
                <a:tc>
                  <a:txBody>
                    <a:bodyPr/>
                    <a:lstStyle/>
                    <a:p>
                      <a:r>
                        <a:rPr lang="en-US" sz="1800" err="1"/>
                        <a:t>simva</a:t>
                      </a:r>
                      <a:endParaRPr lang="en-US" sz="1800"/>
                    </a:p>
                  </a:txBody>
                  <a:tcPr anchor="ctr"/>
                </a:tc>
                <a:tc>
                  <a:txBody>
                    <a:bodyPr/>
                    <a:lstStyle/>
                    <a:p>
                      <a:r>
                        <a:rPr lang="en-US" sz="1800" dirty="0"/>
                        <a:t>Nonfatal MI, nonfatal stroke, CVD death</a:t>
                      </a:r>
                    </a:p>
                  </a:txBody>
                  <a:tcPr anchor="ctr"/>
                </a:tc>
                <a:tc>
                  <a:txBody>
                    <a:bodyPr/>
                    <a:lstStyle/>
                    <a:p>
                      <a:r>
                        <a:rPr lang="en-US" sz="1800"/>
                        <a:t>NS</a:t>
                      </a:r>
                    </a:p>
                  </a:txBody>
                  <a:tcPr anchor="ctr"/>
                </a:tc>
                <a:extLst>
                  <a:ext uri="{0D108BD9-81ED-4DB2-BD59-A6C34878D82A}">
                    <a16:rowId xmlns:a16="http://schemas.microsoft.com/office/drawing/2014/main" val="55506820"/>
                  </a:ext>
                </a:extLst>
              </a:tr>
              <a:tr h="764001">
                <a:tc>
                  <a:txBody>
                    <a:bodyPr/>
                    <a:lstStyle/>
                    <a:p>
                      <a:r>
                        <a:rPr lang="en-US" sz="1800" dirty="0"/>
                        <a:t>PROMINENT</a:t>
                      </a:r>
                    </a:p>
                  </a:txBody>
                  <a:tcPr anchor="ctr"/>
                </a:tc>
                <a:tc>
                  <a:txBody>
                    <a:bodyPr/>
                    <a:lstStyle/>
                    <a:p>
                      <a:r>
                        <a:rPr lang="en-US" sz="1800"/>
                        <a:t>2022</a:t>
                      </a:r>
                    </a:p>
                  </a:txBody>
                  <a:tcPr anchor="ctr"/>
                </a:tc>
                <a:tc>
                  <a:txBody>
                    <a:bodyPr/>
                    <a:lstStyle/>
                    <a:p>
                      <a:r>
                        <a:rPr lang="en-US" sz="1800" dirty="0"/>
                        <a:t>T2DM</a:t>
                      </a:r>
                    </a:p>
                  </a:txBody>
                  <a:tcPr anchor="ctr"/>
                </a:tc>
                <a:tc>
                  <a:txBody>
                    <a:bodyPr/>
                    <a:lstStyle/>
                    <a:p>
                      <a:pPr algn="r"/>
                      <a:r>
                        <a:rPr lang="en-US" sz="1800" dirty="0"/>
                        <a:t>10,497</a:t>
                      </a:r>
                    </a:p>
                  </a:txBody>
                  <a:tcPr anchor="ctr"/>
                </a:tc>
                <a:tc>
                  <a:txBody>
                    <a:bodyPr/>
                    <a:lstStyle/>
                    <a:p>
                      <a:r>
                        <a:rPr lang="en-US" sz="1800" dirty="0"/>
                        <a:t>pemafibrate</a:t>
                      </a:r>
                    </a:p>
                  </a:txBody>
                  <a:tcPr anchor="ctr"/>
                </a:tc>
                <a:tc>
                  <a:txBody>
                    <a:bodyPr/>
                    <a:lstStyle/>
                    <a:p>
                      <a:r>
                        <a:rPr lang="en-US" sz="1800"/>
                        <a:t>PBO</a:t>
                      </a:r>
                    </a:p>
                  </a:txBody>
                  <a:tcPr anchor="ctr"/>
                </a:tc>
                <a:tc>
                  <a:txBody>
                    <a:bodyPr/>
                    <a:lstStyle/>
                    <a:p>
                      <a:r>
                        <a:rPr lang="en-US" sz="1800"/>
                        <a:t>Nonfatal MI, ischemic stroke, </a:t>
                      </a:r>
                      <a:r>
                        <a:rPr lang="en-US" sz="1800" err="1"/>
                        <a:t>revasc</a:t>
                      </a:r>
                      <a:r>
                        <a:rPr lang="en-US" sz="1800"/>
                        <a:t>, CVD death</a:t>
                      </a:r>
                    </a:p>
                  </a:txBody>
                  <a:tcPr anchor="ctr"/>
                </a:tc>
                <a:tc>
                  <a:txBody>
                    <a:bodyPr/>
                    <a:lstStyle/>
                    <a:p>
                      <a:r>
                        <a:rPr lang="en-US" sz="1800" dirty="0"/>
                        <a:t>NS</a:t>
                      </a:r>
                    </a:p>
                  </a:txBody>
                  <a:tcPr anchor="ctr"/>
                </a:tc>
                <a:extLst>
                  <a:ext uri="{0D108BD9-81ED-4DB2-BD59-A6C34878D82A}">
                    <a16:rowId xmlns:a16="http://schemas.microsoft.com/office/drawing/2014/main" val="2781159383"/>
                  </a:ext>
                </a:extLst>
              </a:tr>
            </a:tbl>
          </a:graphicData>
        </a:graphic>
      </p:graphicFrame>
      <p:cxnSp>
        <p:nvCxnSpPr>
          <p:cNvPr id="6" name="Straight Arrow Connector 5">
            <a:extLst>
              <a:ext uri="{FF2B5EF4-FFF2-40B4-BE49-F238E27FC236}">
                <a16:creationId xmlns:a16="http://schemas.microsoft.com/office/drawing/2014/main" id="{52890640-9949-454B-9FE8-A8AE0EFA774C}"/>
              </a:ext>
            </a:extLst>
          </p:cNvPr>
          <p:cNvCxnSpPr/>
          <p:nvPr/>
        </p:nvCxnSpPr>
        <p:spPr>
          <a:xfrm>
            <a:off x="11664461" y="2275853"/>
            <a:ext cx="0"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5EDAE81-4B18-4C26-8154-D44B7CE2E1C4}"/>
              </a:ext>
            </a:extLst>
          </p:cNvPr>
          <p:cNvCxnSpPr/>
          <p:nvPr/>
        </p:nvCxnSpPr>
        <p:spPr>
          <a:xfrm>
            <a:off x="11664461" y="1840955"/>
            <a:ext cx="0"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E0E66F0C-E58D-176A-10AB-90C01EEB875C}"/>
              </a:ext>
            </a:extLst>
          </p:cNvPr>
          <p:cNvSpPr>
            <a:spLocks noGrp="1"/>
          </p:cNvSpPr>
          <p:nvPr>
            <p:ph type="ftr" sz="quarter" idx="3"/>
          </p:nvPr>
        </p:nvSpPr>
        <p:spPr>
          <a:xfrm>
            <a:off x="838200" y="6356350"/>
            <a:ext cx="11201400" cy="365125"/>
          </a:xfrm>
        </p:spPr>
        <p:txBody>
          <a:bodyPr/>
          <a:lstStyle/>
          <a:p>
            <a:r>
              <a:rPr lang="en-US" dirty="0"/>
              <a:t>HHS=Helsinki Heart Study; VA-HIT=Veteran’s Administration HDL Intervention Trial; </a:t>
            </a:r>
            <a:r>
              <a:rPr lang="en-US" dirty="0" err="1"/>
              <a:t>BIP</a:t>
            </a:r>
            <a:r>
              <a:rPr lang="en-US" dirty="0"/>
              <a:t>=Bezafibrate Infarction Prevention; LEADER=Lower Extremity Arterial Disease Event Reduction; FIELD=Fenofibrate Intervention and Event Lowering in Diabetes; ACCORD=Action to Control Cardiovascular Risk in Diabetes; PROMINENT=</a:t>
            </a:r>
            <a:r>
              <a:rPr lang="en-US" dirty="0" err="1"/>
              <a:t>Pemafibrate</a:t>
            </a:r>
            <a:r>
              <a:rPr lang="en-US" dirty="0"/>
              <a:t> to Reduce Cardiovascular </a:t>
            </a:r>
            <a:r>
              <a:rPr lang="en-US" dirty="0" err="1"/>
              <a:t>OutcoMes</a:t>
            </a:r>
            <a:r>
              <a:rPr lang="en-US" dirty="0"/>
              <a:t> by Reducing Triglycerides IN </a:t>
            </a:r>
            <a:r>
              <a:rPr lang="en-US" dirty="0" err="1"/>
              <a:t>patiENts</a:t>
            </a:r>
            <a:r>
              <a:rPr lang="en-US" dirty="0"/>
              <a:t> With </a:t>
            </a:r>
            <a:r>
              <a:rPr lang="en-US" dirty="0" err="1"/>
              <a:t>diabeTes</a:t>
            </a:r>
            <a:endParaRPr lang="en-US" dirty="0"/>
          </a:p>
        </p:txBody>
      </p:sp>
    </p:spTree>
    <p:extLst>
      <p:ext uri="{BB962C8B-B14F-4D97-AF65-F5344CB8AC3E}">
        <p14:creationId xmlns:p14="http://schemas.microsoft.com/office/powerpoint/2010/main" val="90072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normAutofit/>
          </a:bodyPr>
          <a:lstStyle/>
          <a:p>
            <a:pPr>
              <a:spcBef>
                <a:spcPts val="6600"/>
              </a:spcBef>
            </a:pPr>
            <a:r>
              <a:rPr lang="en-US" altLang="en-US" sz="3200" dirty="0"/>
              <a:t>The strategy (triglyceride lowering)</a:t>
            </a:r>
          </a:p>
          <a:p>
            <a:pPr>
              <a:spcBef>
                <a:spcPts val="6600"/>
              </a:spcBef>
            </a:pPr>
            <a:r>
              <a:rPr lang="en-US" altLang="en-US" sz="3200" dirty="0"/>
              <a:t>The drug (</a:t>
            </a:r>
            <a:r>
              <a:rPr lang="en-US" altLang="en-US" sz="3200" dirty="0" err="1"/>
              <a:t>pemafibrate</a:t>
            </a:r>
            <a:r>
              <a:rPr lang="en-US" altLang="en-US" sz="3200" dirty="0"/>
              <a:t>)</a:t>
            </a:r>
          </a:p>
          <a:p>
            <a:pPr>
              <a:spcBef>
                <a:spcPts val="6600"/>
              </a:spcBef>
            </a:pPr>
            <a:endParaRPr lang="en-US" altLang="en-US" sz="400" dirty="0"/>
          </a:p>
          <a:p>
            <a:pPr>
              <a:spcBef>
                <a:spcPts val="6600"/>
              </a:spcBef>
            </a:pPr>
            <a:r>
              <a:rPr lang="en-US" altLang="en-US" sz="3200" dirty="0"/>
              <a:t>The drug class (fibrates)</a:t>
            </a:r>
          </a:p>
        </p:txBody>
      </p:sp>
      <p:sp>
        <p:nvSpPr>
          <p:cNvPr id="32770" name="Title 1"/>
          <p:cNvSpPr>
            <a:spLocks noGrp="1"/>
          </p:cNvSpPr>
          <p:nvPr>
            <p:ph type="title"/>
          </p:nvPr>
        </p:nvSpPr>
        <p:spPr/>
        <p:txBody>
          <a:bodyPr/>
          <a:lstStyle/>
          <a:p>
            <a:r>
              <a:rPr lang="en-US" altLang="en-US" dirty="0"/>
              <a:t>What Do These Results Mean For…</a:t>
            </a:r>
          </a:p>
        </p:txBody>
      </p:sp>
      <p:sp>
        <p:nvSpPr>
          <p:cNvPr id="2" name="Rectangle: Rounded Corners 1">
            <a:extLst>
              <a:ext uri="{FF2B5EF4-FFF2-40B4-BE49-F238E27FC236}">
                <a16:creationId xmlns:a16="http://schemas.microsoft.com/office/drawing/2014/main" id="{3BF4510D-2ED3-439B-8EE1-0EE59B4FF2CF}"/>
              </a:ext>
            </a:extLst>
          </p:cNvPr>
          <p:cNvSpPr/>
          <p:nvPr/>
        </p:nvSpPr>
        <p:spPr>
          <a:xfrm>
            <a:off x="1973790" y="2035627"/>
            <a:ext cx="2019300" cy="434181"/>
          </a:xfrm>
          <a:prstGeom prst="roundRect">
            <a:avLst/>
          </a:prstGeom>
          <a:solidFill>
            <a:srgbClr val="005A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effect</a:t>
            </a:r>
          </a:p>
        </p:txBody>
      </p:sp>
      <p:sp>
        <p:nvSpPr>
          <p:cNvPr id="3" name="Rectangle: Rounded Corners 2">
            <a:extLst>
              <a:ext uri="{FF2B5EF4-FFF2-40B4-BE49-F238E27FC236}">
                <a16:creationId xmlns:a16="http://schemas.microsoft.com/office/drawing/2014/main" id="{46429612-D312-FB72-BECE-9252C7C81CE5}"/>
              </a:ext>
            </a:extLst>
          </p:cNvPr>
          <p:cNvSpPr/>
          <p:nvPr/>
        </p:nvSpPr>
        <p:spPr>
          <a:xfrm>
            <a:off x="1968500" y="3821076"/>
            <a:ext cx="8919974" cy="43418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CV risk reduction in PROMINENT; worrisome AEs </a:t>
            </a:r>
          </a:p>
        </p:txBody>
      </p:sp>
      <p:sp>
        <p:nvSpPr>
          <p:cNvPr id="4" name="Rectangle: Rounded Corners 3">
            <a:extLst>
              <a:ext uri="{FF2B5EF4-FFF2-40B4-BE49-F238E27FC236}">
                <a16:creationId xmlns:a16="http://schemas.microsoft.com/office/drawing/2014/main" id="{72525C1C-01E4-123E-51D1-AA3271790B70}"/>
              </a:ext>
            </a:extLst>
          </p:cNvPr>
          <p:cNvSpPr/>
          <p:nvPr/>
        </p:nvSpPr>
        <p:spPr>
          <a:xfrm>
            <a:off x="1968500" y="4377301"/>
            <a:ext cx="8919974" cy="434181"/>
          </a:xfrm>
          <a:prstGeom prst="roundRect">
            <a:avLst/>
          </a:prstGeom>
          <a:solidFill>
            <a:srgbClr val="005A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developers may pursue other beneficial effects</a:t>
            </a:r>
          </a:p>
        </p:txBody>
      </p:sp>
      <p:sp>
        <p:nvSpPr>
          <p:cNvPr id="5" name="Rectangle: Rounded Corners 4">
            <a:extLst>
              <a:ext uri="{FF2B5EF4-FFF2-40B4-BE49-F238E27FC236}">
                <a16:creationId xmlns:a16="http://schemas.microsoft.com/office/drawing/2014/main" id="{2A7978F6-74CB-D82E-FBFB-0D7CAAB6AF27}"/>
              </a:ext>
            </a:extLst>
          </p:cNvPr>
          <p:cNvSpPr/>
          <p:nvPr/>
        </p:nvSpPr>
        <p:spPr>
          <a:xfrm>
            <a:off x="1968500" y="3274182"/>
            <a:ext cx="4229100" cy="43418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Effective for TG lowering</a:t>
            </a:r>
          </a:p>
        </p:txBody>
      </p:sp>
    </p:spTree>
    <p:extLst>
      <p:ext uri="{BB962C8B-B14F-4D97-AF65-F5344CB8AC3E}">
        <p14:creationId xmlns:p14="http://schemas.microsoft.com/office/powerpoint/2010/main" val="1551749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normAutofit/>
          </a:bodyPr>
          <a:lstStyle/>
          <a:p>
            <a:pPr>
              <a:spcBef>
                <a:spcPts val="6600"/>
              </a:spcBef>
            </a:pPr>
            <a:r>
              <a:rPr lang="en-US" altLang="en-US" sz="3200" dirty="0"/>
              <a:t>The strategy (triglyceride lowering)</a:t>
            </a:r>
          </a:p>
          <a:p>
            <a:pPr>
              <a:spcBef>
                <a:spcPts val="6600"/>
              </a:spcBef>
            </a:pPr>
            <a:r>
              <a:rPr lang="en-US" altLang="en-US" sz="3200" dirty="0"/>
              <a:t>The drug (</a:t>
            </a:r>
            <a:r>
              <a:rPr lang="en-US" altLang="en-US" sz="3200" dirty="0" err="1"/>
              <a:t>pemafibrate</a:t>
            </a:r>
            <a:r>
              <a:rPr lang="en-US" altLang="en-US" sz="3200" dirty="0"/>
              <a:t>)</a:t>
            </a:r>
          </a:p>
          <a:p>
            <a:pPr>
              <a:spcBef>
                <a:spcPts val="6600"/>
              </a:spcBef>
            </a:pPr>
            <a:endParaRPr lang="en-US" altLang="en-US" sz="400" dirty="0"/>
          </a:p>
          <a:p>
            <a:pPr>
              <a:spcBef>
                <a:spcPts val="6600"/>
              </a:spcBef>
            </a:pPr>
            <a:r>
              <a:rPr lang="en-US" altLang="en-US" sz="3200" dirty="0"/>
              <a:t>The drug class (fibrates)</a:t>
            </a:r>
          </a:p>
        </p:txBody>
      </p:sp>
      <p:sp>
        <p:nvSpPr>
          <p:cNvPr id="32770" name="Title 1"/>
          <p:cNvSpPr>
            <a:spLocks noGrp="1"/>
          </p:cNvSpPr>
          <p:nvPr>
            <p:ph type="title"/>
          </p:nvPr>
        </p:nvSpPr>
        <p:spPr/>
        <p:txBody>
          <a:bodyPr/>
          <a:lstStyle/>
          <a:p>
            <a:r>
              <a:rPr lang="en-US" altLang="en-US" dirty="0"/>
              <a:t>What Do These Results Mean For…</a:t>
            </a:r>
          </a:p>
        </p:txBody>
      </p:sp>
      <p:sp>
        <p:nvSpPr>
          <p:cNvPr id="2" name="Rectangle: Rounded Corners 1">
            <a:extLst>
              <a:ext uri="{FF2B5EF4-FFF2-40B4-BE49-F238E27FC236}">
                <a16:creationId xmlns:a16="http://schemas.microsoft.com/office/drawing/2014/main" id="{3BF4510D-2ED3-439B-8EE1-0EE59B4FF2CF}"/>
              </a:ext>
            </a:extLst>
          </p:cNvPr>
          <p:cNvSpPr/>
          <p:nvPr/>
        </p:nvSpPr>
        <p:spPr>
          <a:xfrm>
            <a:off x="1973790" y="2035627"/>
            <a:ext cx="2019300" cy="434181"/>
          </a:xfrm>
          <a:prstGeom prst="roundRect">
            <a:avLst/>
          </a:prstGeom>
          <a:solidFill>
            <a:srgbClr val="005A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effect</a:t>
            </a:r>
          </a:p>
        </p:txBody>
      </p:sp>
      <p:sp>
        <p:nvSpPr>
          <p:cNvPr id="3" name="Rectangle: Rounded Corners 2">
            <a:extLst>
              <a:ext uri="{FF2B5EF4-FFF2-40B4-BE49-F238E27FC236}">
                <a16:creationId xmlns:a16="http://schemas.microsoft.com/office/drawing/2014/main" id="{46429612-D312-FB72-BECE-9252C7C81CE5}"/>
              </a:ext>
            </a:extLst>
          </p:cNvPr>
          <p:cNvSpPr/>
          <p:nvPr/>
        </p:nvSpPr>
        <p:spPr>
          <a:xfrm>
            <a:off x="1968500" y="3821076"/>
            <a:ext cx="8919974" cy="43418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CV risk reduction in PROMINENT; worrisome AEs </a:t>
            </a:r>
          </a:p>
        </p:txBody>
      </p:sp>
      <p:sp>
        <p:nvSpPr>
          <p:cNvPr id="4" name="Rectangle: Rounded Corners 3">
            <a:extLst>
              <a:ext uri="{FF2B5EF4-FFF2-40B4-BE49-F238E27FC236}">
                <a16:creationId xmlns:a16="http://schemas.microsoft.com/office/drawing/2014/main" id="{72525C1C-01E4-123E-51D1-AA3271790B70}"/>
              </a:ext>
            </a:extLst>
          </p:cNvPr>
          <p:cNvSpPr/>
          <p:nvPr/>
        </p:nvSpPr>
        <p:spPr>
          <a:xfrm>
            <a:off x="1968500" y="4377301"/>
            <a:ext cx="8919974" cy="434181"/>
          </a:xfrm>
          <a:prstGeom prst="roundRect">
            <a:avLst/>
          </a:prstGeom>
          <a:solidFill>
            <a:srgbClr val="005A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developers may pursue other beneficial effects</a:t>
            </a:r>
          </a:p>
        </p:txBody>
      </p:sp>
      <p:sp>
        <p:nvSpPr>
          <p:cNvPr id="5" name="Rectangle: Rounded Corners 4">
            <a:extLst>
              <a:ext uri="{FF2B5EF4-FFF2-40B4-BE49-F238E27FC236}">
                <a16:creationId xmlns:a16="http://schemas.microsoft.com/office/drawing/2014/main" id="{2A7978F6-74CB-D82E-FBFB-0D7CAAB6AF27}"/>
              </a:ext>
            </a:extLst>
          </p:cNvPr>
          <p:cNvSpPr/>
          <p:nvPr/>
        </p:nvSpPr>
        <p:spPr>
          <a:xfrm>
            <a:off x="1968500" y="3274182"/>
            <a:ext cx="4229100" cy="43418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Effective for TG lowering</a:t>
            </a:r>
          </a:p>
        </p:txBody>
      </p:sp>
      <p:sp>
        <p:nvSpPr>
          <p:cNvPr id="6" name="Rectangle: Rounded Corners 5">
            <a:extLst>
              <a:ext uri="{FF2B5EF4-FFF2-40B4-BE49-F238E27FC236}">
                <a16:creationId xmlns:a16="http://schemas.microsoft.com/office/drawing/2014/main" id="{65A5BE70-A3FF-4F6C-0F8B-3DCCB81779A1}"/>
              </a:ext>
            </a:extLst>
          </p:cNvPr>
          <p:cNvSpPr/>
          <p:nvPr/>
        </p:nvSpPr>
        <p:spPr>
          <a:xfrm>
            <a:off x="1968500" y="5561746"/>
            <a:ext cx="9906977" cy="45719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CV risk reduction in multiple fibrate trials during statin era</a:t>
            </a:r>
          </a:p>
        </p:txBody>
      </p:sp>
    </p:spTree>
    <p:extLst>
      <p:ext uri="{BB962C8B-B14F-4D97-AF65-F5344CB8AC3E}">
        <p14:creationId xmlns:p14="http://schemas.microsoft.com/office/powerpoint/2010/main" val="239681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Fibrates are one of the most widely prescribed medications for TG lowering</a:t>
            </a:r>
          </a:p>
          <a:p>
            <a:r>
              <a:rPr lang="en-US" dirty="0"/>
              <a:t>Recent fibrate trials, however, do not show cardiovascular risk reduction</a:t>
            </a:r>
          </a:p>
          <a:p>
            <a:r>
              <a:rPr lang="en-US" dirty="0"/>
              <a:t>In the statin era, currently tested fibrates do not appear to lower risk</a:t>
            </a:r>
          </a:p>
          <a:p>
            <a:r>
              <a:rPr lang="en-US" dirty="0"/>
              <a:t>In the PROMINENT trial, despite enrolling a population with high TG, low HDL-C and high CV risk, pemafibrate did not lower events and had worrisome adverse effects</a:t>
            </a:r>
          </a:p>
          <a:p>
            <a:r>
              <a:rPr lang="en-US" dirty="0"/>
              <a:t>We’ve asked similar questions of fibrates in the past and we’ve gotten similar answers</a:t>
            </a:r>
          </a:p>
          <a:p>
            <a:endParaRPr lang="en-US" dirty="0"/>
          </a:p>
        </p:txBody>
      </p:sp>
      <p:sp>
        <p:nvSpPr>
          <p:cNvPr id="36866" name="Title 1"/>
          <p:cNvSpPr>
            <a:spLocks noGrp="1"/>
          </p:cNvSpPr>
          <p:nvPr>
            <p:ph type="title"/>
          </p:nvPr>
        </p:nvSpPr>
        <p:spPr/>
        <p:txBody>
          <a:bodyPr/>
          <a:lstStyle/>
          <a:p>
            <a:r>
              <a:rPr lang="en-US" altLang="en-US" dirty="0"/>
              <a:t>Take-Home Points</a:t>
            </a:r>
          </a:p>
        </p:txBody>
      </p:sp>
    </p:spTree>
    <p:extLst>
      <p:ext uri="{BB962C8B-B14F-4D97-AF65-F5344CB8AC3E}">
        <p14:creationId xmlns:p14="http://schemas.microsoft.com/office/powerpoint/2010/main" val="282504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562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765CF08-43AA-DBDD-D3EA-9B268195E367}"/>
              </a:ext>
            </a:extLst>
          </p:cNvPr>
          <p:cNvSpPr>
            <a:spLocks noGrp="1"/>
          </p:cNvSpPr>
          <p:nvPr>
            <p:ph idx="1"/>
          </p:nvPr>
        </p:nvSpPr>
        <p:spPr/>
        <p:txBody>
          <a:bodyPr>
            <a:normAutofit lnSpcReduction="10000"/>
          </a:bodyPr>
          <a:lstStyle/>
          <a:p>
            <a:pPr>
              <a:spcBef>
                <a:spcPts val="1200"/>
              </a:spcBef>
            </a:pPr>
            <a:r>
              <a:rPr lang="en-US" dirty="0"/>
              <a:t>Evidence suggests that hypertriglyceridemia is an independent risk factor for cardiovascular disease (CVD)</a:t>
            </a:r>
          </a:p>
          <a:p>
            <a:pPr>
              <a:spcBef>
                <a:spcPts val="1200"/>
              </a:spcBef>
            </a:pPr>
            <a:r>
              <a:rPr lang="en-US" dirty="0"/>
              <a:t>However, the 3 predominate pharmacotherapies for triglyceride (TG) lowering (niacin, fibrates, EPA-only omega-3 fatty acids) show differing effects on cardiovascular risk reduction</a:t>
            </a:r>
          </a:p>
          <a:p>
            <a:pPr>
              <a:spcBef>
                <a:spcPts val="1200"/>
              </a:spcBef>
            </a:pPr>
            <a:r>
              <a:rPr lang="en-US" dirty="0"/>
              <a:t>Post hoc analyses have suggested that patients with diabetes mellitus (DM), high TG/low HDL-C or high CVD risk may have the most benefit from TG lowering</a:t>
            </a:r>
          </a:p>
          <a:p>
            <a:pPr>
              <a:spcBef>
                <a:spcPts val="1200"/>
              </a:spcBef>
            </a:pPr>
            <a:r>
              <a:rPr lang="en-US" dirty="0"/>
              <a:t>In order to evaluate potential risk reduction with the fibrate </a:t>
            </a:r>
            <a:r>
              <a:rPr lang="en-US" dirty="0" err="1"/>
              <a:t>pemafibrate</a:t>
            </a:r>
            <a:r>
              <a:rPr lang="en-US" dirty="0"/>
              <a:t>, the PROMINENT study was performed in the above population</a:t>
            </a:r>
          </a:p>
          <a:p>
            <a:pPr>
              <a:spcBef>
                <a:spcPts val="1200"/>
              </a:spcBef>
            </a:pPr>
            <a:endParaRPr lang="en-US" dirty="0"/>
          </a:p>
        </p:txBody>
      </p:sp>
      <p:sp>
        <p:nvSpPr>
          <p:cNvPr id="2" name="Title 1"/>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386527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C49734-0B78-C3A8-6EA3-1E4AE47996CB}"/>
              </a:ext>
            </a:extLst>
          </p:cNvPr>
          <p:cNvSpPr>
            <a:spLocks noGrp="1"/>
          </p:cNvSpPr>
          <p:nvPr>
            <p:ph idx="1"/>
          </p:nvPr>
        </p:nvSpPr>
        <p:spPr>
          <a:xfrm>
            <a:off x="838200" y="1285336"/>
            <a:ext cx="10515600" cy="5264754"/>
          </a:xfrm>
        </p:spPr>
        <p:txBody>
          <a:bodyPr>
            <a:normAutofit/>
          </a:bodyPr>
          <a:lstStyle/>
          <a:p>
            <a:r>
              <a:rPr lang="en-US" dirty="0"/>
              <a:t>PROMINENT enrolled individuals with</a:t>
            </a:r>
          </a:p>
          <a:p>
            <a:pPr lvl="1"/>
            <a:r>
              <a:rPr lang="en-US" dirty="0"/>
              <a:t>Type 2 diabetes mellitus</a:t>
            </a:r>
          </a:p>
          <a:p>
            <a:pPr lvl="1"/>
            <a:r>
              <a:rPr lang="en-US" dirty="0"/>
              <a:t>Moderate hypertriglyceridemia (TG 200-499 mg/dL)</a:t>
            </a:r>
          </a:p>
          <a:p>
            <a:pPr lvl="1"/>
            <a:r>
              <a:rPr lang="en-US" dirty="0"/>
              <a:t>Low HDL-C (</a:t>
            </a:r>
            <a:r>
              <a:rPr lang="en-GB" dirty="0"/>
              <a:t>≤40 mg/dL)</a:t>
            </a:r>
          </a:p>
          <a:p>
            <a:pPr lvl="1"/>
            <a:r>
              <a:rPr lang="en-GB" dirty="0"/>
              <a:t>High cardiovascular risk (</a:t>
            </a:r>
            <a:r>
              <a:rPr lang="en-US" dirty="0"/>
              <a:t>established </a:t>
            </a:r>
            <a:r>
              <a:rPr lang="en-US" dirty="0" err="1"/>
              <a:t>ASCVD</a:t>
            </a:r>
            <a:r>
              <a:rPr lang="en-US" dirty="0"/>
              <a:t>, age ≥50 for men or ≥55 for women)</a:t>
            </a:r>
          </a:p>
          <a:p>
            <a:r>
              <a:rPr lang="en-US" dirty="0"/>
              <a:t>All participants were on background LDL lowering therapy, then were randomized to </a:t>
            </a:r>
            <a:r>
              <a:rPr lang="en-US" dirty="0" err="1"/>
              <a:t>pemafibrate</a:t>
            </a:r>
            <a:r>
              <a:rPr lang="en-US" dirty="0"/>
              <a:t> or placebo  </a:t>
            </a:r>
          </a:p>
          <a:p>
            <a:r>
              <a:rPr lang="en-US" dirty="0"/>
              <a:t>The primary efficacy outcome was a composite of myocardial infarction (MI), ischemic stroke, coronary revascularization, or CV death</a:t>
            </a:r>
          </a:p>
          <a:p>
            <a:endParaRPr lang="en-US" dirty="0"/>
          </a:p>
        </p:txBody>
      </p:sp>
      <p:sp>
        <p:nvSpPr>
          <p:cNvPr id="2" name="Title 1"/>
          <p:cNvSpPr>
            <a:spLocks noGrp="1"/>
          </p:cNvSpPr>
          <p:nvPr>
            <p:ph type="title"/>
          </p:nvPr>
        </p:nvSpPr>
        <p:spPr/>
        <p:txBody>
          <a:bodyPr/>
          <a:lstStyle/>
          <a:p>
            <a:r>
              <a:rPr lang="en-US"/>
              <a:t>Background (cont.)</a:t>
            </a:r>
          </a:p>
        </p:txBody>
      </p:sp>
    </p:spTree>
    <p:extLst>
      <p:ext uri="{BB962C8B-B14F-4D97-AF65-F5344CB8AC3E}">
        <p14:creationId xmlns:p14="http://schemas.microsoft.com/office/powerpoint/2010/main" val="371316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69745DA-6113-26AA-6D2E-E93629C69AE3}"/>
              </a:ext>
            </a:extLst>
          </p:cNvPr>
          <p:cNvSpPr>
            <a:spLocks noGrp="1"/>
          </p:cNvSpPr>
          <p:nvPr>
            <p:ph idx="1"/>
          </p:nvPr>
        </p:nvSpPr>
        <p:spPr/>
        <p:txBody>
          <a:bodyPr/>
          <a:lstStyle/>
          <a:p>
            <a:pPr>
              <a:spcBef>
                <a:spcPts val="3000"/>
              </a:spcBef>
            </a:pPr>
            <a:r>
              <a:rPr lang="en-US" dirty="0" err="1"/>
              <a:t>Pemafibrate</a:t>
            </a:r>
            <a:r>
              <a:rPr lang="en-US" dirty="0"/>
              <a:t> reduced triglycerides ~20%</a:t>
            </a:r>
          </a:p>
          <a:p>
            <a:pPr>
              <a:spcBef>
                <a:spcPts val="3000"/>
              </a:spcBef>
            </a:pPr>
            <a:r>
              <a:rPr lang="en-US" dirty="0"/>
              <a:t>Despite this, </a:t>
            </a:r>
            <a:r>
              <a:rPr lang="en-US" dirty="0" err="1"/>
              <a:t>pemafibrate</a:t>
            </a:r>
            <a:r>
              <a:rPr lang="en-US" dirty="0"/>
              <a:t> </a:t>
            </a:r>
            <a:r>
              <a:rPr lang="en-US" b="1" dirty="0"/>
              <a:t>did not reduce cardiovascular events</a:t>
            </a:r>
          </a:p>
          <a:p>
            <a:pPr>
              <a:spcBef>
                <a:spcPts val="3000"/>
              </a:spcBef>
            </a:pPr>
            <a:r>
              <a:rPr lang="en-US" dirty="0"/>
              <a:t>There were also worrisome adverse events with </a:t>
            </a:r>
            <a:r>
              <a:rPr lang="en-US" dirty="0" err="1"/>
              <a:t>pemafibrate</a:t>
            </a:r>
            <a:r>
              <a:rPr lang="en-US" dirty="0"/>
              <a:t>, such as an increase in venous thromboembolism and renal events</a:t>
            </a:r>
          </a:p>
          <a:p>
            <a:pPr>
              <a:spcBef>
                <a:spcPts val="3000"/>
              </a:spcBef>
            </a:pPr>
            <a:r>
              <a:rPr lang="en-US" dirty="0"/>
              <a:t>The investigators noted possible beneficial reduction in nonalcoholic fatty liver disease</a:t>
            </a:r>
          </a:p>
        </p:txBody>
      </p:sp>
      <p:sp>
        <p:nvSpPr>
          <p:cNvPr id="2" name="Title 1"/>
          <p:cNvSpPr>
            <a:spLocks noGrp="1"/>
          </p:cNvSpPr>
          <p:nvPr>
            <p:ph type="title"/>
          </p:nvPr>
        </p:nvSpPr>
        <p:spPr/>
        <p:txBody>
          <a:bodyPr/>
          <a:lstStyle/>
          <a:p>
            <a:r>
              <a:rPr lang="en-US"/>
              <a:t>Results</a:t>
            </a:r>
          </a:p>
        </p:txBody>
      </p:sp>
    </p:spTree>
    <p:extLst>
      <p:ext uri="{BB962C8B-B14F-4D97-AF65-F5344CB8AC3E}">
        <p14:creationId xmlns:p14="http://schemas.microsoft.com/office/powerpoint/2010/main" val="51182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normAutofit/>
          </a:bodyPr>
          <a:lstStyle/>
          <a:p>
            <a:pPr>
              <a:spcBef>
                <a:spcPts val="6600"/>
              </a:spcBef>
            </a:pPr>
            <a:r>
              <a:rPr lang="en-US" altLang="en-US" sz="3200" dirty="0"/>
              <a:t>The strategy (triglyceride lowering)</a:t>
            </a:r>
          </a:p>
          <a:p>
            <a:pPr>
              <a:spcBef>
                <a:spcPts val="6600"/>
              </a:spcBef>
            </a:pPr>
            <a:r>
              <a:rPr lang="en-US" altLang="en-US" sz="3200" dirty="0"/>
              <a:t>The drug (</a:t>
            </a:r>
            <a:r>
              <a:rPr lang="en-US" altLang="en-US" sz="3200" dirty="0" err="1"/>
              <a:t>pemafibrate</a:t>
            </a:r>
            <a:r>
              <a:rPr lang="en-US" altLang="en-US" sz="3200" dirty="0"/>
              <a:t>)</a:t>
            </a:r>
          </a:p>
          <a:p>
            <a:pPr>
              <a:spcBef>
                <a:spcPts val="6600"/>
              </a:spcBef>
            </a:pPr>
            <a:endParaRPr lang="en-US" altLang="en-US" sz="400" dirty="0"/>
          </a:p>
          <a:p>
            <a:pPr>
              <a:spcBef>
                <a:spcPts val="6600"/>
              </a:spcBef>
            </a:pPr>
            <a:r>
              <a:rPr lang="en-US" altLang="en-US" sz="3200" dirty="0"/>
              <a:t>The drug class (fibrates)</a:t>
            </a:r>
          </a:p>
        </p:txBody>
      </p:sp>
      <p:sp>
        <p:nvSpPr>
          <p:cNvPr id="32770" name="Title 1"/>
          <p:cNvSpPr>
            <a:spLocks noGrp="1"/>
          </p:cNvSpPr>
          <p:nvPr>
            <p:ph type="title"/>
          </p:nvPr>
        </p:nvSpPr>
        <p:spPr/>
        <p:txBody>
          <a:bodyPr/>
          <a:lstStyle/>
          <a:p>
            <a:r>
              <a:rPr lang="en-US" altLang="en-US" dirty="0"/>
              <a:t>What Do These Results Mean For…</a:t>
            </a:r>
          </a:p>
        </p:txBody>
      </p:sp>
    </p:spTree>
    <p:extLst>
      <p:ext uri="{BB962C8B-B14F-4D97-AF65-F5344CB8AC3E}">
        <p14:creationId xmlns:p14="http://schemas.microsoft.com/office/powerpoint/2010/main" val="20766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normAutofit/>
          </a:bodyPr>
          <a:lstStyle/>
          <a:p>
            <a:pPr>
              <a:spcBef>
                <a:spcPts val="6600"/>
              </a:spcBef>
            </a:pPr>
            <a:r>
              <a:rPr lang="en-US" altLang="en-US" sz="3200" dirty="0"/>
              <a:t>The strategy (triglyceride lowering)</a:t>
            </a:r>
          </a:p>
          <a:p>
            <a:pPr>
              <a:spcBef>
                <a:spcPts val="6600"/>
              </a:spcBef>
            </a:pPr>
            <a:r>
              <a:rPr lang="en-US" altLang="en-US" sz="3200" dirty="0"/>
              <a:t>The drug (</a:t>
            </a:r>
            <a:r>
              <a:rPr lang="en-US" altLang="en-US" sz="3200" dirty="0" err="1"/>
              <a:t>pemafibrate</a:t>
            </a:r>
            <a:r>
              <a:rPr lang="en-US" altLang="en-US" sz="3200" dirty="0"/>
              <a:t>)</a:t>
            </a:r>
          </a:p>
          <a:p>
            <a:pPr>
              <a:spcBef>
                <a:spcPts val="6600"/>
              </a:spcBef>
            </a:pPr>
            <a:endParaRPr lang="en-US" altLang="en-US" sz="400" dirty="0"/>
          </a:p>
          <a:p>
            <a:pPr>
              <a:spcBef>
                <a:spcPts val="6600"/>
              </a:spcBef>
            </a:pPr>
            <a:r>
              <a:rPr lang="en-US" altLang="en-US" sz="3200" dirty="0"/>
              <a:t>The drug class (fibrates)</a:t>
            </a:r>
          </a:p>
        </p:txBody>
      </p:sp>
      <p:sp>
        <p:nvSpPr>
          <p:cNvPr id="32770" name="Title 1"/>
          <p:cNvSpPr>
            <a:spLocks noGrp="1"/>
          </p:cNvSpPr>
          <p:nvPr>
            <p:ph type="title"/>
          </p:nvPr>
        </p:nvSpPr>
        <p:spPr/>
        <p:txBody>
          <a:bodyPr/>
          <a:lstStyle/>
          <a:p>
            <a:r>
              <a:rPr lang="en-US" altLang="en-US" dirty="0"/>
              <a:t>What Do These Results Mean For…</a:t>
            </a:r>
          </a:p>
        </p:txBody>
      </p:sp>
      <p:sp>
        <p:nvSpPr>
          <p:cNvPr id="2" name="Rectangle: Rounded Corners 1">
            <a:extLst>
              <a:ext uri="{FF2B5EF4-FFF2-40B4-BE49-F238E27FC236}">
                <a16:creationId xmlns:a16="http://schemas.microsoft.com/office/drawing/2014/main" id="{3BF4510D-2ED3-439B-8EE1-0EE59B4FF2CF}"/>
              </a:ext>
            </a:extLst>
          </p:cNvPr>
          <p:cNvSpPr/>
          <p:nvPr/>
        </p:nvSpPr>
        <p:spPr>
          <a:xfrm>
            <a:off x="1973790" y="2035627"/>
            <a:ext cx="2019300" cy="434181"/>
          </a:xfrm>
          <a:prstGeom prst="roundRect">
            <a:avLst/>
          </a:prstGeom>
          <a:solidFill>
            <a:srgbClr val="005A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effect</a:t>
            </a:r>
          </a:p>
        </p:txBody>
      </p:sp>
    </p:spTree>
    <p:extLst>
      <p:ext uri="{BB962C8B-B14F-4D97-AF65-F5344CB8AC3E}">
        <p14:creationId xmlns:p14="http://schemas.microsoft.com/office/powerpoint/2010/main" val="43714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FC6789F-C4A9-4E15-8BE8-94BD939BD6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51539" y="1418484"/>
            <a:ext cx="8464194" cy="485335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C8B994F-78BC-DC56-6E40-9F18ABBF4EE1}"/>
              </a:ext>
            </a:extLst>
          </p:cNvPr>
          <p:cNvSpPr>
            <a:spLocks noGrp="1"/>
          </p:cNvSpPr>
          <p:nvPr>
            <p:ph type="title"/>
          </p:nvPr>
        </p:nvSpPr>
        <p:spPr>
          <a:xfrm>
            <a:off x="838200" y="136602"/>
            <a:ext cx="10515600" cy="1105949"/>
          </a:xfrm>
        </p:spPr>
        <p:txBody>
          <a:bodyPr>
            <a:normAutofit/>
          </a:bodyPr>
          <a:lstStyle/>
          <a:p>
            <a:r>
              <a:rPr lang="en-US" dirty="0"/>
              <a:t>Structural Conformation of </a:t>
            </a:r>
            <a:r>
              <a:rPr lang="en-US" dirty="0" err="1"/>
              <a:t>Pemafibrate</a:t>
            </a:r>
            <a:r>
              <a:rPr lang="en-US" dirty="0"/>
              <a:t> Favoring Better Selectivity for </a:t>
            </a:r>
            <a:r>
              <a:rPr lang="en-US" dirty="0" err="1"/>
              <a:t>PPAR</a:t>
            </a:r>
            <a:r>
              <a:rPr lang="en-US" dirty="0" err="1">
                <a:latin typeface="Symbol" panose="05050102010706020507" pitchFamily="18" charset="2"/>
              </a:rPr>
              <a:t>a</a:t>
            </a:r>
            <a:endParaRPr lang="en-US" dirty="0"/>
          </a:p>
        </p:txBody>
      </p:sp>
      <p:sp>
        <p:nvSpPr>
          <p:cNvPr id="5" name="Footer Placeholder 4">
            <a:extLst>
              <a:ext uri="{FF2B5EF4-FFF2-40B4-BE49-F238E27FC236}">
                <a16:creationId xmlns:a16="http://schemas.microsoft.com/office/drawing/2014/main" id="{8D523FF2-7FF8-8411-C194-55E596CBD6B7}"/>
              </a:ext>
            </a:extLst>
          </p:cNvPr>
          <p:cNvSpPr>
            <a:spLocks noGrp="1"/>
          </p:cNvSpPr>
          <p:nvPr>
            <p:ph type="ftr" sz="quarter" idx="3"/>
          </p:nvPr>
        </p:nvSpPr>
        <p:spPr/>
        <p:txBody>
          <a:bodyPr/>
          <a:lstStyle/>
          <a:p>
            <a:r>
              <a:rPr lang="en-US" dirty="0"/>
              <a:t>Yamashita S, et al. </a:t>
            </a:r>
            <a:r>
              <a:rPr lang="en-US" i="1" dirty="0"/>
              <a:t>J </a:t>
            </a:r>
            <a:r>
              <a:rPr lang="en-US" i="1" dirty="0" err="1"/>
              <a:t>Atheroscler</a:t>
            </a:r>
            <a:r>
              <a:rPr lang="en-US" i="1" dirty="0"/>
              <a:t> </a:t>
            </a:r>
            <a:r>
              <a:rPr lang="en-US" i="1" dirty="0" err="1"/>
              <a:t>Thromb</a:t>
            </a:r>
            <a:r>
              <a:rPr lang="en-US" i="1" dirty="0"/>
              <a:t>. </a:t>
            </a:r>
            <a:r>
              <a:rPr lang="en-US" dirty="0"/>
              <a:t>2019;26(5):389-402. doi:10.5551/jat.48918 </a:t>
            </a:r>
          </a:p>
        </p:txBody>
      </p:sp>
    </p:spTree>
    <p:extLst>
      <p:ext uri="{BB962C8B-B14F-4D97-AF65-F5344CB8AC3E}">
        <p14:creationId xmlns:p14="http://schemas.microsoft.com/office/powerpoint/2010/main" val="44562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07288EA5-8A82-48FC-B0F2-A414B7E1955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2778" t="69560" r="21723"/>
          <a:stretch/>
        </p:blipFill>
        <p:spPr bwMode="auto">
          <a:xfrm>
            <a:off x="1219200" y="4139682"/>
            <a:ext cx="2743200" cy="13963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8676AA-A55F-4A93-B618-D29A2C5BE302}"/>
              </a:ext>
            </a:extLst>
          </p:cNvPr>
          <p:cNvSpPr txBox="1"/>
          <p:nvPr/>
        </p:nvSpPr>
        <p:spPr>
          <a:xfrm>
            <a:off x="228600" y="6504801"/>
            <a:ext cx="11353800" cy="276999"/>
          </a:xfrm>
          <a:prstGeom prst="rect">
            <a:avLst/>
          </a:prstGeom>
          <a:noFill/>
        </p:spPr>
        <p:txBody>
          <a:bodyPr wrap="square">
            <a:spAutoFit/>
          </a:bodyPr>
          <a:lstStyle/>
          <a:p>
            <a:r>
              <a:rPr lang="en-US" sz="1200" b="0" i="0" dirty="0">
                <a:solidFill>
                  <a:schemeClr val="bg1"/>
                </a:solidFill>
                <a:effectLst/>
              </a:rPr>
              <a:t>www.prnewswire.com/news-releases/kowa-to-discontinue-k-877-pemafibrate-prominent-cardiovascular-outcomes-study-301520956.html </a:t>
            </a:r>
            <a:r>
              <a:rPr lang="en-US" sz="1200" dirty="0">
                <a:solidFill>
                  <a:schemeClr val="bg1"/>
                </a:solidFill>
              </a:rPr>
              <a:t>Apr 8, 2022, </a:t>
            </a:r>
          </a:p>
        </p:txBody>
      </p:sp>
      <p:sp>
        <p:nvSpPr>
          <p:cNvPr id="3" name="Title 2">
            <a:extLst>
              <a:ext uri="{FF2B5EF4-FFF2-40B4-BE49-F238E27FC236}">
                <a16:creationId xmlns:a16="http://schemas.microsoft.com/office/drawing/2014/main" id="{6366373A-96CA-8BF5-3A36-2C5663B740F7}"/>
              </a:ext>
            </a:extLst>
          </p:cNvPr>
          <p:cNvSpPr>
            <a:spLocks noGrp="1"/>
          </p:cNvSpPr>
          <p:nvPr>
            <p:ph type="title"/>
          </p:nvPr>
        </p:nvSpPr>
        <p:spPr>
          <a:xfrm>
            <a:off x="838200" y="0"/>
            <a:ext cx="4218992" cy="3340360"/>
          </a:xfrm>
        </p:spPr>
        <p:txBody>
          <a:bodyPr>
            <a:normAutofit/>
          </a:bodyPr>
          <a:lstStyle/>
          <a:p>
            <a:r>
              <a:rPr lang="en-US" dirty="0"/>
              <a:t>Kowa to Discontinue K-877 (</a:t>
            </a:r>
            <a:r>
              <a:rPr lang="en-US" dirty="0" err="1"/>
              <a:t>Pemafibrate</a:t>
            </a:r>
            <a:r>
              <a:rPr lang="en-US" dirty="0"/>
              <a:t>) “PROMINENT” Cardiovascular Outcomes Study</a:t>
            </a:r>
          </a:p>
        </p:txBody>
      </p:sp>
    </p:spTree>
    <p:extLst>
      <p:ext uri="{BB962C8B-B14F-4D97-AF65-F5344CB8AC3E}">
        <p14:creationId xmlns:p14="http://schemas.microsoft.com/office/powerpoint/2010/main" val="3483822945"/>
      </p:ext>
    </p:extLst>
  </p:cSld>
  <p:clrMapOvr>
    <a:masterClrMapping/>
  </p:clrMapOvr>
</p:sld>
</file>

<file path=ppt/theme/theme1.xml><?xml version="1.0" encoding="utf-8"?>
<a:theme xmlns:a="http://schemas.openxmlformats.org/drawingml/2006/main" name="Office Theme">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1108</Words>
  <Application>Microsoft Office PowerPoint</Application>
  <PresentationFormat>Widescreen</PresentationFormat>
  <Paragraphs>176</Paragraphs>
  <Slides>19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Symbol</vt:lpstr>
      <vt:lpstr>Office Theme</vt:lpstr>
      <vt:lpstr>Pemafibrate to Reduce Cardiovascular Outcomes by Reducing Triglycerides in Patients With Diabetes - PROMINENT</vt:lpstr>
      <vt:lpstr>Disclaimer</vt:lpstr>
      <vt:lpstr>Background</vt:lpstr>
      <vt:lpstr>Background (cont.)</vt:lpstr>
      <vt:lpstr>Results</vt:lpstr>
      <vt:lpstr>What Do These Results Mean For…</vt:lpstr>
      <vt:lpstr>What Do These Results Mean For…</vt:lpstr>
      <vt:lpstr>Structural Conformation of Pemafibrate Favoring Better Selectivity for PPARa</vt:lpstr>
      <vt:lpstr>Kowa to Discontinue K-877 (Pemafibrate) “PROMINENT” Cardiovascular Outcomes Study</vt:lpstr>
      <vt:lpstr>Kowa to Discontinue K-877 (Pemafibrate) “PROMINENT” Cardiovascular Outcomes Study</vt:lpstr>
      <vt:lpstr>Kowa to Discontinue K-877 (Pemafibrate) “PROMINENT” Cardiovascular Outcomes Study</vt:lpstr>
      <vt:lpstr>What Do These Results Mean For…</vt:lpstr>
      <vt:lpstr>What Do These Results Mean For…</vt:lpstr>
      <vt:lpstr>What Do These Results Mean For…</vt:lpstr>
      <vt:lpstr>What Do These Results Mean For…</vt:lpstr>
      <vt:lpstr>Randomized Controlled Trials of Fibrates</vt:lpstr>
      <vt:lpstr>What Do These Results Mean For…</vt:lpstr>
      <vt:lpstr>What Do These Results Mean For…</vt:lpstr>
      <vt:lpstr>Take-Home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2022-11-23T17:48:11Z</dcterms:created>
  <dcterms:modified xsi:type="dcterms:W3CDTF">2022-11-23T17:58:53Z</dcterms:modified>
</cp:coreProperties>
</file>