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7"/>
  </p:notesMasterIdLst>
  <p:sldIdLst>
    <p:sldId id="788" r:id="rId2"/>
    <p:sldId id="256" r:id="rId3"/>
    <p:sldId id="789" r:id="rId4"/>
    <p:sldId id="792" r:id="rId5"/>
    <p:sldId id="292" r:id="rId6"/>
    <p:sldId id="793" r:id="rId7"/>
    <p:sldId id="794" r:id="rId8"/>
    <p:sldId id="795" r:id="rId9"/>
    <p:sldId id="796" r:id="rId10"/>
    <p:sldId id="797" r:id="rId11"/>
    <p:sldId id="266" r:id="rId12"/>
    <p:sldId id="798" r:id="rId13"/>
    <p:sldId id="799" r:id="rId14"/>
    <p:sldId id="270" r:id="rId15"/>
    <p:sldId id="800" r:id="rId16"/>
    <p:sldId id="801" r:id="rId17"/>
    <p:sldId id="802" r:id="rId18"/>
    <p:sldId id="273" r:id="rId19"/>
    <p:sldId id="803" r:id="rId20"/>
    <p:sldId id="804" r:id="rId21"/>
    <p:sldId id="288" r:id="rId22"/>
    <p:sldId id="807" r:id="rId23"/>
    <p:sldId id="805" r:id="rId24"/>
    <p:sldId id="790" r:id="rId25"/>
    <p:sldId id="79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68" userDrawn="1">
          <p15:clr>
            <a:srgbClr val="A4A3A4"/>
          </p15:clr>
        </p15:guide>
        <p15:guide id="3" orient="horz" pos="720" userDrawn="1">
          <p15:clr>
            <a:srgbClr val="A4A3A4"/>
          </p15:clr>
        </p15:guide>
        <p15:guide id="4" pos="528" userDrawn="1">
          <p15:clr>
            <a:srgbClr val="A4A3A4"/>
          </p15:clr>
        </p15:guide>
        <p15:guide id="5" orient="horz" pos="27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E4D"/>
    <a:srgbClr val="981A31"/>
    <a:srgbClr val="DF1918"/>
    <a:srgbClr val="E682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94" autoAdjust="0"/>
    <p:restoredTop sz="96801" autoAdjust="0"/>
  </p:normalViewPr>
  <p:slideViewPr>
    <p:cSldViewPr snapToGrid="0">
      <p:cViewPr varScale="1">
        <p:scale>
          <a:sx n="63" d="100"/>
          <a:sy n="63" d="100"/>
        </p:scale>
        <p:origin x="72" y="702"/>
      </p:cViewPr>
      <p:guideLst>
        <p:guide orient="horz" pos="2160"/>
        <p:guide pos="3968"/>
        <p:guide orient="horz" pos="720"/>
        <p:guide pos="528"/>
        <p:guide orient="horz" pos="2736"/>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39161660866526"/>
          <c:y val="0.12615948502142219"/>
          <c:w val="0.87530774933721622"/>
          <c:h val="0.75825107745846809"/>
        </c:manualLayout>
      </c:layout>
      <c:barChart>
        <c:barDir val="col"/>
        <c:grouping val="clustered"/>
        <c:varyColors val="0"/>
        <c:ser>
          <c:idx val="0"/>
          <c:order val="0"/>
          <c:tx>
            <c:strRef>
              <c:f>Sheet1!$B$1</c:f>
              <c:strCache>
                <c:ptCount val="1"/>
                <c:pt idx="0">
                  <c:v>Furosemide</c:v>
                </c:pt>
              </c:strCache>
            </c:strRef>
          </c:tx>
          <c:spPr>
            <a:solidFill>
              <a:srgbClr val="C00000"/>
            </a:solidFill>
            <a:ln>
              <a:noFill/>
            </a:ln>
            <a:effectLst/>
          </c:spPr>
          <c:invertIfNegative val="0"/>
          <c:dPt>
            <c:idx val="0"/>
            <c:invertIfNegative val="0"/>
            <c:bubble3D val="0"/>
            <c:spPr>
              <a:noFill/>
              <a:ln>
                <a:noFill/>
              </a:ln>
              <a:effectLst/>
            </c:spPr>
            <c:extLst>
              <c:ext xmlns:c16="http://schemas.microsoft.com/office/drawing/2014/chart" uri="{C3380CC4-5D6E-409C-BE32-E72D297353CC}">
                <c16:uniqueId val="{00000003-4964-419B-A6AF-C610AC50BE85}"/>
              </c:ext>
            </c:extLst>
          </c:dPt>
          <c:cat>
            <c:strRef>
              <c:f>Sheet1!$A$2</c:f>
              <c:strCache>
                <c:ptCount val="1"/>
                <c:pt idx="0">
                  <c:v>Total Hospitalizations (N)</c:v>
                </c:pt>
              </c:strCache>
            </c:strRef>
          </c:cat>
          <c:val>
            <c:numRef>
              <c:f>Sheet1!$B$2</c:f>
              <c:numCache>
                <c:formatCode>General</c:formatCode>
                <c:ptCount val="1"/>
                <c:pt idx="0">
                  <c:v>987</c:v>
                </c:pt>
              </c:numCache>
            </c:numRef>
          </c:val>
          <c:extLst>
            <c:ext xmlns:c16="http://schemas.microsoft.com/office/drawing/2014/chart" uri="{C3380CC4-5D6E-409C-BE32-E72D297353CC}">
              <c16:uniqueId val="{00000000-4964-419B-A6AF-C610AC50BE85}"/>
            </c:ext>
          </c:extLst>
        </c:ser>
        <c:ser>
          <c:idx val="1"/>
          <c:order val="1"/>
          <c:tx>
            <c:strRef>
              <c:f>Sheet1!$C$1</c:f>
              <c:strCache>
                <c:ptCount val="1"/>
                <c:pt idx="0">
                  <c:v>Torsemide</c:v>
                </c:pt>
              </c:strCache>
            </c:strRef>
          </c:tx>
          <c:spPr>
            <a:noFill/>
            <a:ln>
              <a:noFill/>
            </a:ln>
            <a:effectLst/>
          </c:spPr>
          <c:invertIfNegative val="0"/>
          <c:cat>
            <c:strRef>
              <c:f>Sheet1!$A$2</c:f>
              <c:strCache>
                <c:ptCount val="1"/>
                <c:pt idx="0">
                  <c:v>Total Hospitalizations (N)</c:v>
                </c:pt>
              </c:strCache>
            </c:strRef>
          </c:cat>
          <c:val>
            <c:numRef>
              <c:f>Sheet1!$C$2</c:f>
              <c:numCache>
                <c:formatCode>General</c:formatCode>
                <c:ptCount val="1"/>
                <c:pt idx="0">
                  <c:v>940</c:v>
                </c:pt>
              </c:numCache>
            </c:numRef>
          </c:val>
          <c:extLst>
            <c:ext xmlns:c16="http://schemas.microsoft.com/office/drawing/2014/chart" uri="{C3380CC4-5D6E-409C-BE32-E72D297353CC}">
              <c16:uniqueId val="{00000001-4964-419B-A6AF-C610AC50BE85}"/>
            </c:ext>
          </c:extLst>
        </c:ser>
        <c:dLbls>
          <c:showLegendKey val="0"/>
          <c:showVal val="0"/>
          <c:showCatName val="0"/>
          <c:showSerName val="0"/>
          <c:showPercent val="0"/>
          <c:showBubbleSize val="0"/>
        </c:dLbls>
        <c:gapWidth val="118"/>
        <c:overlap val="-32"/>
        <c:axId val="2127456912"/>
        <c:axId val="133641440"/>
      </c:barChart>
      <c:catAx>
        <c:axId val="2127456912"/>
        <c:scaling>
          <c:orientation val="minMax"/>
        </c:scaling>
        <c:delete val="0"/>
        <c:axPos val="b"/>
        <c:numFmt formatCode="General" sourceLinked="1"/>
        <c:majorTickMark val="none"/>
        <c:minorTickMark val="none"/>
        <c:tickLblPos val="nextTo"/>
        <c:spPr>
          <a:noFill/>
          <a:ln w="9525" cap="flat" cmpd="sng" algn="ctr">
            <a:solidFill>
              <a:schemeClr val="accent3"/>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3641440"/>
        <c:crosses val="autoZero"/>
        <c:auto val="1"/>
        <c:lblAlgn val="ctr"/>
        <c:lblOffset val="0"/>
        <c:noMultiLvlLbl val="0"/>
      </c:catAx>
      <c:valAx>
        <c:axId val="13364144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27456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39161660866526"/>
          <c:y val="0.12615948502142219"/>
          <c:w val="0.87530774933721622"/>
          <c:h val="0.75825107745846809"/>
        </c:manualLayout>
      </c:layout>
      <c:barChart>
        <c:barDir val="col"/>
        <c:grouping val="clustered"/>
        <c:varyColors val="0"/>
        <c:ser>
          <c:idx val="0"/>
          <c:order val="0"/>
          <c:tx>
            <c:strRef>
              <c:f>Sheet1!$B$1</c:f>
              <c:strCache>
                <c:ptCount val="1"/>
                <c:pt idx="0">
                  <c:v>Furosemide</c:v>
                </c:pt>
              </c:strCache>
            </c:strRef>
          </c:tx>
          <c:spPr>
            <a:solidFill>
              <a:srgbClr val="C00000"/>
            </a:solidFill>
            <a:ln>
              <a:noFill/>
            </a:ln>
            <a:effectLst/>
          </c:spPr>
          <c:invertIfNegative val="0"/>
          <c:dLbls>
            <c:dLbl>
              <c:idx val="0"/>
              <c:tx>
                <c:rich>
                  <a:bodyPr/>
                  <a:lstStyle/>
                  <a:p>
                    <a:fld id="{5D76BBB8-62F0-9A4C-BBA1-F339B002989A}"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964-419B-A6AF-C610AC50BE85}"/>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Hospitalizations (N)</c:v>
                </c:pt>
              </c:strCache>
            </c:strRef>
          </c:cat>
          <c:val>
            <c:numRef>
              <c:f>Sheet1!$B$2</c:f>
              <c:numCache>
                <c:formatCode>General</c:formatCode>
                <c:ptCount val="1"/>
                <c:pt idx="0">
                  <c:v>987</c:v>
                </c:pt>
              </c:numCache>
            </c:numRef>
          </c:val>
          <c:extLst>
            <c:ext xmlns:c16="http://schemas.microsoft.com/office/drawing/2014/chart" uri="{C3380CC4-5D6E-409C-BE32-E72D297353CC}">
              <c16:uniqueId val="{00000000-4964-419B-A6AF-C610AC50BE85}"/>
            </c:ext>
          </c:extLst>
        </c:ser>
        <c:ser>
          <c:idx val="1"/>
          <c:order val="1"/>
          <c:tx>
            <c:strRef>
              <c:f>Sheet1!$C$1</c:f>
              <c:strCache>
                <c:ptCount val="1"/>
                <c:pt idx="0">
                  <c:v>Torsemide</c:v>
                </c:pt>
              </c:strCache>
            </c:strRef>
          </c:tx>
          <c:spPr>
            <a:noFill/>
            <a:ln>
              <a:noFill/>
            </a:ln>
            <a:effectLst/>
          </c:spPr>
          <c:invertIfNegative val="0"/>
          <c:cat>
            <c:strRef>
              <c:f>Sheet1!$A$2</c:f>
              <c:strCache>
                <c:ptCount val="1"/>
                <c:pt idx="0">
                  <c:v>Total Hospitalizations (N)</c:v>
                </c:pt>
              </c:strCache>
            </c:strRef>
          </c:cat>
          <c:val>
            <c:numRef>
              <c:f>Sheet1!$C$2</c:f>
              <c:numCache>
                <c:formatCode>General</c:formatCode>
                <c:ptCount val="1"/>
                <c:pt idx="0">
                  <c:v>940</c:v>
                </c:pt>
              </c:numCache>
            </c:numRef>
          </c:val>
          <c:extLst>
            <c:ext xmlns:c16="http://schemas.microsoft.com/office/drawing/2014/chart" uri="{C3380CC4-5D6E-409C-BE32-E72D297353CC}">
              <c16:uniqueId val="{00000001-4964-419B-A6AF-C610AC50BE85}"/>
            </c:ext>
          </c:extLst>
        </c:ser>
        <c:dLbls>
          <c:showLegendKey val="0"/>
          <c:showVal val="0"/>
          <c:showCatName val="0"/>
          <c:showSerName val="0"/>
          <c:showPercent val="0"/>
          <c:showBubbleSize val="0"/>
        </c:dLbls>
        <c:gapWidth val="118"/>
        <c:overlap val="-32"/>
        <c:axId val="2127456912"/>
        <c:axId val="133641440"/>
      </c:barChart>
      <c:catAx>
        <c:axId val="2127456912"/>
        <c:scaling>
          <c:orientation val="minMax"/>
        </c:scaling>
        <c:delete val="0"/>
        <c:axPos val="b"/>
        <c:numFmt formatCode="General" sourceLinked="1"/>
        <c:majorTickMark val="none"/>
        <c:minorTickMark val="none"/>
        <c:tickLblPos val="nextTo"/>
        <c:spPr>
          <a:noFill/>
          <a:ln w="9525" cap="flat" cmpd="sng" algn="ctr">
            <a:solidFill>
              <a:schemeClr val="accent3"/>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3641440"/>
        <c:crosses val="autoZero"/>
        <c:auto val="1"/>
        <c:lblAlgn val="ctr"/>
        <c:lblOffset val="0"/>
        <c:noMultiLvlLbl val="0"/>
      </c:catAx>
      <c:valAx>
        <c:axId val="13364144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27456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39161660866526"/>
          <c:y val="0.12615948502142219"/>
          <c:w val="0.87530774933721622"/>
          <c:h val="0.75825107745846809"/>
        </c:manualLayout>
      </c:layout>
      <c:barChart>
        <c:barDir val="col"/>
        <c:grouping val="clustered"/>
        <c:varyColors val="0"/>
        <c:ser>
          <c:idx val="0"/>
          <c:order val="0"/>
          <c:tx>
            <c:strRef>
              <c:f>Sheet1!$B$1</c:f>
              <c:strCache>
                <c:ptCount val="1"/>
                <c:pt idx="0">
                  <c:v>Furosemide</c:v>
                </c:pt>
              </c:strCache>
            </c:strRef>
          </c:tx>
          <c:spPr>
            <a:solidFill>
              <a:srgbClr val="C00000"/>
            </a:solidFill>
            <a:ln>
              <a:noFill/>
            </a:ln>
            <a:effectLst/>
          </c:spPr>
          <c:invertIfNegative val="0"/>
          <c:dLbls>
            <c:dLbl>
              <c:idx val="0"/>
              <c:tx>
                <c:rich>
                  <a:bodyPr/>
                  <a:lstStyle/>
                  <a:p>
                    <a:fld id="{5D76BBB8-62F0-9A4C-BBA1-F339B002989A}"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964-419B-A6AF-C610AC50BE85}"/>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Hospitalizations (N)</c:v>
                </c:pt>
              </c:strCache>
            </c:strRef>
          </c:cat>
          <c:val>
            <c:numRef>
              <c:f>Sheet1!$B$2</c:f>
              <c:numCache>
                <c:formatCode>General</c:formatCode>
                <c:ptCount val="1"/>
                <c:pt idx="0">
                  <c:v>987</c:v>
                </c:pt>
              </c:numCache>
            </c:numRef>
          </c:val>
          <c:extLst>
            <c:ext xmlns:c16="http://schemas.microsoft.com/office/drawing/2014/chart" uri="{C3380CC4-5D6E-409C-BE32-E72D297353CC}">
              <c16:uniqueId val="{00000000-4964-419B-A6AF-C610AC50BE85}"/>
            </c:ext>
          </c:extLst>
        </c:ser>
        <c:ser>
          <c:idx val="1"/>
          <c:order val="1"/>
          <c:tx>
            <c:strRef>
              <c:f>Sheet1!$C$1</c:f>
              <c:strCache>
                <c:ptCount val="1"/>
                <c:pt idx="0">
                  <c:v>Torsemide</c:v>
                </c:pt>
              </c:strCache>
            </c:strRef>
          </c:tx>
          <c:spPr>
            <a:solidFill>
              <a:schemeClr val="accent1"/>
            </a:solidFill>
            <a:ln>
              <a:noFill/>
            </a:ln>
            <a:effectLst/>
          </c:spPr>
          <c:invertIfNegative val="0"/>
          <c:dLbls>
            <c:dLbl>
              <c:idx val="0"/>
              <c:tx>
                <c:rich>
                  <a:bodyPr/>
                  <a:lstStyle/>
                  <a:p>
                    <a:fld id="{4998B80D-6726-E64F-9A72-C4C31C4D24D1}" type="VALUE">
                      <a:rPr lang="en-US"/>
                      <a:pPr/>
                      <a:t>[VALUE]</a:t>
                    </a:fld>
                    <a:endParaRPr 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4964-419B-A6AF-C610AC50BE85}"/>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Total Hospitalizations (N)</c:v>
                </c:pt>
              </c:strCache>
            </c:strRef>
          </c:cat>
          <c:val>
            <c:numRef>
              <c:f>Sheet1!$C$2</c:f>
              <c:numCache>
                <c:formatCode>General</c:formatCode>
                <c:ptCount val="1"/>
                <c:pt idx="0">
                  <c:v>940</c:v>
                </c:pt>
              </c:numCache>
            </c:numRef>
          </c:val>
          <c:extLst>
            <c:ext xmlns:c16="http://schemas.microsoft.com/office/drawing/2014/chart" uri="{C3380CC4-5D6E-409C-BE32-E72D297353CC}">
              <c16:uniqueId val="{00000001-4964-419B-A6AF-C610AC50BE85}"/>
            </c:ext>
          </c:extLst>
        </c:ser>
        <c:dLbls>
          <c:showLegendKey val="0"/>
          <c:showVal val="0"/>
          <c:showCatName val="0"/>
          <c:showSerName val="0"/>
          <c:showPercent val="0"/>
          <c:showBubbleSize val="0"/>
        </c:dLbls>
        <c:gapWidth val="118"/>
        <c:overlap val="-32"/>
        <c:axId val="2127456912"/>
        <c:axId val="133641440"/>
      </c:barChart>
      <c:catAx>
        <c:axId val="2127456912"/>
        <c:scaling>
          <c:orientation val="minMax"/>
        </c:scaling>
        <c:delete val="0"/>
        <c:axPos val="b"/>
        <c:numFmt formatCode="General" sourceLinked="1"/>
        <c:majorTickMark val="none"/>
        <c:minorTickMark val="none"/>
        <c:tickLblPos val="nextTo"/>
        <c:spPr>
          <a:noFill/>
          <a:ln w="9525" cap="flat" cmpd="sng" algn="ctr">
            <a:solidFill>
              <a:schemeClr val="accent3"/>
            </a:solidFill>
            <a:round/>
          </a:ln>
          <a:effectLst/>
        </c:spPr>
        <c:txPr>
          <a:bodyPr rot="-6000000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crossAx val="133641440"/>
        <c:crosses val="autoZero"/>
        <c:auto val="1"/>
        <c:lblAlgn val="ctr"/>
        <c:lblOffset val="0"/>
        <c:noMultiLvlLbl val="0"/>
      </c:catAx>
      <c:valAx>
        <c:axId val="13364144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1274569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11/23/2022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686DB5-505E-43A8-AA5D-B107B06AAA4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7339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11</a:t>
            </a:fld>
            <a:endParaRPr lang="en-US"/>
          </a:p>
        </p:txBody>
      </p:sp>
    </p:spTree>
    <p:extLst>
      <p:ext uri="{BB962C8B-B14F-4D97-AF65-F5344CB8AC3E}">
        <p14:creationId xmlns:p14="http://schemas.microsoft.com/office/powerpoint/2010/main" val="3093271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12</a:t>
            </a:fld>
            <a:endParaRPr lang="en-US"/>
          </a:p>
        </p:txBody>
      </p:sp>
    </p:spTree>
    <p:extLst>
      <p:ext uri="{BB962C8B-B14F-4D97-AF65-F5344CB8AC3E}">
        <p14:creationId xmlns:p14="http://schemas.microsoft.com/office/powerpoint/2010/main" val="121688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13</a:t>
            </a:fld>
            <a:endParaRPr lang="en-US"/>
          </a:p>
        </p:txBody>
      </p:sp>
    </p:spTree>
    <p:extLst>
      <p:ext uri="{BB962C8B-B14F-4D97-AF65-F5344CB8AC3E}">
        <p14:creationId xmlns:p14="http://schemas.microsoft.com/office/powerpoint/2010/main" val="1023234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14</a:t>
            </a:fld>
            <a:endParaRPr lang="en-US"/>
          </a:p>
        </p:txBody>
      </p:sp>
    </p:spTree>
    <p:extLst>
      <p:ext uri="{BB962C8B-B14F-4D97-AF65-F5344CB8AC3E}">
        <p14:creationId xmlns:p14="http://schemas.microsoft.com/office/powerpoint/2010/main" val="40757569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15</a:t>
            </a:fld>
            <a:endParaRPr lang="en-US"/>
          </a:p>
        </p:txBody>
      </p:sp>
    </p:spTree>
    <p:extLst>
      <p:ext uri="{BB962C8B-B14F-4D97-AF65-F5344CB8AC3E}">
        <p14:creationId xmlns:p14="http://schemas.microsoft.com/office/powerpoint/2010/main" val="14805386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16</a:t>
            </a:fld>
            <a:endParaRPr lang="en-US"/>
          </a:p>
        </p:txBody>
      </p:sp>
    </p:spTree>
    <p:extLst>
      <p:ext uri="{BB962C8B-B14F-4D97-AF65-F5344CB8AC3E}">
        <p14:creationId xmlns:p14="http://schemas.microsoft.com/office/powerpoint/2010/main" val="1767587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17</a:t>
            </a:fld>
            <a:endParaRPr lang="en-US"/>
          </a:p>
        </p:txBody>
      </p:sp>
    </p:spTree>
    <p:extLst>
      <p:ext uri="{BB962C8B-B14F-4D97-AF65-F5344CB8AC3E}">
        <p14:creationId xmlns:p14="http://schemas.microsoft.com/office/powerpoint/2010/main" val="33310154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18</a:t>
            </a:fld>
            <a:endParaRPr lang="en-US"/>
          </a:p>
        </p:txBody>
      </p:sp>
    </p:spTree>
    <p:extLst>
      <p:ext uri="{BB962C8B-B14F-4D97-AF65-F5344CB8AC3E}">
        <p14:creationId xmlns:p14="http://schemas.microsoft.com/office/powerpoint/2010/main" val="3134395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19</a:t>
            </a:fld>
            <a:endParaRPr lang="en-US"/>
          </a:p>
        </p:txBody>
      </p:sp>
    </p:spTree>
    <p:extLst>
      <p:ext uri="{BB962C8B-B14F-4D97-AF65-F5344CB8AC3E}">
        <p14:creationId xmlns:p14="http://schemas.microsoft.com/office/powerpoint/2010/main" val="3504593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20</a:t>
            </a:fld>
            <a:endParaRPr lang="en-US"/>
          </a:p>
        </p:txBody>
      </p:sp>
    </p:spTree>
    <p:extLst>
      <p:ext uri="{BB962C8B-B14F-4D97-AF65-F5344CB8AC3E}">
        <p14:creationId xmlns:p14="http://schemas.microsoft.com/office/powerpoint/2010/main" val="1658344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3</a:t>
            </a:fld>
            <a:endParaRPr lang="en-US"/>
          </a:p>
        </p:txBody>
      </p:sp>
    </p:spTree>
    <p:extLst>
      <p:ext uri="{BB962C8B-B14F-4D97-AF65-F5344CB8AC3E}">
        <p14:creationId xmlns:p14="http://schemas.microsoft.com/office/powerpoint/2010/main" val="22119474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21</a:t>
            </a:fld>
            <a:endParaRPr lang="en-US"/>
          </a:p>
        </p:txBody>
      </p:sp>
    </p:spTree>
    <p:extLst>
      <p:ext uri="{BB962C8B-B14F-4D97-AF65-F5344CB8AC3E}">
        <p14:creationId xmlns:p14="http://schemas.microsoft.com/office/powerpoint/2010/main" val="346387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22</a:t>
            </a:fld>
            <a:endParaRPr lang="en-US"/>
          </a:p>
        </p:txBody>
      </p:sp>
    </p:spTree>
    <p:extLst>
      <p:ext uri="{BB962C8B-B14F-4D97-AF65-F5344CB8AC3E}">
        <p14:creationId xmlns:p14="http://schemas.microsoft.com/office/powerpoint/2010/main" val="1712252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23</a:t>
            </a:fld>
            <a:endParaRPr lang="en-US"/>
          </a:p>
        </p:txBody>
      </p:sp>
    </p:spTree>
    <p:extLst>
      <p:ext uri="{BB962C8B-B14F-4D97-AF65-F5344CB8AC3E}">
        <p14:creationId xmlns:p14="http://schemas.microsoft.com/office/powerpoint/2010/main" val="15469952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686DB5-505E-43A8-AA5D-B107B06AAA4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98904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686DB5-505E-43A8-AA5D-B107B06AAA4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9159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4</a:t>
            </a:fld>
            <a:endParaRPr lang="en-US"/>
          </a:p>
        </p:txBody>
      </p:sp>
    </p:spTree>
    <p:extLst>
      <p:ext uri="{BB962C8B-B14F-4D97-AF65-F5344CB8AC3E}">
        <p14:creationId xmlns:p14="http://schemas.microsoft.com/office/powerpoint/2010/main" val="2588989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5</a:t>
            </a:fld>
            <a:endParaRPr lang="en-US"/>
          </a:p>
        </p:txBody>
      </p:sp>
    </p:spTree>
    <p:extLst>
      <p:ext uri="{BB962C8B-B14F-4D97-AF65-F5344CB8AC3E}">
        <p14:creationId xmlns:p14="http://schemas.microsoft.com/office/powerpoint/2010/main" val="4094498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6</a:t>
            </a:fld>
            <a:endParaRPr lang="en-US"/>
          </a:p>
        </p:txBody>
      </p:sp>
    </p:spTree>
    <p:extLst>
      <p:ext uri="{BB962C8B-B14F-4D97-AF65-F5344CB8AC3E}">
        <p14:creationId xmlns:p14="http://schemas.microsoft.com/office/powerpoint/2010/main" val="3711271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7</a:t>
            </a:fld>
            <a:endParaRPr lang="en-US"/>
          </a:p>
        </p:txBody>
      </p:sp>
    </p:spTree>
    <p:extLst>
      <p:ext uri="{BB962C8B-B14F-4D97-AF65-F5344CB8AC3E}">
        <p14:creationId xmlns:p14="http://schemas.microsoft.com/office/powerpoint/2010/main" val="32284285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8</a:t>
            </a:fld>
            <a:endParaRPr lang="en-US"/>
          </a:p>
        </p:txBody>
      </p:sp>
    </p:spTree>
    <p:extLst>
      <p:ext uri="{BB962C8B-B14F-4D97-AF65-F5344CB8AC3E}">
        <p14:creationId xmlns:p14="http://schemas.microsoft.com/office/powerpoint/2010/main" val="2825507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9</a:t>
            </a:fld>
            <a:endParaRPr lang="en-US"/>
          </a:p>
        </p:txBody>
      </p:sp>
    </p:spTree>
    <p:extLst>
      <p:ext uri="{BB962C8B-B14F-4D97-AF65-F5344CB8AC3E}">
        <p14:creationId xmlns:p14="http://schemas.microsoft.com/office/powerpoint/2010/main" val="28438199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2686DB5-505E-43A8-AA5D-B107B06AAA4D}" type="slidenum">
              <a:rPr lang="en-US" smtClean="0"/>
              <a:t>10</a:t>
            </a:fld>
            <a:endParaRPr lang="en-US"/>
          </a:p>
        </p:txBody>
      </p:sp>
    </p:spTree>
    <p:extLst>
      <p:ext uri="{BB962C8B-B14F-4D97-AF65-F5344CB8AC3E}">
        <p14:creationId xmlns:p14="http://schemas.microsoft.com/office/powerpoint/2010/main" val="36298324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8E4D5BA8-F570-4D81-8773-A8C86E51C6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40240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70549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1810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5864F349-FE8C-424C-9B4F-DBAFB3AE66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364335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380191054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52" r:id="rId4"/>
    <p:sldLayoutId id="2147483653" r:id="rId5"/>
    <p:sldLayoutId id="2147483663" r:id="rId6"/>
    <p:sldLayoutId id="2147483654" r:id="rId7"/>
    <p:sldLayoutId id="2147483660" r:id="rId8"/>
    <p:sldLayoutId id="2147483656" r:id="rId9"/>
    <p:sldLayoutId id="2147483657" r:id="rId10"/>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5FD3F07-FD79-34D5-F4EF-B17922A4F5DA}"/>
              </a:ext>
            </a:extLst>
          </p:cNvPr>
          <p:cNvSpPr txBox="1">
            <a:spLocks/>
          </p:cNvSpPr>
          <p:nvPr/>
        </p:nvSpPr>
        <p:spPr>
          <a:xfrm>
            <a:off x="1418225" y="1867357"/>
            <a:ext cx="7861963" cy="1771767"/>
          </a:xfrm>
          <a:prstGeom prst="rect">
            <a:avLst/>
          </a:prstGeom>
        </p:spPr>
        <p:txBody>
          <a:bodyPr vert="horz" lIns="91440" tIns="45720" rIns="91440" bIns="45720" rtlCol="0" anchor="t">
            <a:spAutoFit/>
          </a:bodyPr>
          <a:lstStyle>
            <a:lvl1pPr algn="l" defTabSz="914354" rtl="0" eaLnBrk="1" latinLnBrk="0" hangingPunct="1">
              <a:lnSpc>
                <a:spcPts val="5333"/>
              </a:lnSpc>
              <a:spcBef>
                <a:spcPct val="0"/>
              </a:spcBef>
              <a:buNone/>
              <a:defRPr sz="5333" b="1" i="0" kern="1200">
                <a:solidFill>
                  <a:schemeClr val="bg1"/>
                </a:solidFill>
                <a:latin typeface="Lub Dub Heavy" panose="020B0603030403020204" pitchFamily="34" charset="77"/>
                <a:ea typeface="+mj-ea"/>
                <a:cs typeface="+mj-cs"/>
              </a:defRPr>
            </a:lvl1pPr>
          </a:lstStyle>
          <a:p>
            <a:pPr defTabSz="914332">
              <a:lnSpc>
                <a:spcPct val="85000"/>
              </a:lnSpc>
              <a:defRPr/>
            </a:pPr>
            <a:r>
              <a:rPr lang="en-US" sz="4267" dirty="0">
                <a:solidFill>
                  <a:srgbClr val="FFFFFF"/>
                </a:solidFill>
                <a:latin typeface="Calibri" panose="020F0502020204030204"/>
              </a:rPr>
              <a:t>TORSEMIDE </a:t>
            </a:r>
            <a:r>
              <a:rPr lang="en-US" sz="4267" dirty="0">
                <a:latin typeface="Calibri" panose="020F0502020204030204"/>
              </a:rPr>
              <a:t>COMPARED </a:t>
            </a:r>
            <a:r>
              <a:rPr lang="en-US" sz="4267" dirty="0">
                <a:solidFill>
                  <a:srgbClr val="FFFFFF"/>
                </a:solidFill>
                <a:latin typeface="Calibri" panose="020F0502020204030204"/>
              </a:rPr>
              <a:t>WITH FUROSEMIDE FOR MANAGEMENT OF HEART FAILURE</a:t>
            </a:r>
          </a:p>
        </p:txBody>
      </p:sp>
      <p:sp>
        <p:nvSpPr>
          <p:cNvPr id="5" name="Subtitle 2">
            <a:extLst>
              <a:ext uri="{FF2B5EF4-FFF2-40B4-BE49-F238E27FC236}">
                <a16:creationId xmlns:a16="http://schemas.microsoft.com/office/drawing/2014/main" id="{F716CD96-D583-24CE-A576-B670CA53EB12}"/>
              </a:ext>
            </a:extLst>
          </p:cNvPr>
          <p:cNvSpPr txBox="1">
            <a:spLocks/>
          </p:cNvSpPr>
          <p:nvPr/>
        </p:nvSpPr>
        <p:spPr>
          <a:xfrm>
            <a:off x="1418226" y="3518625"/>
            <a:ext cx="7943111" cy="1692771"/>
          </a:xfrm>
          <a:prstGeom prst="rect">
            <a:avLst/>
          </a:prstGeom>
        </p:spPr>
        <p:txBody>
          <a:bodyPr vert="horz" wrap="square" lIns="91440" tIns="45720" rIns="91440" bIns="45720" rtlCol="0" anchor="t">
            <a:spAutoFit/>
          </a:bodyPr>
          <a:lstStyle>
            <a:lvl1pPr marL="0" indent="0" algn="l" defTabSz="914354" rtl="0" eaLnBrk="1" latinLnBrk="0" hangingPunct="1">
              <a:lnSpc>
                <a:spcPct val="100000"/>
              </a:lnSpc>
              <a:spcBef>
                <a:spcPts val="1000"/>
              </a:spcBef>
              <a:buFontTx/>
              <a:buNone/>
              <a:defRPr sz="2000" kern="1200">
                <a:solidFill>
                  <a:schemeClr val="bg1"/>
                </a:solidFill>
                <a:latin typeface="Lub Dub Medium" panose="020B0603030403020204" pitchFamily="34" charset="77"/>
                <a:ea typeface="+mn-ea"/>
                <a:cs typeface="+mn-cs"/>
              </a:defRPr>
            </a:lvl1pPr>
            <a:lvl2pPr marL="457178" indent="0" algn="ctr" defTabSz="914354" rtl="0" eaLnBrk="1" latinLnBrk="0" hangingPunct="1">
              <a:lnSpc>
                <a:spcPct val="90000"/>
              </a:lnSpc>
              <a:spcBef>
                <a:spcPts val="500"/>
              </a:spcBef>
              <a:buFontTx/>
              <a:buNone/>
              <a:defRPr sz="2000" kern="1200">
                <a:solidFill>
                  <a:schemeClr val="tx1"/>
                </a:solidFill>
                <a:latin typeface="Lub Dub Medium" panose="020B0603030403020204" pitchFamily="34" charset="77"/>
                <a:ea typeface="+mn-ea"/>
                <a:cs typeface="+mn-cs"/>
              </a:defRPr>
            </a:lvl2pPr>
            <a:lvl3pPr marL="914354" indent="0" algn="ctr" defTabSz="914354" rtl="0" eaLnBrk="1" latinLnBrk="0" hangingPunct="1">
              <a:lnSpc>
                <a:spcPct val="90000"/>
              </a:lnSpc>
              <a:spcBef>
                <a:spcPts val="500"/>
              </a:spcBef>
              <a:buFontTx/>
              <a:buNone/>
              <a:defRPr sz="1800" kern="1200">
                <a:solidFill>
                  <a:schemeClr val="tx1"/>
                </a:solidFill>
                <a:latin typeface="Lub Dub Medium" panose="020B0603030403020204" pitchFamily="34" charset="77"/>
                <a:ea typeface="+mn-ea"/>
                <a:cs typeface="+mn-cs"/>
              </a:defRPr>
            </a:lvl3pPr>
            <a:lvl4pPr marL="1371532" indent="0" algn="ctr" defTabSz="914354" rtl="0" eaLnBrk="1" latinLnBrk="0" hangingPunct="1">
              <a:lnSpc>
                <a:spcPct val="90000"/>
              </a:lnSpc>
              <a:spcBef>
                <a:spcPts val="500"/>
              </a:spcBef>
              <a:buFontTx/>
              <a:buNone/>
              <a:defRPr sz="1600" kern="1200">
                <a:solidFill>
                  <a:schemeClr val="tx1"/>
                </a:solidFill>
                <a:latin typeface="Lub Dub Medium" panose="020B0603030403020204" pitchFamily="34" charset="77"/>
                <a:ea typeface="+mn-ea"/>
                <a:cs typeface="+mn-cs"/>
              </a:defRPr>
            </a:lvl4pPr>
            <a:lvl5pPr marL="1828709" indent="0" algn="ctr" defTabSz="914354" rtl="0" eaLnBrk="1" latinLnBrk="0" hangingPunct="1">
              <a:lnSpc>
                <a:spcPct val="90000"/>
              </a:lnSpc>
              <a:spcBef>
                <a:spcPts val="500"/>
              </a:spcBef>
              <a:buFontTx/>
              <a:buNone/>
              <a:defRPr sz="1600" kern="1200">
                <a:solidFill>
                  <a:schemeClr val="tx1"/>
                </a:solidFill>
                <a:latin typeface="Lub Dub Medium" panose="020B0603030403020204" pitchFamily="34" charset="77"/>
                <a:ea typeface="+mn-ea"/>
                <a:cs typeface="+mn-cs"/>
              </a:defRPr>
            </a:lvl5pPr>
            <a:lvl6pPr marL="2285886"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062"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240"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418" indent="0" algn="ctr" defTabSz="914354"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defTabSz="1219108">
              <a:spcBef>
                <a:spcPts val="0"/>
              </a:spcBef>
              <a:defRPr/>
            </a:pPr>
            <a:r>
              <a:rPr lang="en-US" sz="1200" b="1" dirty="0">
                <a:solidFill>
                  <a:srgbClr val="FFFFFF"/>
                </a:solidFill>
                <a:latin typeface="Calibri" panose="020F0502020204030204"/>
              </a:rPr>
              <a:t>Speaker:</a:t>
            </a:r>
          </a:p>
          <a:p>
            <a:pPr defTabSz="1219108">
              <a:spcBef>
                <a:spcPts val="0"/>
              </a:spcBef>
              <a:defRPr/>
            </a:pPr>
            <a:r>
              <a:rPr lang="en-US" sz="1200" b="1" dirty="0">
                <a:solidFill>
                  <a:srgbClr val="FFFFFF"/>
                </a:solidFill>
                <a:latin typeface="Calibri" panose="020F0502020204030204"/>
              </a:rPr>
              <a:t>Robert J. Mentz, MD</a:t>
            </a:r>
          </a:p>
          <a:p>
            <a:pPr defTabSz="1219108">
              <a:spcBef>
                <a:spcPts val="0"/>
              </a:spcBef>
              <a:defRPr/>
            </a:pPr>
            <a:r>
              <a:rPr lang="en-US" sz="1200" b="1" dirty="0">
                <a:solidFill>
                  <a:srgbClr val="FFFFFF"/>
                </a:solidFill>
                <a:latin typeface="Calibri" panose="020F0502020204030204"/>
              </a:rPr>
              <a:t>Chief, Heart Failure Section, Duke University Medical Center</a:t>
            </a:r>
          </a:p>
          <a:p>
            <a:pPr defTabSz="1219108">
              <a:spcBef>
                <a:spcPts val="0"/>
              </a:spcBef>
              <a:defRPr/>
            </a:pPr>
            <a:r>
              <a:rPr lang="en-US" sz="1200" b="1" dirty="0">
                <a:solidFill>
                  <a:srgbClr val="FFFFFF"/>
                </a:solidFill>
                <a:latin typeface="Calibri" panose="020F0502020204030204"/>
              </a:rPr>
              <a:t>Associate Program Director, Duke Cardiovascular Disease Fellowship</a:t>
            </a:r>
          </a:p>
          <a:p>
            <a:pPr defTabSz="1219108">
              <a:spcBef>
                <a:spcPts val="0"/>
              </a:spcBef>
              <a:defRPr/>
            </a:pPr>
            <a:r>
              <a:rPr lang="en-US" sz="1200" b="1" dirty="0">
                <a:solidFill>
                  <a:srgbClr val="FFFFFF"/>
                </a:solidFill>
                <a:latin typeface="Calibri" panose="020F0502020204030204"/>
              </a:rPr>
              <a:t>Editor-in-Chief, Journal of Cardiac Failure, Official Journal of the HFSA</a:t>
            </a:r>
          </a:p>
          <a:p>
            <a:pPr defTabSz="1219108">
              <a:spcBef>
                <a:spcPts val="0"/>
              </a:spcBef>
              <a:defRPr/>
            </a:pPr>
            <a:r>
              <a:rPr lang="en-US" sz="1200" b="1" dirty="0">
                <a:solidFill>
                  <a:srgbClr val="FFFFFF"/>
                </a:solidFill>
                <a:latin typeface="Calibri" panose="020F0502020204030204"/>
              </a:rPr>
              <a:t>Durham, NC</a:t>
            </a:r>
          </a:p>
          <a:p>
            <a:pPr defTabSz="1219108">
              <a:spcBef>
                <a:spcPts val="0"/>
              </a:spcBef>
              <a:defRPr/>
            </a:pPr>
            <a:endParaRPr lang="en-US" sz="1200" b="1" dirty="0">
              <a:solidFill>
                <a:srgbClr val="FFFFFF"/>
              </a:solidFill>
              <a:latin typeface="Calibri" panose="020F0502020204030204"/>
            </a:endParaRPr>
          </a:p>
          <a:p>
            <a:pPr defTabSz="1219108">
              <a:spcBef>
                <a:spcPts val="0"/>
              </a:spcBef>
              <a:defRPr/>
            </a:pPr>
            <a:r>
              <a:rPr lang="en-US" sz="1200" dirty="0">
                <a:solidFill>
                  <a:srgbClr val="FFFFFF"/>
                </a:solidFill>
                <a:latin typeface="Calibri" panose="020F0502020204030204"/>
              </a:rPr>
              <a:t>On Behalf of the</a:t>
            </a:r>
            <a:r>
              <a:rPr lang="en-US" sz="1200" b="1" dirty="0">
                <a:solidFill>
                  <a:srgbClr val="FFFFFF"/>
                </a:solidFill>
                <a:latin typeface="Calibri" panose="020F0502020204030204"/>
              </a:rPr>
              <a:t> TRANSFORM-HF</a:t>
            </a:r>
            <a:r>
              <a:rPr lang="en-US" sz="1200" dirty="0">
                <a:solidFill>
                  <a:srgbClr val="FFFFFF"/>
                </a:solidFill>
                <a:latin typeface="Calibri" panose="020F0502020204030204"/>
              </a:rPr>
              <a:t> Investigators and Participants</a:t>
            </a:r>
          </a:p>
          <a:p>
            <a:pPr defTabSz="1219108">
              <a:spcBef>
                <a:spcPts val="0"/>
              </a:spcBef>
              <a:defRPr/>
            </a:pPr>
            <a:r>
              <a:rPr lang="en-US" sz="800" dirty="0">
                <a:solidFill>
                  <a:srgbClr val="FFFFFF"/>
                </a:solidFill>
                <a:latin typeface="Calibri" panose="020F0502020204030204"/>
                <a:ea typeface="Calibri" panose="020F0502020204030204" pitchFamily="34" charset="0"/>
              </a:rPr>
              <a:t>Supported through cooperative agreements from the </a:t>
            </a:r>
            <a:r>
              <a:rPr lang="en-US" sz="800" b="1" dirty="0">
                <a:solidFill>
                  <a:srgbClr val="FFFFFF"/>
                </a:solidFill>
                <a:latin typeface="Calibri" panose="020F0502020204030204"/>
                <a:ea typeface="Calibri" panose="020F0502020204030204" pitchFamily="34" charset="0"/>
              </a:rPr>
              <a:t>NHLBI</a:t>
            </a:r>
            <a:r>
              <a:rPr lang="en-US" sz="800" dirty="0">
                <a:solidFill>
                  <a:srgbClr val="FFFFFF"/>
                </a:solidFill>
                <a:latin typeface="Calibri" panose="020F0502020204030204"/>
                <a:ea typeface="Calibri" panose="020F0502020204030204" pitchFamily="34" charset="0"/>
              </a:rPr>
              <a:t> (U01-HL125478 and U01-HL125511) </a:t>
            </a:r>
            <a:endParaRPr lang="en-US" sz="1467" dirty="0">
              <a:solidFill>
                <a:srgbClr val="FFFFFF"/>
              </a:solidFill>
              <a:latin typeface="Calibri" panose="020F0502020204030204"/>
            </a:endParaRPr>
          </a:p>
        </p:txBody>
      </p:sp>
      <p:sp>
        <p:nvSpPr>
          <p:cNvPr id="3" name="Title 2">
            <a:extLst>
              <a:ext uri="{FF2B5EF4-FFF2-40B4-BE49-F238E27FC236}">
                <a16:creationId xmlns:a16="http://schemas.microsoft.com/office/drawing/2014/main" id="{C0545441-4393-2940-CDF3-CCA376CB32D9}"/>
              </a:ext>
            </a:extLst>
          </p:cNvPr>
          <p:cNvSpPr>
            <a:spLocks noGrp="1"/>
          </p:cNvSpPr>
          <p:nvPr>
            <p:ph type="title"/>
          </p:nvPr>
        </p:nvSpPr>
        <p:spPr/>
        <p:txBody>
          <a:bodyPr/>
          <a:lstStyle/>
          <a:p>
            <a:r>
              <a:rPr lang="en-US" dirty="0"/>
              <a:t>Torsemide Comparison With Furosemide For Management</a:t>
            </a:r>
            <a:br>
              <a:rPr lang="en-US" dirty="0"/>
            </a:br>
            <a:r>
              <a:rPr lang="en-US" dirty="0"/>
              <a:t>of Heart Failure</a:t>
            </a:r>
          </a:p>
        </p:txBody>
      </p:sp>
      <p:sp>
        <p:nvSpPr>
          <p:cNvPr id="8" name="Text Placeholder 7">
            <a:extLst>
              <a:ext uri="{FF2B5EF4-FFF2-40B4-BE49-F238E27FC236}">
                <a16:creationId xmlns:a16="http://schemas.microsoft.com/office/drawing/2014/main" id="{8EF415D2-1A3E-DC01-6FD3-4AE646BA6825}"/>
              </a:ext>
            </a:extLst>
          </p:cNvPr>
          <p:cNvSpPr>
            <a:spLocks noGrp="1"/>
          </p:cNvSpPr>
          <p:nvPr>
            <p:ph type="body" idx="1"/>
          </p:nvPr>
        </p:nvSpPr>
        <p:spPr>
          <a:xfrm>
            <a:off x="831850" y="4208338"/>
            <a:ext cx="10515600" cy="2649662"/>
          </a:xfrm>
        </p:spPr>
        <p:txBody>
          <a:bodyPr>
            <a:normAutofit/>
          </a:bodyPr>
          <a:lstStyle/>
          <a:p>
            <a:r>
              <a:rPr lang="en-US" dirty="0"/>
              <a:t>Robert J. Mentz, MD</a:t>
            </a:r>
            <a:br>
              <a:rPr lang="en-US" dirty="0"/>
            </a:br>
            <a:r>
              <a:rPr lang="en-US" dirty="0"/>
              <a:t>Chief, Heart Failure Section, Duke University Medical Center</a:t>
            </a:r>
            <a:br>
              <a:rPr lang="en-US" dirty="0"/>
            </a:br>
            <a:r>
              <a:rPr lang="en-US" dirty="0"/>
              <a:t>Associate Program Director, Duke Cardiovascular Disease Fellowship</a:t>
            </a:r>
            <a:br>
              <a:rPr lang="en-US" dirty="0"/>
            </a:br>
            <a:r>
              <a:rPr lang="en-US" dirty="0"/>
              <a:t>Editor-in-Chief, Journal of Cardiac Failure, Official Journal of the </a:t>
            </a:r>
            <a:r>
              <a:rPr lang="en-US" dirty="0" err="1"/>
              <a:t>HFSA</a:t>
            </a:r>
            <a:br>
              <a:rPr lang="en-US" dirty="0"/>
            </a:br>
            <a:r>
              <a:rPr lang="en-US" dirty="0"/>
              <a:t>Durham, NC</a:t>
            </a:r>
          </a:p>
          <a:p>
            <a:r>
              <a:rPr lang="en-US" dirty="0"/>
              <a:t>On Behalf of the TRANSFORM-HF Investigators and Participants</a:t>
            </a:r>
          </a:p>
          <a:p>
            <a:endParaRPr lang="en-US" dirty="0"/>
          </a:p>
        </p:txBody>
      </p:sp>
    </p:spTree>
    <p:extLst>
      <p:ext uri="{BB962C8B-B14F-4D97-AF65-F5344CB8AC3E}">
        <p14:creationId xmlns:p14="http://schemas.microsoft.com/office/powerpoint/2010/main" val="2110867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grpSp>
        <p:nvGrpSpPr>
          <p:cNvPr id="43" name="Group 42">
            <a:extLst>
              <a:ext uri="{FF2B5EF4-FFF2-40B4-BE49-F238E27FC236}">
                <a16:creationId xmlns:a16="http://schemas.microsoft.com/office/drawing/2014/main" id="{7F2B93D6-F09B-1A09-766E-AF3E52B708EE}"/>
              </a:ext>
            </a:extLst>
          </p:cNvPr>
          <p:cNvGrpSpPr/>
          <p:nvPr/>
        </p:nvGrpSpPr>
        <p:grpSpPr>
          <a:xfrm>
            <a:off x="3517815" y="2567267"/>
            <a:ext cx="5538499" cy="1841781"/>
            <a:chOff x="2495058" y="1986866"/>
            <a:chExt cx="4153874" cy="1381336"/>
          </a:xfrm>
        </p:grpSpPr>
        <p:grpSp>
          <p:nvGrpSpPr>
            <p:cNvPr id="32" name="Group 31">
              <a:extLst>
                <a:ext uri="{FF2B5EF4-FFF2-40B4-BE49-F238E27FC236}">
                  <a16:creationId xmlns:a16="http://schemas.microsoft.com/office/drawing/2014/main" id="{6B9ECB73-8FFE-5FE6-7C24-617EA11FD562}"/>
                </a:ext>
              </a:extLst>
            </p:cNvPr>
            <p:cNvGrpSpPr/>
            <p:nvPr/>
          </p:nvGrpSpPr>
          <p:grpSpPr>
            <a:xfrm flipV="1">
              <a:off x="3430786" y="1986866"/>
              <a:ext cx="2286960" cy="805493"/>
              <a:chOff x="3430786" y="1126472"/>
              <a:chExt cx="2286960" cy="896693"/>
            </a:xfrm>
          </p:grpSpPr>
          <p:cxnSp>
            <p:nvCxnSpPr>
              <p:cNvPr id="33" name="Straight Connector 12">
                <a:extLst>
                  <a:ext uri="{FF2B5EF4-FFF2-40B4-BE49-F238E27FC236}">
                    <a16:creationId xmlns:a16="http://schemas.microsoft.com/office/drawing/2014/main" id="{02499079-60D4-46A3-CBAB-76652B3BF6F6}"/>
                  </a:ext>
                </a:extLst>
              </p:cNvPr>
              <p:cNvCxnSpPr>
                <a:cxnSpLocks noChangeShapeType="1"/>
              </p:cNvCxnSpPr>
              <p:nvPr/>
            </p:nvCxnSpPr>
            <p:spPr bwMode="auto">
              <a:xfrm flipH="1">
                <a:off x="4561764" y="1126472"/>
                <a:ext cx="3855" cy="510930"/>
              </a:xfrm>
              <a:prstGeom prst="line">
                <a:avLst/>
              </a:prstGeom>
              <a:noFill/>
              <a:ln w="38100" algn="ctr">
                <a:solidFill>
                  <a:schemeClr val="tx1"/>
                </a:solidFill>
                <a:round/>
                <a:headEnd type="arrow"/>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nvGrpSpPr>
              <p:cNvPr id="34" name="Group 33">
                <a:extLst>
                  <a:ext uri="{FF2B5EF4-FFF2-40B4-BE49-F238E27FC236}">
                    <a16:creationId xmlns:a16="http://schemas.microsoft.com/office/drawing/2014/main" id="{F66D2B1B-AE16-D6C5-C970-BF37BACFE33F}"/>
                  </a:ext>
                </a:extLst>
              </p:cNvPr>
              <p:cNvGrpSpPr/>
              <p:nvPr/>
            </p:nvGrpSpPr>
            <p:grpSpPr>
              <a:xfrm>
                <a:off x="3430786" y="1623115"/>
                <a:ext cx="2286960" cy="400050"/>
                <a:chOff x="3430786" y="1623115"/>
                <a:chExt cx="2286960" cy="400050"/>
              </a:xfrm>
            </p:grpSpPr>
            <p:cxnSp>
              <p:nvCxnSpPr>
                <p:cNvPr id="35" name="Straight Arrow Connector 16">
                  <a:extLst>
                    <a:ext uri="{FF2B5EF4-FFF2-40B4-BE49-F238E27FC236}">
                      <a16:creationId xmlns:a16="http://schemas.microsoft.com/office/drawing/2014/main" id="{7C2DA6AF-65ED-2719-B205-D55196581BDE}"/>
                    </a:ext>
                  </a:extLst>
                </p:cNvPr>
                <p:cNvCxnSpPr>
                  <a:cxnSpLocks noChangeShapeType="1"/>
                </p:cNvCxnSpPr>
                <p:nvPr/>
              </p:nvCxnSpPr>
              <p:spPr bwMode="auto">
                <a:xfrm>
                  <a:off x="3440311" y="1623115"/>
                  <a:ext cx="0" cy="400050"/>
                </a:xfrm>
                <a:prstGeom prst="straightConnector1">
                  <a:avLst/>
                </a:prstGeom>
                <a:noFill/>
                <a:ln w="38100" algn="ctr">
                  <a:solidFill>
                    <a:schemeClr val="tx1"/>
                  </a:solidFill>
                  <a:round/>
                  <a:headEnd/>
                  <a:tailEnd type="non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6" name="Straight Arrow Connector 18">
                  <a:extLst>
                    <a:ext uri="{FF2B5EF4-FFF2-40B4-BE49-F238E27FC236}">
                      <a16:creationId xmlns:a16="http://schemas.microsoft.com/office/drawing/2014/main" id="{A7F8FBA3-79B9-9E10-71D1-80A414433F4F}"/>
                    </a:ext>
                  </a:extLst>
                </p:cNvPr>
                <p:cNvCxnSpPr>
                  <a:cxnSpLocks noChangeShapeType="1"/>
                </p:cNvCxnSpPr>
                <p:nvPr/>
              </p:nvCxnSpPr>
              <p:spPr bwMode="auto">
                <a:xfrm flipH="1">
                  <a:off x="5702499" y="1623115"/>
                  <a:ext cx="1191" cy="400050"/>
                </a:xfrm>
                <a:prstGeom prst="straightConnector1">
                  <a:avLst/>
                </a:prstGeom>
                <a:noFill/>
                <a:ln w="38100" algn="ctr">
                  <a:solidFill>
                    <a:schemeClr val="tx1"/>
                  </a:solidFill>
                  <a:round/>
                  <a:headEnd/>
                  <a:tailEnd type="non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7" name="Straight Connector 14">
                  <a:extLst>
                    <a:ext uri="{FF2B5EF4-FFF2-40B4-BE49-F238E27FC236}">
                      <a16:creationId xmlns:a16="http://schemas.microsoft.com/office/drawing/2014/main" id="{0ADA472E-4809-8F2C-12B2-11D17D3FEBFB}"/>
                    </a:ext>
                  </a:extLst>
                </p:cNvPr>
                <p:cNvCxnSpPr>
                  <a:cxnSpLocks noChangeShapeType="1"/>
                </p:cNvCxnSpPr>
                <p:nvPr/>
              </p:nvCxnSpPr>
              <p:spPr bwMode="auto">
                <a:xfrm flipV="1">
                  <a:off x="3430786" y="1633076"/>
                  <a:ext cx="2286960" cy="0"/>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sp>
          <p:nvSpPr>
            <p:cNvPr id="17" name="TextBox 16">
              <a:extLst>
                <a:ext uri="{FF2B5EF4-FFF2-40B4-BE49-F238E27FC236}">
                  <a16:creationId xmlns:a16="http://schemas.microsoft.com/office/drawing/2014/main" id="{5A489195-1AEE-4D27-8BB8-B27F6C2E6AB6}"/>
                </a:ext>
              </a:extLst>
            </p:cNvPr>
            <p:cNvSpPr txBox="1"/>
            <p:nvPr/>
          </p:nvSpPr>
          <p:spPr>
            <a:xfrm>
              <a:off x="2495058" y="3083460"/>
              <a:ext cx="4153874" cy="284742"/>
            </a:xfrm>
            <a:prstGeom prst="rect">
              <a:avLst/>
            </a:prstGeom>
            <a:solidFill>
              <a:schemeClr val="bg1">
                <a:lumMod val="85000"/>
              </a:schemeClr>
            </a:solidFill>
            <a:ln w="9525">
              <a:solidFill>
                <a:schemeClr val="accent3"/>
              </a:solidFill>
              <a:miter lim="800000"/>
              <a:headEnd/>
              <a:tailEnd/>
            </a:ln>
          </p:spPr>
          <p:txBody>
            <a:bodyPr wrap="square">
              <a:spAutoFit/>
            </a:bodyPr>
            <a:lstStyle>
              <a:defPPr>
                <a:defRPr lang="en-US"/>
              </a:defPPr>
              <a:lvl1pPr algn="ctr">
                <a:defRPr kumimoji="1" sz="1400" b="1">
                  <a:solidFill>
                    <a:schemeClr val="bg1"/>
                  </a:solidFill>
                  <a:latin typeface="Calibri" panose="020F0502020204030204" pitchFamily="34" charset="0"/>
                  <a:cs typeface="Calibri" panose="020F0502020204030204" pitchFamily="34"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r>
                <a:rPr lang="en-US" sz="1867" dirty="0">
                  <a:solidFill>
                    <a:schemeClr val="tx1"/>
                  </a:solidFill>
                </a:rPr>
                <a:t>All-Cause Mortality </a:t>
              </a:r>
            </a:p>
          </p:txBody>
        </p:sp>
        <p:sp>
          <p:nvSpPr>
            <p:cNvPr id="18" name="TextBox 17">
              <a:extLst>
                <a:ext uri="{FF2B5EF4-FFF2-40B4-BE49-F238E27FC236}">
                  <a16:creationId xmlns:a16="http://schemas.microsoft.com/office/drawing/2014/main" id="{2DF839B7-084E-4F0A-9E2C-722B7D1302C7}"/>
                </a:ext>
              </a:extLst>
            </p:cNvPr>
            <p:cNvSpPr txBox="1"/>
            <p:nvPr/>
          </p:nvSpPr>
          <p:spPr>
            <a:xfrm>
              <a:off x="3214688" y="2800848"/>
              <a:ext cx="2714625" cy="284742"/>
            </a:xfrm>
            <a:prstGeom prst="rect">
              <a:avLst/>
            </a:prstGeom>
            <a:noFill/>
          </p:spPr>
          <p:txBody>
            <a:bodyPr wrap="square" rtlCol="0">
              <a:spAutoFit/>
            </a:bodyPr>
            <a:lstStyle/>
            <a:p>
              <a:pPr algn="ctr"/>
              <a:r>
                <a:rPr lang="en-US" sz="1867" b="1" dirty="0">
                  <a:latin typeface="Calibri" panose="020F0502020204030204" pitchFamily="34" charset="0"/>
                  <a:cs typeface="Calibri" panose="020F0502020204030204" pitchFamily="34" charset="0"/>
                </a:rPr>
                <a:t>Primary Endpoint:</a:t>
              </a:r>
            </a:p>
          </p:txBody>
        </p:sp>
      </p:gr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grpSp>
        <p:nvGrpSpPr>
          <p:cNvPr id="42" name="Group 41">
            <a:extLst>
              <a:ext uri="{FF2B5EF4-FFF2-40B4-BE49-F238E27FC236}">
                <a16:creationId xmlns:a16="http://schemas.microsoft.com/office/drawing/2014/main" id="{B1A82BCB-994A-998E-F97C-1EAC1D084691}"/>
              </a:ext>
            </a:extLst>
          </p:cNvPr>
          <p:cNvGrpSpPr/>
          <p:nvPr/>
        </p:nvGrpSpPr>
        <p:grpSpPr>
          <a:xfrm>
            <a:off x="3504175" y="1467124"/>
            <a:ext cx="8488059" cy="1438639"/>
            <a:chOff x="2495063" y="1100343"/>
            <a:chExt cx="6366044" cy="1078979"/>
          </a:xfrm>
        </p:grpSpPr>
        <p:grpSp>
          <p:nvGrpSpPr>
            <p:cNvPr id="41" name="Group 40">
              <a:extLst>
                <a:ext uri="{FF2B5EF4-FFF2-40B4-BE49-F238E27FC236}">
                  <a16:creationId xmlns:a16="http://schemas.microsoft.com/office/drawing/2014/main" id="{84D9EE62-9B32-573F-97F0-04A5E78E64B3}"/>
                </a:ext>
              </a:extLst>
            </p:cNvPr>
            <p:cNvGrpSpPr/>
            <p:nvPr/>
          </p:nvGrpSpPr>
          <p:grpSpPr>
            <a:xfrm>
              <a:off x="2495063" y="1100343"/>
              <a:ext cx="4153875" cy="1066498"/>
              <a:chOff x="2495063" y="1100343"/>
              <a:chExt cx="4153875" cy="1066498"/>
            </a:xfrm>
          </p:grpSpPr>
          <p:grpSp>
            <p:nvGrpSpPr>
              <p:cNvPr id="30" name="Group 29">
                <a:extLst>
                  <a:ext uri="{FF2B5EF4-FFF2-40B4-BE49-F238E27FC236}">
                    <a16:creationId xmlns:a16="http://schemas.microsoft.com/office/drawing/2014/main" id="{1410F6F4-268D-97CF-DFD7-5BECA5CA7B5D}"/>
                  </a:ext>
                </a:extLst>
              </p:cNvPr>
              <p:cNvGrpSpPr/>
              <p:nvPr/>
            </p:nvGrpSpPr>
            <p:grpSpPr>
              <a:xfrm>
                <a:off x="3426107" y="1100343"/>
                <a:ext cx="2295525" cy="696037"/>
                <a:chOff x="3426107" y="1337364"/>
                <a:chExt cx="2295525" cy="696037"/>
              </a:xfrm>
            </p:grpSpPr>
            <p:cxnSp>
              <p:nvCxnSpPr>
                <p:cNvPr id="8" name="Straight Connector 12">
                  <a:extLst>
                    <a:ext uri="{FF2B5EF4-FFF2-40B4-BE49-F238E27FC236}">
                      <a16:creationId xmlns:a16="http://schemas.microsoft.com/office/drawing/2014/main" id="{88DB79BE-EA5D-47F4-99CD-00897CB9DD30}"/>
                    </a:ext>
                  </a:extLst>
                </p:cNvPr>
                <p:cNvCxnSpPr>
                  <a:cxnSpLocks noChangeShapeType="1"/>
                </p:cNvCxnSpPr>
                <p:nvPr/>
              </p:nvCxnSpPr>
              <p:spPr bwMode="auto">
                <a:xfrm>
                  <a:off x="4572000" y="1337364"/>
                  <a:ext cx="0" cy="300038"/>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nvGrpSpPr>
                <p:cNvPr id="29" name="Group 28">
                  <a:extLst>
                    <a:ext uri="{FF2B5EF4-FFF2-40B4-BE49-F238E27FC236}">
                      <a16:creationId xmlns:a16="http://schemas.microsoft.com/office/drawing/2014/main" id="{5D520DD6-012D-117B-B3A2-D71E1395167A}"/>
                    </a:ext>
                  </a:extLst>
                </p:cNvPr>
                <p:cNvGrpSpPr/>
                <p:nvPr/>
              </p:nvGrpSpPr>
              <p:grpSpPr>
                <a:xfrm>
                  <a:off x="3426107" y="1633351"/>
                  <a:ext cx="2295525" cy="400050"/>
                  <a:chOff x="3426107" y="1633351"/>
                  <a:chExt cx="2295525" cy="400050"/>
                </a:xfrm>
              </p:grpSpPr>
              <p:cxnSp>
                <p:nvCxnSpPr>
                  <p:cNvPr id="9" name="Straight Arrow Connector 16">
                    <a:extLst>
                      <a:ext uri="{FF2B5EF4-FFF2-40B4-BE49-F238E27FC236}">
                        <a16:creationId xmlns:a16="http://schemas.microsoft.com/office/drawing/2014/main" id="{FEF7736C-60B0-4A01-87EF-7F026BED26B0}"/>
                      </a:ext>
                    </a:extLst>
                  </p:cNvPr>
                  <p:cNvCxnSpPr>
                    <a:cxnSpLocks noChangeShapeType="1"/>
                  </p:cNvCxnSpPr>
                  <p:nvPr/>
                </p:nvCxnSpPr>
                <p:spPr bwMode="auto">
                  <a:xfrm>
                    <a:off x="3440311" y="1633351"/>
                    <a:ext cx="0" cy="400050"/>
                  </a:xfrm>
                  <a:prstGeom prst="straightConnector1">
                    <a:avLst/>
                  </a:prstGeom>
                  <a:noFill/>
                  <a:ln w="38100" algn="ctr">
                    <a:solidFill>
                      <a:schemeClr val="tx1"/>
                    </a:solidFill>
                    <a:round/>
                    <a:headEnd/>
                    <a:tailEnd type="arrow"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0" name="Straight Arrow Connector 18">
                    <a:extLst>
                      <a:ext uri="{FF2B5EF4-FFF2-40B4-BE49-F238E27FC236}">
                        <a16:creationId xmlns:a16="http://schemas.microsoft.com/office/drawing/2014/main" id="{B1FA97E1-7C11-42A3-BE1D-1949101F587B}"/>
                      </a:ext>
                    </a:extLst>
                  </p:cNvPr>
                  <p:cNvCxnSpPr>
                    <a:cxnSpLocks noChangeShapeType="1"/>
                  </p:cNvCxnSpPr>
                  <p:nvPr/>
                </p:nvCxnSpPr>
                <p:spPr bwMode="auto">
                  <a:xfrm flipH="1">
                    <a:off x="5702499" y="1633351"/>
                    <a:ext cx="1191" cy="400050"/>
                  </a:xfrm>
                  <a:prstGeom prst="straightConnector1">
                    <a:avLst/>
                  </a:prstGeom>
                  <a:noFill/>
                  <a:ln w="38100" algn="ctr">
                    <a:solidFill>
                      <a:schemeClr val="tx1"/>
                    </a:solidFill>
                    <a:round/>
                    <a:headEnd/>
                    <a:tailEnd type="arrow"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4" name="Straight Connector 14">
                    <a:extLst>
                      <a:ext uri="{FF2B5EF4-FFF2-40B4-BE49-F238E27FC236}">
                        <a16:creationId xmlns:a16="http://schemas.microsoft.com/office/drawing/2014/main" id="{1AE77E8A-CF18-4CA5-AD12-87594A27A564}"/>
                      </a:ext>
                    </a:extLst>
                  </p:cNvPr>
                  <p:cNvCxnSpPr>
                    <a:cxnSpLocks noChangeShapeType="1"/>
                  </p:cNvCxnSpPr>
                  <p:nvPr/>
                </p:nvCxnSpPr>
                <p:spPr bwMode="auto">
                  <a:xfrm>
                    <a:off x="3426107" y="1640577"/>
                    <a:ext cx="2295525" cy="0"/>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sp>
            <p:nvSpPr>
              <p:cNvPr id="11" name="TextBox 19">
                <a:extLst>
                  <a:ext uri="{FF2B5EF4-FFF2-40B4-BE49-F238E27FC236}">
                    <a16:creationId xmlns:a16="http://schemas.microsoft.com/office/drawing/2014/main" id="{D94A74AC-7C71-470C-81AC-535C38D3A2A8}"/>
                  </a:ext>
                </a:extLst>
              </p:cNvPr>
              <p:cNvSpPr txBox="1">
                <a:spLocks noChangeArrowheads="1"/>
              </p:cNvSpPr>
              <p:nvPr/>
            </p:nvSpPr>
            <p:spPr bwMode="auto">
              <a:xfrm>
                <a:off x="2495063" y="1820225"/>
                <a:ext cx="1916906" cy="346616"/>
              </a:xfrm>
              <a:prstGeom prst="rect">
                <a:avLst/>
              </a:prstGeom>
              <a:solidFill>
                <a:schemeClr val="accent1"/>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Torsemide </a:t>
                </a:r>
              </a:p>
            </p:txBody>
          </p:sp>
          <p:sp>
            <p:nvSpPr>
              <p:cNvPr id="12" name="TextBox 20">
                <a:extLst>
                  <a:ext uri="{FF2B5EF4-FFF2-40B4-BE49-F238E27FC236}">
                    <a16:creationId xmlns:a16="http://schemas.microsoft.com/office/drawing/2014/main" id="{A1A15EE8-93CA-41CC-A96F-BD50AD074CDE}"/>
                  </a:ext>
                </a:extLst>
              </p:cNvPr>
              <p:cNvSpPr txBox="1">
                <a:spLocks noChangeArrowheads="1"/>
              </p:cNvSpPr>
              <p:nvPr/>
            </p:nvSpPr>
            <p:spPr bwMode="auto">
              <a:xfrm>
                <a:off x="4732032" y="1809498"/>
                <a:ext cx="1916906" cy="346616"/>
              </a:xfrm>
              <a:prstGeom prst="rect">
                <a:avLst/>
              </a:prstGeom>
              <a:solidFill>
                <a:srgbClr val="C00000"/>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Furosemide </a:t>
                </a:r>
              </a:p>
            </p:txBody>
          </p:sp>
          <p:sp>
            <p:nvSpPr>
              <p:cNvPr id="13" name="TextBox 26">
                <a:extLst>
                  <a:ext uri="{FF2B5EF4-FFF2-40B4-BE49-F238E27FC236}">
                    <a16:creationId xmlns:a16="http://schemas.microsoft.com/office/drawing/2014/main" id="{2A5CB219-9323-42DE-B70D-5F07E938D5DF}"/>
                  </a:ext>
                </a:extLst>
              </p:cNvPr>
              <p:cNvSpPr txBox="1">
                <a:spLocks noChangeArrowheads="1"/>
              </p:cNvSpPr>
              <p:nvPr/>
            </p:nvSpPr>
            <p:spPr bwMode="auto">
              <a:xfrm>
                <a:off x="3716685" y="1437985"/>
                <a:ext cx="1710630" cy="2539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600" i="1" dirty="0">
                    <a:solidFill>
                      <a:schemeClr val="tx1"/>
                    </a:solidFill>
                    <a:latin typeface="Calibri" panose="020F0502020204030204" pitchFamily="34" charset="0"/>
                    <a:cs typeface="Calibri" panose="020F0502020204030204" pitchFamily="34" charset="0"/>
                  </a:rPr>
                  <a:t>1:1 Randomization</a:t>
                </a:r>
              </a:p>
            </p:txBody>
          </p:sp>
        </p:grpSp>
        <p:sp>
          <p:nvSpPr>
            <p:cNvPr id="15" name="TextBox 14">
              <a:extLst>
                <a:ext uri="{FF2B5EF4-FFF2-40B4-BE49-F238E27FC236}">
                  <a16:creationId xmlns:a16="http://schemas.microsoft.com/office/drawing/2014/main" id="{E2D1315A-6611-41A9-A4E2-B16FCFCA79B8}"/>
                </a:ext>
              </a:extLst>
            </p:cNvPr>
            <p:cNvSpPr txBox="1"/>
            <p:nvPr/>
          </p:nvSpPr>
          <p:spPr>
            <a:xfrm>
              <a:off x="7130879" y="1771422"/>
              <a:ext cx="1730228" cy="407900"/>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Open-Label</a:t>
              </a:r>
            </a:p>
            <a:p>
              <a:pPr algn="ctr"/>
              <a:r>
                <a:rPr lang="en-US" sz="1467" dirty="0">
                  <a:latin typeface="Calibri" panose="020F0502020204030204" pitchFamily="34" charset="0"/>
                  <a:cs typeface="Calibri" panose="020F0502020204030204" pitchFamily="34" charset="0"/>
                </a:rPr>
                <a:t>Dosing per Clinician</a:t>
              </a:r>
            </a:p>
          </p:txBody>
        </p:sp>
      </p:grpSp>
      <p:sp>
        <p:nvSpPr>
          <p:cNvPr id="19" name="TextBox 18">
            <a:extLst>
              <a:ext uri="{FF2B5EF4-FFF2-40B4-BE49-F238E27FC236}">
                <a16:creationId xmlns:a16="http://schemas.microsoft.com/office/drawing/2014/main" id="{7BBF776F-78A1-45AF-A09D-257F0D01C37D}"/>
              </a:ext>
            </a:extLst>
          </p:cNvPr>
          <p:cNvSpPr txBox="1"/>
          <p:nvPr/>
        </p:nvSpPr>
        <p:spPr>
          <a:xfrm>
            <a:off x="6500447" y="3161885"/>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DCRI Call Center (30 d, 6 m, 12 m)</a:t>
            </a:r>
          </a:p>
        </p:txBody>
      </p:sp>
      <p:sp>
        <p:nvSpPr>
          <p:cNvPr id="20" name="TextBox 19">
            <a:extLst>
              <a:ext uri="{FF2B5EF4-FFF2-40B4-BE49-F238E27FC236}">
                <a16:creationId xmlns:a16="http://schemas.microsoft.com/office/drawing/2014/main" id="{9202FD6D-A86F-4BAA-BE3D-FE628BDB8BED}"/>
              </a:ext>
            </a:extLst>
          </p:cNvPr>
          <p:cNvSpPr txBox="1"/>
          <p:nvPr/>
        </p:nvSpPr>
        <p:spPr>
          <a:xfrm>
            <a:off x="3517813" y="4884091"/>
            <a:ext cx="5538501" cy="1159035"/>
          </a:xfrm>
          <a:prstGeom prst="rect">
            <a:avLst/>
          </a:prstGeom>
          <a:solidFill>
            <a:schemeClr val="bg1">
              <a:lumMod val="95000"/>
            </a:schemeClr>
          </a:solidFill>
          <a:ln w="9525">
            <a:solidFill>
              <a:schemeClr val="accent3"/>
            </a:solidFill>
            <a:miter lim="800000"/>
            <a:headEnd/>
            <a:tailEnd/>
          </a:ln>
        </p:spPr>
        <p:txBody>
          <a:bodyPr wrap="square">
            <a:spAutoFit/>
          </a:bodyPr>
          <a:lstStyle>
            <a:defPPr>
              <a:defRPr lang="en-US"/>
            </a:defPPr>
            <a:lvl1pPr algn="ctr">
              <a:defRPr kumimoji="1" sz="1400" b="1">
                <a:latin typeface="Calibri" panose="020F0502020204030204" pitchFamily="34" charset="0"/>
                <a:cs typeface="Calibri" panose="020F0502020204030204" pitchFamily="34"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r>
              <a:rPr lang="en-US" sz="1733" dirty="0"/>
              <a:t>All-cause Mortality + All-cause Hospitalization</a:t>
            </a:r>
          </a:p>
          <a:p>
            <a:r>
              <a:rPr lang="en-US" sz="1733" dirty="0"/>
              <a:t>Total Hospitalizations</a:t>
            </a:r>
          </a:p>
          <a:p>
            <a:r>
              <a:rPr lang="en-US" sz="1733" b="0" dirty="0"/>
              <a:t>Health-related Quality of Life (KCCQ) </a:t>
            </a:r>
          </a:p>
          <a:p>
            <a:r>
              <a:rPr lang="en-US" sz="1733" b="0" dirty="0"/>
              <a:t>Symptoms of Depression (PHQ-2)</a:t>
            </a:r>
          </a:p>
        </p:txBody>
      </p:sp>
      <p:sp>
        <p:nvSpPr>
          <p:cNvPr id="21" name="TextBox 20">
            <a:extLst>
              <a:ext uri="{FF2B5EF4-FFF2-40B4-BE49-F238E27FC236}">
                <a16:creationId xmlns:a16="http://schemas.microsoft.com/office/drawing/2014/main" id="{8B493E92-463F-447D-B3F1-2139B802A0F9}"/>
              </a:ext>
            </a:extLst>
          </p:cNvPr>
          <p:cNvSpPr txBox="1"/>
          <p:nvPr/>
        </p:nvSpPr>
        <p:spPr>
          <a:xfrm>
            <a:off x="4548610" y="4489101"/>
            <a:ext cx="3476923" cy="379656"/>
          </a:xfrm>
          <a:prstGeom prst="rect">
            <a:avLst/>
          </a:prstGeom>
          <a:noFill/>
        </p:spPr>
        <p:txBody>
          <a:bodyPr wrap="square" rtlCol="0">
            <a:spAutoFit/>
          </a:bodyPr>
          <a:lstStyle/>
          <a:p>
            <a:pPr algn="ctr"/>
            <a:r>
              <a:rPr lang="en-US" sz="1867" b="1" dirty="0">
                <a:latin typeface="Calibri" panose="020F0502020204030204" pitchFamily="34" charset="0"/>
                <a:cs typeface="Calibri" panose="020F0502020204030204" pitchFamily="34" charset="0"/>
              </a:rPr>
              <a:t>Secondary Endpoints:</a:t>
            </a:r>
          </a:p>
        </p:txBody>
      </p:sp>
      <p:sp>
        <p:nvSpPr>
          <p:cNvPr id="22" name="TextBox 21">
            <a:extLst>
              <a:ext uri="{FF2B5EF4-FFF2-40B4-BE49-F238E27FC236}">
                <a16:creationId xmlns:a16="http://schemas.microsoft.com/office/drawing/2014/main" id="{3770F33B-AE4C-4A77-9100-8F6FA2353E53}"/>
              </a:ext>
            </a:extLst>
          </p:cNvPr>
          <p:cNvSpPr txBox="1"/>
          <p:nvPr/>
        </p:nvSpPr>
        <p:spPr>
          <a:xfrm>
            <a:off x="9507839" y="4093779"/>
            <a:ext cx="2306971" cy="830997"/>
          </a:xfrm>
          <a:prstGeom prst="rect">
            <a:avLst/>
          </a:prstGeom>
          <a:noFill/>
        </p:spPr>
        <p:txBody>
          <a:bodyPr wrap="square" rtlCol="0">
            <a:spAutoFit/>
          </a:bodyPr>
          <a:lstStyle/>
          <a:p>
            <a:pPr algn="ctr"/>
            <a:r>
              <a:rPr lang="en-US" sz="1600" b="1" dirty="0">
                <a:latin typeface="Calibri" panose="020F0502020204030204" pitchFamily="34" charset="0"/>
                <a:cs typeface="Calibri" panose="020F0502020204030204" pitchFamily="34" charset="0"/>
              </a:rPr>
              <a:t>Event-Driven</a:t>
            </a:r>
            <a:r>
              <a:rPr lang="en-US" sz="1600" dirty="0">
                <a:latin typeface="Calibri" panose="020F0502020204030204" pitchFamily="34" charset="0"/>
                <a:cs typeface="Calibri" panose="020F0502020204030204" pitchFamily="34" charset="0"/>
              </a:rPr>
              <a:t> </a:t>
            </a:r>
          </a:p>
          <a:p>
            <a:pPr algn="ctr"/>
            <a:r>
              <a:rPr lang="en-US" sz="1600" dirty="0">
                <a:latin typeface="Calibri" panose="020F0502020204030204" pitchFamily="34" charset="0"/>
                <a:cs typeface="Calibri" panose="020F0502020204030204" pitchFamily="34" charset="0"/>
              </a:rPr>
              <a:t>721 Death Events</a:t>
            </a:r>
          </a:p>
          <a:p>
            <a:pPr algn="ctr"/>
            <a:r>
              <a:rPr lang="en-US" sz="1600" dirty="0">
                <a:latin typeface="Calibri" panose="020F0502020204030204" pitchFamily="34" charset="0"/>
                <a:cs typeface="Calibri" panose="020F0502020204030204" pitchFamily="34" charset="0"/>
              </a:rPr>
              <a:t>(85% power)</a:t>
            </a:r>
          </a:p>
        </p:txBody>
      </p:sp>
      <p:sp>
        <p:nvSpPr>
          <p:cNvPr id="23" name="Rectangle 22">
            <a:extLst>
              <a:ext uri="{FF2B5EF4-FFF2-40B4-BE49-F238E27FC236}">
                <a16:creationId xmlns:a16="http://schemas.microsoft.com/office/drawing/2014/main" id="{6036F768-2D09-4C61-9A3B-4AF47560520C}"/>
              </a:ext>
            </a:extLst>
          </p:cNvPr>
          <p:cNvSpPr/>
          <p:nvPr/>
        </p:nvSpPr>
        <p:spPr>
          <a:xfrm>
            <a:off x="626898" y="4093779"/>
            <a:ext cx="2640320" cy="830997"/>
          </a:xfrm>
          <a:prstGeom prst="rect">
            <a:avLst/>
          </a:prstGeom>
        </p:spPr>
        <p:txBody>
          <a:bodyPr wrap="square">
            <a:spAutoFit/>
          </a:bodyPr>
          <a:lstStyle/>
          <a:p>
            <a:pPr lvl="0" algn="ctr">
              <a:defRPr/>
            </a:pPr>
            <a:r>
              <a:rPr lang="en-US" sz="1600" b="1" dirty="0">
                <a:solidFill>
                  <a:schemeClr val="accent1"/>
                </a:solidFill>
                <a:latin typeface="Calibri" panose="020F0502020204030204" pitchFamily="34" charset="0"/>
                <a:cs typeface="Calibri" panose="020F0502020204030204" pitchFamily="34" charset="0"/>
              </a:rPr>
              <a:t>Primary Hypothesis: </a:t>
            </a:r>
            <a:br>
              <a:rPr lang="en-US" sz="1600" dirty="0">
                <a:solidFill>
                  <a:schemeClr val="accent1">
                    <a:lumMod val="75000"/>
                  </a:schemeClr>
                </a:solidFill>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Torsemide reduces mortality by 20% vs. furosemide</a:t>
            </a:r>
          </a:p>
        </p:txBody>
      </p:sp>
      <p:sp>
        <p:nvSpPr>
          <p:cNvPr id="27" name="TextBox 26">
            <a:extLst>
              <a:ext uri="{FF2B5EF4-FFF2-40B4-BE49-F238E27FC236}">
                <a16:creationId xmlns:a16="http://schemas.microsoft.com/office/drawing/2014/main" id="{46F7598C-A7E8-4CF3-956E-A38ABFD8EEF8}"/>
              </a:ext>
            </a:extLst>
          </p:cNvPr>
          <p:cNvSpPr txBox="1"/>
          <p:nvPr/>
        </p:nvSpPr>
        <p:spPr>
          <a:xfrm>
            <a:off x="6495514" y="3382500"/>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National Death Index</a:t>
            </a:r>
          </a:p>
        </p:txBody>
      </p:sp>
      <p:sp>
        <p:nvSpPr>
          <p:cNvPr id="7" name="TextBox 6">
            <a:extLst>
              <a:ext uri="{FF2B5EF4-FFF2-40B4-BE49-F238E27FC236}">
                <a16:creationId xmlns:a16="http://schemas.microsoft.com/office/drawing/2014/main" id="{EF25C776-D88B-4D40-884E-352694DC7B58}"/>
              </a:ext>
            </a:extLst>
          </p:cNvPr>
          <p:cNvSpPr txBox="1">
            <a:spLocks noChangeArrowheads="1"/>
          </p:cNvSpPr>
          <p:nvPr/>
        </p:nvSpPr>
        <p:spPr bwMode="auto">
          <a:xfrm>
            <a:off x="3517821" y="1147720"/>
            <a:ext cx="5538500" cy="379656"/>
          </a:xfrm>
          <a:prstGeom prst="rect">
            <a:avLst/>
          </a:prstGeom>
          <a:solidFill>
            <a:schemeClr val="tx1">
              <a:lumMod val="75000"/>
              <a:lumOff val="25000"/>
            </a:schemeClr>
          </a:solidFill>
          <a:ln w="9525">
            <a:noFill/>
            <a:miter lim="800000"/>
            <a:headEnd/>
            <a:tailEnd/>
          </a:ln>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Hospitalized Patients with HF</a:t>
            </a:r>
          </a:p>
        </p:txBody>
      </p:sp>
      <p:sp>
        <p:nvSpPr>
          <p:cNvPr id="40" name="TextBox 39">
            <a:extLst>
              <a:ext uri="{FF2B5EF4-FFF2-40B4-BE49-F238E27FC236}">
                <a16:creationId xmlns:a16="http://schemas.microsoft.com/office/drawing/2014/main" id="{D5FB88A7-8E24-48F1-A26C-984FBB02E1FF}"/>
              </a:ext>
            </a:extLst>
          </p:cNvPr>
          <p:cNvSpPr txBox="1"/>
          <p:nvPr/>
        </p:nvSpPr>
        <p:spPr>
          <a:xfrm>
            <a:off x="3485966" y="3082087"/>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Routine Clinical Follow-up</a:t>
            </a:r>
          </a:p>
        </p:txBody>
      </p:sp>
      <p:sp>
        <p:nvSpPr>
          <p:cNvPr id="44" name="TextBox 43">
            <a:extLst>
              <a:ext uri="{FF2B5EF4-FFF2-40B4-BE49-F238E27FC236}">
                <a16:creationId xmlns:a16="http://schemas.microsoft.com/office/drawing/2014/main" id="{7FC70854-6D66-4BD8-B78C-FC3E8CA34F3C}"/>
              </a:ext>
            </a:extLst>
          </p:cNvPr>
          <p:cNvSpPr txBox="1"/>
          <p:nvPr/>
        </p:nvSpPr>
        <p:spPr>
          <a:xfrm>
            <a:off x="3481033" y="3302703"/>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No in-person study visits</a:t>
            </a:r>
          </a:p>
        </p:txBody>
      </p:sp>
      <p:sp>
        <p:nvSpPr>
          <p:cNvPr id="45" name="TextBox 44">
            <a:extLst>
              <a:ext uri="{FF2B5EF4-FFF2-40B4-BE49-F238E27FC236}">
                <a16:creationId xmlns:a16="http://schemas.microsoft.com/office/drawing/2014/main" id="{BCDD1E80-E130-41A2-BD94-D7F5F9FA4C80}"/>
              </a:ext>
            </a:extLst>
          </p:cNvPr>
          <p:cNvSpPr txBox="1"/>
          <p:nvPr/>
        </p:nvSpPr>
        <p:spPr>
          <a:xfrm>
            <a:off x="9351069" y="1147534"/>
            <a:ext cx="2773663" cy="769634"/>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Regardless of EF</a:t>
            </a:r>
          </a:p>
          <a:p>
            <a:pPr algn="ctr"/>
            <a:r>
              <a:rPr lang="en-US" sz="1467" b="1" dirty="0">
                <a:latin typeface="Calibri" panose="020F0502020204030204" pitchFamily="34" charset="0"/>
                <a:cs typeface="Calibri" panose="020F0502020204030204" pitchFamily="34" charset="0"/>
              </a:rPr>
              <a:t>Long-term plan for loop diuretic</a:t>
            </a:r>
          </a:p>
          <a:p>
            <a:pPr algn="ctr"/>
            <a:r>
              <a:rPr lang="en-US" sz="1467" b="1" dirty="0">
                <a:latin typeface="Calibri" panose="020F0502020204030204" pitchFamily="34" charset="0"/>
                <a:cs typeface="Calibri" panose="020F0502020204030204" pitchFamily="34" charset="0"/>
              </a:rPr>
              <a:t>(60 US Sites)</a:t>
            </a:r>
            <a:endParaRPr lang="en-US" sz="1467"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90305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1295D73-5728-4C2A-9AC2-C2E6D346874B}"/>
              </a:ext>
            </a:extLst>
          </p:cNvPr>
          <p:cNvGraphicFramePr>
            <a:graphicFrameLocks noGrp="1"/>
          </p:cNvGraphicFramePr>
          <p:nvPr>
            <p:ph idx="1"/>
            <p:extLst>
              <p:ext uri="{D42A27DB-BD31-4B8C-83A1-F6EECF244321}">
                <p14:modId xmlns:p14="http://schemas.microsoft.com/office/powerpoint/2010/main" val="1792809735"/>
              </p:ext>
            </p:extLst>
          </p:nvPr>
        </p:nvGraphicFramePr>
        <p:xfrm>
          <a:off x="1798345" y="975475"/>
          <a:ext cx="8964152" cy="1906356"/>
        </p:xfrm>
        <a:graphic>
          <a:graphicData uri="http://schemas.openxmlformats.org/drawingml/2006/table">
            <a:tbl>
              <a:tblPr firstRow="1" bandRow="1">
                <a:tableStyleId>{F5AB1C69-6EDB-4FF4-983F-18BD219EF322}</a:tableStyleId>
              </a:tblPr>
              <a:tblGrid>
                <a:gridCol w="3687303">
                  <a:extLst>
                    <a:ext uri="{9D8B030D-6E8A-4147-A177-3AD203B41FA5}">
                      <a16:colId xmlns:a16="http://schemas.microsoft.com/office/drawing/2014/main" val="8465349"/>
                    </a:ext>
                  </a:extLst>
                </a:gridCol>
                <a:gridCol w="2790824">
                  <a:extLst>
                    <a:ext uri="{9D8B030D-6E8A-4147-A177-3AD203B41FA5}">
                      <a16:colId xmlns:a16="http://schemas.microsoft.com/office/drawing/2014/main" val="3142090523"/>
                    </a:ext>
                  </a:extLst>
                </a:gridCol>
                <a:gridCol w="2486025">
                  <a:extLst>
                    <a:ext uri="{9D8B030D-6E8A-4147-A177-3AD203B41FA5}">
                      <a16:colId xmlns:a16="http://schemas.microsoft.com/office/drawing/2014/main" val="2235093704"/>
                    </a:ext>
                  </a:extLst>
                </a:gridCol>
              </a:tblGrid>
              <a:tr h="585216">
                <a:tc>
                  <a:txBody>
                    <a:bodyPr/>
                    <a:lstStyle/>
                    <a:p>
                      <a:pPr marL="0" marR="0">
                        <a:lnSpc>
                          <a:spcPct val="90000"/>
                        </a:lnSpc>
                        <a:spcBef>
                          <a:spcPts val="0"/>
                        </a:spcBef>
                        <a:spcAft>
                          <a:spcPts val="800"/>
                        </a:spcAft>
                      </a:pPr>
                      <a:r>
                        <a:rPr lang="en-US" sz="1800" b="1" dirty="0">
                          <a:effectLst/>
                        </a:rPr>
                        <a:t>Characteristics</a:t>
                      </a:r>
                      <a:endParaRPr lang="en-US" sz="1800" b="1" i="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solidFill>
                      <a:srgbClr val="4D4E4D"/>
                    </a:solidFill>
                  </a:tcPr>
                </a:tc>
                <a:tc>
                  <a:txBody>
                    <a:bodyPr/>
                    <a:lstStyle/>
                    <a:p>
                      <a:pPr marL="0" marR="0" algn="ctr">
                        <a:lnSpc>
                          <a:spcPct val="90000"/>
                        </a:lnSpc>
                        <a:spcBef>
                          <a:spcPts val="0"/>
                        </a:spcBef>
                        <a:spcAft>
                          <a:spcPts val="800"/>
                        </a:spcAft>
                      </a:pPr>
                      <a:r>
                        <a:rPr lang="en-US" sz="1800" b="1" dirty="0">
                          <a:effectLst/>
                        </a:rPr>
                        <a:t>Torsemide</a:t>
                      </a:r>
                      <a:r>
                        <a:rPr lang="en-US" sz="1800" b="0" dirty="0">
                          <a:effectLst/>
                        </a:rPr>
                        <a:t> </a:t>
                      </a:r>
                      <a:br>
                        <a:rPr lang="en-US" sz="1800" b="1" dirty="0">
                          <a:effectLst/>
                        </a:rPr>
                      </a:br>
                      <a:r>
                        <a:rPr lang="en-US" sz="1800" b="0" dirty="0">
                          <a:effectLst/>
                        </a:rPr>
                        <a:t>(N=1431)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chemeClr val="accent1"/>
                    </a:solidFill>
                  </a:tcPr>
                </a:tc>
                <a:tc>
                  <a:txBody>
                    <a:bodyPr/>
                    <a:lstStyle/>
                    <a:p>
                      <a:pPr marL="0" marR="0" algn="ctr">
                        <a:lnSpc>
                          <a:spcPct val="90000"/>
                        </a:lnSpc>
                        <a:spcBef>
                          <a:spcPts val="0"/>
                        </a:spcBef>
                        <a:spcAft>
                          <a:spcPts val="800"/>
                        </a:spcAft>
                      </a:pPr>
                      <a:r>
                        <a:rPr lang="en-US" sz="1800" b="1" dirty="0">
                          <a:effectLst/>
                        </a:rPr>
                        <a:t>Furosemide</a:t>
                      </a:r>
                      <a:br>
                        <a:rPr lang="en-US" sz="1800" b="1" dirty="0">
                          <a:effectLst/>
                        </a:rPr>
                      </a:br>
                      <a:r>
                        <a:rPr lang="en-US" sz="1800" b="0" dirty="0">
                          <a:effectLst/>
                        </a:rPr>
                        <a:t>(N=1428)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rgbClr val="C00000"/>
                    </a:solidFill>
                  </a:tcPr>
                </a:tc>
                <a:extLst>
                  <a:ext uri="{0D108BD9-81ED-4DB2-BD59-A6C34878D82A}">
                    <a16:rowId xmlns:a16="http://schemas.microsoft.com/office/drawing/2014/main" val="3996954449"/>
                  </a:ext>
                </a:extLst>
              </a:tr>
              <a:tr h="330285">
                <a:tc>
                  <a:txBody>
                    <a:bodyPr/>
                    <a:lstStyle/>
                    <a:p>
                      <a:pPr marL="0" marR="0">
                        <a:lnSpc>
                          <a:spcPct val="107000"/>
                        </a:lnSpc>
                        <a:spcBef>
                          <a:spcPts val="0"/>
                        </a:spcBef>
                        <a:spcAft>
                          <a:spcPts val="800"/>
                        </a:spcAft>
                      </a:pPr>
                      <a:r>
                        <a:rPr lang="en-US" sz="1800" b="0" dirty="0">
                          <a:effectLst/>
                        </a:rPr>
                        <a:t>Age (</a:t>
                      </a:r>
                      <a:r>
                        <a:rPr lang="en-US" sz="1800" b="0" dirty="0" err="1">
                          <a:effectLst/>
                        </a:rPr>
                        <a:t>yr</a:t>
                      </a:r>
                      <a:r>
                        <a:rPr lang="en-US" sz="1800" b="0" dirty="0">
                          <a:effectLst/>
                        </a:rPr>
                        <a: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64.0±14.0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65.0±14.0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666505875"/>
                  </a:ext>
                </a:extLst>
              </a:tr>
              <a:tr h="330285">
                <a:tc>
                  <a:txBody>
                    <a:bodyPr/>
                    <a:lstStyle/>
                    <a:p>
                      <a:pPr marL="0" marR="0">
                        <a:lnSpc>
                          <a:spcPct val="107000"/>
                        </a:lnSpc>
                        <a:spcBef>
                          <a:spcPts val="0"/>
                        </a:spcBef>
                        <a:spcAft>
                          <a:spcPts val="800"/>
                        </a:spcAft>
                      </a:pPr>
                      <a:r>
                        <a:rPr lang="en-US" sz="1800" b="0" strike="noStrike" dirty="0">
                          <a:solidFill>
                            <a:schemeClr val="tx1"/>
                          </a:solidFill>
                          <a:effectLst/>
                        </a:rPr>
                        <a:t>Female</a:t>
                      </a:r>
                      <a:endParaRPr lang="en-US" sz="1800" b="0" i="0" strike="sngStrike"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301260832"/>
                  </a:ext>
                </a:extLst>
              </a:tr>
              <a:tr h="330285">
                <a:tc>
                  <a:txBody>
                    <a:bodyPr/>
                    <a:lstStyle/>
                    <a:p>
                      <a:pPr marL="0" marR="0">
                        <a:lnSpc>
                          <a:spcPct val="107000"/>
                        </a:lnSpc>
                        <a:spcBef>
                          <a:spcPts val="0"/>
                        </a:spcBef>
                        <a:spcAft>
                          <a:spcPts val="800"/>
                        </a:spcAft>
                      </a:pPr>
                      <a:r>
                        <a:rPr lang="en-US" sz="1800" b="0" dirty="0">
                          <a:effectLst/>
                        </a:rPr>
                        <a:t>White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3548857850"/>
                  </a:ext>
                </a:extLst>
              </a:tr>
              <a:tr h="330285">
                <a:tc>
                  <a:txBody>
                    <a:bodyPr/>
                    <a:lstStyle/>
                    <a:p>
                      <a:pPr marL="0" marR="0">
                        <a:lnSpc>
                          <a:spcPct val="107000"/>
                        </a:lnSpc>
                        <a:spcBef>
                          <a:spcPts val="0"/>
                        </a:spcBef>
                        <a:spcAft>
                          <a:spcPts val="800"/>
                        </a:spcAft>
                      </a:pPr>
                      <a:r>
                        <a:rPr lang="en-US" sz="1800" b="0" dirty="0">
                          <a:effectLst/>
                        </a:rPr>
                        <a:t>Black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522754526"/>
                  </a:ext>
                </a:extLst>
              </a:tr>
            </a:tbl>
          </a:graphicData>
        </a:graphic>
      </p:graphicFrame>
      <p:sp>
        <p:nvSpPr>
          <p:cNvPr id="2" name="Title 1">
            <a:extLst>
              <a:ext uri="{FF2B5EF4-FFF2-40B4-BE49-F238E27FC236}">
                <a16:creationId xmlns:a16="http://schemas.microsoft.com/office/drawing/2014/main" id="{82D3B7C1-9391-4DB1-BF28-D62922915E55}"/>
              </a:ext>
            </a:extLst>
          </p:cNvPr>
          <p:cNvSpPr>
            <a:spLocks noGrp="1"/>
          </p:cNvSpPr>
          <p:nvPr>
            <p:ph type="title"/>
          </p:nvPr>
        </p:nvSpPr>
        <p:spPr>
          <a:xfrm>
            <a:off x="838200" y="-1"/>
            <a:ext cx="10515600" cy="812801"/>
          </a:xfrm>
        </p:spPr>
        <p:txBody>
          <a:bodyPr/>
          <a:lstStyle/>
          <a:p>
            <a:r>
              <a:rPr lang="en-US" dirty="0"/>
              <a:t>Baseline Characteristics (N=2859)</a:t>
            </a:r>
          </a:p>
        </p:txBody>
      </p:sp>
      <p:sp>
        <p:nvSpPr>
          <p:cNvPr id="5" name="TextBox 4">
            <a:extLst>
              <a:ext uri="{FF2B5EF4-FFF2-40B4-BE49-F238E27FC236}">
                <a16:creationId xmlns:a16="http://schemas.microsoft.com/office/drawing/2014/main" id="{8B3A5D0D-E10B-40B1-9C9E-B8834785D2DF}"/>
              </a:ext>
            </a:extLst>
          </p:cNvPr>
          <p:cNvSpPr txBox="1"/>
          <p:nvPr/>
        </p:nvSpPr>
        <p:spPr>
          <a:xfrm>
            <a:off x="3711561" y="6111352"/>
            <a:ext cx="8964152" cy="307777"/>
          </a:xfrm>
          <a:prstGeom prst="rect">
            <a:avLst/>
          </a:prstGeom>
          <a:noFill/>
        </p:spPr>
        <p:txBody>
          <a:bodyPr wrap="square" rtlCol="0">
            <a:spAutoFit/>
          </a:bodyPr>
          <a:lstStyle/>
          <a:p>
            <a:pPr algn="ctr"/>
            <a:r>
              <a:rPr lang="en-US" sz="1400" dirty="0">
                <a:latin typeface="Calibri" panose="020F0502020204030204" pitchFamily="34" charset="0"/>
                <a:cs typeface="Calibri" panose="020F0502020204030204" pitchFamily="34" charset="0"/>
              </a:rPr>
              <a:t>Presented as %, Mean ± SD or median (IQR)</a:t>
            </a:r>
          </a:p>
        </p:txBody>
      </p:sp>
      <p:sp>
        <p:nvSpPr>
          <p:cNvPr id="10" name="Footer Placeholder 9">
            <a:extLst>
              <a:ext uri="{FF2B5EF4-FFF2-40B4-BE49-F238E27FC236}">
                <a16:creationId xmlns:a16="http://schemas.microsoft.com/office/drawing/2014/main" id="{BBCD877A-AF50-9A3F-BD3C-10C08B49256D}"/>
              </a:ext>
            </a:extLst>
          </p:cNvPr>
          <p:cNvSpPr>
            <a:spLocks noGrp="1"/>
          </p:cNvSpPr>
          <p:nvPr>
            <p:ph type="ftr" sz="quarter" idx="3"/>
          </p:nvPr>
        </p:nvSpPr>
        <p:spPr/>
        <p:txBody>
          <a:bodyPr/>
          <a:lstStyle/>
          <a:p>
            <a:r>
              <a:rPr lang="en-US" dirty="0"/>
              <a:t>eGFR, estimated glomerular filtration rate; </a:t>
            </a:r>
            <a:r>
              <a:rPr lang="en-US" dirty="0" err="1"/>
              <a:t>IQR</a:t>
            </a:r>
            <a:r>
              <a:rPr lang="en-US" dirty="0"/>
              <a:t>, interquartile range; NT-</a:t>
            </a:r>
            <a:r>
              <a:rPr lang="en-US" dirty="0" err="1"/>
              <a:t>proBNP</a:t>
            </a:r>
            <a:r>
              <a:rPr lang="en-US" dirty="0"/>
              <a:t>, N-terminal pro-brain natriuretic peptide.</a:t>
            </a:r>
          </a:p>
        </p:txBody>
      </p:sp>
    </p:spTree>
    <p:extLst>
      <p:ext uri="{BB962C8B-B14F-4D97-AF65-F5344CB8AC3E}">
        <p14:creationId xmlns:p14="http://schemas.microsoft.com/office/powerpoint/2010/main" val="2431388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1295D73-5728-4C2A-9AC2-C2E6D346874B}"/>
              </a:ext>
            </a:extLst>
          </p:cNvPr>
          <p:cNvGraphicFramePr>
            <a:graphicFrameLocks noGrp="1"/>
          </p:cNvGraphicFramePr>
          <p:nvPr>
            <p:ph idx="1"/>
          </p:nvPr>
        </p:nvGraphicFramePr>
        <p:xfrm>
          <a:off x="1798345" y="975475"/>
          <a:ext cx="8964152" cy="1906356"/>
        </p:xfrm>
        <a:graphic>
          <a:graphicData uri="http://schemas.openxmlformats.org/drawingml/2006/table">
            <a:tbl>
              <a:tblPr firstRow="1" bandRow="1">
                <a:tableStyleId>{F5AB1C69-6EDB-4FF4-983F-18BD219EF322}</a:tableStyleId>
              </a:tblPr>
              <a:tblGrid>
                <a:gridCol w="3687303">
                  <a:extLst>
                    <a:ext uri="{9D8B030D-6E8A-4147-A177-3AD203B41FA5}">
                      <a16:colId xmlns:a16="http://schemas.microsoft.com/office/drawing/2014/main" val="8465349"/>
                    </a:ext>
                  </a:extLst>
                </a:gridCol>
                <a:gridCol w="2790824">
                  <a:extLst>
                    <a:ext uri="{9D8B030D-6E8A-4147-A177-3AD203B41FA5}">
                      <a16:colId xmlns:a16="http://schemas.microsoft.com/office/drawing/2014/main" val="3142090523"/>
                    </a:ext>
                  </a:extLst>
                </a:gridCol>
                <a:gridCol w="2486025">
                  <a:extLst>
                    <a:ext uri="{9D8B030D-6E8A-4147-A177-3AD203B41FA5}">
                      <a16:colId xmlns:a16="http://schemas.microsoft.com/office/drawing/2014/main" val="2235093704"/>
                    </a:ext>
                  </a:extLst>
                </a:gridCol>
              </a:tblGrid>
              <a:tr h="585216">
                <a:tc>
                  <a:txBody>
                    <a:bodyPr/>
                    <a:lstStyle/>
                    <a:p>
                      <a:pPr marL="0" marR="0">
                        <a:lnSpc>
                          <a:spcPct val="90000"/>
                        </a:lnSpc>
                        <a:spcBef>
                          <a:spcPts val="0"/>
                        </a:spcBef>
                        <a:spcAft>
                          <a:spcPts val="800"/>
                        </a:spcAft>
                      </a:pPr>
                      <a:r>
                        <a:rPr lang="en-US" sz="1800" b="1" dirty="0">
                          <a:effectLst/>
                        </a:rPr>
                        <a:t>Characteristics</a:t>
                      </a:r>
                      <a:endParaRPr lang="en-US" sz="1800" b="1" i="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solidFill>
                      <a:srgbClr val="4D4E4D"/>
                    </a:solidFill>
                  </a:tcPr>
                </a:tc>
                <a:tc>
                  <a:txBody>
                    <a:bodyPr/>
                    <a:lstStyle/>
                    <a:p>
                      <a:pPr marL="0" marR="0" algn="ctr">
                        <a:lnSpc>
                          <a:spcPct val="90000"/>
                        </a:lnSpc>
                        <a:spcBef>
                          <a:spcPts val="0"/>
                        </a:spcBef>
                        <a:spcAft>
                          <a:spcPts val="800"/>
                        </a:spcAft>
                      </a:pPr>
                      <a:r>
                        <a:rPr lang="en-US" sz="1800" b="1" dirty="0">
                          <a:effectLst/>
                        </a:rPr>
                        <a:t>Torsemide</a:t>
                      </a:r>
                      <a:r>
                        <a:rPr lang="en-US" sz="1800" b="0" dirty="0">
                          <a:effectLst/>
                        </a:rPr>
                        <a:t> </a:t>
                      </a:r>
                      <a:br>
                        <a:rPr lang="en-US" sz="1800" b="1" dirty="0">
                          <a:effectLst/>
                        </a:rPr>
                      </a:br>
                      <a:r>
                        <a:rPr lang="en-US" sz="1800" b="0" dirty="0">
                          <a:effectLst/>
                        </a:rPr>
                        <a:t>(N=1431)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chemeClr val="accent1"/>
                    </a:solidFill>
                  </a:tcPr>
                </a:tc>
                <a:tc>
                  <a:txBody>
                    <a:bodyPr/>
                    <a:lstStyle/>
                    <a:p>
                      <a:pPr marL="0" marR="0" algn="ctr">
                        <a:lnSpc>
                          <a:spcPct val="90000"/>
                        </a:lnSpc>
                        <a:spcBef>
                          <a:spcPts val="0"/>
                        </a:spcBef>
                        <a:spcAft>
                          <a:spcPts val="800"/>
                        </a:spcAft>
                      </a:pPr>
                      <a:r>
                        <a:rPr lang="en-US" sz="1800" b="1" dirty="0">
                          <a:effectLst/>
                        </a:rPr>
                        <a:t>Furosemide</a:t>
                      </a:r>
                      <a:br>
                        <a:rPr lang="en-US" sz="1800" b="1" dirty="0">
                          <a:effectLst/>
                        </a:rPr>
                      </a:br>
                      <a:r>
                        <a:rPr lang="en-US" sz="1800" b="0" dirty="0">
                          <a:effectLst/>
                        </a:rPr>
                        <a:t>(N=1428)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rgbClr val="C00000"/>
                    </a:solidFill>
                  </a:tcPr>
                </a:tc>
                <a:extLst>
                  <a:ext uri="{0D108BD9-81ED-4DB2-BD59-A6C34878D82A}">
                    <a16:rowId xmlns:a16="http://schemas.microsoft.com/office/drawing/2014/main" val="3996954449"/>
                  </a:ext>
                </a:extLst>
              </a:tr>
              <a:tr h="330285">
                <a:tc>
                  <a:txBody>
                    <a:bodyPr/>
                    <a:lstStyle/>
                    <a:p>
                      <a:pPr marL="0" marR="0">
                        <a:lnSpc>
                          <a:spcPct val="107000"/>
                        </a:lnSpc>
                        <a:spcBef>
                          <a:spcPts val="0"/>
                        </a:spcBef>
                        <a:spcAft>
                          <a:spcPts val="800"/>
                        </a:spcAft>
                      </a:pPr>
                      <a:r>
                        <a:rPr lang="en-US" sz="1800" b="0" dirty="0">
                          <a:effectLst/>
                        </a:rPr>
                        <a:t>Age (</a:t>
                      </a:r>
                      <a:r>
                        <a:rPr lang="en-US" sz="1800" b="0" dirty="0" err="1">
                          <a:effectLst/>
                        </a:rPr>
                        <a:t>yr</a:t>
                      </a:r>
                      <a:r>
                        <a:rPr lang="en-US" sz="1800" b="0" dirty="0">
                          <a:effectLst/>
                        </a:rPr>
                        <a: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64.0±14.0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65.0±14.0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666505875"/>
                  </a:ext>
                </a:extLst>
              </a:tr>
              <a:tr h="330285">
                <a:tc>
                  <a:txBody>
                    <a:bodyPr/>
                    <a:lstStyle/>
                    <a:p>
                      <a:pPr marL="0" marR="0">
                        <a:lnSpc>
                          <a:spcPct val="107000"/>
                        </a:lnSpc>
                        <a:spcBef>
                          <a:spcPts val="0"/>
                        </a:spcBef>
                        <a:spcAft>
                          <a:spcPts val="800"/>
                        </a:spcAft>
                      </a:pPr>
                      <a:r>
                        <a:rPr lang="en-US" sz="1800" b="0" strike="noStrike" dirty="0">
                          <a:solidFill>
                            <a:schemeClr val="tx1"/>
                          </a:solidFill>
                          <a:effectLst/>
                        </a:rPr>
                        <a:t>Female</a:t>
                      </a:r>
                      <a:endParaRPr lang="en-US" sz="1800" b="0" i="0" strike="sngStrike"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301260832"/>
                  </a:ext>
                </a:extLst>
              </a:tr>
              <a:tr h="330285">
                <a:tc>
                  <a:txBody>
                    <a:bodyPr/>
                    <a:lstStyle/>
                    <a:p>
                      <a:pPr marL="0" marR="0">
                        <a:lnSpc>
                          <a:spcPct val="107000"/>
                        </a:lnSpc>
                        <a:spcBef>
                          <a:spcPts val="0"/>
                        </a:spcBef>
                        <a:spcAft>
                          <a:spcPts val="800"/>
                        </a:spcAft>
                      </a:pPr>
                      <a:r>
                        <a:rPr lang="en-US" sz="1800" b="0" dirty="0">
                          <a:effectLst/>
                        </a:rPr>
                        <a:t>White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3548857850"/>
                  </a:ext>
                </a:extLst>
              </a:tr>
              <a:tr h="330285">
                <a:tc>
                  <a:txBody>
                    <a:bodyPr/>
                    <a:lstStyle/>
                    <a:p>
                      <a:pPr marL="0" marR="0">
                        <a:lnSpc>
                          <a:spcPct val="107000"/>
                        </a:lnSpc>
                        <a:spcBef>
                          <a:spcPts val="0"/>
                        </a:spcBef>
                        <a:spcAft>
                          <a:spcPts val="800"/>
                        </a:spcAft>
                      </a:pPr>
                      <a:r>
                        <a:rPr lang="en-US" sz="1800" b="0" dirty="0">
                          <a:effectLst/>
                        </a:rPr>
                        <a:t>Black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522754526"/>
                  </a:ext>
                </a:extLst>
              </a:tr>
            </a:tbl>
          </a:graphicData>
        </a:graphic>
      </p:graphicFrame>
      <p:sp>
        <p:nvSpPr>
          <p:cNvPr id="2" name="Title 1">
            <a:extLst>
              <a:ext uri="{FF2B5EF4-FFF2-40B4-BE49-F238E27FC236}">
                <a16:creationId xmlns:a16="http://schemas.microsoft.com/office/drawing/2014/main" id="{82D3B7C1-9391-4DB1-BF28-D62922915E55}"/>
              </a:ext>
            </a:extLst>
          </p:cNvPr>
          <p:cNvSpPr>
            <a:spLocks noGrp="1"/>
          </p:cNvSpPr>
          <p:nvPr>
            <p:ph type="title"/>
          </p:nvPr>
        </p:nvSpPr>
        <p:spPr>
          <a:xfrm>
            <a:off x="838200" y="-1"/>
            <a:ext cx="10515600" cy="812801"/>
          </a:xfrm>
        </p:spPr>
        <p:txBody>
          <a:bodyPr/>
          <a:lstStyle/>
          <a:p>
            <a:r>
              <a:rPr lang="en-US" dirty="0"/>
              <a:t>Baseline Characteristics (N=2859)</a:t>
            </a:r>
          </a:p>
        </p:txBody>
      </p:sp>
      <p:sp>
        <p:nvSpPr>
          <p:cNvPr id="5" name="TextBox 4">
            <a:extLst>
              <a:ext uri="{FF2B5EF4-FFF2-40B4-BE49-F238E27FC236}">
                <a16:creationId xmlns:a16="http://schemas.microsoft.com/office/drawing/2014/main" id="{8B3A5D0D-E10B-40B1-9C9E-B8834785D2DF}"/>
              </a:ext>
            </a:extLst>
          </p:cNvPr>
          <p:cNvSpPr txBox="1"/>
          <p:nvPr/>
        </p:nvSpPr>
        <p:spPr>
          <a:xfrm>
            <a:off x="3711561" y="6111352"/>
            <a:ext cx="8964152" cy="307777"/>
          </a:xfrm>
          <a:prstGeom prst="rect">
            <a:avLst/>
          </a:prstGeom>
          <a:noFill/>
        </p:spPr>
        <p:txBody>
          <a:bodyPr wrap="square" rtlCol="0">
            <a:spAutoFit/>
          </a:bodyPr>
          <a:lstStyle/>
          <a:p>
            <a:pPr algn="ctr"/>
            <a:r>
              <a:rPr lang="en-US" sz="1400" dirty="0">
                <a:latin typeface="Calibri" panose="020F0502020204030204" pitchFamily="34" charset="0"/>
                <a:cs typeface="Calibri" panose="020F0502020204030204" pitchFamily="34" charset="0"/>
              </a:rPr>
              <a:t>Presented as %, Mean ± SD or median (IQR)</a:t>
            </a:r>
          </a:p>
        </p:txBody>
      </p:sp>
      <p:graphicFrame>
        <p:nvGraphicFramePr>
          <p:cNvPr id="7" name="Table 6">
            <a:extLst>
              <a:ext uri="{FF2B5EF4-FFF2-40B4-BE49-F238E27FC236}">
                <a16:creationId xmlns:a16="http://schemas.microsoft.com/office/drawing/2014/main" id="{39D9A61B-4FC7-4C75-8091-A8855010E5A8}"/>
              </a:ext>
            </a:extLst>
          </p:cNvPr>
          <p:cNvGraphicFramePr>
            <a:graphicFrameLocks noGrp="1"/>
          </p:cNvGraphicFramePr>
          <p:nvPr/>
        </p:nvGraphicFramePr>
        <p:xfrm>
          <a:off x="1800201" y="3002143"/>
          <a:ext cx="8964152" cy="1981710"/>
        </p:xfrm>
        <a:graphic>
          <a:graphicData uri="http://schemas.openxmlformats.org/drawingml/2006/table">
            <a:tbl>
              <a:tblPr bandRow="1">
                <a:tableStyleId>{F5AB1C69-6EDB-4FF4-983F-18BD219EF322}</a:tableStyleId>
              </a:tblPr>
              <a:tblGrid>
                <a:gridCol w="3694971">
                  <a:extLst>
                    <a:ext uri="{9D8B030D-6E8A-4147-A177-3AD203B41FA5}">
                      <a16:colId xmlns:a16="http://schemas.microsoft.com/office/drawing/2014/main" val="1692360818"/>
                    </a:ext>
                  </a:extLst>
                </a:gridCol>
                <a:gridCol w="2781300">
                  <a:extLst>
                    <a:ext uri="{9D8B030D-6E8A-4147-A177-3AD203B41FA5}">
                      <a16:colId xmlns:a16="http://schemas.microsoft.com/office/drawing/2014/main" val="2446855667"/>
                    </a:ext>
                  </a:extLst>
                </a:gridCol>
                <a:gridCol w="2487881">
                  <a:extLst>
                    <a:ext uri="{9D8B030D-6E8A-4147-A177-3AD203B41FA5}">
                      <a16:colId xmlns:a16="http://schemas.microsoft.com/office/drawing/2014/main" val="3076321648"/>
                    </a:ext>
                  </a:extLst>
                </a:gridCol>
              </a:tblGrid>
              <a:tr h="330285">
                <a:tc>
                  <a:txBody>
                    <a:bodyPr/>
                    <a:lstStyle/>
                    <a:p>
                      <a:pPr marL="0" marR="0">
                        <a:lnSpc>
                          <a:spcPct val="107000"/>
                        </a:lnSpc>
                        <a:spcBef>
                          <a:spcPts val="0"/>
                        </a:spcBef>
                        <a:spcAft>
                          <a:spcPts val="800"/>
                        </a:spcAft>
                      </a:pPr>
                      <a:r>
                        <a:rPr lang="en-US" sz="1800" b="0" dirty="0">
                          <a:solidFill>
                            <a:schemeClr val="tx1"/>
                          </a:solidFill>
                          <a:effectLst/>
                        </a:rPr>
                        <a:t>Newly diagnosed HF</a:t>
                      </a:r>
                      <a:endParaRPr lang="en-US" sz="18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29.9%</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28.7%</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962222515"/>
                  </a:ext>
                </a:extLst>
              </a:tr>
              <a:tr h="330285">
                <a:tc>
                  <a:txBody>
                    <a:bodyPr/>
                    <a:lstStyle/>
                    <a:p>
                      <a:pPr marL="0" marR="0">
                        <a:lnSpc>
                          <a:spcPct val="107000"/>
                        </a:lnSpc>
                        <a:spcBef>
                          <a:spcPts val="0"/>
                        </a:spcBef>
                        <a:spcAft>
                          <a:spcPts val="800"/>
                        </a:spcAft>
                      </a:pPr>
                      <a:r>
                        <a:rPr lang="en-US" sz="1800" b="0" dirty="0">
                          <a:effectLst/>
                        </a:rPr>
                        <a:t>EF ≥50%</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22.2%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3648268725"/>
                  </a:ext>
                </a:extLst>
              </a:tr>
              <a:tr h="330285">
                <a:tc>
                  <a:txBody>
                    <a:bodyPr/>
                    <a:lstStyle/>
                    <a:p>
                      <a:pPr marL="0" marR="0">
                        <a:lnSpc>
                          <a:spcPct val="107000"/>
                        </a:lnSpc>
                        <a:spcBef>
                          <a:spcPts val="0"/>
                        </a:spcBef>
                        <a:spcAft>
                          <a:spcPts val="800"/>
                        </a:spcAft>
                      </a:pPr>
                      <a:r>
                        <a:rPr lang="en-US" sz="1800" b="0" dirty="0">
                          <a:effectLst/>
                        </a:rPr>
                        <a:t>     41-49%</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4.9%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1049090782"/>
                  </a:ext>
                </a:extLst>
              </a:tr>
              <a:tr h="330285">
                <a:tc>
                  <a:txBody>
                    <a:bodyPr/>
                    <a:lstStyle/>
                    <a:p>
                      <a:pPr marL="0" marR="0">
                        <a:lnSpc>
                          <a:spcPct val="107000"/>
                        </a:lnSpc>
                        <a:spcBef>
                          <a:spcPts val="0"/>
                        </a:spcBef>
                        <a:spcAft>
                          <a:spcPts val="800"/>
                        </a:spcAft>
                      </a:pPr>
                      <a:r>
                        <a:rPr lang="en-US" sz="1800" b="0" dirty="0">
                          <a:effectLst/>
                        </a:rPr>
                        <a:t>     ≤40%</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65.3%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848543769"/>
                  </a:ext>
                </a:extLst>
              </a:tr>
              <a:tr h="330285">
                <a:tc>
                  <a:txBody>
                    <a:bodyPr/>
                    <a:lstStyle/>
                    <a:p>
                      <a:pPr marL="0" marR="0">
                        <a:lnSpc>
                          <a:spcPct val="107000"/>
                        </a:lnSpc>
                        <a:spcBef>
                          <a:spcPts val="0"/>
                        </a:spcBef>
                        <a:spcAft>
                          <a:spcPts val="800"/>
                        </a:spcAft>
                      </a:pPr>
                      <a:r>
                        <a:rPr lang="en-US" sz="1800" b="0" dirty="0">
                          <a:effectLst/>
                        </a:rPr>
                        <a:t>NT-</a:t>
                      </a:r>
                      <a:r>
                        <a:rPr lang="en-US" sz="1800" b="0" dirty="0" err="1">
                          <a:effectLst/>
                        </a:rPr>
                        <a:t>proBNP</a:t>
                      </a:r>
                      <a:r>
                        <a:rPr lang="en-US" sz="1800" b="0" dirty="0">
                          <a:effectLst/>
                        </a:rPr>
                        <a:t> (</a:t>
                      </a:r>
                      <a:r>
                        <a:rPr lang="en-US" sz="1800" b="0" dirty="0" err="1">
                          <a:effectLst/>
                        </a:rPr>
                        <a:t>pg</a:t>
                      </a:r>
                      <a:r>
                        <a:rPr lang="en-US" sz="1800" b="0" dirty="0">
                          <a:effectLst/>
                        </a:rPr>
                        <a:t>/mL)</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3994 (1938, 8850)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3833 (1936, 7807)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56847070"/>
                  </a:ext>
                </a:extLst>
              </a:tr>
              <a:tr h="330285">
                <a:tc>
                  <a:txBody>
                    <a:bodyPr/>
                    <a:lstStyle/>
                    <a:p>
                      <a:pPr marL="0" marR="0">
                        <a:lnSpc>
                          <a:spcPct val="107000"/>
                        </a:lnSpc>
                        <a:spcBef>
                          <a:spcPts val="0"/>
                        </a:spcBef>
                        <a:spcAft>
                          <a:spcPts val="800"/>
                        </a:spcAft>
                      </a:pPr>
                      <a:r>
                        <a:rPr lang="en-US" sz="1800" b="0" dirty="0">
                          <a:effectLst/>
                        </a:rPr>
                        <a:t>Ischemic etiology</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29.8%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26.7%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1372726030"/>
                  </a:ext>
                </a:extLst>
              </a:tr>
            </a:tbl>
          </a:graphicData>
        </a:graphic>
      </p:graphicFrame>
      <p:sp>
        <p:nvSpPr>
          <p:cNvPr id="10" name="Footer Placeholder 9">
            <a:extLst>
              <a:ext uri="{FF2B5EF4-FFF2-40B4-BE49-F238E27FC236}">
                <a16:creationId xmlns:a16="http://schemas.microsoft.com/office/drawing/2014/main" id="{BBCD877A-AF50-9A3F-BD3C-10C08B49256D}"/>
              </a:ext>
            </a:extLst>
          </p:cNvPr>
          <p:cNvSpPr>
            <a:spLocks noGrp="1"/>
          </p:cNvSpPr>
          <p:nvPr>
            <p:ph type="ftr" sz="quarter" idx="3"/>
          </p:nvPr>
        </p:nvSpPr>
        <p:spPr/>
        <p:txBody>
          <a:bodyPr/>
          <a:lstStyle/>
          <a:p>
            <a:r>
              <a:rPr lang="en-US" dirty="0"/>
              <a:t>eGFR, estimated glomerular filtration rate; </a:t>
            </a:r>
            <a:r>
              <a:rPr lang="en-US" dirty="0" err="1"/>
              <a:t>IQR</a:t>
            </a:r>
            <a:r>
              <a:rPr lang="en-US" dirty="0"/>
              <a:t>, interquartile range; NT-</a:t>
            </a:r>
            <a:r>
              <a:rPr lang="en-US" dirty="0" err="1"/>
              <a:t>proBNP</a:t>
            </a:r>
            <a:r>
              <a:rPr lang="en-US" dirty="0"/>
              <a:t>, N-terminal pro-brain natriuretic peptide.</a:t>
            </a:r>
          </a:p>
        </p:txBody>
      </p:sp>
    </p:spTree>
    <p:extLst>
      <p:ext uri="{BB962C8B-B14F-4D97-AF65-F5344CB8AC3E}">
        <p14:creationId xmlns:p14="http://schemas.microsoft.com/office/powerpoint/2010/main" val="725205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1295D73-5728-4C2A-9AC2-C2E6D346874B}"/>
              </a:ext>
            </a:extLst>
          </p:cNvPr>
          <p:cNvGraphicFramePr>
            <a:graphicFrameLocks noGrp="1"/>
          </p:cNvGraphicFramePr>
          <p:nvPr>
            <p:ph idx="1"/>
          </p:nvPr>
        </p:nvGraphicFramePr>
        <p:xfrm>
          <a:off x="1798345" y="975475"/>
          <a:ext cx="8964152" cy="1906356"/>
        </p:xfrm>
        <a:graphic>
          <a:graphicData uri="http://schemas.openxmlformats.org/drawingml/2006/table">
            <a:tbl>
              <a:tblPr firstRow="1" bandRow="1">
                <a:tableStyleId>{F5AB1C69-6EDB-4FF4-983F-18BD219EF322}</a:tableStyleId>
              </a:tblPr>
              <a:tblGrid>
                <a:gridCol w="3687303">
                  <a:extLst>
                    <a:ext uri="{9D8B030D-6E8A-4147-A177-3AD203B41FA5}">
                      <a16:colId xmlns:a16="http://schemas.microsoft.com/office/drawing/2014/main" val="8465349"/>
                    </a:ext>
                  </a:extLst>
                </a:gridCol>
                <a:gridCol w="2790824">
                  <a:extLst>
                    <a:ext uri="{9D8B030D-6E8A-4147-A177-3AD203B41FA5}">
                      <a16:colId xmlns:a16="http://schemas.microsoft.com/office/drawing/2014/main" val="3142090523"/>
                    </a:ext>
                  </a:extLst>
                </a:gridCol>
                <a:gridCol w="2486025">
                  <a:extLst>
                    <a:ext uri="{9D8B030D-6E8A-4147-A177-3AD203B41FA5}">
                      <a16:colId xmlns:a16="http://schemas.microsoft.com/office/drawing/2014/main" val="2235093704"/>
                    </a:ext>
                  </a:extLst>
                </a:gridCol>
              </a:tblGrid>
              <a:tr h="585216">
                <a:tc>
                  <a:txBody>
                    <a:bodyPr/>
                    <a:lstStyle/>
                    <a:p>
                      <a:pPr marL="0" marR="0">
                        <a:lnSpc>
                          <a:spcPct val="90000"/>
                        </a:lnSpc>
                        <a:spcBef>
                          <a:spcPts val="0"/>
                        </a:spcBef>
                        <a:spcAft>
                          <a:spcPts val="800"/>
                        </a:spcAft>
                      </a:pPr>
                      <a:r>
                        <a:rPr lang="en-US" sz="1800" b="1" dirty="0">
                          <a:effectLst/>
                        </a:rPr>
                        <a:t>Characteristics</a:t>
                      </a:r>
                      <a:endParaRPr lang="en-US" sz="1800" b="1" i="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solidFill>
                      <a:srgbClr val="4D4E4D"/>
                    </a:solidFill>
                  </a:tcPr>
                </a:tc>
                <a:tc>
                  <a:txBody>
                    <a:bodyPr/>
                    <a:lstStyle/>
                    <a:p>
                      <a:pPr marL="0" marR="0" algn="ctr">
                        <a:lnSpc>
                          <a:spcPct val="90000"/>
                        </a:lnSpc>
                        <a:spcBef>
                          <a:spcPts val="0"/>
                        </a:spcBef>
                        <a:spcAft>
                          <a:spcPts val="800"/>
                        </a:spcAft>
                      </a:pPr>
                      <a:r>
                        <a:rPr lang="en-US" sz="1800" b="1" dirty="0">
                          <a:effectLst/>
                        </a:rPr>
                        <a:t>Torsemide</a:t>
                      </a:r>
                      <a:r>
                        <a:rPr lang="en-US" sz="1800" b="0" dirty="0">
                          <a:effectLst/>
                        </a:rPr>
                        <a:t> </a:t>
                      </a:r>
                      <a:br>
                        <a:rPr lang="en-US" sz="1800" b="1" dirty="0">
                          <a:effectLst/>
                        </a:rPr>
                      </a:br>
                      <a:r>
                        <a:rPr lang="en-US" sz="1800" b="0" dirty="0">
                          <a:effectLst/>
                        </a:rPr>
                        <a:t>(N=1431)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chemeClr val="accent1"/>
                    </a:solidFill>
                  </a:tcPr>
                </a:tc>
                <a:tc>
                  <a:txBody>
                    <a:bodyPr/>
                    <a:lstStyle/>
                    <a:p>
                      <a:pPr marL="0" marR="0" algn="ctr">
                        <a:lnSpc>
                          <a:spcPct val="90000"/>
                        </a:lnSpc>
                        <a:spcBef>
                          <a:spcPts val="0"/>
                        </a:spcBef>
                        <a:spcAft>
                          <a:spcPts val="800"/>
                        </a:spcAft>
                      </a:pPr>
                      <a:r>
                        <a:rPr lang="en-US" sz="1800" b="1" dirty="0">
                          <a:effectLst/>
                        </a:rPr>
                        <a:t>Furosemide</a:t>
                      </a:r>
                      <a:br>
                        <a:rPr lang="en-US" sz="1800" b="1" dirty="0">
                          <a:effectLst/>
                        </a:rPr>
                      </a:br>
                      <a:r>
                        <a:rPr lang="en-US" sz="1800" b="0" dirty="0">
                          <a:effectLst/>
                        </a:rPr>
                        <a:t>(N=1428)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solidFill>
                      <a:srgbClr val="C00000"/>
                    </a:solidFill>
                  </a:tcPr>
                </a:tc>
                <a:extLst>
                  <a:ext uri="{0D108BD9-81ED-4DB2-BD59-A6C34878D82A}">
                    <a16:rowId xmlns:a16="http://schemas.microsoft.com/office/drawing/2014/main" val="3996954449"/>
                  </a:ext>
                </a:extLst>
              </a:tr>
              <a:tr h="330285">
                <a:tc>
                  <a:txBody>
                    <a:bodyPr/>
                    <a:lstStyle/>
                    <a:p>
                      <a:pPr marL="0" marR="0">
                        <a:lnSpc>
                          <a:spcPct val="107000"/>
                        </a:lnSpc>
                        <a:spcBef>
                          <a:spcPts val="0"/>
                        </a:spcBef>
                        <a:spcAft>
                          <a:spcPts val="800"/>
                        </a:spcAft>
                      </a:pPr>
                      <a:r>
                        <a:rPr lang="en-US" sz="1800" b="0" dirty="0">
                          <a:effectLst/>
                        </a:rPr>
                        <a:t>Age (</a:t>
                      </a:r>
                      <a:r>
                        <a:rPr lang="en-US" sz="1800" b="0" dirty="0" err="1">
                          <a:effectLst/>
                        </a:rPr>
                        <a:t>yr</a:t>
                      </a:r>
                      <a:r>
                        <a:rPr lang="en-US" sz="1800" b="0" dirty="0">
                          <a:effectLst/>
                        </a:rPr>
                        <a: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64.0±14.0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65.0±14.0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666505875"/>
                  </a:ext>
                </a:extLst>
              </a:tr>
              <a:tr h="330285">
                <a:tc>
                  <a:txBody>
                    <a:bodyPr/>
                    <a:lstStyle/>
                    <a:p>
                      <a:pPr marL="0" marR="0">
                        <a:lnSpc>
                          <a:spcPct val="107000"/>
                        </a:lnSpc>
                        <a:spcBef>
                          <a:spcPts val="0"/>
                        </a:spcBef>
                        <a:spcAft>
                          <a:spcPts val="800"/>
                        </a:spcAft>
                      </a:pPr>
                      <a:r>
                        <a:rPr lang="en-US" sz="1800" b="0" strike="noStrike" dirty="0">
                          <a:solidFill>
                            <a:schemeClr val="tx1"/>
                          </a:solidFill>
                          <a:effectLst/>
                        </a:rPr>
                        <a:t>Female</a:t>
                      </a:r>
                      <a:endParaRPr lang="en-US" sz="1800" b="0" i="0" strike="sngStrike"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39.0%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301260832"/>
                  </a:ext>
                </a:extLst>
              </a:tr>
              <a:tr h="330285">
                <a:tc>
                  <a:txBody>
                    <a:bodyPr/>
                    <a:lstStyle/>
                    <a:p>
                      <a:pPr marL="0" marR="0">
                        <a:lnSpc>
                          <a:spcPct val="107000"/>
                        </a:lnSpc>
                        <a:spcBef>
                          <a:spcPts val="0"/>
                        </a:spcBef>
                        <a:spcAft>
                          <a:spcPts val="800"/>
                        </a:spcAft>
                      </a:pPr>
                      <a:r>
                        <a:rPr lang="en-US" sz="1800" b="0" dirty="0">
                          <a:effectLst/>
                        </a:rPr>
                        <a:t>White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58.7%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3548857850"/>
                  </a:ext>
                </a:extLst>
              </a:tr>
              <a:tr h="330285">
                <a:tc>
                  <a:txBody>
                    <a:bodyPr/>
                    <a:lstStyle/>
                    <a:p>
                      <a:pPr marL="0" marR="0">
                        <a:lnSpc>
                          <a:spcPct val="107000"/>
                        </a:lnSpc>
                        <a:spcBef>
                          <a:spcPts val="0"/>
                        </a:spcBef>
                        <a:spcAft>
                          <a:spcPts val="800"/>
                        </a:spcAft>
                      </a:pPr>
                      <a:r>
                        <a:rPr lang="en-US" sz="1800" b="0" dirty="0">
                          <a:effectLst/>
                        </a:rPr>
                        <a:t>Black race</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33.2%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34.7%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522754526"/>
                  </a:ext>
                </a:extLst>
              </a:tr>
            </a:tbl>
          </a:graphicData>
        </a:graphic>
      </p:graphicFrame>
      <p:sp>
        <p:nvSpPr>
          <p:cNvPr id="2" name="Title 1">
            <a:extLst>
              <a:ext uri="{FF2B5EF4-FFF2-40B4-BE49-F238E27FC236}">
                <a16:creationId xmlns:a16="http://schemas.microsoft.com/office/drawing/2014/main" id="{82D3B7C1-9391-4DB1-BF28-D62922915E55}"/>
              </a:ext>
            </a:extLst>
          </p:cNvPr>
          <p:cNvSpPr>
            <a:spLocks noGrp="1"/>
          </p:cNvSpPr>
          <p:nvPr>
            <p:ph type="title"/>
          </p:nvPr>
        </p:nvSpPr>
        <p:spPr>
          <a:xfrm>
            <a:off x="838200" y="-1"/>
            <a:ext cx="10515600" cy="812801"/>
          </a:xfrm>
        </p:spPr>
        <p:txBody>
          <a:bodyPr/>
          <a:lstStyle/>
          <a:p>
            <a:r>
              <a:rPr lang="en-US" dirty="0"/>
              <a:t>Baseline Characteristics (N=2859)</a:t>
            </a:r>
          </a:p>
        </p:txBody>
      </p:sp>
      <p:sp>
        <p:nvSpPr>
          <p:cNvPr id="5" name="TextBox 4">
            <a:extLst>
              <a:ext uri="{FF2B5EF4-FFF2-40B4-BE49-F238E27FC236}">
                <a16:creationId xmlns:a16="http://schemas.microsoft.com/office/drawing/2014/main" id="{8B3A5D0D-E10B-40B1-9C9E-B8834785D2DF}"/>
              </a:ext>
            </a:extLst>
          </p:cNvPr>
          <p:cNvSpPr txBox="1"/>
          <p:nvPr/>
        </p:nvSpPr>
        <p:spPr>
          <a:xfrm>
            <a:off x="3711561" y="6111352"/>
            <a:ext cx="8964152" cy="307777"/>
          </a:xfrm>
          <a:prstGeom prst="rect">
            <a:avLst/>
          </a:prstGeom>
          <a:noFill/>
        </p:spPr>
        <p:txBody>
          <a:bodyPr wrap="square" rtlCol="0">
            <a:spAutoFit/>
          </a:bodyPr>
          <a:lstStyle/>
          <a:p>
            <a:pPr algn="ctr"/>
            <a:r>
              <a:rPr lang="en-US" sz="1400" dirty="0">
                <a:latin typeface="Calibri" panose="020F0502020204030204" pitchFamily="34" charset="0"/>
                <a:cs typeface="Calibri" panose="020F0502020204030204" pitchFamily="34" charset="0"/>
              </a:rPr>
              <a:t>Presented as %, Mean ± SD or median (IQR)</a:t>
            </a:r>
          </a:p>
        </p:txBody>
      </p:sp>
      <p:graphicFrame>
        <p:nvGraphicFramePr>
          <p:cNvPr id="7" name="Table 6">
            <a:extLst>
              <a:ext uri="{FF2B5EF4-FFF2-40B4-BE49-F238E27FC236}">
                <a16:creationId xmlns:a16="http://schemas.microsoft.com/office/drawing/2014/main" id="{39D9A61B-4FC7-4C75-8091-A8855010E5A8}"/>
              </a:ext>
            </a:extLst>
          </p:cNvPr>
          <p:cNvGraphicFramePr>
            <a:graphicFrameLocks noGrp="1"/>
          </p:cNvGraphicFramePr>
          <p:nvPr/>
        </p:nvGraphicFramePr>
        <p:xfrm>
          <a:off x="1800201" y="3002143"/>
          <a:ext cx="8964152" cy="1981710"/>
        </p:xfrm>
        <a:graphic>
          <a:graphicData uri="http://schemas.openxmlformats.org/drawingml/2006/table">
            <a:tbl>
              <a:tblPr bandRow="1">
                <a:tableStyleId>{F5AB1C69-6EDB-4FF4-983F-18BD219EF322}</a:tableStyleId>
              </a:tblPr>
              <a:tblGrid>
                <a:gridCol w="3694971">
                  <a:extLst>
                    <a:ext uri="{9D8B030D-6E8A-4147-A177-3AD203B41FA5}">
                      <a16:colId xmlns:a16="http://schemas.microsoft.com/office/drawing/2014/main" val="1692360818"/>
                    </a:ext>
                  </a:extLst>
                </a:gridCol>
                <a:gridCol w="2781300">
                  <a:extLst>
                    <a:ext uri="{9D8B030D-6E8A-4147-A177-3AD203B41FA5}">
                      <a16:colId xmlns:a16="http://schemas.microsoft.com/office/drawing/2014/main" val="2446855667"/>
                    </a:ext>
                  </a:extLst>
                </a:gridCol>
                <a:gridCol w="2487881">
                  <a:extLst>
                    <a:ext uri="{9D8B030D-6E8A-4147-A177-3AD203B41FA5}">
                      <a16:colId xmlns:a16="http://schemas.microsoft.com/office/drawing/2014/main" val="3076321648"/>
                    </a:ext>
                  </a:extLst>
                </a:gridCol>
              </a:tblGrid>
              <a:tr h="330285">
                <a:tc>
                  <a:txBody>
                    <a:bodyPr/>
                    <a:lstStyle/>
                    <a:p>
                      <a:pPr marL="0" marR="0">
                        <a:lnSpc>
                          <a:spcPct val="107000"/>
                        </a:lnSpc>
                        <a:spcBef>
                          <a:spcPts val="0"/>
                        </a:spcBef>
                        <a:spcAft>
                          <a:spcPts val="800"/>
                        </a:spcAft>
                      </a:pPr>
                      <a:r>
                        <a:rPr lang="en-US" sz="1800" b="0" dirty="0">
                          <a:solidFill>
                            <a:schemeClr val="tx1"/>
                          </a:solidFill>
                          <a:effectLst/>
                        </a:rPr>
                        <a:t>Newly diagnosed HF</a:t>
                      </a:r>
                      <a:endParaRPr lang="en-US" sz="18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29.9%</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28.7%</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962222515"/>
                  </a:ext>
                </a:extLst>
              </a:tr>
              <a:tr h="330285">
                <a:tc>
                  <a:txBody>
                    <a:bodyPr/>
                    <a:lstStyle/>
                    <a:p>
                      <a:pPr marL="0" marR="0">
                        <a:lnSpc>
                          <a:spcPct val="107000"/>
                        </a:lnSpc>
                        <a:spcBef>
                          <a:spcPts val="0"/>
                        </a:spcBef>
                        <a:spcAft>
                          <a:spcPts val="800"/>
                        </a:spcAft>
                      </a:pPr>
                      <a:r>
                        <a:rPr lang="en-US" sz="1800" b="0" dirty="0">
                          <a:effectLst/>
                        </a:rPr>
                        <a:t>EF ≥50%</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22.2%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3648268725"/>
                  </a:ext>
                </a:extLst>
              </a:tr>
              <a:tr h="330285">
                <a:tc>
                  <a:txBody>
                    <a:bodyPr/>
                    <a:lstStyle/>
                    <a:p>
                      <a:pPr marL="0" marR="0">
                        <a:lnSpc>
                          <a:spcPct val="107000"/>
                        </a:lnSpc>
                        <a:spcBef>
                          <a:spcPts val="0"/>
                        </a:spcBef>
                        <a:spcAft>
                          <a:spcPts val="800"/>
                        </a:spcAft>
                      </a:pPr>
                      <a:r>
                        <a:rPr lang="en-US" sz="1800" b="0" dirty="0">
                          <a:effectLst/>
                        </a:rPr>
                        <a:t>     41-49%</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4.9%</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1049090782"/>
                  </a:ext>
                </a:extLst>
              </a:tr>
              <a:tr h="330285">
                <a:tc>
                  <a:txBody>
                    <a:bodyPr/>
                    <a:lstStyle/>
                    <a:p>
                      <a:pPr marL="0" marR="0">
                        <a:lnSpc>
                          <a:spcPct val="107000"/>
                        </a:lnSpc>
                        <a:spcBef>
                          <a:spcPts val="0"/>
                        </a:spcBef>
                        <a:spcAft>
                          <a:spcPts val="800"/>
                        </a:spcAft>
                      </a:pPr>
                      <a:r>
                        <a:rPr lang="en-US" sz="1800" b="0" dirty="0">
                          <a:effectLst/>
                        </a:rPr>
                        <a:t>     ≤40%</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65.3%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63.1%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848543769"/>
                  </a:ext>
                </a:extLst>
              </a:tr>
              <a:tr h="330285">
                <a:tc>
                  <a:txBody>
                    <a:bodyPr/>
                    <a:lstStyle/>
                    <a:p>
                      <a:pPr marL="0" marR="0">
                        <a:lnSpc>
                          <a:spcPct val="107000"/>
                        </a:lnSpc>
                        <a:spcBef>
                          <a:spcPts val="0"/>
                        </a:spcBef>
                        <a:spcAft>
                          <a:spcPts val="800"/>
                        </a:spcAft>
                      </a:pPr>
                      <a:r>
                        <a:rPr lang="en-US" sz="1800" b="0" dirty="0">
                          <a:effectLst/>
                        </a:rPr>
                        <a:t>NT-</a:t>
                      </a:r>
                      <a:r>
                        <a:rPr lang="en-US" sz="1800" b="0" dirty="0" err="1">
                          <a:effectLst/>
                        </a:rPr>
                        <a:t>proBNP</a:t>
                      </a:r>
                      <a:r>
                        <a:rPr lang="en-US" sz="1800" b="0" dirty="0">
                          <a:effectLst/>
                        </a:rPr>
                        <a:t> (</a:t>
                      </a:r>
                      <a:r>
                        <a:rPr lang="en-US" sz="1800" b="0" dirty="0" err="1">
                          <a:effectLst/>
                        </a:rPr>
                        <a:t>pg</a:t>
                      </a:r>
                      <a:r>
                        <a:rPr lang="en-US" sz="1800" b="0" dirty="0">
                          <a:effectLst/>
                        </a:rPr>
                        <a:t>/mL)</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3994 (1938, 8850)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3833 (1936, 7807)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56847070"/>
                  </a:ext>
                </a:extLst>
              </a:tr>
              <a:tr h="330285">
                <a:tc>
                  <a:txBody>
                    <a:bodyPr/>
                    <a:lstStyle/>
                    <a:p>
                      <a:pPr marL="0" marR="0">
                        <a:lnSpc>
                          <a:spcPct val="107000"/>
                        </a:lnSpc>
                        <a:spcBef>
                          <a:spcPts val="0"/>
                        </a:spcBef>
                        <a:spcAft>
                          <a:spcPts val="800"/>
                        </a:spcAft>
                      </a:pPr>
                      <a:r>
                        <a:rPr lang="en-US" sz="1800" b="0" dirty="0">
                          <a:effectLst/>
                        </a:rPr>
                        <a:t>Ischemic etiology</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29.8%</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26.7%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1372726030"/>
                  </a:ext>
                </a:extLst>
              </a:tr>
            </a:tbl>
          </a:graphicData>
        </a:graphic>
      </p:graphicFrame>
      <p:graphicFrame>
        <p:nvGraphicFramePr>
          <p:cNvPr id="8" name="Table 7">
            <a:extLst>
              <a:ext uri="{FF2B5EF4-FFF2-40B4-BE49-F238E27FC236}">
                <a16:creationId xmlns:a16="http://schemas.microsoft.com/office/drawing/2014/main" id="{57DBF738-B6E9-41DC-ABA1-1797BCD24A33}"/>
              </a:ext>
            </a:extLst>
          </p:cNvPr>
          <p:cNvGraphicFramePr>
            <a:graphicFrameLocks noGrp="1"/>
          </p:cNvGraphicFramePr>
          <p:nvPr/>
        </p:nvGraphicFramePr>
        <p:xfrm>
          <a:off x="1798345" y="5106250"/>
          <a:ext cx="8964152" cy="1038606"/>
        </p:xfrm>
        <a:graphic>
          <a:graphicData uri="http://schemas.openxmlformats.org/drawingml/2006/table">
            <a:tbl>
              <a:tblPr bandRow="1">
                <a:tableStyleId>{F5AB1C69-6EDB-4FF4-983F-18BD219EF322}</a:tableStyleId>
              </a:tblPr>
              <a:tblGrid>
                <a:gridCol w="3696827">
                  <a:extLst>
                    <a:ext uri="{9D8B030D-6E8A-4147-A177-3AD203B41FA5}">
                      <a16:colId xmlns:a16="http://schemas.microsoft.com/office/drawing/2014/main" val="295885088"/>
                    </a:ext>
                  </a:extLst>
                </a:gridCol>
                <a:gridCol w="2781300">
                  <a:extLst>
                    <a:ext uri="{9D8B030D-6E8A-4147-A177-3AD203B41FA5}">
                      <a16:colId xmlns:a16="http://schemas.microsoft.com/office/drawing/2014/main" val="1587420019"/>
                    </a:ext>
                  </a:extLst>
                </a:gridCol>
                <a:gridCol w="2486025">
                  <a:extLst>
                    <a:ext uri="{9D8B030D-6E8A-4147-A177-3AD203B41FA5}">
                      <a16:colId xmlns:a16="http://schemas.microsoft.com/office/drawing/2014/main" val="2039894102"/>
                    </a:ext>
                  </a:extLst>
                </a:gridCol>
              </a:tblGrid>
              <a:tr h="378036">
                <a:tc>
                  <a:txBody>
                    <a:bodyPr/>
                    <a:lstStyle/>
                    <a:p>
                      <a:pPr marL="0" marR="0">
                        <a:lnSpc>
                          <a:spcPct val="107000"/>
                        </a:lnSpc>
                        <a:spcBef>
                          <a:spcPts val="0"/>
                        </a:spcBef>
                        <a:spcAft>
                          <a:spcPts val="800"/>
                        </a:spcAft>
                      </a:pPr>
                      <a:r>
                        <a:rPr lang="en-US" sz="1800" b="0" dirty="0">
                          <a:solidFill>
                            <a:schemeClr val="tx1"/>
                          </a:solidFill>
                          <a:effectLst/>
                        </a:rPr>
                        <a:t>Systolic blood pressure (mmHg)</a:t>
                      </a:r>
                      <a:endParaRPr lang="en-US" sz="1800" b="0" i="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118±19</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solidFill>
                            <a:schemeClr val="tx1"/>
                          </a:solidFill>
                          <a:effectLst/>
                        </a:rPr>
                        <a:t>119±21</a:t>
                      </a:r>
                      <a:endParaRPr lang="en-US"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7125734"/>
                  </a:ext>
                </a:extLst>
              </a:tr>
              <a:tr h="330285">
                <a:tc>
                  <a:txBody>
                    <a:bodyPr/>
                    <a:lstStyle/>
                    <a:p>
                      <a:pPr marL="0" marR="0">
                        <a:lnSpc>
                          <a:spcPct val="107000"/>
                        </a:lnSpc>
                        <a:spcBef>
                          <a:spcPts val="0"/>
                        </a:spcBef>
                        <a:spcAft>
                          <a:spcPts val="800"/>
                        </a:spcAft>
                      </a:pPr>
                      <a:r>
                        <a:rPr lang="en-US" sz="1800" b="0" dirty="0">
                          <a:effectLst/>
                        </a:rPr>
                        <a:t>Body mass index (kg/m</a:t>
                      </a:r>
                      <a:r>
                        <a:rPr lang="en-US" sz="1800" b="0" baseline="30000" dirty="0">
                          <a:effectLst/>
                        </a:rPr>
                        <a:t>2</a:t>
                      </a:r>
                      <a:r>
                        <a:rPr lang="en-US" sz="1800" b="0" dirty="0">
                          <a:effectLst/>
                        </a:rPr>
                        <a: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32.3±9.7</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32.0±9.3</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2255651789"/>
                  </a:ext>
                </a:extLst>
              </a:tr>
              <a:tr h="330285">
                <a:tc>
                  <a:txBody>
                    <a:bodyPr/>
                    <a:lstStyle/>
                    <a:p>
                      <a:pPr marL="0" marR="0">
                        <a:lnSpc>
                          <a:spcPct val="107000"/>
                        </a:lnSpc>
                        <a:spcBef>
                          <a:spcPts val="0"/>
                        </a:spcBef>
                        <a:spcAft>
                          <a:spcPts val="800"/>
                        </a:spcAft>
                      </a:pPr>
                      <a:r>
                        <a:rPr lang="en-US" sz="1800" b="0" dirty="0">
                          <a:effectLst/>
                        </a:rPr>
                        <a:t>eGFR (ml/min/1.73 m</a:t>
                      </a:r>
                      <a:r>
                        <a:rPr lang="en-US" sz="1800" b="0" baseline="30000" dirty="0">
                          <a:effectLst/>
                        </a:rPr>
                        <a:t>2</a:t>
                      </a:r>
                      <a:r>
                        <a:rPr lang="en-US" sz="1800" b="0" dirty="0">
                          <a:effectLst/>
                        </a:rPr>
                        <a:t>)</a:t>
                      </a:r>
                      <a:endParaRPr lang="en-US" sz="1800" b="0" i="0" dirty="0">
                        <a:effectLst/>
                        <a:latin typeface="Calibri" panose="020F0502020204030204" pitchFamily="34" charset="0"/>
                        <a:ea typeface="Calibri" panose="020F0502020204030204" pitchFamily="34" charset="0"/>
                        <a:cs typeface="Calibri" panose="020F0502020204030204" pitchFamily="34"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59±25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tc>
                  <a:txBody>
                    <a:bodyPr/>
                    <a:lstStyle/>
                    <a:p>
                      <a:pPr marL="0" marR="0" algn="ctr">
                        <a:lnSpc>
                          <a:spcPct val="107000"/>
                        </a:lnSpc>
                        <a:spcBef>
                          <a:spcPts val="0"/>
                        </a:spcBef>
                        <a:spcAft>
                          <a:spcPts val="800"/>
                        </a:spcAft>
                      </a:pPr>
                      <a:r>
                        <a:rPr lang="en-US" sz="1800" b="0" dirty="0">
                          <a:effectLst/>
                        </a:rPr>
                        <a:t>60±26</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5720" marR="45720" marT="0" marB="0" anchor="ctr"/>
                </a:tc>
                <a:extLst>
                  <a:ext uri="{0D108BD9-81ED-4DB2-BD59-A6C34878D82A}">
                    <a16:rowId xmlns:a16="http://schemas.microsoft.com/office/drawing/2014/main" val="1530229632"/>
                  </a:ext>
                </a:extLst>
              </a:tr>
            </a:tbl>
          </a:graphicData>
        </a:graphic>
      </p:graphicFrame>
      <p:sp>
        <p:nvSpPr>
          <p:cNvPr id="10" name="Footer Placeholder 9">
            <a:extLst>
              <a:ext uri="{FF2B5EF4-FFF2-40B4-BE49-F238E27FC236}">
                <a16:creationId xmlns:a16="http://schemas.microsoft.com/office/drawing/2014/main" id="{BBCD877A-AF50-9A3F-BD3C-10C08B49256D}"/>
              </a:ext>
            </a:extLst>
          </p:cNvPr>
          <p:cNvSpPr>
            <a:spLocks noGrp="1"/>
          </p:cNvSpPr>
          <p:nvPr>
            <p:ph type="ftr" sz="quarter" idx="3"/>
          </p:nvPr>
        </p:nvSpPr>
        <p:spPr/>
        <p:txBody>
          <a:bodyPr/>
          <a:lstStyle/>
          <a:p>
            <a:r>
              <a:rPr lang="en-US" dirty="0"/>
              <a:t>eGFR, estimated glomerular filtration rate; </a:t>
            </a:r>
            <a:r>
              <a:rPr lang="en-US" dirty="0" err="1"/>
              <a:t>IQR</a:t>
            </a:r>
            <a:r>
              <a:rPr lang="en-US" dirty="0"/>
              <a:t>, interquartile range; NT-</a:t>
            </a:r>
            <a:r>
              <a:rPr lang="en-US" dirty="0" err="1"/>
              <a:t>proBNP</a:t>
            </a:r>
            <a:r>
              <a:rPr lang="en-US" dirty="0"/>
              <a:t>, N-terminal pro-brain natriuretic peptide.</a:t>
            </a:r>
          </a:p>
        </p:txBody>
      </p:sp>
    </p:spTree>
    <p:extLst>
      <p:ext uri="{BB962C8B-B14F-4D97-AF65-F5344CB8AC3E}">
        <p14:creationId xmlns:p14="http://schemas.microsoft.com/office/powerpoint/2010/main" val="127425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Shape&#10;&#10;Description automatically generated with medium confidence">
            <a:extLst>
              <a:ext uri="{FF2B5EF4-FFF2-40B4-BE49-F238E27FC236}">
                <a16:creationId xmlns:a16="http://schemas.microsoft.com/office/drawing/2014/main" id="{90C206F9-E6FC-565D-ACA5-79343B3EC5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172480"/>
            <a:ext cx="10363200" cy="5085507"/>
          </a:xfrm>
          <a:prstGeom prst="rect">
            <a:avLst/>
          </a:prstGeom>
        </p:spPr>
      </p:pic>
      <p:sp>
        <p:nvSpPr>
          <p:cNvPr id="2" name="Title 1">
            <a:extLst>
              <a:ext uri="{FF2B5EF4-FFF2-40B4-BE49-F238E27FC236}">
                <a16:creationId xmlns:a16="http://schemas.microsoft.com/office/drawing/2014/main" id="{34D1324E-83A5-4464-B3B4-A77C335232D8}"/>
              </a:ext>
            </a:extLst>
          </p:cNvPr>
          <p:cNvSpPr>
            <a:spLocks noGrp="1"/>
          </p:cNvSpPr>
          <p:nvPr>
            <p:ph type="title"/>
          </p:nvPr>
        </p:nvSpPr>
        <p:spPr/>
        <p:txBody>
          <a:bodyPr/>
          <a:lstStyle/>
          <a:p>
            <a:r>
              <a:rPr lang="en-US" dirty="0"/>
              <a:t>Primary Endpoint: All-Cause Mortality</a:t>
            </a:r>
          </a:p>
        </p:txBody>
      </p:sp>
      <p:sp>
        <p:nvSpPr>
          <p:cNvPr id="3" name="Rectangle 2">
            <a:extLst>
              <a:ext uri="{FF2B5EF4-FFF2-40B4-BE49-F238E27FC236}">
                <a16:creationId xmlns:a16="http://schemas.microsoft.com/office/drawing/2014/main" id="{083800CD-92BA-440D-A3F5-5B9A14F8C62B}"/>
              </a:ext>
            </a:extLst>
          </p:cNvPr>
          <p:cNvSpPr/>
          <p:nvPr/>
        </p:nvSpPr>
        <p:spPr>
          <a:xfrm>
            <a:off x="3044863" y="5520047"/>
            <a:ext cx="7068275" cy="300210"/>
          </a:xfrm>
          <a:prstGeom prst="rect">
            <a:avLst/>
          </a:prstGeom>
        </p:spPr>
        <p:txBody>
          <a:bodyPr wrap="square">
            <a:spAutoFit/>
          </a:bodyPr>
          <a:lstStyle/>
          <a:p>
            <a:pPr algn="ctr"/>
            <a:r>
              <a:rPr lang="en-US" sz="1351" dirty="0">
                <a:latin typeface="Calibri" panose="020F0502020204030204" pitchFamily="34" charset="0"/>
                <a:ea typeface="Calibri" panose="020F0502020204030204" pitchFamily="34" charset="0"/>
              </a:rPr>
              <a:t>Median follow-up: 17.4 months (IQR: 8.0 to 29.0) </a:t>
            </a:r>
            <a:endParaRPr lang="en-US" sz="1351" dirty="0"/>
          </a:p>
        </p:txBody>
      </p:sp>
      <p:sp>
        <p:nvSpPr>
          <p:cNvPr id="11" name="Rectangle 10">
            <a:extLst>
              <a:ext uri="{FF2B5EF4-FFF2-40B4-BE49-F238E27FC236}">
                <a16:creationId xmlns:a16="http://schemas.microsoft.com/office/drawing/2014/main" id="{E7F5BADC-E39B-43B4-9E2E-42B31E069AAD}"/>
              </a:ext>
            </a:extLst>
          </p:cNvPr>
          <p:cNvSpPr/>
          <p:nvPr/>
        </p:nvSpPr>
        <p:spPr>
          <a:xfrm>
            <a:off x="7571295" y="5430307"/>
            <a:ext cx="375503" cy="2052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6" name="Footer Placeholder 5">
            <a:extLst>
              <a:ext uri="{FF2B5EF4-FFF2-40B4-BE49-F238E27FC236}">
                <a16:creationId xmlns:a16="http://schemas.microsoft.com/office/drawing/2014/main" id="{93DE7BF1-F3CF-82C7-3148-4234A27B4455}"/>
              </a:ext>
            </a:extLst>
          </p:cNvPr>
          <p:cNvSpPr>
            <a:spLocks noGrp="1"/>
          </p:cNvSpPr>
          <p:nvPr>
            <p:ph type="ftr" sz="quarter" idx="3"/>
          </p:nvPr>
        </p:nvSpPr>
        <p:spPr/>
        <p:txBody>
          <a:bodyPr/>
          <a:lstStyle/>
          <a:p>
            <a:r>
              <a:rPr lang="en-US" dirty="0"/>
              <a:t>CI, confidence interval; HR, hazard ratio; </a:t>
            </a:r>
            <a:r>
              <a:rPr lang="en-US" dirty="0" err="1"/>
              <a:t>pt-yr</a:t>
            </a:r>
            <a:r>
              <a:rPr lang="en-US" dirty="0"/>
              <a:t>, patient-year. </a:t>
            </a:r>
          </a:p>
        </p:txBody>
      </p:sp>
    </p:spTree>
    <p:extLst>
      <p:ext uri="{BB962C8B-B14F-4D97-AF65-F5344CB8AC3E}">
        <p14:creationId xmlns:p14="http://schemas.microsoft.com/office/powerpoint/2010/main" val="2650709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Shape&#10;&#10;Description automatically generated with medium confidence">
            <a:extLst>
              <a:ext uri="{FF2B5EF4-FFF2-40B4-BE49-F238E27FC236}">
                <a16:creationId xmlns:a16="http://schemas.microsoft.com/office/drawing/2014/main" id="{90C206F9-E6FC-565D-ACA5-79343B3EC5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1172480"/>
            <a:ext cx="10363200" cy="5085507"/>
          </a:xfrm>
          <a:prstGeom prst="rect">
            <a:avLst/>
          </a:prstGeom>
        </p:spPr>
      </p:pic>
      <p:grpSp>
        <p:nvGrpSpPr>
          <p:cNvPr id="23" name="Group 22">
            <a:extLst>
              <a:ext uri="{FF2B5EF4-FFF2-40B4-BE49-F238E27FC236}">
                <a16:creationId xmlns:a16="http://schemas.microsoft.com/office/drawing/2014/main" id="{6B30C2F5-E833-D976-870C-5826F142C79E}"/>
              </a:ext>
            </a:extLst>
          </p:cNvPr>
          <p:cNvGrpSpPr/>
          <p:nvPr/>
        </p:nvGrpSpPr>
        <p:grpSpPr>
          <a:xfrm>
            <a:off x="914402" y="1172480"/>
            <a:ext cx="10363197" cy="5085507"/>
            <a:chOff x="685801" y="879360"/>
            <a:chExt cx="7772398" cy="3814130"/>
          </a:xfrm>
        </p:grpSpPr>
        <p:pic>
          <p:nvPicPr>
            <p:cNvPr id="19" name="Picture 18">
              <a:extLst>
                <a:ext uri="{FF2B5EF4-FFF2-40B4-BE49-F238E27FC236}">
                  <a16:creationId xmlns:a16="http://schemas.microsoft.com/office/drawing/2014/main" id="{1FCFCAB5-EBD4-5874-9FC0-4ABB3D555E2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85801" y="879360"/>
              <a:ext cx="7772398" cy="3814130"/>
            </a:xfrm>
            <a:prstGeom prst="rect">
              <a:avLst/>
            </a:prstGeom>
          </p:spPr>
        </p:pic>
        <p:sp>
          <p:nvSpPr>
            <p:cNvPr id="8" name="Content Placeholder 2">
              <a:extLst>
                <a:ext uri="{FF2B5EF4-FFF2-40B4-BE49-F238E27FC236}">
                  <a16:creationId xmlns:a16="http://schemas.microsoft.com/office/drawing/2014/main" id="{28C37006-48E8-4E6D-ADFD-70881F75B055}"/>
                </a:ext>
              </a:extLst>
            </p:cNvPr>
            <p:cNvSpPr txBox="1">
              <a:spLocks/>
            </p:cNvSpPr>
            <p:nvPr/>
          </p:nvSpPr>
          <p:spPr>
            <a:xfrm>
              <a:off x="2524114" y="1255559"/>
              <a:ext cx="2582388" cy="761650"/>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400" b="1" dirty="0">
                  <a:solidFill>
                    <a:srgbClr val="C00000"/>
                  </a:solidFill>
                  <a:latin typeface="Calibri" panose="020F0502020204030204" pitchFamily="34" charset="0"/>
                  <a:cs typeface="Calibri" panose="020F0502020204030204" pitchFamily="34" charset="0"/>
                </a:rPr>
                <a:t>Furosemide:</a:t>
              </a:r>
              <a:br>
                <a:rPr lang="en-US" sz="2400" b="1"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374 events (26.2%);</a:t>
              </a:r>
              <a:br>
                <a:rPr lang="en-US" sz="2133"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17.0 per 100 pt-yr</a:t>
              </a:r>
              <a:endParaRPr lang="en-US" sz="2400" dirty="0">
                <a:solidFill>
                  <a:srgbClr val="C00000"/>
                </a:solidFill>
                <a:latin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34D1324E-83A5-4464-B3B4-A77C335232D8}"/>
              </a:ext>
            </a:extLst>
          </p:cNvPr>
          <p:cNvSpPr>
            <a:spLocks noGrp="1"/>
          </p:cNvSpPr>
          <p:nvPr>
            <p:ph type="title"/>
          </p:nvPr>
        </p:nvSpPr>
        <p:spPr/>
        <p:txBody>
          <a:bodyPr/>
          <a:lstStyle/>
          <a:p>
            <a:r>
              <a:rPr lang="en-US" dirty="0"/>
              <a:t>Primary Endpoint: All-Cause Mortality</a:t>
            </a:r>
          </a:p>
        </p:txBody>
      </p:sp>
      <p:sp>
        <p:nvSpPr>
          <p:cNvPr id="3" name="Rectangle 2">
            <a:extLst>
              <a:ext uri="{FF2B5EF4-FFF2-40B4-BE49-F238E27FC236}">
                <a16:creationId xmlns:a16="http://schemas.microsoft.com/office/drawing/2014/main" id="{083800CD-92BA-440D-A3F5-5B9A14F8C62B}"/>
              </a:ext>
            </a:extLst>
          </p:cNvPr>
          <p:cNvSpPr/>
          <p:nvPr/>
        </p:nvSpPr>
        <p:spPr>
          <a:xfrm>
            <a:off x="3044863" y="5520047"/>
            <a:ext cx="7068275" cy="300210"/>
          </a:xfrm>
          <a:prstGeom prst="rect">
            <a:avLst/>
          </a:prstGeom>
        </p:spPr>
        <p:txBody>
          <a:bodyPr wrap="square">
            <a:spAutoFit/>
          </a:bodyPr>
          <a:lstStyle/>
          <a:p>
            <a:pPr algn="ctr"/>
            <a:r>
              <a:rPr lang="en-US" sz="1351" dirty="0">
                <a:latin typeface="Calibri" panose="020F0502020204030204" pitchFamily="34" charset="0"/>
                <a:ea typeface="Calibri" panose="020F0502020204030204" pitchFamily="34" charset="0"/>
              </a:rPr>
              <a:t>Median follow-up: 17.4 months (IQR: 8.0 to 29.0) </a:t>
            </a:r>
            <a:endParaRPr lang="en-US" sz="1351" dirty="0"/>
          </a:p>
        </p:txBody>
      </p:sp>
      <p:sp>
        <p:nvSpPr>
          <p:cNvPr id="11" name="Rectangle 10">
            <a:extLst>
              <a:ext uri="{FF2B5EF4-FFF2-40B4-BE49-F238E27FC236}">
                <a16:creationId xmlns:a16="http://schemas.microsoft.com/office/drawing/2014/main" id="{E7F5BADC-E39B-43B4-9E2E-42B31E069AAD}"/>
              </a:ext>
            </a:extLst>
          </p:cNvPr>
          <p:cNvSpPr/>
          <p:nvPr/>
        </p:nvSpPr>
        <p:spPr>
          <a:xfrm>
            <a:off x="7571295" y="5430307"/>
            <a:ext cx="375503" cy="2052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6" name="Footer Placeholder 5">
            <a:extLst>
              <a:ext uri="{FF2B5EF4-FFF2-40B4-BE49-F238E27FC236}">
                <a16:creationId xmlns:a16="http://schemas.microsoft.com/office/drawing/2014/main" id="{93DE7BF1-F3CF-82C7-3148-4234A27B4455}"/>
              </a:ext>
            </a:extLst>
          </p:cNvPr>
          <p:cNvSpPr>
            <a:spLocks noGrp="1"/>
          </p:cNvSpPr>
          <p:nvPr>
            <p:ph type="ftr" sz="quarter" idx="3"/>
          </p:nvPr>
        </p:nvSpPr>
        <p:spPr/>
        <p:txBody>
          <a:bodyPr/>
          <a:lstStyle/>
          <a:p>
            <a:r>
              <a:rPr lang="en-US" dirty="0"/>
              <a:t>CI, confidence interval; HR, hazard ratio; </a:t>
            </a:r>
            <a:r>
              <a:rPr lang="en-US" dirty="0" err="1"/>
              <a:t>pt-yr</a:t>
            </a:r>
            <a:r>
              <a:rPr lang="en-US" dirty="0"/>
              <a:t>, patient-year. </a:t>
            </a:r>
          </a:p>
        </p:txBody>
      </p:sp>
    </p:spTree>
    <p:extLst>
      <p:ext uri="{BB962C8B-B14F-4D97-AF65-F5344CB8AC3E}">
        <p14:creationId xmlns:p14="http://schemas.microsoft.com/office/powerpoint/2010/main" val="73057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0A475D75-64A9-C644-8B6F-ADA0D3E5F185}"/>
              </a:ext>
            </a:extLst>
          </p:cNvPr>
          <p:cNvGrpSpPr/>
          <p:nvPr/>
        </p:nvGrpSpPr>
        <p:grpSpPr>
          <a:xfrm>
            <a:off x="914402" y="1172481"/>
            <a:ext cx="10363197" cy="5085505"/>
            <a:chOff x="685801" y="879360"/>
            <a:chExt cx="7772398" cy="3814129"/>
          </a:xfrm>
        </p:grpSpPr>
        <p:pic>
          <p:nvPicPr>
            <p:cNvPr id="20" name="Picture 19">
              <a:extLst>
                <a:ext uri="{FF2B5EF4-FFF2-40B4-BE49-F238E27FC236}">
                  <a16:creationId xmlns:a16="http://schemas.microsoft.com/office/drawing/2014/main" id="{46BA59AC-DFFE-E925-71B1-5D44136B151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85801" y="879360"/>
              <a:ext cx="7772398" cy="3814129"/>
            </a:xfrm>
            <a:prstGeom prst="rect">
              <a:avLst/>
            </a:prstGeom>
          </p:spPr>
        </p:pic>
        <p:sp>
          <p:nvSpPr>
            <p:cNvPr id="21" name="Content Placeholder 2">
              <a:extLst>
                <a:ext uri="{FF2B5EF4-FFF2-40B4-BE49-F238E27FC236}">
                  <a16:creationId xmlns:a16="http://schemas.microsoft.com/office/drawing/2014/main" id="{CDD983BD-4984-A06D-79F6-FD4EAB3B026B}"/>
                </a:ext>
              </a:extLst>
            </p:cNvPr>
            <p:cNvSpPr txBox="1">
              <a:spLocks/>
            </p:cNvSpPr>
            <p:nvPr/>
          </p:nvSpPr>
          <p:spPr>
            <a:xfrm>
              <a:off x="4950169" y="2494962"/>
              <a:ext cx="2582388" cy="76165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accent1"/>
                  </a:solidFill>
                  <a:latin typeface="Calibri" panose="020F0502020204030204" pitchFamily="34" charset="0"/>
                  <a:cs typeface="Calibri" panose="020F0502020204030204" pitchFamily="34" charset="0"/>
                </a:rPr>
                <a:t>Torsemide:</a:t>
              </a:r>
              <a:br>
                <a:rPr lang="en-US" sz="2400"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373 events (26.1%);</a:t>
              </a:r>
              <a:br>
                <a:rPr lang="en-US" sz="2133"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17.0 per 100 pt-yr</a:t>
              </a:r>
              <a:endParaRPr lang="en-US" sz="2400" dirty="0">
                <a:solidFill>
                  <a:schemeClr val="accent1"/>
                </a:solidFill>
                <a:latin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34D1324E-83A5-4464-B3B4-A77C335232D8}"/>
              </a:ext>
            </a:extLst>
          </p:cNvPr>
          <p:cNvSpPr>
            <a:spLocks noGrp="1"/>
          </p:cNvSpPr>
          <p:nvPr>
            <p:ph type="title"/>
          </p:nvPr>
        </p:nvSpPr>
        <p:spPr/>
        <p:txBody>
          <a:bodyPr/>
          <a:lstStyle/>
          <a:p>
            <a:r>
              <a:rPr lang="en-US" dirty="0"/>
              <a:t>Primary Endpoint: All-Cause Mortality</a:t>
            </a:r>
          </a:p>
        </p:txBody>
      </p:sp>
      <p:sp>
        <p:nvSpPr>
          <p:cNvPr id="3" name="Rectangle 2">
            <a:extLst>
              <a:ext uri="{FF2B5EF4-FFF2-40B4-BE49-F238E27FC236}">
                <a16:creationId xmlns:a16="http://schemas.microsoft.com/office/drawing/2014/main" id="{083800CD-92BA-440D-A3F5-5B9A14F8C62B}"/>
              </a:ext>
            </a:extLst>
          </p:cNvPr>
          <p:cNvSpPr/>
          <p:nvPr/>
        </p:nvSpPr>
        <p:spPr>
          <a:xfrm>
            <a:off x="3044863" y="5520047"/>
            <a:ext cx="7068275" cy="300210"/>
          </a:xfrm>
          <a:prstGeom prst="rect">
            <a:avLst/>
          </a:prstGeom>
        </p:spPr>
        <p:txBody>
          <a:bodyPr wrap="square">
            <a:spAutoFit/>
          </a:bodyPr>
          <a:lstStyle/>
          <a:p>
            <a:pPr algn="ctr"/>
            <a:r>
              <a:rPr lang="en-US" sz="1351" dirty="0">
                <a:latin typeface="Calibri" panose="020F0502020204030204" pitchFamily="34" charset="0"/>
                <a:ea typeface="Calibri" panose="020F0502020204030204" pitchFamily="34" charset="0"/>
              </a:rPr>
              <a:t>Median follow-up: 17.4 months (IQR: 8.0 to 29.0) </a:t>
            </a:r>
            <a:endParaRPr lang="en-US" sz="1351" dirty="0"/>
          </a:p>
        </p:txBody>
      </p:sp>
      <p:sp>
        <p:nvSpPr>
          <p:cNvPr id="11" name="Rectangle 10">
            <a:extLst>
              <a:ext uri="{FF2B5EF4-FFF2-40B4-BE49-F238E27FC236}">
                <a16:creationId xmlns:a16="http://schemas.microsoft.com/office/drawing/2014/main" id="{E7F5BADC-E39B-43B4-9E2E-42B31E069AAD}"/>
              </a:ext>
            </a:extLst>
          </p:cNvPr>
          <p:cNvSpPr/>
          <p:nvPr/>
        </p:nvSpPr>
        <p:spPr>
          <a:xfrm>
            <a:off x="7571295" y="5430307"/>
            <a:ext cx="375503" cy="2052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pic>
        <p:nvPicPr>
          <p:cNvPr id="18" name="Picture 17" descr="Shape&#10;&#10;Description automatically generated with medium confidence">
            <a:extLst>
              <a:ext uri="{FF2B5EF4-FFF2-40B4-BE49-F238E27FC236}">
                <a16:creationId xmlns:a16="http://schemas.microsoft.com/office/drawing/2014/main" id="{90C206F9-E6FC-565D-ACA5-79343B3EC5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0" y="1172480"/>
            <a:ext cx="10363200" cy="5085507"/>
          </a:xfrm>
          <a:prstGeom prst="rect">
            <a:avLst/>
          </a:prstGeom>
        </p:spPr>
      </p:pic>
      <p:grpSp>
        <p:nvGrpSpPr>
          <p:cNvPr id="23" name="Group 22">
            <a:extLst>
              <a:ext uri="{FF2B5EF4-FFF2-40B4-BE49-F238E27FC236}">
                <a16:creationId xmlns:a16="http://schemas.microsoft.com/office/drawing/2014/main" id="{6B30C2F5-E833-D976-870C-5826F142C79E}"/>
              </a:ext>
            </a:extLst>
          </p:cNvPr>
          <p:cNvGrpSpPr/>
          <p:nvPr/>
        </p:nvGrpSpPr>
        <p:grpSpPr>
          <a:xfrm>
            <a:off x="914402" y="1172480"/>
            <a:ext cx="10363197" cy="5085507"/>
            <a:chOff x="685801" y="879360"/>
            <a:chExt cx="7772398" cy="3814130"/>
          </a:xfrm>
        </p:grpSpPr>
        <p:pic>
          <p:nvPicPr>
            <p:cNvPr id="19" name="Picture 18">
              <a:extLst>
                <a:ext uri="{FF2B5EF4-FFF2-40B4-BE49-F238E27FC236}">
                  <a16:creationId xmlns:a16="http://schemas.microsoft.com/office/drawing/2014/main" id="{1FCFCAB5-EBD4-5874-9FC0-4ABB3D555E2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5801" y="879360"/>
              <a:ext cx="7772398" cy="3814130"/>
            </a:xfrm>
            <a:prstGeom prst="rect">
              <a:avLst/>
            </a:prstGeom>
          </p:spPr>
        </p:pic>
        <p:sp>
          <p:nvSpPr>
            <p:cNvPr id="8" name="Content Placeholder 2">
              <a:extLst>
                <a:ext uri="{FF2B5EF4-FFF2-40B4-BE49-F238E27FC236}">
                  <a16:creationId xmlns:a16="http://schemas.microsoft.com/office/drawing/2014/main" id="{28C37006-48E8-4E6D-ADFD-70881F75B055}"/>
                </a:ext>
              </a:extLst>
            </p:cNvPr>
            <p:cNvSpPr txBox="1">
              <a:spLocks/>
            </p:cNvSpPr>
            <p:nvPr/>
          </p:nvSpPr>
          <p:spPr>
            <a:xfrm>
              <a:off x="2524114" y="1255559"/>
              <a:ext cx="2582388" cy="761650"/>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400" b="1" dirty="0">
                  <a:solidFill>
                    <a:srgbClr val="C00000"/>
                  </a:solidFill>
                  <a:latin typeface="Calibri" panose="020F0502020204030204" pitchFamily="34" charset="0"/>
                  <a:cs typeface="Calibri" panose="020F0502020204030204" pitchFamily="34" charset="0"/>
                </a:rPr>
                <a:t>Furosemide:</a:t>
              </a:r>
              <a:br>
                <a:rPr lang="en-US" sz="2400" b="1"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374 events (26.2%);</a:t>
              </a:r>
              <a:br>
                <a:rPr lang="en-US" sz="2133"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17.0 per 100 pt-yr</a:t>
              </a:r>
              <a:endParaRPr lang="en-US" sz="2400" dirty="0">
                <a:solidFill>
                  <a:srgbClr val="C00000"/>
                </a:solidFill>
                <a:latin typeface="Calibri" panose="020F0502020204030204" pitchFamily="34" charset="0"/>
                <a:cs typeface="Calibri" panose="020F0502020204030204" pitchFamily="34" charset="0"/>
              </a:endParaRPr>
            </a:p>
          </p:txBody>
        </p:sp>
      </p:grpSp>
      <p:sp>
        <p:nvSpPr>
          <p:cNvPr id="4" name="Content Placeholder 2">
            <a:extLst>
              <a:ext uri="{FF2B5EF4-FFF2-40B4-BE49-F238E27FC236}">
                <a16:creationId xmlns:a16="http://schemas.microsoft.com/office/drawing/2014/main" id="{A2BBCFAA-C762-48AF-9A4B-17AF2828CF71}"/>
              </a:ext>
            </a:extLst>
          </p:cNvPr>
          <p:cNvSpPr txBox="1">
            <a:spLocks/>
          </p:cNvSpPr>
          <p:nvPr/>
        </p:nvSpPr>
        <p:spPr>
          <a:xfrm>
            <a:off x="3258209" y="1214310"/>
            <a:ext cx="6874795" cy="4247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chemeClr val="tx1"/>
                </a:solidFill>
                <a:latin typeface="Calibri" panose="020F0502020204030204" pitchFamily="34" charset="0"/>
                <a:cs typeface="Calibri" panose="020F0502020204030204" pitchFamily="34" charset="0"/>
              </a:rPr>
              <a:t>HR 1.02 (95% CI, 0.89 to 1.18); P-value 0.77</a:t>
            </a:r>
          </a:p>
        </p:txBody>
      </p:sp>
      <p:sp>
        <p:nvSpPr>
          <p:cNvPr id="6" name="Footer Placeholder 5">
            <a:extLst>
              <a:ext uri="{FF2B5EF4-FFF2-40B4-BE49-F238E27FC236}">
                <a16:creationId xmlns:a16="http://schemas.microsoft.com/office/drawing/2014/main" id="{93DE7BF1-F3CF-82C7-3148-4234A27B4455}"/>
              </a:ext>
            </a:extLst>
          </p:cNvPr>
          <p:cNvSpPr>
            <a:spLocks noGrp="1"/>
          </p:cNvSpPr>
          <p:nvPr>
            <p:ph type="ftr" sz="quarter" idx="3"/>
          </p:nvPr>
        </p:nvSpPr>
        <p:spPr/>
        <p:txBody>
          <a:bodyPr/>
          <a:lstStyle/>
          <a:p>
            <a:r>
              <a:rPr lang="en-US" dirty="0"/>
              <a:t>CI, confidence interval; HR, hazard ratio; </a:t>
            </a:r>
            <a:r>
              <a:rPr lang="en-US" dirty="0" err="1"/>
              <a:t>pt-yr</a:t>
            </a:r>
            <a:r>
              <a:rPr lang="en-US" dirty="0"/>
              <a:t>, patient-year. </a:t>
            </a:r>
          </a:p>
        </p:txBody>
      </p:sp>
    </p:spTree>
    <p:extLst>
      <p:ext uri="{BB962C8B-B14F-4D97-AF65-F5344CB8AC3E}">
        <p14:creationId xmlns:p14="http://schemas.microsoft.com/office/powerpoint/2010/main" val="23349380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0A475D75-64A9-C644-8B6F-ADA0D3E5F185}"/>
              </a:ext>
            </a:extLst>
          </p:cNvPr>
          <p:cNvGrpSpPr/>
          <p:nvPr/>
        </p:nvGrpSpPr>
        <p:grpSpPr>
          <a:xfrm>
            <a:off x="914402" y="1172481"/>
            <a:ext cx="10363197" cy="5085505"/>
            <a:chOff x="685801" y="879360"/>
            <a:chExt cx="7772398" cy="3814129"/>
          </a:xfrm>
        </p:grpSpPr>
        <p:pic>
          <p:nvPicPr>
            <p:cNvPr id="20" name="Picture 19">
              <a:extLst>
                <a:ext uri="{FF2B5EF4-FFF2-40B4-BE49-F238E27FC236}">
                  <a16:creationId xmlns:a16="http://schemas.microsoft.com/office/drawing/2014/main" id="{46BA59AC-DFFE-E925-71B1-5D44136B151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85801" y="879360"/>
              <a:ext cx="7772398" cy="3814129"/>
            </a:xfrm>
            <a:prstGeom prst="rect">
              <a:avLst/>
            </a:prstGeom>
          </p:spPr>
        </p:pic>
        <p:sp>
          <p:nvSpPr>
            <p:cNvPr id="21" name="Content Placeholder 2">
              <a:extLst>
                <a:ext uri="{FF2B5EF4-FFF2-40B4-BE49-F238E27FC236}">
                  <a16:creationId xmlns:a16="http://schemas.microsoft.com/office/drawing/2014/main" id="{CDD983BD-4984-A06D-79F6-FD4EAB3B026B}"/>
                </a:ext>
              </a:extLst>
            </p:cNvPr>
            <p:cNvSpPr txBox="1">
              <a:spLocks/>
            </p:cNvSpPr>
            <p:nvPr/>
          </p:nvSpPr>
          <p:spPr>
            <a:xfrm>
              <a:off x="4950169" y="2494962"/>
              <a:ext cx="2582388" cy="76165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accent1"/>
                  </a:solidFill>
                  <a:latin typeface="Calibri" panose="020F0502020204030204" pitchFamily="34" charset="0"/>
                  <a:cs typeface="Calibri" panose="020F0502020204030204" pitchFamily="34" charset="0"/>
                </a:rPr>
                <a:t>Torsemide:</a:t>
              </a:r>
              <a:br>
                <a:rPr lang="en-US" sz="2400"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373 events (26.1%);</a:t>
              </a:r>
              <a:br>
                <a:rPr lang="en-US" sz="2133"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17.0 per 100 pt-yr</a:t>
              </a:r>
              <a:endParaRPr lang="en-US" sz="2400" dirty="0">
                <a:solidFill>
                  <a:schemeClr val="accent1"/>
                </a:solidFill>
                <a:latin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34D1324E-83A5-4464-B3B4-A77C335232D8}"/>
              </a:ext>
            </a:extLst>
          </p:cNvPr>
          <p:cNvSpPr>
            <a:spLocks noGrp="1"/>
          </p:cNvSpPr>
          <p:nvPr>
            <p:ph type="title"/>
          </p:nvPr>
        </p:nvSpPr>
        <p:spPr/>
        <p:txBody>
          <a:bodyPr/>
          <a:lstStyle/>
          <a:p>
            <a:r>
              <a:rPr lang="en-US" dirty="0"/>
              <a:t>Primary Endpoint: All-Cause Mortality</a:t>
            </a:r>
          </a:p>
        </p:txBody>
      </p:sp>
      <p:sp>
        <p:nvSpPr>
          <p:cNvPr id="3" name="Rectangle 2">
            <a:extLst>
              <a:ext uri="{FF2B5EF4-FFF2-40B4-BE49-F238E27FC236}">
                <a16:creationId xmlns:a16="http://schemas.microsoft.com/office/drawing/2014/main" id="{083800CD-92BA-440D-A3F5-5B9A14F8C62B}"/>
              </a:ext>
            </a:extLst>
          </p:cNvPr>
          <p:cNvSpPr/>
          <p:nvPr/>
        </p:nvSpPr>
        <p:spPr>
          <a:xfrm>
            <a:off x="3044863" y="5520047"/>
            <a:ext cx="7068275" cy="300210"/>
          </a:xfrm>
          <a:prstGeom prst="rect">
            <a:avLst/>
          </a:prstGeom>
        </p:spPr>
        <p:txBody>
          <a:bodyPr wrap="square">
            <a:spAutoFit/>
          </a:bodyPr>
          <a:lstStyle/>
          <a:p>
            <a:pPr algn="ctr"/>
            <a:r>
              <a:rPr lang="en-US" sz="1351" dirty="0">
                <a:latin typeface="Calibri" panose="020F0502020204030204" pitchFamily="34" charset="0"/>
                <a:ea typeface="Calibri" panose="020F0502020204030204" pitchFamily="34" charset="0"/>
              </a:rPr>
              <a:t>Median follow-up: 17.4 months (IQR: 8.0 to 29.0) </a:t>
            </a:r>
            <a:endParaRPr lang="en-US" sz="1351" dirty="0"/>
          </a:p>
        </p:txBody>
      </p:sp>
      <p:sp>
        <p:nvSpPr>
          <p:cNvPr id="11" name="Rectangle 10">
            <a:extLst>
              <a:ext uri="{FF2B5EF4-FFF2-40B4-BE49-F238E27FC236}">
                <a16:creationId xmlns:a16="http://schemas.microsoft.com/office/drawing/2014/main" id="{E7F5BADC-E39B-43B4-9E2E-42B31E069AAD}"/>
              </a:ext>
            </a:extLst>
          </p:cNvPr>
          <p:cNvSpPr/>
          <p:nvPr/>
        </p:nvSpPr>
        <p:spPr>
          <a:xfrm>
            <a:off x="7571295" y="5430307"/>
            <a:ext cx="375503" cy="2052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pic>
        <p:nvPicPr>
          <p:cNvPr id="18" name="Picture 17" descr="Shape&#10;&#10;Description automatically generated with medium confidence">
            <a:extLst>
              <a:ext uri="{FF2B5EF4-FFF2-40B4-BE49-F238E27FC236}">
                <a16:creationId xmlns:a16="http://schemas.microsoft.com/office/drawing/2014/main" id="{90C206F9-E6FC-565D-ACA5-79343B3EC59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0" y="1172480"/>
            <a:ext cx="10363200" cy="5085507"/>
          </a:xfrm>
          <a:prstGeom prst="rect">
            <a:avLst/>
          </a:prstGeom>
        </p:spPr>
      </p:pic>
      <p:grpSp>
        <p:nvGrpSpPr>
          <p:cNvPr id="23" name="Group 22">
            <a:extLst>
              <a:ext uri="{FF2B5EF4-FFF2-40B4-BE49-F238E27FC236}">
                <a16:creationId xmlns:a16="http://schemas.microsoft.com/office/drawing/2014/main" id="{6B30C2F5-E833-D976-870C-5826F142C79E}"/>
              </a:ext>
            </a:extLst>
          </p:cNvPr>
          <p:cNvGrpSpPr/>
          <p:nvPr/>
        </p:nvGrpSpPr>
        <p:grpSpPr>
          <a:xfrm>
            <a:off x="914402" y="1172480"/>
            <a:ext cx="10363197" cy="5085507"/>
            <a:chOff x="685801" y="879360"/>
            <a:chExt cx="7772398" cy="3814130"/>
          </a:xfrm>
        </p:grpSpPr>
        <p:pic>
          <p:nvPicPr>
            <p:cNvPr id="19" name="Picture 18">
              <a:extLst>
                <a:ext uri="{FF2B5EF4-FFF2-40B4-BE49-F238E27FC236}">
                  <a16:creationId xmlns:a16="http://schemas.microsoft.com/office/drawing/2014/main" id="{1FCFCAB5-EBD4-5874-9FC0-4ABB3D555E28}"/>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5801" y="879360"/>
              <a:ext cx="7772398" cy="3814130"/>
            </a:xfrm>
            <a:prstGeom prst="rect">
              <a:avLst/>
            </a:prstGeom>
          </p:spPr>
        </p:pic>
        <p:sp>
          <p:nvSpPr>
            <p:cNvPr id="8" name="Content Placeholder 2">
              <a:extLst>
                <a:ext uri="{FF2B5EF4-FFF2-40B4-BE49-F238E27FC236}">
                  <a16:creationId xmlns:a16="http://schemas.microsoft.com/office/drawing/2014/main" id="{28C37006-48E8-4E6D-ADFD-70881F75B055}"/>
                </a:ext>
              </a:extLst>
            </p:cNvPr>
            <p:cNvSpPr txBox="1">
              <a:spLocks/>
            </p:cNvSpPr>
            <p:nvPr/>
          </p:nvSpPr>
          <p:spPr>
            <a:xfrm>
              <a:off x="2524114" y="1255559"/>
              <a:ext cx="2582388" cy="761650"/>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400" b="1" dirty="0">
                  <a:solidFill>
                    <a:srgbClr val="C00000"/>
                  </a:solidFill>
                  <a:latin typeface="Calibri" panose="020F0502020204030204" pitchFamily="34" charset="0"/>
                  <a:cs typeface="Calibri" panose="020F0502020204030204" pitchFamily="34" charset="0"/>
                </a:rPr>
                <a:t>Furosemide:</a:t>
              </a:r>
              <a:br>
                <a:rPr lang="en-US" sz="2400" b="1"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374 events (26.2%);</a:t>
              </a:r>
              <a:br>
                <a:rPr lang="en-US" sz="2133"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17.0 per 100 pt-yr</a:t>
              </a:r>
              <a:endParaRPr lang="en-US" sz="2400" dirty="0">
                <a:solidFill>
                  <a:srgbClr val="C00000"/>
                </a:solidFill>
                <a:latin typeface="Calibri" panose="020F0502020204030204" pitchFamily="34" charset="0"/>
                <a:cs typeface="Calibri" panose="020F0502020204030204" pitchFamily="34" charset="0"/>
              </a:endParaRPr>
            </a:p>
          </p:txBody>
        </p:sp>
      </p:grpSp>
      <p:sp>
        <p:nvSpPr>
          <p:cNvPr id="4" name="Content Placeholder 2">
            <a:extLst>
              <a:ext uri="{FF2B5EF4-FFF2-40B4-BE49-F238E27FC236}">
                <a16:creationId xmlns:a16="http://schemas.microsoft.com/office/drawing/2014/main" id="{A2BBCFAA-C762-48AF-9A4B-17AF2828CF71}"/>
              </a:ext>
            </a:extLst>
          </p:cNvPr>
          <p:cNvSpPr txBox="1">
            <a:spLocks/>
          </p:cNvSpPr>
          <p:nvPr/>
        </p:nvSpPr>
        <p:spPr>
          <a:xfrm>
            <a:off x="3258209" y="1214310"/>
            <a:ext cx="6874795" cy="4247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chemeClr val="tx1"/>
                </a:solidFill>
                <a:latin typeface="Calibri" panose="020F0502020204030204" pitchFamily="34" charset="0"/>
                <a:cs typeface="Calibri" panose="020F0502020204030204" pitchFamily="34" charset="0"/>
              </a:rPr>
              <a:t>HR 1.02 (95% CI, 0.89 to 1.18); P-value 0.77</a:t>
            </a:r>
          </a:p>
        </p:txBody>
      </p:sp>
      <p:sp>
        <p:nvSpPr>
          <p:cNvPr id="13" name="TextBox 26">
            <a:extLst>
              <a:ext uri="{FF2B5EF4-FFF2-40B4-BE49-F238E27FC236}">
                <a16:creationId xmlns:a16="http://schemas.microsoft.com/office/drawing/2014/main" id="{89A719FC-507D-4CC8-95C8-032DD35D52D5}"/>
              </a:ext>
            </a:extLst>
          </p:cNvPr>
          <p:cNvSpPr txBox="1">
            <a:spLocks noChangeArrowheads="1"/>
          </p:cNvSpPr>
          <p:nvPr/>
        </p:nvSpPr>
        <p:spPr bwMode="auto">
          <a:xfrm>
            <a:off x="3041720" y="4511257"/>
            <a:ext cx="8182465"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600" i="1" dirty="0">
                <a:solidFill>
                  <a:schemeClr val="tx1"/>
                </a:solidFill>
                <a:latin typeface="Calibri" panose="020F0502020204030204" pitchFamily="34" charset="0"/>
                <a:cs typeface="Calibri" panose="020F0502020204030204" pitchFamily="34" charset="0"/>
              </a:rPr>
              <a:t>Consistent across all pre-specified subgroups including age, sex, race, EF, HF chronicity, GFR</a:t>
            </a:r>
          </a:p>
        </p:txBody>
      </p:sp>
      <p:sp>
        <p:nvSpPr>
          <p:cNvPr id="6" name="Footer Placeholder 5">
            <a:extLst>
              <a:ext uri="{FF2B5EF4-FFF2-40B4-BE49-F238E27FC236}">
                <a16:creationId xmlns:a16="http://schemas.microsoft.com/office/drawing/2014/main" id="{93DE7BF1-F3CF-82C7-3148-4234A27B4455}"/>
              </a:ext>
            </a:extLst>
          </p:cNvPr>
          <p:cNvSpPr>
            <a:spLocks noGrp="1"/>
          </p:cNvSpPr>
          <p:nvPr>
            <p:ph type="ftr" sz="quarter" idx="3"/>
          </p:nvPr>
        </p:nvSpPr>
        <p:spPr/>
        <p:txBody>
          <a:bodyPr/>
          <a:lstStyle/>
          <a:p>
            <a:r>
              <a:rPr lang="en-US" dirty="0"/>
              <a:t>CI, confidence interval; HR, hazard ratio; </a:t>
            </a:r>
            <a:r>
              <a:rPr lang="en-US" dirty="0" err="1"/>
              <a:t>pt-yr</a:t>
            </a:r>
            <a:r>
              <a:rPr lang="en-US" dirty="0"/>
              <a:t>, patient-year. </a:t>
            </a:r>
          </a:p>
        </p:txBody>
      </p:sp>
    </p:spTree>
    <p:extLst>
      <p:ext uri="{BB962C8B-B14F-4D97-AF65-F5344CB8AC3E}">
        <p14:creationId xmlns:p14="http://schemas.microsoft.com/office/powerpoint/2010/main" val="1778838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A73E31F6-A266-600B-8653-6275F540DD2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14402" y="1172480"/>
            <a:ext cx="10363197" cy="5085507"/>
          </a:xfrm>
          <a:prstGeom prst="rect">
            <a:avLst/>
          </a:prstGeom>
        </p:spPr>
      </p:pic>
      <p:sp>
        <p:nvSpPr>
          <p:cNvPr id="2" name="Title 1">
            <a:extLst>
              <a:ext uri="{FF2B5EF4-FFF2-40B4-BE49-F238E27FC236}">
                <a16:creationId xmlns:a16="http://schemas.microsoft.com/office/drawing/2014/main" id="{8E031548-7749-45A9-B9A2-A647F4C2CBBE}"/>
              </a:ext>
            </a:extLst>
          </p:cNvPr>
          <p:cNvSpPr>
            <a:spLocks noGrp="1"/>
          </p:cNvSpPr>
          <p:nvPr>
            <p:ph type="title"/>
          </p:nvPr>
        </p:nvSpPr>
        <p:spPr/>
        <p:txBody>
          <a:bodyPr/>
          <a:lstStyle/>
          <a:p>
            <a:r>
              <a:rPr lang="en-US" dirty="0"/>
              <a:t>All-Cause Mortality or Hospitalization (12 </a:t>
            </a:r>
            <a:r>
              <a:rPr lang="en-US" dirty="0" err="1"/>
              <a:t>mos</a:t>
            </a:r>
            <a:r>
              <a:rPr lang="en-US" dirty="0"/>
              <a:t>)</a:t>
            </a:r>
          </a:p>
        </p:txBody>
      </p:sp>
    </p:spTree>
    <p:extLst>
      <p:ext uri="{BB962C8B-B14F-4D97-AF65-F5344CB8AC3E}">
        <p14:creationId xmlns:p14="http://schemas.microsoft.com/office/powerpoint/2010/main" val="2752560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A73E31F6-A266-600B-8653-6275F540DD2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14402" y="1172480"/>
            <a:ext cx="10363197" cy="5085507"/>
          </a:xfrm>
          <a:prstGeom prst="rect">
            <a:avLst/>
          </a:prstGeom>
        </p:spPr>
      </p:pic>
      <p:grpSp>
        <p:nvGrpSpPr>
          <p:cNvPr id="20" name="Group 19">
            <a:extLst>
              <a:ext uri="{FF2B5EF4-FFF2-40B4-BE49-F238E27FC236}">
                <a16:creationId xmlns:a16="http://schemas.microsoft.com/office/drawing/2014/main" id="{34619438-5286-E971-D174-B9692077E45D}"/>
              </a:ext>
            </a:extLst>
          </p:cNvPr>
          <p:cNvGrpSpPr/>
          <p:nvPr/>
        </p:nvGrpSpPr>
        <p:grpSpPr>
          <a:xfrm>
            <a:off x="914402" y="1172479"/>
            <a:ext cx="10363197" cy="5085504"/>
            <a:chOff x="685801" y="879359"/>
            <a:chExt cx="7772398" cy="3814127"/>
          </a:xfrm>
        </p:grpSpPr>
        <p:pic>
          <p:nvPicPr>
            <p:cNvPr id="21" name="Picture 20">
              <a:extLst>
                <a:ext uri="{FF2B5EF4-FFF2-40B4-BE49-F238E27FC236}">
                  <a16:creationId xmlns:a16="http://schemas.microsoft.com/office/drawing/2014/main" id="{09D68496-BC00-F594-B47B-3BBBF1F60CC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85801" y="879359"/>
              <a:ext cx="7772398" cy="3814127"/>
            </a:xfrm>
            <a:prstGeom prst="rect">
              <a:avLst/>
            </a:prstGeom>
          </p:spPr>
        </p:pic>
        <p:sp>
          <p:nvSpPr>
            <p:cNvPr id="22" name="Content Placeholder 2">
              <a:extLst>
                <a:ext uri="{FF2B5EF4-FFF2-40B4-BE49-F238E27FC236}">
                  <a16:creationId xmlns:a16="http://schemas.microsoft.com/office/drawing/2014/main" id="{0C820606-059A-C259-BE10-E7F30E7860E5}"/>
                </a:ext>
              </a:extLst>
            </p:cNvPr>
            <p:cNvSpPr txBox="1">
              <a:spLocks/>
            </p:cNvSpPr>
            <p:nvPr/>
          </p:nvSpPr>
          <p:spPr>
            <a:xfrm>
              <a:off x="1879537" y="1340613"/>
              <a:ext cx="2582388" cy="76165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400" b="1" dirty="0">
                  <a:solidFill>
                    <a:srgbClr val="C00000"/>
                  </a:solidFill>
                  <a:latin typeface="Calibri" panose="020F0502020204030204" pitchFamily="34" charset="0"/>
                  <a:cs typeface="Calibri" panose="020F0502020204030204" pitchFamily="34" charset="0"/>
                </a:rPr>
                <a:t>Furosemide:</a:t>
              </a:r>
              <a:br>
                <a:rPr lang="en-US" sz="2400" b="1"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704 events (49.3%);</a:t>
              </a:r>
              <a:br>
                <a:rPr lang="en-US" sz="2133"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107.6 per 100 pt-yr</a:t>
              </a:r>
              <a:endParaRPr lang="en-US" sz="2400" dirty="0">
                <a:solidFill>
                  <a:srgbClr val="C00000"/>
                </a:solidFill>
                <a:latin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8E031548-7749-45A9-B9A2-A647F4C2CBBE}"/>
              </a:ext>
            </a:extLst>
          </p:cNvPr>
          <p:cNvSpPr>
            <a:spLocks noGrp="1"/>
          </p:cNvSpPr>
          <p:nvPr>
            <p:ph type="title"/>
          </p:nvPr>
        </p:nvSpPr>
        <p:spPr/>
        <p:txBody>
          <a:bodyPr/>
          <a:lstStyle/>
          <a:p>
            <a:r>
              <a:rPr lang="en-US" dirty="0"/>
              <a:t>All-Cause Mortality or Hospitalization (12 </a:t>
            </a:r>
            <a:r>
              <a:rPr lang="en-US" dirty="0" err="1"/>
              <a:t>mos</a:t>
            </a:r>
            <a:r>
              <a:rPr lang="en-US" dirty="0"/>
              <a:t>)</a:t>
            </a:r>
          </a:p>
        </p:txBody>
      </p:sp>
    </p:spTree>
    <p:extLst>
      <p:ext uri="{BB962C8B-B14F-4D97-AF65-F5344CB8AC3E}">
        <p14:creationId xmlns:p14="http://schemas.microsoft.com/office/powerpoint/2010/main" val="2817153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6607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45221D86-9191-4D3F-09BF-79ED0823C77D}"/>
              </a:ext>
            </a:extLst>
          </p:cNvPr>
          <p:cNvGrpSpPr/>
          <p:nvPr/>
        </p:nvGrpSpPr>
        <p:grpSpPr>
          <a:xfrm>
            <a:off x="914403" y="1172481"/>
            <a:ext cx="10363195" cy="5085505"/>
            <a:chOff x="685802" y="879360"/>
            <a:chExt cx="7772396" cy="3814129"/>
          </a:xfrm>
        </p:grpSpPr>
        <p:pic>
          <p:nvPicPr>
            <p:cNvPr id="16" name="Picture 15">
              <a:extLst>
                <a:ext uri="{FF2B5EF4-FFF2-40B4-BE49-F238E27FC236}">
                  <a16:creationId xmlns:a16="http://schemas.microsoft.com/office/drawing/2014/main" id="{743C1E18-C126-E2A3-7F79-55C39FFA7DE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85802" y="879360"/>
              <a:ext cx="7772396" cy="3814129"/>
            </a:xfrm>
            <a:prstGeom prst="rect">
              <a:avLst/>
            </a:prstGeom>
          </p:spPr>
        </p:pic>
        <p:sp>
          <p:nvSpPr>
            <p:cNvPr id="17" name="Content Placeholder 2">
              <a:extLst>
                <a:ext uri="{FF2B5EF4-FFF2-40B4-BE49-F238E27FC236}">
                  <a16:creationId xmlns:a16="http://schemas.microsoft.com/office/drawing/2014/main" id="{D57101C9-7DA0-E1AF-6A32-63580F593A64}"/>
                </a:ext>
              </a:extLst>
            </p:cNvPr>
            <p:cNvSpPr txBox="1">
              <a:spLocks/>
            </p:cNvSpPr>
            <p:nvPr/>
          </p:nvSpPr>
          <p:spPr>
            <a:xfrm>
              <a:off x="4350563" y="2472477"/>
              <a:ext cx="2582388" cy="76165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solidFill>
                    <a:schemeClr val="accent1"/>
                  </a:solidFill>
                  <a:latin typeface="Calibri" panose="020F0502020204030204" pitchFamily="34" charset="0"/>
                  <a:cs typeface="Calibri" panose="020F0502020204030204" pitchFamily="34" charset="0"/>
                </a:rPr>
                <a:t>Torsemide:</a:t>
              </a:r>
              <a:br>
                <a:rPr lang="en-US" sz="2400"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677 events (47.3%);</a:t>
              </a:r>
              <a:br>
                <a:rPr lang="en-US" sz="2133" dirty="0">
                  <a:solidFill>
                    <a:schemeClr val="accent1"/>
                  </a:solidFill>
                  <a:latin typeface="Calibri" panose="020F0502020204030204" pitchFamily="34" charset="0"/>
                  <a:cs typeface="Calibri" panose="020F0502020204030204" pitchFamily="34" charset="0"/>
                </a:rPr>
              </a:br>
              <a:r>
                <a:rPr lang="en-US" sz="2133" dirty="0">
                  <a:solidFill>
                    <a:schemeClr val="accent1"/>
                  </a:solidFill>
                  <a:latin typeface="Calibri" panose="020F0502020204030204" pitchFamily="34" charset="0"/>
                  <a:cs typeface="Calibri" panose="020F0502020204030204" pitchFamily="34" charset="0"/>
                </a:rPr>
                <a:t>99.2 per 100 pt-yr</a:t>
              </a:r>
              <a:endParaRPr lang="en-US" sz="2400" dirty="0">
                <a:solidFill>
                  <a:schemeClr val="accent1"/>
                </a:solidFill>
                <a:latin typeface="Calibri" panose="020F0502020204030204" pitchFamily="34" charset="0"/>
                <a:cs typeface="Calibri" panose="020F0502020204030204" pitchFamily="34" charset="0"/>
              </a:endParaRPr>
            </a:p>
          </p:txBody>
        </p:sp>
      </p:grpSp>
      <p:pic>
        <p:nvPicPr>
          <p:cNvPr id="19" name="Picture 18">
            <a:extLst>
              <a:ext uri="{FF2B5EF4-FFF2-40B4-BE49-F238E27FC236}">
                <a16:creationId xmlns:a16="http://schemas.microsoft.com/office/drawing/2014/main" id="{A73E31F6-A266-600B-8653-6275F540DD2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14402" y="1172480"/>
            <a:ext cx="10363197" cy="5085507"/>
          </a:xfrm>
          <a:prstGeom prst="rect">
            <a:avLst/>
          </a:prstGeom>
        </p:spPr>
      </p:pic>
      <p:grpSp>
        <p:nvGrpSpPr>
          <p:cNvPr id="20" name="Group 19">
            <a:extLst>
              <a:ext uri="{FF2B5EF4-FFF2-40B4-BE49-F238E27FC236}">
                <a16:creationId xmlns:a16="http://schemas.microsoft.com/office/drawing/2014/main" id="{34619438-5286-E971-D174-B9692077E45D}"/>
              </a:ext>
            </a:extLst>
          </p:cNvPr>
          <p:cNvGrpSpPr/>
          <p:nvPr/>
        </p:nvGrpSpPr>
        <p:grpSpPr>
          <a:xfrm>
            <a:off x="914402" y="1172479"/>
            <a:ext cx="10363197" cy="5085504"/>
            <a:chOff x="685801" y="879359"/>
            <a:chExt cx="7772398" cy="3814127"/>
          </a:xfrm>
        </p:grpSpPr>
        <p:pic>
          <p:nvPicPr>
            <p:cNvPr id="21" name="Picture 20">
              <a:extLst>
                <a:ext uri="{FF2B5EF4-FFF2-40B4-BE49-F238E27FC236}">
                  <a16:creationId xmlns:a16="http://schemas.microsoft.com/office/drawing/2014/main" id="{09D68496-BC00-F594-B47B-3BBBF1F60CC3}"/>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685801" y="879359"/>
              <a:ext cx="7772398" cy="3814127"/>
            </a:xfrm>
            <a:prstGeom prst="rect">
              <a:avLst/>
            </a:prstGeom>
          </p:spPr>
        </p:pic>
        <p:sp>
          <p:nvSpPr>
            <p:cNvPr id="22" name="Content Placeholder 2">
              <a:extLst>
                <a:ext uri="{FF2B5EF4-FFF2-40B4-BE49-F238E27FC236}">
                  <a16:creationId xmlns:a16="http://schemas.microsoft.com/office/drawing/2014/main" id="{0C820606-059A-C259-BE10-E7F30E7860E5}"/>
                </a:ext>
              </a:extLst>
            </p:cNvPr>
            <p:cNvSpPr txBox="1">
              <a:spLocks/>
            </p:cNvSpPr>
            <p:nvPr/>
          </p:nvSpPr>
          <p:spPr>
            <a:xfrm>
              <a:off x="1879537" y="1340613"/>
              <a:ext cx="2582388" cy="761651"/>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2400" b="1" dirty="0">
                  <a:solidFill>
                    <a:srgbClr val="C00000"/>
                  </a:solidFill>
                  <a:latin typeface="Calibri" panose="020F0502020204030204" pitchFamily="34" charset="0"/>
                  <a:cs typeface="Calibri" panose="020F0502020204030204" pitchFamily="34" charset="0"/>
                </a:rPr>
                <a:t>Furosemide:</a:t>
              </a:r>
              <a:br>
                <a:rPr lang="en-US" sz="2400" b="1"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704 events (49.3%);</a:t>
              </a:r>
              <a:br>
                <a:rPr lang="en-US" sz="2133" dirty="0">
                  <a:solidFill>
                    <a:srgbClr val="C00000"/>
                  </a:solidFill>
                  <a:latin typeface="Calibri" panose="020F0502020204030204" pitchFamily="34" charset="0"/>
                  <a:cs typeface="Calibri" panose="020F0502020204030204" pitchFamily="34" charset="0"/>
                </a:rPr>
              </a:br>
              <a:r>
                <a:rPr lang="en-US" sz="2133" dirty="0">
                  <a:solidFill>
                    <a:srgbClr val="C00000"/>
                  </a:solidFill>
                  <a:latin typeface="Calibri" panose="020F0502020204030204" pitchFamily="34" charset="0"/>
                  <a:cs typeface="Calibri" panose="020F0502020204030204" pitchFamily="34" charset="0"/>
                </a:rPr>
                <a:t>107.6 per 100 pt-yr</a:t>
              </a:r>
              <a:endParaRPr lang="en-US" sz="2400" dirty="0">
                <a:solidFill>
                  <a:srgbClr val="C00000"/>
                </a:solidFill>
                <a:latin typeface="Calibri" panose="020F0502020204030204" pitchFamily="34" charset="0"/>
                <a:cs typeface="Calibri" panose="020F0502020204030204" pitchFamily="34" charset="0"/>
              </a:endParaRPr>
            </a:p>
          </p:txBody>
        </p:sp>
      </p:grpSp>
      <p:sp>
        <p:nvSpPr>
          <p:cNvPr id="2" name="Title 1">
            <a:extLst>
              <a:ext uri="{FF2B5EF4-FFF2-40B4-BE49-F238E27FC236}">
                <a16:creationId xmlns:a16="http://schemas.microsoft.com/office/drawing/2014/main" id="{8E031548-7749-45A9-B9A2-A647F4C2CBBE}"/>
              </a:ext>
            </a:extLst>
          </p:cNvPr>
          <p:cNvSpPr>
            <a:spLocks noGrp="1"/>
          </p:cNvSpPr>
          <p:nvPr>
            <p:ph type="title"/>
          </p:nvPr>
        </p:nvSpPr>
        <p:spPr/>
        <p:txBody>
          <a:bodyPr/>
          <a:lstStyle/>
          <a:p>
            <a:r>
              <a:rPr lang="en-US" dirty="0"/>
              <a:t>All-Cause Mortality or Hospitalization (12 </a:t>
            </a:r>
            <a:r>
              <a:rPr lang="en-US" dirty="0" err="1"/>
              <a:t>mos</a:t>
            </a:r>
            <a:r>
              <a:rPr lang="en-US" dirty="0"/>
              <a:t>)</a:t>
            </a:r>
          </a:p>
        </p:txBody>
      </p:sp>
      <p:sp>
        <p:nvSpPr>
          <p:cNvPr id="23" name="Content Placeholder 2">
            <a:extLst>
              <a:ext uri="{FF2B5EF4-FFF2-40B4-BE49-F238E27FC236}">
                <a16:creationId xmlns:a16="http://schemas.microsoft.com/office/drawing/2014/main" id="{6E9C229C-524F-0A6D-1335-6238D4962957}"/>
              </a:ext>
            </a:extLst>
          </p:cNvPr>
          <p:cNvSpPr txBox="1">
            <a:spLocks/>
          </p:cNvSpPr>
          <p:nvPr/>
        </p:nvSpPr>
        <p:spPr>
          <a:xfrm>
            <a:off x="3258209" y="1214310"/>
            <a:ext cx="6874795" cy="424732"/>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b="1" dirty="0">
                <a:solidFill>
                  <a:schemeClr val="tx1"/>
                </a:solidFill>
                <a:latin typeface="Calibri" panose="020F0502020204030204" pitchFamily="34" charset="0"/>
                <a:cs typeface="Calibri" panose="020F0502020204030204" pitchFamily="34" charset="0"/>
              </a:rPr>
              <a:t>HR 0.92 (95% CI, 0.83 to 1.02); P-value 0.11</a:t>
            </a:r>
          </a:p>
        </p:txBody>
      </p:sp>
    </p:spTree>
    <p:extLst>
      <p:ext uri="{BB962C8B-B14F-4D97-AF65-F5344CB8AC3E}">
        <p14:creationId xmlns:p14="http://schemas.microsoft.com/office/powerpoint/2010/main" val="20730045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4E96576-D9F9-440C-AF4E-0E532C6A245B}"/>
              </a:ext>
            </a:extLst>
          </p:cNvPr>
          <p:cNvGraphicFramePr>
            <a:graphicFrameLocks noGrp="1"/>
          </p:cNvGraphicFramePr>
          <p:nvPr>
            <p:ph idx="4294967295"/>
            <p:extLst>
              <p:ext uri="{D42A27DB-BD31-4B8C-83A1-F6EECF244321}">
                <p14:modId xmlns:p14="http://schemas.microsoft.com/office/powerpoint/2010/main" val="3885297002"/>
              </p:ext>
            </p:extLst>
          </p:nvPr>
        </p:nvGraphicFramePr>
        <p:xfrm>
          <a:off x="1997373" y="1356784"/>
          <a:ext cx="7994060" cy="503901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80242AC-BA2B-47F8-B6CD-9198A8C0E749}"/>
              </a:ext>
            </a:extLst>
          </p:cNvPr>
          <p:cNvSpPr>
            <a:spLocks noGrp="1"/>
          </p:cNvSpPr>
          <p:nvPr>
            <p:ph type="title"/>
          </p:nvPr>
        </p:nvSpPr>
        <p:spPr/>
        <p:txBody>
          <a:bodyPr/>
          <a:lstStyle/>
          <a:p>
            <a:r>
              <a:rPr lang="en-US" dirty="0"/>
              <a:t>Total Hospitalizations (12 </a:t>
            </a:r>
            <a:r>
              <a:rPr lang="en-US" dirty="0" err="1"/>
              <a:t>mos</a:t>
            </a:r>
            <a:r>
              <a:rPr lang="en-US" dirty="0"/>
              <a:t>)</a:t>
            </a:r>
          </a:p>
        </p:txBody>
      </p:sp>
      <p:sp>
        <p:nvSpPr>
          <p:cNvPr id="3" name="Rectangle 2">
            <a:extLst>
              <a:ext uri="{FF2B5EF4-FFF2-40B4-BE49-F238E27FC236}">
                <a16:creationId xmlns:a16="http://schemas.microsoft.com/office/drawing/2014/main" id="{2227A2B7-6F2F-4F38-AE91-E5C53AA6E477}"/>
              </a:ext>
            </a:extLst>
          </p:cNvPr>
          <p:cNvSpPr/>
          <p:nvPr/>
        </p:nvSpPr>
        <p:spPr>
          <a:xfrm>
            <a:off x="3995715" y="4527586"/>
            <a:ext cx="1988695"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577 (40.4%)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12" name="Rectangle 11">
            <a:extLst>
              <a:ext uri="{FF2B5EF4-FFF2-40B4-BE49-F238E27FC236}">
                <a16:creationId xmlns:a16="http://schemas.microsoft.com/office/drawing/2014/main" id="{F93C4671-1CE0-4C04-986B-D0A2B33F67F4}"/>
              </a:ext>
            </a:extLst>
          </p:cNvPr>
          <p:cNvSpPr/>
          <p:nvPr/>
        </p:nvSpPr>
        <p:spPr>
          <a:xfrm>
            <a:off x="6633982" y="4527586"/>
            <a:ext cx="1978701"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536 (37.5%)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5" name="Footer Placeholder 4">
            <a:extLst>
              <a:ext uri="{FF2B5EF4-FFF2-40B4-BE49-F238E27FC236}">
                <a16:creationId xmlns:a16="http://schemas.microsoft.com/office/drawing/2014/main" id="{A2E8A55A-35E8-D839-3A02-1F73D73B16E4}"/>
              </a:ext>
            </a:extLst>
          </p:cNvPr>
          <p:cNvSpPr>
            <a:spLocks noGrp="1"/>
          </p:cNvSpPr>
          <p:nvPr>
            <p:ph type="ftr" sz="quarter" idx="3"/>
          </p:nvPr>
        </p:nvSpPr>
        <p:spPr/>
        <p:txBody>
          <a:bodyPr/>
          <a:lstStyle/>
          <a:p>
            <a:r>
              <a:rPr lang="en-US" dirty="0"/>
              <a:t>RR, relative risk. </a:t>
            </a:r>
          </a:p>
        </p:txBody>
      </p:sp>
    </p:spTree>
    <p:extLst>
      <p:ext uri="{BB962C8B-B14F-4D97-AF65-F5344CB8AC3E}">
        <p14:creationId xmlns:p14="http://schemas.microsoft.com/office/powerpoint/2010/main" val="482714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4E96576-D9F9-440C-AF4E-0E532C6A245B}"/>
              </a:ext>
            </a:extLst>
          </p:cNvPr>
          <p:cNvGraphicFramePr>
            <a:graphicFrameLocks noGrp="1"/>
          </p:cNvGraphicFramePr>
          <p:nvPr>
            <p:ph idx="4294967295"/>
          </p:nvPr>
        </p:nvGraphicFramePr>
        <p:xfrm>
          <a:off x="1997373" y="1356784"/>
          <a:ext cx="7994060" cy="503901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80242AC-BA2B-47F8-B6CD-9198A8C0E749}"/>
              </a:ext>
            </a:extLst>
          </p:cNvPr>
          <p:cNvSpPr>
            <a:spLocks noGrp="1"/>
          </p:cNvSpPr>
          <p:nvPr>
            <p:ph type="title"/>
          </p:nvPr>
        </p:nvSpPr>
        <p:spPr/>
        <p:txBody>
          <a:bodyPr/>
          <a:lstStyle/>
          <a:p>
            <a:r>
              <a:rPr lang="en-US" dirty="0"/>
              <a:t>Total Hospitalizations (12 </a:t>
            </a:r>
            <a:r>
              <a:rPr lang="en-US" dirty="0" err="1"/>
              <a:t>mos</a:t>
            </a:r>
            <a:r>
              <a:rPr lang="en-US" dirty="0"/>
              <a:t>)</a:t>
            </a:r>
          </a:p>
        </p:txBody>
      </p:sp>
      <p:sp>
        <p:nvSpPr>
          <p:cNvPr id="8" name="TextBox 7">
            <a:extLst>
              <a:ext uri="{FF2B5EF4-FFF2-40B4-BE49-F238E27FC236}">
                <a16:creationId xmlns:a16="http://schemas.microsoft.com/office/drawing/2014/main" id="{ED80E1B0-A24E-4CD2-AAAD-BB593725D04C}"/>
              </a:ext>
            </a:extLst>
          </p:cNvPr>
          <p:cNvSpPr txBox="1"/>
          <p:nvPr/>
        </p:nvSpPr>
        <p:spPr>
          <a:xfrm>
            <a:off x="3995716" y="2936558"/>
            <a:ext cx="1978701" cy="461665"/>
          </a:xfrm>
          <a:prstGeom prst="rect">
            <a:avLst/>
          </a:prstGeom>
          <a:no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Furosemide</a:t>
            </a:r>
          </a:p>
        </p:txBody>
      </p:sp>
      <p:sp>
        <p:nvSpPr>
          <p:cNvPr id="3" name="Rectangle 2">
            <a:extLst>
              <a:ext uri="{FF2B5EF4-FFF2-40B4-BE49-F238E27FC236}">
                <a16:creationId xmlns:a16="http://schemas.microsoft.com/office/drawing/2014/main" id="{2227A2B7-6F2F-4F38-AE91-E5C53AA6E477}"/>
              </a:ext>
            </a:extLst>
          </p:cNvPr>
          <p:cNvSpPr/>
          <p:nvPr/>
        </p:nvSpPr>
        <p:spPr>
          <a:xfrm>
            <a:off x="3995715" y="4527586"/>
            <a:ext cx="1988695"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577 (40.4%)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12" name="Rectangle 11">
            <a:extLst>
              <a:ext uri="{FF2B5EF4-FFF2-40B4-BE49-F238E27FC236}">
                <a16:creationId xmlns:a16="http://schemas.microsoft.com/office/drawing/2014/main" id="{F93C4671-1CE0-4C04-986B-D0A2B33F67F4}"/>
              </a:ext>
            </a:extLst>
          </p:cNvPr>
          <p:cNvSpPr/>
          <p:nvPr/>
        </p:nvSpPr>
        <p:spPr>
          <a:xfrm>
            <a:off x="6633982" y="4527586"/>
            <a:ext cx="1978701"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536 (37.5%)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5" name="Footer Placeholder 4">
            <a:extLst>
              <a:ext uri="{FF2B5EF4-FFF2-40B4-BE49-F238E27FC236}">
                <a16:creationId xmlns:a16="http://schemas.microsoft.com/office/drawing/2014/main" id="{A2E8A55A-35E8-D839-3A02-1F73D73B16E4}"/>
              </a:ext>
            </a:extLst>
          </p:cNvPr>
          <p:cNvSpPr>
            <a:spLocks noGrp="1"/>
          </p:cNvSpPr>
          <p:nvPr>
            <p:ph type="ftr" sz="quarter" idx="3"/>
          </p:nvPr>
        </p:nvSpPr>
        <p:spPr/>
        <p:txBody>
          <a:bodyPr/>
          <a:lstStyle/>
          <a:p>
            <a:r>
              <a:rPr lang="en-US" dirty="0"/>
              <a:t>RR, relative risk. </a:t>
            </a:r>
          </a:p>
        </p:txBody>
      </p:sp>
    </p:spTree>
    <p:extLst>
      <p:ext uri="{BB962C8B-B14F-4D97-AF65-F5344CB8AC3E}">
        <p14:creationId xmlns:p14="http://schemas.microsoft.com/office/powerpoint/2010/main" val="2153978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4E96576-D9F9-440C-AF4E-0E532C6A245B}"/>
              </a:ext>
            </a:extLst>
          </p:cNvPr>
          <p:cNvGraphicFramePr>
            <a:graphicFrameLocks noGrp="1"/>
          </p:cNvGraphicFramePr>
          <p:nvPr>
            <p:ph idx="4294967295"/>
          </p:nvPr>
        </p:nvGraphicFramePr>
        <p:xfrm>
          <a:off x="1997373" y="1356784"/>
          <a:ext cx="7994060" cy="503901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880242AC-BA2B-47F8-B6CD-9198A8C0E749}"/>
              </a:ext>
            </a:extLst>
          </p:cNvPr>
          <p:cNvSpPr>
            <a:spLocks noGrp="1"/>
          </p:cNvSpPr>
          <p:nvPr>
            <p:ph type="title"/>
          </p:nvPr>
        </p:nvSpPr>
        <p:spPr/>
        <p:txBody>
          <a:bodyPr/>
          <a:lstStyle/>
          <a:p>
            <a:r>
              <a:rPr lang="en-US" dirty="0"/>
              <a:t>Total Hospitalizations (12 </a:t>
            </a:r>
            <a:r>
              <a:rPr lang="en-US" dirty="0" err="1"/>
              <a:t>mos</a:t>
            </a:r>
            <a:r>
              <a:rPr lang="en-US" dirty="0"/>
              <a:t>)</a:t>
            </a:r>
          </a:p>
        </p:txBody>
      </p:sp>
      <p:sp>
        <p:nvSpPr>
          <p:cNvPr id="7" name="Content Placeholder 2">
            <a:extLst>
              <a:ext uri="{FF2B5EF4-FFF2-40B4-BE49-F238E27FC236}">
                <a16:creationId xmlns:a16="http://schemas.microsoft.com/office/drawing/2014/main" id="{A3C593DA-3BDA-4083-9211-FC5B24A1D234}"/>
              </a:ext>
            </a:extLst>
          </p:cNvPr>
          <p:cNvSpPr txBox="1">
            <a:spLocks/>
          </p:cNvSpPr>
          <p:nvPr/>
        </p:nvSpPr>
        <p:spPr>
          <a:xfrm>
            <a:off x="3284097" y="1461502"/>
            <a:ext cx="6040205" cy="461729"/>
          </a:xfrm>
          <a:prstGeom prst="rect">
            <a:avLst/>
          </a:prstGeom>
        </p:spPr>
        <p:txBody>
          <a:bodyPr vert="horz"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1">
                    <a:lumMod val="7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1">
                    <a:lumMod val="7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1">
                    <a:lumMod val="7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667" b="1" dirty="0">
                <a:solidFill>
                  <a:schemeClr val="tx1"/>
                </a:solidFill>
                <a:latin typeface="Calibri" panose="020F0502020204030204" pitchFamily="34" charset="0"/>
                <a:cs typeface="Calibri" panose="020F0502020204030204" pitchFamily="34" charset="0"/>
              </a:rPr>
              <a:t>RR 0.94 (95% CI, 0.84 to 1.07)</a:t>
            </a:r>
          </a:p>
        </p:txBody>
      </p:sp>
      <p:sp>
        <p:nvSpPr>
          <p:cNvPr id="8" name="TextBox 7">
            <a:extLst>
              <a:ext uri="{FF2B5EF4-FFF2-40B4-BE49-F238E27FC236}">
                <a16:creationId xmlns:a16="http://schemas.microsoft.com/office/drawing/2014/main" id="{ED80E1B0-A24E-4CD2-AAAD-BB593725D04C}"/>
              </a:ext>
            </a:extLst>
          </p:cNvPr>
          <p:cNvSpPr txBox="1"/>
          <p:nvPr/>
        </p:nvSpPr>
        <p:spPr>
          <a:xfrm>
            <a:off x="3995716" y="2936558"/>
            <a:ext cx="1978701" cy="461665"/>
          </a:xfrm>
          <a:prstGeom prst="rect">
            <a:avLst/>
          </a:prstGeom>
          <a:no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Furosemide</a:t>
            </a:r>
          </a:p>
        </p:txBody>
      </p:sp>
      <p:sp>
        <p:nvSpPr>
          <p:cNvPr id="9" name="TextBox 8">
            <a:extLst>
              <a:ext uri="{FF2B5EF4-FFF2-40B4-BE49-F238E27FC236}">
                <a16:creationId xmlns:a16="http://schemas.microsoft.com/office/drawing/2014/main" id="{BA9D344D-84D1-4719-A1B7-54382BDAA28B}"/>
              </a:ext>
            </a:extLst>
          </p:cNvPr>
          <p:cNvSpPr txBox="1"/>
          <p:nvPr/>
        </p:nvSpPr>
        <p:spPr>
          <a:xfrm>
            <a:off x="6633982" y="2936558"/>
            <a:ext cx="1978701" cy="461665"/>
          </a:xfrm>
          <a:prstGeom prst="rect">
            <a:avLst/>
          </a:prstGeom>
          <a:noFill/>
        </p:spPr>
        <p:txBody>
          <a:bodyPr wrap="square" rtlCol="0">
            <a:spAutoFit/>
          </a:bodyPr>
          <a:lstStyle/>
          <a:p>
            <a:pPr algn="ctr"/>
            <a:r>
              <a:rPr lang="en-US" sz="2400" b="1" dirty="0">
                <a:solidFill>
                  <a:schemeClr val="bg1"/>
                </a:solidFill>
                <a:latin typeface="Calibri" panose="020F0502020204030204" pitchFamily="34" charset="0"/>
                <a:cs typeface="Calibri" panose="020F0502020204030204" pitchFamily="34" charset="0"/>
              </a:rPr>
              <a:t>Torsemide</a:t>
            </a:r>
          </a:p>
        </p:txBody>
      </p:sp>
      <p:sp>
        <p:nvSpPr>
          <p:cNvPr id="3" name="Rectangle 2">
            <a:extLst>
              <a:ext uri="{FF2B5EF4-FFF2-40B4-BE49-F238E27FC236}">
                <a16:creationId xmlns:a16="http://schemas.microsoft.com/office/drawing/2014/main" id="{2227A2B7-6F2F-4F38-AE91-E5C53AA6E477}"/>
              </a:ext>
            </a:extLst>
          </p:cNvPr>
          <p:cNvSpPr/>
          <p:nvPr/>
        </p:nvSpPr>
        <p:spPr>
          <a:xfrm>
            <a:off x="3995715" y="4527586"/>
            <a:ext cx="1988695"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577 (40.4%)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12" name="Rectangle 11">
            <a:extLst>
              <a:ext uri="{FF2B5EF4-FFF2-40B4-BE49-F238E27FC236}">
                <a16:creationId xmlns:a16="http://schemas.microsoft.com/office/drawing/2014/main" id="{F93C4671-1CE0-4C04-986B-D0A2B33F67F4}"/>
              </a:ext>
            </a:extLst>
          </p:cNvPr>
          <p:cNvSpPr/>
          <p:nvPr/>
        </p:nvSpPr>
        <p:spPr>
          <a:xfrm>
            <a:off x="6633982" y="4527586"/>
            <a:ext cx="1978701" cy="1089529"/>
          </a:xfrm>
          <a:prstGeom prst="rect">
            <a:avLst/>
          </a:prstGeom>
        </p:spPr>
        <p:txBody>
          <a:bodyPr wrap="square">
            <a:spAutoFit/>
          </a:bodyPr>
          <a:lstStyle/>
          <a:p>
            <a:pPr algn="ctr">
              <a:lnSpc>
                <a:spcPct val="90000"/>
              </a:lnSpc>
            </a:pPr>
            <a:r>
              <a:rPr lang="en-US" sz="2400" dirty="0">
                <a:solidFill>
                  <a:schemeClr val="bg1"/>
                </a:solidFill>
                <a:latin typeface="Calibri" panose="020F0502020204030204" pitchFamily="34" charset="0"/>
                <a:cs typeface="Calibri" panose="020F0502020204030204" pitchFamily="34" charset="0"/>
              </a:rPr>
              <a:t>Among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536 (37.5%) </a:t>
            </a:r>
          </a:p>
          <a:p>
            <a:pPr algn="ctr">
              <a:lnSpc>
                <a:spcPct val="90000"/>
              </a:lnSpc>
            </a:pPr>
            <a:r>
              <a:rPr lang="en-US" sz="2400" dirty="0">
                <a:solidFill>
                  <a:schemeClr val="bg1"/>
                </a:solidFill>
                <a:latin typeface="Calibri" panose="020F0502020204030204" pitchFamily="34" charset="0"/>
                <a:cs typeface="Calibri" panose="020F0502020204030204" pitchFamily="34" charset="0"/>
              </a:rPr>
              <a:t>Participants</a:t>
            </a:r>
          </a:p>
        </p:txBody>
      </p:sp>
      <p:sp>
        <p:nvSpPr>
          <p:cNvPr id="5" name="Footer Placeholder 4">
            <a:extLst>
              <a:ext uri="{FF2B5EF4-FFF2-40B4-BE49-F238E27FC236}">
                <a16:creationId xmlns:a16="http://schemas.microsoft.com/office/drawing/2014/main" id="{A2E8A55A-35E8-D839-3A02-1F73D73B16E4}"/>
              </a:ext>
            </a:extLst>
          </p:cNvPr>
          <p:cNvSpPr>
            <a:spLocks noGrp="1"/>
          </p:cNvSpPr>
          <p:nvPr>
            <p:ph type="ftr" sz="quarter" idx="3"/>
          </p:nvPr>
        </p:nvSpPr>
        <p:spPr/>
        <p:txBody>
          <a:bodyPr/>
          <a:lstStyle/>
          <a:p>
            <a:r>
              <a:rPr lang="en-US" dirty="0"/>
              <a:t>RR, relative risk. </a:t>
            </a:r>
          </a:p>
        </p:txBody>
      </p:sp>
    </p:spTree>
    <p:extLst>
      <p:ext uri="{BB962C8B-B14F-4D97-AF65-F5344CB8AC3E}">
        <p14:creationId xmlns:p14="http://schemas.microsoft.com/office/powerpoint/2010/main" val="1062023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3DD2EE-793D-4A47-A168-E4F1E08C7CD1}"/>
              </a:ext>
            </a:extLst>
          </p:cNvPr>
          <p:cNvSpPr>
            <a:spLocks noGrp="1"/>
          </p:cNvSpPr>
          <p:nvPr>
            <p:ph idx="1"/>
          </p:nvPr>
        </p:nvSpPr>
        <p:spPr/>
        <p:txBody>
          <a:bodyPr/>
          <a:lstStyle/>
          <a:p>
            <a:pPr>
              <a:spcBef>
                <a:spcPts val="1800"/>
              </a:spcBef>
            </a:pPr>
            <a:r>
              <a:rPr lang="en-US" dirty="0"/>
              <a:t>Broad eligibility criteria and streamlined study protocol embedded within routine care supported the inclusion of </a:t>
            </a:r>
            <a:r>
              <a:rPr lang="en-US" b="1" dirty="0"/>
              <a:t>diverse participants</a:t>
            </a:r>
          </a:p>
          <a:p>
            <a:pPr>
              <a:spcBef>
                <a:spcPts val="1800"/>
              </a:spcBef>
            </a:pPr>
            <a:r>
              <a:rPr lang="en-US" dirty="0"/>
              <a:t>Pragmatic elements </a:t>
            </a:r>
            <a:r>
              <a:rPr lang="en-US" b="1" dirty="0"/>
              <a:t>lowered traditional barriers </a:t>
            </a:r>
            <a:r>
              <a:rPr lang="en-US" dirty="0"/>
              <a:t>for patient and site participation to support robust enrollment rates (even during the COVID-19 pandemic)</a:t>
            </a:r>
          </a:p>
          <a:p>
            <a:pPr>
              <a:spcBef>
                <a:spcPts val="1800"/>
              </a:spcBef>
            </a:pPr>
            <a:r>
              <a:rPr lang="en-US" dirty="0"/>
              <a:t>Opportunities to enhance patient </a:t>
            </a:r>
            <a:r>
              <a:rPr lang="en-US" b="1" dirty="0"/>
              <a:t>adherence and engagement </a:t>
            </a:r>
            <a:r>
              <a:rPr lang="en-US" dirty="0"/>
              <a:t>at follow-up</a:t>
            </a:r>
          </a:p>
          <a:p>
            <a:pPr>
              <a:spcBef>
                <a:spcPts val="1800"/>
              </a:spcBef>
            </a:pPr>
            <a:r>
              <a:rPr lang="en-US" dirty="0"/>
              <a:t>In this context, this real-world comparative-effectiveness study provides results that are </a:t>
            </a:r>
            <a:r>
              <a:rPr lang="en-US" b="1" dirty="0"/>
              <a:t>generalizable to routine clinical practice</a:t>
            </a:r>
          </a:p>
        </p:txBody>
      </p:sp>
      <p:sp>
        <p:nvSpPr>
          <p:cNvPr id="2" name="Title 1">
            <a:extLst>
              <a:ext uri="{FF2B5EF4-FFF2-40B4-BE49-F238E27FC236}">
                <a16:creationId xmlns:a16="http://schemas.microsoft.com/office/drawing/2014/main" id="{DD99A996-56EB-4043-841F-09F155BD3933}"/>
              </a:ext>
            </a:extLst>
          </p:cNvPr>
          <p:cNvSpPr>
            <a:spLocks noGrp="1"/>
          </p:cNvSpPr>
          <p:nvPr>
            <p:ph type="title"/>
          </p:nvPr>
        </p:nvSpPr>
        <p:spPr/>
        <p:txBody>
          <a:bodyPr/>
          <a:lstStyle/>
          <a:p>
            <a:r>
              <a:rPr lang="en-US" dirty="0"/>
              <a:t>Pragmatic Trial Insights</a:t>
            </a:r>
          </a:p>
        </p:txBody>
      </p:sp>
    </p:spTree>
    <p:extLst>
      <p:ext uri="{BB962C8B-B14F-4D97-AF65-F5344CB8AC3E}">
        <p14:creationId xmlns:p14="http://schemas.microsoft.com/office/powerpoint/2010/main" val="3105844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FA6AB2-1C73-44A2-B78B-2DFD214BB460}"/>
              </a:ext>
            </a:extLst>
          </p:cNvPr>
          <p:cNvSpPr>
            <a:spLocks noGrp="1"/>
          </p:cNvSpPr>
          <p:nvPr>
            <p:ph idx="1"/>
          </p:nvPr>
        </p:nvSpPr>
        <p:spPr/>
        <p:txBody>
          <a:bodyPr/>
          <a:lstStyle/>
          <a:p>
            <a:pPr>
              <a:spcBef>
                <a:spcPts val="2400"/>
              </a:spcBef>
            </a:pPr>
            <a:r>
              <a:rPr lang="en-US" dirty="0"/>
              <a:t>Torsemide and furosemide have similar efficacy based on clinical outcomes of mortality and hospitalization in patients hospitalized with heart failure</a:t>
            </a:r>
          </a:p>
          <a:p>
            <a:pPr>
              <a:spcBef>
                <a:spcPts val="2400"/>
              </a:spcBef>
            </a:pPr>
            <a:r>
              <a:rPr lang="en-US" dirty="0"/>
              <a:t>Clinical attention should be directed towards determining appropriate diuretic dosing and prioritizing guideline-directed medical therapy (GDMT) initiation/titration</a:t>
            </a:r>
          </a:p>
          <a:p>
            <a:pPr>
              <a:spcBef>
                <a:spcPts val="2400"/>
              </a:spcBef>
            </a:pPr>
            <a:r>
              <a:rPr lang="en-US" dirty="0"/>
              <a:t>Insights from the pragmatic trial design and execution may inform future studies aiming to assess real-world comparative effectiveness</a:t>
            </a:r>
          </a:p>
        </p:txBody>
      </p:sp>
      <p:sp>
        <p:nvSpPr>
          <p:cNvPr id="2" name="Title 1">
            <a:extLst>
              <a:ext uri="{FF2B5EF4-FFF2-40B4-BE49-F238E27FC236}">
                <a16:creationId xmlns:a16="http://schemas.microsoft.com/office/drawing/2014/main" id="{0653B95E-44BA-48EE-90B4-60D2FE62FAF8}"/>
              </a:ext>
            </a:extLst>
          </p:cNvPr>
          <p:cNvSpPr>
            <a:spLocks noGrp="1"/>
          </p:cNvSpPr>
          <p:nvPr>
            <p:ph type="title"/>
          </p:nvPr>
        </p:nvSpPr>
        <p:spPr/>
        <p:txBody>
          <a:bodyPr/>
          <a:lstStyle/>
          <a:p>
            <a:r>
              <a:rPr lang="en-US" dirty="0"/>
              <a:t>Conclusions and Implications</a:t>
            </a:r>
          </a:p>
        </p:txBody>
      </p:sp>
    </p:spTree>
    <p:extLst>
      <p:ext uri="{BB962C8B-B14F-4D97-AF65-F5344CB8AC3E}">
        <p14:creationId xmlns:p14="http://schemas.microsoft.com/office/powerpoint/2010/main" val="830701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02A630-5F5F-499A-8243-6359A059E35A}"/>
              </a:ext>
            </a:extLst>
          </p:cNvPr>
          <p:cNvSpPr>
            <a:spLocks noGrp="1"/>
          </p:cNvSpPr>
          <p:nvPr>
            <p:ph idx="1"/>
          </p:nvPr>
        </p:nvSpPr>
        <p:spPr/>
        <p:txBody>
          <a:bodyPr/>
          <a:lstStyle/>
          <a:p>
            <a:pPr marL="0" indent="0">
              <a:buNone/>
            </a:pPr>
            <a:r>
              <a:rPr lang="en-US" b="1" dirty="0"/>
              <a:t>LOOP DIURETICS</a:t>
            </a:r>
            <a:r>
              <a:rPr lang="en-US" dirty="0"/>
              <a:t> are routinely used to manage congestion in patients with heart failure</a:t>
            </a:r>
            <a:endParaRPr lang="en-US" strike="sngStrike" dirty="0">
              <a:solidFill>
                <a:srgbClr val="FF0000"/>
              </a:solidFill>
            </a:endParaRPr>
          </a:p>
          <a:p>
            <a:pPr marL="0" indent="0">
              <a:buNone/>
            </a:pPr>
            <a:r>
              <a:rPr lang="en-US" b="1" dirty="0">
                <a:solidFill>
                  <a:srgbClr val="C00000"/>
                </a:solidFill>
              </a:rPr>
              <a:t>FUROSEMIDE</a:t>
            </a:r>
            <a:r>
              <a:rPr lang="en-US" dirty="0"/>
              <a:t> is the most commonly used loop diuretic </a:t>
            </a:r>
          </a:p>
          <a:p>
            <a:pPr marL="0" indent="0">
              <a:buClr>
                <a:schemeClr val="accent1"/>
              </a:buClr>
              <a:buNone/>
            </a:pPr>
            <a:r>
              <a:rPr lang="en-US" b="1" dirty="0">
                <a:solidFill>
                  <a:schemeClr val="accent1"/>
                </a:solidFill>
              </a:rPr>
              <a:t>TORSEMIDE</a:t>
            </a:r>
            <a:r>
              <a:rPr lang="en-US" dirty="0"/>
              <a:t> may offer advantages over furosemide</a:t>
            </a:r>
          </a:p>
          <a:p>
            <a:pPr lvl="1"/>
            <a:r>
              <a:rPr lang="en-US" dirty="0"/>
              <a:t>More consistent oral bioavailability and longer duration of action</a:t>
            </a:r>
          </a:p>
          <a:p>
            <a:pPr lvl="1"/>
            <a:r>
              <a:rPr lang="en-US" dirty="0"/>
              <a:t>Anti-aldosterone effects and anti-fibrotic myocardial effects</a:t>
            </a:r>
          </a:p>
          <a:p>
            <a:pPr lvl="1"/>
            <a:r>
              <a:rPr lang="en-US" dirty="0"/>
              <a:t>Prior observational studies have suggested potential outcome benefits</a:t>
            </a:r>
          </a:p>
        </p:txBody>
      </p:sp>
      <p:sp>
        <p:nvSpPr>
          <p:cNvPr id="2" name="Title 1">
            <a:extLst>
              <a:ext uri="{FF2B5EF4-FFF2-40B4-BE49-F238E27FC236}">
                <a16:creationId xmlns:a16="http://schemas.microsoft.com/office/drawing/2014/main" id="{F5979D60-B8BF-468E-B75A-35C20A692165}"/>
              </a:ext>
            </a:extLst>
          </p:cNvPr>
          <p:cNvSpPr>
            <a:spLocks noGrp="1"/>
          </p:cNvSpPr>
          <p:nvPr>
            <p:ph type="title"/>
          </p:nvPr>
        </p:nvSpPr>
        <p:spPr/>
        <p:txBody>
          <a:bodyPr/>
          <a:lstStyle/>
          <a:p>
            <a:r>
              <a:rPr lang="en-US" dirty="0"/>
              <a:t>Background</a:t>
            </a:r>
          </a:p>
        </p:txBody>
      </p:sp>
      <p:sp>
        <p:nvSpPr>
          <p:cNvPr id="8" name="Footer Placeholder 7">
            <a:extLst>
              <a:ext uri="{FF2B5EF4-FFF2-40B4-BE49-F238E27FC236}">
                <a16:creationId xmlns:a16="http://schemas.microsoft.com/office/drawing/2014/main" id="{D5EA69B5-C53B-B271-6248-B8826D4AD668}"/>
              </a:ext>
            </a:extLst>
          </p:cNvPr>
          <p:cNvSpPr>
            <a:spLocks noGrp="1"/>
          </p:cNvSpPr>
          <p:nvPr>
            <p:ph type="ftr" sz="quarter" idx="3"/>
          </p:nvPr>
        </p:nvSpPr>
        <p:spPr>
          <a:xfrm>
            <a:off x="838200" y="5853546"/>
            <a:ext cx="8895348" cy="867930"/>
          </a:xfrm>
        </p:spPr>
        <p:txBody>
          <a:bodyPr/>
          <a:lstStyle/>
          <a:p>
            <a:r>
              <a:rPr lang="en-US" dirty="0"/>
              <a:t>HF, heart failure. </a:t>
            </a:r>
          </a:p>
          <a:p>
            <a:r>
              <a:rPr lang="en-US" dirty="0"/>
              <a:t>Murray MD, et al. </a:t>
            </a:r>
            <a:r>
              <a:rPr lang="en-US" i="1" dirty="0"/>
              <a:t>Am J Med. </a:t>
            </a:r>
            <a:r>
              <a:rPr lang="en-US" dirty="0"/>
              <a:t>2001;111(7):513-20. </a:t>
            </a:r>
          </a:p>
          <a:p>
            <a:r>
              <a:rPr lang="en-US" dirty="0" err="1"/>
              <a:t>Cosin</a:t>
            </a:r>
            <a:r>
              <a:rPr lang="en-US" dirty="0"/>
              <a:t> J, et al. </a:t>
            </a:r>
            <a:r>
              <a:rPr lang="en-US" i="1" dirty="0" err="1"/>
              <a:t>Eur</a:t>
            </a:r>
            <a:r>
              <a:rPr lang="en-US" i="1" dirty="0"/>
              <a:t> J Heart Fail. </a:t>
            </a:r>
            <a:r>
              <a:rPr lang="en-US" dirty="0"/>
              <a:t>2002;4(4):507-13. </a:t>
            </a:r>
          </a:p>
          <a:p>
            <a:r>
              <a:rPr lang="en-US" dirty="0" err="1"/>
              <a:t>Buggey</a:t>
            </a:r>
            <a:r>
              <a:rPr lang="en-US" dirty="0"/>
              <a:t> J, et al. </a:t>
            </a:r>
            <a:r>
              <a:rPr lang="en-US" i="1" dirty="0"/>
              <a:t>Am Heart J. </a:t>
            </a:r>
            <a:r>
              <a:rPr lang="en-US" dirty="0"/>
              <a:t>2015; 169(3):323-33.</a:t>
            </a:r>
          </a:p>
        </p:txBody>
      </p:sp>
    </p:spTree>
    <p:extLst>
      <p:ext uri="{BB962C8B-B14F-4D97-AF65-F5344CB8AC3E}">
        <p14:creationId xmlns:p14="http://schemas.microsoft.com/office/powerpoint/2010/main" val="869913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02A630-5F5F-499A-8243-6359A059E35A}"/>
              </a:ext>
            </a:extLst>
          </p:cNvPr>
          <p:cNvSpPr>
            <a:spLocks noGrp="1"/>
          </p:cNvSpPr>
          <p:nvPr>
            <p:ph idx="1"/>
          </p:nvPr>
        </p:nvSpPr>
        <p:spPr/>
        <p:txBody>
          <a:bodyPr/>
          <a:lstStyle/>
          <a:p>
            <a:pPr marL="0" indent="0">
              <a:buNone/>
            </a:pPr>
            <a:r>
              <a:rPr lang="en-US" b="1" dirty="0"/>
              <a:t>LOOP DIURETICS</a:t>
            </a:r>
            <a:r>
              <a:rPr lang="en-US" dirty="0"/>
              <a:t> are routinely used to manage congestion in patients with heart failure</a:t>
            </a:r>
            <a:endParaRPr lang="en-US" strike="sngStrike" dirty="0">
              <a:solidFill>
                <a:srgbClr val="FF0000"/>
              </a:solidFill>
            </a:endParaRPr>
          </a:p>
          <a:p>
            <a:pPr marL="0" indent="0">
              <a:buNone/>
            </a:pPr>
            <a:r>
              <a:rPr lang="en-US" b="1" dirty="0">
                <a:solidFill>
                  <a:srgbClr val="C00000"/>
                </a:solidFill>
              </a:rPr>
              <a:t>FUROSEMIDE</a:t>
            </a:r>
            <a:r>
              <a:rPr lang="en-US" dirty="0"/>
              <a:t> is the most commonly used loop diuretic </a:t>
            </a:r>
          </a:p>
          <a:p>
            <a:pPr marL="0" indent="0">
              <a:buClr>
                <a:schemeClr val="accent1"/>
              </a:buClr>
              <a:buNone/>
            </a:pPr>
            <a:r>
              <a:rPr lang="en-US" b="1" dirty="0">
                <a:solidFill>
                  <a:schemeClr val="accent1"/>
                </a:solidFill>
              </a:rPr>
              <a:t>TORSEMIDE</a:t>
            </a:r>
            <a:r>
              <a:rPr lang="en-US" dirty="0"/>
              <a:t> may offer advantages over furosemide</a:t>
            </a:r>
          </a:p>
          <a:p>
            <a:pPr lvl="1"/>
            <a:r>
              <a:rPr lang="en-US" dirty="0"/>
              <a:t>More consistent oral bioavailability and longer duration of action</a:t>
            </a:r>
          </a:p>
          <a:p>
            <a:pPr lvl="1"/>
            <a:r>
              <a:rPr lang="en-US" dirty="0"/>
              <a:t>Anti-aldosterone effects and anti-fibrotic myocardial effects</a:t>
            </a:r>
          </a:p>
          <a:p>
            <a:pPr lvl="1"/>
            <a:r>
              <a:rPr lang="en-US" dirty="0"/>
              <a:t>Prior observational studies have suggested potential outcome benefits</a:t>
            </a:r>
          </a:p>
        </p:txBody>
      </p:sp>
      <p:sp>
        <p:nvSpPr>
          <p:cNvPr id="2" name="Title 1">
            <a:extLst>
              <a:ext uri="{FF2B5EF4-FFF2-40B4-BE49-F238E27FC236}">
                <a16:creationId xmlns:a16="http://schemas.microsoft.com/office/drawing/2014/main" id="{F5979D60-B8BF-468E-B75A-35C20A692165}"/>
              </a:ext>
            </a:extLst>
          </p:cNvPr>
          <p:cNvSpPr>
            <a:spLocks noGrp="1"/>
          </p:cNvSpPr>
          <p:nvPr>
            <p:ph type="title"/>
          </p:nvPr>
        </p:nvSpPr>
        <p:spPr/>
        <p:txBody>
          <a:bodyPr/>
          <a:lstStyle/>
          <a:p>
            <a:r>
              <a:rPr lang="en-US" dirty="0"/>
              <a:t>Background</a:t>
            </a:r>
          </a:p>
        </p:txBody>
      </p:sp>
      <p:sp>
        <p:nvSpPr>
          <p:cNvPr id="6" name="Rectangle 5">
            <a:extLst>
              <a:ext uri="{FF2B5EF4-FFF2-40B4-BE49-F238E27FC236}">
                <a16:creationId xmlns:a16="http://schemas.microsoft.com/office/drawing/2014/main" id="{6BBCB59C-C135-4C3E-801B-578BD408CDE6}"/>
              </a:ext>
            </a:extLst>
          </p:cNvPr>
          <p:cNvSpPr/>
          <p:nvPr/>
        </p:nvSpPr>
        <p:spPr>
          <a:xfrm>
            <a:off x="714611" y="5112071"/>
            <a:ext cx="11229445" cy="867930"/>
          </a:xfrm>
          <a:prstGeom prst="rect">
            <a:avLst/>
          </a:prstGeom>
        </p:spPr>
        <p:txBody>
          <a:bodyPr wrap="square">
            <a:spAutoFit/>
          </a:bodyPr>
          <a:lstStyle/>
          <a:p>
            <a:pPr algn="ctr">
              <a:lnSpc>
                <a:spcPct val="90000"/>
              </a:lnSpc>
              <a:spcBef>
                <a:spcPts val="1000"/>
              </a:spcBef>
              <a:defRPr/>
            </a:pPr>
            <a:r>
              <a:rPr lang="en-US" sz="2800" b="1" dirty="0">
                <a:solidFill>
                  <a:schemeClr val="accent1"/>
                </a:solidFill>
                <a:latin typeface="Calibri" panose="020F0502020204030204" pitchFamily="34" charset="0"/>
                <a:cs typeface="Calibri" panose="020F0502020204030204" pitchFamily="34" charset="0"/>
              </a:rPr>
              <a:t>Whether torsemide </a:t>
            </a:r>
            <a:r>
              <a:rPr lang="en-US" sz="2800" b="1" i="1" dirty="0">
                <a:solidFill>
                  <a:schemeClr val="accent1"/>
                </a:solidFill>
                <a:latin typeface="Calibri" panose="020F0502020204030204" pitchFamily="34" charset="0"/>
                <a:cs typeface="Calibri" panose="020F0502020204030204" pitchFamily="34" charset="0"/>
              </a:rPr>
              <a:t>improves clinical outcomes</a:t>
            </a:r>
            <a:r>
              <a:rPr lang="en-US" sz="2800" b="1" dirty="0">
                <a:solidFill>
                  <a:schemeClr val="accent1"/>
                </a:solidFill>
                <a:latin typeface="Calibri" panose="020F0502020204030204" pitchFamily="34" charset="0"/>
                <a:cs typeface="Calibri" panose="020F0502020204030204" pitchFamily="34" charset="0"/>
              </a:rPr>
              <a:t> compared with</a:t>
            </a:r>
            <a:br>
              <a:rPr lang="en-US" sz="2800" b="1" dirty="0">
                <a:solidFill>
                  <a:schemeClr val="accent1"/>
                </a:solidFill>
                <a:latin typeface="Calibri" panose="020F0502020204030204" pitchFamily="34" charset="0"/>
                <a:cs typeface="Calibri" panose="020F0502020204030204" pitchFamily="34" charset="0"/>
              </a:rPr>
            </a:br>
            <a:r>
              <a:rPr lang="en-US" sz="2800" b="1" dirty="0">
                <a:solidFill>
                  <a:schemeClr val="accent1"/>
                </a:solidFill>
                <a:latin typeface="Calibri" panose="020F0502020204030204" pitchFamily="34" charset="0"/>
                <a:cs typeface="Calibri" panose="020F0502020204030204" pitchFamily="34" charset="0"/>
              </a:rPr>
              <a:t>furosemide in patients with HF is unknown.</a:t>
            </a:r>
          </a:p>
        </p:txBody>
      </p:sp>
      <p:sp>
        <p:nvSpPr>
          <p:cNvPr id="8" name="Footer Placeholder 7">
            <a:extLst>
              <a:ext uri="{FF2B5EF4-FFF2-40B4-BE49-F238E27FC236}">
                <a16:creationId xmlns:a16="http://schemas.microsoft.com/office/drawing/2014/main" id="{D5EA69B5-C53B-B271-6248-B8826D4AD668}"/>
              </a:ext>
            </a:extLst>
          </p:cNvPr>
          <p:cNvSpPr>
            <a:spLocks noGrp="1"/>
          </p:cNvSpPr>
          <p:nvPr>
            <p:ph type="ftr" sz="quarter" idx="3"/>
          </p:nvPr>
        </p:nvSpPr>
        <p:spPr>
          <a:xfrm>
            <a:off x="838200" y="5853546"/>
            <a:ext cx="8895348" cy="867930"/>
          </a:xfrm>
        </p:spPr>
        <p:txBody>
          <a:bodyPr/>
          <a:lstStyle/>
          <a:p>
            <a:r>
              <a:rPr lang="en-US" dirty="0"/>
              <a:t>HF, heart failure. </a:t>
            </a:r>
          </a:p>
          <a:p>
            <a:r>
              <a:rPr lang="en-US" dirty="0"/>
              <a:t>Murray MD, et al. </a:t>
            </a:r>
            <a:r>
              <a:rPr lang="en-US" i="1" dirty="0"/>
              <a:t>Am J Med. </a:t>
            </a:r>
            <a:r>
              <a:rPr lang="en-US" dirty="0"/>
              <a:t>2001;111(7):513-20. </a:t>
            </a:r>
          </a:p>
          <a:p>
            <a:r>
              <a:rPr lang="en-US" dirty="0" err="1"/>
              <a:t>Cosin</a:t>
            </a:r>
            <a:r>
              <a:rPr lang="en-US" dirty="0"/>
              <a:t> J, et al. </a:t>
            </a:r>
            <a:r>
              <a:rPr lang="en-US" i="1" dirty="0" err="1"/>
              <a:t>Eur</a:t>
            </a:r>
            <a:r>
              <a:rPr lang="en-US" i="1" dirty="0"/>
              <a:t> J Heart Fail. </a:t>
            </a:r>
            <a:r>
              <a:rPr lang="en-US" dirty="0"/>
              <a:t>2002;4(4):507-13. </a:t>
            </a:r>
          </a:p>
          <a:p>
            <a:r>
              <a:rPr lang="en-US" dirty="0" err="1"/>
              <a:t>Buggey</a:t>
            </a:r>
            <a:r>
              <a:rPr lang="en-US" dirty="0"/>
              <a:t> J, et al. </a:t>
            </a:r>
            <a:r>
              <a:rPr lang="en-US" i="1" dirty="0"/>
              <a:t>Am Heart J. </a:t>
            </a:r>
            <a:r>
              <a:rPr lang="en-US" dirty="0"/>
              <a:t>2015; 169(3):323-33.</a:t>
            </a:r>
          </a:p>
        </p:txBody>
      </p:sp>
    </p:spTree>
    <p:extLst>
      <p:ext uri="{BB962C8B-B14F-4D97-AF65-F5344CB8AC3E}">
        <p14:creationId xmlns:p14="http://schemas.microsoft.com/office/powerpoint/2010/main" val="4060314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spTree>
    <p:extLst>
      <p:ext uri="{BB962C8B-B14F-4D97-AF65-F5344CB8AC3E}">
        <p14:creationId xmlns:p14="http://schemas.microsoft.com/office/powerpoint/2010/main" val="404581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sp>
        <p:nvSpPr>
          <p:cNvPr id="7" name="TextBox 6">
            <a:extLst>
              <a:ext uri="{FF2B5EF4-FFF2-40B4-BE49-F238E27FC236}">
                <a16:creationId xmlns:a16="http://schemas.microsoft.com/office/drawing/2014/main" id="{EF25C776-D88B-4D40-884E-352694DC7B58}"/>
              </a:ext>
            </a:extLst>
          </p:cNvPr>
          <p:cNvSpPr txBox="1">
            <a:spLocks noChangeArrowheads="1"/>
          </p:cNvSpPr>
          <p:nvPr/>
        </p:nvSpPr>
        <p:spPr bwMode="auto">
          <a:xfrm>
            <a:off x="3517821" y="1147720"/>
            <a:ext cx="5538500" cy="379656"/>
          </a:xfrm>
          <a:prstGeom prst="rect">
            <a:avLst/>
          </a:prstGeom>
          <a:solidFill>
            <a:schemeClr val="tx1">
              <a:lumMod val="75000"/>
              <a:lumOff val="25000"/>
            </a:schemeClr>
          </a:solidFill>
          <a:ln w="9525">
            <a:noFill/>
            <a:miter lim="800000"/>
            <a:headEnd/>
            <a:tailEnd/>
          </a:ln>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Hospitalized Patients with HF</a:t>
            </a:r>
          </a:p>
        </p:txBody>
      </p:sp>
      <p:sp>
        <p:nvSpPr>
          <p:cNvPr id="45" name="TextBox 44">
            <a:extLst>
              <a:ext uri="{FF2B5EF4-FFF2-40B4-BE49-F238E27FC236}">
                <a16:creationId xmlns:a16="http://schemas.microsoft.com/office/drawing/2014/main" id="{BCDD1E80-E130-41A2-BD94-D7F5F9FA4C80}"/>
              </a:ext>
            </a:extLst>
          </p:cNvPr>
          <p:cNvSpPr txBox="1"/>
          <p:nvPr/>
        </p:nvSpPr>
        <p:spPr>
          <a:xfrm>
            <a:off x="9351069" y="1147534"/>
            <a:ext cx="2773663" cy="769634"/>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Regardless of EF</a:t>
            </a:r>
          </a:p>
          <a:p>
            <a:pPr algn="ctr"/>
            <a:r>
              <a:rPr lang="en-US" sz="1467" b="1" dirty="0">
                <a:latin typeface="Calibri" panose="020F0502020204030204" pitchFamily="34" charset="0"/>
                <a:cs typeface="Calibri" panose="020F0502020204030204" pitchFamily="34" charset="0"/>
              </a:rPr>
              <a:t>Long-term plan for loop diuretic</a:t>
            </a:r>
          </a:p>
          <a:p>
            <a:pPr algn="ctr"/>
            <a:r>
              <a:rPr lang="en-US" sz="1467" b="1" dirty="0">
                <a:latin typeface="Calibri" panose="020F0502020204030204" pitchFamily="34" charset="0"/>
                <a:cs typeface="Calibri" panose="020F0502020204030204" pitchFamily="34" charset="0"/>
              </a:rPr>
              <a:t>(60 US Sites)</a:t>
            </a:r>
            <a:endParaRPr lang="en-US" sz="1467"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87132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grpSp>
        <p:nvGrpSpPr>
          <p:cNvPr id="42" name="Group 41">
            <a:extLst>
              <a:ext uri="{FF2B5EF4-FFF2-40B4-BE49-F238E27FC236}">
                <a16:creationId xmlns:a16="http://schemas.microsoft.com/office/drawing/2014/main" id="{B1A82BCB-994A-998E-F97C-1EAC1D084691}"/>
              </a:ext>
            </a:extLst>
          </p:cNvPr>
          <p:cNvGrpSpPr/>
          <p:nvPr/>
        </p:nvGrpSpPr>
        <p:grpSpPr>
          <a:xfrm>
            <a:off x="3504175" y="1467124"/>
            <a:ext cx="8488059" cy="1438639"/>
            <a:chOff x="2495063" y="1100343"/>
            <a:chExt cx="6366044" cy="1078979"/>
          </a:xfrm>
        </p:grpSpPr>
        <p:grpSp>
          <p:nvGrpSpPr>
            <p:cNvPr id="41" name="Group 40">
              <a:extLst>
                <a:ext uri="{FF2B5EF4-FFF2-40B4-BE49-F238E27FC236}">
                  <a16:creationId xmlns:a16="http://schemas.microsoft.com/office/drawing/2014/main" id="{84D9EE62-9B32-573F-97F0-04A5E78E64B3}"/>
                </a:ext>
              </a:extLst>
            </p:cNvPr>
            <p:cNvGrpSpPr/>
            <p:nvPr/>
          </p:nvGrpSpPr>
          <p:grpSpPr>
            <a:xfrm>
              <a:off x="2495063" y="1100343"/>
              <a:ext cx="4153875" cy="1066498"/>
              <a:chOff x="2495063" y="1100343"/>
              <a:chExt cx="4153875" cy="1066498"/>
            </a:xfrm>
          </p:grpSpPr>
          <p:grpSp>
            <p:nvGrpSpPr>
              <p:cNvPr id="30" name="Group 29">
                <a:extLst>
                  <a:ext uri="{FF2B5EF4-FFF2-40B4-BE49-F238E27FC236}">
                    <a16:creationId xmlns:a16="http://schemas.microsoft.com/office/drawing/2014/main" id="{1410F6F4-268D-97CF-DFD7-5BECA5CA7B5D}"/>
                  </a:ext>
                </a:extLst>
              </p:cNvPr>
              <p:cNvGrpSpPr/>
              <p:nvPr/>
            </p:nvGrpSpPr>
            <p:grpSpPr>
              <a:xfrm>
                <a:off x="3426107" y="1100343"/>
                <a:ext cx="2295525" cy="696037"/>
                <a:chOff x="3426107" y="1337364"/>
                <a:chExt cx="2295525" cy="696037"/>
              </a:xfrm>
            </p:grpSpPr>
            <p:cxnSp>
              <p:nvCxnSpPr>
                <p:cNvPr id="8" name="Straight Connector 12">
                  <a:extLst>
                    <a:ext uri="{FF2B5EF4-FFF2-40B4-BE49-F238E27FC236}">
                      <a16:creationId xmlns:a16="http://schemas.microsoft.com/office/drawing/2014/main" id="{88DB79BE-EA5D-47F4-99CD-00897CB9DD30}"/>
                    </a:ext>
                  </a:extLst>
                </p:cNvPr>
                <p:cNvCxnSpPr>
                  <a:cxnSpLocks noChangeShapeType="1"/>
                </p:cNvCxnSpPr>
                <p:nvPr/>
              </p:nvCxnSpPr>
              <p:spPr bwMode="auto">
                <a:xfrm>
                  <a:off x="4572000" y="1337364"/>
                  <a:ext cx="0" cy="300038"/>
                </a:xfrm>
                <a:prstGeom prst="line">
                  <a:avLst/>
                </a:prstGeom>
                <a:noFill/>
                <a:ln w="38100"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29" name="Group 28">
                  <a:extLst>
                    <a:ext uri="{FF2B5EF4-FFF2-40B4-BE49-F238E27FC236}">
                      <a16:creationId xmlns:a16="http://schemas.microsoft.com/office/drawing/2014/main" id="{5D520DD6-012D-117B-B3A2-D71E1395167A}"/>
                    </a:ext>
                  </a:extLst>
                </p:cNvPr>
                <p:cNvGrpSpPr/>
                <p:nvPr/>
              </p:nvGrpSpPr>
              <p:grpSpPr>
                <a:xfrm>
                  <a:off x="3426107" y="1633351"/>
                  <a:ext cx="2295525" cy="400050"/>
                  <a:chOff x="3426107" y="1633351"/>
                  <a:chExt cx="2295525" cy="400050"/>
                </a:xfrm>
              </p:grpSpPr>
              <p:cxnSp>
                <p:nvCxnSpPr>
                  <p:cNvPr id="9" name="Straight Arrow Connector 16">
                    <a:extLst>
                      <a:ext uri="{FF2B5EF4-FFF2-40B4-BE49-F238E27FC236}">
                        <a16:creationId xmlns:a16="http://schemas.microsoft.com/office/drawing/2014/main" id="{FEF7736C-60B0-4A01-87EF-7F026BED26B0}"/>
                      </a:ext>
                    </a:extLst>
                  </p:cNvPr>
                  <p:cNvCxnSpPr>
                    <a:cxnSpLocks noChangeShapeType="1"/>
                  </p:cNvCxnSpPr>
                  <p:nvPr/>
                </p:nvCxnSpPr>
                <p:spPr bwMode="auto">
                  <a:xfrm>
                    <a:off x="3440311" y="1633351"/>
                    <a:ext cx="0" cy="400050"/>
                  </a:xfrm>
                  <a:prstGeom prst="straightConnector1">
                    <a:avLst/>
                  </a:prstGeom>
                  <a:noFill/>
                  <a:ln w="38100" algn="ctr">
                    <a:solidFill>
                      <a:schemeClr val="tx1"/>
                    </a:solidFill>
                    <a:round/>
                    <a:headEnd/>
                    <a:tailEnd type="arrow"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0" name="Straight Arrow Connector 18">
                    <a:extLst>
                      <a:ext uri="{FF2B5EF4-FFF2-40B4-BE49-F238E27FC236}">
                        <a16:creationId xmlns:a16="http://schemas.microsoft.com/office/drawing/2014/main" id="{B1FA97E1-7C11-42A3-BE1D-1949101F587B}"/>
                      </a:ext>
                    </a:extLst>
                  </p:cNvPr>
                  <p:cNvCxnSpPr>
                    <a:cxnSpLocks noChangeShapeType="1"/>
                  </p:cNvCxnSpPr>
                  <p:nvPr/>
                </p:nvCxnSpPr>
                <p:spPr bwMode="auto">
                  <a:xfrm flipH="1">
                    <a:off x="5702499" y="1633351"/>
                    <a:ext cx="1191" cy="400050"/>
                  </a:xfrm>
                  <a:prstGeom prst="straightConnector1">
                    <a:avLst/>
                  </a:prstGeom>
                  <a:noFill/>
                  <a:ln w="38100" algn="ctr">
                    <a:solidFill>
                      <a:schemeClr val="tx1"/>
                    </a:solidFill>
                    <a:round/>
                    <a:headEnd/>
                    <a:tailEnd type="arrow"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4" name="Straight Connector 14">
                    <a:extLst>
                      <a:ext uri="{FF2B5EF4-FFF2-40B4-BE49-F238E27FC236}">
                        <a16:creationId xmlns:a16="http://schemas.microsoft.com/office/drawing/2014/main" id="{1AE77E8A-CF18-4CA5-AD12-87594A27A564}"/>
                      </a:ext>
                    </a:extLst>
                  </p:cNvPr>
                  <p:cNvCxnSpPr>
                    <a:cxnSpLocks noChangeShapeType="1"/>
                  </p:cNvCxnSpPr>
                  <p:nvPr/>
                </p:nvCxnSpPr>
                <p:spPr bwMode="auto">
                  <a:xfrm>
                    <a:off x="3426107" y="1640577"/>
                    <a:ext cx="2295525" cy="0"/>
                  </a:xfrm>
                  <a:prstGeom prst="line">
                    <a:avLst/>
                  </a:prstGeom>
                  <a:noFill/>
                  <a:ln w="38100"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grpSp>
          <p:sp>
            <p:nvSpPr>
              <p:cNvPr id="11" name="TextBox 19">
                <a:extLst>
                  <a:ext uri="{FF2B5EF4-FFF2-40B4-BE49-F238E27FC236}">
                    <a16:creationId xmlns:a16="http://schemas.microsoft.com/office/drawing/2014/main" id="{D94A74AC-7C71-470C-81AC-535C38D3A2A8}"/>
                  </a:ext>
                </a:extLst>
              </p:cNvPr>
              <p:cNvSpPr txBox="1">
                <a:spLocks noChangeArrowheads="1"/>
              </p:cNvSpPr>
              <p:nvPr/>
            </p:nvSpPr>
            <p:spPr bwMode="auto">
              <a:xfrm>
                <a:off x="2495063" y="1820225"/>
                <a:ext cx="1916906" cy="346616"/>
              </a:xfrm>
              <a:prstGeom prst="rect">
                <a:avLst/>
              </a:prstGeom>
              <a:solidFill>
                <a:schemeClr val="accent1"/>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Torsemide </a:t>
                </a:r>
              </a:p>
            </p:txBody>
          </p:sp>
          <p:sp>
            <p:nvSpPr>
              <p:cNvPr id="12" name="TextBox 20">
                <a:extLst>
                  <a:ext uri="{FF2B5EF4-FFF2-40B4-BE49-F238E27FC236}">
                    <a16:creationId xmlns:a16="http://schemas.microsoft.com/office/drawing/2014/main" id="{A1A15EE8-93CA-41CC-A96F-BD50AD074CDE}"/>
                  </a:ext>
                </a:extLst>
              </p:cNvPr>
              <p:cNvSpPr txBox="1">
                <a:spLocks noChangeArrowheads="1"/>
              </p:cNvSpPr>
              <p:nvPr/>
            </p:nvSpPr>
            <p:spPr bwMode="auto">
              <a:xfrm>
                <a:off x="4732032" y="1809498"/>
                <a:ext cx="1916906" cy="346616"/>
              </a:xfrm>
              <a:prstGeom prst="rect">
                <a:avLst/>
              </a:prstGeom>
              <a:solidFill>
                <a:srgbClr val="C00000"/>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Furosemide </a:t>
                </a:r>
              </a:p>
            </p:txBody>
          </p:sp>
          <p:sp>
            <p:nvSpPr>
              <p:cNvPr id="13" name="TextBox 26">
                <a:extLst>
                  <a:ext uri="{FF2B5EF4-FFF2-40B4-BE49-F238E27FC236}">
                    <a16:creationId xmlns:a16="http://schemas.microsoft.com/office/drawing/2014/main" id="{2A5CB219-9323-42DE-B70D-5F07E938D5DF}"/>
                  </a:ext>
                </a:extLst>
              </p:cNvPr>
              <p:cNvSpPr txBox="1">
                <a:spLocks noChangeArrowheads="1"/>
              </p:cNvSpPr>
              <p:nvPr/>
            </p:nvSpPr>
            <p:spPr bwMode="auto">
              <a:xfrm>
                <a:off x="3716685" y="1437985"/>
                <a:ext cx="1710630" cy="253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600" i="1" dirty="0">
                    <a:solidFill>
                      <a:schemeClr val="tx1"/>
                    </a:solidFill>
                    <a:latin typeface="Calibri" panose="020F0502020204030204" pitchFamily="34" charset="0"/>
                    <a:cs typeface="Calibri" panose="020F0502020204030204" pitchFamily="34" charset="0"/>
                  </a:rPr>
                  <a:t>1:1 Randomization</a:t>
                </a:r>
              </a:p>
            </p:txBody>
          </p:sp>
        </p:grpSp>
        <p:sp>
          <p:nvSpPr>
            <p:cNvPr id="15" name="TextBox 14">
              <a:extLst>
                <a:ext uri="{FF2B5EF4-FFF2-40B4-BE49-F238E27FC236}">
                  <a16:creationId xmlns:a16="http://schemas.microsoft.com/office/drawing/2014/main" id="{E2D1315A-6611-41A9-A4E2-B16FCFCA79B8}"/>
                </a:ext>
              </a:extLst>
            </p:cNvPr>
            <p:cNvSpPr txBox="1"/>
            <p:nvPr/>
          </p:nvSpPr>
          <p:spPr>
            <a:xfrm>
              <a:off x="7130879" y="1771422"/>
              <a:ext cx="1730228" cy="407900"/>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Open-Label</a:t>
              </a:r>
            </a:p>
            <a:p>
              <a:pPr algn="ctr"/>
              <a:r>
                <a:rPr lang="en-US" sz="1467" dirty="0">
                  <a:latin typeface="Calibri" panose="020F0502020204030204" pitchFamily="34" charset="0"/>
                  <a:cs typeface="Calibri" panose="020F0502020204030204" pitchFamily="34" charset="0"/>
                </a:rPr>
                <a:t>Dosing per Clinician</a:t>
              </a:r>
            </a:p>
          </p:txBody>
        </p:sp>
      </p:grpSp>
      <p:sp>
        <p:nvSpPr>
          <p:cNvPr id="7" name="TextBox 6">
            <a:extLst>
              <a:ext uri="{FF2B5EF4-FFF2-40B4-BE49-F238E27FC236}">
                <a16:creationId xmlns:a16="http://schemas.microsoft.com/office/drawing/2014/main" id="{EF25C776-D88B-4D40-884E-352694DC7B58}"/>
              </a:ext>
            </a:extLst>
          </p:cNvPr>
          <p:cNvSpPr txBox="1">
            <a:spLocks noChangeArrowheads="1"/>
          </p:cNvSpPr>
          <p:nvPr/>
        </p:nvSpPr>
        <p:spPr bwMode="auto">
          <a:xfrm>
            <a:off x="3517821" y="1147720"/>
            <a:ext cx="5538500" cy="379656"/>
          </a:xfrm>
          <a:prstGeom prst="rect">
            <a:avLst/>
          </a:prstGeom>
          <a:solidFill>
            <a:schemeClr val="tx1">
              <a:lumMod val="75000"/>
              <a:lumOff val="25000"/>
            </a:schemeClr>
          </a:solidFill>
          <a:ln w="9525">
            <a:noFill/>
            <a:miter lim="800000"/>
            <a:headEnd/>
            <a:tailEnd/>
          </a:ln>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Hospitalized Patients with HF</a:t>
            </a:r>
          </a:p>
        </p:txBody>
      </p:sp>
      <p:sp>
        <p:nvSpPr>
          <p:cNvPr id="45" name="TextBox 44">
            <a:extLst>
              <a:ext uri="{FF2B5EF4-FFF2-40B4-BE49-F238E27FC236}">
                <a16:creationId xmlns:a16="http://schemas.microsoft.com/office/drawing/2014/main" id="{BCDD1E80-E130-41A2-BD94-D7F5F9FA4C80}"/>
              </a:ext>
            </a:extLst>
          </p:cNvPr>
          <p:cNvSpPr txBox="1"/>
          <p:nvPr/>
        </p:nvSpPr>
        <p:spPr>
          <a:xfrm>
            <a:off x="9351069" y="1147534"/>
            <a:ext cx="2773663" cy="769634"/>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Regardless of EF</a:t>
            </a:r>
          </a:p>
          <a:p>
            <a:pPr algn="ctr"/>
            <a:r>
              <a:rPr lang="en-US" sz="1467" b="1" dirty="0">
                <a:latin typeface="Calibri" panose="020F0502020204030204" pitchFamily="34" charset="0"/>
                <a:cs typeface="Calibri" panose="020F0502020204030204" pitchFamily="34" charset="0"/>
              </a:rPr>
              <a:t>Long-term plan for loop diuretic</a:t>
            </a:r>
          </a:p>
          <a:p>
            <a:pPr algn="ctr"/>
            <a:r>
              <a:rPr lang="en-US" sz="1467" b="1" dirty="0">
                <a:latin typeface="Calibri" panose="020F0502020204030204" pitchFamily="34" charset="0"/>
                <a:cs typeface="Calibri" panose="020F0502020204030204" pitchFamily="34" charset="0"/>
              </a:rPr>
              <a:t>(60 US Sites)</a:t>
            </a:r>
            <a:endParaRPr lang="en-US" sz="1467"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14092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grpSp>
        <p:nvGrpSpPr>
          <p:cNvPr id="43" name="Group 42">
            <a:extLst>
              <a:ext uri="{FF2B5EF4-FFF2-40B4-BE49-F238E27FC236}">
                <a16:creationId xmlns:a16="http://schemas.microsoft.com/office/drawing/2014/main" id="{7F2B93D6-F09B-1A09-766E-AF3E52B708EE}"/>
              </a:ext>
            </a:extLst>
          </p:cNvPr>
          <p:cNvGrpSpPr/>
          <p:nvPr/>
        </p:nvGrpSpPr>
        <p:grpSpPr>
          <a:xfrm>
            <a:off x="3517815" y="2567267"/>
            <a:ext cx="5538499" cy="1841781"/>
            <a:chOff x="2495058" y="1986866"/>
            <a:chExt cx="4153874" cy="1381336"/>
          </a:xfrm>
        </p:grpSpPr>
        <p:grpSp>
          <p:nvGrpSpPr>
            <p:cNvPr id="32" name="Group 31">
              <a:extLst>
                <a:ext uri="{FF2B5EF4-FFF2-40B4-BE49-F238E27FC236}">
                  <a16:creationId xmlns:a16="http://schemas.microsoft.com/office/drawing/2014/main" id="{6B9ECB73-8FFE-5FE6-7C24-617EA11FD562}"/>
                </a:ext>
              </a:extLst>
            </p:cNvPr>
            <p:cNvGrpSpPr/>
            <p:nvPr/>
          </p:nvGrpSpPr>
          <p:grpSpPr>
            <a:xfrm flipV="1">
              <a:off x="3430786" y="1986866"/>
              <a:ext cx="2286960" cy="805493"/>
              <a:chOff x="3430786" y="1126472"/>
              <a:chExt cx="2286960" cy="896693"/>
            </a:xfrm>
          </p:grpSpPr>
          <p:cxnSp>
            <p:nvCxnSpPr>
              <p:cNvPr id="33" name="Straight Connector 12">
                <a:extLst>
                  <a:ext uri="{FF2B5EF4-FFF2-40B4-BE49-F238E27FC236}">
                    <a16:creationId xmlns:a16="http://schemas.microsoft.com/office/drawing/2014/main" id="{02499079-60D4-46A3-CBAB-76652B3BF6F6}"/>
                  </a:ext>
                </a:extLst>
              </p:cNvPr>
              <p:cNvCxnSpPr>
                <a:cxnSpLocks noChangeShapeType="1"/>
              </p:cNvCxnSpPr>
              <p:nvPr/>
            </p:nvCxnSpPr>
            <p:spPr bwMode="auto">
              <a:xfrm flipH="1">
                <a:off x="4561764" y="1126472"/>
                <a:ext cx="3855" cy="510930"/>
              </a:xfrm>
              <a:prstGeom prst="line">
                <a:avLst/>
              </a:prstGeom>
              <a:noFill/>
              <a:ln w="38100" algn="ctr">
                <a:solidFill>
                  <a:schemeClr val="tx1"/>
                </a:solidFill>
                <a:round/>
                <a:headEnd type="arrow"/>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nvGrpSpPr>
              <p:cNvPr id="34" name="Group 33">
                <a:extLst>
                  <a:ext uri="{FF2B5EF4-FFF2-40B4-BE49-F238E27FC236}">
                    <a16:creationId xmlns:a16="http://schemas.microsoft.com/office/drawing/2014/main" id="{F66D2B1B-AE16-D6C5-C970-BF37BACFE33F}"/>
                  </a:ext>
                </a:extLst>
              </p:cNvPr>
              <p:cNvGrpSpPr/>
              <p:nvPr/>
            </p:nvGrpSpPr>
            <p:grpSpPr>
              <a:xfrm>
                <a:off x="3430786" y="1623115"/>
                <a:ext cx="2286960" cy="400050"/>
                <a:chOff x="3430786" y="1623115"/>
                <a:chExt cx="2286960" cy="400050"/>
              </a:xfrm>
            </p:grpSpPr>
            <p:cxnSp>
              <p:nvCxnSpPr>
                <p:cNvPr id="35" name="Straight Arrow Connector 16">
                  <a:extLst>
                    <a:ext uri="{FF2B5EF4-FFF2-40B4-BE49-F238E27FC236}">
                      <a16:creationId xmlns:a16="http://schemas.microsoft.com/office/drawing/2014/main" id="{7C2DA6AF-65ED-2719-B205-D55196581BDE}"/>
                    </a:ext>
                  </a:extLst>
                </p:cNvPr>
                <p:cNvCxnSpPr>
                  <a:cxnSpLocks noChangeShapeType="1"/>
                </p:cNvCxnSpPr>
                <p:nvPr/>
              </p:nvCxnSpPr>
              <p:spPr bwMode="auto">
                <a:xfrm>
                  <a:off x="3440311" y="1623115"/>
                  <a:ext cx="0" cy="400050"/>
                </a:xfrm>
                <a:prstGeom prst="straightConnector1">
                  <a:avLst/>
                </a:prstGeom>
                <a:noFill/>
                <a:ln w="38100" algn="ctr">
                  <a:solidFill>
                    <a:schemeClr val="tx1"/>
                  </a:solidFill>
                  <a:round/>
                  <a:headEnd/>
                  <a:tailEnd type="non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6" name="Straight Arrow Connector 18">
                  <a:extLst>
                    <a:ext uri="{FF2B5EF4-FFF2-40B4-BE49-F238E27FC236}">
                      <a16:creationId xmlns:a16="http://schemas.microsoft.com/office/drawing/2014/main" id="{A7F8FBA3-79B9-9E10-71D1-80A414433F4F}"/>
                    </a:ext>
                  </a:extLst>
                </p:cNvPr>
                <p:cNvCxnSpPr>
                  <a:cxnSpLocks noChangeShapeType="1"/>
                </p:cNvCxnSpPr>
                <p:nvPr/>
              </p:nvCxnSpPr>
              <p:spPr bwMode="auto">
                <a:xfrm flipH="1">
                  <a:off x="5702499" y="1623115"/>
                  <a:ext cx="1191" cy="400050"/>
                </a:xfrm>
                <a:prstGeom prst="straightConnector1">
                  <a:avLst/>
                </a:prstGeom>
                <a:noFill/>
                <a:ln w="38100" algn="ctr">
                  <a:solidFill>
                    <a:schemeClr val="tx1"/>
                  </a:solidFill>
                  <a:round/>
                  <a:headEnd/>
                  <a:tailEnd type="none"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37" name="Straight Connector 14">
                  <a:extLst>
                    <a:ext uri="{FF2B5EF4-FFF2-40B4-BE49-F238E27FC236}">
                      <a16:creationId xmlns:a16="http://schemas.microsoft.com/office/drawing/2014/main" id="{0ADA472E-4809-8F2C-12B2-11D17D3FEBFB}"/>
                    </a:ext>
                  </a:extLst>
                </p:cNvPr>
                <p:cNvCxnSpPr>
                  <a:cxnSpLocks noChangeShapeType="1"/>
                </p:cNvCxnSpPr>
                <p:nvPr/>
              </p:nvCxnSpPr>
              <p:spPr bwMode="auto">
                <a:xfrm flipV="1">
                  <a:off x="3430786" y="1633076"/>
                  <a:ext cx="2286960" cy="0"/>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sp>
          <p:nvSpPr>
            <p:cNvPr id="17" name="TextBox 16">
              <a:extLst>
                <a:ext uri="{FF2B5EF4-FFF2-40B4-BE49-F238E27FC236}">
                  <a16:creationId xmlns:a16="http://schemas.microsoft.com/office/drawing/2014/main" id="{5A489195-1AEE-4D27-8BB8-B27F6C2E6AB6}"/>
                </a:ext>
              </a:extLst>
            </p:cNvPr>
            <p:cNvSpPr txBox="1"/>
            <p:nvPr/>
          </p:nvSpPr>
          <p:spPr>
            <a:xfrm>
              <a:off x="2495058" y="3083460"/>
              <a:ext cx="4153874" cy="284742"/>
            </a:xfrm>
            <a:prstGeom prst="rect">
              <a:avLst/>
            </a:prstGeom>
            <a:solidFill>
              <a:schemeClr val="bg1">
                <a:lumMod val="85000"/>
              </a:schemeClr>
            </a:solidFill>
            <a:ln w="9525">
              <a:solidFill>
                <a:schemeClr val="accent3"/>
              </a:solidFill>
              <a:miter lim="800000"/>
              <a:headEnd/>
              <a:tailEnd/>
            </a:ln>
          </p:spPr>
          <p:txBody>
            <a:bodyPr wrap="square">
              <a:spAutoFit/>
            </a:bodyPr>
            <a:lstStyle>
              <a:defPPr>
                <a:defRPr lang="en-US"/>
              </a:defPPr>
              <a:lvl1pPr algn="ctr">
                <a:defRPr kumimoji="1" sz="1400" b="1">
                  <a:solidFill>
                    <a:schemeClr val="bg1"/>
                  </a:solidFill>
                  <a:latin typeface="Calibri" panose="020F0502020204030204" pitchFamily="34" charset="0"/>
                  <a:cs typeface="Calibri" panose="020F0502020204030204" pitchFamily="34"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r>
                <a:rPr lang="en-US" sz="1867" dirty="0">
                  <a:solidFill>
                    <a:schemeClr val="tx1"/>
                  </a:solidFill>
                </a:rPr>
                <a:t>All-Cause Mortality </a:t>
              </a:r>
            </a:p>
          </p:txBody>
        </p:sp>
        <p:sp>
          <p:nvSpPr>
            <p:cNvPr id="18" name="TextBox 17">
              <a:extLst>
                <a:ext uri="{FF2B5EF4-FFF2-40B4-BE49-F238E27FC236}">
                  <a16:creationId xmlns:a16="http://schemas.microsoft.com/office/drawing/2014/main" id="{2DF839B7-084E-4F0A-9E2C-722B7D1302C7}"/>
                </a:ext>
              </a:extLst>
            </p:cNvPr>
            <p:cNvSpPr txBox="1"/>
            <p:nvPr/>
          </p:nvSpPr>
          <p:spPr>
            <a:xfrm>
              <a:off x="3214688" y="2800848"/>
              <a:ext cx="2714625" cy="284742"/>
            </a:xfrm>
            <a:prstGeom prst="rect">
              <a:avLst/>
            </a:prstGeom>
            <a:noFill/>
          </p:spPr>
          <p:txBody>
            <a:bodyPr wrap="square" rtlCol="0">
              <a:spAutoFit/>
            </a:bodyPr>
            <a:lstStyle/>
            <a:p>
              <a:pPr algn="ctr"/>
              <a:r>
                <a:rPr lang="en-US" sz="1867" b="1" dirty="0">
                  <a:latin typeface="Calibri" panose="020F0502020204030204" pitchFamily="34" charset="0"/>
                  <a:cs typeface="Calibri" panose="020F0502020204030204" pitchFamily="34" charset="0"/>
                </a:rPr>
                <a:t>Primary Endpoint:</a:t>
              </a:r>
            </a:p>
          </p:txBody>
        </p:sp>
      </p:gr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grpSp>
        <p:nvGrpSpPr>
          <p:cNvPr id="42" name="Group 41">
            <a:extLst>
              <a:ext uri="{FF2B5EF4-FFF2-40B4-BE49-F238E27FC236}">
                <a16:creationId xmlns:a16="http://schemas.microsoft.com/office/drawing/2014/main" id="{B1A82BCB-994A-998E-F97C-1EAC1D084691}"/>
              </a:ext>
            </a:extLst>
          </p:cNvPr>
          <p:cNvGrpSpPr/>
          <p:nvPr/>
        </p:nvGrpSpPr>
        <p:grpSpPr>
          <a:xfrm>
            <a:off x="3504175" y="1467124"/>
            <a:ext cx="8488059" cy="1438639"/>
            <a:chOff x="2495063" y="1100343"/>
            <a:chExt cx="6366044" cy="1078979"/>
          </a:xfrm>
        </p:grpSpPr>
        <p:grpSp>
          <p:nvGrpSpPr>
            <p:cNvPr id="41" name="Group 40">
              <a:extLst>
                <a:ext uri="{FF2B5EF4-FFF2-40B4-BE49-F238E27FC236}">
                  <a16:creationId xmlns:a16="http://schemas.microsoft.com/office/drawing/2014/main" id="{84D9EE62-9B32-573F-97F0-04A5E78E64B3}"/>
                </a:ext>
              </a:extLst>
            </p:cNvPr>
            <p:cNvGrpSpPr/>
            <p:nvPr/>
          </p:nvGrpSpPr>
          <p:grpSpPr>
            <a:xfrm>
              <a:off x="2495063" y="1100343"/>
              <a:ext cx="4153875" cy="1066498"/>
              <a:chOff x="2495063" y="1100343"/>
              <a:chExt cx="4153875" cy="1066498"/>
            </a:xfrm>
          </p:grpSpPr>
          <p:grpSp>
            <p:nvGrpSpPr>
              <p:cNvPr id="30" name="Group 29">
                <a:extLst>
                  <a:ext uri="{FF2B5EF4-FFF2-40B4-BE49-F238E27FC236}">
                    <a16:creationId xmlns:a16="http://schemas.microsoft.com/office/drawing/2014/main" id="{1410F6F4-268D-97CF-DFD7-5BECA5CA7B5D}"/>
                  </a:ext>
                </a:extLst>
              </p:cNvPr>
              <p:cNvGrpSpPr/>
              <p:nvPr/>
            </p:nvGrpSpPr>
            <p:grpSpPr>
              <a:xfrm>
                <a:off x="3426107" y="1100343"/>
                <a:ext cx="2295525" cy="696037"/>
                <a:chOff x="3426107" y="1337364"/>
                <a:chExt cx="2295525" cy="696037"/>
              </a:xfrm>
            </p:grpSpPr>
            <p:cxnSp>
              <p:nvCxnSpPr>
                <p:cNvPr id="8" name="Straight Connector 12">
                  <a:extLst>
                    <a:ext uri="{FF2B5EF4-FFF2-40B4-BE49-F238E27FC236}">
                      <a16:creationId xmlns:a16="http://schemas.microsoft.com/office/drawing/2014/main" id="{88DB79BE-EA5D-47F4-99CD-00897CB9DD30}"/>
                    </a:ext>
                  </a:extLst>
                </p:cNvPr>
                <p:cNvCxnSpPr>
                  <a:cxnSpLocks noChangeShapeType="1"/>
                </p:cNvCxnSpPr>
                <p:nvPr/>
              </p:nvCxnSpPr>
              <p:spPr bwMode="auto">
                <a:xfrm>
                  <a:off x="4572000" y="1337364"/>
                  <a:ext cx="0" cy="300038"/>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nvGrpSpPr>
                <p:cNvPr id="29" name="Group 28">
                  <a:extLst>
                    <a:ext uri="{FF2B5EF4-FFF2-40B4-BE49-F238E27FC236}">
                      <a16:creationId xmlns:a16="http://schemas.microsoft.com/office/drawing/2014/main" id="{5D520DD6-012D-117B-B3A2-D71E1395167A}"/>
                    </a:ext>
                  </a:extLst>
                </p:cNvPr>
                <p:cNvGrpSpPr/>
                <p:nvPr/>
              </p:nvGrpSpPr>
              <p:grpSpPr>
                <a:xfrm>
                  <a:off x="3426107" y="1633351"/>
                  <a:ext cx="2295525" cy="400050"/>
                  <a:chOff x="3426107" y="1633351"/>
                  <a:chExt cx="2295525" cy="400050"/>
                </a:xfrm>
              </p:grpSpPr>
              <p:cxnSp>
                <p:nvCxnSpPr>
                  <p:cNvPr id="9" name="Straight Arrow Connector 16">
                    <a:extLst>
                      <a:ext uri="{FF2B5EF4-FFF2-40B4-BE49-F238E27FC236}">
                        <a16:creationId xmlns:a16="http://schemas.microsoft.com/office/drawing/2014/main" id="{FEF7736C-60B0-4A01-87EF-7F026BED26B0}"/>
                      </a:ext>
                    </a:extLst>
                  </p:cNvPr>
                  <p:cNvCxnSpPr>
                    <a:cxnSpLocks noChangeShapeType="1"/>
                  </p:cNvCxnSpPr>
                  <p:nvPr/>
                </p:nvCxnSpPr>
                <p:spPr bwMode="auto">
                  <a:xfrm>
                    <a:off x="3440311" y="1633351"/>
                    <a:ext cx="0" cy="400050"/>
                  </a:xfrm>
                  <a:prstGeom prst="straightConnector1">
                    <a:avLst/>
                  </a:prstGeom>
                  <a:noFill/>
                  <a:ln w="38100" algn="ctr">
                    <a:solidFill>
                      <a:schemeClr val="tx1"/>
                    </a:solidFill>
                    <a:round/>
                    <a:headEnd/>
                    <a:tailEnd type="arrow"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0" name="Straight Arrow Connector 18">
                    <a:extLst>
                      <a:ext uri="{FF2B5EF4-FFF2-40B4-BE49-F238E27FC236}">
                        <a16:creationId xmlns:a16="http://schemas.microsoft.com/office/drawing/2014/main" id="{B1FA97E1-7C11-42A3-BE1D-1949101F587B}"/>
                      </a:ext>
                    </a:extLst>
                  </p:cNvPr>
                  <p:cNvCxnSpPr>
                    <a:cxnSpLocks noChangeShapeType="1"/>
                  </p:cNvCxnSpPr>
                  <p:nvPr/>
                </p:nvCxnSpPr>
                <p:spPr bwMode="auto">
                  <a:xfrm flipH="1">
                    <a:off x="5702499" y="1633351"/>
                    <a:ext cx="1191" cy="400050"/>
                  </a:xfrm>
                  <a:prstGeom prst="straightConnector1">
                    <a:avLst/>
                  </a:prstGeom>
                  <a:noFill/>
                  <a:ln w="38100" algn="ctr">
                    <a:solidFill>
                      <a:schemeClr val="tx1"/>
                    </a:solidFill>
                    <a:round/>
                    <a:headEnd/>
                    <a:tailEnd type="arrow" w="med" len="me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14" name="Straight Connector 14">
                    <a:extLst>
                      <a:ext uri="{FF2B5EF4-FFF2-40B4-BE49-F238E27FC236}">
                        <a16:creationId xmlns:a16="http://schemas.microsoft.com/office/drawing/2014/main" id="{1AE77E8A-CF18-4CA5-AD12-87594A27A564}"/>
                      </a:ext>
                    </a:extLst>
                  </p:cNvPr>
                  <p:cNvCxnSpPr>
                    <a:cxnSpLocks noChangeShapeType="1"/>
                  </p:cNvCxnSpPr>
                  <p:nvPr/>
                </p:nvCxnSpPr>
                <p:spPr bwMode="auto">
                  <a:xfrm>
                    <a:off x="3426107" y="1640577"/>
                    <a:ext cx="2295525" cy="0"/>
                  </a:xfrm>
                  <a:prstGeom prst="line">
                    <a:avLst/>
                  </a:prstGeom>
                  <a:noFill/>
                  <a:ln w="38100" algn="ctr">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cxnSp>
            </p:grpSp>
          </p:grpSp>
          <p:sp>
            <p:nvSpPr>
              <p:cNvPr id="11" name="TextBox 19">
                <a:extLst>
                  <a:ext uri="{FF2B5EF4-FFF2-40B4-BE49-F238E27FC236}">
                    <a16:creationId xmlns:a16="http://schemas.microsoft.com/office/drawing/2014/main" id="{D94A74AC-7C71-470C-81AC-535C38D3A2A8}"/>
                  </a:ext>
                </a:extLst>
              </p:cNvPr>
              <p:cNvSpPr txBox="1">
                <a:spLocks noChangeArrowheads="1"/>
              </p:cNvSpPr>
              <p:nvPr/>
            </p:nvSpPr>
            <p:spPr bwMode="auto">
              <a:xfrm>
                <a:off x="2495063" y="1820225"/>
                <a:ext cx="1916906" cy="346616"/>
              </a:xfrm>
              <a:prstGeom prst="rect">
                <a:avLst/>
              </a:prstGeom>
              <a:solidFill>
                <a:schemeClr val="accent1"/>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Torsemide </a:t>
                </a:r>
              </a:p>
            </p:txBody>
          </p:sp>
          <p:sp>
            <p:nvSpPr>
              <p:cNvPr id="12" name="TextBox 20">
                <a:extLst>
                  <a:ext uri="{FF2B5EF4-FFF2-40B4-BE49-F238E27FC236}">
                    <a16:creationId xmlns:a16="http://schemas.microsoft.com/office/drawing/2014/main" id="{A1A15EE8-93CA-41CC-A96F-BD50AD074CDE}"/>
                  </a:ext>
                </a:extLst>
              </p:cNvPr>
              <p:cNvSpPr txBox="1">
                <a:spLocks noChangeArrowheads="1"/>
              </p:cNvSpPr>
              <p:nvPr/>
            </p:nvSpPr>
            <p:spPr bwMode="auto">
              <a:xfrm>
                <a:off x="4732032" y="1809498"/>
                <a:ext cx="1916906" cy="346616"/>
              </a:xfrm>
              <a:prstGeom prst="rect">
                <a:avLst/>
              </a:prstGeom>
              <a:solidFill>
                <a:srgbClr val="C00000"/>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Furosemide </a:t>
                </a:r>
              </a:p>
            </p:txBody>
          </p:sp>
          <p:sp>
            <p:nvSpPr>
              <p:cNvPr id="13" name="TextBox 26">
                <a:extLst>
                  <a:ext uri="{FF2B5EF4-FFF2-40B4-BE49-F238E27FC236}">
                    <a16:creationId xmlns:a16="http://schemas.microsoft.com/office/drawing/2014/main" id="{2A5CB219-9323-42DE-B70D-5F07E938D5DF}"/>
                  </a:ext>
                </a:extLst>
              </p:cNvPr>
              <p:cNvSpPr txBox="1">
                <a:spLocks noChangeArrowheads="1"/>
              </p:cNvSpPr>
              <p:nvPr/>
            </p:nvSpPr>
            <p:spPr bwMode="auto">
              <a:xfrm>
                <a:off x="3716685" y="1437985"/>
                <a:ext cx="1710630" cy="2539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600" i="1" dirty="0">
                    <a:solidFill>
                      <a:schemeClr val="tx1"/>
                    </a:solidFill>
                    <a:latin typeface="Calibri" panose="020F0502020204030204" pitchFamily="34" charset="0"/>
                    <a:cs typeface="Calibri" panose="020F0502020204030204" pitchFamily="34" charset="0"/>
                  </a:rPr>
                  <a:t>1:1 Randomization</a:t>
                </a:r>
              </a:p>
            </p:txBody>
          </p:sp>
        </p:grpSp>
        <p:sp>
          <p:nvSpPr>
            <p:cNvPr id="15" name="TextBox 14">
              <a:extLst>
                <a:ext uri="{FF2B5EF4-FFF2-40B4-BE49-F238E27FC236}">
                  <a16:creationId xmlns:a16="http://schemas.microsoft.com/office/drawing/2014/main" id="{E2D1315A-6611-41A9-A4E2-B16FCFCA79B8}"/>
                </a:ext>
              </a:extLst>
            </p:cNvPr>
            <p:cNvSpPr txBox="1"/>
            <p:nvPr/>
          </p:nvSpPr>
          <p:spPr>
            <a:xfrm>
              <a:off x="7130879" y="1771422"/>
              <a:ext cx="1730228" cy="407900"/>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Open-Label</a:t>
              </a:r>
            </a:p>
            <a:p>
              <a:pPr algn="ctr"/>
              <a:r>
                <a:rPr lang="en-US" sz="1467" dirty="0">
                  <a:latin typeface="Calibri" panose="020F0502020204030204" pitchFamily="34" charset="0"/>
                  <a:cs typeface="Calibri" panose="020F0502020204030204" pitchFamily="34" charset="0"/>
                </a:rPr>
                <a:t>Dosing per Clinician</a:t>
              </a:r>
            </a:p>
          </p:txBody>
        </p:sp>
      </p:grpSp>
      <p:sp>
        <p:nvSpPr>
          <p:cNvPr id="19" name="TextBox 18">
            <a:extLst>
              <a:ext uri="{FF2B5EF4-FFF2-40B4-BE49-F238E27FC236}">
                <a16:creationId xmlns:a16="http://schemas.microsoft.com/office/drawing/2014/main" id="{7BBF776F-78A1-45AF-A09D-257F0D01C37D}"/>
              </a:ext>
            </a:extLst>
          </p:cNvPr>
          <p:cNvSpPr txBox="1"/>
          <p:nvPr/>
        </p:nvSpPr>
        <p:spPr>
          <a:xfrm>
            <a:off x="6500447" y="3161885"/>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DCRI Call Center (30 d, 6 m, 12 m)</a:t>
            </a:r>
          </a:p>
        </p:txBody>
      </p:sp>
      <p:sp>
        <p:nvSpPr>
          <p:cNvPr id="27" name="TextBox 26">
            <a:extLst>
              <a:ext uri="{FF2B5EF4-FFF2-40B4-BE49-F238E27FC236}">
                <a16:creationId xmlns:a16="http://schemas.microsoft.com/office/drawing/2014/main" id="{46F7598C-A7E8-4CF3-956E-A38ABFD8EEF8}"/>
              </a:ext>
            </a:extLst>
          </p:cNvPr>
          <p:cNvSpPr txBox="1"/>
          <p:nvPr/>
        </p:nvSpPr>
        <p:spPr>
          <a:xfrm>
            <a:off x="6495514" y="3382500"/>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National Death Index</a:t>
            </a:r>
          </a:p>
        </p:txBody>
      </p:sp>
      <p:sp>
        <p:nvSpPr>
          <p:cNvPr id="7" name="TextBox 6">
            <a:extLst>
              <a:ext uri="{FF2B5EF4-FFF2-40B4-BE49-F238E27FC236}">
                <a16:creationId xmlns:a16="http://schemas.microsoft.com/office/drawing/2014/main" id="{EF25C776-D88B-4D40-884E-352694DC7B58}"/>
              </a:ext>
            </a:extLst>
          </p:cNvPr>
          <p:cNvSpPr txBox="1">
            <a:spLocks noChangeArrowheads="1"/>
          </p:cNvSpPr>
          <p:nvPr/>
        </p:nvSpPr>
        <p:spPr bwMode="auto">
          <a:xfrm>
            <a:off x="3517821" y="1147720"/>
            <a:ext cx="5538500" cy="379656"/>
          </a:xfrm>
          <a:prstGeom prst="rect">
            <a:avLst/>
          </a:prstGeom>
          <a:solidFill>
            <a:schemeClr val="tx1">
              <a:lumMod val="75000"/>
              <a:lumOff val="25000"/>
            </a:schemeClr>
          </a:solidFill>
          <a:ln w="9525">
            <a:noFill/>
            <a:miter lim="800000"/>
            <a:headEnd/>
            <a:tailEnd/>
          </a:ln>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Hospitalized Patients with HF</a:t>
            </a:r>
          </a:p>
        </p:txBody>
      </p:sp>
      <p:sp>
        <p:nvSpPr>
          <p:cNvPr id="40" name="TextBox 39">
            <a:extLst>
              <a:ext uri="{FF2B5EF4-FFF2-40B4-BE49-F238E27FC236}">
                <a16:creationId xmlns:a16="http://schemas.microsoft.com/office/drawing/2014/main" id="{D5FB88A7-8E24-48F1-A26C-984FBB02E1FF}"/>
              </a:ext>
            </a:extLst>
          </p:cNvPr>
          <p:cNvSpPr txBox="1"/>
          <p:nvPr/>
        </p:nvSpPr>
        <p:spPr>
          <a:xfrm>
            <a:off x="3485966" y="3082087"/>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Routine Clinical Follow-up</a:t>
            </a:r>
          </a:p>
        </p:txBody>
      </p:sp>
      <p:sp>
        <p:nvSpPr>
          <p:cNvPr id="44" name="TextBox 43">
            <a:extLst>
              <a:ext uri="{FF2B5EF4-FFF2-40B4-BE49-F238E27FC236}">
                <a16:creationId xmlns:a16="http://schemas.microsoft.com/office/drawing/2014/main" id="{7FC70854-6D66-4BD8-B78C-FC3E8CA34F3C}"/>
              </a:ext>
            </a:extLst>
          </p:cNvPr>
          <p:cNvSpPr txBox="1"/>
          <p:nvPr/>
        </p:nvSpPr>
        <p:spPr>
          <a:xfrm>
            <a:off x="3481033" y="3302703"/>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No in-person study visits</a:t>
            </a:r>
          </a:p>
        </p:txBody>
      </p:sp>
      <p:sp>
        <p:nvSpPr>
          <p:cNvPr id="45" name="TextBox 44">
            <a:extLst>
              <a:ext uri="{FF2B5EF4-FFF2-40B4-BE49-F238E27FC236}">
                <a16:creationId xmlns:a16="http://schemas.microsoft.com/office/drawing/2014/main" id="{BCDD1E80-E130-41A2-BD94-D7F5F9FA4C80}"/>
              </a:ext>
            </a:extLst>
          </p:cNvPr>
          <p:cNvSpPr txBox="1"/>
          <p:nvPr/>
        </p:nvSpPr>
        <p:spPr>
          <a:xfrm>
            <a:off x="9351069" y="1147534"/>
            <a:ext cx="2773663" cy="769634"/>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Regardless of EF</a:t>
            </a:r>
          </a:p>
          <a:p>
            <a:pPr algn="ctr"/>
            <a:r>
              <a:rPr lang="en-US" sz="1467" b="1" dirty="0">
                <a:latin typeface="Calibri" panose="020F0502020204030204" pitchFamily="34" charset="0"/>
                <a:cs typeface="Calibri" panose="020F0502020204030204" pitchFamily="34" charset="0"/>
              </a:rPr>
              <a:t>Long-term plan for loop diuretic</a:t>
            </a:r>
          </a:p>
          <a:p>
            <a:pPr algn="ctr"/>
            <a:r>
              <a:rPr lang="en-US" sz="1467" b="1" dirty="0">
                <a:latin typeface="Calibri" panose="020F0502020204030204" pitchFamily="34" charset="0"/>
                <a:cs typeface="Calibri" panose="020F0502020204030204" pitchFamily="34" charset="0"/>
              </a:rPr>
              <a:t>(60 US Sites)</a:t>
            </a:r>
            <a:endParaRPr lang="en-US" sz="1467"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5546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a:extLst>
              <a:ext uri="{FF2B5EF4-FFF2-40B4-BE49-F238E27FC236}">
                <a16:creationId xmlns:a16="http://schemas.microsoft.com/office/drawing/2014/main" id="{05B583B0-82F8-8877-0591-B96326E4B5AF}"/>
              </a:ext>
            </a:extLst>
          </p:cNvPr>
          <p:cNvSpPr>
            <a:spLocks noGrp="1"/>
          </p:cNvSpPr>
          <p:nvPr>
            <p:ph type="ftr" sz="quarter" idx="3"/>
          </p:nvPr>
        </p:nvSpPr>
        <p:spPr>
          <a:xfrm>
            <a:off x="838200" y="6356350"/>
            <a:ext cx="11084036" cy="365125"/>
          </a:xfrm>
        </p:spPr>
        <p:txBody>
          <a:bodyPr/>
          <a:lstStyle/>
          <a:p>
            <a:r>
              <a:rPr lang="en-US" dirty="0"/>
              <a:t>ClinicalTrials.gov Identifier: NCT03296813</a:t>
            </a:r>
          </a:p>
          <a:p>
            <a:r>
              <a:rPr lang="en-US" dirty="0" err="1"/>
              <a:t>DCRI</a:t>
            </a:r>
            <a:r>
              <a:rPr lang="en-US" dirty="0"/>
              <a:t>, Duke Clinical Research Institute; EF, ejection fraction; </a:t>
            </a:r>
            <a:r>
              <a:rPr lang="en-US" dirty="0" err="1"/>
              <a:t>KCCQ</a:t>
            </a:r>
            <a:r>
              <a:rPr lang="en-US" dirty="0"/>
              <a:t>, Kansas City Cardiomyopathy Questionnaire; PHQ-2, Patient Health Questionnaire-2.</a:t>
            </a:r>
          </a:p>
          <a:p>
            <a:r>
              <a:rPr lang="en-US" dirty="0"/>
              <a:t>Greene </a:t>
            </a:r>
            <a:r>
              <a:rPr lang="en-US" dirty="0" err="1"/>
              <a:t>SJ</a:t>
            </a:r>
            <a:r>
              <a:rPr lang="en-US" dirty="0"/>
              <a:t>, et al. </a:t>
            </a:r>
            <a:r>
              <a:rPr lang="en-US" i="1" dirty="0"/>
              <a:t>JACC Heart Fail. </a:t>
            </a:r>
            <a:r>
              <a:rPr lang="en-US" dirty="0"/>
              <a:t>2021;9(5):325-335. </a:t>
            </a:r>
          </a:p>
        </p:txBody>
      </p:sp>
      <p:grpSp>
        <p:nvGrpSpPr>
          <p:cNvPr id="43" name="Group 42">
            <a:extLst>
              <a:ext uri="{FF2B5EF4-FFF2-40B4-BE49-F238E27FC236}">
                <a16:creationId xmlns:a16="http://schemas.microsoft.com/office/drawing/2014/main" id="{7F2B93D6-F09B-1A09-766E-AF3E52B708EE}"/>
              </a:ext>
            </a:extLst>
          </p:cNvPr>
          <p:cNvGrpSpPr/>
          <p:nvPr/>
        </p:nvGrpSpPr>
        <p:grpSpPr>
          <a:xfrm>
            <a:off x="3517815" y="2567267"/>
            <a:ext cx="5538499" cy="1841781"/>
            <a:chOff x="2495058" y="1986866"/>
            <a:chExt cx="4153874" cy="1381336"/>
          </a:xfrm>
        </p:grpSpPr>
        <p:grpSp>
          <p:nvGrpSpPr>
            <p:cNvPr id="32" name="Group 31">
              <a:extLst>
                <a:ext uri="{FF2B5EF4-FFF2-40B4-BE49-F238E27FC236}">
                  <a16:creationId xmlns:a16="http://schemas.microsoft.com/office/drawing/2014/main" id="{6B9ECB73-8FFE-5FE6-7C24-617EA11FD562}"/>
                </a:ext>
              </a:extLst>
            </p:cNvPr>
            <p:cNvGrpSpPr/>
            <p:nvPr/>
          </p:nvGrpSpPr>
          <p:grpSpPr>
            <a:xfrm flipV="1">
              <a:off x="3430786" y="1986866"/>
              <a:ext cx="2286960" cy="805493"/>
              <a:chOff x="3430786" y="1126472"/>
              <a:chExt cx="2286960" cy="896693"/>
            </a:xfrm>
          </p:grpSpPr>
          <p:cxnSp>
            <p:nvCxnSpPr>
              <p:cNvPr id="33" name="Straight Connector 12">
                <a:extLst>
                  <a:ext uri="{FF2B5EF4-FFF2-40B4-BE49-F238E27FC236}">
                    <a16:creationId xmlns:a16="http://schemas.microsoft.com/office/drawing/2014/main" id="{02499079-60D4-46A3-CBAB-76652B3BF6F6}"/>
                  </a:ext>
                </a:extLst>
              </p:cNvPr>
              <p:cNvCxnSpPr>
                <a:cxnSpLocks noChangeShapeType="1"/>
              </p:cNvCxnSpPr>
              <p:nvPr/>
            </p:nvCxnSpPr>
            <p:spPr bwMode="auto">
              <a:xfrm flipH="1">
                <a:off x="4561764" y="1126472"/>
                <a:ext cx="3855" cy="510930"/>
              </a:xfrm>
              <a:prstGeom prst="line">
                <a:avLst/>
              </a:prstGeom>
              <a:noFill/>
              <a:ln w="38100" algn="ctr">
                <a:solidFill>
                  <a:schemeClr val="tx1"/>
                </a:solidFill>
                <a:round/>
                <a:headEnd type="arrow"/>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34" name="Group 33">
                <a:extLst>
                  <a:ext uri="{FF2B5EF4-FFF2-40B4-BE49-F238E27FC236}">
                    <a16:creationId xmlns:a16="http://schemas.microsoft.com/office/drawing/2014/main" id="{F66D2B1B-AE16-D6C5-C970-BF37BACFE33F}"/>
                  </a:ext>
                </a:extLst>
              </p:cNvPr>
              <p:cNvGrpSpPr/>
              <p:nvPr/>
            </p:nvGrpSpPr>
            <p:grpSpPr>
              <a:xfrm>
                <a:off x="3430786" y="1623115"/>
                <a:ext cx="2286960" cy="400050"/>
                <a:chOff x="3430786" y="1623115"/>
                <a:chExt cx="2286960" cy="400050"/>
              </a:xfrm>
            </p:grpSpPr>
            <p:cxnSp>
              <p:nvCxnSpPr>
                <p:cNvPr id="35" name="Straight Arrow Connector 16">
                  <a:extLst>
                    <a:ext uri="{FF2B5EF4-FFF2-40B4-BE49-F238E27FC236}">
                      <a16:creationId xmlns:a16="http://schemas.microsoft.com/office/drawing/2014/main" id="{7C2DA6AF-65ED-2719-B205-D55196581BDE}"/>
                    </a:ext>
                  </a:extLst>
                </p:cNvPr>
                <p:cNvCxnSpPr>
                  <a:cxnSpLocks noChangeShapeType="1"/>
                </p:cNvCxnSpPr>
                <p:nvPr/>
              </p:nvCxnSpPr>
              <p:spPr bwMode="auto">
                <a:xfrm>
                  <a:off x="3440311" y="1623115"/>
                  <a:ext cx="0" cy="400050"/>
                </a:xfrm>
                <a:prstGeom prst="straightConnector1">
                  <a:avLst/>
                </a:prstGeom>
                <a:noFill/>
                <a:ln w="38100" algn="ctr">
                  <a:solidFill>
                    <a:schemeClr val="tx1"/>
                  </a:solidFill>
                  <a:round/>
                  <a:headEnd/>
                  <a:tailEnd type="non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36" name="Straight Arrow Connector 18">
                  <a:extLst>
                    <a:ext uri="{FF2B5EF4-FFF2-40B4-BE49-F238E27FC236}">
                      <a16:creationId xmlns:a16="http://schemas.microsoft.com/office/drawing/2014/main" id="{A7F8FBA3-79B9-9E10-71D1-80A414433F4F}"/>
                    </a:ext>
                  </a:extLst>
                </p:cNvPr>
                <p:cNvCxnSpPr>
                  <a:cxnSpLocks noChangeShapeType="1"/>
                </p:cNvCxnSpPr>
                <p:nvPr/>
              </p:nvCxnSpPr>
              <p:spPr bwMode="auto">
                <a:xfrm flipH="1">
                  <a:off x="5702499" y="1623115"/>
                  <a:ext cx="1191" cy="400050"/>
                </a:xfrm>
                <a:prstGeom prst="straightConnector1">
                  <a:avLst/>
                </a:prstGeom>
                <a:noFill/>
                <a:ln w="38100" algn="ctr">
                  <a:solidFill>
                    <a:schemeClr val="tx1"/>
                  </a:solidFill>
                  <a:round/>
                  <a:headEnd/>
                  <a:tailEnd type="non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37" name="Straight Connector 14">
                  <a:extLst>
                    <a:ext uri="{FF2B5EF4-FFF2-40B4-BE49-F238E27FC236}">
                      <a16:creationId xmlns:a16="http://schemas.microsoft.com/office/drawing/2014/main" id="{0ADA472E-4809-8F2C-12B2-11D17D3FEBFB}"/>
                    </a:ext>
                  </a:extLst>
                </p:cNvPr>
                <p:cNvCxnSpPr>
                  <a:cxnSpLocks noChangeShapeType="1"/>
                </p:cNvCxnSpPr>
                <p:nvPr/>
              </p:nvCxnSpPr>
              <p:spPr bwMode="auto">
                <a:xfrm flipV="1">
                  <a:off x="3430786" y="1633076"/>
                  <a:ext cx="2286960" cy="0"/>
                </a:xfrm>
                <a:prstGeom prst="line">
                  <a:avLst/>
                </a:prstGeom>
                <a:noFill/>
                <a:ln w="38100"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grpSp>
        <p:sp>
          <p:nvSpPr>
            <p:cNvPr id="17" name="TextBox 16">
              <a:extLst>
                <a:ext uri="{FF2B5EF4-FFF2-40B4-BE49-F238E27FC236}">
                  <a16:creationId xmlns:a16="http://schemas.microsoft.com/office/drawing/2014/main" id="{5A489195-1AEE-4D27-8BB8-B27F6C2E6AB6}"/>
                </a:ext>
              </a:extLst>
            </p:cNvPr>
            <p:cNvSpPr txBox="1"/>
            <p:nvPr/>
          </p:nvSpPr>
          <p:spPr>
            <a:xfrm>
              <a:off x="2495058" y="3083460"/>
              <a:ext cx="4153874" cy="284742"/>
            </a:xfrm>
            <a:prstGeom prst="rect">
              <a:avLst/>
            </a:prstGeom>
            <a:solidFill>
              <a:schemeClr val="bg1">
                <a:lumMod val="85000"/>
              </a:schemeClr>
            </a:solidFill>
            <a:ln w="9525">
              <a:solidFill>
                <a:schemeClr val="accent3"/>
              </a:solidFill>
              <a:miter lim="800000"/>
              <a:headEnd/>
              <a:tailEnd/>
            </a:ln>
          </p:spPr>
          <p:txBody>
            <a:bodyPr wrap="square">
              <a:spAutoFit/>
            </a:bodyPr>
            <a:lstStyle>
              <a:defPPr>
                <a:defRPr lang="en-US"/>
              </a:defPPr>
              <a:lvl1pPr algn="ctr">
                <a:defRPr kumimoji="1" sz="1400" b="1">
                  <a:solidFill>
                    <a:schemeClr val="bg1"/>
                  </a:solidFill>
                  <a:latin typeface="Calibri" panose="020F0502020204030204" pitchFamily="34" charset="0"/>
                  <a:cs typeface="Calibri" panose="020F0502020204030204" pitchFamily="34"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r>
                <a:rPr lang="en-US" sz="1867" dirty="0">
                  <a:solidFill>
                    <a:schemeClr val="tx1"/>
                  </a:solidFill>
                </a:rPr>
                <a:t>All-Cause Mortality </a:t>
              </a:r>
            </a:p>
          </p:txBody>
        </p:sp>
        <p:sp>
          <p:nvSpPr>
            <p:cNvPr id="18" name="TextBox 17">
              <a:extLst>
                <a:ext uri="{FF2B5EF4-FFF2-40B4-BE49-F238E27FC236}">
                  <a16:creationId xmlns:a16="http://schemas.microsoft.com/office/drawing/2014/main" id="{2DF839B7-084E-4F0A-9E2C-722B7D1302C7}"/>
                </a:ext>
              </a:extLst>
            </p:cNvPr>
            <p:cNvSpPr txBox="1"/>
            <p:nvPr/>
          </p:nvSpPr>
          <p:spPr>
            <a:xfrm>
              <a:off x="3214688" y="2800848"/>
              <a:ext cx="2714625" cy="284742"/>
            </a:xfrm>
            <a:prstGeom prst="rect">
              <a:avLst/>
            </a:prstGeom>
            <a:noFill/>
          </p:spPr>
          <p:txBody>
            <a:bodyPr wrap="square" rtlCol="0">
              <a:spAutoFit/>
            </a:bodyPr>
            <a:lstStyle/>
            <a:p>
              <a:pPr algn="ctr"/>
              <a:r>
                <a:rPr lang="en-US" sz="1867" b="1" dirty="0">
                  <a:latin typeface="Calibri" panose="020F0502020204030204" pitchFamily="34" charset="0"/>
                  <a:cs typeface="Calibri" panose="020F0502020204030204" pitchFamily="34" charset="0"/>
                </a:rPr>
                <a:t>Primary Endpoint:</a:t>
              </a:r>
            </a:p>
          </p:txBody>
        </p:sp>
      </p:grpSp>
      <p:sp>
        <p:nvSpPr>
          <p:cNvPr id="2" name="Title 1">
            <a:extLst>
              <a:ext uri="{FF2B5EF4-FFF2-40B4-BE49-F238E27FC236}">
                <a16:creationId xmlns:a16="http://schemas.microsoft.com/office/drawing/2014/main" id="{822B53A6-E040-4E53-8A3E-6CB0B7A6CBD3}"/>
              </a:ext>
            </a:extLst>
          </p:cNvPr>
          <p:cNvSpPr>
            <a:spLocks noGrp="1"/>
          </p:cNvSpPr>
          <p:nvPr>
            <p:ph type="title"/>
          </p:nvPr>
        </p:nvSpPr>
        <p:spPr/>
        <p:txBody>
          <a:bodyPr/>
          <a:lstStyle/>
          <a:p>
            <a:r>
              <a:rPr lang="en-US" dirty="0"/>
              <a:t>Design</a:t>
            </a:r>
          </a:p>
        </p:txBody>
      </p:sp>
      <p:sp>
        <p:nvSpPr>
          <p:cNvPr id="6" name="Rectangle 5">
            <a:extLst>
              <a:ext uri="{FF2B5EF4-FFF2-40B4-BE49-F238E27FC236}">
                <a16:creationId xmlns:a16="http://schemas.microsoft.com/office/drawing/2014/main" id="{0FB3A52F-414B-4BBD-BF3D-14080688BBFC}"/>
              </a:ext>
            </a:extLst>
          </p:cNvPr>
          <p:cNvSpPr/>
          <p:nvPr/>
        </p:nvSpPr>
        <p:spPr>
          <a:xfrm>
            <a:off x="3159561" y="110145"/>
            <a:ext cx="6255021" cy="954300"/>
          </a:xfrm>
          <a:prstGeom prst="rect">
            <a:avLst/>
          </a:prstGeom>
        </p:spPr>
        <p:txBody>
          <a:bodyPr wrap="square">
            <a:spAutoFit/>
          </a:bodyPr>
          <a:lstStyle/>
          <a:p>
            <a:pPr lvl="0" algn="ctr">
              <a:defRPr/>
            </a:pPr>
            <a:r>
              <a:rPr lang="en-US" sz="1867" b="1" dirty="0">
                <a:solidFill>
                  <a:schemeClr val="accent1">
                    <a:lumMod val="75000"/>
                  </a:schemeClr>
                </a:solidFill>
                <a:latin typeface="Calibri" panose="020F0502020204030204" pitchFamily="34" charset="0"/>
                <a:cs typeface="Calibri" panose="020F0502020204030204" pitchFamily="34" charset="0"/>
              </a:rPr>
              <a:t>Primary Objective:</a:t>
            </a:r>
            <a:r>
              <a:rPr lang="en-US" sz="1867" dirty="0">
                <a:solidFill>
                  <a:schemeClr val="accent1">
                    <a:lumMod val="75000"/>
                  </a:schemeClr>
                </a:solidFill>
                <a:latin typeface="Calibri" panose="020F0502020204030204" pitchFamily="34" charset="0"/>
                <a:cs typeface="Calibri" panose="020F0502020204030204" pitchFamily="34" charset="0"/>
              </a:rPr>
              <a:t> </a:t>
            </a:r>
            <a:r>
              <a:rPr lang="en-US" sz="1867" dirty="0">
                <a:latin typeface="Calibri" panose="020F0502020204030204" pitchFamily="34" charset="0"/>
                <a:cs typeface="Calibri" panose="020F0502020204030204" pitchFamily="34" charset="0"/>
              </a:rPr>
              <a:t>Compare the </a:t>
            </a:r>
            <a:r>
              <a:rPr lang="en-US" sz="1867" b="1" dirty="0">
                <a:latin typeface="Calibri" panose="020F0502020204030204" pitchFamily="34" charset="0"/>
                <a:cs typeface="Calibri" panose="020F0502020204030204" pitchFamily="34" charset="0"/>
              </a:rPr>
              <a:t>treatment strategy</a:t>
            </a:r>
            <a:r>
              <a:rPr lang="en-US" sz="1867" dirty="0">
                <a:latin typeface="Calibri" panose="020F0502020204030204" pitchFamily="34" charset="0"/>
                <a:cs typeface="Calibri" panose="020F0502020204030204" pitchFamily="34" charset="0"/>
              </a:rPr>
              <a:t> of torsemide vs. furosemide on long-term clinical outcomes among patients hospitalized with HF through a pragmatic trial</a:t>
            </a:r>
          </a:p>
        </p:txBody>
      </p:sp>
      <p:grpSp>
        <p:nvGrpSpPr>
          <p:cNvPr id="42" name="Group 41">
            <a:extLst>
              <a:ext uri="{FF2B5EF4-FFF2-40B4-BE49-F238E27FC236}">
                <a16:creationId xmlns:a16="http://schemas.microsoft.com/office/drawing/2014/main" id="{B1A82BCB-994A-998E-F97C-1EAC1D084691}"/>
              </a:ext>
            </a:extLst>
          </p:cNvPr>
          <p:cNvGrpSpPr/>
          <p:nvPr/>
        </p:nvGrpSpPr>
        <p:grpSpPr>
          <a:xfrm>
            <a:off x="3504175" y="1467124"/>
            <a:ext cx="8488059" cy="1438639"/>
            <a:chOff x="2495063" y="1100343"/>
            <a:chExt cx="6366044" cy="1078979"/>
          </a:xfrm>
        </p:grpSpPr>
        <p:grpSp>
          <p:nvGrpSpPr>
            <p:cNvPr id="41" name="Group 40">
              <a:extLst>
                <a:ext uri="{FF2B5EF4-FFF2-40B4-BE49-F238E27FC236}">
                  <a16:creationId xmlns:a16="http://schemas.microsoft.com/office/drawing/2014/main" id="{84D9EE62-9B32-573F-97F0-04A5E78E64B3}"/>
                </a:ext>
              </a:extLst>
            </p:cNvPr>
            <p:cNvGrpSpPr/>
            <p:nvPr/>
          </p:nvGrpSpPr>
          <p:grpSpPr>
            <a:xfrm>
              <a:off x="2495063" y="1100343"/>
              <a:ext cx="4153875" cy="1066498"/>
              <a:chOff x="2495063" y="1100343"/>
              <a:chExt cx="4153875" cy="1066498"/>
            </a:xfrm>
          </p:grpSpPr>
          <p:grpSp>
            <p:nvGrpSpPr>
              <p:cNvPr id="30" name="Group 29">
                <a:extLst>
                  <a:ext uri="{FF2B5EF4-FFF2-40B4-BE49-F238E27FC236}">
                    <a16:creationId xmlns:a16="http://schemas.microsoft.com/office/drawing/2014/main" id="{1410F6F4-268D-97CF-DFD7-5BECA5CA7B5D}"/>
                  </a:ext>
                </a:extLst>
              </p:cNvPr>
              <p:cNvGrpSpPr/>
              <p:nvPr/>
            </p:nvGrpSpPr>
            <p:grpSpPr>
              <a:xfrm>
                <a:off x="3426107" y="1100343"/>
                <a:ext cx="2295525" cy="696037"/>
                <a:chOff x="3426107" y="1337364"/>
                <a:chExt cx="2295525" cy="696037"/>
              </a:xfrm>
            </p:grpSpPr>
            <p:cxnSp>
              <p:nvCxnSpPr>
                <p:cNvPr id="8" name="Straight Connector 12">
                  <a:extLst>
                    <a:ext uri="{FF2B5EF4-FFF2-40B4-BE49-F238E27FC236}">
                      <a16:creationId xmlns:a16="http://schemas.microsoft.com/office/drawing/2014/main" id="{88DB79BE-EA5D-47F4-99CD-00897CB9DD30}"/>
                    </a:ext>
                  </a:extLst>
                </p:cNvPr>
                <p:cNvCxnSpPr>
                  <a:cxnSpLocks noChangeShapeType="1"/>
                </p:cNvCxnSpPr>
                <p:nvPr/>
              </p:nvCxnSpPr>
              <p:spPr bwMode="auto">
                <a:xfrm>
                  <a:off x="4572000" y="1337364"/>
                  <a:ext cx="0" cy="300038"/>
                </a:xfrm>
                <a:prstGeom prst="line">
                  <a:avLst/>
                </a:prstGeom>
                <a:noFill/>
                <a:ln w="38100"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nvGrpSpPr>
                <p:cNvPr id="29" name="Group 28">
                  <a:extLst>
                    <a:ext uri="{FF2B5EF4-FFF2-40B4-BE49-F238E27FC236}">
                      <a16:creationId xmlns:a16="http://schemas.microsoft.com/office/drawing/2014/main" id="{5D520DD6-012D-117B-B3A2-D71E1395167A}"/>
                    </a:ext>
                  </a:extLst>
                </p:cNvPr>
                <p:cNvGrpSpPr/>
                <p:nvPr/>
              </p:nvGrpSpPr>
              <p:grpSpPr>
                <a:xfrm>
                  <a:off x="3426107" y="1633351"/>
                  <a:ext cx="2295525" cy="400050"/>
                  <a:chOff x="3426107" y="1633351"/>
                  <a:chExt cx="2295525" cy="400050"/>
                </a:xfrm>
              </p:grpSpPr>
              <p:cxnSp>
                <p:nvCxnSpPr>
                  <p:cNvPr id="9" name="Straight Arrow Connector 16">
                    <a:extLst>
                      <a:ext uri="{FF2B5EF4-FFF2-40B4-BE49-F238E27FC236}">
                        <a16:creationId xmlns:a16="http://schemas.microsoft.com/office/drawing/2014/main" id="{FEF7736C-60B0-4A01-87EF-7F026BED26B0}"/>
                      </a:ext>
                    </a:extLst>
                  </p:cNvPr>
                  <p:cNvCxnSpPr>
                    <a:cxnSpLocks noChangeShapeType="1"/>
                  </p:cNvCxnSpPr>
                  <p:nvPr/>
                </p:nvCxnSpPr>
                <p:spPr bwMode="auto">
                  <a:xfrm>
                    <a:off x="3440311" y="1633351"/>
                    <a:ext cx="0" cy="400050"/>
                  </a:xfrm>
                  <a:prstGeom prst="straightConnector1">
                    <a:avLst/>
                  </a:prstGeom>
                  <a:noFill/>
                  <a:ln w="38100" algn="ctr">
                    <a:solidFill>
                      <a:schemeClr val="tx1"/>
                    </a:solidFill>
                    <a:round/>
                    <a:headEnd/>
                    <a:tailEnd type="arrow"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0" name="Straight Arrow Connector 18">
                    <a:extLst>
                      <a:ext uri="{FF2B5EF4-FFF2-40B4-BE49-F238E27FC236}">
                        <a16:creationId xmlns:a16="http://schemas.microsoft.com/office/drawing/2014/main" id="{B1FA97E1-7C11-42A3-BE1D-1949101F587B}"/>
                      </a:ext>
                    </a:extLst>
                  </p:cNvPr>
                  <p:cNvCxnSpPr>
                    <a:cxnSpLocks noChangeShapeType="1"/>
                  </p:cNvCxnSpPr>
                  <p:nvPr/>
                </p:nvCxnSpPr>
                <p:spPr bwMode="auto">
                  <a:xfrm flipH="1">
                    <a:off x="5702499" y="1633351"/>
                    <a:ext cx="1191" cy="400050"/>
                  </a:xfrm>
                  <a:prstGeom prst="straightConnector1">
                    <a:avLst/>
                  </a:prstGeom>
                  <a:noFill/>
                  <a:ln w="38100" algn="ctr">
                    <a:solidFill>
                      <a:schemeClr val="tx1"/>
                    </a:solidFill>
                    <a:round/>
                    <a:headEnd/>
                    <a:tailEnd type="arrow"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14" name="Straight Connector 14">
                    <a:extLst>
                      <a:ext uri="{FF2B5EF4-FFF2-40B4-BE49-F238E27FC236}">
                        <a16:creationId xmlns:a16="http://schemas.microsoft.com/office/drawing/2014/main" id="{1AE77E8A-CF18-4CA5-AD12-87594A27A564}"/>
                      </a:ext>
                    </a:extLst>
                  </p:cNvPr>
                  <p:cNvCxnSpPr>
                    <a:cxnSpLocks noChangeShapeType="1"/>
                  </p:cNvCxnSpPr>
                  <p:nvPr/>
                </p:nvCxnSpPr>
                <p:spPr bwMode="auto">
                  <a:xfrm>
                    <a:off x="3426107" y="1640577"/>
                    <a:ext cx="2295525" cy="0"/>
                  </a:xfrm>
                  <a:prstGeom prst="line">
                    <a:avLst/>
                  </a:prstGeom>
                  <a:noFill/>
                  <a:ln w="38100" algn="ctr">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grpSp>
          </p:grpSp>
          <p:sp>
            <p:nvSpPr>
              <p:cNvPr id="11" name="TextBox 19">
                <a:extLst>
                  <a:ext uri="{FF2B5EF4-FFF2-40B4-BE49-F238E27FC236}">
                    <a16:creationId xmlns:a16="http://schemas.microsoft.com/office/drawing/2014/main" id="{D94A74AC-7C71-470C-81AC-535C38D3A2A8}"/>
                  </a:ext>
                </a:extLst>
              </p:cNvPr>
              <p:cNvSpPr txBox="1">
                <a:spLocks noChangeArrowheads="1"/>
              </p:cNvSpPr>
              <p:nvPr/>
            </p:nvSpPr>
            <p:spPr bwMode="auto">
              <a:xfrm>
                <a:off x="2495063" y="1820225"/>
                <a:ext cx="1916906" cy="346616"/>
              </a:xfrm>
              <a:prstGeom prst="rect">
                <a:avLst/>
              </a:prstGeom>
              <a:solidFill>
                <a:schemeClr val="accent1"/>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Torsemide </a:t>
                </a:r>
              </a:p>
            </p:txBody>
          </p:sp>
          <p:sp>
            <p:nvSpPr>
              <p:cNvPr id="12" name="TextBox 20">
                <a:extLst>
                  <a:ext uri="{FF2B5EF4-FFF2-40B4-BE49-F238E27FC236}">
                    <a16:creationId xmlns:a16="http://schemas.microsoft.com/office/drawing/2014/main" id="{A1A15EE8-93CA-41CC-A96F-BD50AD074CDE}"/>
                  </a:ext>
                </a:extLst>
              </p:cNvPr>
              <p:cNvSpPr txBox="1">
                <a:spLocks noChangeArrowheads="1"/>
              </p:cNvSpPr>
              <p:nvPr/>
            </p:nvSpPr>
            <p:spPr bwMode="auto">
              <a:xfrm>
                <a:off x="4732032" y="1809498"/>
                <a:ext cx="1916906" cy="346616"/>
              </a:xfrm>
              <a:prstGeom prst="rect">
                <a:avLst/>
              </a:prstGeom>
              <a:solidFill>
                <a:srgbClr val="C00000"/>
              </a:solidFill>
              <a:ln w="9525">
                <a:noFill/>
                <a:miter lim="800000"/>
                <a:headEnd/>
                <a:tailEnd/>
              </a:ln>
            </p:spPr>
            <p:txBody>
              <a:bodyPr wrap="square" anchor="ctr" anchorCtr="0">
                <a:no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Furosemide </a:t>
                </a:r>
              </a:p>
            </p:txBody>
          </p:sp>
          <p:sp>
            <p:nvSpPr>
              <p:cNvPr id="13" name="TextBox 26">
                <a:extLst>
                  <a:ext uri="{FF2B5EF4-FFF2-40B4-BE49-F238E27FC236}">
                    <a16:creationId xmlns:a16="http://schemas.microsoft.com/office/drawing/2014/main" id="{2A5CB219-9323-42DE-B70D-5F07E938D5DF}"/>
                  </a:ext>
                </a:extLst>
              </p:cNvPr>
              <p:cNvSpPr txBox="1">
                <a:spLocks noChangeArrowheads="1"/>
              </p:cNvSpPr>
              <p:nvPr/>
            </p:nvSpPr>
            <p:spPr bwMode="auto">
              <a:xfrm>
                <a:off x="3716685" y="1437985"/>
                <a:ext cx="1710630" cy="25391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600" i="1" dirty="0">
                    <a:solidFill>
                      <a:schemeClr val="tx1"/>
                    </a:solidFill>
                    <a:latin typeface="Calibri" panose="020F0502020204030204" pitchFamily="34" charset="0"/>
                    <a:cs typeface="Calibri" panose="020F0502020204030204" pitchFamily="34" charset="0"/>
                  </a:rPr>
                  <a:t>1:1 Randomization</a:t>
                </a:r>
              </a:p>
            </p:txBody>
          </p:sp>
        </p:grpSp>
        <p:sp>
          <p:nvSpPr>
            <p:cNvPr id="15" name="TextBox 14">
              <a:extLst>
                <a:ext uri="{FF2B5EF4-FFF2-40B4-BE49-F238E27FC236}">
                  <a16:creationId xmlns:a16="http://schemas.microsoft.com/office/drawing/2014/main" id="{E2D1315A-6611-41A9-A4E2-B16FCFCA79B8}"/>
                </a:ext>
              </a:extLst>
            </p:cNvPr>
            <p:cNvSpPr txBox="1"/>
            <p:nvPr/>
          </p:nvSpPr>
          <p:spPr>
            <a:xfrm>
              <a:off x="7130879" y="1771422"/>
              <a:ext cx="1730228" cy="407900"/>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Open-Label</a:t>
              </a:r>
            </a:p>
            <a:p>
              <a:pPr algn="ctr"/>
              <a:r>
                <a:rPr lang="en-US" sz="1467" dirty="0">
                  <a:latin typeface="Calibri" panose="020F0502020204030204" pitchFamily="34" charset="0"/>
                  <a:cs typeface="Calibri" panose="020F0502020204030204" pitchFamily="34" charset="0"/>
                </a:rPr>
                <a:t>Dosing per Clinician</a:t>
              </a:r>
            </a:p>
          </p:txBody>
        </p:sp>
      </p:grpSp>
      <p:sp>
        <p:nvSpPr>
          <p:cNvPr id="19" name="TextBox 18">
            <a:extLst>
              <a:ext uri="{FF2B5EF4-FFF2-40B4-BE49-F238E27FC236}">
                <a16:creationId xmlns:a16="http://schemas.microsoft.com/office/drawing/2014/main" id="{7BBF776F-78A1-45AF-A09D-257F0D01C37D}"/>
              </a:ext>
            </a:extLst>
          </p:cNvPr>
          <p:cNvSpPr txBox="1"/>
          <p:nvPr/>
        </p:nvSpPr>
        <p:spPr>
          <a:xfrm>
            <a:off x="6500447" y="3161885"/>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DCRI Call Center (30 d, 6 m, 12 m)</a:t>
            </a:r>
          </a:p>
        </p:txBody>
      </p:sp>
      <p:sp>
        <p:nvSpPr>
          <p:cNvPr id="22" name="TextBox 21">
            <a:extLst>
              <a:ext uri="{FF2B5EF4-FFF2-40B4-BE49-F238E27FC236}">
                <a16:creationId xmlns:a16="http://schemas.microsoft.com/office/drawing/2014/main" id="{3770F33B-AE4C-4A77-9100-8F6FA2353E53}"/>
              </a:ext>
            </a:extLst>
          </p:cNvPr>
          <p:cNvSpPr txBox="1"/>
          <p:nvPr/>
        </p:nvSpPr>
        <p:spPr>
          <a:xfrm>
            <a:off x="9507839" y="4093779"/>
            <a:ext cx="2306971" cy="830997"/>
          </a:xfrm>
          <a:prstGeom prst="rect">
            <a:avLst/>
          </a:prstGeom>
          <a:noFill/>
        </p:spPr>
        <p:txBody>
          <a:bodyPr wrap="square" rtlCol="0">
            <a:spAutoFit/>
          </a:bodyPr>
          <a:lstStyle/>
          <a:p>
            <a:pPr algn="ctr"/>
            <a:r>
              <a:rPr lang="en-US" sz="1600" b="1" dirty="0">
                <a:latin typeface="Calibri" panose="020F0502020204030204" pitchFamily="34" charset="0"/>
                <a:cs typeface="Calibri" panose="020F0502020204030204" pitchFamily="34" charset="0"/>
              </a:rPr>
              <a:t>Event-Driven</a:t>
            </a:r>
            <a:r>
              <a:rPr lang="en-US" sz="1600" dirty="0">
                <a:latin typeface="Calibri" panose="020F0502020204030204" pitchFamily="34" charset="0"/>
                <a:cs typeface="Calibri" panose="020F0502020204030204" pitchFamily="34" charset="0"/>
              </a:rPr>
              <a:t> </a:t>
            </a:r>
          </a:p>
          <a:p>
            <a:pPr algn="ctr"/>
            <a:r>
              <a:rPr lang="en-US" sz="1600" dirty="0">
                <a:latin typeface="Calibri" panose="020F0502020204030204" pitchFamily="34" charset="0"/>
                <a:cs typeface="Calibri" panose="020F0502020204030204" pitchFamily="34" charset="0"/>
              </a:rPr>
              <a:t>721 Death Events</a:t>
            </a:r>
          </a:p>
          <a:p>
            <a:pPr algn="ctr"/>
            <a:r>
              <a:rPr lang="en-US" sz="1600" dirty="0">
                <a:latin typeface="Calibri" panose="020F0502020204030204" pitchFamily="34" charset="0"/>
                <a:cs typeface="Calibri" panose="020F0502020204030204" pitchFamily="34" charset="0"/>
              </a:rPr>
              <a:t>(85% power)</a:t>
            </a:r>
          </a:p>
        </p:txBody>
      </p:sp>
      <p:sp>
        <p:nvSpPr>
          <p:cNvPr id="23" name="Rectangle 22">
            <a:extLst>
              <a:ext uri="{FF2B5EF4-FFF2-40B4-BE49-F238E27FC236}">
                <a16:creationId xmlns:a16="http://schemas.microsoft.com/office/drawing/2014/main" id="{6036F768-2D09-4C61-9A3B-4AF47560520C}"/>
              </a:ext>
            </a:extLst>
          </p:cNvPr>
          <p:cNvSpPr/>
          <p:nvPr/>
        </p:nvSpPr>
        <p:spPr>
          <a:xfrm>
            <a:off x="626898" y="4093779"/>
            <a:ext cx="2640320" cy="830997"/>
          </a:xfrm>
          <a:prstGeom prst="rect">
            <a:avLst/>
          </a:prstGeom>
        </p:spPr>
        <p:txBody>
          <a:bodyPr wrap="square">
            <a:spAutoFit/>
          </a:bodyPr>
          <a:lstStyle/>
          <a:p>
            <a:pPr lvl="0" algn="ctr">
              <a:defRPr/>
            </a:pPr>
            <a:r>
              <a:rPr lang="en-US" sz="1600" b="1" dirty="0">
                <a:solidFill>
                  <a:schemeClr val="accent1"/>
                </a:solidFill>
                <a:latin typeface="Calibri" panose="020F0502020204030204" pitchFamily="34" charset="0"/>
                <a:cs typeface="Calibri" panose="020F0502020204030204" pitchFamily="34" charset="0"/>
              </a:rPr>
              <a:t>Primary Hypothesis: </a:t>
            </a:r>
            <a:br>
              <a:rPr lang="en-US" sz="1600" dirty="0">
                <a:solidFill>
                  <a:schemeClr val="accent1">
                    <a:lumMod val="75000"/>
                  </a:schemeClr>
                </a:solidFill>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Torsemide reduces mortality by 20% vs. furosemide</a:t>
            </a:r>
          </a:p>
        </p:txBody>
      </p:sp>
      <p:sp>
        <p:nvSpPr>
          <p:cNvPr id="27" name="TextBox 26">
            <a:extLst>
              <a:ext uri="{FF2B5EF4-FFF2-40B4-BE49-F238E27FC236}">
                <a16:creationId xmlns:a16="http://schemas.microsoft.com/office/drawing/2014/main" id="{46F7598C-A7E8-4CF3-956E-A38ABFD8EEF8}"/>
              </a:ext>
            </a:extLst>
          </p:cNvPr>
          <p:cNvSpPr txBox="1"/>
          <p:nvPr/>
        </p:nvSpPr>
        <p:spPr>
          <a:xfrm>
            <a:off x="6495514" y="3382500"/>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National Death Index</a:t>
            </a:r>
          </a:p>
        </p:txBody>
      </p:sp>
      <p:sp>
        <p:nvSpPr>
          <p:cNvPr id="7" name="TextBox 6">
            <a:extLst>
              <a:ext uri="{FF2B5EF4-FFF2-40B4-BE49-F238E27FC236}">
                <a16:creationId xmlns:a16="http://schemas.microsoft.com/office/drawing/2014/main" id="{EF25C776-D88B-4D40-884E-352694DC7B58}"/>
              </a:ext>
            </a:extLst>
          </p:cNvPr>
          <p:cNvSpPr txBox="1">
            <a:spLocks noChangeArrowheads="1"/>
          </p:cNvSpPr>
          <p:nvPr/>
        </p:nvSpPr>
        <p:spPr bwMode="auto">
          <a:xfrm>
            <a:off x="3517821" y="1147720"/>
            <a:ext cx="5538500" cy="379656"/>
          </a:xfrm>
          <a:prstGeom prst="rect">
            <a:avLst/>
          </a:prstGeom>
          <a:solidFill>
            <a:schemeClr val="tx1">
              <a:lumMod val="75000"/>
              <a:lumOff val="25000"/>
            </a:schemeClr>
          </a:solidFill>
          <a:ln w="9525">
            <a:noFill/>
            <a:miter lim="800000"/>
            <a:headEnd/>
            <a:tailEnd/>
          </a:ln>
        </p:spPr>
        <p:txBody>
          <a:bodyPr wrap="square">
            <a:spAutoFit/>
          </a:bodyPr>
          <a:lstStyle>
            <a:lvl1pPr eaLnBrk="0" hangingPunct="0">
              <a:defRPr kumimoji="1">
                <a:solidFill>
                  <a:schemeClr val="bg1"/>
                </a:solidFill>
                <a:latin typeface="Arial" charset="0"/>
                <a:cs typeface="Arial" charset="0"/>
              </a:defRPr>
            </a:lvl1pPr>
            <a:lvl2pPr marL="742950" indent="-285750" eaLnBrk="0" hangingPunct="0">
              <a:defRPr kumimoji="1">
                <a:solidFill>
                  <a:schemeClr val="bg1"/>
                </a:solidFill>
                <a:latin typeface="Arial" charset="0"/>
                <a:cs typeface="Arial" charset="0"/>
              </a:defRPr>
            </a:lvl2pPr>
            <a:lvl3pPr marL="1143000" indent="-228600" eaLnBrk="0" hangingPunct="0">
              <a:defRPr kumimoji="1">
                <a:solidFill>
                  <a:schemeClr val="bg1"/>
                </a:solidFill>
                <a:latin typeface="Arial" charset="0"/>
                <a:cs typeface="Arial" charset="0"/>
              </a:defRPr>
            </a:lvl3pPr>
            <a:lvl4pPr marL="1600200" indent="-228600" eaLnBrk="0" hangingPunct="0">
              <a:defRPr kumimoji="1">
                <a:solidFill>
                  <a:schemeClr val="bg1"/>
                </a:solidFill>
                <a:latin typeface="Arial" charset="0"/>
                <a:cs typeface="Arial" charset="0"/>
              </a:defRPr>
            </a:lvl4pPr>
            <a:lvl5pPr marL="2057400" indent="-228600" eaLnBrk="0" hangingPunct="0">
              <a:defRPr kumimoji="1">
                <a:solidFill>
                  <a:schemeClr val="bg1"/>
                </a:solidFill>
                <a:latin typeface="Arial" charset="0"/>
                <a:cs typeface="Arial" charset="0"/>
              </a:defRPr>
            </a:lvl5pPr>
            <a:lvl6pPr marL="2514600" indent="-228600" eaLnBrk="0" fontAlgn="base" hangingPunct="0">
              <a:spcBef>
                <a:spcPct val="0"/>
              </a:spcBef>
              <a:spcAft>
                <a:spcPct val="0"/>
              </a:spcAft>
              <a:defRPr kumimoji="1">
                <a:solidFill>
                  <a:schemeClr val="bg1"/>
                </a:solidFill>
                <a:latin typeface="Arial" charset="0"/>
                <a:cs typeface="Arial" charset="0"/>
              </a:defRPr>
            </a:lvl6pPr>
            <a:lvl7pPr marL="2971800" indent="-228600" eaLnBrk="0" fontAlgn="base" hangingPunct="0">
              <a:spcBef>
                <a:spcPct val="0"/>
              </a:spcBef>
              <a:spcAft>
                <a:spcPct val="0"/>
              </a:spcAft>
              <a:defRPr kumimoji="1">
                <a:solidFill>
                  <a:schemeClr val="bg1"/>
                </a:solidFill>
                <a:latin typeface="Arial" charset="0"/>
                <a:cs typeface="Arial" charset="0"/>
              </a:defRPr>
            </a:lvl7pPr>
            <a:lvl8pPr marL="3429000" indent="-228600" eaLnBrk="0" fontAlgn="base" hangingPunct="0">
              <a:spcBef>
                <a:spcPct val="0"/>
              </a:spcBef>
              <a:spcAft>
                <a:spcPct val="0"/>
              </a:spcAft>
              <a:defRPr kumimoji="1">
                <a:solidFill>
                  <a:schemeClr val="bg1"/>
                </a:solidFill>
                <a:latin typeface="Arial" charset="0"/>
                <a:cs typeface="Arial" charset="0"/>
              </a:defRPr>
            </a:lvl8pPr>
            <a:lvl9pPr marL="3886200" indent="-228600" eaLnBrk="0" fontAlgn="base" hangingPunct="0">
              <a:spcBef>
                <a:spcPct val="0"/>
              </a:spcBef>
              <a:spcAft>
                <a:spcPct val="0"/>
              </a:spcAft>
              <a:defRPr kumimoji="1">
                <a:solidFill>
                  <a:schemeClr val="bg1"/>
                </a:solidFill>
                <a:latin typeface="Arial" charset="0"/>
                <a:cs typeface="Arial" charset="0"/>
              </a:defRPr>
            </a:lvl9pPr>
          </a:lstStyle>
          <a:p>
            <a:pPr algn="ctr" eaLnBrk="1" hangingPunct="1"/>
            <a:r>
              <a:rPr lang="en-US" sz="1867" b="1" dirty="0">
                <a:latin typeface="Calibri" panose="020F0502020204030204" pitchFamily="34" charset="0"/>
                <a:cs typeface="Calibri" panose="020F0502020204030204" pitchFamily="34" charset="0"/>
              </a:rPr>
              <a:t>Hospitalized Patients with HF</a:t>
            </a:r>
          </a:p>
        </p:txBody>
      </p:sp>
      <p:sp>
        <p:nvSpPr>
          <p:cNvPr id="40" name="TextBox 39">
            <a:extLst>
              <a:ext uri="{FF2B5EF4-FFF2-40B4-BE49-F238E27FC236}">
                <a16:creationId xmlns:a16="http://schemas.microsoft.com/office/drawing/2014/main" id="{D5FB88A7-8E24-48F1-A26C-984FBB02E1FF}"/>
              </a:ext>
            </a:extLst>
          </p:cNvPr>
          <p:cNvSpPr txBox="1"/>
          <p:nvPr/>
        </p:nvSpPr>
        <p:spPr>
          <a:xfrm>
            <a:off x="3485966" y="3082087"/>
            <a:ext cx="3115571"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Routine Clinical Follow-up</a:t>
            </a:r>
          </a:p>
        </p:txBody>
      </p:sp>
      <p:sp>
        <p:nvSpPr>
          <p:cNvPr id="44" name="TextBox 43">
            <a:extLst>
              <a:ext uri="{FF2B5EF4-FFF2-40B4-BE49-F238E27FC236}">
                <a16:creationId xmlns:a16="http://schemas.microsoft.com/office/drawing/2014/main" id="{7FC70854-6D66-4BD8-B78C-FC3E8CA34F3C}"/>
              </a:ext>
            </a:extLst>
          </p:cNvPr>
          <p:cNvSpPr txBox="1"/>
          <p:nvPr/>
        </p:nvSpPr>
        <p:spPr>
          <a:xfrm>
            <a:off x="3481033" y="3302703"/>
            <a:ext cx="3115565" cy="338554"/>
          </a:xfrm>
          <a:prstGeom prst="rect">
            <a:avLst/>
          </a:prstGeom>
          <a:noFill/>
        </p:spPr>
        <p:txBody>
          <a:bodyPr wrap="square" rtlCol="0">
            <a:spAutoFit/>
          </a:bodyPr>
          <a:lstStyle/>
          <a:p>
            <a:r>
              <a:rPr lang="en-US" sz="1600" i="1" dirty="0">
                <a:latin typeface="Calibri" panose="020F0502020204030204" pitchFamily="34" charset="0"/>
                <a:cs typeface="Calibri" panose="020F0502020204030204" pitchFamily="34" charset="0"/>
              </a:rPr>
              <a:t>No in-person study visits</a:t>
            </a:r>
          </a:p>
        </p:txBody>
      </p:sp>
      <p:sp>
        <p:nvSpPr>
          <p:cNvPr id="45" name="TextBox 44">
            <a:extLst>
              <a:ext uri="{FF2B5EF4-FFF2-40B4-BE49-F238E27FC236}">
                <a16:creationId xmlns:a16="http://schemas.microsoft.com/office/drawing/2014/main" id="{BCDD1E80-E130-41A2-BD94-D7F5F9FA4C80}"/>
              </a:ext>
            </a:extLst>
          </p:cNvPr>
          <p:cNvSpPr txBox="1"/>
          <p:nvPr/>
        </p:nvSpPr>
        <p:spPr>
          <a:xfrm>
            <a:off x="9351069" y="1147534"/>
            <a:ext cx="2773663" cy="769634"/>
          </a:xfrm>
          <a:prstGeom prst="rect">
            <a:avLst/>
          </a:prstGeom>
          <a:noFill/>
        </p:spPr>
        <p:txBody>
          <a:bodyPr wrap="square" rtlCol="0">
            <a:spAutoFit/>
          </a:bodyPr>
          <a:lstStyle/>
          <a:p>
            <a:pPr algn="ctr"/>
            <a:r>
              <a:rPr lang="en-US" sz="1467" b="1" dirty="0">
                <a:latin typeface="Calibri" panose="020F0502020204030204" pitchFamily="34" charset="0"/>
                <a:cs typeface="Calibri" panose="020F0502020204030204" pitchFamily="34" charset="0"/>
              </a:rPr>
              <a:t>Regardless of EF</a:t>
            </a:r>
          </a:p>
          <a:p>
            <a:pPr algn="ctr"/>
            <a:r>
              <a:rPr lang="en-US" sz="1467" b="1" dirty="0">
                <a:latin typeface="Calibri" panose="020F0502020204030204" pitchFamily="34" charset="0"/>
                <a:cs typeface="Calibri" panose="020F0502020204030204" pitchFamily="34" charset="0"/>
              </a:rPr>
              <a:t>Long-term plan for loop diuretic</a:t>
            </a:r>
          </a:p>
          <a:p>
            <a:pPr algn="ctr"/>
            <a:r>
              <a:rPr lang="en-US" sz="1467" b="1" dirty="0">
                <a:latin typeface="Calibri" panose="020F0502020204030204" pitchFamily="34" charset="0"/>
                <a:cs typeface="Calibri" panose="020F0502020204030204" pitchFamily="34" charset="0"/>
              </a:rPr>
              <a:t>(60 US Sites)</a:t>
            </a:r>
            <a:endParaRPr lang="en-US" sz="1467"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259619"/>
      </p:ext>
    </p:extLst>
  </p:cSld>
  <p:clrMapOvr>
    <a:masterClrMapping/>
  </p:clrMapOvr>
</p:sld>
</file>

<file path=ppt/theme/theme1.xml><?xml version="1.0" encoding="utf-8"?>
<a:theme xmlns:a="http://schemas.openxmlformats.org/drawingml/2006/main" name="Office Theme">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2102</Words>
  <Application>Microsoft Office PowerPoint</Application>
  <PresentationFormat>Widescreen</PresentationFormat>
  <Paragraphs>329</Paragraphs>
  <Slides>25</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Torsemide Comparison With Furosemide For Management of Heart Failure</vt:lpstr>
      <vt:lpstr>Disclaimer</vt:lpstr>
      <vt:lpstr>Background</vt:lpstr>
      <vt:lpstr>Background</vt:lpstr>
      <vt:lpstr>Design</vt:lpstr>
      <vt:lpstr>Design</vt:lpstr>
      <vt:lpstr>Design</vt:lpstr>
      <vt:lpstr>Design</vt:lpstr>
      <vt:lpstr>Design</vt:lpstr>
      <vt:lpstr>Design</vt:lpstr>
      <vt:lpstr>Baseline Characteristics (N=2859)</vt:lpstr>
      <vt:lpstr>Baseline Characteristics (N=2859)</vt:lpstr>
      <vt:lpstr>Baseline Characteristics (N=2859)</vt:lpstr>
      <vt:lpstr>Primary Endpoint: All-Cause Mortality</vt:lpstr>
      <vt:lpstr>Primary Endpoint: All-Cause Mortality</vt:lpstr>
      <vt:lpstr>Primary Endpoint: All-Cause Mortality</vt:lpstr>
      <vt:lpstr>Primary Endpoint: All-Cause Mortality</vt:lpstr>
      <vt:lpstr>All-Cause Mortality or Hospitalization (12 mos)</vt:lpstr>
      <vt:lpstr>All-Cause Mortality or Hospitalization (12 mos)</vt:lpstr>
      <vt:lpstr>All-Cause Mortality or Hospitalization (12 mos)</vt:lpstr>
      <vt:lpstr>Total Hospitalizations (12 mos)</vt:lpstr>
      <vt:lpstr>Total Hospitalizations (12 mos)</vt:lpstr>
      <vt:lpstr>Total Hospitalizations (12 mos)</vt:lpstr>
      <vt:lpstr>Pragmatic Trial Insights</vt:lpstr>
      <vt:lpstr>Conclusions and Implications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2022-11-23T17:45:56Z</dcterms:created>
  <dcterms:modified xsi:type="dcterms:W3CDTF">2022-11-23T18:00:02Z</dcterms:modified>
</cp:coreProperties>
</file>