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2" r:id="rId2"/>
    <p:sldId id="256" r:id="rId3"/>
    <p:sldId id="483" r:id="rId4"/>
    <p:sldId id="381" r:id="rId5"/>
    <p:sldId id="261" r:id="rId6"/>
    <p:sldId id="484" r:id="rId7"/>
    <p:sldId id="486" r:id="rId8"/>
    <p:sldId id="487" r:id="rId9"/>
    <p:sldId id="48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792" userDrawn="1">
          <p15:clr>
            <a:srgbClr val="A4A3A4"/>
          </p15:clr>
        </p15:guide>
        <p15:guide id="4" pos="5765" userDrawn="1">
          <p15:clr>
            <a:srgbClr val="A4A3A4"/>
          </p15:clr>
        </p15:guide>
        <p15:guide id="5" pos="2259" userDrawn="1">
          <p15:clr>
            <a:srgbClr val="A4A3A4"/>
          </p15:clr>
        </p15:guide>
        <p15:guide id="6" orient="horz" pos="576" userDrawn="1">
          <p15:clr>
            <a:srgbClr val="A4A3A4"/>
          </p15:clr>
        </p15:guide>
        <p15:guide id="7" orient="horz" pos="240" userDrawn="1">
          <p15:clr>
            <a:srgbClr val="A4A3A4"/>
          </p15:clr>
        </p15:guide>
        <p15:guide id="8" orient="horz" pos="3312" userDrawn="1">
          <p15:clr>
            <a:srgbClr val="A4A3A4"/>
          </p15:clr>
        </p15:guide>
        <p15:guide id="9" pos="2232" userDrawn="1">
          <p15:clr>
            <a:srgbClr val="A4A3A4"/>
          </p15:clr>
        </p15:guide>
        <p15:guide id="10" orient="horz" pos="336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5A65102-597A-C4D6-4A5A-EC0FC2E22EFC}" name="Susan Diaz" initials="SD" userId="S::sdiaz@ushealthconnect.com::0160f941-b42d-4e94-b274-ad4158d91f49" providerId="AD"/>
  <p188:author id="{B8EE6C36-20C4-65E1-2DFE-451279FB28B0}" name="Vin Kalathiveetil" initials="VK" userId="S::vink@ushealthconnect.com::1aa2e0d2-9ff1-4f24-98ac-64b5f8166875" providerId="AD"/>
  <p188:author id="{EF0B1141-878B-484F-231E-77C729305D92}" name="Emily Jebing" initials="EJ" userId="9a5a294af1682ae3" providerId="Windows Live"/>
  <p188:author id="{6EB12EAF-BC4E-6B6B-0102-503011D8EEE7}" name="Emily Jebing" initials="EJ" userId="Emily Jebing"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8725"/>
    <a:srgbClr val="0072B5"/>
    <a:srgbClr val="BD3B27"/>
    <a:srgbClr val="92B700"/>
    <a:srgbClr val="FECD60"/>
    <a:srgbClr val="F1792C"/>
    <a:srgbClr val="7F0127"/>
    <a:srgbClr val="981A31"/>
    <a:srgbClr val="DF1918"/>
    <a:srgbClr val="E682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2" autoAdjust="0"/>
    <p:restoredTop sz="90068" autoAdjust="0"/>
  </p:normalViewPr>
  <p:slideViewPr>
    <p:cSldViewPr snapToGrid="0">
      <p:cViewPr varScale="1">
        <p:scale>
          <a:sx n="100" d="100"/>
          <a:sy n="100" d="100"/>
        </p:scale>
        <p:origin x="168" y="84"/>
      </p:cViewPr>
      <p:guideLst>
        <p:guide pos="3840"/>
        <p:guide orient="horz" pos="792"/>
        <p:guide pos="5765"/>
        <p:guide pos="2259"/>
        <p:guide orient="horz" pos="576"/>
        <p:guide orient="horz" pos="240"/>
        <p:guide orient="horz" pos="3312"/>
        <p:guide pos="2232"/>
        <p:guide orient="horz" pos="336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1A463A-09CC-43CF-A018-6FF5DE8B189F}" type="datetimeFigureOut">
              <a:rPr lang="en-US" smtClean="0"/>
              <a:t>9/30/2022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F9E5F7-0786-4CD1-8C66-FA90B52901B3}" type="slidenum">
              <a:rPr lang="en-US" smtClean="0"/>
              <a:t>‹#›</a:t>
            </a:fld>
            <a:endParaRPr lang="en-US"/>
          </a:p>
        </p:txBody>
      </p:sp>
    </p:spTree>
    <p:extLst>
      <p:ext uri="{BB962C8B-B14F-4D97-AF65-F5344CB8AC3E}">
        <p14:creationId xmlns:p14="http://schemas.microsoft.com/office/powerpoint/2010/main" val="2008594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4D9C79-A910-6B4C-A840-8761653B7EE9}" type="slidenum">
              <a:rPr lang="en-US" smtClean="0"/>
              <a:t>1</a:t>
            </a:fld>
            <a:endParaRPr lang="en-US"/>
          </a:p>
        </p:txBody>
      </p:sp>
    </p:spTree>
    <p:extLst>
      <p:ext uri="{BB962C8B-B14F-4D97-AF65-F5344CB8AC3E}">
        <p14:creationId xmlns:p14="http://schemas.microsoft.com/office/powerpoint/2010/main" val="135136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9A01E1-86AB-B741-94C7-22B4DFEFE09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92475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4D9C79-A910-6B4C-A840-8761653B7EE9}" type="slidenum">
              <a:rPr lang="en-US" smtClean="0"/>
              <a:t>4</a:t>
            </a:fld>
            <a:endParaRPr lang="en-US"/>
          </a:p>
        </p:txBody>
      </p:sp>
    </p:spTree>
    <p:extLst>
      <p:ext uri="{BB962C8B-B14F-4D97-AF65-F5344CB8AC3E}">
        <p14:creationId xmlns:p14="http://schemas.microsoft.com/office/powerpoint/2010/main" val="3308067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C32C76-7441-8549-B4FD-CDFE1DCD0923}" type="slidenum">
              <a:rPr lang="en-US" smtClean="0"/>
              <a:t>5</a:t>
            </a:fld>
            <a:endParaRPr lang="en-US"/>
          </a:p>
        </p:txBody>
      </p:sp>
    </p:spTree>
    <p:extLst>
      <p:ext uri="{BB962C8B-B14F-4D97-AF65-F5344CB8AC3E}">
        <p14:creationId xmlns:p14="http://schemas.microsoft.com/office/powerpoint/2010/main" val="518471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4D9C79-A910-6B4C-A840-8761653B7EE9}" type="slidenum">
              <a:rPr lang="en-US" smtClean="0"/>
              <a:t>6</a:t>
            </a:fld>
            <a:endParaRPr lang="en-US"/>
          </a:p>
        </p:txBody>
      </p:sp>
    </p:spTree>
    <p:extLst>
      <p:ext uri="{BB962C8B-B14F-4D97-AF65-F5344CB8AC3E}">
        <p14:creationId xmlns:p14="http://schemas.microsoft.com/office/powerpoint/2010/main" val="3478806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4D9C79-A910-6B4C-A840-8761653B7EE9}" type="slidenum">
              <a:rPr lang="en-US" smtClean="0"/>
              <a:t>7</a:t>
            </a:fld>
            <a:endParaRPr lang="en-US"/>
          </a:p>
        </p:txBody>
      </p:sp>
    </p:spTree>
    <p:extLst>
      <p:ext uri="{BB962C8B-B14F-4D97-AF65-F5344CB8AC3E}">
        <p14:creationId xmlns:p14="http://schemas.microsoft.com/office/powerpoint/2010/main" val="14450075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pic>
        <p:nvPicPr>
          <p:cNvPr id="8" name="Picture 7">
            <a:extLst>
              <a:ext uri="{FF2B5EF4-FFF2-40B4-BE49-F238E27FC236}">
                <a16:creationId xmlns:a16="http://schemas.microsoft.com/office/drawing/2014/main" id="{3390C64D-9995-4CD5-AD94-B104F638C54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3070134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Footer Placeholder 4">
            <a:extLst>
              <a:ext uri="{FF2B5EF4-FFF2-40B4-BE49-F238E27FC236}">
                <a16:creationId xmlns:a16="http://schemas.microsoft.com/office/drawing/2014/main" id="{53A0B1A1-466A-4562-8ACB-1D04390A0324}"/>
              </a:ext>
            </a:extLst>
          </p:cNvPr>
          <p:cNvSpPr>
            <a:spLocks noGrp="1"/>
          </p:cNvSpPr>
          <p:nvPr>
            <p:ph type="ftr" sz="quarter" idx="3"/>
          </p:nvPr>
        </p:nvSpPr>
        <p:spPr>
          <a:xfrm>
            <a:off x="838199" y="6356350"/>
            <a:ext cx="906780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pic>
        <p:nvPicPr>
          <p:cNvPr id="8" name="Picture 7">
            <a:extLst>
              <a:ext uri="{FF2B5EF4-FFF2-40B4-BE49-F238E27FC236}">
                <a16:creationId xmlns:a16="http://schemas.microsoft.com/office/drawing/2014/main" id="{8E4D5BA8-F570-4D81-8773-A8C86E51C64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996251" y="6384248"/>
            <a:ext cx="1971198" cy="306503"/>
          </a:xfrm>
          <a:prstGeom prst="rect">
            <a:avLst/>
          </a:prstGeom>
        </p:spPr>
      </p:pic>
    </p:spTree>
    <p:extLst>
      <p:ext uri="{BB962C8B-B14F-4D97-AF65-F5344CB8AC3E}">
        <p14:creationId xmlns:p14="http://schemas.microsoft.com/office/powerpoint/2010/main" val="2402409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pic>
        <p:nvPicPr>
          <p:cNvPr id="7" name="Picture 6">
            <a:extLst>
              <a:ext uri="{FF2B5EF4-FFF2-40B4-BE49-F238E27FC236}">
                <a16:creationId xmlns:a16="http://schemas.microsoft.com/office/drawing/2014/main" id="{1FF9F2CB-EA79-4C5E-9229-EA26FA6FBE2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201102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8895348"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634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8895348"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570348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8895348"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2747519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8895348"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2818673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nchor="b"/>
          <a:lstStyle/>
          <a:p>
            <a:r>
              <a:rPr lang="en-US"/>
              <a:t>Click to edit Master title style</a:t>
            </a:r>
          </a:p>
        </p:txBody>
      </p:sp>
      <p:sp>
        <p:nvSpPr>
          <p:cNvPr id="4" name="Footer Placeholder 4">
            <a:extLst>
              <a:ext uri="{FF2B5EF4-FFF2-40B4-BE49-F238E27FC236}">
                <a16:creationId xmlns:a16="http://schemas.microsoft.com/office/drawing/2014/main" id="{431146AF-8FF0-4747-B739-33F15879AD10}"/>
              </a:ext>
            </a:extLst>
          </p:cNvPr>
          <p:cNvSpPr>
            <a:spLocks noGrp="1"/>
          </p:cNvSpPr>
          <p:nvPr>
            <p:ph type="ftr" sz="quarter" idx="3"/>
          </p:nvPr>
        </p:nvSpPr>
        <p:spPr>
          <a:xfrm>
            <a:off x="838200" y="6356350"/>
            <a:ext cx="8895348"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705495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F3AEDD-038B-47AD-8D4C-6656F698AC5C}"/>
              </a:ext>
            </a:extLst>
          </p:cNvPr>
          <p:cNvSpPr/>
          <p:nvPr userDrawn="1"/>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4">
            <a:extLst>
              <a:ext uri="{FF2B5EF4-FFF2-40B4-BE49-F238E27FC236}">
                <a16:creationId xmlns:a16="http://schemas.microsoft.com/office/drawing/2014/main" id="{0EEDB8C5-C704-4A0E-BB80-8B93D9EC2FD5}"/>
              </a:ext>
            </a:extLst>
          </p:cNvPr>
          <p:cNvSpPr>
            <a:spLocks noGrp="1"/>
          </p:cNvSpPr>
          <p:nvPr>
            <p:ph type="ftr" sz="quarter" idx="3"/>
          </p:nvPr>
        </p:nvSpPr>
        <p:spPr>
          <a:xfrm>
            <a:off x="838200" y="6356350"/>
            <a:ext cx="8895348"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2718100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 name="Footer Placeholder 4">
            <a:extLst>
              <a:ext uri="{FF2B5EF4-FFF2-40B4-BE49-F238E27FC236}">
                <a16:creationId xmlns:a16="http://schemas.microsoft.com/office/drawing/2014/main" id="{B18091B2-691E-4F50-A189-2D612314C110}"/>
              </a:ext>
            </a:extLst>
          </p:cNvPr>
          <p:cNvSpPr>
            <a:spLocks noGrp="1"/>
          </p:cNvSpPr>
          <p:nvPr>
            <p:ph type="ftr" sz="quarter" idx="3"/>
          </p:nvPr>
        </p:nvSpPr>
        <p:spPr>
          <a:xfrm>
            <a:off x="838199" y="6356350"/>
            <a:ext cx="903732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pic>
        <p:nvPicPr>
          <p:cNvPr id="8" name="Picture 7">
            <a:extLst>
              <a:ext uri="{FF2B5EF4-FFF2-40B4-BE49-F238E27FC236}">
                <a16:creationId xmlns:a16="http://schemas.microsoft.com/office/drawing/2014/main" id="{5864F349-FE8C-424C-9B4F-DBAFB3AE669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996251" y="6384248"/>
            <a:ext cx="1971198" cy="306503"/>
          </a:xfrm>
          <a:prstGeom prst="rect">
            <a:avLst/>
          </a:prstGeom>
        </p:spPr>
      </p:pic>
    </p:spTree>
    <p:extLst>
      <p:ext uri="{BB962C8B-B14F-4D97-AF65-F5344CB8AC3E}">
        <p14:creationId xmlns:p14="http://schemas.microsoft.com/office/powerpoint/2010/main" val="3643358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838200" y="1285336"/>
            <a:ext cx="10515600" cy="48916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838200" y="6356350"/>
            <a:ext cx="8895348"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pic>
        <p:nvPicPr>
          <p:cNvPr id="10" name="Left Border">
            <a:extLst>
              <a:ext uri="{FF2B5EF4-FFF2-40B4-BE49-F238E27FC236}">
                <a16:creationId xmlns:a16="http://schemas.microsoft.com/office/drawing/2014/main" id="{77253CFD-18C2-49F0-A0AE-99A68668CF03}"/>
              </a:ext>
            </a:extLst>
          </p:cNvPr>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0" y="0"/>
            <a:ext cx="411480" cy="6858000"/>
          </a:xfrm>
          <a:prstGeom prst="rect">
            <a:avLst/>
          </a:prstGeom>
        </p:spPr>
      </p:pic>
    </p:spTree>
    <p:extLst>
      <p:ext uri="{BB962C8B-B14F-4D97-AF65-F5344CB8AC3E}">
        <p14:creationId xmlns:p14="http://schemas.microsoft.com/office/powerpoint/2010/main" val="3801910544"/>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50" r:id="rId3"/>
    <p:sldLayoutId id="2147483652" r:id="rId4"/>
    <p:sldLayoutId id="2147483653" r:id="rId5"/>
    <p:sldLayoutId id="2147483663" r:id="rId6"/>
    <p:sldLayoutId id="2147483654" r:id="rId7"/>
    <p:sldLayoutId id="2147483660" r:id="rId8"/>
    <p:sldLayoutId id="2147483656" r:id="rId9"/>
    <p:sldLayoutId id="2147483657" r:id="rId10"/>
  </p:sldLayoutIdLst>
  <p:hf sldNum="0" hdr="0" ftr="0" dt="0"/>
  <p:txStyles>
    <p:titleStyle>
      <a:lvl1pPr algn="l" defTabSz="914400" rtl="0" eaLnBrk="1" latinLnBrk="0" hangingPunct="1">
        <a:lnSpc>
          <a:spcPct val="90000"/>
        </a:lnSpc>
        <a:spcBef>
          <a:spcPct val="0"/>
        </a:spcBef>
        <a:buNone/>
        <a:defRPr sz="3600" b="1" i="0" kern="1200">
          <a:solidFill>
            <a:schemeClr val="accent1"/>
          </a:solidFill>
          <a:latin typeface="+mj-lt"/>
          <a:ea typeface="+mj-ea"/>
          <a:cs typeface="Calibri" panose="020F0502020204030204" pitchFamily="34" charset="0"/>
        </a:defRPr>
      </a:lvl1pPr>
    </p:titleStyle>
    <p:bodyStyle>
      <a:lvl1pPr marL="228600" indent="-228600" algn="l" defTabSz="914400" rtl="0" eaLnBrk="1" latinLnBrk="0" hangingPunct="1">
        <a:lnSpc>
          <a:spcPct val="100000"/>
        </a:lnSpc>
        <a:spcBef>
          <a:spcPts val="1000"/>
        </a:spcBef>
        <a:buClr>
          <a:schemeClr val="tx1"/>
        </a:buClr>
        <a:buFont typeface="Arial" panose="020B0604020202020204" pitchFamily="34" charset="0"/>
        <a:buChar char="•"/>
        <a:defRPr sz="2800" kern="1200">
          <a:solidFill>
            <a:schemeClr val="bg2">
              <a:lumMod val="2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400" kern="1200">
          <a:solidFill>
            <a:schemeClr val="bg2">
              <a:lumMod val="2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bg2">
              <a:lumMod val="2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tiff"/></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909D8-2022-3097-8FEC-F30D64866028}"/>
              </a:ext>
            </a:extLst>
          </p:cNvPr>
          <p:cNvSpPr>
            <a:spLocks noGrp="1"/>
          </p:cNvSpPr>
          <p:nvPr>
            <p:ph type="title"/>
          </p:nvPr>
        </p:nvSpPr>
        <p:spPr/>
        <p:txBody>
          <a:bodyPr>
            <a:normAutofit/>
          </a:bodyPr>
          <a:lstStyle/>
          <a:p>
            <a:r>
              <a:rPr lang="en-US" sz="3600" dirty="0"/>
              <a:t>Real-World Eligibility for Vericiguat</a:t>
            </a:r>
            <a:br>
              <a:rPr lang="en-US" sz="3600" dirty="0"/>
            </a:br>
            <a:r>
              <a:rPr lang="en-US" sz="3600" dirty="0"/>
              <a:t>According to Trial, Guideline, and</a:t>
            </a:r>
            <a:br>
              <a:rPr lang="en-US" sz="3600" dirty="0"/>
            </a:br>
            <a:r>
              <a:rPr lang="en-US" sz="3600" dirty="0"/>
              <a:t>Labeling Eligibility Criteria: Data from</a:t>
            </a:r>
            <a:br>
              <a:rPr lang="en-US" sz="3600" dirty="0"/>
            </a:br>
            <a:r>
              <a:rPr lang="en-US" sz="3600" dirty="0"/>
              <a:t>the Swedish Heart Failure Registry</a:t>
            </a:r>
          </a:p>
        </p:txBody>
      </p:sp>
      <p:sp>
        <p:nvSpPr>
          <p:cNvPr id="6" name="Text Placeholder 5">
            <a:extLst>
              <a:ext uri="{FF2B5EF4-FFF2-40B4-BE49-F238E27FC236}">
                <a16:creationId xmlns:a16="http://schemas.microsoft.com/office/drawing/2014/main" id="{1B9E2F6A-3635-ABCA-A942-002D361F9ACA}"/>
              </a:ext>
            </a:extLst>
          </p:cNvPr>
          <p:cNvSpPr>
            <a:spLocks noGrp="1"/>
          </p:cNvSpPr>
          <p:nvPr>
            <p:ph type="body" idx="1"/>
          </p:nvPr>
        </p:nvSpPr>
        <p:spPr>
          <a:xfrm>
            <a:off x="831850" y="4208338"/>
            <a:ext cx="10515600" cy="2021012"/>
          </a:xfrm>
        </p:spPr>
        <p:txBody>
          <a:bodyPr/>
          <a:lstStyle/>
          <a:p>
            <a:r>
              <a:rPr lang="en-US" dirty="0"/>
              <a:t>Marat </a:t>
            </a:r>
            <a:r>
              <a:rPr lang="en-US" dirty="0" err="1"/>
              <a:t>Fudim</a:t>
            </a:r>
            <a:r>
              <a:rPr lang="en-US" dirty="0"/>
              <a:t>, MD, </a:t>
            </a:r>
            <a:r>
              <a:rPr lang="en-US" dirty="0" err="1"/>
              <a:t>MHS</a:t>
            </a:r>
            <a:endParaRPr lang="en-US" dirty="0"/>
          </a:p>
          <a:p>
            <a:r>
              <a:rPr lang="en-US" dirty="0"/>
              <a:t>Assistant Professor</a:t>
            </a:r>
          </a:p>
          <a:p>
            <a:r>
              <a:rPr lang="en-US" dirty="0"/>
              <a:t>Duke University</a:t>
            </a:r>
          </a:p>
          <a:p>
            <a:r>
              <a:rPr lang="en-US" dirty="0"/>
              <a:t>Durham, NC, USA</a:t>
            </a:r>
          </a:p>
        </p:txBody>
      </p:sp>
    </p:spTree>
    <p:extLst>
      <p:ext uri="{BB962C8B-B14F-4D97-AF65-F5344CB8AC3E}">
        <p14:creationId xmlns:p14="http://schemas.microsoft.com/office/powerpoint/2010/main" val="1292093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6F78A-87EF-6D4A-975C-007E515EF25B}"/>
              </a:ext>
            </a:extLst>
          </p:cNvPr>
          <p:cNvSpPr>
            <a:spLocks noGrp="1"/>
          </p:cNvSpPr>
          <p:nvPr>
            <p:ph type="title"/>
          </p:nvPr>
        </p:nvSpPr>
        <p:spPr/>
        <p:txBody>
          <a:bodyPr/>
          <a:lstStyle/>
          <a:p>
            <a:r>
              <a:rPr lang="en-US" dirty="0"/>
              <a:t>The New Gold Standard</a:t>
            </a:r>
          </a:p>
        </p:txBody>
      </p:sp>
      <p:sp>
        <p:nvSpPr>
          <p:cNvPr id="6" name="Rectangle 5">
            <a:extLst>
              <a:ext uri="{FF2B5EF4-FFF2-40B4-BE49-F238E27FC236}">
                <a16:creationId xmlns:a16="http://schemas.microsoft.com/office/drawing/2014/main" id="{7F64B92D-F31A-E741-81F1-CB3AA8B17C33}"/>
              </a:ext>
            </a:extLst>
          </p:cNvPr>
          <p:cNvSpPr/>
          <p:nvPr/>
        </p:nvSpPr>
        <p:spPr>
          <a:xfrm>
            <a:off x="7774223" y="22828"/>
            <a:ext cx="4330148" cy="6195525"/>
          </a:xfrm>
          <a:prstGeom prst="rect">
            <a:avLst/>
          </a:prstGeom>
          <a:solidFill>
            <a:schemeClr val="bg1"/>
          </a:solidFill>
          <a:ln>
            <a:noFill/>
          </a:ln>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63E89"/>
              </a:solidFill>
              <a:effectLst/>
              <a:uLnTx/>
              <a:uFillTx/>
              <a:latin typeface="Arial"/>
              <a:ea typeface="+mn-ea"/>
              <a:cs typeface="+mn-cs"/>
            </a:endParaRPr>
          </a:p>
        </p:txBody>
      </p:sp>
      <p:pic>
        <p:nvPicPr>
          <p:cNvPr id="9" name="Picture 8">
            <a:extLst>
              <a:ext uri="{FF2B5EF4-FFF2-40B4-BE49-F238E27FC236}">
                <a16:creationId xmlns:a16="http://schemas.microsoft.com/office/drawing/2014/main" id="{4C49BBAE-2E1F-4E4C-8365-9614AE9B22D4}"/>
              </a:ext>
            </a:extLst>
          </p:cNvPr>
          <p:cNvPicPr>
            <a:picLocks noChangeAspect="1"/>
          </p:cNvPicPr>
          <p:nvPr/>
        </p:nvPicPr>
        <p:blipFill>
          <a:blip r:embed="rId3"/>
          <a:stretch>
            <a:fillRect/>
          </a:stretch>
        </p:blipFill>
        <p:spPr>
          <a:xfrm>
            <a:off x="10439400" y="6324600"/>
            <a:ext cx="1512455" cy="381000"/>
          </a:xfrm>
          <a:prstGeom prst="rect">
            <a:avLst/>
          </a:prstGeom>
          <a:ln>
            <a:noFill/>
          </a:ln>
        </p:spPr>
      </p:pic>
      <p:grpSp>
        <p:nvGrpSpPr>
          <p:cNvPr id="16" name="Group 15">
            <a:extLst>
              <a:ext uri="{FF2B5EF4-FFF2-40B4-BE49-F238E27FC236}">
                <a16:creationId xmlns:a16="http://schemas.microsoft.com/office/drawing/2014/main" id="{FD86C685-7E0F-4344-9BF3-1076C1A01CB1}"/>
              </a:ext>
            </a:extLst>
          </p:cNvPr>
          <p:cNvGrpSpPr/>
          <p:nvPr/>
        </p:nvGrpSpPr>
        <p:grpSpPr>
          <a:xfrm>
            <a:off x="8261277" y="872748"/>
            <a:ext cx="858844" cy="1226921"/>
            <a:chOff x="1" y="2055675"/>
            <a:chExt cx="858844" cy="1226921"/>
          </a:xfrm>
          <a:solidFill>
            <a:schemeClr val="tx1">
              <a:lumMod val="60000"/>
              <a:lumOff val="40000"/>
            </a:schemeClr>
          </a:solidFill>
        </p:grpSpPr>
        <p:sp>
          <p:nvSpPr>
            <p:cNvPr id="20" name="Chevron 19">
              <a:extLst>
                <a:ext uri="{FF2B5EF4-FFF2-40B4-BE49-F238E27FC236}">
                  <a16:creationId xmlns:a16="http://schemas.microsoft.com/office/drawing/2014/main" id="{617CDD68-C822-A44B-ABCC-03C5B7F69DFF}"/>
                </a:ext>
              </a:extLst>
            </p:cNvPr>
            <p:cNvSpPr/>
            <p:nvPr/>
          </p:nvSpPr>
          <p:spPr>
            <a:xfrm rot="5400000">
              <a:off x="-184038" y="2239714"/>
              <a:ext cx="1226921" cy="858844"/>
            </a:xfrm>
            <a:prstGeom prst="chevron">
              <a:avLst/>
            </a:prstGeom>
            <a:grp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Chevron 4">
              <a:extLst>
                <a:ext uri="{FF2B5EF4-FFF2-40B4-BE49-F238E27FC236}">
                  <a16:creationId xmlns:a16="http://schemas.microsoft.com/office/drawing/2014/main" id="{8B5CE082-93AD-D54F-97AE-2E2C6422C951}"/>
                </a:ext>
              </a:extLst>
            </p:cNvPr>
            <p:cNvSpPr txBox="1"/>
            <p:nvPr/>
          </p:nvSpPr>
          <p:spPr>
            <a:xfrm>
              <a:off x="1" y="2485097"/>
              <a:ext cx="858844" cy="368077"/>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marR="0" lvl="0" indent="0" algn="ctr" defTabSz="1111250" rtl="0" eaLnBrk="1" fontAlgn="auto" latinLnBrk="0" hangingPunct="1">
                <a:lnSpc>
                  <a:spcPct val="90000"/>
                </a:lnSpc>
                <a:spcBef>
                  <a:spcPct val="0"/>
                </a:spcBef>
                <a:spcAft>
                  <a:spcPct val="3500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a:ea typeface="+mn-ea"/>
                  <a:cs typeface="+mn-cs"/>
                </a:rPr>
                <a:t>None</a:t>
              </a:r>
            </a:p>
          </p:txBody>
        </p:sp>
      </p:grpSp>
      <p:grpSp>
        <p:nvGrpSpPr>
          <p:cNvPr id="17" name="Group 16">
            <a:extLst>
              <a:ext uri="{FF2B5EF4-FFF2-40B4-BE49-F238E27FC236}">
                <a16:creationId xmlns:a16="http://schemas.microsoft.com/office/drawing/2014/main" id="{D36C0F3E-8C27-6A4C-BB93-4B85BBC0A60D}"/>
              </a:ext>
            </a:extLst>
          </p:cNvPr>
          <p:cNvGrpSpPr/>
          <p:nvPr/>
        </p:nvGrpSpPr>
        <p:grpSpPr>
          <a:xfrm>
            <a:off x="9120120" y="901325"/>
            <a:ext cx="1287197" cy="797498"/>
            <a:chOff x="858844" y="2055676"/>
            <a:chExt cx="3208643" cy="797498"/>
          </a:xfrm>
        </p:grpSpPr>
        <p:sp>
          <p:nvSpPr>
            <p:cNvPr id="18" name="Round Same Side Corner Rectangle 17">
              <a:extLst>
                <a:ext uri="{FF2B5EF4-FFF2-40B4-BE49-F238E27FC236}">
                  <a16:creationId xmlns:a16="http://schemas.microsoft.com/office/drawing/2014/main" id="{12A84E6B-D179-0645-B2D8-BFF5486EF0B9}"/>
                </a:ext>
              </a:extLst>
            </p:cNvPr>
            <p:cNvSpPr/>
            <p:nvPr/>
          </p:nvSpPr>
          <p:spPr>
            <a:xfrm rot="5400000">
              <a:off x="2064417" y="850103"/>
              <a:ext cx="797498" cy="3208643"/>
            </a:xfrm>
            <a:prstGeom prst="round2SameRect">
              <a:avLst/>
            </a:prstGeom>
            <a:ln>
              <a:solidFill>
                <a:srgbClr val="0070C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9" name="Round Same Side Corner Rectangle 6">
              <a:extLst>
                <a:ext uri="{FF2B5EF4-FFF2-40B4-BE49-F238E27FC236}">
                  <a16:creationId xmlns:a16="http://schemas.microsoft.com/office/drawing/2014/main" id="{A5293697-1E01-ED48-B01E-39112BB0B073}"/>
                </a:ext>
              </a:extLst>
            </p:cNvPr>
            <p:cNvSpPr txBox="1"/>
            <p:nvPr/>
          </p:nvSpPr>
          <p:spPr>
            <a:xfrm>
              <a:off x="858845" y="2094607"/>
              <a:ext cx="2453523" cy="719636"/>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0" marR="0" lvl="1" indent="0" algn="ctr" defTabSz="1066800" rtl="0" eaLnBrk="1" fontAlgn="auto" latinLnBrk="0" hangingPunct="1">
                <a:lnSpc>
                  <a:spcPct val="90000"/>
                </a:lnSpc>
                <a:spcBef>
                  <a:spcPct val="0"/>
                </a:spcBef>
                <a:spcAft>
                  <a:spcPct val="15000"/>
                </a:spcAft>
                <a:buClrTx/>
                <a:buSzTx/>
                <a:buFontTx/>
                <a:buNone/>
                <a:tabLst/>
                <a:defRPr/>
              </a:pPr>
              <a:r>
                <a:rPr kumimoji="0" lang="en-US" sz="2000" b="0" i="0" u="none" strike="noStrike" kern="1200" cap="none" spc="0" normalizeH="0" baseline="0" noProof="0" dirty="0">
                  <a:ln>
                    <a:noFill/>
                  </a:ln>
                  <a:solidFill>
                    <a:srgbClr val="063E89">
                      <a:hueOff val="0"/>
                      <a:satOff val="0"/>
                      <a:lumOff val="0"/>
                      <a:alphaOff val="0"/>
                    </a:srgbClr>
                  </a:solidFill>
                  <a:effectLst/>
                  <a:uLnTx/>
                  <a:uFillTx/>
                  <a:latin typeface="Arial"/>
                  <a:ea typeface="+mn-ea"/>
                  <a:cs typeface="+mn-cs"/>
                </a:rPr>
                <a:t>--</a:t>
              </a:r>
            </a:p>
          </p:txBody>
        </p:sp>
      </p:grpSp>
      <p:sp>
        <p:nvSpPr>
          <p:cNvPr id="5" name="Rectangle 4">
            <a:extLst>
              <a:ext uri="{FF2B5EF4-FFF2-40B4-BE49-F238E27FC236}">
                <a16:creationId xmlns:a16="http://schemas.microsoft.com/office/drawing/2014/main" id="{4F7DA782-A701-DA4F-ABF0-EF6EB25BA591}"/>
              </a:ext>
            </a:extLst>
          </p:cNvPr>
          <p:cNvSpPr/>
          <p:nvPr/>
        </p:nvSpPr>
        <p:spPr>
          <a:xfrm>
            <a:off x="10157481" y="183083"/>
            <a:ext cx="1672567" cy="707886"/>
          </a:xfrm>
          <a:prstGeom prst="rect">
            <a:avLst/>
          </a:prstGeom>
          <a:ln>
            <a:no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63E89"/>
                </a:solidFill>
                <a:effectLst/>
                <a:uLnTx/>
                <a:uFillTx/>
                <a:latin typeface="Arial"/>
                <a:ea typeface="+mn-ea"/>
                <a:cs typeface="+mn-cs"/>
              </a:rPr>
              <a:t>2 Year Mortality </a:t>
            </a:r>
          </a:p>
        </p:txBody>
      </p:sp>
      <p:grpSp>
        <p:nvGrpSpPr>
          <p:cNvPr id="22" name="Group 21">
            <a:extLst>
              <a:ext uri="{FF2B5EF4-FFF2-40B4-BE49-F238E27FC236}">
                <a16:creationId xmlns:a16="http://schemas.microsoft.com/office/drawing/2014/main" id="{D6DC59D9-0357-3D48-A09B-A25B1DA3E68F}"/>
              </a:ext>
            </a:extLst>
          </p:cNvPr>
          <p:cNvGrpSpPr/>
          <p:nvPr/>
        </p:nvGrpSpPr>
        <p:grpSpPr>
          <a:xfrm>
            <a:off x="10314008" y="904865"/>
            <a:ext cx="1287197" cy="797498"/>
            <a:chOff x="858844" y="2055676"/>
            <a:chExt cx="3208643" cy="797498"/>
          </a:xfrm>
        </p:grpSpPr>
        <p:sp>
          <p:nvSpPr>
            <p:cNvPr id="23" name="Round Same Side Corner Rectangle 22">
              <a:extLst>
                <a:ext uri="{FF2B5EF4-FFF2-40B4-BE49-F238E27FC236}">
                  <a16:creationId xmlns:a16="http://schemas.microsoft.com/office/drawing/2014/main" id="{451E090D-3478-4943-A535-DDB37EC33D7D}"/>
                </a:ext>
              </a:extLst>
            </p:cNvPr>
            <p:cNvSpPr/>
            <p:nvPr/>
          </p:nvSpPr>
          <p:spPr>
            <a:xfrm rot="5400000">
              <a:off x="2064417" y="850103"/>
              <a:ext cx="797498" cy="3208643"/>
            </a:xfrm>
            <a:prstGeom prst="round2SameRect">
              <a:avLst/>
            </a:prstGeom>
            <a:ln>
              <a:solidFill>
                <a:srgbClr val="0070C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4" name="Round Same Side Corner Rectangle 6">
              <a:extLst>
                <a:ext uri="{FF2B5EF4-FFF2-40B4-BE49-F238E27FC236}">
                  <a16:creationId xmlns:a16="http://schemas.microsoft.com/office/drawing/2014/main" id="{61E38E6E-7285-DB46-A05D-A9A5383BC7B1}"/>
                </a:ext>
              </a:extLst>
            </p:cNvPr>
            <p:cNvSpPr txBox="1"/>
            <p:nvPr/>
          </p:nvSpPr>
          <p:spPr>
            <a:xfrm>
              <a:off x="858845" y="2094607"/>
              <a:ext cx="2453523" cy="719636"/>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0" marR="0" lvl="1" indent="0" algn="ctr" defTabSz="1066800" rtl="0" eaLnBrk="1" fontAlgn="auto" latinLnBrk="0" hangingPunct="1">
                <a:lnSpc>
                  <a:spcPct val="90000"/>
                </a:lnSpc>
                <a:spcBef>
                  <a:spcPct val="0"/>
                </a:spcBef>
                <a:spcAft>
                  <a:spcPct val="15000"/>
                </a:spcAft>
                <a:buClrTx/>
                <a:buSzTx/>
                <a:buFontTx/>
                <a:buNone/>
                <a:tabLst/>
                <a:defRPr/>
              </a:pPr>
              <a:r>
                <a:rPr kumimoji="0" lang="en-US" sz="2000" b="0" i="0" u="none" strike="noStrike" kern="1200" cap="none" spc="0" normalizeH="0" baseline="0" noProof="0" dirty="0">
                  <a:ln>
                    <a:noFill/>
                  </a:ln>
                  <a:solidFill>
                    <a:srgbClr val="063E89">
                      <a:hueOff val="0"/>
                      <a:satOff val="0"/>
                      <a:lumOff val="0"/>
                      <a:alphaOff val="0"/>
                    </a:srgbClr>
                  </a:solidFill>
                  <a:effectLst/>
                  <a:uLnTx/>
                  <a:uFillTx/>
                  <a:latin typeface="Arial"/>
                  <a:ea typeface="+mn-ea"/>
                  <a:cs typeface="+mn-cs"/>
                </a:rPr>
                <a:t>35%</a:t>
              </a:r>
            </a:p>
          </p:txBody>
        </p:sp>
      </p:grpSp>
      <p:sp>
        <p:nvSpPr>
          <p:cNvPr id="25" name="Rectangle 24">
            <a:extLst>
              <a:ext uri="{FF2B5EF4-FFF2-40B4-BE49-F238E27FC236}">
                <a16:creationId xmlns:a16="http://schemas.microsoft.com/office/drawing/2014/main" id="{39194E13-4B75-B64B-BACE-FC3F9AD9476D}"/>
              </a:ext>
            </a:extLst>
          </p:cNvPr>
          <p:cNvSpPr/>
          <p:nvPr/>
        </p:nvSpPr>
        <p:spPr>
          <a:xfrm>
            <a:off x="8870283" y="195203"/>
            <a:ext cx="1672567" cy="707886"/>
          </a:xfrm>
          <a:prstGeom prst="rect">
            <a:avLst/>
          </a:prstGeom>
          <a:ln>
            <a:no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63E89"/>
                </a:solidFill>
                <a:effectLst/>
                <a:uLnTx/>
                <a:uFillTx/>
                <a:latin typeface="Arial"/>
                <a:ea typeface="+mn-ea"/>
                <a:cs typeface="+mn-cs"/>
              </a:rPr>
              <a:t>Relative Risk</a:t>
            </a:r>
          </a:p>
        </p:txBody>
      </p:sp>
      <p:grpSp>
        <p:nvGrpSpPr>
          <p:cNvPr id="35" name="Group 34">
            <a:extLst>
              <a:ext uri="{FF2B5EF4-FFF2-40B4-BE49-F238E27FC236}">
                <a16:creationId xmlns:a16="http://schemas.microsoft.com/office/drawing/2014/main" id="{87363D2D-82A6-BE44-B55B-D073A0C932D8}"/>
              </a:ext>
            </a:extLst>
          </p:cNvPr>
          <p:cNvGrpSpPr/>
          <p:nvPr/>
        </p:nvGrpSpPr>
        <p:grpSpPr>
          <a:xfrm>
            <a:off x="8261276" y="1858011"/>
            <a:ext cx="858844" cy="1226921"/>
            <a:chOff x="1" y="2055675"/>
            <a:chExt cx="858844" cy="1226921"/>
          </a:xfrm>
          <a:solidFill>
            <a:schemeClr val="tx1">
              <a:lumMod val="60000"/>
              <a:lumOff val="40000"/>
            </a:schemeClr>
          </a:solidFill>
        </p:grpSpPr>
        <p:sp>
          <p:nvSpPr>
            <p:cNvPr id="36" name="Chevron 35">
              <a:extLst>
                <a:ext uri="{FF2B5EF4-FFF2-40B4-BE49-F238E27FC236}">
                  <a16:creationId xmlns:a16="http://schemas.microsoft.com/office/drawing/2014/main" id="{814329A8-1794-744A-A9F3-B3F6A023949D}"/>
                </a:ext>
              </a:extLst>
            </p:cNvPr>
            <p:cNvSpPr/>
            <p:nvPr/>
          </p:nvSpPr>
          <p:spPr>
            <a:xfrm rot="5400000">
              <a:off x="-184038" y="2239714"/>
              <a:ext cx="1226921" cy="858844"/>
            </a:xfrm>
            <a:prstGeom prst="chevron">
              <a:avLst/>
            </a:prstGeom>
            <a:grp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7" name="Chevron 4">
              <a:extLst>
                <a:ext uri="{FF2B5EF4-FFF2-40B4-BE49-F238E27FC236}">
                  <a16:creationId xmlns:a16="http://schemas.microsoft.com/office/drawing/2014/main" id="{6D4691DD-198A-494D-BC28-BFC3F6599499}"/>
                </a:ext>
              </a:extLst>
            </p:cNvPr>
            <p:cNvSpPr txBox="1"/>
            <p:nvPr/>
          </p:nvSpPr>
          <p:spPr>
            <a:xfrm>
              <a:off x="1" y="2485097"/>
              <a:ext cx="858844" cy="368077"/>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marR="0" lvl="0" indent="0" algn="ctr" defTabSz="1111250" rtl="0" eaLnBrk="1" fontAlgn="auto" latinLnBrk="0" hangingPunct="1">
                <a:lnSpc>
                  <a:spcPct val="90000"/>
                </a:lnSpc>
                <a:spcBef>
                  <a:spcPct val="0"/>
                </a:spcBef>
                <a:spcAft>
                  <a:spcPct val="3500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a:ea typeface="+mn-ea"/>
                  <a:cs typeface="+mn-cs"/>
                </a:rPr>
                <a:t>ARNI</a:t>
              </a:r>
            </a:p>
          </p:txBody>
        </p:sp>
      </p:grpSp>
      <p:grpSp>
        <p:nvGrpSpPr>
          <p:cNvPr id="38" name="Group 37">
            <a:extLst>
              <a:ext uri="{FF2B5EF4-FFF2-40B4-BE49-F238E27FC236}">
                <a16:creationId xmlns:a16="http://schemas.microsoft.com/office/drawing/2014/main" id="{22067B2C-47D3-D444-BB34-357AE3D02E3C}"/>
              </a:ext>
            </a:extLst>
          </p:cNvPr>
          <p:cNvGrpSpPr/>
          <p:nvPr/>
        </p:nvGrpSpPr>
        <p:grpSpPr>
          <a:xfrm>
            <a:off x="9120119" y="1886588"/>
            <a:ext cx="1287197" cy="797498"/>
            <a:chOff x="858844" y="2055676"/>
            <a:chExt cx="3208643" cy="797498"/>
          </a:xfrm>
        </p:grpSpPr>
        <p:sp>
          <p:nvSpPr>
            <p:cNvPr id="39" name="Round Same Side Corner Rectangle 38">
              <a:extLst>
                <a:ext uri="{FF2B5EF4-FFF2-40B4-BE49-F238E27FC236}">
                  <a16:creationId xmlns:a16="http://schemas.microsoft.com/office/drawing/2014/main" id="{42032021-E61E-C64B-A792-1C9AA115E2BE}"/>
                </a:ext>
              </a:extLst>
            </p:cNvPr>
            <p:cNvSpPr/>
            <p:nvPr/>
          </p:nvSpPr>
          <p:spPr>
            <a:xfrm rot="5400000">
              <a:off x="2064417" y="850103"/>
              <a:ext cx="797498" cy="3208643"/>
            </a:xfrm>
            <a:prstGeom prst="round2SameRect">
              <a:avLst/>
            </a:prstGeom>
            <a:ln>
              <a:solidFill>
                <a:srgbClr val="0070C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0" name="Round Same Side Corner Rectangle 6">
              <a:extLst>
                <a:ext uri="{FF2B5EF4-FFF2-40B4-BE49-F238E27FC236}">
                  <a16:creationId xmlns:a16="http://schemas.microsoft.com/office/drawing/2014/main" id="{EF757400-FFA2-B34B-8DD3-E795689E759B}"/>
                </a:ext>
              </a:extLst>
            </p:cNvPr>
            <p:cNvSpPr txBox="1"/>
            <p:nvPr/>
          </p:nvSpPr>
          <p:spPr>
            <a:xfrm>
              <a:off x="1143769" y="2094607"/>
              <a:ext cx="2453523" cy="719636"/>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0" marR="0" lvl="1" indent="0" algn="ctr" defTabSz="1066800" rtl="0" eaLnBrk="1" fontAlgn="auto" latinLnBrk="0" hangingPunct="1">
                <a:lnSpc>
                  <a:spcPct val="90000"/>
                </a:lnSpc>
                <a:spcBef>
                  <a:spcPct val="0"/>
                </a:spcBef>
                <a:spcAft>
                  <a:spcPct val="15000"/>
                </a:spcAft>
                <a:buClrTx/>
                <a:buSzTx/>
                <a:buFontTx/>
                <a:buNone/>
                <a:tabLst/>
                <a:defRPr/>
              </a:pPr>
              <a:r>
                <a:rPr kumimoji="0" lang="en-US" sz="2000" b="0" i="0" u="none" strike="noStrike" kern="1200" cap="none" spc="0" normalizeH="0" baseline="0" noProof="0" dirty="0">
                  <a:ln>
                    <a:noFill/>
                  </a:ln>
                  <a:solidFill>
                    <a:srgbClr val="063E89">
                      <a:hueOff val="0"/>
                      <a:satOff val="0"/>
                      <a:lumOff val="0"/>
                      <a:alphaOff val="0"/>
                    </a:srgbClr>
                  </a:solidFill>
                  <a:effectLst/>
                  <a:uLnTx/>
                  <a:uFillTx/>
                  <a:latin typeface="Arial"/>
                  <a:ea typeface="+mn-ea"/>
                  <a:cs typeface="+mn-cs"/>
                </a:rPr>
                <a:t>28%</a:t>
              </a:r>
            </a:p>
          </p:txBody>
        </p:sp>
      </p:grpSp>
      <p:grpSp>
        <p:nvGrpSpPr>
          <p:cNvPr id="41" name="Group 40">
            <a:extLst>
              <a:ext uri="{FF2B5EF4-FFF2-40B4-BE49-F238E27FC236}">
                <a16:creationId xmlns:a16="http://schemas.microsoft.com/office/drawing/2014/main" id="{15C34749-87F5-7A4D-854E-3CD4595711A0}"/>
              </a:ext>
            </a:extLst>
          </p:cNvPr>
          <p:cNvGrpSpPr/>
          <p:nvPr/>
        </p:nvGrpSpPr>
        <p:grpSpPr>
          <a:xfrm>
            <a:off x="10314007" y="1890128"/>
            <a:ext cx="1287197" cy="797498"/>
            <a:chOff x="858844" y="2055676"/>
            <a:chExt cx="3208643" cy="797498"/>
          </a:xfrm>
        </p:grpSpPr>
        <p:sp>
          <p:nvSpPr>
            <p:cNvPr id="42" name="Round Same Side Corner Rectangle 41">
              <a:extLst>
                <a:ext uri="{FF2B5EF4-FFF2-40B4-BE49-F238E27FC236}">
                  <a16:creationId xmlns:a16="http://schemas.microsoft.com/office/drawing/2014/main" id="{A5442365-E373-CB40-832C-76A214119781}"/>
                </a:ext>
              </a:extLst>
            </p:cNvPr>
            <p:cNvSpPr/>
            <p:nvPr/>
          </p:nvSpPr>
          <p:spPr>
            <a:xfrm rot="5400000">
              <a:off x="2064417" y="850103"/>
              <a:ext cx="797498" cy="3208643"/>
            </a:xfrm>
            <a:prstGeom prst="round2SameRect">
              <a:avLst/>
            </a:prstGeom>
            <a:ln>
              <a:solidFill>
                <a:srgbClr val="0070C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3" name="Round Same Side Corner Rectangle 6">
              <a:extLst>
                <a:ext uri="{FF2B5EF4-FFF2-40B4-BE49-F238E27FC236}">
                  <a16:creationId xmlns:a16="http://schemas.microsoft.com/office/drawing/2014/main" id="{ED65E765-8FB3-3443-9FE4-41FF0700C0E3}"/>
                </a:ext>
              </a:extLst>
            </p:cNvPr>
            <p:cNvSpPr txBox="1"/>
            <p:nvPr/>
          </p:nvSpPr>
          <p:spPr>
            <a:xfrm>
              <a:off x="858845" y="2094607"/>
              <a:ext cx="2453523" cy="719636"/>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0" marR="0" lvl="1" indent="0" algn="ctr" defTabSz="1066800" rtl="0" eaLnBrk="1" fontAlgn="auto" latinLnBrk="0" hangingPunct="1">
                <a:lnSpc>
                  <a:spcPct val="90000"/>
                </a:lnSpc>
                <a:spcBef>
                  <a:spcPct val="0"/>
                </a:spcBef>
                <a:spcAft>
                  <a:spcPct val="15000"/>
                </a:spcAft>
                <a:buClrTx/>
                <a:buSzTx/>
                <a:buFontTx/>
                <a:buNone/>
                <a:tabLst/>
                <a:defRPr/>
              </a:pPr>
              <a:r>
                <a:rPr kumimoji="0" lang="en-US" sz="2000" b="0" i="0" u="none" strike="noStrike" kern="1200" cap="none" spc="0" normalizeH="0" baseline="0" noProof="0" dirty="0">
                  <a:ln>
                    <a:noFill/>
                  </a:ln>
                  <a:solidFill>
                    <a:srgbClr val="063E89">
                      <a:hueOff val="0"/>
                      <a:satOff val="0"/>
                      <a:lumOff val="0"/>
                      <a:alphaOff val="0"/>
                    </a:srgbClr>
                  </a:solidFill>
                  <a:effectLst/>
                  <a:uLnTx/>
                  <a:uFillTx/>
                  <a:latin typeface="Arial"/>
                  <a:ea typeface="+mn-ea"/>
                  <a:cs typeface="+mn-cs"/>
                </a:rPr>
                <a:t>25.2%</a:t>
              </a:r>
            </a:p>
          </p:txBody>
        </p:sp>
      </p:grpSp>
      <p:grpSp>
        <p:nvGrpSpPr>
          <p:cNvPr id="44" name="Group 43">
            <a:extLst>
              <a:ext uri="{FF2B5EF4-FFF2-40B4-BE49-F238E27FC236}">
                <a16:creationId xmlns:a16="http://schemas.microsoft.com/office/drawing/2014/main" id="{331BBAD9-4B3C-8142-945F-4C88A5AEC99C}"/>
              </a:ext>
            </a:extLst>
          </p:cNvPr>
          <p:cNvGrpSpPr/>
          <p:nvPr/>
        </p:nvGrpSpPr>
        <p:grpSpPr>
          <a:xfrm>
            <a:off x="8261278" y="2882974"/>
            <a:ext cx="858844" cy="1226921"/>
            <a:chOff x="1" y="2055675"/>
            <a:chExt cx="858844" cy="1226921"/>
          </a:xfrm>
          <a:solidFill>
            <a:schemeClr val="tx1">
              <a:lumMod val="60000"/>
              <a:lumOff val="40000"/>
            </a:schemeClr>
          </a:solidFill>
        </p:grpSpPr>
        <p:sp>
          <p:nvSpPr>
            <p:cNvPr id="45" name="Chevron 44">
              <a:extLst>
                <a:ext uri="{FF2B5EF4-FFF2-40B4-BE49-F238E27FC236}">
                  <a16:creationId xmlns:a16="http://schemas.microsoft.com/office/drawing/2014/main" id="{A0B3F2B3-6392-0F45-A86A-8DA8509A68B3}"/>
                </a:ext>
              </a:extLst>
            </p:cNvPr>
            <p:cNvSpPr/>
            <p:nvPr/>
          </p:nvSpPr>
          <p:spPr>
            <a:xfrm rot="5400000">
              <a:off x="-184038" y="2239714"/>
              <a:ext cx="1226921" cy="858844"/>
            </a:xfrm>
            <a:prstGeom prst="chevron">
              <a:avLst/>
            </a:prstGeom>
            <a:grp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6" name="Chevron 4">
              <a:extLst>
                <a:ext uri="{FF2B5EF4-FFF2-40B4-BE49-F238E27FC236}">
                  <a16:creationId xmlns:a16="http://schemas.microsoft.com/office/drawing/2014/main" id="{2D2603DE-5C47-4647-9409-DAF0583949FF}"/>
                </a:ext>
              </a:extLst>
            </p:cNvPr>
            <p:cNvSpPr txBox="1"/>
            <p:nvPr/>
          </p:nvSpPr>
          <p:spPr>
            <a:xfrm>
              <a:off x="1" y="2485097"/>
              <a:ext cx="858844" cy="368077"/>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marR="0" lvl="0" indent="0" algn="ctr" defTabSz="1111250" rtl="0" eaLnBrk="1" fontAlgn="auto" latinLnBrk="0" hangingPunct="1">
                <a:lnSpc>
                  <a:spcPct val="90000"/>
                </a:lnSpc>
                <a:spcBef>
                  <a:spcPct val="0"/>
                </a:spcBef>
                <a:spcAft>
                  <a:spcPct val="3500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a:ea typeface="+mn-ea"/>
                  <a:cs typeface="+mn-cs"/>
                </a:rPr>
                <a:t>BB</a:t>
              </a:r>
            </a:p>
          </p:txBody>
        </p:sp>
      </p:grpSp>
      <p:grpSp>
        <p:nvGrpSpPr>
          <p:cNvPr id="47" name="Group 46">
            <a:extLst>
              <a:ext uri="{FF2B5EF4-FFF2-40B4-BE49-F238E27FC236}">
                <a16:creationId xmlns:a16="http://schemas.microsoft.com/office/drawing/2014/main" id="{BCB662CD-B69B-6C47-A46E-C230FFA75C45}"/>
              </a:ext>
            </a:extLst>
          </p:cNvPr>
          <p:cNvGrpSpPr/>
          <p:nvPr/>
        </p:nvGrpSpPr>
        <p:grpSpPr>
          <a:xfrm>
            <a:off x="9120121" y="2911551"/>
            <a:ext cx="1287197" cy="797498"/>
            <a:chOff x="858844" y="2055676"/>
            <a:chExt cx="3208643" cy="797498"/>
          </a:xfrm>
        </p:grpSpPr>
        <p:sp>
          <p:nvSpPr>
            <p:cNvPr id="48" name="Round Same Side Corner Rectangle 47">
              <a:extLst>
                <a:ext uri="{FF2B5EF4-FFF2-40B4-BE49-F238E27FC236}">
                  <a16:creationId xmlns:a16="http://schemas.microsoft.com/office/drawing/2014/main" id="{BFF4041D-458D-F848-AD80-725ECF9C2BCA}"/>
                </a:ext>
              </a:extLst>
            </p:cNvPr>
            <p:cNvSpPr/>
            <p:nvPr/>
          </p:nvSpPr>
          <p:spPr>
            <a:xfrm rot="5400000">
              <a:off x="2064417" y="850103"/>
              <a:ext cx="797498" cy="3208643"/>
            </a:xfrm>
            <a:prstGeom prst="round2SameRect">
              <a:avLst/>
            </a:prstGeom>
            <a:ln>
              <a:solidFill>
                <a:srgbClr val="0070C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9" name="Round Same Side Corner Rectangle 6">
              <a:extLst>
                <a:ext uri="{FF2B5EF4-FFF2-40B4-BE49-F238E27FC236}">
                  <a16:creationId xmlns:a16="http://schemas.microsoft.com/office/drawing/2014/main" id="{625C9F62-D11A-414A-B75B-BB30E11CC460}"/>
                </a:ext>
              </a:extLst>
            </p:cNvPr>
            <p:cNvSpPr txBox="1"/>
            <p:nvPr/>
          </p:nvSpPr>
          <p:spPr>
            <a:xfrm>
              <a:off x="1072541" y="2094607"/>
              <a:ext cx="2453523" cy="719636"/>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0" marR="0" lvl="1" indent="0" algn="ctr" defTabSz="1066800" rtl="0" eaLnBrk="1" fontAlgn="auto" latinLnBrk="0" hangingPunct="1">
                <a:lnSpc>
                  <a:spcPct val="90000"/>
                </a:lnSpc>
                <a:spcBef>
                  <a:spcPct val="0"/>
                </a:spcBef>
                <a:spcAft>
                  <a:spcPct val="15000"/>
                </a:spcAft>
                <a:buClrTx/>
                <a:buSzTx/>
                <a:buFontTx/>
                <a:buNone/>
                <a:tabLst/>
                <a:defRPr/>
              </a:pPr>
              <a:r>
                <a:rPr kumimoji="0" lang="en-US" sz="2000" b="0" i="0" u="none" strike="noStrike" kern="1200" cap="none" spc="0" normalizeH="0" baseline="0" noProof="0" dirty="0">
                  <a:ln>
                    <a:noFill/>
                  </a:ln>
                  <a:solidFill>
                    <a:srgbClr val="063E89">
                      <a:hueOff val="0"/>
                      <a:satOff val="0"/>
                      <a:lumOff val="0"/>
                      <a:alphaOff val="0"/>
                    </a:srgbClr>
                  </a:solidFill>
                  <a:effectLst/>
                  <a:uLnTx/>
                  <a:uFillTx/>
                  <a:latin typeface="Arial"/>
                  <a:ea typeface="+mn-ea"/>
                  <a:cs typeface="+mn-cs"/>
                </a:rPr>
                <a:t>35%</a:t>
              </a:r>
            </a:p>
          </p:txBody>
        </p:sp>
      </p:grpSp>
      <p:grpSp>
        <p:nvGrpSpPr>
          <p:cNvPr id="50" name="Group 49">
            <a:extLst>
              <a:ext uri="{FF2B5EF4-FFF2-40B4-BE49-F238E27FC236}">
                <a16:creationId xmlns:a16="http://schemas.microsoft.com/office/drawing/2014/main" id="{C3D2A055-D35E-2A49-9183-039784697185}"/>
              </a:ext>
            </a:extLst>
          </p:cNvPr>
          <p:cNvGrpSpPr/>
          <p:nvPr/>
        </p:nvGrpSpPr>
        <p:grpSpPr>
          <a:xfrm>
            <a:off x="10314009" y="2915091"/>
            <a:ext cx="1287197" cy="797498"/>
            <a:chOff x="858844" y="2055676"/>
            <a:chExt cx="3208643" cy="797498"/>
          </a:xfrm>
        </p:grpSpPr>
        <p:sp>
          <p:nvSpPr>
            <p:cNvPr id="51" name="Round Same Side Corner Rectangle 50">
              <a:extLst>
                <a:ext uri="{FF2B5EF4-FFF2-40B4-BE49-F238E27FC236}">
                  <a16:creationId xmlns:a16="http://schemas.microsoft.com/office/drawing/2014/main" id="{9C77DAEB-1730-1946-831C-BF8F8CB5DCC6}"/>
                </a:ext>
              </a:extLst>
            </p:cNvPr>
            <p:cNvSpPr/>
            <p:nvPr/>
          </p:nvSpPr>
          <p:spPr>
            <a:xfrm rot="5400000">
              <a:off x="2064417" y="850103"/>
              <a:ext cx="797498" cy="3208643"/>
            </a:xfrm>
            <a:prstGeom prst="round2SameRect">
              <a:avLst/>
            </a:prstGeom>
            <a:ln>
              <a:solidFill>
                <a:srgbClr val="0070C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2" name="Round Same Side Corner Rectangle 6">
              <a:extLst>
                <a:ext uri="{FF2B5EF4-FFF2-40B4-BE49-F238E27FC236}">
                  <a16:creationId xmlns:a16="http://schemas.microsoft.com/office/drawing/2014/main" id="{0F2F0FCF-5FB9-E140-8B13-8BBF71482B3E}"/>
                </a:ext>
              </a:extLst>
            </p:cNvPr>
            <p:cNvSpPr txBox="1"/>
            <p:nvPr/>
          </p:nvSpPr>
          <p:spPr>
            <a:xfrm>
              <a:off x="858845" y="2094607"/>
              <a:ext cx="2453523" cy="719636"/>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0" marR="0" lvl="1" indent="0" algn="ctr" defTabSz="1066800" rtl="0" eaLnBrk="1" fontAlgn="auto" latinLnBrk="0" hangingPunct="1">
                <a:lnSpc>
                  <a:spcPct val="90000"/>
                </a:lnSpc>
                <a:spcBef>
                  <a:spcPct val="0"/>
                </a:spcBef>
                <a:spcAft>
                  <a:spcPct val="15000"/>
                </a:spcAft>
                <a:buClrTx/>
                <a:buSzTx/>
                <a:buFontTx/>
                <a:buNone/>
                <a:tabLst/>
                <a:defRPr/>
              </a:pPr>
              <a:r>
                <a:rPr kumimoji="0" lang="en-US" sz="2000" b="0" i="0" u="none" strike="noStrike" kern="1200" cap="none" spc="0" normalizeH="0" baseline="0" noProof="0" dirty="0">
                  <a:ln>
                    <a:noFill/>
                  </a:ln>
                  <a:solidFill>
                    <a:srgbClr val="063E89">
                      <a:hueOff val="0"/>
                      <a:satOff val="0"/>
                      <a:lumOff val="0"/>
                      <a:alphaOff val="0"/>
                    </a:srgbClr>
                  </a:solidFill>
                  <a:effectLst/>
                  <a:uLnTx/>
                  <a:uFillTx/>
                  <a:latin typeface="Arial"/>
                  <a:ea typeface="+mn-ea"/>
                  <a:cs typeface="+mn-cs"/>
                </a:rPr>
                <a:t>16.4%</a:t>
              </a:r>
            </a:p>
          </p:txBody>
        </p:sp>
      </p:grpSp>
      <p:grpSp>
        <p:nvGrpSpPr>
          <p:cNvPr id="53" name="Group 52">
            <a:extLst>
              <a:ext uri="{FF2B5EF4-FFF2-40B4-BE49-F238E27FC236}">
                <a16:creationId xmlns:a16="http://schemas.microsoft.com/office/drawing/2014/main" id="{33057081-D354-1043-AC27-BBFF00F764C3}"/>
              </a:ext>
            </a:extLst>
          </p:cNvPr>
          <p:cNvGrpSpPr/>
          <p:nvPr/>
        </p:nvGrpSpPr>
        <p:grpSpPr>
          <a:xfrm>
            <a:off x="8261277" y="3896954"/>
            <a:ext cx="858844" cy="1226921"/>
            <a:chOff x="1" y="2055675"/>
            <a:chExt cx="858844" cy="1226921"/>
          </a:xfrm>
          <a:solidFill>
            <a:schemeClr val="tx1">
              <a:lumMod val="60000"/>
              <a:lumOff val="40000"/>
            </a:schemeClr>
          </a:solidFill>
        </p:grpSpPr>
        <p:sp>
          <p:nvSpPr>
            <p:cNvPr id="54" name="Chevron 53">
              <a:extLst>
                <a:ext uri="{FF2B5EF4-FFF2-40B4-BE49-F238E27FC236}">
                  <a16:creationId xmlns:a16="http://schemas.microsoft.com/office/drawing/2014/main" id="{6B04AC5C-2F78-774D-8B73-141E1A523352}"/>
                </a:ext>
              </a:extLst>
            </p:cNvPr>
            <p:cNvSpPr/>
            <p:nvPr/>
          </p:nvSpPr>
          <p:spPr>
            <a:xfrm rot="5400000">
              <a:off x="-184038" y="2239714"/>
              <a:ext cx="1226921" cy="858844"/>
            </a:xfrm>
            <a:prstGeom prst="chevron">
              <a:avLst/>
            </a:prstGeom>
            <a:grp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5" name="Chevron 4">
              <a:extLst>
                <a:ext uri="{FF2B5EF4-FFF2-40B4-BE49-F238E27FC236}">
                  <a16:creationId xmlns:a16="http://schemas.microsoft.com/office/drawing/2014/main" id="{453B406F-CFDE-B145-938A-CDAEA1390FCD}"/>
                </a:ext>
              </a:extLst>
            </p:cNvPr>
            <p:cNvSpPr txBox="1"/>
            <p:nvPr/>
          </p:nvSpPr>
          <p:spPr>
            <a:xfrm>
              <a:off x="1" y="2485097"/>
              <a:ext cx="858844" cy="368077"/>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marR="0" lvl="0" indent="0" algn="ctr" defTabSz="1111250" rtl="0" eaLnBrk="1" fontAlgn="auto" latinLnBrk="0" hangingPunct="1">
                <a:lnSpc>
                  <a:spcPct val="90000"/>
                </a:lnSpc>
                <a:spcBef>
                  <a:spcPct val="0"/>
                </a:spcBef>
                <a:spcAft>
                  <a:spcPct val="3500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a:ea typeface="+mn-ea"/>
                  <a:cs typeface="+mn-cs"/>
                </a:rPr>
                <a:t>MRA</a:t>
              </a:r>
            </a:p>
          </p:txBody>
        </p:sp>
      </p:grpSp>
      <p:grpSp>
        <p:nvGrpSpPr>
          <p:cNvPr id="56" name="Group 55">
            <a:extLst>
              <a:ext uri="{FF2B5EF4-FFF2-40B4-BE49-F238E27FC236}">
                <a16:creationId xmlns:a16="http://schemas.microsoft.com/office/drawing/2014/main" id="{E46E2174-3DB2-9E4F-A602-35C5D59501CF}"/>
              </a:ext>
            </a:extLst>
          </p:cNvPr>
          <p:cNvGrpSpPr/>
          <p:nvPr/>
        </p:nvGrpSpPr>
        <p:grpSpPr>
          <a:xfrm>
            <a:off x="9120120" y="3925531"/>
            <a:ext cx="1287197" cy="797498"/>
            <a:chOff x="858844" y="2055676"/>
            <a:chExt cx="3208643" cy="797498"/>
          </a:xfrm>
        </p:grpSpPr>
        <p:sp>
          <p:nvSpPr>
            <p:cNvPr id="57" name="Round Same Side Corner Rectangle 56">
              <a:extLst>
                <a:ext uri="{FF2B5EF4-FFF2-40B4-BE49-F238E27FC236}">
                  <a16:creationId xmlns:a16="http://schemas.microsoft.com/office/drawing/2014/main" id="{3DCFCF95-7A99-D347-8D54-BC2DECD4475B}"/>
                </a:ext>
              </a:extLst>
            </p:cNvPr>
            <p:cNvSpPr/>
            <p:nvPr/>
          </p:nvSpPr>
          <p:spPr>
            <a:xfrm rot="5400000">
              <a:off x="2064417" y="850103"/>
              <a:ext cx="797498" cy="3208643"/>
            </a:xfrm>
            <a:prstGeom prst="round2SameRect">
              <a:avLst/>
            </a:prstGeom>
            <a:ln>
              <a:solidFill>
                <a:srgbClr val="0070C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8" name="Round Same Side Corner Rectangle 6">
              <a:extLst>
                <a:ext uri="{FF2B5EF4-FFF2-40B4-BE49-F238E27FC236}">
                  <a16:creationId xmlns:a16="http://schemas.microsoft.com/office/drawing/2014/main" id="{A5CBF41B-81E6-2746-B4EF-686E28594D65}"/>
                </a:ext>
              </a:extLst>
            </p:cNvPr>
            <p:cNvSpPr txBox="1"/>
            <p:nvPr/>
          </p:nvSpPr>
          <p:spPr>
            <a:xfrm>
              <a:off x="1108158" y="2094607"/>
              <a:ext cx="2453523" cy="719636"/>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0" marR="0" lvl="1" indent="0" algn="ctr" defTabSz="1066800" rtl="0" eaLnBrk="1" fontAlgn="auto" latinLnBrk="0" hangingPunct="1">
                <a:lnSpc>
                  <a:spcPct val="90000"/>
                </a:lnSpc>
                <a:spcBef>
                  <a:spcPct val="0"/>
                </a:spcBef>
                <a:spcAft>
                  <a:spcPct val="15000"/>
                </a:spcAft>
                <a:buClrTx/>
                <a:buSzTx/>
                <a:buFontTx/>
                <a:buNone/>
                <a:tabLst/>
                <a:defRPr/>
              </a:pPr>
              <a:r>
                <a:rPr kumimoji="0" lang="en-US" sz="2000" b="0" i="0" u="none" strike="noStrike" kern="1200" cap="none" spc="0" normalizeH="0" baseline="0" noProof="0" dirty="0">
                  <a:ln>
                    <a:noFill/>
                  </a:ln>
                  <a:solidFill>
                    <a:srgbClr val="063E89">
                      <a:hueOff val="0"/>
                      <a:satOff val="0"/>
                      <a:lumOff val="0"/>
                      <a:alphaOff val="0"/>
                    </a:srgbClr>
                  </a:solidFill>
                  <a:effectLst/>
                  <a:uLnTx/>
                  <a:uFillTx/>
                  <a:latin typeface="Arial"/>
                  <a:ea typeface="+mn-ea"/>
                  <a:cs typeface="+mn-cs"/>
                </a:rPr>
                <a:t>30%</a:t>
              </a:r>
            </a:p>
          </p:txBody>
        </p:sp>
      </p:grpSp>
      <p:grpSp>
        <p:nvGrpSpPr>
          <p:cNvPr id="59" name="Group 58">
            <a:extLst>
              <a:ext uri="{FF2B5EF4-FFF2-40B4-BE49-F238E27FC236}">
                <a16:creationId xmlns:a16="http://schemas.microsoft.com/office/drawing/2014/main" id="{C601408B-8FF5-A945-AE0F-6366771A052E}"/>
              </a:ext>
            </a:extLst>
          </p:cNvPr>
          <p:cNvGrpSpPr/>
          <p:nvPr/>
        </p:nvGrpSpPr>
        <p:grpSpPr>
          <a:xfrm>
            <a:off x="10314008" y="3929071"/>
            <a:ext cx="1287197" cy="797498"/>
            <a:chOff x="858844" y="2055676"/>
            <a:chExt cx="3208643" cy="797498"/>
          </a:xfrm>
        </p:grpSpPr>
        <p:sp>
          <p:nvSpPr>
            <p:cNvPr id="60" name="Round Same Side Corner Rectangle 59">
              <a:extLst>
                <a:ext uri="{FF2B5EF4-FFF2-40B4-BE49-F238E27FC236}">
                  <a16:creationId xmlns:a16="http://schemas.microsoft.com/office/drawing/2014/main" id="{CDA71C2E-4C66-B648-847C-2F38D52E8CD4}"/>
                </a:ext>
              </a:extLst>
            </p:cNvPr>
            <p:cNvSpPr/>
            <p:nvPr/>
          </p:nvSpPr>
          <p:spPr>
            <a:xfrm rot="5400000">
              <a:off x="2064417" y="850103"/>
              <a:ext cx="797498" cy="3208643"/>
            </a:xfrm>
            <a:prstGeom prst="round2SameRect">
              <a:avLst/>
            </a:prstGeom>
            <a:ln>
              <a:solidFill>
                <a:srgbClr val="0070C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1" name="Round Same Side Corner Rectangle 6">
              <a:extLst>
                <a:ext uri="{FF2B5EF4-FFF2-40B4-BE49-F238E27FC236}">
                  <a16:creationId xmlns:a16="http://schemas.microsoft.com/office/drawing/2014/main" id="{AA3E72B0-EE9D-D94F-9C81-88FCBCEAF1EE}"/>
                </a:ext>
              </a:extLst>
            </p:cNvPr>
            <p:cNvSpPr txBox="1"/>
            <p:nvPr/>
          </p:nvSpPr>
          <p:spPr>
            <a:xfrm>
              <a:off x="858845" y="2094607"/>
              <a:ext cx="2453523" cy="719636"/>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0" marR="0" lvl="1" indent="0" algn="ctr" defTabSz="1066800" rtl="0" eaLnBrk="1" fontAlgn="auto" latinLnBrk="0" hangingPunct="1">
                <a:lnSpc>
                  <a:spcPct val="90000"/>
                </a:lnSpc>
                <a:spcBef>
                  <a:spcPct val="0"/>
                </a:spcBef>
                <a:spcAft>
                  <a:spcPct val="15000"/>
                </a:spcAft>
                <a:buClrTx/>
                <a:buSzTx/>
                <a:buFontTx/>
                <a:buNone/>
                <a:tabLst/>
                <a:defRPr/>
              </a:pPr>
              <a:r>
                <a:rPr kumimoji="0" lang="en-US" sz="2000" b="0" i="0" u="none" strike="noStrike" kern="1200" cap="none" spc="0" normalizeH="0" baseline="0" noProof="0" dirty="0">
                  <a:ln>
                    <a:noFill/>
                  </a:ln>
                  <a:solidFill>
                    <a:srgbClr val="063E89">
                      <a:hueOff val="0"/>
                      <a:satOff val="0"/>
                      <a:lumOff val="0"/>
                      <a:alphaOff val="0"/>
                    </a:srgbClr>
                  </a:solidFill>
                  <a:effectLst/>
                  <a:uLnTx/>
                  <a:uFillTx/>
                  <a:latin typeface="Arial"/>
                  <a:ea typeface="+mn-ea"/>
                  <a:cs typeface="+mn-cs"/>
                </a:rPr>
                <a:t>11.5%</a:t>
              </a:r>
            </a:p>
          </p:txBody>
        </p:sp>
      </p:grpSp>
      <p:grpSp>
        <p:nvGrpSpPr>
          <p:cNvPr id="62" name="Group 61">
            <a:extLst>
              <a:ext uri="{FF2B5EF4-FFF2-40B4-BE49-F238E27FC236}">
                <a16:creationId xmlns:a16="http://schemas.microsoft.com/office/drawing/2014/main" id="{6AB728F4-80E1-8645-9700-EC1ABFAF0052}"/>
              </a:ext>
            </a:extLst>
          </p:cNvPr>
          <p:cNvGrpSpPr/>
          <p:nvPr/>
        </p:nvGrpSpPr>
        <p:grpSpPr>
          <a:xfrm>
            <a:off x="8261279" y="4887957"/>
            <a:ext cx="858844" cy="1226921"/>
            <a:chOff x="1" y="2055675"/>
            <a:chExt cx="858844" cy="1226921"/>
          </a:xfrm>
          <a:solidFill>
            <a:schemeClr val="tx1">
              <a:lumMod val="60000"/>
              <a:lumOff val="40000"/>
            </a:schemeClr>
          </a:solidFill>
        </p:grpSpPr>
        <p:sp>
          <p:nvSpPr>
            <p:cNvPr id="63" name="Chevron 62">
              <a:extLst>
                <a:ext uri="{FF2B5EF4-FFF2-40B4-BE49-F238E27FC236}">
                  <a16:creationId xmlns:a16="http://schemas.microsoft.com/office/drawing/2014/main" id="{3F1BC497-C41C-114B-8B46-220EA0E86391}"/>
                </a:ext>
              </a:extLst>
            </p:cNvPr>
            <p:cNvSpPr/>
            <p:nvPr/>
          </p:nvSpPr>
          <p:spPr>
            <a:xfrm rot="5400000">
              <a:off x="-184038" y="2239714"/>
              <a:ext cx="1226921" cy="858844"/>
            </a:xfrm>
            <a:prstGeom prst="chevron">
              <a:avLst/>
            </a:prstGeom>
            <a:grp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4" name="Chevron 4">
              <a:extLst>
                <a:ext uri="{FF2B5EF4-FFF2-40B4-BE49-F238E27FC236}">
                  <a16:creationId xmlns:a16="http://schemas.microsoft.com/office/drawing/2014/main" id="{DBAF7ACA-574D-DE41-9A5A-245A58952557}"/>
                </a:ext>
              </a:extLst>
            </p:cNvPr>
            <p:cNvSpPr txBox="1"/>
            <p:nvPr/>
          </p:nvSpPr>
          <p:spPr>
            <a:xfrm>
              <a:off x="1" y="2485097"/>
              <a:ext cx="858844" cy="368077"/>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marR="0" lvl="0" indent="0" algn="ctr" defTabSz="1111250" rtl="0" eaLnBrk="1" fontAlgn="auto" latinLnBrk="0" hangingPunct="1">
                <a:lnSpc>
                  <a:spcPct val="90000"/>
                </a:lnSpc>
                <a:spcBef>
                  <a:spcPct val="0"/>
                </a:spcBef>
                <a:spcAft>
                  <a:spcPct val="3500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a:ea typeface="+mn-ea"/>
                  <a:cs typeface="+mn-cs"/>
                </a:rPr>
                <a:t>SGLT2</a:t>
              </a:r>
            </a:p>
          </p:txBody>
        </p:sp>
      </p:grpSp>
      <p:grpSp>
        <p:nvGrpSpPr>
          <p:cNvPr id="65" name="Group 64">
            <a:extLst>
              <a:ext uri="{FF2B5EF4-FFF2-40B4-BE49-F238E27FC236}">
                <a16:creationId xmlns:a16="http://schemas.microsoft.com/office/drawing/2014/main" id="{997B9251-0A35-7B43-9265-1F1C7807B2D1}"/>
              </a:ext>
            </a:extLst>
          </p:cNvPr>
          <p:cNvGrpSpPr/>
          <p:nvPr/>
        </p:nvGrpSpPr>
        <p:grpSpPr>
          <a:xfrm>
            <a:off x="9120122" y="4916534"/>
            <a:ext cx="1287197" cy="797498"/>
            <a:chOff x="858844" y="2055676"/>
            <a:chExt cx="3208643" cy="797498"/>
          </a:xfrm>
        </p:grpSpPr>
        <p:sp>
          <p:nvSpPr>
            <p:cNvPr id="66" name="Round Same Side Corner Rectangle 65">
              <a:extLst>
                <a:ext uri="{FF2B5EF4-FFF2-40B4-BE49-F238E27FC236}">
                  <a16:creationId xmlns:a16="http://schemas.microsoft.com/office/drawing/2014/main" id="{683E3DC5-7258-4B4C-BB87-99842BCA2F2F}"/>
                </a:ext>
              </a:extLst>
            </p:cNvPr>
            <p:cNvSpPr/>
            <p:nvPr/>
          </p:nvSpPr>
          <p:spPr>
            <a:xfrm rot="5400000">
              <a:off x="2064417" y="850103"/>
              <a:ext cx="797498" cy="3208643"/>
            </a:xfrm>
            <a:prstGeom prst="round2SameRect">
              <a:avLst/>
            </a:prstGeom>
            <a:ln>
              <a:solidFill>
                <a:srgbClr val="0070C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7" name="Round Same Side Corner Rectangle 6">
              <a:extLst>
                <a:ext uri="{FF2B5EF4-FFF2-40B4-BE49-F238E27FC236}">
                  <a16:creationId xmlns:a16="http://schemas.microsoft.com/office/drawing/2014/main" id="{3E93CF1E-9AFD-7347-BF25-70A326E62D80}"/>
                </a:ext>
              </a:extLst>
            </p:cNvPr>
            <p:cNvSpPr txBox="1"/>
            <p:nvPr/>
          </p:nvSpPr>
          <p:spPr>
            <a:xfrm>
              <a:off x="1072541" y="2094607"/>
              <a:ext cx="2453523" cy="719636"/>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0" marR="0" lvl="1" indent="0" algn="ctr" defTabSz="1066800" rtl="0" eaLnBrk="1" fontAlgn="auto" latinLnBrk="0" hangingPunct="1">
                <a:lnSpc>
                  <a:spcPct val="90000"/>
                </a:lnSpc>
                <a:spcBef>
                  <a:spcPct val="0"/>
                </a:spcBef>
                <a:spcAft>
                  <a:spcPct val="15000"/>
                </a:spcAft>
                <a:buClrTx/>
                <a:buSzTx/>
                <a:buFontTx/>
                <a:buNone/>
                <a:tabLst/>
                <a:defRPr/>
              </a:pPr>
              <a:r>
                <a:rPr kumimoji="0" lang="en-US" sz="2000" b="0" i="0" u="none" strike="noStrike" kern="1200" cap="none" spc="0" normalizeH="0" baseline="0" noProof="0" dirty="0">
                  <a:ln>
                    <a:noFill/>
                  </a:ln>
                  <a:solidFill>
                    <a:srgbClr val="063E89">
                      <a:hueOff val="0"/>
                      <a:satOff val="0"/>
                      <a:lumOff val="0"/>
                      <a:alphaOff val="0"/>
                    </a:srgbClr>
                  </a:solidFill>
                  <a:effectLst/>
                  <a:uLnTx/>
                  <a:uFillTx/>
                  <a:latin typeface="Arial"/>
                  <a:ea typeface="+mn-ea"/>
                  <a:cs typeface="+mn-cs"/>
                </a:rPr>
                <a:t>17%</a:t>
              </a:r>
            </a:p>
          </p:txBody>
        </p:sp>
      </p:grpSp>
      <p:grpSp>
        <p:nvGrpSpPr>
          <p:cNvPr id="68" name="Group 67">
            <a:extLst>
              <a:ext uri="{FF2B5EF4-FFF2-40B4-BE49-F238E27FC236}">
                <a16:creationId xmlns:a16="http://schemas.microsoft.com/office/drawing/2014/main" id="{58123707-74B8-A44E-88DB-91E12E1A95CE}"/>
              </a:ext>
            </a:extLst>
          </p:cNvPr>
          <p:cNvGrpSpPr/>
          <p:nvPr/>
        </p:nvGrpSpPr>
        <p:grpSpPr>
          <a:xfrm>
            <a:off x="10314010" y="4920074"/>
            <a:ext cx="1287197" cy="797498"/>
            <a:chOff x="858844" y="2055676"/>
            <a:chExt cx="3208643" cy="797498"/>
          </a:xfrm>
        </p:grpSpPr>
        <p:sp>
          <p:nvSpPr>
            <p:cNvPr id="69" name="Round Same Side Corner Rectangle 68">
              <a:extLst>
                <a:ext uri="{FF2B5EF4-FFF2-40B4-BE49-F238E27FC236}">
                  <a16:creationId xmlns:a16="http://schemas.microsoft.com/office/drawing/2014/main" id="{D06EAFD7-F0E5-1846-8FD7-549E9784EFA6}"/>
                </a:ext>
              </a:extLst>
            </p:cNvPr>
            <p:cNvSpPr/>
            <p:nvPr/>
          </p:nvSpPr>
          <p:spPr>
            <a:xfrm rot="5400000">
              <a:off x="2064417" y="850103"/>
              <a:ext cx="797498" cy="3208643"/>
            </a:xfrm>
            <a:prstGeom prst="round2SameRect">
              <a:avLst/>
            </a:prstGeom>
            <a:ln>
              <a:solidFill>
                <a:srgbClr val="0070C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0" name="Round Same Side Corner Rectangle 6">
              <a:extLst>
                <a:ext uri="{FF2B5EF4-FFF2-40B4-BE49-F238E27FC236}">
                  <a16:creationId xmlns:a16="http://schemas.microsoft.com/office/drawing/2014/main" id="{D841DA64-AF3B-D842-BF82-2A0DC56E5C02}"/>
                </a:ext>
              </a:extLst>
            </p:cNvPr>
            <p:cNvSpPr txBox="1"/>
            <p:nvPr/>
          </p:nvSpPr>
          <p:spPr>
            <a:xfrm>
              <a:off x="858845" y="2094607"/>
              <a:ext cx="2453523" cy="719636"/>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0" marR="0" lvl="1" indent="0" algn="ctr" defTabSz="1066800" rtl="0" eaLnBrk="1" fontAlgn="auto" latinLnBrk="0" hangingPunct="1">
                <a:lnSpc>
                  <a:spcPct val="90000"/>
                </a:lnSpc>
                <a:spcBef>
                  <a:spcPct val="0"/>
                </a:spcBef>
                <a:spcAft>
                  <a:spcPct val="15000"/>
                </a:spcAft>
                <a:buClrTx/>
                <a:buSzTx/>
                <a:buFontTx/>
                <a:buNone/>
                <a:tabLst/>
                <a:defRPr/>
              </a:pPr>
              <a:r>
                <a:rPr kumimoji="0" lang="en-US" sz="2000" b="0" i="0" u="none" strike="noStrike" kern="1200" cap="none" spc="0" normalizeH="0" baseline="0" noProof="0" dirty="0">
                  <a:ln>
                    <a:noFill/>
                  </a:ln>
                  <a:solidFill>
                    <a:srgbClr val="063E89">
                      <a:hueOff val="0"/>
                      <a:satOff val="0"/>
                      <a:lumOff val="0"/>
                      <a:alphaOff val="0"/>
                    </a:srgbClr>
                  </a:solidFill>
                  <a:effectLst/>
                  <a:uLnTx/>
                  <a:uFillTx/>
                  <a:latin typeface="Arial"/>
                  <a:ea typeface="+mn-ea"/>
                  <a:cs typeface="+mn-cs"/>
                </a:rPr>
                <a:t>9.5%</a:t>
              </a:r>
            </a:p>
          </p:txBody>
        </p:sp>
      </p:grpSp>
      <p:sp>
        <p:nvSpPr>
          <p:cNvPr id="71" name="Right Arrow 70">
            <a:extLst>
              <a:ext uri="{FF2B5EF4-FFF2-40B4-BE49-F238E27FC236}">
                <a16:creationId xmlns:a16="http://schemas.microsoft.com/office/drawing/2014/main" id="{131E9099-4B5A-3C45-B0FA-088F81ACD3F0}"/>
              </a:ext>
            </a:extLst>
          </p:cNvPr>
          <p:cNvSpPr/>
          <p:nvPr/>
        </p:nvSpPr>
        <p:spPr>
          <a:xfrm rot="5400000">
            <a:off x="9164850" y="2200242"/>
            <a:ext cx="415919" cy="186203"/>
          </a:xfrm>
          <a:prstGeom prst="rightArrow">
            <a:avLst/>
          </a:prstGeom>
          <a:solidFill>
            <a:schemeClr val="tx1">
              <a:lumMod val="60000"/>
              <a:lumOff val="40000"/>
            </a:schemeClr>
          </a:solidFill>
          <a:ln>
            <a:solidFill>
              <a:srgbClr val="0070C0"/>
            </a:solidFill>
          </a:ln>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63E89"/>
              </a:solidFill>
              <a:effectLst/>
              <a:uLnTx/>
              <a:uFillTx/>
              <a:latin typeface="Arial"/>
              <a:ea typeface="+mn-ea"/>
              <a:cs typeface="+mn-cs"/>
            </a:endParaRPr>
          </a:p>
        </p:txBody>
      </p:sp>
      <p:sp>
        <p:nvSpPr>
          <p:cNvPr id="72" name="Right Arrow 71">
            <a:extLst>
              <a:ext uri="{FF2B5EF4-FFF2-40B4-BE49-F238E27FC236}">
                <a16:creationId xmlns:a16="http://schemas.microsoft.com/office/drawing/2014/main" id="{AB94281A-E55C-3742-BF99-7E9C9D69169D}"/>
              </a:ext>
            </a:extLst>
          </p:cNvPr>
          <p:cNvSpPr/>
          <p:nvPr/>
        </p:nvSpPr>
        <p:spPr>
          <a:xfrm rot="5400000">
            <a:off x="9176659" y="3228367"/>
            <a:ext cx="415919" cy="186203"/>
          </a:xfrm>
          <a:prstGeom prst="rightArrow">
            <a:avLst/>
          </a:prstGeom>
          <a:solidFill>
            <a:schemeClr val="tx1">
              <a:lumMod val="60000"/>
              <a:lumOff val="40000"/>
            </a:schemeClr>
          </a:solidFill>
          <a:ln>
            <a:solidFill>
              <a:srgbClr val="0070C0"/>
            </a:solidFill>
          </a:ln>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63E89"/>
              </a:solidFill>
              <a:effectLst/>
              <a:uLnTx/>
              <a:uFillTx/>
              <a:latin typeface="Arial"/>
              <a:ea typeface="+mn-ea"/>
              <a:cs typeface="+mn-cs"/>
            </a:endParaRPr>
          </a:p>
        </p:txBody>
      </p:sp>
      <p:sp>
        <p:nvSpPr>
          <p:cNvPr id="73" name="Right Arrow 72">
            <a:extLst>
              <a:ext uri="{FF2B5EF4-FFF2-40B4-BE49-F238E27FC236}">
                <a16:creationId xmlns:a16="http://schemas.microsoft.com/office/drawing/2014/main" id="{56FDE3C2-0ECB-B74B-B0FD-3AA2905A18DC}"/>
              </a:ext>
            </a:extLst>
          </p:cNvPr>
          <p:cNvSpPr/>
          <p:nvPr/>
        </p:nvSpPr>
        <p:spPr>
          <a:xfrm rot="5400000">
            <a:off x="9164852" y="4224248"/>
            <a:ext cx="415919" cy="186203"/>
          </a:xfrm>
          <a:prstGeom prst="rightArrow">
            <a:avLst/>
          </a:prstGeom>
          <a:solidFill>
            <a:schemeClr val="tx1">
              <a:lumMod val="60000"/>
              <a:lumOff val="40000"/>
            </a:schemeClr>
          </a:solidFill>
          <a:ln>
            <a:solidFill>
              <a:srgbClr val="0070C0"/>
            </a:solidFill>
          </a:ln>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63E89"/>
              </a:solidFill>
              <a:effectLst/>
              <a:uLnTx/>
              <a:uFillTx/>
              <a:latin typeface="Arial"/>
              <a:ea typeface="+mn-ea"/>
              <a:cs typeface="+mn-cs"/>
            </a:endParaRPr>
          </a:p>
        </p:txBody>
      </p:sp>
      <p:sp>
        <p:nvSpPr>
          <p:cNvPr id="74" name="Right Arrow 73">
            <a:extLst>
              <a:ext uri="{FF2B5EF4-FFF2-40B4-BE49-F238E27FC236}">
                <a16:creationId xmlns:a16="http://schemas.microsoft.com/office/drawing/2014/main" id="{BB734D3C-A7DB-B042-8A56-134D1C4B9FF2}"/>
              </a:ext>
            </a:extLst>
          </p:cNvPr>
          <p:cNvSpPr/>
          <p:nvPr/>
        </p:nvSpPr>
        <p:spPr>
          <a:xfrm rot="5400000">
            <a:off x="9176659" y="5228694"/>
            <a:ext cx="415919" cy="186203"/>
          </a:xfrm>
          <a:prstGeom prst="rightArrow">
            <a:avLst/>
          </a:prstGeom>
          <a:solidFill>
            <a:schemeClr val="tx1">
              <a:lumMod val="60000"/>
              <a:lumOff val="40000"/>
            </a:schemeClr>
          </a:solidFill>
          <a:ln>
            <a:solidFill>
              <a:srgbClr val="0070C0"/>
            </a:solidFill>
          </a:ln>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63E89"/>
              </a:solidFill>
              <a:effectLst/>
              <a:uLnTx/>
              <a:uFillTx/>
              <a:latin typeface="Arial"/>
              <a:ea typeface="+mn-ea"/>
              <a:cs typeface="+mn-cs"/>
            </a:endParaRPr>
          </a:p>
        </p:txBody>
      </p:sp>
      <p:sp>
        <p:nvSpPr>
          <p:cNvPr id="76" name="TextBox 75">
            <a:extLst>
              <a:ext uri="{FF2B5EF4-FFF2-40B4-BE49-F238E27FC236}">
                <a16:creationId xmlns:a16="http://schemas.microsoft.com/office/drawing/2014/main" id="{7E3837DD-880D-224D-834C-8DFD14E59B01}"/>
              </a:ext>
            </a:extLst>
          </p:cNvPr>
          <p:cNvSpPr txBox="1"/>
          <p:nvPr/>
        </p:nvSpPr>
        <p:spPr>
          <a:xfrm>
            <a:off x="1324921" y="1197414"/>
            <a:ext cx="4742196"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63E89"/>
                </a:solidFill>
                <a:effectLst/>
                <a:uLnTx/>
                <a:uFillTx/>
                <a:latin typeface="Arial"/>
                <a:ea typeface="+mn-ea"/>
                <a:cs typeface="+mn-cs"/>
              </a:rPr>
              <a:t>The Pillars of Medical Therapy in HFrEF</a:t>
            </a:r>
          </a:p>
        </p:txBody>
      </p:sp>
      <p:grpSp>
        <p:nvGrpSpPr>
          <p:cNvPr id="27" name="Group 26">
            <a:extLst>
              <a:ext uri="{FF2B5EF4-FFF2-40B4-BE49-F238E27FC236}">
                <a16:creationId xmlns:a16="http://schemas.microsoft.com/office/drawing/2014/main" id="{C80EC342-01E9-E1A3-CC63-72AC43D1AAD3}"/>
              </a:ext>
            </a:extLst>
          </p:cNvPr>
          <p:cNvGrpSpPr/>
          <p:nvPr/>
        </p:nvGrpSpPr>
        <p:grpSpPr>
          <a:xfrm>
            <a:off x="685805" y="1659892"/>
            <a:ext cx="6038250" cy="4239216"/>
            <a:chOff x="685805" y="1659892"/>
            <a:chExt cx="6038250" cy="4239216"/>
          </a:xfrm>
        </p:grpSpPr>
        <p:sp>
          <p:nvSpPr>
            <p:cNvPr id="7" name="Freeform: Shape 6">
              <a:extLst>
                <a:ext uri="{FF2B5EF4-FFF2-40B4-BE49-F238E27FC236}">
                  <a16:creationId xmlns:a16="http://schemas.microsoft.com/office/drawing/2014/main" id="{B47963AC-24F8-772C-5571-7A0E8553EC25}"/>
                </a:ext>
              </a:extLst>
            </p:cNvPr>
            <p:cNvSpPr/>
            <p:nvPr/>
          </p:nvSpPr>
          <p:spPr>
            <a:xfrm>
              <a:off x="685805" y="1659892"/>
              <a:ext cx="1476000" cy="4239216"/>
            </a:xfrm>
            <a:custGeom>
              <a:avLst/>
              <a:gdLst>
                <a:gd name="connsiteX0" fmla="*/ 0 w 1476000"/>
                <a:gd name="connsiteY0" fmla="*/ 147600 h 4239216"/>
                <a:gd name="connsiteX1" fmla="*/ 147600 w 1476000"/>
                <a:gd name="connsiteY1" fmla="*/ 0 h 4239216"/>
                <a:gd name="connsiteX2" fmla="*/ 1328400 w 1476000"/>
                <a:gd name="connsiteY2" fmla="*/ 0 h 4239216"/>
                <a:gd name="connsiteX3" fmla="*/ 1476000 w 1476000"/>
                <a:gd name="connsiteY3" fmla="*/ 147600 h 4239216"/>
                <a:gd name="connsiteX4" fmla="*/ 1476000 w 1476000"/>
                <a:gd name="connsiteY4" fmla="*/ 4091616 h 4239216"/>
                <a:gd name="connsiteX5" fmla="*/ 1328400 w 1476000"/>
                <a:gd name="connsiteY5" fmla="*/ 4239216 h 4239216"/>
                <a:gd name="connsiteX6" fmla="*/ 147600 w 1476000"/>
                <a:gd name="connsiteY6" fmla="*/ 4239216 h 4239216"/>
                <a:gd name="connsiteX7" fmla="*/ 0 w 1476000"/>
                <a:gd name="connsiteY7" fmla="*/ 4091616 h 4239216"/>
                <a:gd name="connsiteX8" fmla="*/ 0 w 1476000"/>
                <a:gd name="connsiteY8" fmla="*/ 147600 h 4239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6000" h="4239216">
                  <a:moveTo>
                    <a:pt x="0" y="147600"/>
                  </a:moveTo>
                  <a:cubicBezTo>
                    <a:pt x="0" y="66083"/>
                    <a:pt x="66083" y="0"/>
                    <a:pt x="147600" y="0"/>
                  </a:cubicBezTo>
                  <a:lnTo>
                    <a:pt x="1328400" y="0"/>
                  </a:lnTo>
                  <a:cubicBezTo>
                    <a:pt x="1409917" y="0"/>
                    <a:pt x="1476000" y="66083"/>
                    <a:pt x="1476000" y="147600"/>
                  </a:cubicBezTo>
                  <a:lnTo>
                    <a:pt x="1476000" y="4091616"/>
                  </a:lnTo>
                  <a:cubicBezTo>
                    <a:pt x="1476000" y="4173133"/>
                    <a:pt x="1409917" y="4239216"/>
                    <a:pt x="1328400" y="4239216"/>
                  </a:cubicBezTo>
                  <a:lnTo>
                    <a:pt x="147600" y="4239216"/>
                  </a:lnTo>
                  <a:cubicBezTo>
                    <a:pt x="66083" y="4239216"/>
                    <a:pt x="0" y="4173133"/>
                    <a:pt x="0" y="4091616"/>
                  </a:cubicBezTo>
                  <a:lnTo>
                    <a:pt x="0" y="147600"/>
                  </a:lnTo>
                  <a:close/>
                </a:path>
              </a:pathLst>
            </a:custGeom>
            <a:solidFill>
              <a:srgbClr val="F1792C"/>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92024" tIns="1887710" rIns="192024" bIns="1039868" numCol="1" spcCol="1270" anchor="ctr" anchorCtr="0">
              <a:noAutofit/>
            </a:bodyPr>
            <a:lstStyle/>
            <a:p>
              <a:pPr marL="0" lvl="0" indent="0" algn="ctr" defTabSz="1200150">
                <a:lnSpc>
                  <a:spcPct val="90000"/>
                </a:lnSpc>
                <a:spcBef>
                  <a:spcPct val="0"/>
                </a:spcBef>
                <a:spcAft>
                  <a:spcPct val="35000"/>
                </a:spcAft>
                <a:buNone/>
              </a:pPr>
              <a:r>
                <a:rPr lang="en-US" sz="2700" b="0" kern="1200" dirty="0"/>
                <a:t>ARNI</a:t>
              </a:r>
            </a:p>
          </p:txBody>
        </p:sp>
        <p:sp>
          <p:nvSpPr>
            <p:cNvPr id="8" name="Oval 7">
              <a:extLst>
                <a:ext uri="{FF2B5EF4-FFF2-40B4-BE49-F238E27FC236}">
                  <a16:creationId xmlns:a16="http://schemas.microsoft.com/office/drawing/2014/main" id="{9264CDA6-594D-4BAF-60C8-524E28D35D6A}"/>
                </a:ext>
              </a:extLst>
            </p:cNvPr>
            <p:cNvSpPr/>
            <p:nvPr/>
          </p:nvSpPr>
          <p:spPr>
            <a:xfrm>
              <a:off x="742953" y="4408011"/>
              <a:ext cx="1387440" cy="1411658"/>
            </a:xfrm>
            <a:prstGeom prst="ellipse">
              <a:avLst/>
            </a:pr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lt1">
                <a:hueOff val="0"/>
                <a:satOff val="0"/>
                <a:lumOff val="0"/>
                <a:alphaOff val="0"/>
              </a:schemeClr>
            </a:lnRef>
            <a:fillRef idx="1">
              <a:schemeClr val="accent2">
                <a:tint val="50000"/>
                <a:hueOff val="0"/>
                <a:satOff val="0"/>
                <a:lumOff val="0"/>
                <a:alphaOff val="0"/>
              </a:schemeClr>
            </a:fillRef>
            <a:effectRef idx="1">
              <a:schemeClr val="accent2">
                <a:tint val="50000"/>
                <a:hueOff val="0"/>
                <a:satOff val="0"/>
                <a:lumOff val="0"/>
                <a:alphaOff val="0"/>
              </a:schemeClr>
            </a:effectRef>
            <a:fontRef idx="minor">
              <a:schemeClr val="lt1">
                <a:hueOff val="0"/>
                <a:satOff val="0"/>
                <a:lumOff val="0"/>
                <a:alphaOff val="0"/>
              </a:schemeClr>
            </a:fontRef>
          </p:style>
        </p:sp>
        <p:sp>
          <p:nvSpPr>
            <p:cNvPr id="10" name="Freeform: Shape 9">
              <a:extLst>
                <a:ext uri="{FF2B5EF4-FFF2-40B4-BE49-F238E27FC236}">
                  <a16:creationId xmlns:a16="http://schemas.microsoft.com/office/drawing/2014/main" id="{D75E36D8-56D5-7CAD-23CB-1646CC7546BB}"/>
                </a:ext>
              </a:extLst>
            </p:cNvPr>
            <p:cNvSpPr/>
            <p:nvPr/>
          </p:nvSpPr>
          <p:spPr>
            <a:xfrm>
              <a:off x="2207493" y="1659892"/>
              <a:ext cx="1476000" cy="4239216"/>
            </a:xfrm>
            <a:custGeom>
              <a:avLst/>
              <a:gdLst>
                <a:gd name="connsiteX0" fmla="*/ 0 w 1476000"/>
                <a:gd name="connsiteY0" fmla="*/ 147600 h 4239216"/>
                <a:gd name="connsiteX1" fmla="*/ 147600 w 1476000"/>
                <a:gd name="connsiteY1" fmla="*/ 0 h 4239216"/>
                <a:gd name="connsiteX2" fmla="*/ 1328400 w 1476000"/>
                <a:gd name="connsiteY2" fmla="*/ 0 h 4239216"/>
                <a:gd name="connsiteX3" fmla="*/ 1476000 w 1476000"/>
                <a:gd name="connsiteY3" fmla="*/ 147600 h 4239216"/>
                <a:gd name="connsiteX4" fmla="*/ 1476000 w 1476000"/>
                <a:gd name="connsiteY4" fmla="*/ 4091616 h 4239216"/>
                <a:gd name="connsiteX5" fmla="*/ 1328400 w 1476000"/>
                <a:gd name="connsiteY5" fmla="*/ 4239216 h 4239216"/>
                <a:gd name="connsiteX6" fmla="*/ 147600 w 1476000"/>
                <a:gd name="connsiteY6" fmla="*/ 4239216 h 4239216"/>
                <a:gd name="connsiteX7" fmla="*/ 0 w 1476000"/>
                <a:gd name="connsiteY7" fmla="*/ 4091616 h 4239216"/>
                <a:gd name="connsiteX8" fmla="*/ 0 w 1476000"/>
                <a:gd name="connsiteY8" fmla="*/ 147600 h 4239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6000" h="4239216">
                  <a:moveTo>
                    <a:pt x="0" y="147600"/>
                  </a:moveTo>
                  <a:cubicBezTo>
                    <a:pt x="0" y="66083"/>
                    <a:pt x="66083" y="0"/>
                    <a:pt x="147600" y="0"/>
                  </a:cubicBezTo>
                  <a:lnTo>
                    <a:pt x="1328400" y="0"/>
                  </a:lnTo>
                  <a:cubicBezTo>
                    <a:pt x="1409917" y="0"/>
                    <a:pt x="1476000" y="66083"/>
                    <a:pt x="1476000" y="147600"/>
                  </a:cubicBezTo>
                  <a:lnTo>
                    <a:pt x="1476000" y="4091616"/>
                  </a:lnTo>
                  <a:cubicBezTo>
                    <a:pt x="1476000" y="4173133"/>
                    <a:pt x="1409917" y="4239216"/>
                    <a:pt x="1328400" y="4239216"/>
                  </a:cubicBezTo>
                  <a:lnTo>
                    <a:pt x="147600" y="4239216"/>
                  </a:lnTo>
                  <a:cubicBezTo>
                    <a:pt x="66083" y="4239216"/>
                    <a:pt x="0" y="4173133"/>
                    <a:pt x="0" y="4091616"/>
                  </a:cubicBezTo>
                  <a:lnTo>
                    <a:pt x="0" y="147600"/>
                  </a:lnTo>
                  <a:close/>
                </a:path>
              </a:pathLst>
            </a:custGeom>
            <a:solidFill>
              <a:srgbClr val="FECD6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92024" tIns="1887710" rIns="192024" bIns="1039868" numCol="1" spcCol="1270" anchor="ctr" anchorCtr="0">
              <a:noAutofit/>
            </a:bodyPr>
            <a:lstStyle/>
            <a:p>
              <a:pPr marL="0" lvl="0" indent="0" algn="ctr" defTabSz="1200150">
                <a:lnSpc>
                  <a:spcPct val="90000"/>
                </a:lnSpc>
                <a:spcBef>
                  <a:spcPct val="0"/>
                </a:spcBef>
                <a:spcAft>
                  <a:spcPct val="35000"/>
                </a:spcAft>
                <a:buNone/>
              </a:pPr>
              <a:r>
                <a:rPr lang="en-US" sz="2700" b="0" kern="1200" dirty="0"/>
                <a:t>BB</a:t>
              </a:r>
            </a:p>
          </p:txBody>
        </p:sp>
        <p:sp>
          <p:nvSpPr>
            <p:cNvPr id="11" name="Oval 10">
              <a:extLst>
                <a:ext uri="{FF2B5EF4-FFF2-40B4-BE49-F238E27FC236}">
                  <a16:creationId xmlns:a16="http://schemas.microsoft.com/office/drawing/2014/main" id="{311480E6-ACB8-B65D-641B-7F59EA43E7A4}"/>
                </a:ext>
              </a:extLst>
            </p:cNvPr>
            <p:cNvSpPr/>
            <p:nvPr/>
          </p:nvSpPr>
          <p:spPr>
            <a:xfrm>
              <a:off x="2251773" y="4408011"/>
              <a:ext cx="1387440" cy="1411658"/>
            </a:xfrm>
            <a:prstGeom prst="ellipse">
              <a:avLst/>
            </a:pr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lt1">
                <a:hueOff val="0"/>
                <a:satOff val="0"/>
                <a:lumOff val="0"/>
                <a:alphaOff val="0"/>
              </a:schemeClr>
            </a:lnRef>
            <a:fillRef idx="1">
              <a:schemeClr val="accent3">
                <a:tint val="50000"/>
                <a:hueOff val="0"/>
                <a:satOff val="0"/>
                <a:lumOff val="0"/>
                <a:alphaOff val="0"/>
              </a:schemeClr>
            </a:fillRef>
            <a:effectRef idx="1">
              <a:schemeClr val="accent3">
                <a:tint val="50000"/>
                <a:hueOff val="0"/>
                <a:satOff val="0"/>
                <a:lumOff val="0"/>
                <a:alphaOff val="0"/>
              </a:schemeClr>
            </a:effectRef>
            <a:fontRef idx="minor">
              <a:schemeClr val="lt1">
                <a:hueOff val="0"/>
                <a:satOff val="0"/>
                <a:lumOff val="0"/>
                <a:alphaOff val="0"/>
              </a:schemeClr>
            </a:fontRef>
          </p:style>
        </p:sp>
        <p:sp>
          <p:nvSpPr>
            <p:cNvPr id="12" name="Freeform: Shape 11">
              <a:extLst>
                <a:ext uri="{FF2B5EF4-FFF2-40B4-BE49-F238E27FC236}">
                  <a16:creationId xmlns:a16="http://schemas.microsoft.com/office/drawing/2014/main" id="{FAEE8556-9AFE-7B51-7BBF-730A8D07DA69}"/>
                </a:ext>
              </a:extLst>
            </p:cNvPr>
            <p:cNvSpPr/>
            <p:nvPr/>
          </p:nvSpPr>
          <p:spPr>
            <a:xfrm>
              <a:off x="3727774" y="1659892"/>
              <a:ext cx="1476000" cy="4239216"/>
            </a:xfrm>
            <a:custGeom>
              <a:avLst/>
              <a:gdLst>
                <a:gd name="connsiteX0" fmla="*/ 0 w 1476000"/>
                <a:gd name="connsiteY0" fmla="*/ 147600 h 4239216"/>
                <a:gd name="connsiteX1" fmla="*/ 147600 w 1476000"/>
                <a:gd name="connsiteY1" fmla="*/ 0 h 4239216"/>
                <a:gd name="connsiteX2" fmla="*/ 1328400 w 1476000"/>
                <a:gd name="connsiteY2" fmla="*/ 0 h 4239216"/>
                <a:gd name="connsiteX3" fmla="*/ 1476000 w 1476000"/>
                <a:gd name="connsiteY3" fmla="*/ 147600 h 4239216"/>
                <a:gd name="connsiteX4" fmla="*/ 1476000 w 1476000"/>
                <a:gd name="connsiteY4" fmla="*/ 4091616 h 4239216"/>
                <a:gd name="connsiteX5" fmla="*/ 1328400 w 1476000"/>
                <a:gd name="connsiteY5" fmla="*/ 4239216 h 4239216"/>
                <a:gd name="connsiteX6" fmla="*/ 147600 w 1476000"/>
                <a:gd name="connsiteY6" fmla="*/ 4239216 h 4239216"/>
                <a:gd name="connsiteX7" fmla="*/ 0 w 1476000"/>
                <a:gd name="connsiteY7" fmla="*/ 4091616 h 4239216"/>
                <a:gd name="connsiteX8" fmla="*/ 0 w 1476000"/>
                <a:gd name="connsiteY8" fmla="*/ 147600 h 4239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6000" h="4239216">
                  <a:moveTo>
                    <a:pt x="0" y="147600"/>
                  </a:moveTo>
                  <a:cubicBezTo>
                    <a:pt x="0" y="66083"/>
                    <a:pt x="66083" y="0"/>
                    <a:pt x="147600" y="0"/>
                  </a:cubicBezTo>
                  <a:lnTo>
                    <a:pt x="1328400" y="0"/>
                  </a:lnTo>
                  <a:cubicBezTo>
                    <a:pt x="1409917" y="0"/>
                    <a:pt x="1476000" y="66083"/>
                    <a:pt x="1476000" y="147600"/>
                  </a:cubicBezTo>
                  <a:lnTo>
                    <a:pt x="1476000" y="4091616"/>
                  </a:lnTo>
                  <a:cubicBezTo>
                    <a:pt x="1476000" y="4173133"/>
                    <a:pt x="1409917" y="4239216"/>
                    <a:pt x="1328400" y="4239216"/>
                  </a:cubicBezTo>
                  <a:lnTo>
                    <a:pt x="147600" y="4239216"/>
                  </a:lnTo>
                  <a:cubicBezTo>
                    <a:pt x="66083" y="4239216"/>
                    <a:pt x="0" y="4173133"/>
                    <a:pt x="0" y="4091616"/>
                  </a:cubicBezTo>
                  <a:lnTo>
                    <a:pt x="0" y="147600"/>
                  </a:lnTo>
                  <a:close/>
                </a:path>
              </a:pathLst>
            </a:custGeom>
            <a:solidFill>
              <a:srgbClr val="92B70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92024" tIns="1887710" rIns="192024" bIns="1039868" numCol="1" spcCol="1270" anchor="ctr" anchorCtr="0">
              <a:noAutofit/>
            </a:bodyPr>
            <a:lstStyle/>
            <a:p>
              <a:pPr marL="0" lvl="0" indent="0" algn="ctr" defTabSz="1200150">
                <a:lnSpc>
                  <a:spcPct val="90000"/>
                </a:lnSpc>
                <a:spcBef>
                  <a:spcPct val="0"/>
                </a:spcBef>
                <a:spcAft>
                  <a:spcPct val="35000"/>
                </a:spcAft>
                <a:buNone/>
              </a:pPr>
              <a:r>
                <a:rPr lang="en-US" sz="2700" b="0" kern="1200" dirty="0"/>
                <a:t>MRA</a:t>
              </a:r>
            </a:p>
          </p:txBody>
        </p:sp>
        <p:sp>
          <p:nvSpPr>
            <p:cNvPr id="13" name="Oval 12">
              <a:extLst>
                <a:ext uri="{FF2B5EF4-FFF2-40B4-BE49-F238E27FC236}">
                  <a16:creationId xmlns:a16="http://schemas.microsoft.com/office/drawing/2014/main" id="{A7F9FE76-4AB0-7DBD-4EE2-3B8E3AF3F60E}"/>
                </a:ext>
              </a:extLst>
            </p:cNvPr>
            <p:cNvSpPr/>
            <p:nvPr/>
          </p:nvSpPr>
          <p:spPr>
            <a:xfrm>
              <a:off x="3772401" y="4421986"/>
              <a:ext cx="1387440" cy="1411658"/>
            </a:xfrm>
            <a:prstGeom prst="ellipse">
              <a:avLst/>
            </a:pr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lt1">
                <a:hueOff val="0"/>
                <a:satOff val="0"/>
                <a:lumOff val="0"/>
                <a:alphaOff val="0"/>
              </a:schemeClr>
            </a:lnRef>
            <a:fillRef idx="1">
              <a:schemeClr val="accent4">
                <a:tint val="50000"/>
                <a:hueOff val="0"/>
                <a:satOff val="0"/>
                <a:lumOff val="0"/>
                <a:alphaOff val="0"/>
              </a:schemeClr>
            </a:fillRef>
            <a:effectRef idx="1">
              <a:schemeClr val="accent4">
                <a:tint val="50000"/>
                <a:hueOff val="0"/>
                <a:satOff val="0"/>
                <a:lumOff val="0"/>
                <a:alphaOff val="0"/>
              </a:schemeClr>
            </a:effectRef>
            <a:fontRef idx="minor">
              <a:schemeClr val="lt1">
                <a:hueOff val="0"/>
                <a:satOff val="0"/>
                <a:lumOff val="0"/>
                <a:alphaOff val="0"/>
              </a:schemeClr>
            </a:fontRef>
          </p:style>
        </p:sp>
        <p:sp>
          <p:nvSpPr>
            <p:cNvPr id="14" name="Freeform: Shape 13">
              <a:extLst>
                <a:ext uri="{FF2B5EF4-FFF2-40B4-BE49-F238E27FC236}">
                  <a16:creationId xmlns:a16="http://schemas.microsoft.com/office/drawing/2014/main" id="{A399A8A8-1200-6855-D18E-C1912CFDE6F1}"/>
                </a:ext>
              </a:extLst>
            </p:cNvPr>
            <p:cNvSpPr/>
            <p:nvPr/>
          </p:nvSpPr>
          <p:spPr>
            <a:xfrm>
              <a:off x="5248055" y="1659892"/>
              <a:ext cx="1476000" cy="4239216"/>
            </a:xfrm>
            <a:custGeom>
              <a:avLst/>
              <a:gdLst>
                <a:gd name="connsiteX0" fmla="*/ 0 w 1476000"/>
                <a:gd name="connsiteY0" fmla="*/ 147600 h 4239216"/>
                <a:gd name="connsiteX1" fmla="*/ 147600 w 1476000"/>
                <a:gd name="connsiteY1" fmla="*/ 0 h 4239216"/>
                <a:gd name="connsiteX2" fmla="*/ 1328400 w 1476000"/>
                <a:gd name="connsiteY2" fmla="*/ 0 h 4239216"/>
                <a:gd name="connsiteX3" fmla="*/ 1476000 w 1476000"/>
                <a:gd name="connsiteY3" fmla="*/ 147600 h 4239216"/>
                <a:gd name="connsiteX4" fmla="*/ 1476000 w 1476000"/>
                <a:gd name="connsiteY4" fmla="*/ 4091616 h 4239216"/>
                <a:gd name="connsiteX5" fmla="*/ 1328400 w 1476000"/>
                <a:gd name="connsiteY5" fmla="*/ 4239216 h 4239216"/>
                <a:gd name="connsiteX6" fmla="*/ 147600 w 1476000"/>
                <a:gd name="connsiteY6" fmla="*/ 4239216 h 4239216"/>
                <a:gd name="connsiteX7" fmla="*/ 0 w 1476000"/>
                <a:gd name="connsiteY7" fmla="*/ 4091616 h 4239216"/>
                <a:gd name="connsiteX8" fmla="*/ 0 w 1476000"/>
                <a:gd name="connsiteY8" fmla="*/ 147600 h 4239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6000" h="4239216">
                  <a:moveTo>
                    <a:pt x="0" y="147600"/>
                  </a:moveTo>
                  <a:cubicBezTo>
                    <a:pt x="0" y="66083"/>
                    <a:pt x="66083" y="0"/>
                    <a:pt x="147600" y="0"/>
                  </a:cubicBezTo>
                  <a:lnTo>
                    <a:pt x="1328400" y="0"/>
                  </a:lnTo>
                  <a:cubicBezTo>
                    <a:pt x="1409917" y="0"/>
                    <a:pt x="1476000" y="66083"/>
                    <a:pt x="1476000" y="147600"/>
                  </a:cubicBezTo>
                  <a:lnTo>
                    <a:pt x="1476000" y="4091616"/>
                  </a:lnTo>
                  <a:cubicBezTo>
                    <a:pt x="1476000" y="4173133"/>
                    <a:pt x="1409917" y="4239216"/>
                    <a:pt x="1328400" y="4239216"/>
                  </a:cubicBezTo>
                  <a:lnTo>
                    <a:pt x="147600" y="4239216"/>
                  </a:lnTo>
                  <a:cubicBezTo>
                    <a:pt x="66083" y="4239216"/>
                    <a:pt x="0" y="4173133"/>
                    <a:pt x="0" y="4091616"/>
                  </a:cubicBezTo>
                  <a:lnTo>
                    <a:pt x="0" y="14760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192024" tIns="1887710" rIns="192024" bIns="1039868" numCol="1" spcCol="1270" anchor="ctr" anchorCtr="0">
              <a:noAutofit/>
            </a:bodyPr>
            <a:lstStyle/>
            <a:p>
              <a:pPr marL="0" lvl="0" indent="0" algn="ctr" defTabSz="1200150">
                <a:lnSpc>
                  <a:spcPct val="90000"/>
                </a:lnSpc>
                <a:spcBef>
                  <a:spcPct val="0"/>
                </a:spcBef>
                <a:spcAft>
                  <a:spcPct val="35000"/>
                </a:spcAft>
                <a:buNone/>
              </a:pPr>
              <a:r>
                <a:rPr lang="en-US" sz="2700" b="0" kern="1200" dirty="0"/>
                <a:t>SGLT2</a:t>
              </a:r>
            </a:p>
          </p:txBody>
        </p:sp>
        <p:sp>
          <p:nvSpPr>
            <p:cNvPr id="15" name="Oval 14">
              <a:extLst>
                <a:ext uri="{FF2B5EF4-FFF2-40B4-BE49-F238E27FC236}">
                  <a16:creationId xmlns:a16="http://schemas.microsoft.com/office/drawing/2014/main" id="{AE18C7FD-C9FC-8240-9E76-76428C5D4094}"/>
                </a:ext>
              </a:extLst>
            </p:cNvPr>
            <p:cNvSpPr/>
            <p:nvPr/>
          </p:nvSpPr>
          <p:spPr>
            <a:xfrm>
              <a:off x="5303032" y="4393414"/>
              <a:ext cx="1387440" cy="1411658"/>
            </a:xfrm>
            <a:prstGeom prst="ellipse">
              <a:avLst/>
            </a:pr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lt1">
                <a:hueOff val="0"/>
                <a:satOff val="0"/>
                <a:lumOff val="0"/>
                <a:alphaOff val="0"/>
              </a:schemeClr>
            </a:lnRef>
            <a:fillRef idx="1">
              <a:schemeClr val="accent5">
                <a:tint val="50000"/>
                <a:hueOff val="0"/>
                <a:satOff val="0"/>
                <a:lumOff val="0"/>
                <a:alphaOff val="0"/>
              </a:schemeClr>
            </a:fillRef>
            <a:effectRef idx="1">
              <a:schemeClr val="accent5">
                <a:tint val="50000"/>
                <a:hueOff val="0"/>
                <a:satOff val="0"/>
                <a:lumOff val="0"/>
                <a:alphaOff val="0"/>
              </a:schemeClr>
            </a:effectRef>
            <a:fontRef idx="minor">
              <a:schemeClr val="lt1">
                <a:hueOff val="0"/>
                <a:satOff val="0"/>
                <a:lumOff val="0"/>
                <a:alphaOff val="0"/>
              </a:schemeClr>
            </a:fontRef>
          </p:style>
        </p:sp>
        <p:sp>
          <p:nvSpPr>
            <p:cNvPr id="26" name="Arrow: Left-Right 25">
              <a:extLst>
                <a:ext uri="{FF2B5EF4-FFF2-40B4-BE49-F238E27FC236}">
                  <a16:creationId xmlns:a16="http://schemas.microsoft.com/office/drawing/2014/main" id="{92315551-387F-6891-AAA8-4AB246F09BD1}"/>
                </a:ext>
              </a:extLst>
            </p:cNvPr>
            <p:cNvSpPr/>
            <p:nvPr/>
          </p:nvSpPr>
          <p:spPr>
            <a:xfrm>
              <a:off x="880605" y="2128246"/>
              <a:ext cx="5556486" cy="635882"/>
            </a:xfrm>
            <a:prstGeom prst="leftRightArrow">
              <a:avLst/>
            </a:pr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lt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pic>
          <p:nvPicPr>
            <p:cNvPr id="77" name="Picture 76">
              <a:extLst>
                <a:ext uri="{FF2B5EF4-FFF2-40B4-BE49-F238E27FC236}">
                  <a16:creationId xmlns:a16="http://schemas.microsoft.com/office/drawing/2014/main" id="{6BABEAF0-7DF6-6F48-A068-D8EF8F4EBF5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3321" y="4493124"/>
              <a:ext cx="1270000" cy="1270000"/>
            </a:xfrm>
            <a:prstGeom prst="rect">
              <a:avLst/>
            </a:prstGeom>
          </p:spPr>
        </p:pic>
        <p:pic>
          <p:nvPicPr>
            <p:cNvPr id="78" name="Picture 77">
              <a:extLst>
                <a:ext uri="{FF2B5EF4-FFF2-40B4-BE49-F238E27FC236}">
                  <a16:creationId xmlns:a16="http://schemas.microsoft.com/office/drawing/2014/main" id="{0DD00EE0-BCB1-9247-963E-BDF5F27B6D6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325548" y="4474336"/>
              <a:ext cx="1270000" cy="1270000"/>
            </a:xfrm>
            <a:prstGeom prst="rect">
              <a:avLst/>
            </a:prstGeom>
          </p:spPr>
        </p:pic>
        <p:pic>
          <p:nvPicPr>
            <p:cNvPr id="79" name="Picture 78">
              <a:extLst>
                <a:ext uri="{FF2B5EF4-FFF2-40B4-BE49-F238E27FC236}">
                  <a16:creationId xmlns:a16="http://schemas.microsoft.com/office/drawing/2014/main" id="{DE843D92-2038-8841-B2FD-5FAE2D21958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852397" y="4490353"/>
              <a:ext cx="1270000" cy="1270000"/>
            </a:xfrm>
            <a:prstGeom prst="rect">
              <a:avLst/>
            </a:prstGeom>
          </p:spPr>
        </p:pic>
        <p:pic>
          <p:nvPicPr>
            <p:cNvPr id="80" name="Picture 79">
              <a:extLst>
                <a:ext uri="{FF2B5EF4-FFF2-40B4-BE49-F238E27FC236}">
                  <a16:creationId xmlns:a16="http://schemas.microsoft.com/office/drawing/2014/main" id="{61990371-64F0-D247-AC79-F0CBC14B012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374452" y="4490353"/>
              <a:ext cx="1270000" cy="1270000"/>
            </a:xfrm>
            <a:prstGeom prst="rect">
              <a:avLst/>
            </a:prstGeom>
          </p:spPr>
        </p:pic>
      </p:grpSp>
      <p:sp>
        <p:nvSpPr>
          <p:cNvPr id="29" name="Footer Placeholder 28">
            <a:extLst>
              <a:ext uri="{FF2B5EF4-FFF2-40B4-BE49-F238E27FC236}">
                <a16:creationId xmlns:a16="http://schemas.microsoft.com/office/drawing/2014/main" id="{80B7AEE9-6850-3AD2-3E14-31F2494C8E19}"/>
              </a:ext>
            </a:extLst>
          </p:cNvPr>
          <p:cNvSpPr>
            <a:spLocks noGrp="1"/>
          </p:cNvSpPr>
          <p:nvPr>
            <p:ph type="ftr" sz="quarter" idx="3"/>
          </p:nvPr>
        </p:nvSpPr>
        <p:spPr>
          <a:xfrm>
            <a:off x="838200" y="6383756"/>
            <a:ext cx="8895348" cy="365125"/>
          </a:xfrm>
        </p:spPr>
        <p:txBody>
          <a:bodyPr/>
          <a:lstStyle/>
          <a:p>
            <a:r>
              <a:rPr lang="en-US" dirty="0" err="1"/>
              <a:t>ARNI</a:t>
            </a:r>
            <a:r>
              <a:rPr lang="en-US" dirty="0"/>
              <a:t>, angiotensin receptor </a:t>
            </a:r>
            <a:r>
              <a:rPr lang="en-US" dirty="0" err="1"/>
              <a:t>neprilysin</a:t>
            </a:r>
            <a:r>
              <a:rPr lang="en-US" dirty="0"/>
              <a:t> inhibitor; BB, beta-blocker; </a:t>
            </a:r>
            <a:r>
              <a:rPr lang="en-US" dirty="0" err="1"/>
              <a:t>HFrEF</a:t>
            </a:r>
            <a:r>
              <a:rPr lang="en-US" dirty="0"/>
              <a:t>, heart failure with reduced ejection fraction; </a:t>
            </a:r>
            <a:r>
              <a:rPr lang="en-US" dirty="0" err="1"/>
              <a:t>MRA</a:t>
            </a:r>
            <a:r>
              <a:rPr lang="en-US" dirty="0"/>
              <a:t>, mineralocorticoid receptor antagonist; SGLT2, sodium-glucose cotransporter-2 inhibitor.</a:t>
            </a:r>
          </a:p>
          <a:p>
            <a:r>
              <a:rPr lang="en-US" dirty="0" err="1"/>
              <a:t>Fonarow</a:t>
            </a:r>
            <a:r>
              <a:rPr lang="en-US" dirty="0"/>
              <a:t> GC, et al. </a:t>
            </a:r>
            <a:r>
              <a:rPr lang="en-US" i="1" dirty="0"/>
              <a:t>Am Heart J. </a:t>
            </a:r>
            <a:r>
              <a:rPr lang="en-US" dirty="0"/>
              <a:t>2011;161(6):1024-30.e3. </a:t>
            </a:r>
          </a:p>
        </p:txBody>
      </p:sp>
    </p:spTree>
    <p:extLst>
      <p:ext uri="{BB962C8B-B14F-4D97-AF65-F5344CB8AC3E}">
        <p14:creationId xmlns:p14="http://schemas.microsoft.com/office/powerpoint/2010/main" val="2700056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0" y="-97591"/>
            <a:ext cx="11595100" cy="939801"/>
          </a:xfrm>
        </p:spPr>
        <p:txBody>
          <a:bodyPr>
            <a:normAutofit/>
          </a:bodyPr>
          <a:lstStyle/>
          <a:p>
            <a:r>
              <a:rPr lang="en-US" sz="3200" dirty="0"/>
              <a:t>Vericiguat: A Soluble Guanylate Cyclase (</a:t>
            </a:r>
            <a:r>
              <a:rPr lang="en-US" sz="3200" dirty="0" err="1"/>
              <a:t>sGC</a:t>
            </a:r>
            <a:r>
              <a:rPr lang="en-US" sz="3200" dirty="0"/>
              <a:t>) Stimulator</a:t>
            </a:r>
          </a:p>
        </p:txBody>
      </p:sp>
      <p:pic>
        <p:nvPicPr>
          <p:cNvPr id="4"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646694" y="960041"/>
            <a:ext cx="8898612" cy="4809582"/>
          </a:xfrm>
          <a:prstGeom prst="rect">
            <a:avLst/>
          </a:prstGeom>
          <a:noFill/>
          <a:ln>
            <a:noFill/>
          </a:ln>
          <a:effectLst>
            <a:outerShdw blurRad="50800" dist="38100" dir="8100000" algn="tr"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Footer Placeholder 5">
            <a:extLst>
              <a:ext uri="{FF2B5EF4-FFF2-40B4-BE49-F238E27FC236}">
                <a16:creationId xmlns:a16="http://schemas.microsoft.com/office/drawing/2014/main" id="{3E659EB2-0F2E-8F0E-9892-AD69BE7DD210}"/>
              </a:ext>
            </a:extLst>
          </p:cNvPr>
          <p:cNvSpPr>
            <a:spLocks noGrp="1"/>
          </p:cNvSpPr>
          <p:nvPr>
            <p:ph type="ftr" sz="quarter" idx="3"/>
          </p:nvPr>
        </p:nvSpPr>
        <p:spPr/>
        <p:txBody>
          <a:bodyPr/>
          <a:lstStyle/>
          <a:p>
            <a:r>
              <a:rPr lang="en-US" dirty="0"/>
              <a:t>cGMP, cyclic guanosine monophosphate; </a:t>
            </a:r>
            <a:r>
              <a:rPr lang="en-US" dirty="0" err="1"/>
              <a:t>GTP</a:t>
            </a:r>
            <a:r>
              <a:rPr lang="en-US" dirty="0"/>
              <a:t>, guanosine triphosphate; NO, nitric oxide; </a:t>
            </a:r>
            <a:r>
              <a:rPr lang="en-US" dirty="0" err="1"/>
              <a:t>sGC</a:t>
            </a:r>
            <a:r>
              <a:rPr lang="en-US" dirty="0"/>
              <a:t>, soluble guanylate cyclase.</a:t>
            </a:r>
          </a:p>
          <a:p>
            <a:r>
              <a:rPr lang="en-US" dirty="0" err="1"/>
              <a:t>Evgenov</a:t>
            </a:r>
            <a:r>
              <a:rPr lang="en-US" dirty="0"/>
              <a:t> OV, et al. </a:t>
            </a:r>
            <a:r>
              <a:rPr lang="en-US" i="1" dirty="0"/>
              <a:t>Nat Rev Drug </a:t>
            </a:r>
            <a:r>
              <a:rPr lang="en-US" i="1" dirty="0" err="1"/>
              <a:t>Discov</a:t>
            </a:r>
            <a:r>
              <a:rPr lang="en-US" i="1" dirty="0"/>
              <a:t>. </a:t>
            </a:r>
            <a:r>
              <a:rPr lang="en-US" dirty="0"/>
              <a:t>2006;5(9):755-68; </a:t>
            </a:r>
          </a:p>
          <a:p>
            <a:r>
              <a:rPr lang="en-US" dirty="0" err="1"/>
              <a:t>Stasch</a:t>
            </a:r>
            <a:r>
              <a:rPr lang="en-US" dirty="0"/>
              <a:t> JP, et al. </a:t>
            </a:r>
            <a:r>
              <a:rPr lang="en-US" i="1" dirty="0" err="1"/>
              <a:t>Handb</a:t>
            </a:r>
            <a:r>
              <a:rPr lang="en-US" i="1" dirty="0"/>
              <a:t> Exp </a:t>
            </a:r>
            <a:r>
              <a:rPr lang="en-US" i="1" dirty="0" err="1"/>
              <a:t>Pharmacol</a:t>
            </a:r>
            <a:r>
              <a:rPr lang="en-US" i="1" dirty="0"/>
              <a:t>. </a:t>
            </a:r>
            <a:r>
              <a:rPr lang="en-US" dirty="0"/>
              <a:t>2013;218:279-313;</a:t>
            </a:r>
          </a:p>
          <a:p>
            <a:r>
              <a:rPr lang="en-US" dirty="0" err="1"/>
              <a:t>Stasch</a:t>
            </a:r>
            <a:r>
              <a:rPr lang="en-US" dirty="0"/>
              <a:t> JP, et al. </a:t>
            </a:r>
            <a:r>
              <a:rPr lang="en-US" i="1" dirty="0"/>
              <a:t>Nature. </a:t>
            </a:r>
            <a:r>
              <a:rPr lang="en-US" dirty="0"/>
              <a:t>2001;410(6825):212-5.</a:t>
            </a:r>
          </a:p>
        </p:txBody>
      </p:sp>
    </p:spTree>
    <p:extLst>
      <p:ext uri="{BB962C8B-B14F-4D97-AF65-F5344CB8AC3E}">
        <p14:creationId xmlns:p14="http://schemas.microsoft.com/office/powerpoint/2010/main" val="1152623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7C4B5FD-B653-3445-B0DB-69FCF2968C3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66294" y="1546420"/>
            <a:ext cx="8272013" cy="4438641"/>
          </a:xfrm>
          <a:prstGeom prst="rect">
            <a:avLst/>
          </a:prstGeom>
        </p:spPr>
      </p:pic>
      <p:pic>
        <p:nvPicPr>
          <p:cNvPr id="10" name="Picture 9">
            <a:extLst>
              <a:ext uri="{FF2B5EF4-FFF2-40B4-BE49-F238E27FC236}">
                <a16:creationId xmlns:a16="http://schemas.microsoft.com/office/drawing/2014/main" id="{01F71D54-D2E5-AD4D-9487-5C651C965C9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566294" y="1546420"/>
            <a:ext cx="8272013" cy="4438641"/>
          </a:xfrm>
          <a:prstGeom prst="rect">
            <a:avLst/>
          </a:prstGeom>
        </p:spPr>
      </p:pic>
      <p:pic>
        <p:nvPicPr>
          <p:cNvPr id="8" name="Picture 7">
            <a:extLst>
              <a:ext uri="{FF2B5EF4-FFF2-40B4-BE49-F238E27FC236}">
                <a16:creationId xmlns:a16="http://schemas.microsoft.com/office/drawing/2014/main" id="{08EB8187-0B2B-BB4B-B358-91440D989E62}"/>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66292" y="1546420"/>
            <a:ext cx="8272016" cy="4438641"/>
          </a:xfrm>
          <a:prstGeom prst="rect">
            <a:avLst/>
          </a:prstGeom>
        </p:spPr>
      </p:pic>
      <p:sp>
        <p:nvSpPr>
          <p:cNvPr id="4" name="Title 3">
            <a:extLst>
              <a:ext uri="{FF2B5EF4-FFF2-40B4-BE49-F238E27FC236}">
                <a16:creationId xmlns:a16="http://schemas.microsoft.com/office/drawing/2014/main" id="{E5DDC162-EC51-F34C-8477-052B057950DD}"/>
              </a:ext>
            </a:extLst>
          </p:cNvPr>
          <p:cNvSpPr>
            <a:spLocks noGrp="1"/>
          </p:cNvSpPr>
          <p:nvPr>
            <p:ph type="title"/>
          </p:nvPr>
        </p:nvSpPr>
        <p:spPr>
          <a:xfrm>
            <a:off x="677780" y="-1"/>
            <a:ext cx="11353800" cy="1105949"/>
          </a:xfrm>
        </p:spPr>
        <p:txBody>
          <a:bodyPr>
            <a:normAutofit/>
          </a:bodyPr>
          <a:lstStyle/>
          <a:p>
            <a:r>
              <a:rPr lang="en-US" sz="2800" dirty="0"/>
              <a:t>VICTORIA Primary Outcome: CV Death or First HF Hospitalization</a:t>
            </a:r>
          </a:p>
        </p:txBody>
      </p:sp>
      <p:sp>
        <p:nvSpPr>
          <p:cNvPr id="2" name="Footer Placeholder 1">
            <a:extLst>
              <a:ext uri="{FF2B5EF4-FFF2-40B4-BE49-F238E27FC236}">
                <a16:creationId xmlns:a16="http://schemas.microsoft.com/office/drawing/2014/main" id="{2555F669-D65D-2751-1B86-7284B6A4038C}"/>
              </a:ext>
            </a:extLst>
          </p:cNvPr>
          <p:cNvSpPr>
            <a:spLocks noGrp="1"/>
          </p:cNvSpPr>
          <p:nvPr>
            <p:ph type="ftr" sz="quarter" idx="3"/>
          </p:nvPr>
        </p:nvSpPr>
        <p:spPr/>
        <p:txBody>
          <a:bodyPr/>
          <a:lstStyle/>
          <a:p>
            <a:r>
              <a:rPr lang="nl-NL" altLang="en-US" noProof="0" dirty="0"/>
              <a:t>Armstrong PW, et al. </a:t>
            </a:r>
            <a:r>
              <a:rPr lang="nl-NL" altLang="en-US" i="1" noProof="0" dirty="0"/>
              <a:t>N Engl J Med. </a:t>
            </a:r>
            <a:r>
              <a:rPr lang="nl-NL" altLang="en-US" noProof="0" dirty="0"/>
              <a:t>2020;382(20):1883-1893.</a:t>
            </a:r>
          </a:p>
        </p:txBody>
      </p:sp>
      <p:sp>
        <p:nvSpPr>
          <p:cNvPr id="6" name="Content Placeholder 5">
            <a:extLst>
              <a:ext uri="{FF2B5EF4-FFF2-40B4-BE49-F238E27FC236}">
                <a16:creationId xmlns:a16="http://schemas.microsoft.com/office/drawing/2014/main" id="{187697CE-06C3-DA47-AD4C-B16307294106}"/>
              </a:ext>
            </a:extLst>
          </p:cNvPr>
          <p:cNvSpPr>
            <a:spLocks noGrp="1"/>
          </p:cNvSpPr>
          <p:nvPr>
            <p:ph idx="4294967295"/>
          </p:nvPr>
        </p:nvSpPr>
        <p:spPr>
          <a:xfrm>
            <a:off x="4705350" y="3850857"/>
            <a:ext cx="4933950" cy="1017587"/>
          </a:xfrm>
        </p:spPr>
        <p:txBody>
          <a:bodyPr vert="horz" lIns="182880" tIns="121920" rIns="182880" bIns="121920" rtlCol="0">
            <a:noAutofit/>
          </a:bodyPr>
          <a:lstStyle/>
          <a:p>
            <a:pPr marL="0" indent="0" algn="r">
              <a:buNone/>
            </a:pPr>
            <a:r>
              <a:rPr lang="en-US" sz="2133" dirty="0"/>
              <a:t>HR 0.90 (95% CI 0.82–0.98)</a:t>
            </a:r>
          </a:p>
          <a:p>
            <a:pPr marL="0" indent="0" algn="r">
              <a:buNone/>
            </a:pPr>
            <a:r>
              <a:rPr lang="en-US" sz="2133" dirty="0"/>
              <a:t>P-value 0.019</a:t>
            </a:r>
          </a:p>
        </p:txBody>
      </p:sp>
      <p:pic>
        <p:nvPicPr>
          <p:cNvPr id="11" name="Picture 10">
            <a:extLst>
              <a:ext uri="{FF2B5EF4-FFF2-40B4-BE49-F238E27FC236}">
                <a16:creationId xmlns:a16="http://schemas.microsoft.com/office/drawing/2014/main" id="{57D2F7D3-90CC-5A4D-A138-C89B3C14ACF6}"/>
              </a:ext>
            </a:extLst>
          </p:cNvPr>
          <p:cNvPicPr>
            <a:picLocks noChangeAspect="1"/>
          </p:cNvPicPr>
          <p:nvPr/>
        </p:nvPicPr>
        <p:blipFill>
          <a:blip r:embed="rId6"/>
          <a:stretch>
            <a:fillRect/>
          </a:stretch>
        </p:blipFill>
        <p:spPr>
          <a:xfrm>
            <a:off x="10350500" y="6359645"/>
            <a:ext cx="1536700" cy="387108"/>
          </a:xfrm>
          <a:prstGeom prst="rect">
            <a:avLst/>
          </a:prstGeom>
        </p:spPr>
      </p:pic>
    </p:spTree>
    <p:extLst>
      <p:ext uri="{BB962C8B-B14F-4D97-AF65-F5344CB8AC3E}">
        <p14:creationId xmlns:p14="http://schemas.microsoft.com/office/powerpoint/2010/main" val="2184267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3240CA-07BC-BE7E-55D2-C2E1DFCC7C31}"/>
              </a:ext>
            </a:extLst>
          </p:cNvPr>
          <p:cNvSpPr>
            <a:spLocks noGrp="1"/>
          </p:cNvSpPr>
          <p:nvPr>
            <p:ph idx="1"/>
          </p:nvPr>
        </p:nvSpPr>
        <p:spPr>
          <a:xfrm>
            <a:off x="838200" y="1323892"/>
            <a:ext cx="10515600" cy="4891627"/>
          </a:xfrm>
        </p:spPr>
        <p:txBody>
          <a:bodyPr>
            <a:normAutofit/>
          </a:bodyPr>
          <a:lstStyle/>
          <a:p>
            <a:r>
              <a:rPr lang="en-US" sz="2600" dirty="0"/>
              <a:t>41,635 HFrEF patients in Swedish HF registry (2000-2018) were considered</a:t>
            </a:r>
          </a:p>
          <a:p>
            <a:endParaRPr lang="en-US" sz="2600" dirty="0"/>
          </a:p>
          <a:p>
            <a:r>
              <a:rPr lang="en-US" sz="2600" dirty="0"/>
              <a:t>Key criteria in all scenarios: HF duration &gt;6 months (a surrogate for chronic </a:t>
            </a:r>
            <a:r>
              <a:rPr lang="en-US" sz="2600" dirty="0" err="1"/>
              <a:t>HFrEF</a:t>
            </a:r>
            <a:r>
              <a:rPr lang="en-US" sz="2600" dirty="0"/>
              <a:t> &amp; optimal medical therapy), NYHA II-IV, and HF hospitalization within 6 months. The trial scenario also considered elevated NT-</a:t>
            </a:r>
            <a:r>
              <a:rPr lang="en-US" sz="2600" dirty="0" err="1"/>
              <a:t>proBNP</a:t>
            </a:r>
            <a:r>
              <a:rPr lang="en-US" sz="2600" dirty="0"/>
              <a:t> and many exclusion criteria</a:t>
            </a:r>
          </a:p>
          <a:p>
            <a:endParaRPr lang="en-US" sz="2600" dirty="0"/>
          </a:p>
          <a:p>
            <a:r>
              <a:rPr lang="en-US" sz="2600" dirty="0"/>
              <a:t>Rates of CV death, non-CV death, and HF hospitalization were compared among eligible and ineligible patients using exact Poisson test</a:t>
            </a:r>
          </a:p>
        </p:txBody>
      </p:sp>
      <p:sp>
        <p:nvSpPr>
          <p:cNvPr id="2" name="Title 1">
            <a:extLst>
              <a:ext uri="{FF2B5EF4-FFF2-40B4-BE49-F238E27FC236}">
                <a16:creationId xmlns:a16="http://schemas.microsoft.com/office/drawing/2014/main" id="{945A6334-A039-8DE7-1410-78F215C302B9}"/>
              </a:ext>
            </a:extLst>
          </p:cNvPr>
          <p:cNvSpPr>
            <a:spLocks noGrp="1"/>
          </p:cNvSpPr>
          <p:nvPr>
            <p:ph type="title"/>
          </p:nvPr>
        </p:nvSpPr>
        <p:spPr>
          <a:xfrm>
            <a:off x="635000" y="-114301"/>
            <a:ext cx="11353800" cy="1105949"/>
          </a:xfrm>
        </p:spPr>
        <p:txBody>
          <a:bodyPr>
            <a:noAutofit/>
          </a:bodyPr>
          <a:lstStyle/>
          <a:p>
            <a:r>
              <a:rPr lang="en-US" sz="2200" dirty="0"/>
              <a:t>Real-World Eligibility for Vericiguat According to Trial, Guideline, and Label Criteria</a:t>
            </a:r>
            <a:br>
              <a:rPr lang="en-US" sz="2200" dirty="0"/>
            </a:br>
            <a:r>
              <a:rPr lang="en-US" sz="2200" dirty="0"/>
              <a:t>Data from the Swedish Heart Failure Registry</a:t>
            </a:r>
          </a:p>
        </p:txBody>
      </p:sp>
      <p:sp>
        <p:nvSpPr>
          <p:cNvPr id="7" name="Footer Placeholder 6">
            <a:extLst>
              <a:ext uri="{FF2B5EF4-FFF2-40B4-BE49-F238E27FC236}">
                <a16:creationId xmlns:a16="http://schemas.microsoft.com/office/drawing/2014/main" id="{15107427-594C-98A2-6717-6248CB1276A5}"/>
              </a:ext>
            </a:extLst>
          </p:cNvPr>
          <p:cNvSpPr>
            <a:spLocks noGrp="1"/>
          </p:cNvSpPr>
          <p:nvPr>
            <p:ph type="ftr" sz="quarter" idx="3"/>
          </p:nvPr>
        </p:nvSpPr>
        <p:spPr>
          <a:xfrm>
            <a:off x="838200" y="6356350"/>
            <a:ext cx="9474200" cy="365125"/>
          </a:xfrm>
        </p:spPr>
        <p:txBody>
          <a:bodyPr/>
          <a:lstStyle/>
          <a:p>
            <a:r>
              <a:rPr lang="en-US" dirty="0"/>
              <a:t>CV, cardiovascular; HF, heart failure; </a:t>
            </a:r>
            <a:r>
              <a:rPr lang="en-US" dirty="0" err="1"/>
              <a:t>NYHA</a:t>
            </a:r>
            <a:r>
              <a:rPr lang="en-US" dirty="0"/>
              <a:t>, New York Heart Association; NT-</a:t>
            </a:r>
            <a:r>
              <a:rPr lang="en-US" dirty="0" err="1"/>
              <a:t>proBNP</a:t>
            </a:r>
            <a:r>
              <a:rPr lang="en-US" dirty="0"/>
              <a:t>, N-terminal pro hormone brain natriuretic peptide</a:t>
            </a:r>
          </a:p>
          <a:p>
            <a:r>
              <a:rPr lang="en-US" dirty="0"/>
              <a:t>VN. Nguyen, F. Lindberg, U. Dahlstrom, LH. Lund, G. Savarese</a:t>
            </a:r>
          </a:p>
        </p:txBody>
      </p:sp>
    </p:spTree>
    <p:extLst>
      <p:ext uri="{BB962C8B-B14F-4D97-AF65-F5344CB8AC3E}">
        <p14:creationId xmlns:p14="http://schemas.microsoft.com/office/powerpoint/2010/main" val="118718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3B4C3-A6C6-73BE-3057-DFD5339F9638}"/>
              </a:ext>
            </a:extLst>
          </p:cNvPr>
          <p:cNvSpPr>
            <a:spLocks noGrp="1"/>
          </p:cNvSpPr>
          <p:nvPr>
            <p:ph type="title"/>
          </p:nvPr>
        </p:nvSpPr>
        <p:spPr/>
        <p:txBody>
          <a:bodyPr/>
          <a:lstStyle/>
          <a:p>
            <a:r>
              <a:rPr lang="en-US" dirty="0"/>
              <a:t>Results</a:t>
            </a:r>
          </a:p>
        </p:txBody>
      </p:sp>
      <p:pic>
        <p:nvPicPr>
          <p:cNvPr id="5" name="Content Placeholder 4">
            <a:extLst>
              <a:ext uri="{FF2B5EF4-FFF2-40B4-BE49-F238E27FC236}">
                <a16:creationId xmlns:a16="http://schemas.microsoft.com/office/drawing/2014/main" id="{791C86E2-624D-B712-9B96-AD6DFB1B88B2}"/>
              </a:ext>
            </a:extLst>
          </p:cNvPr>
          <p:cNvPicPr>
            <a:picLocks noGrp="1" noChangeAspect="1"/>
          </p:cNvPicPr>
          <p:nvPr>
            <p:ph idx="4294967295"/>
          </p:nvPr>
        </p:nvPicPr>
        <p:blipFill>
          <a:blip r:embed="rId3">
            <a:extLst>
              <a:ext uri="{28A0092B-C50C-407E-A947-70E740481C1C}">
                <a14:useLocalDpi xmlns:a14="http://schemas.microsoft.com/office/drawing/2010/main"/>
              </a:ext>
            </a:extLst>
          </a:blip>
          <a:stretch>
            <a:fillRect/>
          </a:stretch>
        </p:blipFill>
        <p:spPr>
          <a:xfrm>
            <a:off x="766287" y="2076450"/>
            <a:ext cx="4864100" cy="2705100"/>
          </a:xfrm>
        </p:spPr>
      </p:pic>
      <p:grpSp>
        <p:nvGrpSpPr>
          <p:cNvPr id="7" name="Group 6">
            <a:extLst>
              <a:ext uri="{FF2B5EF4-FFF2-40B4-BE49-F238E27FC236}">
                <a16:creationId xmlns:a16="http://schemas.microsoft.com/office/drawing/2014/main" id="{AAB4A7E1-82BF-A3A6-C7C3-D121FE3FAA48}"/>
              </a:ext>
            </a:extLst>
          </p:cNvPr>
          <p:cNvGrpSpPr/>
          <p:nvPr/>
        </p:nvGrpSpPr>
        <p:grpSpPr>
          <a:xfrm>
            <a:off x="5610023" y="1922626"/>
            <a:ext cx="6247653" cy="3406912"/>
            <a:chOff x="5610023" y="1922626"/>
            <a:chExt cx="6247653" cy="3406912"/>
          </a:xfrm>
        </p:grpSpPr>
        <p:grpSp>
          <p:nvGrpSpPr>
            <p:cNvPr id="13" name="Group 12">
              <a:extLst>
                <a:ext uri="{FF2B5EF4-FFF2-40B4-BE49-F238E27FC236}">
                  <a16:creationId xmlns:a16="http://schemas.microsoft.com/office/drawing/2014/main" id="{92722B88-A6E3-A0E9-0D02-4D0B734828AA}"/>
                </a:ext>
              </a:extLst>
            </p:cNvPr>
            <p:cNvGrpSpPr/>
            <p:nvPr/>
          </p:nvGrpSpPr>
          <p:grpSpPr>
            <a:xfrm>
              <a:off x="5610023" y="1922626"/>
              <a:ext cx="6247653" cy="3336839"/>
              <a:chOff x="5405377" y="1859136"/>
              <a:chExt cx="6247653" cy="3336839"/>
            </a:xfrm>
          </p:grpSpPr>
          <p:pic>
            <p:nvPicPr>
              <p:cNvPr id="9" name="Picture 8">
                <a:extLst>
                  <a:ext uri="{FF2B5EF4-FFF2-40B4-BE49-F238E27FC236}">
                    <a16:creationId xmlns:a16="http://schemas.microsoft.com/office/drawing/2014/main" id="{21E69F1C-203B-6B29-1C3C-3E4341019CA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86899" y="1859136"/>
                <a:ext cx="6066131" cy="3336839"/>
              </a:xfrm>
              <a:prstGeom prst="rect">
                <a:avLst/>
              </a:prstGeom>
            </p:spPr>
          </p:pic>
          <p:sp>
            <p:nvSpPr>
              <p:cNvPr id="12" name="Rectangle 11">
                <a:extLst>
                  <a:ext uri="{FF2B5EF4-FFF2-40B4-BE49-F238E27FC236}">
                    <a16:creationId xmlns:a16="http://schemas.microsoft.com/office/drawing/2014/main" id="{EA17A97F-2505-1424-F979-15F523B1654E}"/>
                  </a:ext>
                </a:extLst>
              </p:cNvPr>
              <p:cNvSpPr/>
              <p:nvPr/>
            </p:nvSpPr>
            <p:spPr>
              <a:xfrm>
                <a:off x="5405377" y="4236334"/>
                <a:ext cx="690623" cy="821803"/>
              </a:xfrm>
              <a:prstGeom prst="rect">
                <a:avLst/>
              </a:prstGeom>
              <a:solidFill>
                <a:schemeClr val="bg1"/>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grpSp>
        <p:sp>
          <p:nvSpPr>
            <p:cNvPr id="6" name="TextBox 5">
              <a:extLst>
                <a:ext uri="{FF2B5EF4-FFF2-40B4-BE49-F238E27FC236}">
                  <a16:creationId xmlns:a16="http://schemas.microsoft.com/office/drawing/2014/main" id="{9721989C-CB10-A00A-B9D1-7C1652DEC8B2}"/>
                </a:ext>
              </a:extLst>
            </p:cNvPr>
            <p:cNvSpPr txBox="1"/>
            <p:nvPr/>
          </p:nvSpPr>
          <p:spPr>
            <a:xfrm>
              <a:off x="7370199" y="4990984"/>
              <a:ext cx="3417923" cy="338554"/>
            </a:xfrm>
            <a:prstGeom prst="rect">
              <a:avLst/>
            </a:prstGeom>
            <a:solidFill>
              <a:schemeClr val="bg1"/>
            </a:solidFill>
          </p:spPr>
          <p:txBody>
            <a:bodyPr wrap="none" rtlCol="0">
              <a:spAutoFit/>
            </a:bodyPr>
            <a:lstStyle/>
            <a:p>
              <a:r>
                <a:rPr lang="en-US" sz="1600" dirty="0"/>
                <a:t>All P-values of Poisson test &lt; 0.001</a:t>
              </a:r>
            </a:p>
          </p:txBody>
        </p:sp>
      </p:grpSp>
      <p:sp>
        <p:nvSpPr>
          <p:cNvPr id="8" name="Footer Placeholder 7">
            <a:extLst>
              <a:ext uri="{FF2B5EF4-FFF2-40B4-BE49-F238E27FC236}">
                <a16:creationId xmlns:a16="http://schemas.microsoft.com/office/drawing/2014/main" id="{88431451-6FA6-0758-BF34-2CB380CF0992}"/>
              </a:ext>
            </a:extLst>
          </p:cNvPr>
          <p:cNvSpPr>
            <a:spLocks noGrp="1"/>
          </p:cNvSpPr>
          <p:nvPr>
            <p:ph type="ftr" sz="quarter" idx="3"/>
          </p:nvPr>
        </p:nvSpPr>
        <p:spPr/>
        <p:txBody>
          <a:bodyPr/>
          <a:lstStyle/>
          <a:p>
            <a:r>
              <a:rPr lang="en-US" dirty="0" err="1"/>
              <a:t>HFH</a:t>
            </a:r>
            <a:r>
              <a:rPr lang="en-US" dirty="0"/>
              <a:t>, heart failure hospitalization; RR, rate ratio.</a:t>
            </a:r>
          </a:p>
        </p:txBody>
      </p:sp>
    </p:spTree>
    <p:extLst>
      <p:ext uri="{BB962C8B-B14F-4D97-AF65-F5344CB8AC3E}">
        <p14:creationId xmlns:p14="http://schemas.microsoft.com/office/powerpoint/2010/main" val="565682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32260-603F-F6C6-0C27-E9725F7042A2}"/>
              </a:ext>
            </a:extLst>
          </p:cNvPr>
          <p:cNvSpPr>
            <a:spLocks noGrp="1"/>
          </p:cNvSpPr>
          <p:nvPr>
            <p:ph type="title"/>
          </p:nvPr>
        </p:nvSpPr>
        <p:spPr/>
        <p:txBody>
          <a:bodyPr/>
          <a:lstStyle/>
          <a:p>
            <a:r>
              <a:rPr lang="en-US" dirty="0"/>
              <a:t>Results</a:t>
            </a:r>
          </a:p>
        </p:txBody>
      </p:sp>
      <p:grpSp>
        <p:nvGrpSpPr>
          <p:cNvPr id="45" name="Group 44">
            <a:extLst>
              <a:ext uri="{FF2B5EF4-FFF2-40B4-BE49-F238E27FC236}">
                <a16:creationId xmlns:a16="http://schemas.microsoft.com/office/drawing/2014/main" id="{2CE54D11-79C9-72D8-D167-AEF095838902}"/>
              </a:ext>
            </a:extLst>
          </p:cNvPr>
          <p:cNvGrpSpPr/>
          <p:nvPr/>
        </p:nvGrpSpPr>
        <p:grpSpPr>
          <a:xfrm>
            <a:off x="2870674" y="1099272"/>
            <a:ext cx="6283456" cy="5388048"/>
            <a:chOff x="2870674" y="1099272"/>
            <a:chExt cx="6283456" cy="5388048"/>
          </a:xfrm>
        </p:grpSpPr>
        <p:cxnSp>
          <p:nvCxnSpPr>
            <p:cNvPr id="9" name="Straight Connector 8">
              <a:extLst>
                <a:ext uri="{FF2B5EF4-FFF2-40B4-BE49-F238E27FC236}">
                  <a16:creationId xmlns:a16="http://schemas.microsoft.com/office/drawing/2014/main" id="{88F9F2DE-C280-B78F-A0CB-D2906C413F4B}"/>
                </a:ext>
              </a:extLst>
            </p:cNvPr>
            <p:cNvCxnSpPr/>
            <p:nvPr/>
          </p:nvCxnSpPr>
          <p:spPr>
            <a:xfrm>
              <a:off x="3590925" y="1438275"/>
              <a:ext cx="0" cy="3781425"/>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248ABC0-1163-8D96-D0AD-92693D6C6784}"/>
                </a:ext>
              </a:extLst>
            </p:cNvPr>
            <p:cNvCxnSpPr>
              <a:cxnSpLocks/>
            </p:cNvCxnSpPr>
            <p:nvPr/>
          </p:nvCxnSpPr>
          <p:spPr>
            <a:xfrm flipH="1">
              <a:off x="3582005" y="5219700"/>
              <a:ext cx="5572125" cy="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76AC5D1-6152-2CA7-5461-7CF30AB72BC6}"/>
                </a:ext>
              </a:extLst>
            </p:cNvPr>
            <p:cNvCxnSpPr>
              <a:cxnSpLocks/>
            </p:cNvCxnSpPr>
            <p:nvPr/>
          </p:nvCxnSpPr>
          <p:spPr>
            <a:xfrm>
              <a:off x="4626501" y="1436688"/>
              <a:ext cx="0" cy="3821112"/>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FD0D2AE-734C-1E4A-C260-3076A4F69C48}"/>
                </a:ext>
              </a:extLst>
            </p:cNvPr>
            <p:cNvCxnSpPr>
              <a:cxnSpLocks/>
            </p:cNvCxnSpPr>
            <p:nvPr/>
          </p:nvCxnSpPr>
          <p:spPr>
            <a:xfrm>
              <a:off x="6368067" y="1436688"/>
              <a:ext cx="0" cy="3821112"/>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D0F5D99-2DD0-C3AE-0D1C-7CAA314601FC}"/>
                </a:ext>
              </a:extLst>
            </p:cNvPr>
            <p:cNvCxnSpPr>
              <a:cxnSpLocks/>
            </p:cNvCxnSpPr>
            <p:nvPr/>
          </p:nvCxnSpPr>
          <p:spPr>
            <a:xfrm>
              <a:off x="8099881" y="1436688"/>
              <a:ext cx="0" cy="3821112"/>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48C076D-60C0-8A50-0478-F4C775848F2E}"/>
                </a:ext>
              </a:extLst>
            </p:cNvPr>
            <p:cNvCxnSpPr>
              <a:cxnSpLocks/>
            </p:cNvCxnSpPr>
            <p:nvPr/>
          </p:nvCxnSpPr>
          <p:spPr>
            <a:xfrm flipH="1">
              <a:off x="3550200" y="5040504"/>
              <a:ext cx="5603930" cy="0"/>
            </a:xfrm>
            <a:prstGeom prst="line">
              <a:avLst/>
            </a:prstGeom>
            <a:ln w="63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242CF1A-757F-7FF4-C864-EDAF767EBAE3}"/>
                </a:ext>
              </a:extLst>
            </p:cNvPr>
            <p:cNvCxnSpPr>
              <a:cxnSpLocks/>
            </p:cNvCxnSpPr>
            <p:nvPr/>
          </p:nvCxnSpPr>
          <p:spPr>
            <a:xfrm flipH="1">
              <a:off x="3590925" y="4580653"/>
              <a:ext cx="5561013" cy="0"/>
            </a:xfrm>
            <a:prstGeom prst="line">
              <a:avLst/>
            </a:prstGeom>
            <a:ln w="63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B597871-658F-4497-6919-7615393DCD5A}"/>
                </a:ext>
              </a:extLst>
            </p:cNvPr>
            <p:cNvCxnSpPr>
              <a:cxnSpLocks/>
            </p:cNvCxnSpPr>
            <p:nvPr/>
          </p:nvCxnSpPr>
          <p:spPr>
            <a:xfrm flipH="1">
              <a:off x="3543300" y="4104900"/>
              <a:ext cx="5603930" cy="0"/>
            </a:xfrm>
            <a:prstGeom prst="line">
              <a:avLst/>
            </a:prstGeom>
            <a:ln w="63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5E97607-EAF3-48A3-FB6E-7FA02E946CF3}"/>
                </a:ext>
              </a:extLst>
            </p:cNvPr>
            <p:cNvCxnSpPr>
              <a:cxnSpLocks/>
            </p:cNvCxnSpPr>
            <p:nvPr/>
          </p:nvCxnSpPr>
          <p:spPr>
            <a:xfrm flipH="1">
              <a:off x="3550200" y="3174598"/>
              <a:ext cx="5603930" cy="0"/>
            </a:xfrm>
            <a:prstGeom prst="line">
              <a:avLst/>
            </a:prstGeom>
            <a:ln w="63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D9EB8C3-387A-1622-7632-DC8EA5F3382A}"/>
                </a:ext>
              </a:extLst>
            </p:cNvPr>
            <p:cNvCxnSpPr>
              <a:cxnSpLocks/>
            </p:cNvCxnSpPr>
            <p:nvPr/>
          </p:nvCxnSpPr>
          <p:spPr>
            <a:xfrm flipH="1">
              <a:off x="3593117" y="2729324"/>
              <a:ext cx="5561013" cy="0"/>
            </a:xfrm>
            <a:prstGeom prst="line">
              <a:avLst/>
            </a:prstGeom>
            <a:ln w="63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40A8CC-54EC-5D0E-9643-EC13AAC8B1CE}"/>
                </a:ext>
              </a:extLst>
            </p:cNvPr>
            <p:cNvCxnSpPr>
              <a:cxnSpLocks/>
            </p:cNvCxnSpPr>
            <p:nvPr/>
          </p:nvCxnSpPr>
          <p:spPr>
            <a:xfrm flipH="1">
              <a:off x="3593117" y="3645049"/>
              <a:ext cx="5561013" cy="0"/>
            </a:xfrm>
            <a:prstGeom prst="line">
              <a:avLst/>
            </a:prstGeom>
            <a:ln w="63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88822964-726C-1588-5FB9-B0156A4612E6}"/>
                </a:ext>
              </a:extLst>
            </p:cNvPr>
            <p:cNvCxnSpPr>
              <a:cxnSpLocks/>
            </p:cNvCxnSpPr>
            <p:nvPr/>
          </p:nvCxnSpPr>
          <p:spPr>
            <a:xfrm flipH="1">
              <a:off x="3542134" y="2253572"/>
              <a:ext cx="5603930" cy="0"/>
            </a:xfrm>
            <a:prstGeom prst="line">
              <a:avLst/>
            </a:prstGeom>
            <a:ln w="63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015CAC0-1DA7-AE45-543A-818F8AB77F6E}"/>
                </a:ext>
              </a:extLst>
            </p:cNvPr>
            <p:cNvCxnSpPr>
              <a:cxnSpLocks/>
            </p:cNvCxnSpPr>
            <p:nvPr/>
          </p:nvCxnSpPr>
          <p:spPr>
            <a:xfrm flipH="1">
              <a:off x="3586163" y="1792396"/>
              <a:ext cx="5561013" cy="0"/>
            </a:xfrm>
            <a:prstGeom prst="line">
              <a:avLst/>
            </a:prstGeom>
            <a:ln w="63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C095132B-5BE8-8801-E4EB-6A7F4BA69798}"/>
                </a:ext>
              </a:extLst>
            </p:cNvPr>
            <p:cNvSpPr txBox="1"/>
            <p:nvPr/>
          </p:nvSpPr>
          <p:spPr>
            <a:xfrm rot="16200000">
              <a:off x="1753381" y="3038303"/>
              <a:ext cx="2573140" cy="338554"/>
            </a:xfrm>
            <a:prstGeom prst="rect">
              <a:avLst/>
            </a:prstGeom>
            <a:noFill/>
          </p:spPr>
          <p:txBody>
            <a:bodyPr wrap="none" rtlCol="0">
              <a:spAutoFit/>
            </a:bodyPr>
            <a:lstStyle/>
            <a:p>
              <a:r>
                <a:rPr lang="en-US" sz="1600" b="1" dirty="0"/>
                <a:t>Eligibility proportion (%)</a:t>
              </a:r>
            </a:p>
          </p:txBody>
        </p:sp>
        <p:sp>
          <p:nvSpPr>
            <p:cNvPr id="29" name="TextBox 28">
              <a:extLst>
                <a:ext uri="{FF2B5EF4-FFF2-40B4-BE49-F238E27FC236}">
                  <a16:creationId xmlns:a16="http://schemas.microsoft.com/office/drawing/2014/main" id="{F863377D-96FE-CB34-CA8D-42C5F4F58179}"/>
                </a:ext>
              </a:extLst>
            </p:cNvPr>
            <p:cNvSpPr txBox="1"/>
            <p:nvPr/>
          </p:nvSpPr>
          <p:spPr>
            <a:xfrm>
              <a:off x="3681821" y="5347153"/>
              <a:ext cx="1867819" cy="261610"/>
            </a:xfrm>
            <a:prstGeom prst="rect">
              <a:avLst/>
            </a:prstGeom>
            <a:noFill/>
          </p:spPr>
          <p:txBody>
            <a:bodyPr wrap="none" rtlCol="0">
              <a:spAutoFit/>
            </a:bodyPr>
            <a:lstStyle/>
            <a:p>
              <a:r>
                <a:rPr lang="en-US" sz="1100" b="1" dirty="0"/>
                <a:t>Recent HF </a:t>
              </a:r>
              <a:r>
                <a:rPr lang="en-US" sz="1100" b="1" dirty="0" err="1"/>
                <a:t>hospitilization</a:t>
              </a:r>
              <a:endParaRPr lang="en-US" sz="1100" b="1" dirty="0"/>
            </a:p>
          </p:txBody>
        </p:sp>
        <p:sp>
          <p:nvSpPr>
            <p:cNvPr id="30" name="TextBox 29">
              <a:extLst>
                <a:ext uri="{FF2B5EF4-FFF2-40B4-BE49-F238E27FC236}">
                  <a16:creationId xmlns:a16="http://schemas.microsoft.com/office/drawing/2014/main" id="{9D09B870-AF5A-15D2-A3E1-20D025C01326}"/>
                </a:ext>
              </a:extLst>
            </p:cNvPr>
            <p:cNvSpPr txBox="1"/>
            <p:nvPr/>
          </p:nvSpPr>
          <p:spPr>
            <a:xfrm>
              <a:off x="5508082" y="5343798"/>
              <a:ext cx="1723549" cy="261610"/>
            </a:xfrm>
            <a:prstGeom prst="rect">
              <a:avLst/>
            </a:prstGeom>
            <a:noFill/>
          </p:spPr>
          <p:txBody>
            <a:bodyPr wrap="none" rtlCol="0">
              <a:spAutoFit/>
            </a:bodyPr>
            <a:lstStyle/>
            <a:p>
              <a:r>
                <a:rPr lang="en-US" sz="1100" b="1" dirty="0"/>
                <a:t>HF duration &gt;6 months</a:t>
              </a:r>
            </a:p>
          </p:txBody>
        </p:sp>
        <p:sp>
          <p:nvSpPr>
            <p:cNvPr id="31" name="TextBox 30">
              <a:extLst>
                <a:ext uri="{FF2B5EF4-FFF2-40B4-BE49-F238E27FC236}">
                  <a16:creationId xmlns:a16="http://schemas.microsoft.com/office/drawing/2014/main" id="{35DECAE6-0CB3-7282-EA33-B31E99374EE4}"/>
                </a:ext>
              </a:extLst>
            </p:cNvPr>
            <p:cNvSpPr txBox="1"/>
            <p:nvPr/>
          </p:nvSpPr>
          <p:spPr>
            <a:xfrm>
              <a:off x="7329195" y="5340673"/>
              <a:ext cx="1566454" cy="261610"/>
            </a:xfrm>
            <a:prstGeom prst="rect">
              <a:avLst/>
            </a:prstGeom>
            <a:noFill/>
          </p:spPr>
          <p:txBody>
            <a:bodyPr wrap="none" rtlCol="0">
              <a:spAutoFit/>
            </a:bodyPr>
            <a:lstStyle/>
            <a:p>
              <a:r>
                <a:rPr lang="en-US" sz="1100" b="1" dirty="0"/>
                <a:t>Elevated NT-</a:t>
              </a:r>
              <a:r>
                <a:rPr lang="en-US" sz="1100" b="1" dirty="0" err="1"/>
                <a:t>proBNP</a:t>
              </a:r>
              <a:endParaRPr lang="en-US" sz="1100" b="1" dirty="0"/>
            </a:p>
          </p:txBody>
        </p:sp>
        <p:sp>
          <p:nvSpPr>
            <p:cNvPr id="32" name="TextBox 31">
              <a:extLst>
                <a:ext uri="{FF2B5EF4-FFF2-40B4-BE49-F238E27FC236}">
                  <a16:creationId xmlns:a16="http://schemas.microsoft.com/office/drawing/2014/main" id="{D60981C2-9FB9-14C1-F659-F0E0F0B08BA5}"/>
                </a:ext>
              </a:extLst>
            </p:cNvPr>
            <p:cNvSpPr txBox="1"/>
            <p:nvPr/>
          </p:nvSpPr>
          <p:spPr>
            <a:xfrm>
              <a:off x="3574366" y="5656323"/>
              <a:ext cx="5539466" cy="830997"/>
            </a:xfrm>
            <a:prstGeom prst="rect">
              <a:avLst/>
            </a:prstGeom>
            <a:noFill/>
          </p:spPr>
          <p:txBody>
            <a:bodyPr wrap="none" rtlCol="0">
              <a:spAutoFit/>
            </a:bodyPr>
            <a:lstStyle/>
            <a:p>
              <a:pPr algn="ctr"/>
              <a:r>
                <a:rPr lang="en-US" sz="2400" spc="-80" dirty="0"/>
                <a:t>Trial scenario: exclusion criteria nitrate use</a:t>
              </a:r>
            </a:p>
            <a:p>
              <a:pPr algn="ctr"/>
              <a:r>
                <a:rPr lang="en-US" sz="2400" spc="-80" dirty="0"/>
                <a:t>And low SBP also impacted eligibility</a:t>
              </a:r>
            </a:p>
          </p:txBody>
        </p:sp>
        <p:sp>
          <p:nvSpPr>
            <p:cNvPr id="33" name="TextBox 32">
              <a:extLst>
                <a:ext uri="{FF2B5EF4-FFF2-40B4-BE49-F238E27FC236}">
                  <a16:creationId xmlns:a16="http://schemas.microsoft.com/office/drawing/2014/main" id="{B46BCA10-9972-5E69-CC52-E061B9909F17}"/>
                </a:ext>
              </a:extLst>
            </p:cNvPr>
            <p:cNvSpPr txBox="1"/>
            <p:nvPr/>
          </p:nvSpPr>
          <p:spPr>
            <a:xfrm>
              <a:off x="3301114" y="4883498"/>
              <a:ext cx="284052" cy="307777"/>
            </a:xfrm>
            <a:prstGeom prst="rect">
              <a:avLst/>
            </a:prstGeom>
            <a:noFill/>
          </p:spPr>
          <p:txBody>
            <a:bodyPr wrap="none" rtlCol="0">
              <a:spAutoFit/>
            </a:bodyPr>
            <a:lstStyle/>
            <a:p>
              <a:pPr algn="r"/>
              <a:r>
                <a:rPr lang="en-US" sz="1400" b="1" dirty="0"/>
                <a:t>0</a:t>
              </a:r>
            </a:p>
          </p:txBody>
        </p:sp>
        <p:sp>
          <p:nvSpPr>
            <p:cNvPr id="34" name="TextBox 33">
              <a:extLst>
                <a:ext uri="{FF2B5EF4-FFF2-40B4-BE49-F238E27FC236}">
                  <a16:creationId xmlns:a16="http://schemas.microsoft.com/office/drawing/2014/main" id="{8612FD22-BF62-6D18-BA1B-2C2A9BD41E71}"/>
                </a:ext>
              </a:extLst>
            </p:cNvPr>
            <p:cNvSpPr txBox="1"/>
            <p:nvPr/>
          </p:nvSpPr>
          <p:spPr>
            <a:xfrm>
              <a:off x="3206528" y="3951011"/>
              <a:ext cx="383439" cy="307777"/>
            </a:xfrm>
            <a:prstGeom prst="rect">
              <a:avLst/>
            </a:prstGeom>
            <a:noFill/>
          </p:spPr>
          <p:txBody>
            <a:bodyPr wrap="none" rtlCol="0">
              <a:spAutoFit/>
            </a:bodyPr>
            <a:lstStyle/>
            <a:p>
              <a:pPr algn="r"/>
              <a:r>
                <a:rPr lang="en-US" sz="1400" b="1" dirty="0"/>
                <a:t>20</a:t>
              </a:r>
            </a:p>
          </p:txBody>
        </p:sp>
        <p:sp>
          <p:nvSpPr>
            <p:cNvPr id="35" name="TextBox 34">
              <a:extLst>
                <a:ext uri="{FF2B5EF4-FFF2-40B4-BE49-F238E27FC236}">
                  <a16:creationId xmlns:a16="http://schemas.microsoft.com/office/drawing/2014/main" id="{9E267897-16B8-E4B6-249C-75E06FF9FE08}"/>
                </a:ext>
              </a:extLst>
            </p:cNvPr>
            <p:cNvSpPr txBox="1"/>
            <p:nvPr/>
          </p:nvSpPr>
          <p:spPr>
            <a:xfrm>
              <a:off x="3199264" y="3031308"/>
              <a:ext cx="383439" cy="307777"/>
            </a:xfrm>
            <a:prstGeom prst="rect">
              <a:avLst/>
            </a:prstGeom>
            <a:noFill/>
          </p:spPr>
          <p:txBody>
            <a:bodyPr wrap="none" rtlCol="0">
              <a:spAutoFit/>
            </a:bodyPr>
            <a:lstStyle/>
            <a:p>
              <a:pPr algn="r"/>
              <a:r>
                <a:rPr lang="en-US" sz="1400" b="1" dirty="0"/>
                <a:t>40</a:t>
              </a:r>
            </a:p>
          </p:txBody>
        </p:sp>
        <p:sp>
          <p:nvSpPr>
            <p:cNvPr id="36" name="TextBox 35">
              <a:extLst>
                <a:ext uri="{FF2B5EF4-FFF2-40B4-BE49-F238E27FC236}">
                  <a16:creationId xmlns:a16="http://schemas.microsoft.com/office/drawing/2014/main" id="{B5DBA172-34C2-317F-A25A-482BBA0BE339}"/>
                </a:ext>
              </a:extLst>
            </p:cNvPr>
            <p:cNvSpPr txBox="1"/>
            <p:nvPr/>
          </p:nvSpPr>
          <p:spPr>
            <a:xfrm>
              <a:off x="3205415" y="2102937"/>
              <a:ext cx="383439" cy="307777"/>
            </a:xfrm>
            <a:prstGeom prst="rect">
              <a:avLst/>
            </a:prstGeom>
            <a:noFill/>
          </p:spPr>
          <p:txBody>
            <a:bodyPr wrap="none" rtlCol="0">
              <a:spAutoFit/>
            </a:bodyPr>
            <a:lstStyle/>
            <a:p>
              <a:pPr algn="r"/>
              <a:r>
                <a:rPr lang="en-US" sz="1400" b="1" dirty="0"/>
                <a:t>60</a:t>
              </a:r>
            </a:p>
          </p:txBody>
        </p:sp>
        <p:sp>
          <p:nvSpPr>
            <p:cNvPr id="37" name="Rectangle 36">
              <a:extLst>
                <a:ext uri="{FF2B5EF4-FFF2-40B4-BE49-F238E27FC236}">
                  <a16:creationId xmlns:a16="http://schemas.microsoft.com/office/drawing/2014/main" id="{0C711E86-5756-BD16-2BD8-5A6CFEE4B665}"/>
                </a:ext>
              </a:extLst>
            </p:cNvPr>
            <p:cNvSpPr/>
            <p:nvPr/>
          </p:nvSpPr>
          <p:spPr>
            <a:xfrm>
              <a:off x="4182386" y="2678807"/>
              <a:ext cx="866690" cy="2364870"/>
            </a:xfrm>
            <a:prstGeom prst="rect">
              <a:avLst/>
            </a:prstGeom>
            <a:solidFill>
              <a:srgbClr val="BD3B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44613429-AF84-8D9E-D4F2-4E1228655856}"/>
                </a:ext>
              </a:extLst>
            </p:cNvPr>
            <p:cNvSpPr/>
            <p:nvPr/>
          </p:nvSpPr>
          <p:spPr>
            <a:xfrm>
              <a:off x="5933324" y="2365329"/>
              <a:ext cx="866690" cy="2678347"/>
            </a:xfrm>
            <a:prstGeom prst="rect">
              <a:avLst/>
            </a:prstGeom>
            <a:solidFill>
              <a:srgbClr val="0072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283F435A-58FA-8C27-1938-DE8492FC49D9}"/>
                </a:ext>
              </a:extLst>
            </p:cNvPr>
            <p:cNvSpPr/>
            <p:nvPr/>
          </p:nvSpPr>
          <p:spPr>
            <a:xfrm>
              <a:off x="7666536" y="1507724"/>
              <a:ext cx="866690" cy="3542541"/>
            </a:xfrm>
            <a:prstGeom prst="rect">
              <a:avLst/>
            </a:prstGeom>
            <a:solidFill>
              <a:srgbClr val="E287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54DD89E3-08BB-D7DB-FAC9-36B1ECE6C57A}"/>
                </a:ext>
              </a:extLst>
            </p:cNvPr>
            <p:cNvSpPr txBox="1"/>
            <p:nvPr/>
          </p:nvSpPr>
          <p:spPr>
            <a:xfrm>
              <a:off x="4170432" y="2729369"/>
              <a:ext cx="910826" cy="400110"/>
            </a:xfrm>
            <a:prstGeom prst="rect">
              <a:avLst/>
            </a:prstGeom>
            <a:noFill/>
          </p:spPr>
          <p:txBody>
            <a:bodyPr wrap="none" rtlCol="0">
              <a:spAutoFit/>
            </a:bodyPr>
            <a:lstStyle/>
            <a:p>
              <a:pPr algn="ctr"/>
              <a:r>
                <a:rPr lang="en-US" sz="2000" b="1" dirty="0"/>
                <a:t>50.2%</a:t>
              </a:r>
            </a:p>
          </p:txBody>
        </p:sp>
        <p:sp>
          <p:nvSpPr>
            <p:cNvPr id="41" name="TextBox 40">
              <a:extLst>
                <a:ext uri="{FF2B5EF4-FFF2-40B4-BE49-F238E27FC236}">
                  <a16:creationId xmlns:a16="http://schemas.microsoft.com/office/drawing/2014/main" id="{1377CC7E-5C38-8534-FD25-576A62A08EAA}"/>
                </a:ext>
              </a:extLst>
            </p:cNvPr>
            <p:cNvSpPr txBox="1"/>
            <p:nvPr/>
          </p:nvSpPr>
          <p:spPr>
            <a:xfrm>
              <a:off x="5918210" y="2385735"/>
              <a:ext cx="910826" cy="400110"/>
            </a:xfrm>
            <a:prstGeom prst="rect">
              <a:avLst/>
            </a:prstGeom>
            <a:noFill/>
          </p:spPr>
          <p:txBody>
            <a:bodyPr wrap="none" rtlCol="0">
              <a:spAutoFit/>
            </a:bodyPr>
            <a:lstStyle/>
            <a:p>
              <a:pPr algn="ctr"/>
              <a:r>
                <a:rPr lang="en-US" sz="2000" b="1" dirty="0"/>
                <a:t>57.6%</a:t>
              </a:r>
            </a:p>
          </p:txBody>
        </p:sp>
        <p:sp>
          <p:nvSpPr>
            <p:cNvPr id="42" name="TextBox 41">
              <a:extLst>
                <a:ext uri="{FF2B5EF4-FFF2-40B4-BE49-F238E27FC236}">
                  <a16:creationId xmlns:a16="http://schemas.microsoft.com/office/drawing/2014/main" id="{DFE52391-F2A0-8D00-DBFC-E0803C029BEC}"/>
                </a:ext>
              </a:extLst>
            </p:cNvPr>
            <p:cNvSpPr txBox="1"/>
            <p:nvPr/>
          </p:nvSpPr>
          <p:spPr>
            <a:xfrm>
              <a:off x="7640883" y="1525529"/>
              <a:ext cx="910827" cy="400110"/>
            </a:xfrm>
            <a:prstGeom prst="rect">
              <a:avLst/>
            </a:prstGeom>
            <a:noFill/>
          </p:spPr>
          <p:txBody>
            <a:bodyPr wrap="none" rtlCol="0">
              <a:spAutoFit/>
            </a:bodyPr>
            <a:lstStyle/>
            <a:p>
              <a:pPr algn="ctr"/>
              <a:r>
                <a:rPr lang="en-US" sz="2000" b="1" dirty="0"/>
                <a:t>76.1%</a:t>
              </a:r>
            </a:p>
          </p:txBody>
        </p:sp>
        <p:sp>
          <p:nvSpPr>
            <p:cNvPr id="43" name="TextBox 42">
              <a:extLst>
                <a:ext uri="{FF2B5EF4-FFF2-40B4-BE49-F238E27FC236}">
                  <a16:creationId xmlns:a16="http://schemas.microsoft.com/office/drawing/2014/main" id="{FB1FB42E-88D9-6753-6EC3-EF8E8E21984D}"/>
                </a:ext>
              </a:extLst>
            </p:cNvPr>
            <p:cNvSpPr txBox="1"/>
            <p:nvPr/>
          </p:nvSpPr>
          <p:spPr>
            <a:xfrm>
              <a:off x="3795288" y="1099272"/>
              <a:ext cx="3791101" cy="461665"/>
            </a:xfrm>
            <a:prstGeom prst="rect">
              <a:avLst/>
            </a:prstGeom>
            <a:noFill/>
          </p:spPr>
          <p:txBody>
            <a:bodyPr wrap="none" rtlCol="0">
              <a:spAutoFit/>
            </a:bodyPr>
            <a:lstStyle/>
            <a:p>
              <a:pPr algn="ctr"/>
              <a:r>
                <a:rPr lang="en-US" sz="2400" b="1" spc="-80" dirty="0"/>
                <a:t>Main causes of ineligibility</a:t>
              </a:r>
            </a:p>
          </p:txBody>
        </p:sp>
        <p:sp>
          <p:nvSpPr>
            <p:cNvPr id="44" name="TextBox 43">
              <a:extLst>
                <a:ext uri="{FF2B5EF4-FFF2-40B4-BE49-F238E27FC236}">
                  <a16:creationId xmlns:a16="http://schemas.microsoft.com/office/drawing/2014/main" id="{FACD993B-6A95-0C19-D52A-B2F9957CC328}"/>
                </a:ext>
              </a:extLst>
            </p:cNvPr>
            <p:cNvSpPr txBox="1"/>
            <p:nvPr/>
          </p:nvSpPr>
          <p:spPr>
            <a:xfrm>
              <a:off x="4524834" y="1506563"/>
              <a:ext cx="2192908" cy="707886"/>
            </a:xfrm>
            <a:prstGeom prst="rect">
              <a:avLst/>
            </a:prstGeom>
            <a:solidFill>
              <a:schemeClr val="bg1"/>
            </a:solidFill>
          </p:spPr>
          <p:txBody>
            <a:bodyPr wrap="none" rtlCol="0">
              <a:spAutoFit/>
            </a:bodyPr>
            <a:lstStyle/>
            <a:p>
              <a:pPr algn="ctr"/>
              <a:r>
                <a:rPr lang="en-US" sz="2000" spc="-80" dirty="0"/>
                <a:t>(%patients meeting</a:t>
              </a:r>
            </a:p>
            <a:p>
              <a:pPr algn="ctr"/>
              <a:r>
                <a:rPr lang="en-US" sz="2000" spc="-80" dirty="0"/>
                <a:t>individual criteria)</a:t>
              </a:r>
            </a:p>
          </p:txBody>
        </p:sp>
      </p:grpSp>
      <p:sp>
        <p:nvSpPr>
          <p:cNvPr id="46" name="Footer Placeholder 45">
            <a:extLst>
              <a:ext uri="{FF2B5EF4-FFF2-40B4-BE49-F238E27FC236}">
                <a16:creationId xmlns:a16="http://schemas.microsoft.com/office/drawing/2014/main" id="{C31E5B7E-B32A-2B2D-5909-E66642A8530C}"/>
              </a:ext>
            </a:extLst>
          </p:cNvPr>
          <p:cNvSpPr>
            <a:spLocks noGrp="1"/>
          </p:cNvSpPr>
          <p:nvPr>
            <p:ph type="ftr" sz="quarter" idx="3"/>
          </p:nvPr>
        </p:nvSpPr>
        <p:spPr/>
        <p:txBody>
          <a:bodyPr/>
          <a:lstStyle/>
          <a:p>
            <a:r>
              <a:rPr lang="en-US" dirty="0"/>
              <a:t>SBP, systolic blood pressure.</a:t>
            </a:r>
          </a:p>
        </p:txBody>
      </p:sp>
    </p:spTree>
    <p:extLst>
      <p:ext uri="{BB962C8B-B14F-4D97-AF65-F5344CB8AC3E}">
        <p14:creationId xmlns:p14="http://schemas.microsoft.com/office/powerpoint/2010/main" val="3360717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24A9C9-6DB4-6B22-8D52-6580A3AFEA83}"/>
              </a:ext>
            </a:extLst>
          </p:cNvPr>
          <p:cNvSpPr>
            <a:spLocks noGrp="1"/>
          </p:cNvSpPr>
          <p:nvPr>
            <p:ph idx="1"/>
          </p:nvPr>
        </p:nvSpPr>
        <p:spPr/>
        <p:txBody>
          <a:bodyPr/>
          <a:lstStyle/>
          <a:p>
            <a:r>
              <a:rPr lang="en-US" dirty="0"/>
              <a:t>Overall, eligibility for vericiguat among HFrEF patients was limited. Eligibility according to guideline/label scenarios was less restrictive than that of the trial scenario</a:t>
            </a:r>
          </a:p>
          <a:p>
            <a:endParaRPr lang="en-US" dirty="0"/>
          </a:p>
          <a:p>
            <a:r>
              <a:rPr lang="en-US" dirty="0"/>
              <a:t>In all scenarios, eligibility criteria selected a population at high risk of both CV and non-CV events; this was consistent with increased HF severity and a greater prevalence of comorbidities in eligible patients</a:t>
            </a:r>
          </a:p>
          <a:p>
            <a:pPr marL="0" indent="0">
              <a:buNone/>
            </a:pPr>
            <a:r>
              <a:rPr lang="en-US" dirty="0"/>
              <a:t> </a:t>
            </a:r>
          </a:p>
          <a:p>
            <a:r>
              <a:rPr lang="en-US" dirty="0"/>
              <a:t>Recent HF hospitalization and chronic HF/optimal medical therapy were major criteria linked with ineligibility</a:t>
            </a:r>
          </a:p>
          <a:p>
            <a:endParaRPr lang="en-US" dirty="0"/>
          </a:p>
        </p:txBody>
      </p:sp>
      <p:sp>
        <p:nvSpPr>
          <p:cNvPr id="2" name="Title 1">
            <a:extLst>
              <a:ext uri="{FF2B5EF4-FFF2-40B4-BE49-F238E27FC236}">
                <a16:creationId xmlns:a16="http://schemas.microsoft.com/office/drawing/2014/main" id="{CF108089-C0C9-298B-4CE8-93E55A390180}"/>
              </a:ext>
            </a:extLst>
          </p:cNvPr>
          <p:cNvSpPr>
            <a:spLocks noGrp="1"/>
          </p:cNvSpPr>
          <p:nvPr>
            <p:ph type="title"/>
          </p:nvPr>
        </p:nvSpPr>
        <p:spPr/>
        <p:txBody>
          <a:bodyPr/>
          <a:lstStyle/>
          <a:p>
            <a:r>
              <a:rPr lang="en-US" dirty="0"/>
              <a:t>Conclusions</a:t>
            </a:r>
          </a:p>
        </p:txBody>
      </p:sp>
    </p:spTree>
    <p:extLst>
      <p:ext uri="{BB962C8B-B14F-4D97-AF65-F5344CB8AC3E}">
        <p14:creationId xmlns:p14="http://schemas.microsoft.com/office/powerpoint/2010/main" val="3496677962"/>
      </p:ext>
    </p:extLst>
  </p:cSld>
  <p:clrMapOvr>
    <a:masterClrMapping/>
  </p:clrMapOvr>
</p:sld>
</file>

<file path=ppt/theme/theme1.xml><?xml version="1.0" encoding="utf-8"?>
<a:theme xmlns:a="http://schemas.openxmlformats.org/drawingml/2006/main" name="Office Theme">
  <a:themeElements>
    <a:clrScheme name="DHOTG -OFFICIAL-FINAL">
      <a:dk1>
        <a:srgbClr val="000000"/>
      </a:dk1>
      <a:lt1>
        <a:sysClr val="window" lastClr="FFFFFF"/>
      </a:lt1>
      <a:dk2>
        <a:srgbClr val="373648"/>
      </a:dk2>
      <a:lt2>
        <a:srgbClr val="F3F3F3"/>
      </a:lt2>
      <a:accent1>
        <a:srgbClr val="00539B"/>
      </a:accent1>
      <a:accent2>
        <a:srgbClr val="001A57"/>
      </a:accent2>
      <a:accent3>
        <a:srgbClr val="0736A4"/>
      </a:accent3>
      <a:accent4>
        <a:srgbClr val="005587"/>
      </a:accent4>
      <a:accent5>
        <a:srgbClr val="0577B1"/>
      </a:accent5>
      <a:accent6>
        <a:srgbClr val="339898"/>
      </a:accent6>
      <a:hlink>
        <a:srgbClr val="00539B"/>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874</TotalTime>
  <Words>685</Words>
  <Application>Microsoft Office PowerPoint</Application>
  <PresentationFormat>Widescreen</PresentationFormat>
  <Paragraphs>82</Paragraphs>
  <Slides>9</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Real-World Eligibility for Vericiguat According to Trial, Guideline, and Labeling Eligibility Criteria: Data from the Swedish Heart Failure Registry</vt:lpstr>
      <vt:lpstr>Disclaimer</vt:lpstr>
      <vt:lpstr>The New Gold Standard</vt:lpstr>
      <vt:lpstr>Vericiguat: A Soluble Guanylate Cyclase (sGC) Stimulator</vt:lpstr>
      <vt:lpstr>VICTORIA Primary Outcome: CV Death or First HF Hospitalization</vt:lpstr>
      <vt:lpstr>Real-World Eligibility for Vericiguat According to Trial, Guideline, and Label Criteria Data from the Swedish Heart Failure Registry</vt:lpstr>
      <vt:lpstr>Results</vt:lpstr>
      <vt:lpstr>Results</vt:lpstr>
      <vt:lpstr>Conclusions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Susan Diaz</cp:lastModifiedBy>
  <cp:revision>91</cp:revision>
  <dcterms:created xsi:type="dcterms:W3CDTF">2017-09-06T16:07:56Z</dcterms:created>
  <dcterms:modified xsi:type="dcterms:W3CDTF">2022-09-30T19:13:46Z</dcterms:modified>
  <cp:category/>
</cp:coreProperties>
</file>