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62" r:id="rId2"/>
    <p:sldId id="256" r:id="rId3"/>
    <p:sldId id="483" r:id="rId4"/>
    <p:sldId id="381" r:id="rId5"/>
    <p:sldId id="261" r:id="rId6"/>
    <p:sldId id="484" r:id="rId7"/>
    <p:sldId id="486" r:id="rId8"/>
    <p:sldId id="487" r:id="rId9"/>
    <p:sldId id="48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3840" userDrawn="1">
          <p15:clr>
            <a:srgbClr val="A4A3A4"/>
          </p15:clr>
        </p15:guide>
        <p15:guide id="3" orient="horz" pos="792" userDrawn="1">
          <p15:clr>
            <a:srgbClr val="A4A3A4"/>
          </p15:clr>
        </p15:guide>
        <p15:guide id="4" pos="5765" userDrawn="1">
          <p15:clr>
            <a:srgbClr val="A4A3A4"/>
          </p15:clr>
        </p15:guide>
        <p15:guide id="5" pos="2259" userDrawn="1">
          <p15:clr>
            <a:srgbClr val="A4A3A4"/>
          </p15:clr>
        </p15:guide>
        <p15:guide id="6" orient="horz" pos="576" userDrawn="1">
          <p15:clr>
            <a:srgbClr val="A4A3A4"/>
          </p15:clr>
        </p15:guide>
        <p15:guide id="7" orient="horz" pos="240" userDrawn="1">
          <p15:clr>
            <a:srgbClr val="A4A3A4"/>
          </p15:clr>
        </p15:guide>
        <p15:guide id="8" orient="horz" pos="3312" userDrawn="1">
          <p15:clr>
            <a:srgbClr val="A4A3A4"/>
          </p15:clr>
        </p15:guide>
        <p15:guide id="9" pos="2232" userDrawn="1">
          <p15:clr>
            <a:srgbClr val="A4A3A4"/>
          </p15:clr>
        </p15:guide>
        <p15:guide id="10" orient="horz" pos="336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5A65102-597A-C4D6-4A5A-EC0FC2E22EFC}" name="Susan Diaz" initials="SD" userId="S::sdiaz@ushealthconnect.com::0160f941-b42d-4e94-b274-ad4158d91f49" providerId="AD"/>
  <p188:author id="{B8EE6C36-20C4-65E1-2DFE-451279FB28B0}" name="Vin Kalathiveetil" initials="VK" userId="S::vink@ushealthconnect.com::1aa2e0d2-9ff1-4f24-98ac-64b5f8166875" providerId="AD"/>
  <p188:author id="{EF0B1141-878B-484F-231E-77C729305D92}" name="Emily Jebing" initials="EJ" userId="9a5a294af1682ae3" providerId="Windows Live"/>
  <p188:author id="{6EB12EAF-BC4E-6B6B-0102-503011D8EEE7}" name="Emily Jebing" initials="EJ" userId="Emily Jebing"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28725"/>
    <a:srgbClr val="0072B5"/>
    <a:srgbClr val="BD3B27"/>
    <a:srgbClr val="92B700"/>
    <a:srgbClr val="FECD60"/>
    <a:srgbClr val="F1792C"/>
    <a:srgbClr val="7F0127"/>
    <a:srgbClr val="981A31"/>
    <a:srgbClr val="DF1918"/>
    <a:srgbClr val="E6822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1E171933-4619-4E11-9A3F-F7608DF75F80}" styleName="Medium Style 1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a:noFill/>
            </a:ln>
          </a:insideV>
        </a:tcBdr>
        <a:fill>
          <a:solidFill>
            <a:schemeClr val="lt1"/>
          </a:solidFill>
        </a:fill>
      </a:tcStyle>
    </a:wholeTbl>
    <a:band1H>
      <a:tcStyle>
        <a:tcBdr/>
        <a:fill>
          <a:solidFill>
            <a:schemeClr val="accent4">
              <a:tint val="20000"/>
            </a:schemeClr>
          </a:solidFill>
        </a:fill>
      </a:tcStyle>
    </a:band1H>
    <a:band1V>
      <a:tcStyle>
        <a:tcBdr/>
        <a:fill>
          <a:solidFill>
            <a:schemeClr val="accent4">
              <a:tint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solidFill>
            <a:schemeClr val="lt1"/>
          </a:solidFill>
        </a:fill>
      </a:tcStyle>
    </a:lastRow>
    <a:firstRow>
      <a:tcTxStyle b="on">
        <a:fontRef idx="minor">
          <a:scrgbClr r="0" g="0" b="0"/>
        </a:fontRef>
        <a:schemeClr val="lt1"/>
      </a:tcTxStyle>
      <a:tcStyle>
        <a:tcBdr/>
        <a:fill>
          <a:solidFill>
            <a:schemeClr val="accent4"/>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22" autoAdjust="0"/>
    <p:restoredTop sz="90068" autoAdjust="0"/>
  </p:normalViewPr>
  <p:slideViewPr>
    <p:cSldViewPr snapToGrid="0">
      <p:cViewPr varScale="1">
        <p:scale>
          <a:sx n="100" d="100"/>
          <a:sy n="100" d="100"/>
        </p:scale>
        <p:origin x="168" y="84"/>
      </p:cViewPr>
      <p:guideLst>
        <p:guide pos="3840"/>
        <p:guide orient="horz" pos="792"/>
        <p:guide pos="5765"/>
        <p:guide pos="2259"/>
        <p:guide orient="horz" pos="576"/>
        <p:guide orient="horz" pos="240"/>
        <p:guide orient="horz" pos="3312"/>
        <p:guide pos="2232"/>
        <p:guide orient="horz" pos="336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F1A463A-09CC-43CF-A018-6FF5DE8B189F}" type="datetimeFigureOut">
              <a:rPr lang="en-US" smtClean="0"/>
              <a:t>9/30/2022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CF9E5F7-0786-4CD1-8C66-FA90B52901B3}" type="slidenum">
              <a:rPr lang="en-US" smtClean="0"/>
              <a:t>‹#›</a:t>
            </a:fld>
            <a:endParaRPr lang="en-US"/>
          </a:p>
        </p:txBody>
      </p:sp>
    </p:spTree>
    <p:extLst>
      <p:ext uri="{BB962C8B-B14F-4D97-AF65-F5344CB8AC3E}">
        <p14:creationId xmlns:p14="http://schemas.microsoft.com/office/powerpoint/2010/main" val="20085944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4D9C79-A910-6B4C-A840-8761653B7EE9}" type="slidenum">
              <a:rPr lang="en-US" smtClean="0"/>
              <a:t>1</a:t>
            </a:fld>
            <a:endParaRPr lang="en-US"/>
          </a:p>
        </p:txBody>
      </p:sp>
    </p:spTree>
    <p:extLst>
      <p:ext uri="{BB962C8B-B14F-4D97-AF65-F5344CB8AC3E}">
        <p14:creationId xmlns:p14="http://schemas.microsoft.com/office/powerpoint/2010/main" val="1351369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89A01E1-86AB-B741-94C7-22B4DFEFE09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924757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4D9C79-A910-6B4C-A840-8761653B7EE9}" type="slidenum">
              <a:rPr lang="en-US" smtClean="0"/>
              <a:t>4</a:t>
            </a:fld>
            <a:endParaRPr lang="en-US"/>
          </a:p>
        </p:txBody>
      </p:sp>
    </p:spTree>
    <p:extLst>
      <p:ext uri="{BB962C8B-B14F-4D97-AF65-F5344CB8AC3E}">
        <p14:creationId xmlns:p14="http://schemas.microsoft.com/office/powerpoint/2010/main" val="3308067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9C32C76-7441-8549-B4FD-CDFE1DCD0923}" type="slidenum">
              <a:rPr lang="en-US" smtClean="0"/>
              <a:t>5</a:t>
            </a:fld>
            <a:endParaRPr lang="en-US"/>
          </a:p>
        </p:txBody>
      </p:sp>
    </p:spTree>
    <p:extLst>
      <p:ext uri="{BB962C8B-B14F-4D97-AF65-F5344CB8AC3E}">
        <p14:creationId xmlns:p14="http://schemas.microsoft.com/office/powerpoint/2010/main" val="51847146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4D9C79-A910-6B4C-A840-8761653B7EE9}" type="slidenum">
              <a:rPr lang="en-US" smtClean="0"/>
              <a:t>6</a:t>
            </a:fld>
            <a:endParaRPr lang="en-US"/>
          </a:p>
        </p:txBody>
      </p:sp>
    </p:spTree>
    <p:extLst>
      <p:ext uri="{BB962C8B-B14F-4D97-AF65-F5344CB8AC3E}">
        <p14:creationId xmlns:p14="http://schemas.microsoft.com/office/powerpoint/2010/main" val="34788060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4D9C79-A910-6B4C-A840-8761653B7EE9}" type="slidenum">
              <a:rPr lang="en-US" smtClean="0"/>
              <a:t>7</a:t>
            </a:fld>
            <a:endParaRPr lang="en-US"/>
          </a:p>
        </p:txBody>
      </p:sp>
    </p:spTree>
    <p:extLst>
      <p:ext uri="{BB962C8B-B14F-4D97-AF65-F5344CB8AC3E}">
        <p14:creationId xmlns:p14="http://schemas.microsoft.com/office/powerpoint/2010/main" val="144500757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b">
            <a:normAutofit/>
          </a:bodyPr>
          <a:lstStyle>
            <a:lvl1pPr>
              <a:defRPr sz="48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3390C64D-9995-4CD5-AD94-B104F638C54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D547F72E-5064-4C5E-AB7F-BE55D321DEED}"/>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3070134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900E2D-A488-4CA5-B001-14767B8D02A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4DFDA90-9E3C-451C-9A65-E0C0C3E6FB0A}"/>
              </a:ext>
            </a:extLst>
          </p:cNvPr>
          <p:cNvSpPr>
            <a:spLocks noGrp="1"/>
          </p:cNvSpPr>
          <p:nvPr>
            <p:ph type="pic" idx="1"/>
          </p:nvPr>
        </p:nvSpPr>
        <p:spPr>
          <a:xfrm>
            <a:off x="5183188" y="987425"/>
            <a:ext cx="617220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8E26C3D8-9015-40F4-B59B-697F1260941D}"/>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11" name="Footer Placeholder 4">
            <a:extLst>
              <a:ext uri="{FF2B5EF4-FFF2-40B4-BE49-F238E27FC236}">
                <a16:creationId xmlns:a16="http://schemas.microsoft.com/office/drawing/2014/main" id="{53A0B1A1-466A-4562-8ACB-1D04390A0324}"/>
              </a:ext>
            </a:extLst>
          </p:cNvPr>
          <p:cNvSpPr>
            <a:spLocks noGrp="1"/>
          </p:cNvSpPr>
          <p:nvPr>
            <p:ph type="ftr" sz="quarter" idx="3"/>
          </p:nvPr>
        </p:nvSpPr>
        <p:spPr>
          <a:xfrm>
            <a:off x="838199" y="6356350"/>
            <a:ext cx="906780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8E4D5BA8-F570-4D81-8773-A8C86E51C643}"/>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2402409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Title Slide">
    <p:bg>
      <p:bgPr>
        <a:gradFill>
          <a:gsLst>
            <a:gs pos="84000">
              <a:srgbClr val="EDEDED"/>
            </a:gs>
            <a:gs pos="57000">
              <a:schemeClr val="bg1"/>
            </a:gs>
            <a:gs pos="100000">
              <a:schemeClr val="bg2">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5AE574C-C01D-4451-B818-78560B1180FA}"/>
              </a:ext>
            </a:extLst>
          </p:cNvPr>
          <p:cNvSpPr>
            <a:spLocks noGrp="1"/>
          </p:cNvSpPr>
          <p:nvPr>
            <p:ph type="title"/>
          </p:nvPr>
        </p:nvSpPr>
        <p:spPr>
          <a:xfrm>
            <a:off x="831850" y="1101482"/>
            <a:ext cx="10515600" cy="2825748"/>
          </a:xfrm>
        </p:spPr>
        <p:txBody>
          <a:bodyPr anchor="ctr">
            <a:normAutofit/>
          </a:bodyPr>
          <a:lstStyle>
            <a:lvl1pPr algn="ctr">
              <a:defRPr sz="4000">
                <a:solidFill>
                  <a:schemeClr val="accent1"/>
                </a:solidFill>
              </a:defRPr>
            </a:lvl1pPr>
          </a:lstStyle>
          <a:p>
            <a:r>
              <a:rPr lang="en-US" dirty="0"/>
              <a:t>Click to edit Master title style</a:t>
            </a:r>
          </a:p>
        </p:txBody>
      </p:sp>
      <p:sp>
        <p:nvSpPr>
          <p:cNvPr id="15" name="Text Placeholder 2">
            <a:extLst>
              <a:ext uri="{FF2B5EF4-FFF2-40B4-BE49-F238E27FC236}">
                <a16:creationId xmlns:a16="http://schemas.microsoft.com/office/drawing/2014/main" id="{1ECCB66C-05CB-49D9-B7E7-0C427D6D7F53}"/>
              </a:ext>
            </a:extLst>
          </p:cNvPr>
          <p:cNvSpPr>
            <a:spLocks noGrp="1"/>
          </p:cNvSpPr>
          <p:nvPr>
            <p:ph type="body" idx="1"/>
          </p:nvPr>
        </p:nvSpPr>
        <p:spPr>
          <a:xfrm>
            <a:off x="831850" y="4208338"/>
            <a:ext cx="10515600" cy="1766887"/>
          </a:xfrm>
          <a:prstGeom prst="rect">
            <a:avLst/>
          </a:prstGeom>
        </p:spPr>
        <p:txBody>
          <a:bodyPr>
            <a:normAutofit/>
          </a:bodyPr>
          <a:lstStyle>
            <a:lvl1pPr marL="0" indent="0" algn="ctr">
              <a:buNone/>
              <a:defRPr sz="2000">
                <a:solidFill>
                  <a:schemeClr val="bg2">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cxnSp>
        <p:nvCxnSpPr>
          <p:cNvPr id="16" name="Straight Connector 15">
            <a:extLst>
              <a:ext uri="{FF2B5EF4-FFF2-40B4-BE49-F238E27FC236}">
                <a16:creationId xmlns:a16="http://schemas.microsoft.com/office/drawing/2014/main" id="{D0CC67B0-1237-46F2-B879-34B77487522D}"/>
              </a:ext>
            </a:extLst>
          </p:cNvPr>
          <p:cNvCxnSpPr/>
          <p:nvPr userDrawn="1"/>
        </p:nvCxnSpPr>
        <p:spPr>
          <a:xfrm>
            <a:off x="831850" y="1101482"/>
            <a:ext cx="10515600" cy="0"/>
          </a:xfrm>
          <a:prstGeom prst="line">
            <a:avLst/>
          </a:prstGeom>
          <a:ln w="285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97C5F604-5875-43F7-B477-70FB1C866798}"/>
              </a:ext>
            </a:extLst>
          </p:cNvPr>
          <p:cNvSpPr>
            <a:spLocks noGrp="1"/>
          </p:cNvSpPr>
          <p:nvPr>
            <p:ph type="ftr" sz="quarter" idx="3"/>
          </p:nvPr>
        </p:nvSpPr>
        <p:spPr>
          <a:xfrm>
            <a:off x="838200" y="6356350"/>
            <a:ext cx="10509250"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7" name="Picture 6">
            <a:extLst>
              <a:ext uri="{FF2B5EF4-FFF2-40B4-BE49-F238E27FC236}">
                <a16:creationId xmlns:a16="http://schemas.microsoft.com/office/drawing/2014/main" id="{1FF9F2CB-EA79-4C5E-9229-EA26FA6FBE2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31849" y="184778"/>
            <a:ext cx="4343365" cy="675353"/>
          </a:xfrm>
          <a:prstGeom prst="rect">
            <a:avLst/>
          </a:prstGeom>
        </p:spPr>
      </p:pic>
      <p:pic>
        <p:nvPicPr>
          <p:cNvPr id="2" name="Picture 1">
            <a:extLst>
              <a:ext uri="{FF2B5EF4-FFF2-40B4-BE49-F238E27FC236}">
                <a16:creationId xmlns:a16="http://schemas.microsoft.com/office/drawing/2014/main" id="{35EC796F-F356-478A-891A-18D91809F859}"/>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10668000" y="6093534"/>
            <a:ext cx="1267742" cy="649084"/>
          </a:xfrm>
          <a:prstGeom prst="rect">
            <a:avLst/>
          </a:prstGeom>
        </p:spPr>
      </p:pic>
    </p:spTree>
    <p:extLst>
      <p:ext uri="{BB962C8B-B14F-4D97-AF65-F5344CB8AC3E}">
        <p14:creationId xmlns:p14="http://schemas.microsoft.com/office/powerpoint/2010/main" val="2011025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bg>
      <p:bgPr>
        <a:solidFill>
          <a:schemeClr val="bg1"/>
        </a:solidFill>
        <a:effectLst/>
      </p:bgPr>
    </p:bg>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ABB2845A-FE0D-4248-9631-7DC48D0A2919}"/>
              </a:ext>
            </a:extLst>
          </p:cNvPr>
          <p:cNvSpPr>
            <a:spLocks noGrp="1"/>
          </p:cNvSpPr>
          <p:nvPr>
            <p:ph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itle Placeholder 1">
            <a:extLst>
              <a:ext uri="{FF2B5EF4-FFF2-40B4-BE49-F238E27FC236}">
                <a16:creationId xmlns:a16="http://schemas.microsoft.com/office/drawing/2014/main" id="{78B0C919-FF28-42EE-A4DF-11CA0D523EAD}"/>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25AFDC72-9DA5-4DD9-88B4-F37DFF4DB492}"/>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63452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98E0E9-1525-4AB4-A8AF-8BF10D89D4E7}"/>
              </a:ext>
            </a:extLst>
          </p:cNvPr>
          <p:cNvSpPr>
            <a:spLocks noGrp="1"/>
          </p:cNvSpPr>
          <p:nvPr>
            <p:ph sz="half" idx="1"/>
          </p:nvPr>
        </p:nvSpPr>
        <p:spPr>
          <a:xfrm>
            <a:off x="838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CFA8448F-6F16-4184-A898-7F06CF6766C6}"/>
              </a:ext>
            </a:extLst>
          </p:cNvPr>
          <p:cNvSpPr>
            <a:spLocks noGrp="1"/>
          </p:cNvSpPr>
          <p:nvPr>
            <p:ph sz="half" idx="2"/>
          </p:nvPr>
        </p:nvSpPr>
        <p:spPr>
          <a:xfrm>
            <a:off x="6172200" y="1285335"/>
            <a:ext cx="5181600" cy="4891628"/>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A0B7BC85-F755-4A96-AA38-4AA14AE96193}"/>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5" name="Footer Placeholder 4">
            <a:extLst>
              <a:ext uri="{FF2B5EF4-FFF2-40B4-BE49-F238E27FC236}">
                <a16:creationId xmlns:a16="http://schemas.microsoft.com/office/drawing/2014/main" id="{D9C0F7D2-D936-4BA8-B82F-8A02FEEA9309}"/>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35703485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7322D2BB-B893-45AC-B4B9-21CF5F89EABD}"/>
              </a:ext>
            </a:extLst>
          </p:cNvPr>
          <p:cNvSpPr>
            <a:spLocks noGrp="1"/>
          </p:cNvSpPr>
          <p:nvPr>
            <p:ph type="body" idx="1"/>
          </p:nvPr>
        </p:nvSpPr>
        <p:spPr>
          <a:xfrm>
            <a:off x="839788" y="1285337"/>
            <a:ext cx="5157787"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527EFEE-C04A-49BE-8AC8-1C93672FAC03}"/>
              </a:ext>
            </a:extLst>
          </p:cNvPr>
          <p:cNvSpPr>
            <a:spLocks noGrp="1"/>
          </p:cNvSpPr>
          <p:nvPr>
            <p:ph sz="half" idx="2"/>
          </p:nvPr>
        </p:nvSpPr>
        <p:spPr>
          <a:xfrm>
            <a:off x="839788" y="1871932"/>
            <a:ext cx="5157787"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63B977BB-61BD-47AD-991E-2E6E5CEC0643}"/>
              </a:ext>
            </a:extLst>
          </p:cNvPr>
          <p:cNvSpPr>
            <a:spLocks noGrp="1"/>
          </p:cNvSpPr>
          <p:nvPr>
            <p:ph type="body" sz="quarter" idx="3"/>
          </p:nvPr>
        </p:nvSpPr>
        <p:spPr>
          <a:xfrm>
            <a:off x="6172200" y="1285336"/>
            <a:ext cx="5183188" cy="586596"/>
          </a:xfrm>
          <a:prstGeom prst="rect">
            <a:avLst/>
          </a:prstGeom>
        </p:spPr>
        <p:txBody>
          <a:bodyPr anchor="b">
            <a:normAutofit/>
          </a:bodyPr>
          <a:lstStyle>
            <a:lvl1pPr marL="0" indent="0">
              <a:buNone/>
              <a:defRPr sz="28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B9B34560-D90F-4AA9-86F0-EA373D1678B8}"/>
              </a:ext>
            </a:extLst>
          </p:cNvPr>
          <p:cNvSpPr>
            <a:spLocks noGrp="1"/>
          </p:cNvSpPr>
          <p:nvPr>
            <p:ph sz="quarter" idx="4"/>
          </p:nvPr>
        </p:nvSpPr>
        <p:spPr>
          <a:xfrm>
            <a:off x="6172200" y="1871932"/>
            <a:ext cx="5183188" cy="4317731"/>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4751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15" name="Title Placeholder 1">
            <a:extLst>
              <a:ext uri="{FF2B5EF4-FFF2-40B4-BE49-F238E27FC236}">
                <a16:creationId xmlns:a16="http://schemas.microsoft.com/office/drawing/2014/main" id="{B693E223-7941-4E76-B7D4-7976938F53DC}"/>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8" name="Footer Placeholder 4">
            <a:extLst>
              <a:ext uri="{FF2B5EF4-FFF2-40B4-BE49-F238E27FC236}">
                <a16:creationId xmlns:a16="http://schemas.microsoft.com/office/drawing/2014/main" id="{6809C0C9-BF07-4FA6-AAC5-71F3DAE61F9D}"/>
              </a:ext>
            </a:extLst>
          </p:cNvPr>
          <p:cNvSpPr>
            <a:spLocks noGrp="1"/>
          </p:cNvSpPr>
          <p:nvPr>
            <p:ph type="ftr" sz="quarter" idx="10"/>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
        <p:nvSpPr>
          <p:cNvPr id="10" name="Text Placeholder 2">
            <a:extLst>
              <a:ext uri="{FF2B5EF4-FFF2-40B4-BE49-F238E27FC236}">
                <a16:creationId xmlns:a16="http://schemas.microsoft.com/office/drawing/2014/main" id="{692CD1B3-C283-4C18-A693-4DACAD9CCFEB}"/>
              </a:ext>
            </a:extLst>
          </p:cNvPr>
          <p:cNvSpPr>
            <a:spLocks noGrp="1"/>
          </p:cNvSpPr>
          <p:nvPr>
            <p:ph idx="1"/>
          </p:nvPr>
        </p:nvSpPr>
        <p:spPr>
          <a:xfrm>
            <a:off x="838200" y="1285336"/>
            <a:ext cx="52578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Picture Placeholder 2">
            <a:extLst>
              <a:ext uri="{FF2B5EF4-FFF2-40B4-BE49-F238E27FC236}">
                <a16:creationId xmlns:a16="http://schemas.microsoft.com/office/drawing/2014/main" id="{2D4DDA58-530A-42D0-A3D9-A3B40B587272}"/>
              </a:ext>
            </a:extLst>
          </p:cNvPr>
          <p:cNvSpPr>
            <a:spLocks noGrp="1"/>
          </p:cNvSpPr>
          <p:nvPr>
            <p:ph type="pic" idx="11"/>
          </p:nvPr>
        </p:nvSpPr>
        <p:spPr>
          <a:xfrm>
            <a:off x="6273434" y="1279682"/>
            <a:ext cx="5080366"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Tree>
    <p:extLst>
      <p:ext uri="{BB962C8B-B14F-4D97-AF65-F5344CB8AC3E}">
        <p14:creationId xmlns:p14="http://schemas.microsoft.com/office/powerpoint/2010/main" val="2818673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E72062-0692-44AF-80AA-510E920DCD1B}"/>
              </a:ext>
            </a:extLst>
          </p:cNvPr>
          <p:cNvSpPr>
            <a:spLocks noGrp="1"/>
          </p:cNvSpPr>
          <p:nvPr>
            <p:ph type="title"/>
          </p:nvPr>
        </p:nvSpPr>
        <p:spPr/>
        <p:txBody>
          <a:bodyPr anchor="b"/>
          <a:lstStyle/>
          <a:p>
            <a:r>
              <a:rPr lang="en-US"/>
              <a:t>Click to edit Master title style</a:t>
            </a:r>
          </a:p>
        </p:txBody>
      </p:sp>
      <p:sp>
        <p:nvSpPr>
          <p:cNvPr id="4" name="Footer Placeholder 4">
            <a:extLst>
              <a:ext uri="{FF2B5EF4-FFF2-40B4-BE49-F238E27FC236}">
                <a16:creationId xmlns:a16="http://schemas.microsoft.com/office/drawing/2014/main" id="{431146AF-8FF0-4747-B739-33F15879AD10}"/>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17054955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1_Blank">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79F3AEDD-038B-47AD-8D4C-6656F698AC5C}"/>
              </a:ext>
            </a:extLst>
          </p:cNvPr>
          <p:cNvSpPr/>
          <p:nvPr userDrawn="1"/>
        </p:nvSpPr>
        <p:spPr>
          <a:xfrm>
            <a:off x="9941169" y="6116638"/>
            <a:ext cx="2250832" cy="7413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4">
            <a:extLst>
              <a:ext uri="{FF2B5EF4-FFF2-40B4-BE49-F238E27FC236}">
                <a16:creationId xmlns:a16="http://schemas.microsoft.com/office/drawing/2014/main" id="{0EEDB8C5-C704-4A0E-BB80-8B93D9EC2FD5}"/>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spTree>
    <p:extLst>
      <p:ext uri="{BB962C8B-B14F-4D97-AF65-F5344CB8AC3E}">
        <p14:creationId xmlns:p14="http://schemas.microsoft.com/office/powerpoint/2010/main" val="2718100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0426E8-50A6-47D6-B45F-134145E070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65C1316-9B30-4E35-91A7-4F8799CAE8FC}"/>
              </a:ext>
            </a:extLst>
          </p:cNvPr>
          <p:cNvSpPr>
            <a:spLocks noGrp="1"/>
          </p:cNvSpPr>
          <p:nvPr>
            <p:ph idx="1"/>
          </p:nvPr>
        </p:nvSpPr>
        <p:spPr>
          <a:xfrm>
            <a:off x="5183188" y="987425"/>
            <a:ext cx="617220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68B594DE-1DED-4824-B3AF-6D8B99419FD8}"/>
              </a:ext>
            </a:extLst>
          </p:cNvPr>
          <p:cNvSpPr>
            <a:spLocks noGrp="1"/>
          </p:cNvSpPr>
          <p:nvPr>
            <p:ph type="body" sz="half" idx="2"/>
          </p:nvPr>
        </p:nvSpPr>
        <p:spPr>
          <a:xfrm>
            <a:off x="839788" y="2057400"/>
            <a:ext cx="3932237"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10" name="Footer Placeholder 4">
            <a:extLst>
              <a:ext uri="{FF2B5EF4-FFF2-40B4-BE49-F238E27FC236}">
                <a16:creationId xmlns:a16="http://schemas.microsoft.com/office/drawing/2014/main" id="{B18091B2-691E-4F50-A189-2D612314C110}"/>
              </a:ext>
            </a:extLst>
          </p:cNvPr>
          <p:cNvSpPr>
            <a:spLocks noGrp="1"/>
          </p:cNvSpPr>
          <p:nvPr>
            <p:ph type="ftr" sz="quarter" idx="3"/>
          </p:nvPr>
        </p:nvSpPr>
        <p:spPr>
          <a:xfrm>
            <a:off x="838199" y="6356350"/>
            <a:ext cx="9037321"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8" name="Picture 7">
            <a:extLst>
              <a:ext uri="{FF2B5EF4-FFF2-40B4-BE49-F238E27FC236}">
                <a16:creationId xmlns:a16="http://schemas.microsoft.com/office/drawing/2014/main" id="{5864F349-FE8C-424C-9B4F-DBAFB3AE669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9996251" y="6384248"/>
            <a:ext cx="1971198" cy="306503"/>
          </a:xfrm>
          <a:prstGeom prst="rect">
            <a:avLst/>
          </a:prstGeom>
        </p:spPr>
      </p:pic>
    </p:spTree>
    <p:extLst>
      <p:ext uri="{BB962C8B-B14F-4D97-AF65-F5344CB8AC3E}">
        <p14:creationId xmlns:p14="http://schemas.microsoft.com/office/powerpoint/2010/main" val="36433588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1BE5A1C-F765-4923-B698-01CBA0052385}"/>
              </a:ext>
            </a:extLst>
          </p:cNvPr>
          <p:cNvSpPr>
            <a:spLocks noGrp="1"/>
          </p:cNvSpPr>
          <p:nvPr>
            <p:ph type="title"/>
          </p:nvPr>
        </p:nvSpPr>
        <p:spPr>
          <a:xfrm>
            <a:off x="838200" y="-1"/>
            <a:ext cx="10515600" cy="1105949"/>
          </a:xfrm>
          <a:prstGeom prst="rect">
            <a:avLst/>
          </a:prstGeom>
        </p:spPr>
        <p:txBody>
          <a:bodyPr vert="horz" lIns="91440" tIns="45720" rIns="91440" bIns="45720" rtlCol="0" anchor="b" anchorCtr="0">
            <a:normAutofit/>
          </a:bodyPr>
          <a:lstStyle/>
          <a:p>
            <a:r>
              <a:rPr lang="en-US" dirty="0"/>
              <a:t>Click to edit Master title style</a:t>
            </a:r>
          </a:p>
        </p:txBody>
      </p:sp>
      <p:sp>
        <p:nvSpPr>
          <p:cNvPr id="3" name="Text Placeholder 2">
            <a:extLst>
              <a:ext uri="{FF2B5EF4-FFF2-40B4-BE49-F238E27FC236}">
                <a16:creationId xmlns:a16="http://schemas.microsoft.com/office/drawing/2014/main" id="{9FE3F89C-32B6-4955-824F-31AA77424000}"/>
              </a:ext>
            </a:extLst>
          </p:cNvPr>
          <p:cNvSpPr>
            <a:spLocks noGrp="1"/>
          </p:cNvSpPr>
          <p:nvPr>
            <p:ph type="body" idx="1"/>
          </p:nvPr>
        </p:nvSpPr>
        <p:spPr>
          <a:xfrm>
            <a:off x="838200" y="1285336"/>
            <a:ext cx="10515600" cy="4891627"/>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A300410A-8F64-41F0-A611-DD8C96B97C6E}"/>
              </a:ext>
            </a:extLst>
          </p:cNvPr>
          <p:cNvSpPr>
            <a:spLocks noGrp="1"/>
          </p:cNvSpPr>
          <p:nvPr>
            <p:ph type="ftr" sz="quarter" idx="3"/>
          </p:nvPr>
        </p:nvSpPr>
        <p:spPr>
          <a:xfrm>
            <a:off x="838200" y="6356350"/>
            <a:ext cx="8895348" cy="365125"/>
          </a:xfrm>
          <a:prstGeom prst="rect">
            <a:avLst/>
          </a:prstGeom>
        </p:spPr>
        <p:txBody>
          <a:bodyPr vert="horz" lIns="91440" tIns="45720" rIns="91440" bIns="45720" rtlCol="0" anchor="b"/>
          <a:lstStyle>
            <a:lvl1pPr algn="l">
              <a:defRPr sz="1200">
                <a:solidFill>
                  <a:schemeClr val="tx1">
                    <a:lumMod val="50000"/>
                    <a:lumOff val="50000"/>
                  </a:schemeClr>
                </a:solidFill>
              </a:defRPr>
            </a:lvl1pPr>
          </a:lstStyle>
          <a:p>
            <a:endParaRPr lang="en-US" dirty="0"/>
          </a:p>
        </p:txBody>
      </p:sp>
      <p:pic>
        <p:nvPicPr>
          <p:cNvPr id="10" name="Left Border">
            <a:extLst>
              <a:ext uri="{FF2B5EF4-FFF2-40B4-BE49-F238E27FC236}">
                <a16:creationId xmlns:a16="http://schemas.microsoft.com/office/drawing/2014/main" id="{77253CFD-18C2-49F0-A0AE-99A68668CF03}"/>
              </a:ext>
            </a:extLst>
          </p:cNvPr>
          <p:cNvPicPr>
            <a:picLocks noChangeAspect="1"/>
          </p:cNvPicPr>
          <p:nvPr userDrawn="1"/>
        </p:nvPicPr>
        <p:blipFill>
          <a:blip r:embed="rId12" cstate="email">
            <a:extLst>
              <a:ext uri="{28A0092B-C50C-407E-A947-70E740481C1C}">
                <a14:useLocalDpi xmlns:a14="http://schemas.microsoft.com/office/drawing/2010/main"/>
              </a:ext>
            </a:extLst>
          </a:blip>
          <a:stretch>
            <a:fillRect/>
          </a:stretch>
        </p:blipFill>
        <p:spPr>
          <a:xfrm>
            <a:off x="0" y="0"/>
            <a:ext cx="411480" cy="6858000"/>
          </a:xfrm>
          <a:prstGeom prst="rect">
            <a:avLst/>
          </a:prstGeom>
        </p:spPr>
      </p:pic>
    </p:spTree>
    <p:extLst>
      <p:ext uri="{BB962C8B-B14F-4D97-AF65-F5344CB8AC3E}">
        <p14:creationId xmlns:p14="http://schemas.microsoft.com/office/powerpoint/2010/main" val="3801910544"/>
      </p:ext>
    </p:extLst>
  </p:cSld>
  <p:clrMap bg1="lt1" tx1="dk1" bg2="lt2" tx2="dk2" accent1="accent1" accent2="accent2" accent3="accent3" accent4="accent4" accent5="accent5" accent6="accent6" hlink="hlink" folHlink="folHlink"/>
  <p:sldLayoutIdLst>
    <p:sldLayoutId id="2147483649" r:id="rId1"/>
    <p:sldLayoutId id="2147483665" r:id="rId2"/>
    <p:sldLayoutId id="2147483650" r:id="rId3"/>
    <p:sldLayoutId id="2147483652" r:id="rId4"/>
    <p:sldLayoutId id="2147483653" r:id="rId5"/>
    <p:sldLayoutId id="2147483663" r:id="rId6"/>
    <p:sldLayoutId id="2147483654" r:id="rId7"/>
    <p:sldLayoutId id="2147483660" r:id="rId8"/>
    <p:sldLayoutId id="2147483656" r:id="rId9"/>
    <p:sldLayoutId id="2147483657" r:id="rId10"/>
  </p:sldLayoutIdLst>
  <p:hf sldNum="0" hdr="0" ftr="0" dt="0"/>
  <p:txStyles>
    <p:titleStyle>
      <a:lvl1pPr algn="l" defTabSz="914400" rtl="0" eaLnBrk="1" latinLnBrk="0" hangingPunct="1">
        <a:lnSpc>
          <a:spcPct val="90000"/>
        </a:lnSpc>
        <a:spcBef>
          <a:spcPct val="0"/>
        </a:spcBef>
        <a:buNone/>
        <a:defRPr sz="3600" b="1" i="0" kern="1200">
          <a:solidFill>
            <a:schemeClr val="accent1"/>
          </a:solidFill>
          <a:latin typeface="+mj-lt"/>
          <a:ea typeface="+mj-ea"/>
          <a:cs typeface="Calibri" panose="020F0502020204030204" pitchFamily="34" charset="0"/>
        </a:defRPr>
      </a:lvl1pPr>
    </p:titleStyle>
    <p:bodyStyle>
      <a:lvl1pPr marL="228600" indent="-228600" algn="l" defTabSz="914400" rtl="0" eaLnBrk="1" latinLnBrk="0" hangingPunct="1">
        <a:lnSpc>
          <a:spcPct val="100000"/>
        </a:lnSpc>
        <a:spcBef>
          <a:spcPts val="1000"/>
        </a:spcBef>
        <a:buClr>
          <a:schemeClr val="tx1"/>
        </a:buClr>
        <a:buFont typeface="Arial" panose="020B0604020202020204" pitchFamily="34" charset="0"/>
        <a:buChar char="•"/>
        <a:defRPr sz="2800" kern="1200">
          <a:solidFill>
            <a:schemeClr val="bg2">
              <a:lumMod val="25000"/>
            </a:schemeClr>
          </a:solidFill>
          <a:latin typeface="Calibri" panose="020F0502020204030204" pitchFamily="34" charset="0"/>
          <a:ea typeface="+mn-ea"/>
          <a:cs typeface="Calibri" panose="020F0502020204030204" pitchFamily="34" charset="0"/>
        </a:defRPr>
      </a:lvl1pPr>
      <a:lvl2pPr marL="685800" indent="-228600" algn="l" defTabSz="914400" rtl="0" eaLnBrk="1" latinLnBrk="0" hangingPunct="1">
        <a:lnSpc>
          <a:spcPct val="100000"/>
        </a:lnSpc>
        <a:spcBef>
          <a:spcPts val="500"/>
        </a:spcBef>
        <a:buClr>
          <a:schemeClr val="accent1"/>
        </a:buClr>
        <a:buFont typeface="Arial" panose="020B0604020202020204" pitchFamily="34" charset="0"/>
        <a:buChar char="•"/>
        <a:defRPr sz="2400" kern="1200">
          <a:solidFill>
            <a:schemeClr val="bg2">
              <a:lumMod val="25000"/>
            </a:schemeClr>
          </a:solidFill>
          <a:latin typeface="Calibri" panose="020F0502020204030204" pitchFamily="34" charset="0"/>
          <a:ea typeface="+mn-ea"/>
          <a:cs typeface="Calibri" panose="020F0502020204030204" pitchFamily="34" charset="0"/>
        </a:defRPr>
      </a:lvl2pPr>
      <a:lvl3pPr marL="1143000" indent="-228600" algn="l" defTabSz="914400" rtl="0" eaLnBrk="1" latinLnBrk="0" hangingPunct="1">
        <a:lnSpc>
          <a:spcPct val="100000"/>
        </a:lnSpc>
        <a:spcBef>
          <a:spcPts val="500"/>
        </a:spcBef>
        <a:buClr>
          <a:schemeClr val="accent2"/>
        </a:buClr>
        <a:buFont typeface="Arial" panose="020B0604020202020204" pitchFamily="34" charset="0"/>
        <a:buChar char="–"/>
        <a:defRPr sz="2000" kern="1200">
          <a:solidFill>
            <a:schemeClr val="bg2">
              <a:lumMod val="25000"/>
            </a:schemeClr>
          </a:solidFill>
          <a:latin typeface="Calibri" panose="020F0502020204030204" pitchFamily="34" charset="0"/>
          <a:ea typeface="+mn-ea"/>
          <a:cs typeface="Calibri" panose="020F0502020204030204" pitchFamily="34" charset="0"/>
        </a:defRPr>
      </a:lvl3pPr>
      <a:lvl4pPr marL="16002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4pPr>
      <a:lvl5pPr marL="2057400" indent="-228600" algn="l" defTabSz="914400" rtl="0" eaLnBrk="1" latinLnBrk="0" hangingPunct="1">
        <a:lnSpc>
          <a:spcPct val="100000"/>
        </a:lnSpc>
        <a:spcBef>
          <a:spcPts val="500"/>
        </a:spcBef>
        <a:buFont typeface="Arial" panose="020B0604020202020204" pitchFamily="34" charset="0"/>
        <a:buChar char="•"/>
        <a:defRPr sz="1800" kern="1200">
          <a:solidFill>
            <a:schemeClr val="bg2">
              <a:lumMod val="25000"/>
            </a:schemeClr>
          </a:solidFill>
          <a:latin typeface="Calibri" panose="020F0502020204030204" pitchFamily="34" charset="0"/>
          <a:ea typeface="+mn-ea"/>
          <a:cs typeface="Calibri" panose="020F050202020403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tiff"/></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5.emf"/><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909D8-2022-3097-8FEC-F30D64866028}"/>
              </a:ext>
            </a:extLst>
          </p:cNvPr>
          <p:cNvSpPr>
            <a:spLocks noGrp="1"/>
          </p:cNvSpPr>
          <p:nvPr>
            <p:ph type="title"/>
          </p:nvPr>
        </p:nvSpPr>
        <p:spPr/>
        <p:txBody>
          <a:bodyPr>
            <a:normAutofit/>
          </a:bodyPr>
          <a:lstStyle/>
          <a:p>
            <a:r>
              <a:rPr lang="en-US" sz="3600" dirty="0"/>
              <a:t>Real-World Eligibility for Vericiguat</a:t>
            </a:r>
            <a:br>
              <a:rPr lang="en-US" sz="3600" dirty="0"/>
            </a:br>
            <a:r>
              <a:rPr lang="en-US" sz="3600" dirty="0"/>
              <a:t>According to Trial, Guideline, and</a:t>
            </a:r>
            <a:br>
              <a:rPr lang="en-US" sz="3600" dirty="0"/>
            </a:br>
            <a:r>
              <a:rPr lang="en-US" sz="3600" dirty="0"/>
              <a:t>Labeling Eligibility Criteria: Data from</a:t>
            </a:r>
            <a:br>
              <a:rPr lang="en-US" sz="3600" dirty="0"/>
            </a:br>
            <a:r>
              <a:rPr lang="en-US" sz="3600" dirty="0"/>
              <a:t>the Swedish Heart Failure Registry</a:t>
            </a:r>
          </a:p>
        </p:txBody>
      </p:sp>
      <p:sp>
        <p:nvSpPr>
          <p:cNvPr id="6" name="Text Placeholder 5">
            <a:extLst>
              <a:ext uri="{FF2B5EF4-FFF2-40B4-BE49-F238E27FC236}">
                <a16:creationId xmlns:a16="http://schemas.microsoft.com/office/drawing/2014/main" id="{1B9E2F6A-3635-ABCA-A942-002D361F9ACA}"/>
              </a:ext>
            </a:extLst>
          </p:cNvPr>
          <p:cNvSpPr>
            <a:spLocks noGrp="1"/>
          </p:cNvSpPr>
          <p:nvPr>
            <p:ph type="body" idx="1"/>
          </p:nvPr>
        </p:nvSpPr>
        <p:spPr>
          <a:xfrm>
            <a:off x="831850" y="4208338"/>
            <a:ext cx="10515600" cy="2021012"/>
          </a:xfrm>
        </p:spPr>
        <p:txBody>
          <a:bodyPr/>
          <a:lstStyle/>
          <a:p>
            <a:r>
              <a:rPr lang="en-US" dirty="0"/>
              <a:t>Marat </a:t>
            </a:r>
            <a:r>
              <a:rPr lang="en-US" dirty="0" err="1"/>
              <a:t>Fudim</a:t>
            </a:r>
            <a:r>
              <a:rPr lang="en-US" dirty="0"/>
              <a:t>, MD, </a:t>
            </a:r>
            <a:r>
              <a:rPr lang="en-US" dirty="0" err="1"/>
              <a:t>MHS</a:t>
            </a:r>
            <a:endParaRPr lang="en-US" dirty="0"/>
          </a:p>
          <a:p>
            <a:r>
              <a:rPr lang="en-US" dirty="0"/>
              <a:t>Assistant Professor</a:t>
            </a:r>
          </a:p>
          <a:p>
            <a:r>
              <a:rPr lang="en-US" dirty="0"/>
              <a:t>Duke University</a:t>
            </a:r>
          </a:p>
          <a:p>
            <a:r>
              <a:rPr lang="en-US" dirty="0"/>
              <a:t>Durham, NC, USA</a:t>
            </a:r>
          </a:p>
        </p:txBody>
      </p:sp>
    </p:spTree>
    <p:extLst>
      <p:ext uri="{BB962C8B-B14F-4D97-AF65-F5344CB8AC3E}">
        <p14:creationId xmlns:p14="http://schemas.microsoft.com/office/powerpoint/2010/main" val="12920938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8A5B30D-6EBE-AAA4-358F-AC940433A275}"/>
              </a:ext>
            </a:extLst>
          </p:cNvPr>
          <p:cNvSpPr>
            <a:spLocks noGrp="1"/>
          </p:cNvSpPr>
          <p:nvPr>
            <p:ph type="title"/>
          </p:nvPr>
        </p:nvSpPr>
        <p:spPr/>
        <p:txBody>
          <a:bodyPr/>
          <a:lstStyle/>
          <a:p>
            <a:r>
              <a:rPr lang="en-US" dirty="0"/>
              <a:t>Disclaimer</a:t>
            </a:r>
          </a:p>
        </p:txBody>
      </p:sp>
      <p:sp>
        <p:nvSpPr>
          <p:cNvPr id="10" name="Content Placeholder 4">
            <a:extLst>
              <a:ext uri="{FF2B5EF4-FFF2-40B4-BE49-F238E27FC236}">
                <a16:creationId xmlns:a16="http://schemas.microsoft.com/office/drawing/2014/main" id="{ED686F8A-DE79-29E4-3A92-6740BE7B4ED7}"/>
              </a:ext>
            </a:extLst>
          </p:cNvPr>
          <p:cNvSpPr txBox="1">
            <a:spLocks/>
          </p:cNvSpPr>
          <p:nvPr/>
        </p:nvSpPr>
        <p:spPr>
          <a:xfrm>
            <a:off x="838200" y="1825625"/>
            <a:ext cx="10515600" cy="284658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1600" dirty="0"/>
              <a:t>The views and opinions expressed in this educational activity are those of the faculty and do not necessarily represent the views of </a:t>
            </a:r>
            <a:r>
              <a:rPr lang="en-US" sz="1600" dirty="0" err="1"/>
              <a:t>TotalCME</a:t>
            </a:r>
            <a:r>
              <a:rPr lang="en-US" sz="1600" dirty="0"/>
              <a:t>, Inc., the CME providers, or the companies providing educational grants. This presentation is not intended to define an exclusive course of patient management; the participant should use their clinical judgment, knowledge, experience, and diagnostic skills in applying or adopting for professional use any of the information provided herein. Any procedures, medications, or other courses of diagnosis or treatment discussed or suggested in this activity should not be used by clinicians without evaluation of their patient's conditions and possible contraindications or dangers in use, review of any applicable manufacturer’s product information, and comparison with recommendations of other authorities. Links to other sites may be provided as additional sources of information. </a:t>
            </a:r>
          </a:p>
        </p:txBody>
      </p:sp>
    </p:spTree>
    <p:extLst>
      <p:ext uri="{BB962C8B-B14F-4D97-AF65-F5344CB8AC3E}">
        <p14:creationId xmlns:p14="http://schemas.microsoft.com/office/powerpoint/2010/main" val="33065145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6F78A-87EF-6D4A-975C-007E515EF25B}"/>
              </a:ext>
            </a:extLst>
          </p:cNvPr>
          <p:cNvSpPr>
            <a:spLocks noGrp="1"/>
          </p:cNvSpPr>
          <p:nvPr>
            <p:ph type="title"/>
          </p:nvPr>
        </p:nvSpPr>
        <p:spPr/>
        <p:txBody>
          <a:bodyPr/>
          <a:lstStyle/>
          <a:p>
            <a:r>
              <a:rPr lang="en-US" dirty="0"/>
              <a:t>The New Gold Standard</a:t>
            </a:r>
          </a:p>
        </p:txBody>
      </p:sp>
      <p:sp>
        <p:nvSpPr>
          <p:cNvPr id="6" name="Rectangle 5">
            <a:extLst>
              <a:ext uri="{FF2B5EF4-FFF2-40B4-BE49-F238E27FC236}">
                <a16:creationId xmlns:a16="http://schemas.microsoft.com/office/drawing/2014/main" id="{7F64B92D-F31A-E741-81F1-CB3AA8B17C33}"/>
              </a:ext>
            </a:extLst>
          </p:cNvPr>
          <p:cNvSpPr/>
          <p:nvPr/>
        </p:nvSpPr>
        <p:spPr>
          <a:xfrm>
            <a:off x="7774223" y="22828"/>
            <a:ext cx="4330148" cy="6195525"/>
          </a:xfrm>
          <a:prstGeom prst="rect">
            <a:avLst/>
          </a:prstGeom>
          <a:solidFill>
            <a:schemeClr val="bg1"/>
          </a:solidFill>
          <a:ln>
            <a:no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63E89"/>
              </a:solidFill>
              <a:effectLst/>
              <a:uLnTx/>
              <a:uFillTx/>
              <a:latin typeface="Arial"/>
              <a:ea typeface="+mn-ea"/>
              <a:cs typeface="+mn-cs"/>
            </a:endParaRPr>
          </a:p>
        </p:txBody>
      </p:sp>
      <p:pic>
        <p:nvPicPr>
          <p:cNvPr id="9" name="Picture 8">
            <a:extLst>
              <a:ext uri="{FF2B5EF4-FFF2-40B4-BE49-F238E27FC236}">
                <a16:creationId xmlns:a16="http://schemas.microsoft.com/office/drawing/2014/main" id="{4C49BBAE-2E1F-4E4C-8365-9614AE9B22D4}"/>
              </a:ext>
            </a:extLst>
          </p:cNvPr>
          <p:cNvPicPr>
            <a:picLocks noChangeAspect="1"/>
          </p:cNvPicPr>
          <p:nvPr/>
        </p:nvPicPr>
        <p:blipFill>
          <a:blip r:embed="rId3"/>
          <a:stretch>
            <a:fillRect/>
          </a:stretch>
        </p:blipFill>
        <p:spPr>
          <a:xfrm>
            <a:off x="10439400" y="6324600"/>
            <a:ext cx="1512455" cy="381000"/>
          </a:xfrm>
          <a:prstGeom prst="rect">
            <a:avLst/>
          </a:prstGeom>
          <a:ln>
            <a:noFill/>
          </a:ln>
        </p:spPr>
      </p:pic>
      <p:grpSp>
        <p:nvGrpSpPr>
          <p:cNvPr id="16" name="Group 15">
            <a:extLst>
              <a:ext uri="{FF2B5EF4-FFF2-40B4-BE49-F238E27FC236}">
                <a16:creationId xmlns:a16="http://schemas.microsoft.com/office/drawing/2014/main" id="{FD86C685-7E0F-4344-9BF3-1076C1A01CB1}"/>
              </a:ext>
            </a:extLst>
          </p:cNvPr>
          <p:cNvGrpSpPr/>
          <p:nvPr/>
        </p:nvGrpSpPr>
        <p:grpSpPr>
          <a:xfrm>
            <a:off x="8261277" y="872748"/>
            <a:ext cx="858844" cy="1226921"/>
            <a:chOff x="1" y="2055675"/>
            <a:chExt cx="858844" cy="1226921"/>
          </a:xfrm>
          <a:solidFill>
            <a:schemeClr val="tx1">
              <a:lumMod val="60000"/>
              <a:lumOff val="40000"/>
            </a:schemeClr>
          </a:solidFill>
        </p:grpSpPr>
        <p:sp>
          <p:nvSpPr>
            <p:cNvPr id="20" name="Chevron 19">
              <a:extLst>
                <a:ext uri="{FF2B5EF4-FFF2-40B4-BE49-F238E27FC236}">
                  <a16:creationId xmlns:a16="http://schemas.microsoft.com/office/drawing/2014/main" id="{617CDD68-C822-A44B-ABCC-03C5B7F69DFF}"/>
                </a:ext>
              </a:extLst>
            </p:cNvPr>
            <p:cNvSpPr/>
            <p:nvPr/>
          </p:nvSpPr>
          <p:spPr>
            <a:xfrm rot="5400000">
              <a:off x="-184038" y="2239714"/>
              <a:ext cx="1226921" cy="858844"/>
            </a:xfrm>
            <a:prstGeom prst="chevron">
              <a:avLst/>
            </a:prstGeom>
            <a:grp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1" name="Chevron 4">
              <a:extLst>
                <a:ext uri="{FF2B5EF4-FFF2-40B4-BE49-F238E27FC236}">
                  <a16:creationId xmlns:a16="http://schemas.microsoft.com/office/drawing/2014/main" id="{8B5CE082-93AD-D54F-97AE-2E2C6422C951}"/>
                </a:ext>
              </a:extLst>
            </p:cNvPr>
            <p:cNvSpPr txBox="1"/>
            <p:nvPr/>
          </p:nvSpPr>
          <p:spPr>
            <a:xfrm>
              <a:off x="1" y="2485097"/>
              <a:ext cx="858844" cy="368077"/>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marL="0" marR="0" lvl="0" indent="0" algn="ctr" defTabSz="1111250" rtl="0" eaLnBrk="1" fontAlgn="auto" latinLnBrk="0" hangingPunct="1">
                <a:lnSpc>
                  <a:spcPct val="90000"/>
                </a:lnSpc>
                <a:spcBef>
                  <a:spcPct val="0"/>
                </a:spcBef>
                <a:spcAft>
                  <a:spcPct val="3500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Arial"/>
                  <a:ea typeface="+mn-ea"/>
                  <a:cs typeface="+mn-cs"/>
                </a:rPr>
                <a:t>None</a:t>
              </a:r>
            </a:p>
          </p:txBody>
        </p:sp>
      </p:grpSp>
      <p:grpSp>
        <p:nvGrpSpPr>
          <p:cNvPr id="17" name="Group 16">
            <a:extLst>
              <a:ext uri="{FF2B5EF4-FFF2-40B4-BE49-F238E27FC236}">
                <a16:creationId xmlns:a16="http://schemas.microsoft.com/office/drawing/2014/main" id="{D36C0F3E-8C27-6A4C-BB93-4B85BBC0A60D}"/>
              </a:ext>
            </a:extLst>
          </p:cNvPr>
          <p:cNvGrpSpPr/>
          <p:nvPr/>
        </p:nvGrpSpPr>
        <p:grpSpPr>
          <a:xfrm>
            <a:off x="9120120" y="901325"/>
            <a:ext cx="1287197" cy="797498"/>
            <a:chOff x="858844" y="2055676"/>
            <a:chExt cx="3208643" cy="797498"/>
          </a:xfrm>
        </p:grpSpPr>
        <p:sp>
          <p:nvSpPr>
            <p:cNvPr id="18" name="Round Same Side Corner Rectangle 17">
              <a:extLst>
                <a:ext uri="{FF2B5EF4-FFF2-40B4-BE49-F238E27FC236}">
                  <a16:creationId xmlns:a16="http://schemas.microsoft.com/office/drawing/2014/main" id="{12A84E6B-D179-0645-B2D8-BFF5486EF0B9}"/>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19" name="Round Same Side Corner Rectangle 6">
              <a:extLst>
                <a:ext uri="{FF2B5EF4-FFF2-40B4-BE49-F238E27FC236}">
                  <a16:creationId xmlns:a16="http://schemas.microsoft.com/office/drawing/2014/main" id="{A5293697-1E01-ED48-B01E-39112BB0B073}"/>
                </a:ext>
              </a:extLst>
            </p:cNvPr>
            <p:cNvSpPr txBox="1"/>
            <p:nvPr/>
          </p:nvSpPr>
          <p:spPr>
            <a:xfrm>
              <a:off x="858845"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a:t>
              </a:r>
            </a:p>
          </p:txBody>
        </p:sp>
      </p:grpSp>
      <p:sp>
        <p:nvSpPr>
          <p:cNvPr id="5" name="Rectangle 4">
            <a:extLst>
              <a:ext uri="{FF2B5EF4-FFF2-40B4-BE49-F238E27FC236}">
                <a16:creationId xmlns:a16="http://schemas.microsoft.com/office/drawing/2014/main" id="{4F7DA782-A701-DA4F-ABF0-EF6EB25BA591}"/>
              </a:ext>
            </a:extLst>
          </p:cNvPr>
          <p:cNvSpPr/>
          <p:nvPr/>
        </p:nvSpPr>
        <p:spPr>
          <a:xfrm>
            <a:off x="10157481" y="183083"/>
            <a:ext cx="1672567" cy="707886"/>
          </a:xfrm>
          <a:prstGeom prst="rect">
            <a:avLst/>
          </a:prstGeom>
          <a:ln>
            <a:no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63E89"/>
                </a:solidFill>
                <a:effectLst/>
                <a:uLnTx/>
                <a:uFillTx/>
                <a:latin typeface="Arial"/>
                <a:ea typeface="+mn-ea"/>
                <a:cs typeface="+mn-cs"/>
              </a:rPr>
              <a:t>2 Year Mortality </a:t>
            </a:r>
          </a:p>
        </p:txBody>
      </p:sp>
      <p:grpSp>
        <p:nvGrpSpPr>
          <p:cNvPr id="22" name="Group 21">
            <a:extLst>
              <a:ext uri="{FF2B5EF4-FFF2-40B4-BE49-F238E27FC236}">
                <a16:creationId xmlns:a16="http://schemas.microsoft.com/office/drawing/2014/main" id="{D6DC59D9-0357-3D48-A09B-A25B1DA3E68F}"/>
              </a:ext>
            </a:extLst>
          </p:cNvPr>
          <p:cNvGrpSpPr/>
          <p:nvPr/>
        </p:nvGrpSpPr>
        <p:grpSpPr>
          <a:xfrm>
            <a:off x="10314008" y="904865"/>
            <a:ext cx="1287197" cy="797498"/>
            <a:chOff x="858844" y="2055676"/>
            <a:chExt cx="3208643" cy="797498"/>
          </a:xfrm>
        </p:grpSpPr>
        <p:sp>
          <p:nvSpPr>
            <p:cNvPr id="23" name="Round Same Side Corner Rectangle 22">
              <a:extLst>
                <a:ext uri="{FF2B5EF4-FFF2-40B4-BE49-F238E27FC236}">
                  <a16:creationId xmlns:a16="http://schemas.microsoft.com/office/drawing/2014/main" id="{451E090D-3478-4943-A535-DDB37EC33D7D}"/>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24" name="Round Same Side Corner Rectangle 6">
              <a:extLst>
                <a:ext uri="{FF2B5EF4-FFF2-40B4-BE49-F238E27FC236}">
                  <a16:creationId xmlns:a16="http://schemas.microsoft.com/office/drawing/2014/main" id="{61E38E6E-7285-DB46-A05D-A9A5383BC7B1}"/>
                </a:ext>
              </a:extLst>
            </p:cNvPr>
            <p:cNvSpPr txBox="1"/>
            <p:nvPr/>
          </p:nvSpPr>
          <p:spPr>
            <a:xfrm>
              <a:off x="858845"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35%</a:t>
              </a:r>
            </a:p>
          </p:txBody>
        </p:sp>
      </p:grpSp>
      <p:sp>
        <p:nvSpPr>
          <p:cNvPr id="25" name="Rectangle 24">
            <a:extLst>
              <a:ext uri="{FF2B5EF4-FFF2-40B4-BE49-F238E27FC236}">
                <a16:creationId xmlns:a16="http://schemas.microsoft.com/office/drawing/2014/main" id="{39194E13-4B75-B64B-BACE-FC3F9AD9476D}"/>
              </a:ext>
            </a:extLst>
          </p:cNvPr>
          <p:cNvSpPr/>
          <p:nvPr/>
        </p:nvSpPr>
        <p:spPr>
          <a:xfrm>
            <a:off x="8870283" y="195203"/>
            <a:ext cx="1672567" cy="707886"/>
          </a:xfrm>
          <a:prstGeom prst="rect">
            <a:avLst/>
          </a:prstGeom>
          <a:ln>
            <a:noFill/>
          </a:ln>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1" i="0" u="none" strike="noStrike" kern="1200" cap="none" spc="0" normalizeH="0" baseline="0" noProof="0" dirty="0">
                <a:ln>
                  <a:noFill/>
                </a:ln>
                <a:solidFill>
                  <a:srgbClr val="063E89"/>
                </a:solidFill>
                <a:effectLst/>
                <a:uLnTx/>
                <a:uFillTx/>
                <a:latin typeface="Arial"/>
                <a:ea typeface="+mn-ea"/>
                <a:cs typeface="+mn-cs"/>
              </a:rPr>
              <a:t>Relative Risk</a:t>
            </a:r>
          </a:p>
        </p:txBody>
      </p:sp>
      <p:grpSp>
        <p:nvGrpSpPr>
          <p:cNvPr id="35" name="Group 34">
            <a:extLst>
              <a:ext uri="{FF2B5EF4-FFF2-40B4-BE49-F238E27FC236}">
                <a16:creationId xmlns:a16="http://schemas.microsoft.com/office/drawing/2014/main" id="{87363D2D-82A6-BE44-B55B-D073A0C932D8}"/>
              </a:ext>
            </a:extLst>
          </p:cNvPr>
          <p:cNvGrpSpPr/>
          <p:nvPr/>
        </p:nvGrpSpPr>
        <p:grpSpPr>
          <a:xfrm>
            <a:off x="8261276" y="1858011"/>
            <a:ext cx="858844" cy="1226921"/>
            <a:chOff x="1" y="2055675"/>
            <a:chExt cx="858844" cy="1226921"/>
          </a:xfrm>
          <a:solidFill>
            <a:schemeClr val="tx1">
              <a:lumMod val="60000"/>
              <a:lumOff val="40000"/>
            </a:schemeClr>
          </a:solidFill>
        </p:grpSpPr>
        <p:sp>
          <p:nvSpPr>
            <p:cNvPr id="36" name="Chevron 35">
              <a:extLst>
                <a:ext uri="{FF2B5EF4-FFF2-40B4-BE49-F238E27FC236}">
                  <a16:creationId xmlns:a16="http://schemas.microsoft.com/office/drawing/2014/main" id="{814329A8-1794-744A-A9F3-B3F6A023949D}"/>
                </a:ext>
              </a:extLst>
            </p:cNvPr>
            <p:cNvSpPr/>
            <p:nvPr/>
          </p:nvSpPr>
          <p:spPr>
            <a:xfrm rot="5400000">
              <a:off x="-184038" y="2239714"/>
              <a:ext cx="1226921" cy="858844"/>
            </a:xfrm>
            <a:prstGeom prst="chevron">
              <a:avLst/>
            </a:prstGeom>
            <a:grp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7" name="Chevron 4">
              <a:extLst>
                <a:ext uri="{FF2B5EF4-FFF2-40B4-BE49-F238E27FC236}">
                  <a16:creationId xmlns:a16="http://schemas.microsoft.com/office/drawing/2014/main" id="{6D4691DD-198A-494D-BC28-BFC3F6599499}"/>
                </a:ext>
              </a:extLst>
            </p:cNvPr>
            <p:cNvSpPr txBox="1"/>
            <p:nvPr/>
          </p:nvSpPr>
          <p:spPr>
            <a:xfrm>
              <a:off x="1" y="2485097"/>
              <a:ext cx="858844" cy="368077"/>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marL="0" marR="0" lvl="0" indent="0" algn="ctr" defTabSz="1111250" rtl="0" eaLnBrk="1" fontAlgn="auto" latinLnBrk="0" hangingPunct="1">
                <a:lnSpc>
                  <a:spcPct val="90000"/>
                </a:lnSpc>
                <a:spcBef>
                  <a:spcPct val="0"/>
                </a:spcBef>
                <a:spcAft>
                  <a:spcPct val="3500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Arial"/>
                  <a:ea typeface="+mn-ea"/>
                  <a:cs typeface="+mn-cs"/>
                </a:rPr>
                <a:t>ARNI</a:t>
              </a:r>
            </a:p>
          </p:txBody>
        </p:sp>
      </p:grpSp>
      <p:grpSp>
        <p:nvGrpSpPr>
          <p:cNvPr id="38" name="Group 37">
            <a:extLst>
              <a:ext uri="{FF2B5EF4-FFF2-40B4-BE49-F238E27FC236}">
                <a16:creationId xmlns:a16="http://schemas.microsoft.com/office/drawing/2014/main" id="{22067B2C-47D3-D444-BB34-357AE3D02E3C}"/>
              </a:ext>
            </a:extLst>
          </p:cNvPr>
          <p:cNvGrpSpPr/>
          <p:nvPr/>
        </p:nvGrpSpPr>
        <p:grpSpPr>
          <a:xfrm>
            <a:off x="9120119" y="1886588"/>
            <a:ext cx="1287197" cy="797498"/>
            <a:chOff x="858844" y="2055676"/>
            <a:chExt cx="3208643" cy="797498"/>
          </a:xfrm>
        </p:grpSpPr>
        <p:sp>
          <p:nvSpPr>
            <p:cNvPr id="39" name="Round Same Side Corner Rectangle 38">
              <a:extLst>
                <a:ext uri="{FF2B5EF4-FFF2-40B4-BE49-F238E27FC236}">
                  <a16:creationId xmlns:a16="http://schemas.microsoft.com/office/drawing/2014/main" id="{42032021-E61E-C64B-A792-1C9AA115E2BE}"/>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0" name="Round Same Side Corner Rectangle 6">
              <a:extLst>
                <a:ext uri="{FF2B5EF4-FFF2-40B4-BE49-F238E27FC236}">
                  <a16:creationId xmlns:a16="http://schemas.microsoft.com/office/drawing/2014/main" id="{EF757400-FFA2-B34B-8DD3-E795689E759B}"/>
                </a:ext>
              </a:extLst>
            </p:cNvPr>
            <p:cNvSpPr txBox="1"/>
            <p:nvPr/>
          </p:nvSpPr>
          <p:spPr>
            <a:xfrm>
              <a:off x="1143769"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28%</a:t>
              </a:r>
            </a:p>
          </p:txBody>
        </p:sp>
      </p:grpSp>
      <p:grpSp>
        <p:nvGrpSpPr>
          <p:cNvPr id="41" name="Group 40">
            <a:extLst>
              <a:ext uri="{FF2B5EF4-FFF2-40B4-BE49-F238E27FC236}">
                <a16:creationId xmlns:a16="http://schemas.microsoft.com/office/drawing/2014/main" id="{15C34749-87F5-7A4D-854E-3CD4595711A0}"/>
              </a:ext>
            </a:extLst>
          </p:cNvPr>
          <p:cNvGrpSpPr/>
          <p:nvPr/>
        </p:nvGrpSpPr>
        <p:grpSpPr>
          <a:xfrm>
            <a:off x="10314007" y="1890128"/>
            <a:ext cx="1287197" cy="797498"/>
            <a:chOff x="858844" y="2055676"/>
            <a:chExt cx="3208643" cy="797498"/>
          </a:xfrm>
        </p:grpSpPr>
        <p:sp>
          <p:nvSpPr>
            <p:cNvPr id="42" name="Round Same Side Corner Rectangle 41">
              <a:extLst>
                <a:ext uri="{FF2B5EF4-FFF2-40B4-BE49-F238E27FC236}">
                  <a16:creationId xmlns:a16="http://schemas.microsoft.com/office/drawing/2014/main" id="{A5442365-E373-CB40-832C-76A214119781}"/>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3" name="Round Same Side Corner Rectangle 6">
              <a:extLst>
                <a:ext uri="{FF2B5EF4-FFF2-40B4-BE49-F238E27FC236}">
                  <a16:creationId xmlns:a16="http://schemas.microsoft.com/office/drawing/2014/main" id="{ED65E765-8FB3-3443-9FE4-41FF0700C0E3}"/>
                </a:ext>
              </a:extLst>
            </p:cNvPr>
            <p:cNvSpPr txBox="1"/>
            <p:nvPr/>
          </p:nvSpPr>
          <p:spPr>
            <a:xfrm>
              <a:off x="858845"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25.2%</a:t>
              </a:r>
            </a:p>
          </p:txBody>
        </p:sp>
      </p:grpSp>
      <p:grpSp>
        <p:nvGrpSpPr>
          <p:cNvPr id="44" name="Group 43">
            <a:extLst>
              <a:ext uri="{FF2B5EF4-FFF2-40B4-BE49-F238E27FC236}">
                <a16:creationId xmlns:a16="http://schemas.microsoft.com/office/drawing/2014/main" id="{331BBAD9-4B3C-8142-945F-4C88A5AEC99C}"/>
              </a:ext>
            </a:extLst>
          </p:cNvPr>
          <p:cNvGrpSpPr/>
          <p:nvPr/>
        </p:nvGrpSpPr>
        <p:grpSpPr>
          <a:xfrm>
            <a:off x="8261278" y="2882974"/>
            <a:ext cx="858844" cy="1226921"/>
            <a:chOff x="1" y="2055675"/>
            <a:chExt cx="858844" cy="1226921"/>
          </a:xfrm>
          <a:solidFill>
            <a:schemeClr val="tx1">
              <a:lumMod val="60000"/>
              <a:lumOff val="40000"/>
            </a:schemeClr>
          </a:solidFill>
        </p:grpSpPr>
        <p:sp>
          <p:nvSpPr>
            <p:cNvPr id="45" name="Chevron 44">
              <a:extLst>
                <a:ext uri="{FF2B5EF4-FFF2-40B4-BE49-F238E27FC236}">
                  <a16:creationId xmlns:a16="http://schemas.microsoft.com/office/drawing/2014/main" id="{A0B3F2B3-6392-0F45-A86A-8DA8509A68B3}"/>
                </a:ext>
              </a:extLst>
            </p:cNvPr>
            <p:cNvSpPr/>
            <p:nvPr/>
          </p:nvSpPr>
          <p:spPr>
            <a:xfrm rot="5400000">
              <a:off x="-184038" y="2239714"/>
              <a:ext cx="1226921" cy="858844"/>
            </a:xfrm>
            <a:prstGeom prst="chevron">
              <a:avLst/>
            </a:prstGeom>
            <a:grp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46" name="Chevron 4">
              <a:extLst>
                <a:ext uri="{FF2B5EF4-FFF2-40B4-BE49-F238E27FC236}">
                  <a16:creationId xmlns:a16="http://schemas.microsoft.com/office/drawing/2014/main" id="{2D2603DE-5C47-4647-9409-DAF0583949FF}"/>
                </a:ext>
              </a:extLst>
            </p:cNvPr>
            <p:cNvSpPr txBox="1"/>
            <p:nvPr/>
          </p:nvSpPr>
          <p:spPr>
            <a:xfrm>
              <a:off x="1" y="2485097"/>
              <a:ext cx="858844" cy="368077"/>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marL="0" marR="0" lvl="0" indent="0" algn="ctr" defTabSz="1111250" rtl="0" eaLnBrk="1" fontAlgn="auto" latinLnBrk="0" hangingPunct="1">
                <a:lnSpc>
                  <a:spcPct val="90000"/>
                </a:lnSpc>
                <a:spcBef>
                  <a:spcPct val="0"/>
                </a:spcBef>
                <a:spcAft>
                  <a:spcPct val="3500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Arial"/>
                  <a:ea typeface="+mn-ea"/>
                  <a:cs typeface="+mn-cs"/>
                </a:rPr>
                <a:t>BB</a:t>
              </a:r>
            </a:p>
          </p:txBody>
        </p:sp>
      </p:grpSp>
      <p:grpSp>
        <p:nvGrpSpPr>
          <p:cNvPr id="47" name="Group 46">
            <a:extLst>
              <a:ext uri="{FF2B5EF4-FFF2-40B4-BE49-F238E27FC236}">
                <a16:creationId xmlns:a16="http://schemas.microsoft.com/office/drawing/2014/main" id="{BCB662CD-B69B-6C47-A46E-C230FFA75C45}"/>
              </a:ext>
            </a:extLst>
          </p:cNvPr>
          <p:cNvGrpSpPr/>
          <p:nvPr/>
        </p:nvGrpSpPr>
        <p:grpSpPr>
          <a:xfrm>
            <a:off x="9120121" y="2911551"/>
            <a:ext cx="1287197" cy="797498"/>
            <a:chOff x="858844" y="2055676"/>
            <a:chExt cx="3208643" cy="797498"/>
          </a:xfrm>
        </p:grpSpPr>
        <p:sp>
          <p:nvSpPr>
            <p:cNvPr id="48" name="Round Same Side Corner Rectangle 47">
              <a:extLst>
                <a:ext uri="{FF2B5EF4-FFF2-40B4-BE49-F238E27FC236}">
                  <a16:creationId xmlns:a16="http://schemas.microsoft.com/office/drawing/2014/main" id="{BFF4041D-458D-F848-AD80-725ECF9C2BCA}"/>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49" name="Round Same Side Corner Rectangle 6">
              <a:extLst>
                <a:ext uri="{FF2B5EF4-FFF2-40B4-BE49-F238E27FC236}">
                  <a16:creationId xmlns:a16="http://schemas.microsoft.com/office/drawing/2014/main" id="{625C9F62-D11A-414A-B75B-BB30E11CC460}"/>
                </a:ext>
              </a:extLst>
            </p:cNvPr>
            <p:cNvSpPr txBox="1"/>
            <p:nvPr/>
          </p:nvSpPr>
          <p:spPr>
            <a:xfrm>
              <a:off x="1072541"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35%</a:t>
              </a:r>
            </a:p>
          </p:txBody>
        </p:sp>
      </p:grpSp>
      <p:grpSp>
        <p:nvGrpSpPr>
          <p:cNvPr id="50" name="Group 49">
            <a:extLst>
              <a:ext uri="{FF2B5EF4-FFF2-40B4-BE49-F238E27FC236}">
                <a16:creationId xmlns:a16="http://schemas.microsoft.com/office/drawing/2014/main" id="{C3D2A055-D35E-2A49-9183-039784697185}"/>
              </a:ext>
            </a:extLst>
          </p:cNvPr>
          <p:cNvGrpSpPr/>
          <p:nvPr/>
        </p:nvGrpSpPr>
        <p:grpSpPr>
          <a:xfrm>
            <a:off x="10314009" y="2915091"/>
            <a:ext cx="1287197" cy="797498"/>
            <a:chOff x="858844" y="2055676"/>
            <a:chExt cx="3208643" cy="797498"/>
          </a:xfrm>
        </p:grpSpPr>
        <p:sp>
          <p:nvSpPr>
            <p:cNvPr id="51" name="Round Same Side Corner Rectangle 50">
              <a:extLst>
                <a:ext uri="{FF2B5EF4-FFF2-40B4-BE49-F238E27FC236}">
                  <a16:creationId xmlns:a16="http://schemas.microsoft.com/office/drawing/2014/main" id="{9C77DAEB-1730-1946-831C-BF8F8CB5DCC6}"/>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52" name="Round Same Side Corner Rectangle 6">
              <a:extLst>
                <a:ext uri="{FF2B5EF4-FFF2-40B4-BE49-F238E27FC236}">
                  <a16:creationId xmlns:a16="http://schemas.microsoft.com/office/drawing/2014/main" id="{0F2F0FCF-5FB9-E140-8B13-8BBF71482B3E}"/>
                </a:ext>
              </a:extLst>
            </p:cNvPr>
            <p:cNvSpPr txBox="1"/>
            <p:nvPr/>
          </p:nvSpPr>
          <p:spPr>
            <a:xfrm>
              <a:off x="858845"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16.4%</a:t>
              </a:r>
            </a:p>
          </p:txBody>
        </p:sp>
      </p:grpSp>
      <p:grpSp>
        <p:nvGrpSpPr>
          <p:cNvPr id="53" name="Group 52">
            <a:extLst>
              <a:ext uri="{FF2B5EF4-FFF2-40B4-BE49-F238E27FC236}">
                <a16:creationId xmlns:a16="http://schemas.microsoft.com/office/drawing/2014/main" id="{33057081-D354-1043-AC27-BBFF00F764C3}"/>
              </a:ext>
            </a:extLst>
          </p:cNvPr>
          <p:cNvGrpSpPr/>
          <p:nvPr/>
        </p:nvGrpSpPr>
        <p:grpSpPr>
          <a:xfrm>
            <a:off x="8261277" y="3896954"/>
            <a:ext cx="858844" cy="1226921"/>
            <a:chOff x="1" y="2055675"/>
            <a:chExt cx="858844" cy="1226921"/>
          </a:xfrm>
          <a:solidFill>
            <a:schemeClr val="tx1">
              <a:lumMod val="60000"/>
              <a:lumOff val="40000"/>
            </a:schemeClr>
          </a:solidFill>
        </p:grpSpPr>
        <p:sp>
          <p:nvSpPr>
            <p:cNvPr id="54" name="Chevron 53">
              <a:extLst>
                <a:ext uri="{FF2B5EF4-FFF2-40B4-BE49-F238E27FC236}">
                  <a16:creationId xmlns:a16="http://schemas.microsoft.com/office/drawing/2014/main" id="{6B04AC5C-2F78-774D-8B73-141E1A523352}"/>
                </a:ext>
              </a:extLst>
            </p:cNvPr>
            <p:cNvSpPr/>
            <p:nvPr/>
          </p:nvSpPr>
          <p:spPr>
            <a:xfrm rot="5400000">
              <a:off x="-184038" y="2239714"/>
              <a:ext cx="1226921" cy="858844"/>
            </a:xfrm>
            <a:prstGeom prst="chevron">
              <a:avLst/>
            </a:prstGeom>
            <a:grp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55" name="Chevron 4">
              <a:extLst>
                <a:ext uri="{FF2B5EF4-FFF2-40B4-BE49-F238E27FC236}">
                  <a16:creationId xmlns:a16="http://schemas.microsoft.com/office/drawing/2014/main" id="{453B406F-CFDE-B145-938A-CDAEA1390FCD}"/>
                </a:ext>
              </a:extLst>
            </p:cNvPr>
            <p:cNvSpPr txBox="1"/>
            <p:nvPr/>
          </p:nvSpPr>
          <p:spPr>
            <a:xfrm>
              <a:off x="1" y="2485097"/>
              <a:ext cx="858844" cy="368077"/>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marL="0" marR="0" lvl="0" indent="0" algn="ctr" defTabSz="1111250" rtl="0" eaLnBrk="1" fontAlgn="auto" latinLnBrk="0" hangingPunct="1">
                <a:lnSpc>
                  <a:spcPct val="90000"/>
                </a:lnSpc>
                <a:spcBef>
                  <a:spcPct val="0"/>
                </a:spcBef>
                <a:spcAft>
                  <a:spcPct val="3500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Arial"/>
                  <a:ea typeface="+mn-ea"/>
                  <a:cs typeface="+mn-cs"/>
                </a:rPr>
                <a:t>MRA</a:t>
              </a:r>
            </a:p>
          </p:txBody>
        </p:sp>
      </p:grpSp>
      <p:grpSp>
        <p:nvGrpSpPr>
          <p:cNvPr id="56" name="Group 55">
            <a:extLst>
              <a:ext uri="{FF2B5EF4-FFF2-40B4-BE49-F238E27FC236}">
                <a16:creationId xmlns:a16="http://schemas.microsoft.com/office/drawing/2014/main" id="{E46E2174-3DB2-9E4F-A602-35C5D59501CF}"/>
              </a:ext>
            </a:extLst>
          </p:cNvPr>
          <p:cNvGrpSpPr/>
          <p:nvPr/>
        </p:nvGrpSpPr>
        <p:grpSpPr>
          <a:xfrm>
            <a:off x="9120120" y="3925531"/>
            <a:ext cx="1287197" cy="797498"/>
            <a:chOff x="858844" y="2055676"/>
            <a:chExt cx="3208643" cy="797498"/>
          </a:xfrm>
        </p:grpSpPr>
        <p:sp>
          <p:nvSpPr>
            <p:cNvPr id="57" name="Round Same Side Corner Rectangle 56">
              <a:extLst>
                <a:ext uri="{FF2B5EF4-FFF2-40B4-BE49-F238E27FC236}">
                  <a16:creationId xmlns:a16="http://schemas.microsoft.com/office/drawing/2014/main" id="{3DCFCF95-7A99-D347-8D54-BC2DECD4475B}"/>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58" name="Round Same Side Corner Rectangle 6">
              <a:extLst>
                <a:ext uri="{FF2B5EF4-FFF2-40B4-BE49-F238E27FC236}">
                  <a16:creationId xmlns:a16="http://schemas.microsoft.com/office/drawing/2014/main" id="{A5CBF41B-81E6-2746-B4EF-686E28594D65}"/>
                </a:ext>
              </a:extLst>
            </p:cNvPr>
            <p:cNvSpPr txBox="1"/>
            <p:nvPr/>
          </p:nvSpPr>
          <p:spPr>
            <a:xfrm>
              <a:off x="1108158"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30%</a:t>
              </a:r>
            </a:p>
          </p:txBody>
        </p:sp>
      </p:grpSp>
      <p:grpSp>
        <p:nvGrpSpPr>
          <p:cNvPr id="59" name="Group 58">
            <a:extLst>
              <a:ext uri="{FF2B5EF4-FFF2-40B4-BE49-F238E27FC236}">
                <a16:creationId xmlns:a16="http://schemas.microsoft.com/office/drawing/2014/main" id="{C601408B-8FF5-A945-AE0F-6366771A052E}"/>
              </a:ext>
            </a:extLst>
          </p:cNvPr>
          <p:cNvGrpSpPr/>
          <p:nvPr/>
        </p:nvGrpSpPr>
        <p:grpSpPr>
          <a:xfrm>
            <a:off x="10314008" y="3929071"/>
            <a:ext cx="1287197" cy="797498"/>
            <a:chOff x="858844" y="2055676"/>
            <a:chExt cx="3208643" cy="797498"/>
          </a:xfrm>
        </p:grpSpPr>
        <p:sp>
          <p:nvSpPr>
            <p:cNvPr id="60" name="Round Same Side Corner Rectangle 59">
              <a:extLst>
                <a:ext uri="{FF2B5EF4-FFF2-40B4-BE49-F238E27FC236}">
                  <a16:creationId xmlns:a16="http://schemas.microsoft.com/office/drawing/2014/main" id="{CDA71C2E-4C66-B648-847C-2F38D52E8CD4}"/>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1" name="Round Same Side Corner Rectangle 6">
              <a:extLst>
                <a:ext uri="{FF2B5EF4-FFF2-40B4-BE49-F238E27FC236}">
                  <a16:creationId xmlns:a16="http://schemas.microsoft.com/office/drawing/2014/main" id="{AA3E72B0-EE9D-D94F-9C81-88FCBCEAF1EE}"/>
                </a:ext>
              </a:extLst>
            </p:cNvPr>
            <p:cNvSpPr txBox="1"/>
            <p:nvPr/>
          </p:nvSpPr>
          <p:spPr>
            <a:xfrm>
              <a:off x="858845"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11.5%</a:t>
              </a:r>
            </a:p>
          </p:txBody>
        </p:sp>
      </p:grpSp>
      <p:grpSp>
        <p:nvGrpSpPr>
          <p:cNvPr id="62" name="Group 61">
            <a:extLst>
              <a:ext uri="{FF2B5EF4-FFF2-40B4-BE49-F238E27FC236}">
                <a16:creationId xmlns:a16="http://schemas.microsoft.com/office/drawing/2014/main" id="{6AB728F4-80E1-8645-9700-EC1ABFAF0052}"/>
              </a:ext>
            </a:extLst>
          </p:cNvPr>
          <p:cNvGrpSpPr/>
          <p:nvPr/>
        </p:nvGrpSpPr>
        <p:grpSpPr>
          <a:xfrm>
            <a:off x="8261279" y="4887957"/>
            <a:ext cx="858844" cy="1226921"/>
            <a:chOff x="1" y="2055675"/>
            <a:chExt cx="858844" cy="1226921"/>
          </a:xfrm>
          <a:solidFill>
            <a:schemeClr val="tx1">
              <a:lumMod val="60000"/>
              <a:lumOff val="40000"/>
            </a:schemeClr>
          </a:solidFill>
        </p:grpSpPr>
        <p:sp>
          <p:nvSpPr>
            <p:cNvPr id="63" name="Chevron 62">
              <a:extLst>
                <a:ext uri="{FF2B5EF4-FFF2-40B4-BE49-F238E27FC236}">
                  <a16:creationId xmlns:a16="http://schemas.microsoft.com/office/drawing/2014/main" id="{3F1BC497-C41C-114B-8B46-220EA0E86391}"/>
                </a:ext>
              </a:extLst>
            </p:cNvPr>
            <p:cNvSpPr/>
            <p:nvPr/>
          </p:nvSpPr>
          <p:spPr>
            <a:xfrm rot="5400000">
              <a:off x="-184038" y="2239714"/>
              <a:ext cx="1226921" cy="858844"/>
            </a:xfrm>
            <a:prstGeom prst="chevron">
              <a:avLst/>
            </a:prstGeom>
            <a:grpFill/>
            <a:ln>
              <a:noFill/>
            </a:ln>
          </p:spPr>
          <p:style>
            <a:lnRef idx="2">
              <a:schemeClr val="accen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64" name="Chevron 4">
              <a:extLst>
                <a:ext uri="{FF2B5EF4-FFF2-40B4-BE49-F238E27FC236}">
                  <a16:creationId xmlns:a16="http://schemas.microsoft.com/office/drawing/2014/main" id="{DBAF7ACA-574D-DE41-9A5A-245A58952557}"/>
                </a:ext>
              </a:extLst>
            </p:cNvPr>
            <p:cNvSpPr txBox="1"/>
            <p:nvPr/>
          </p:nvSpPr>
          <p:spPr>
            <a:xfrm>
              <a:off x="1" y="2485097"/>
              <a:ext cx="858844" cy="368077"/>
            </a:xfrm>
            <a:prstGeom prst="rect">
              <a:avLst/>
            </a:prstGeom>
            <a:grpFill/>
            <a:ln>
              <a:noFill/>
            </a:ln>
          </p:spPr>
          <p:style>
            <a:lnRef idx="0">
              <a:scrgbClr r="0" g="0" b="0"/>
            </a:lnRef>
            <a:fillRef idx="0">
              <a:scrgbClr r="0" g="0" b="0"/>
            </a:fillRef>
            <a:effectRef idx="0">
              <a:scrgbClr r="0" g="0" b="0"/>
            </a:effectRef>
            <a:fontRef idx="minor">
              <a:schemeClr val="lt1"/>
            </a:fontRef>
          </p:style>
          <p:txBody>
            <a:bodyPr spcFirstLastPara="0" vert="horz" wrap="square" lIns="15875" tIns="15875" rIns="15875" bIns="15875" numCol="1" spcCol="1270" anchor="ctr" anchorCtr="0">
              <a:noAutofit/>
            </a:bodyPr>
            <a:lstStyle/>
            <a:p>
              <a:pPr marL="0" marR="0" lvl="0" indent="0" algn="ctr" defTabSz="1111250" rtl="0" eaLnBrk="1" fontAlgn="auto" latinLnBrk="0" hangingPunct="1">
                <a:lnSpc>
                  <a:spcPct val="90000"/>
                </a:lnSpc>
                <a:spcBef>
                  <a:spcPct val="0"/>
                </a:spcBef>
                <a:spcAft>
                  <a:spcPct val="35000"/>
                </a:spcAft>
                <a:buClrTx/>
                <a:buSzTx/>
                <a:buFontTx/>
                <a:buNone/>
                <a:tabLst/>
                <a:defRPr/>
              </a:pPr>
              <a:r>
                <a:rPr kumimoji="0" lang="en-US" sz="2000" b="1" i="0" u="none" strike="noStrike" kern="1200" cap="none" spc="0" normalizeH="0" baseline="0" noProof="0" dirty="0">
                  <a:ln>
                    <a:noFill/>
                  </a:ln>
                  <a:solidFill>
                    <a:srgbClr val="FFFFFF"/>
                  </a:solidFill>
                  <a:effectLst/>
                  <a:uLnTx/>
                  <a:uFillTx/>
                  <a:latin typeface="Arial"/>
                  <a:ea typeface="+mn-ea"/>
                  <a:cs typeface="+mn-cs"/>
                </a:rPr>
                <a:t>SGLT2</a:t>
              </a:r>
            </a:p>
          </p:txBody>
        </p:sp>
      </p:grpSp>
      <p:grpSp>
        <p:nvGrpSpPr>
          <p:cNvPr id="65" name="Group 64">
            <a:extLst>
              <a:ext uri="{FF2B5EF4-FFF2-40B4-BE49-F238E27FC236}">
                <a16:creationId xmlns:a16="http://schemas.microsoft.com/office/drawing/2014/main" id="{997B9251-0A35-7B43-9265-1F1C7807B2D1}"/>
              </a:ext>
            </a:extLst>
          </p:cNvPr>
          <p:cNvGrpSpPr/>
          <p:nvPr/>
        </p:nvGrpSpPr>
        <p:grpSpPr>
          <a:xfrm>
            <a:off x="9120122" y="4916534"/>
            <a:ext cx="1287197" cy="797498"/>
            <a:chOff x="858844" y="2055676"/>
            <a:chExt cx="3208643" cy="797498"/>
          </a:xfrm>
        </p:grpSpPr>
        <p:sp>
          <p:nvSpPr>
            <p:cNvPr id="66" name="Round Same Side Corner Rectangle 65">
              <a:extLst>
                <a:ext uri="{FF2B5EF4-FFF2-40B4-BE49-F238E27FC236}">
                  <a16:creationId xmlns:a16="http://schemas.microsoft.com/office/drawing/2014/main" id="{683E3DC5-7258-4B4C-BB87-99842BCA2F2F}"/>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67" name="Round Same Side Corner Rectangle 6">
              <a:extLst>
                <a:ext uri="{FF2B5EF4-FFF2-40B4-BE49-F238E27FC236}">
                  <a16:creationId xmlns:a16="http://schemas.microsoft.com/office/drawing/2014/main" id="{3E93CF1E-9AFD-7347-BF25-70A326E62D80}"/>
                </a:ext>
              </a:extLst>
            </p:cNvPr>
            <p:cNvSpPr txBox="1"/>
            <p:nvPr/>
          </p:nvSpPr>
          <p:spPr>
            <a:xfrm>
              <a:off x="1072541"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17%</a:t>
              </a:r>
            </a:p>
          </p:txBody>
        </p:sp>
      </p:grpSp>
      <p:grpSp>
        <p:nvGrpSpPr>
          <p:cNvPr id="68" name="Group 67">
            <a:extLst>
              <a:ext uri="{FF2B5EF4-FFF2-40B4-BE49-F238E27FC236}">
                <a16:creationId xmlns:a16="http://schemas.microsoft.com/office/drawing/2014/main" id="{58123707-74B8-A44E-88DB-91E12E1A95CE}"/>
              </a:ext>
            </a:extLst>
          </p:cNvPr>
          <p:cNvGrpSpPr/>
          <p:nvPr/>
        </p:nvGrpSpPr>
        <p:grpSpPr>
          <a:xfrm>
            <a:off x="10314010" y="4920074"/>
            <a:ext cx="1287197" cy="797498"/>
            <a:chOff x="858844" y="2055676"/>
            <a:chExt cx="3208643" cy="797498"/>
          </a:xfrm>
        </p:grpSpPr>
        <p:sp>
          <p:nvSpPr>
            <p:cNvPr id="69" name="Round Same Side Corner Rectangle 68">
              <a:extLst>
                <a:ext uri="{FF2B5EF4-FFF2-40B4-BE49-F238E27FC236}">
                  <a16:creationId xmlns:a16="http://schemas.microsoft.com/office/drawing/2014/main" id="{D06EAFD7-F0E5-1846-8FD7-549E9784EFA6}"/>
                </a:ext>
              </a:extLst>
            </p:cNvPr>
            <p:cNvSpPr/>
            <p:nvPr/>
          </p:nvSpPr>
          <p:spPr>
            <a:xfrm rot="5400000">
              <a:off x="2064417" y="850103"/>
              <a:ext cx="797498" cy="3208643"/>
            </a:xfrm>
            <a:prstGeom prst="round2SameRect">
              <a:avLst/>
            </a:prstGeom>
            <a:ln>
              <a:solidFill>
                <a:srgbClr val="0070C0"/>
              </a:solidFill>
            </a:ln>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sp>
        <p:sp>
          <p:nvSpPr>
            <p:cNvPr id="70" name="Round Same Side Corner Rectangle 6">
              <a:extLst>
                <a:ext uri="{FF2B5EF4-FFF2-40B4-BE49-F238E27FC236}">
                  <a16:creationId xmlns:a16="http://schemas.microsoft.com/office/drawing/2014/main" id="{D841DA64-AF3B-D842-BF82-2A0DC56E5C02}"/>
                </a:ext>
              </a:extLst>
            </p:cNvPr>
            <p:cNvSpPr txBox="1"/>
            <p:nvPr/>
          </p:nvSpPr>
          <p:spPr>
            <a:xfrm>
              <a:off x="858845" y="2094607"/>
              <a:ext cx="2453523" cy="719636"/>
            </a:xfrm>
            <a:prstGeom prst="rect">
              <a:avLst/>
            </a:prstGeom>
            <a:ln>
              <a:noFill/>
            </a:ln>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170688" tIns="15240" rIns="15240" bIns="15240" numCol="1" spcCol="1270" anchor="ctr" anchorCtr="0">
              <a:noAutofit/>
            </a:bodyPr>
            <a:lstStyle/>
            <a:p>
              <a:pPr marL="0" marR="0" lvl="1" indent="0" algn="ctr" defTabSz="1066800" rtl="0" eaLnBrk="1" fontAlgn="auto" latinLnBrk="0" hangingPunct="1">
                <a:lnSpc>
                  <a:spcPct val="90000"/>
                </a:lnSpc>
                <a:spcBef>
                  <a:spcPct val="0"/>
                </a:spcBef>
                <a:spcAft>
                  <a:spcPct val="15000"/>
                </a:spcAft>
                <a:buClrTx/>
                <a:buSzTx/>
                <a:buFontTx/>
                <a:buNone/>
                <a:tabLst/>
                <a:defRPr/>
              </a:pPr>
              <a:r>
                <a:rPr kumimoji="0" lang="en-US" sz="2000" b="0" i="0" u="none" strike="noStrike" kern="1200" cap="none" spc="0" normalizeH="0" baseline="0" noProof="0" dirty="0">
                  <a:ln>
                    <a:noFill/>
                  </a:ln>
                  <a:solidFill>
                    <a:srgbClr val="063E89">
                      <a:hueOff val="0"/>
                      <a:satOff val="0"/>
                      <a:lumOff val="0"/>
                      <a:alphaOff val="0"/>
                    </a:srgbClr>
                  </a:solidFill>
                  <a:effectLst/>
                  <a:uLnTx/>
                  <a:uFillTx/>
                  <a:latin typeface="Arial"/>
                  <a:ea typeface="+mn-ea"/>
                  <a:cs typeface="+mn-cs"/>
                </a:rPr>
                <a:t>9.5%</a:t>
              </a:r>
            </a:p>
          </p:txBody>
        </p:sp>
      </p:grpSp>
      <p:sp>
        <p:nvSpPr>
          <p:cNvPr id="71" name="Right Arrow 70">
            <a:extLst>
              <a:ext uri="{FF2B5EF4-FFF2-40B4-BE49-F238E27FC236}">
                <a16:creationId xmlns:a16="http://schemas.microsoft.com/office/drawing/2014/main" id="{131E9099-4B5A-3C45-B0FA-088F81ACD3F0}"/>
              </a:ext>
            </a:extLst>
          </p:cNvPr>
          <p:cNvSpPr/>
          <p:nvPr/>
        </p:nvSpPr>
        <p:spPr>
          <a:xfrm rot="5400000">
            <a:off x="9164850" y="2200242"/>
            <a:ext cx="415919" cy="186203"/>
          </a:xfrm>
          <a:prstGeom prst="rightArrow">
            <a:avLst/>
          </a:prstGeom>
          <a:solidFill>
            <a:schemeClr val="tx1">
              <a:lumMod val="60000"/>
              <a:lumOff val="40000"/>
            </a:schemeClr>
          </a:solidFill>
          <a:ln>
            <a:solidFill>
              <a:srgbClr val="0070C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63E89"/>
              </a:solidFill>
              <a:effectLst/>
              <a:uLnTx/>
              <a:uFillTx/>
              <a:latin typeface="Arial"/>
              <a:ea typeface="+mn-ea"/>
              <a:cs typeface="+mn-cs"/>
            </a:endParaRPr>
          </a:p>
        </p:txBody>
      </p:sp>
      <p:sp>
        <p:nvSpPr>
          <p:cNvPr id="72" name="Right Arrow 71">
            <a:extLst>
              <a:ext uri="{FF2B5EF4-FFF2-40B4-BE49-F238E27FC236}">
                <a16:creationId xmlns:a16="http://schemas.microsoft.com/office/drawing/2014/main" id="{AB94281A-E55C-3742-BF99-7E9C9D69169D}"/>
              </a:ext>
            </a:extLst>
          </p:cNvPr>
          <p:cNvSpPr/>
          <p:nvPr/>
        </p:nvSpPr>
        <p:spPr>
          <a:xfrm rot="5400000">
            <a:off x="9176659" y="3228367"/>
            <a:ext cx="415919" cy="186203"/>
          </a:xfrm>
          <a:prstGeom prst="rightArrow">
            <a:avLst/>
          </a:prstGeom>
          <a:solidFill>
            <a:schemeClr val="tx1">
              <a:lumMod val="60000"/>
              <a:lumOff val="40000"/>
            </a:schemeClr>
          </a:solidFill>
          <a:ln>
            <a:solidFill>
              <a:srgbClr val="0070C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63E89"/>
              </a:solidFill>
              <a:effectLst/>
              <a:uLnTx/>
              <a:uFillTx/>
              <a:latin typeface="Arial"/>
              <a:ea typeface="+mn-ea"/>
              <a:cs typeface="+mn-cs"/>
            </a:endParaRPr>
          </a:p>
        </p:txBody>
      </p:sp>
      <p:sp>
        <p:nvSpPr>
          <p:cNvPr id="73" name="Right Arrow 72">
            <a:extLst>
              <a:ext uri="{FF2B5EF4-FFF2-40B4-BE49-F238E27FC236}">
                <a16:creationId xmlns:a16="http://schemas.microsoft.com/office/drawing/2014/main" id="{56FDE3C2-0ECB-B74B-B0FD-3AA2905A18DC}"/>
              </a:ext>
            </a:extLst>
          </p:cNvPr>
          <p:cNvSpPr/>
          <p:nvPr/>
        </p:nvSpPr>
        <p:spPr>
          <a:xfrm rot="5400000">
            <a:off x="9164852" y="4224248"/>
            <a:ext cx="415919" cy="186203"/>
          </a:xfrm>
          <a:prstGeom prst="rightArrow">
            <a:avLst/>
          </a:prstGeom>
          <a:solidFill>
            <a:schemeClr val="tx1">
              <a:lumMod val="60000"/>
              <a:lumOff val="40000"/>
            </a:schemeClr>
          </a:solidFill>
          <a:ln>
            <a:solidFill>
              <a:srgbClr val="0070C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63E89"/>
              </a:solidFill>
              <a:effectLst/>
              <a:uLnTx/>
              <a:uFillTx/>
              <a:latin typeface="Arial"/>
              <a:ea typeface="+mn-ea"/>
              <a:cs typeface="+mn-cs"/>
            </a:endParaRPr>
          </a:p>
        </p:txBody>
      </p:sp>
      <p:sp>
        <p:nvSpPr>
          <p:cNvPr id="74" name="Right Arrow 73">
            <a:extLst>
              <a:ext uri="{FF2B5EF4-FFF2-40B4-BE49-F238E27FC236}">
                <a16:creationId xmlns:a16="http://schemas.microsoft.com/office/drawing/2014/main" id="{BB734D3C-A7DB-B042-8A56-134D1C4B9FF2}"/>
              </a:ext>
            </a:extLst>
          </p:cNvPr>
          <p:cNvSpPr/>
          <p:nvPr/>
        </p:nvSpPr>
        <p:spPr>
          <a:xfrm rot="5400000">
            <a:off x="9176659" y="5228694"/>
            <a:ext cx="415919" cy="186203"/>
          </a:xfrm>
          <a:prstGeom prst="rightArrow">
            <a:avLst/>
          </a:prstGeom>
          <a:solidFill>
            <a:schemeClr val="tx1">
              <a:lumMod val="60000"/>
              <a:lumOff val="40000"/>
            </a:schemeClr>
          </a:solidFill>
          <a:ln>
            <a:solidFill>
              <a:srgbClr val="0070C0"/>
            </a:solidFill>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63E89"/>
              </a:solidFill>
              <a:effectLst/>
              <a:uLnTx/>
              <a:uFillTx/>
              <a:latin typeface="Arial"/>
              <a:ea typeface="+mn-ea"/>
              <a:cs typeface="+mn-cs"/>
            </a:endParaRPr>
          </a:p>
        </p:txBody>
      </p:sp>
      <p:sp>
        <p:nvSpPr>
          <p:cNvPr id="76" name="TextBox 75">
            <a:extLst>
              <a:ext uri="{FF2B5EF4-FFF2-40B4-BE49-F238E27FC236}">
                <a16:creationId xmlns:a16="http://schemas.microsoft.com/office/drawing/2014/main" id="{7E3837DD-880D-224D-834C-8DFD14E59B01}"/>
              </a:ext>
            </a:extLst>
          </p:cNvPr>
          <p:cNvSpPr txBox="1"/>
          <p:nvPr/>
        </p:nvSpPr>
        <p:spPr>
          <a:xfrm>
            <a:off x="1324921" y="1197414"/>
            <a:ext cx="4742196" cy="400110"/>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063E89"/>
                </a:solidFill>
                <a:effectLst/>
                <a:uLnTx/>
                <a:uFillTx/>
                <a:latin typeface="Arial"/>
                <a:ea typeface="+mn-ea"/>
                <a:cs typeface="+mn-cs"/>
              </a:rPr>
              <a:t>The Pillars of Medical Therapy in HFrEF</a:t>
            </a:r>
          </a:p>
        </p:txBody>
      </p:sp>
      <p:grpSp>
        <p:nvGrpSpPr>
          <p:cNvPr id="27" name="Group 26">
            <a:extLst>
              <a:ext uri="{FF2B5EF4-FFF2-40B4-BE49-F238E27FC236}">
                <a16:creationId xmlns:a16="http://schemas.microsoft.com/office/drawing/2014/main" id="{C80EC342-01E9-E1A3-CC63-72AC43D1AAD3}"/>
              </a:ext>
            </a:extLst>
          </p:cNvPr>
          <p:cNvGrpSpPr/>
          <p:nvPr/>
        </p:nvGrpSpPr>
        <p:grpSpPr>
          <a:xfrm>
            <a:off x="685805" y="1659892"/>
            <a:ext cx="6038250" cy="4239216"/>
            <a:chOff x="685805" y="1659892"/>
            <a:chExt cx="6038250" cy="4239216"/>
          </a:xfrm>
        </p:grpSpPr>
        <p:sp>
          <p:nvSpPr>
            <p:cNvPr id="7" name="Freeform: Shape 6">
              <a:extLst>
                <a:ext uri="{FF2B5EF4-FFF2-40B4-BE49-F238E27FC236}">
                  <a16:creationId xmlns:a16="http://schemas.microsoft.com/office/drawing/2014/main" id="{B47963AC-24F8-772C-5571-7A0E8553EC25}"/>
                </a:ext>
              </a:extLst>
            </p:cNvPr>
            <p:cNvSpPr/>
            <p:nvPr/>
          </p:nvSpPr>
          <p:spPr>
            <a:xfrm>
              <a:off x="685805" y="1659892"/>
              <a:ext cx="1476000" cy="4239216"/>
            </a:xfrm>
            <a:custGeom>
              <a:avLst/>
              <a:gdLst>
                <a:gd name="connsiteX0" fmla="*/ 0 w 1476000"/>
                <a:gd name="connsiteY0" fmla="*/ 147600 h 4239216"/>
                <a:gd name="connsiteX1" fmla="*/ 147600 w 1476000"/>
                <a:gd name="connsiteY1" fmla="*/ 0 h 4239216"/>
                <a:gd name="connsiteX2" fmla="*/ 1328400 w 1476000"/>
                <a:gd name="connsiteY2" fmla="*/ 0 h 4239216"/>
                <a:gd name="connsiteX3" fmla="*/ 1476000 w 1476000"/>
                <a:gd name="connsiteY3" fmla="*/ 147600 h 4239216"/>
                <a:gd name="connsiteX4" fmla="*/ 1476000 w 1476000"/>
                <a:gd name="connsiteY4" fmla="*/ 4091616 h 4239216"/>
                <a:gd name="connsiteX5" fmla="*/ 1328400 w 1476000"/>
                <a:gd name="connsiteY5" fmla="*/ 4239216 h 4239216"/>
                <a:gd name="connsiteX6" fmla="*/ 147600 w 1476000"/>
                <a:gd name="connsiteY6" fmla="*/ 4239216 h 4239216"/>
                <a:gd name="connsiteX7" fmla="*/ 0 w 1476000"/>
                <a:gd name="connsiteY7" fmla="*/ 4091616 h 4239216"/>
                <a:gd name="connsiteX8" fmla="*/ 0 w 1476000"/>
                <a:gd name="connsiteY8" fmla="*/ 147600 h 4239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6000" h="4239216">
                  <a:moveTo>
                    <a:pt x="0" y="147600"/>
                  </a:moveTo>
                  <a:cubicBezTo>
                    <a:pt x="0" y="66083"/>
                    <a:pt x="66083" y="0"/>
                    <a:pt x="147600" y="0"/>
                  </a:cubicBezTo>
                  <a:lnTo>
                    <a:pt x="1328400" y="0"/>
                  </a:lnTo>
                  <a:cubicBezTo>
                    <a:pt x="1409917" y="0"/>
                    <a:pt x="1476000" y="66083"/>
                    <a:pt x="1476000" y="147600"/>
                  </a:cubicBezTo>
                  <a:lnTo>
                    <a:pt x="1476000" y="4091616"/>
                  </a:lnTo>
                  <a:cubicBezTo>
                    <a:pt x="1476000" y="4173133"/>
                    <a:pt x="1409917" y="4239216"/>
                    <a:pt x="1328400" y="4239216"/>
                  </a:cubicBezTo>
                  <a:lnTo>
                    <a:pt x="147600" y="4239216"/>
                  </a:lnTo>
                  <a:cubicBezTo>
                    <a:pt x="66083" y="4239216"/>
                    <a:pt x="0" y="4173133"/>
                    <a:pt x="0" y="4091616"/>
                  </a:cubicBezTo>
                  <a:lnTo>
                    <a:pt x="0" y="147600"/>
                  </a:lnTo>
                  <a:close/>
                </a:path>
              </a:pathLst>
            </a:custGeom>
            <a:solidFill>
              <a:srgbClr val="F1792C"/>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2">
                <a:hueOff val="0"/>
                <a:satOff val="0"/>
                <a:lumOff val="0"/>
                <a:alphaOff val="0"/>
              </a:schemeClr>
            </a:fillRef>
            <a:effectRef idx="2">
              <a:schemeClr val="accent2">
                <a:hueOff val="0"/>
                <a:satOff val="0"/>
                <a:lumOff val="0"/>
                <a:alphaOff val="0"/>
              </a:schemeClr>
            </a:effectRef>
            <a:fontRef idx="minor">
              <a:schemeClr val="lt1"/>
            </a:fontRef>
          </p:style>
          <p:txBody>
            <a:bodyPr spcFirstLastPara="0" vert="horz" wrap="square" lIns="192024" tIns="1887710" rIns="192024" bIns="1039868" numCol="1" spcCol="1270" anchor="ctr" anchorCtr="0">
              <a:noAutofit/>
            </a:bodyPr>
            <a:lstStyle/>
            <a:p>
              <a:pPr marL="0" lvl="0" indent="0" algn="ctr" defTabSz="1200150">
                <a:lnSpc>
                  <a:spcPct val="90000"/>
                </a:lnSpc>
                <a:spcBef>
                  <a:spcPct val="0"/>
                </a:spcBef>
                <a:spcAft>
                  <a:spcPct val="35000"/>
                </a:spcAft>
                <a:buNone/>
              </a:pPr>
              <a:r>
                <a:rPr lang="en-US" sz="2700" b="0" kern="1200" dirty="0"/>
                <a:t>ARNI</a:t>
              </a:r>
            </a:p>
          </p:txBody>
        </p:sp>
        <p:sp>
          <p:nvSpPr>
            <p:cNvPr id="8" name="Oval 7">
              <a:extLst>
                <a:ext uri="{FF2B5EF4-FFF2-40B4-BE49-F238E27FC236}">
                  <a16:creationId xmlns:a16="http://schemas.microsoft.com/office/drawing/2014/main" id="{9264CDA6-594D-4BAF-60C8-524E28D35D6A}"/>
                </a:ext>
              </a:extLst>
            </p:cNvPr>
            <p:cNvSpPr/>
            <p:nvPr/>
          </p:nvSpPr>
          <p:spPr>
            <a:xfrm>
              <a:off x="742953" y="4408011"/>
              <a:ext cx="1387440" cy="1411658"/>
            </a:xfrm>
            <a:prstGeom prst="ellipse">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hemeClr val="accent2">
                <a:tint val="50000"/>
                <a:hueOff val="0"/>
                <a:satOff val="0"/>
                <a:lumOff val="0"/>
                <a:alphaOff val="0"/>
              </a:schemeClr>
            </a:fillRef>
            <a:effectRef idx="1">
              <a:schemeClr val="accent2">
                <a:tint val="50000"/>
                <a:hueOff val="0"/>
                <a:satOff val="0"/>
                <a:lumOff val="0"/>
                <a:alphaOff val="0"/>
              </a:schemeClr>
            </a:effectRef>
            <a:fontRef idx="minor">
              <a:schemeClr val="lt1">
                <a:hueOff val="0"/>
                <a:satOff val="0"/>
                <a:lumOff val="0"/>
                <a:alphaOff val="0"/>
              </a:schemeClr>
            </a:fontRef>
          </p:style>
        </p:sp>
        <p:sp>
          <p:nvSpPr>
            <p:cNvPr id="10" name="Freeform: Shape 9">
              <a:extLst>
                <a:ext uri="{FF2B5EF4-FFF2-40B4-BE49-F238E27FC236}">
                  <a16:creationId xmlns:a16="http://schemas.microsoft.com/office/drawing/2014/main" id="{D75E36D8-56D5-7CAD-23CB-1646CC7546BB}"/>
                </a:ext>
              </a:extLst>
            </p:cNvPr>
            <p:cNvSpPr/>
            <p:nvPr/>
          </p:nvSpPr>
          <p:spPr>
            <a:xfrm>
              <a:off x="2207493" y="1659892"/>
              <a:ext cx="1476000" cy="4239216"/>
            </a:xfrm>
            <a:custGeom>
              <a:avLst/>
              <a:gdLst>
                <a:gd name="connsiteX0" fmla="*/ 0 w 1476000"/>
                <a:gd name="connsiteY0" fmla="*/ 147600 h 4239216"/>
                <a:gd name="connsiteX1" fmla="*/ 147600 w 1476000"/>
                <a:gd name="connsiteY1" fmla="*/ 0 h 4239216"/>
                <a:gd name="connsiteX2" fmla="*/ 1328400 w 1476000"/>
                <a:gd name="connsiteY2" fmla="*/ 0 h 4239216"/>
                <a:gd name="connsiteX3" fmla="*/ 1476000 w 1476000"/>
                <a:gd name="connsiteY3" fmla="*/ 147600 h 4239216"/>
                <a:gd name="connsiteX4" fmla="*/ 1476000 w 1476000"/>
                <a:gd name="connsiteY4" fmla="*/ 4091616 h 4239216"/>
                <a:gd name="connsiteX5" fmla="*/ 1328400 w 1476000"/>
                <a:gd name="connsiteY5" fmla="*/ 4239216 h 4239216"/>
                <a:gd name="connsiteX6" fmla="*/ 147600 w 1476000"/>
                <a:gd name="connsiteY6" fmla="*/ 4239216 h 4239216"/>
                <a:gd name="connsiteX7" fmla="*/ 0 w 1476000"/>
                <a:gd name="connsiteY7" fmla="*/ 4091616 h 4239216"/>
                <a:gd name="connsiteX8" fmla="*/ 0 w 1476000"/>
                <a:gd name="connsiteY8" fmla="*/ 147600 h 4239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6000" h="4239216">
                  <a:moveTo>
                    <a:pt x="0" y="147600"/>
                  </a:moveTo>
                  <a:cubicBezTo>
                    <a:pt x="0" y="66083"/>
                    <a:pt x="66083" y="0"/>
                    <a:pt x="147600" y="0"/>
                  </a:cubicBezTo>
                  <a:lnTo>
                    <a:pt x="1328400" y="0"/>
                  </a:lnTo>
                  <a:cubicBezTo>
                    <a:pt x="1409917" y="0"/>
                    <a:pt x="1476000" y="66083"/>
                    <a:pt x="1476000" y="147600"/>
                  </a:cubicBezTo>
                  <a:lnTo>
                    <a:pt x="1476000" y="4091616"/>
                  </a:lnTo>
                  <a:cubicBezTo>
                    <a:pt x="1476000" y="4173133"/>
                    <a:pt x="1409917" y="4239216"/>
                    <a:pt x="1328400" y="4239216"/>
                  </a:cubicBezTo>
                  <a:lnTo>
                    <a:pt x="147600" y="4239216"/>
                  </a:lnTo>
                  <a:cubicBezTo>
                    <a:pt x="66083" y="4239216"/>
                    <a:pt x="0" y="4173133"/>
                    <a:pt x="0" y="4091616"/>
                  </a:cubicBezTo>
                  <a:lnTo>
                    <a:pt x="0" y="147600"/>
                  </a:lnTo>
                  <a:close/>
                </a:path>
              </a:pathLst>
            </a:custGeom>
            <a:solidFill>
              <a:srgbClr val="FECD6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3">
                <a:hueOff val="0"/>
                <a:satOff val="0"/>
                <a:lumOff val="0"/>
                <a:alphaOff val="0"/>
              </a:schemeClr>
            </a:fillRef>
            <a:effectRef idx="2">
              <a:schemeClr val="accent3">
                <a:hueOff val="0"/>
                <a:satOff val="0"/>
                <a:lumOff val="0"/>
                <a:alphaOff val="0"/>
              </a:schemeClr>
            </a:effectRef>
            <a:fontRef idx="minor">
              <a:schemeClr val="lt1"/>
            </a:fontRef>
          </p:style>
          <p:txBody>
            <a:bodyPr spcFirstLastPara="0" vert="horz" wrap="square" lIns="192024" tIns="1887710" rIns="192024" bIns="1039868" numCol="1" spcCol="1270" anchor="ctr" anchorCtr="0">
              <a:noAutofit/>
            </a:bodyPr>
            <a:lstStyle/>
            <a:p>
              <a:pPr marL="0" lvl="0" indent="0" algn="ctr" defTabSz="1200150">
                <a:lnSpc>
                  <a:spcPct val="90000"/>
                </a:lnSpc>
                <a:spcBef>
                  <a:spcPct val="0"/>
                </a:spcBef>
                <a:spcAft>
                  <a:spcPct val="35000"/>
                </a:spcAft>
                <a:buNone/>
              </a:pPr>
              <a:r>
                <a:rPr lang="en-US" sz="2700" b="0" kern="1200" dirty="0"/>
                <a:t>BB</a:t>
              </a:r>
            </a:p>
          </p:txBody>
        </p:sp>
        <p:sp>
          <p:nvSpPr>
            <p:cNvPr id="11" name="Oval 10">
              <a:extLst>
                <a:ext uri="{FF2B5EF4-FFF2-40B4-BE49-F238E27FC236}">
                  <a16:creationId xmlns:a16="http://schemas.microsoft.com/office/drawing/2014/main" id="{311480E6-ACB8-B65D-641B-7F59EA43E7A4}"/>
                </a:ext>
              </a:extLst>
            </p:cNvPr>
            <p:cNvSpPr/>
            <p:nvPr/>
          </p:nvSpPr>
          <p:spPr>
            <a:xfrm>
              <a:off x="2251773" y="4408011"/>
              <a:ext cx="1387440" cy="1411658"/>
            </a:xfrm>
            <a:prstGeom prst="ellipse">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hemeClr val="accent3">
                <a:tint val="50000"/>
                <a:hueOff val="0"/>
                <a:satOff val="0"/>
                <a:lumOff val="0"/>
                <a:alphaOff val="0"/>
              </a:schemeClr>
            </a:fillRef>
            <a:effectRef idx="1">
              <a:schemeClr val="accent3">
                <a:tint val="50000"/>
                <a:hueOff val="0"/>
                <a:satOff val="0"/>
                <a:lumOff val="0"/>
                <a:alphaOff val="0"/>
              </a:schemeClr>
            </a:effectRef>
            <a:fontRef idx="minor">
              <a:schemeClr val="lt1">
                <a:hueOff val="0"/>
                <a:satOff val="0"/>
                <a:lumOff val="0"/>
                <a:alphaOff val="0"/>
              </a:schemeClr>
            </a:fontRef>
          </p:style>
        </p:sp>
        <p:sp>
          <p:nvSpPr>
            <p:cNvPr id="12" name="Freeform: Shape 11">
              <a:extLst>
                <a:ext uri="{FF2B5EF4-FFF2-40B4-BE49-F238E27FC236}">
                  <a16:creationId xmlns:a16="http://schemas.microsoft.com/office/drawing/2014/main" id="{FAEE8556-9AFE-7B51-7BBF-730A8D07DA69}"/>
                </a:ext>
              </a:extLst>
            </p:cNvPr>
            <p:cNvSpPr/>
            <p:nvPr/>
          </p:nvSpPr>
          <p:spPr>
            <a:xfrm>
              <a:off x="3727774" y="1659892"/>
              <a:ext cx="1476000" cy="4239216"/>
            </a:xfrm>
            <a:custGeom>
              <a:avLst/>
              <a:gdLst>
                <a:gd name="connsiteX0" fmla="*/ 0 w 1476000"/>
                <a:gd name="connsiteY0" fmla="*/ 147600 h 4239216"/>
                <a:gd name="connsiteX1" fmla="*/ 147600 w 1476000"/>
                <a:gd name="connsiteY1" fmla="*/ 0 h 4239216"/>
                <a:gd name="connsiteX2" fmla="*/ 1328400 w 1476000"/>
                <a:gd name="connsiteY2" fmla="*/ 0 h 4239216"/>
                <a:gd name="connsiteX3" fmla="*/ 1476000 w 1476000"/>
                <a:gd name="connsiteY3" fmla="*/ 147600 h 4239216"/>
                <a:gd name="connsiteX4" fmla="*/ 1476000 w 1476000"/>
                <a:gd name="connsiteY4" fmla="*/ 4091616 h 4239216"/>
                <a:gd name="connsiteX5" fmla="*/ 1328400 w 1476000"/>
                <a:gd name="connsiteY5" fmla="*/ 4239216 h 4239216"/>
                <a:gd name="connsiteX6" fmla="*/ 147600 w 1476000"/>
                <a:gd name="connsiteY6" fmla="*/ 4239216 h 4239216"/>
                <a:gd name="connsiteX7" fmla="*/ 0 w 1476000"/>
                <a:gd name="connsiteY7" fmla="*/ 4091616 h 4239216"/>
                <a:gd name="connsiteX8" fmla="*/ 0 w 1476000"/>
                <a:gd name="connsiteY8" fmla="*/ 147600 h 4239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6000" h="4239216">
                  <a:moveTo>
                    <a:pt x="0" y="147600"/>
                  </a:moveTo>
                  <a:cubicBezTo>
                    <a:pt x="0" y="66083"/>
                    <a:pt x="66083" y="0"/>
                    <a:pt x="147600" y="0"/>
                  </a:cubicBezTo>
                  <a:lnTo>
                    <a:pt x="1328400" y="0"/>
                  </a:lnTo>
                  <a:cubicBezTo>
                    <a:pt x="1409917" y="0"/>
                    <a:pt x="1476000" y="66083"/>
                    <a:pt x="1476000" y="147600"/>
                  </a:cubicBezTo>
                  <a:lnTo>
                    <a:pt x="1476000" y="4091616"/>
                  </a:lnTo>
                  <a:cubicBezTo>
                    <a:pt x="1476000" y="4173133"/>
                    <a:pt x="1409917" y="4239216"/>
                    <a:pt x="1328400" y="4239216"/>
                  </a:cubicBezTo>
                  <a:lnTo>
                    <a:pt x="147600" y="4239216"/>
                  </a:lnTo>
                  <a:cubicBezTo>
                    <a:pt x="66083" y="4239216"/>
                    <a:pt x="0" y="4173133"/>
                    <a:pt x="0" y="4091616"/>
                  </a:cubicBezTo>
                  <a:lnTo>
                    <a:pt x="0" y="147600"/>
                  </a:lnTo>
                  <a:close/>
                </a:path>
              </a:pathLst>
            </a:custGeom>
            <a:solidFill>
              <a:srgbClr val="92B700"/>
            </a:solidFill>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4">
                <a:hueOff val="0"/>
                <a:satOff val="0"/>
                <a:lumOff val="0"/>
                <a:alphaOff val="0"/>
              </a:schemeClr>
            </a:fillRef>
            <a:effectRef idx="2">
              <a:schemeClr val="accent4">
                <a:hueOff val="0"/>
                <a:satOff val="0"/>
                <a:lumOff val="0"/>
                <a:alphaOff val="0"/>
              </a:schemeClr>
            </a:effectRef>
            <a:fontRef idx="minor">
              <a:schemeClr val="lt1"/>
            </a:fontRef>
          </p:style>
          <p:txBody>
            <a:bodyPr spcFirstLastPara="0" vert="horz" wrap="square" lIns="192024" tIns="1887710" rIns="192024" bIns="1039868" numCol="1" spcCol="1270" anchor="ctr" anchorCtr="0">
              <a:noAutofit/>
            </a:bodyPr>
            <a:lstStyle/>
            <a:p>
              <a:pPr marL="0" lvl="0" indent="0" algn="ctr" defTabSz="1200150">
                <a:lnSpc>
                  <a:spcPct val="90000"/>
                </a:lnSpc>
                <a:spcBef>
                  <a:spcPct val="0"/>
                </a:spcBef>
                <a:spcAft>
                  <a:spcPct val="35000"/>
                </a:spcAft>
                <a:buNone/>
              </a:pPr>
              <a:r>
                <a:rPr lang="en-US" sz="2700" b="0" kern="1200" dirty="0"/>
                <a:t>MRA</a:t>
              </a:r>
            </a:p>
          </p:txBody>
        </p:sp>
        <p:sp>
          <p:nvSpPr>
            <p:cNvPr id="13" name="Oval 12">
              <a:extLst>
                <a:ext uri="{FF2B5EF4-FFF2-40B4-BE49-F238E27FC236}">
                  <a16:creationId xmlns:a16="http://schemas.microsoft.com/office/drawing/2014/main" id="{A7F9FE76-4AB0-7DBD-4EE2-3B8E3AF3F60E}"/>
                </a:ext>
              </a:extLst>
            </p:cNvPr>
            <p:cNvSpPr/>
            <p:nvPr/>
          </p:nvSpPr>
          <p:spPr>
            <a:xfrm>
              <a:off x="3772401" y="4421986"/>
              <a:ext cx="1387440" cy="1411658"/>
            </a:xfrm>
            <a:prstGeom prst="ellipse">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hemeClr val="accent4">
                <a:tint val="50000"/>
                <a:hueOff val="0"/>
                <a:satOff val="0"/>
                <a:lumOff val="0"/>
                <a:alphaOff val="0"/>
              </a:schemeClr>
            </a:fillRef>
            <a:effectRef idx="1">
              <a:schemeClr val="accent4">
                <a:tint val="50000"/>
                <a:hueOff val="0"/>
                <a:satOff val="0"/>
                <a:lumOff val="0"/>
                <a:alphaOff val="0"/>
              </a:schemeClr>
            </a:effectRef>
            <a:fontRef idx="minor">
              <a:schemeClr val="lt1">
                <a:hueOff val="0"/>
                <a:satOff val="0"/>
                <a:lumOff val="0"/>
                <a:alphaOff val="0"/>
              </a:schemeClr>
            </a:fontRef>
          </p:style>
        </p:sp>
        <p:sp>
          <p:nvSpPr>
            <p:cNvPr id="14" name="Freeform: Shape 13">
              <a:extLst>
                <a:ext uri="{FF2B5EF4-FFF2-40B4-BE49-F238E27FC236}">
                  <a16:creationId xmlns:a16="http://schemas.microsoft.com/office/drawing/2014/main" id="{A399A8A8-1200-6855-D18E-C1912CFDE6F1}"/>
                </a:ext>
              </a:extLst>
            </p:cNvPr>
            <p:cNvSpPr/>
            <p:nvPr/>
          </p:nvSpPr>
          <p:spPr>
            <a:xfrm>
              <a:off x="5248055" y="1659892"/>
              <a:ext cx="1476000" cy="4239216"/>
            </a:xfrm>
            <a:custGeom>
              <a:avLst/>
              <a:gdLst>
                <a:gd name="connsiteX0" fmla="*/ 0 w 1476000"/>
                <a:gd name="connsiteY0" fmla="*/ 147600 h 4239216"/>
                <a:gd name="connsiteX1" fmla="*/ 147600 w 1476000"/>
                <a:gd name="connsiteY1" fmla="*/ 0 h 4239216"/>
                <a:gd name="connsiteX2" fmla="*/ 1328400 w 1476000"/>
                <a:gd name="connsiteY2" fmla="*/ 0 h 4239216"/>
                <a:gd name="connsiteX3" fmla="*/ 1476000 w 1476000"/>
                <a:gd name="connsiteY3" fmla="*/ 147600 h 4239216"/>
                <a:gd name="connsiteX4" fmla="*/ 1476000 w 1476000"/>
                <a:gd name="connsiteY4" fmla="*/ 4091616 h 4239216"/>
                <a:gd name="connsiteX5" fmla="*/ 1328400 w 1476000"/>
                <a:gd name="connsiteY5" fmla="*/ 4239216 h 4239216"/>
                <a:gd name="connsiteX6" fmla="*/ 147600 w 1476000"/>
                <a:gd name="connsiteY6" fmla="*/ 4239216 h 4239216"/>
                <a:gd name="connsiteX7" fmla="*/ 0 w 1476000"/>
                <a:gd name="connsiteY7" fmla="*/ 4091616 h 4239216"/>
                <a:gd name="connsiteX8" fmla="*/ 0 w 1476000"/>
                <a:gd name="connsiteY8" fmla="*/ 147600 h 42392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76000" h="4239216">
                  <a:moveTo>
                    <a:pt x="0" y="147600"/>
                  </a:moveTo>
                  <a:cubicBezTo>
                    <a:pt x="0" y="66083"/>
                    <a:pt x="66083" y="0"/>
                    <a:pt x="147600" y="0"/>
                  </a:cubicBezTo>
                  <a:lnTo>
                    <a:pt x="1328400" y="0"/>
                  </a:lnTo>
                  <a:cubicBezTo>
                    <a:pt x="1409917" y="0"/>
                    <a:pt x="1476000" y="66083"/>
                    <a:pt x="1476000" y="147600"/>
                  </a:cubicBezTo>
                  <a:lnTo>
                    <a:pt x="1476000" y="4091616"/>
                  </a:lnTo>
                  <a:cubicBezTo>
                    <a:pt x="1476000" y="4173133"/>
                    <a:pt x="1409917" y="4239216"/>
                    <a:pt x="1328400" y="4239216"/>
                  </a:cubicBezTo>
                  <a:lnTo>
                    <a:pt x="147600" y="4239216"/>
                  </a:lnTo>
                  <a:cubicBezTo>
                    <a:pt x="66083" y="4239216"/>
                    <a:pt x="0" y="4173133"/>
                    <a:pt x="0" y="4091616"/>
                  </a:cubicBezTo>
                  <a:lnTo>
                    <a:pt x="0" y="147600"/>
                  </a:lnTo>
                  <a:close/>
                </a:path>
              </a:pathLst>
            </a:custGeom>
            <a:scene3d>
              <a:camera prst="orthographicFront">
                <a:rot lat="0" lon="0" rev="0"/>
              </a:camera>
              <a:lightRig rig="contrasting" dir="t">
                <a:rot lat="0" lon="0" rev="1200000"/>
              </a:lightRig>
            </a:scene3d>
            <a:sp3d contourW="19050" prstMaterial="metal">
              <a:bevelT w="88900" h="203200"/>
              <a:bevelB w="165100" h="254000"/>
            </a:sp3d>
          </p:spPr>
          <p:style>
            <a:lnRef idx="0">
              <a:schemeClr val="lt1">
                <a:hueOff val="0"/>
                <a:satOff val="0"/>
                <a:lumOff val="0"/>
                <a:alphaOff val="0"/>
              </a:schemeClr>
            </a:lnRef>
            <a:fillRef idx="1">
              <a:schemeClr val="accent5">
                <a:hueOff val="0"/>
                <a:satOff val="0"/>
                <a:lumOff val="0"/>
                <a:alphaOff val="0"/>
              </a:schemeClr>
            </a:fillRef>
            <a:effectRef idx="2">
              <a:schemeClr val="accent5">
                <a:hueOff val="0"/>
                <a:satOff val="0"/>
                <a:lumOff val="0"/>
                <a:alphaOff val="0"/>
              </a:schemeClr>
            </a:effectRef>
            <a:fontRef idx="minor">
              <a:schemeClr val="lt1"/>
            </a:fontRef>
          </p:style>
          <p:txBody>
            <a:bodyPr spcFirstLastPara="0" vert="horz" wrap="square" lIns="192024" tIns="1887710" rIns="192024" bIns="1039868" numCol="1" spcCol="1270" anchor="ctr" anchorCtr="0">
              <a:noAutofit/>
            </a:bodyPr>
            <a:lstStyle/>
            <a:p>
              <a:pPr marL="0" lvl="0" indent="0" algn="ctr" defTabSz="1200150">
                <a:lnSpc>
                  <a:spcPct val="90000"/>
                </a:lnSpc>
                <a:spcBef>
                  <a:spcPct val="0"/>
                </a:spcBef>
                <a:spcAft>
                  <a:spcPct val="35000"/>
                </a:spcAft>
                <a:buNone/>
              </a:pPr>
              <a:r>
                <a:rPr lang="en-US" sz="2700" b="0" kern="1200" dirty="0"/>
                <a:t>SGLT2</a:t>
              </a:r>
            </a:p>
          </p:txBody>
        </p:sp>
        <p:sp>
          <p:nvSpPr>
            <p:cNvPr id="15" name="Oval 14">
              <a:extLst>
                <a:ext uri="{FF2B5EF4-FFF2-40B4-BE49-F238E27FC236}">
                  <a16:creationId xmlns:a16="http://schemas.microsoft.com/office/drawing/2014/main" id="{AE18C7FD-C9FC-8240-9E76-76428C5D4094}"/>
                </a:ext>
              </a:extLst>
            </p:cNvPr>
            <p:cNvSpPr/>
            <p:nvPr/>
          </p:nvSpPr>
          <p:spPr>
            <a:xfrm>
              <a:off x="5303032" y="4393414"/>
              <a:ext cx="1387440" cy="1411658"/>
            </a:xfrm>
            <a:prstGeom prst="ellipse">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hemeClr val="accent5">
                <a:tint val="50000"/>
                <a:hueOff val="0"/>
                <a:satOff val="0"/>
                <a:lumOff val="0"/>
                <a:alphaOff val="0"/>
              </a:schemeClr>
            </a:fillRef>
            <a:effectRef idx="1">
              <a:schemeClr val="accent5">
                <a:tint val="50000"/>
                <a:hueOff val="0"/>
                <a:satOff val="0"/>
                <a:lumOff val="0"/>
                <a:alphaOff val="0"/>
              </a:schemeClr>
            </a:effectRef>
            <a:fontRef idx="minor">
              <a:schemeClr val="lt1">
                <a:hueOff val="0"/>
                <a:satOff val="0"/>
                <a:lumOff val="0"/>
                <a:alphaOff val="0"/>
              </a:schemeClr>
            </a:fontRef>
          </p:style>
        </p:sp>
        <p:sp>
          <p:nvSpPr>
            <p:cNvPr id="26" name="Arrow: Left-Right 25">
              <a:extLst>
                <a:ext uri="{FF2B5EF4-FFF2-40B4-BE49-F238E27FC236}">
                  <a16:creationId xmlns:a16="http://schemas.microsoft.com/office/drawing/2014/main" id="{92315551-387F-6891-AAA8-4AB246F09BD1}"/>
                </a:ext>
              </a:extLst>
            </p:cNvPr>
            <p:cNvSpPr/>
            <p:nvPr/>
          </p:nvSpPr>
          <p:spPr>
            <a:xfrm>
              <a:off x="880605" y="2128246"/>
              <a:ext cx="5556486" cy="635882"/>
            </a:xfrm>
            <a:prstGeom prst="leftRightArrow">
              <a:avLst/>
            </a:prstGeom>
            <a:scene3d>
              <a:camera prst="orthographicFront">
                <a:rot lat="0" lon="0" rev="0"/>
              </a:camera>
              <a:lightRig rig="contrasting" dir="t">
                <a:rot lat="0" lon="0" rev="1200000"/>
              </a:lightRig>
            </a:scene3d>
            <a:sp3d z="300000" contourW="19050" prstMaterial="metal">
              <a:bevelT w="88900" h="203200"/>
              <a:bevelB w="165100" h="254000"/>
            </a:sp3d>
          </p:spPr>
          <p:style>
            <a:lnRef idx="0">
              <a:schemeClr val="lt1">
                <a:hueOff val="0"/>
                <a:satOff val="0"/>
                <a:lumOff val="0"/>
                <a:alphaOff val="0"/>
              </a:schemeClr>
            </a:lnRef>
            <a:fillRef idx="1">
              <a:schemeClr val="accent2">
                <a:tint val="40000"/>
                <a:hueOff val="0"/>
                <a:satOff val="0"/>
                <a:lumOff val="0"/>
                <a:alphaOff val="0"/>
              </a:schemeClr>
            </a:fillRef>
            <a:effectRef idx="0">
              <a:schemeClr val="accent2">
                <a:tint val="40000"/>
                <a:hueOff val="0"/>
                <a:satOff val="0"/>
                <a:lumOff val="0"/>
                <a:alphaOff val="0"/>
              </a:schemeClr>
            </a:effectRef>
            <a:fontRef idx="minor">
              <a:schemeClr val="dk1">
                <a:hueOff val="0"/>
                <a:satOff val="0"/>
                <a:lumOff val="0"/>
                <a:alphaOff val="0"/>
              </a:schemeClr>
            </a:fontRef>
          </p:style>
        </p:sp>
        <p:pic>
          <p:nvPicPr>
            <p:cNvPr id="77" name="Picture 76">
              <a:extLst>
                <a:ext uri="{FF2B5EF4-FFF2-40B4-BE49-F238E27FC236}">
                  <a16:creationId xmlns:a16="http://schemas.microsoft.com/office/drawing/2014/main" id="{6BABEAF0-7DF6-6F48-A068-D8EF8F4EBF5C}"/>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803321" y="4493124"/>
              <a:ext cx="1270000" cy="1270000"/>
            </a:xfrm>
            <a:prstGeom prst="rect">
              <a:avLst/>
            </a:prstGeom>
          </p:spPr>
        </p:pic>
        <p:pic>
          <p:nvPicPr>
            <p:cNvPr id="78" name="Picture 77">
              <a:extLst>
                <a:ext uri="{FF2B5EF4-FFF2-40B4-BE49-F238E27FC236}">
                  <a16:creationId xmlns:a16="http://schemas.microsoft.com/office/drawing/2014/main" id="{0DD00EE0-BCB1-9247-963E-BDF5F27B6D6B}"/>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2325548" y="4474336"/>
              <a:ext cx="1270000" cy="1270000"/>
            </a:xfrm>
            <a:prstGeom prst="rect">
              <a:avLst/>
            </a:prstGeom>
          </p:spPr>
        </p:pic>
        <p:pic>
          <p:nvPicPr>
            <p:cNvPr id="79" name="Picture 78">
              <a:extLst>
                <a:ext uri="{FF2B5EF4-FFF2-40B4-BE49-F238E27FC236}">
                  <a16:creationId xmlns:a16="http://schemas.microsoft.com/office/drawing/2014/main" id="{DE843D92-2038-8841-B2FD-5FAE2D21958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852397" y="4490353"/>
              <a:ext cx="1270000" cy="1270000"/>
            </a:xfrm>
            <a:prstGeom prst="rect">
              <a:avLst/>
            </a:prstGeom>
          </p:spPr>
        </p:pic>
        <p:pic>
          <p:nvPicPr>
            <p:cNvPr id="80" name="Picture 79">
              <a:extLst>
                <a:ext uri="{FF2B5EF4-FFF2-40B4-BE49-F238E27FC236}">
                  <a16:creationId xmlns:a16="http://schemas.microsoft.com/office/drawing/2014/main" id="{61990371-64F0-D247-AC79-F0CBC14B012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374452" y="4490353"/>
              <a:ext cx="1270000" cy="1270000"/>
            </a:xfrm>
            <a:prstGeom prst="rect">
              <a:avLst/>
            </a:prstGeom>
          </p:spPr>
        </p:pic>
      </p:grpSp>
      <p:sp>
        <p:nvSpPr>
          <p:cNvPr id="29" name="Footer Placeholder 28">
            <a:extLst>
              <a:ext uri="{FF2B5EF4-FFF2-40B4-BE49-F238E27FC236}">
                <a16:creationId xmlns:a16="http://schemas.microsoft.com/office/drawing/2014/main" id="{80B7AEE9-6850-3AD2-3E14-31F2494C8E19}"/>
              </a:ext>
            </a:extLst>
          </p:cNvPr>
          <p:cNvSpPr>
            <a:spLocks noGrp="1"/>
          </p:cNvSpPr>
          <p:nvPr>
            <p:ph type="ftr" sz="quarter" idx="3"/>
          </p:nvPr>
        </p:nvSpPr>
        <p:spPr>
          <a:xfrm>
            <a:off x="838200" y="6383756"/>
            <a:ext cx="8895348" cy="365125"/>
          </a:xfrm>
        </p:spPr>
        <p:txBody>
          <a:bodyPr/>
          <a:lstStyle/>
          <a:p>
            <a:r>
              <a:rPr lang="en-US" dirty="0" err="1"/>
              <a:t>ARNI</a:t>
            </a:r>
            <a:r>
              <a:rPr lang="en-US" dirty="0"/>
              <a:t>, angiotensin receptor </a:t>
            </a:r>
            <a:r>
              <a:rPr lang="en-US" dirty="0" err="1"/>
              <a:t>neprilysin</a:t>
            </a:r>
            <a:r>
              <a:rPr lang="en-US" dirty="0"/>
              <a:t> inhibitor; BB, beta-blocker; </a:t>
            </a:r>
            <a:r>
              <a:rPr lang="en-US" dirty="0" err="1"/>
              <a:t>HFrEF</a:t>
            </a:r>
            <a:r>
              <a:rPr lang="en-US" dirty="0"/>
              <a:t>, heart failure with reduced ejection fraction; </a:t>
            </a:r>
            <a:r>
              <a:rPr lang="en-US" dirty="0" err="1"/>
              <a:t>MRA</a:t>
            </a:r>
            <a:r>
              <a:rPr lang="en-US" dirty="0"/>
              <a:t>, mineralocorticoid receptor antagonist; SGLT2, sodium-glucose cotransporter-2 inhibitor.</a:t>
            </a:r>
          </a:p>
          <a:p>
            <a:r>
              <a:rPr lang="en-US" dirty="0" err="1"/>
              <a:t>Fonarow</a:t>
            </a:r>
            <a:r>
              <a:rPr lang="en-US" dirty="0"/>
              <a:t> GC, et al. </a:t>
            </a:r>
            <a:r>
              <a:rPr lang="en-US" i="1" dirty="0"/>
              <a:t>Am Heart J. </a:t>
            </a:r>
            <a:r>
              <a:rPr lang="en-US" dirty="0"/>
              <a:t>2011;161(6):1024-30.e3. </a:t>
            </a:r>
          </a:p>
        </p:txBody>
      </p:sp>
    </p:spTree>
    <p:extLst>
      <p:ext uri="{BB962C8B-B14F-4D97-AF65-F5344CB8AC3E}">
        <p14:creationId xmlns:p14="http://schemas.microsoft.com/office/powerpoint/2010/main" val="27000567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0" y="-97591"/>
            <a:ext cx="11595100" cy="939801"/>
          </a:xfrm>
        </p:spPr>
        <p:txBody>
          <a:bodyPr>
            <a:normAutofit/>
          </a:bodyPr>
          <a:lstStyle/>
          <a:p>
            <a:r>
              <a:rPr lang="en-US" sz="3200" dirty="0"/>
              <a:t>Vericiguat: A Soluble Guanylate Cyclase (</a:t>
            </a:r>
            <a:r>
              <a:rPr lang="en-US" sz="3200" dirty="0" err="1"/>
              <a:t>sGC</a:t>
            </a:r>
            <a:r>
              <a:rPr lang="en-US" sz="3200" dirty="0"/>
              <a:t>) Stimulator</a:t>
            </a:r>
          </a:p>
        </p:txBody>
      </p:sp>
      <p:pic>
        <p:nvPicPr>
          <p:cNvPr id="4" name="Picture 2"/>
          <p:cNvPicPr>
            <a:picLocks noChangeAspect="1" noChangeArrowheads="1"/>
          </p:cNvPicPr>
          <p:nvPr/>
        </p:nvPicPr>
        <p:blipFill rotWithShape="1">
          <a:blip r:embed="rId3" cstate="email">
            <a:extLst>
              <a:ext uri="{28A0092B-C50C-407E-A947-70E740481C1C}">
                <a14:useLocalDpi xmlns:a14="http://schemas.microsoft.com/office/drawing/2010/main"/>
              </a:ext>
            </a:extLst>
          </a:blip>
          <a:srcRect/>
          <a:stretch/>
        </p:blipFill>
        <p:spPr bwMode="auto">
          <a:xfrm>
            <a:off x="1646694" y="960041"/>
            <a:ext cx="8898612" cy="4809582"/>
          </a:xfrm>
          <a:prstGeom prst="rect">
            <a:avLst/>
          </a:prstGeom>
          <a:noFill/>
          <a:ln>
            <a:noFill/>
          </a:ln>
          <a:effectLst>
            <a:outerShdw blurRad="50800" dist="38100" dir="8100000" algn="tr" rotWithShape="0">
              <a:prstClr val="black">
                <a:alpha val="40000"/>
              </a:prst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Footer Placeholder 5">
            <a:extLst>
              <a:ext uri="{FF2B5EF4-FFF2-40B4-BE49-F238E27FC236}">
                <a16:creationId xmlns:a16="http://schemas.microsoft.com/office/drawing/2014/main" id="{3E659EB2-0F2E-8F0E-9892-AD69BE7DD210}"/>
              </a:ext>
            </a:extLst>
          </p:cNvPr>
          <p:cNvSpPr>
            <a:spLocks noGrp="1"/>
          </p:cNvSpPr>
          <p:nvPr>
            <p:ph type="ftr" sz="quarter" idx="3"/>
          </p:nvPr>
        </p:nvSpPr>
        <p:spPr/>
        <p:txBody>
          <a:bodyPr/>
          <a:lstStyle/>
          <a:p>
            <a:r>
              <a:rPr lang="en-US" dirty="0"/>
              <a:t>cGMP, cyclic guanosine monophosphate; </a:t>
            </a:r>
            <a:r>
              <a:rPr lang="en-US" dirty="0" err="1"/>
              <a:t>GTP</a:t>
            </a:r>
            <a:r>
              <a:rPr lang="en-US" dirty="0"/>
              <a:t>, guanosine triphosphate; NO, nitric oxide; </a:t>
            </a:r>
            <a:r>
              <a:rPr lang="en-US" dirty="0" err="1"/>
              <a:t>sGC</a:t>
            </a:r>
            <a:r>
              <a:rPr lang="en-US" dirty="0"/>
              <a:t>, soluble guanylate cyclase.</a:t>
            </a:r>
          </a:p>
          <a:p>
            <a:r>
              <a:rPr lang="en-US" dirty="0" err="1"/>
              <a:t>Evgenov</a:t>
            </a:r>
            <a:r>
              <a:rPr lang="en-US" dirty="0"/>
              <a:t> OV, et al. </a:t>
            </a:r>
            <a:r>
              <a:rPr lang="en-US" i="1" dirty="0"/>
              <a:t>Nat Rev Drug </a:t>
            </a:r>
            <a:r>
              <a:rPr lang="en-US" i="1" dirty="0" err="1"/>
              <a:t>Discov</a:t>
            </a:r>
            <a:r>
              <a:rPr lang="en-US" i="1" dirty="0"/>
              <a:t>. </a:t>
            </a:r>
            <a:r>
              <a:rPr lang="en-US" dirty="0"/>
              <a:t>2006;5(9):755-68; </a:t>
            </a:r>
          </a:p>
          <a:p>
            <a:r>
              <a:rPr lang="en-US" dirty="0" err="1"/>
              <a:t>Stasch</a:t>
            </a:r>
            <a:r>
              <a:rPr lang="en-US" dirty="0"/>
              <a:t> JP, et al. </a:t>
            </a:r>
            <a:r>
              <a:rPr lang="en-US" i="1" dirty="0" err="1"/>
              <a:t>Handb</a:t>
            </a:r>
            <a:r>
              <a:rPr lang="en-US" i="1" dirty="0"/>
              <a:t> Exp </a:t>
            </a:r>
            <a:r>
              <a:rPr lang="en-US" i="1" dirty="0" err="1"/>
              <a:t>Pharmacol</a:t>
            </a:r>
            <a:r>
              <a:rPr lang="en-US" i="1" dirty="0"/>
              <a:t>. </a:t>
            </a:r>
            <a:r>
              <a:rPr lang="en-US" dirty="0"/>
              <a:t>2013;218:279-313;</a:t>
            </a:r>
          </a:p>
          <a:p>
            <a:r>
              <a:rPr lang="en-US" dirty="0" err="1"/>
              <a:t>Stasch</a:t>
            </a:r>
            <a:r>
              <a:rPr lang="en-US" dirty="0"/>
              <a:t> JP, et al. </a:t>
            </a:r>
            <a:r>
              <a:rPr lang="en-US" i="1" dirty="0"/>
              <a:t>Nature. </a:t>
            </a:r>
            <a:r>
              <a:rPr lang="en-US" dirty="0"/>
              <a:t>2001;410(6825):212-5.</a:t>
            </a:r>
          </a:p>
        </p:txBody>
      </p:sp>
    </p:spTree>
    <p:extLst>
      <p:ext uri="{BB962C8B-B14F-4D97-AF65-F5344CB8AC3E}">
        <p14:creationId xmlns:p14="http://schemas.microsoft.com/office/powerpoint/2010/main" val="11526237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07C4B5FD-B653-3445-B0DB-69FCF2968C3A}"/>
              </a:ext>
            </a:extLst>
          </p:cNvPr>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1566294" y="1546420"/>
            <a:ext cx="8272013" cy="4438641"/>
          </a:xfrm>
          <a:prstGeom prst="rect">
            <a:avLst/>
          </a:prstGeom>
        </p:spPr>
      </p:pic>
      <p:pic>
        <p:nvPicPr>
          <p:cNvPr id="10" name="Picture 9">
            <a:extLst>
              <a:ext uri="{FF2B5EF4-FFF2-40B4-BE49-F238E27FC236}">
                <a16:creationId xmlns:a16="http://schemas.microsoft.com/office/drawing/2014/main" id="{01F71D54-D2E5-AD4D-9487-5C651C965C92}"/>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1566294" y="1546420"/>
            <a:ext cx="8272013" cy="4438641"/>
          </a:xfrm>
          <a:prstGeom prst="rect">
            <a:avLst/>
          </a:prstGeom>
        </p:spPr>
      </p:pic>
      <p:pic>
        <p:nvPicPr>
          <p:cNvPr id="8" name="Picture 7">
            <a:extLst>
              <a:ext uri="{FF2B5EF4-FFF2-40B4-BE49-F238E27FC236}">
                <a16:creationId xmlns:a16="http://schemas.microsoft.com/office/drawing/2014/main" id="{08EB8187-0B2B-BB4B-B358-91440D989E62}"/>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1566292" y="1546420"/>
            <a:ext cx="8272016" cy="4438641"/>
          </a:xfrm>
          <a:prstGeom prst="rect">
            <a:avLst/>
          </a:prstGeom>
        </p:spPr>
      </p:pic>
      <p:sp>
        <p:nvSpPr>
          <p:cNvPr id="4" name="Title 3">
            <a:extLst>
              <a:ext uri="{FF2B5EF4-FFF2-40B4-BE49-F238E27FC236}">
                <a16:creationId xmlns:a16="http://schemas.microsoft.com/office/drawing/2014/main" id="{E5DDC162-EC51-F34C-8477-052B057950DD}"/>
              </a:ext>
            </a:extLst>
          </p:cNvPr>
          <p:cNvSpPr>
            <a:spLocks noGrp="1"/>
          </p:cNvSpPr>
          <p:nvPr>
            <p:ph type="title"/>
          </p:nvPr>
        </p:nvSpPr>
        <p:spPr>
          <a:xfrm>
            <a:off x="677780" y="-1"/>
            <a:ext cx="11353800" cy="1105949"/>
          </a:xfrm>
        </p:spPr>
        <p:txBody>
          <a:bodyPr>
            <a:normAutofit/>
          </a:bodyPr>
          <a:lstStyle/>
          <a:p>
            <a:r>
              <a:rPr lang="en-US" sz="2800" dirty="0"/>
              <a:t>VICTORIA Primary Outcome: CV Death or First HF Hospitalization</a:t>
            </a:r>
          </a:p>
        </p:txBody>
      </p:sp>
      <p:sp>
        <p:nvSpPr>
          <p:cNvPr id="2" name="Footer Placeholder 1">
            <a:extLst>
              <a:ext uri="{FF2B5EF4-FFF2-40B4-BE49-F238E27FC236}">
                <a16:creationId xmlns:a16="http://schemas.microsoft.com/office/drawing/2014/main" id="{2555F669-D65D-2751-1B86-7284B6A4038C}"/>
              </a:ext>
            </a:extLst>
          </p:cNvPr>
          <p:cNvSpPr>
            <a:spLocks noGrp="1"/>
          </p:cNvSpPr>
          <p:nvPr>
            <p:ph type="ftr" sz="quarter" idx="3"/>
          </p:nvPr>
        </p:nvSpPr>
        <p:spPr/>
        <p:txBody>
          <a:bodyPr/>
          <a:lstStyle/>
          <a:p>
            <a:r>
              <a:rPr lang="nl-NL" altLang="en-US" noProof="0" dirty="0"/>
              <a:t>Armstrong PW, et al. </a:t>
            </a:r>
            <a:r>
              <a:rPr lang="nl-NL" altLang="en-US" i="1" noProof="0" dirty="0"/>
              <a:t>N Engl J Med. </a:t>
            </a:r>
            <a:r>
              <a:rPr lang="nl-NL" altLang="en-US" noProof="0" dirty="0"/>
              <a:t>2020;382(20):1883-1893.</a:t>
            </a:r>
          </a:p>
        </p:txBody>
      </p:sp>
      <p:sp>
        <p:nvSpPr>
          <p:cNvPr id="6" name="Content Placeholder 5">
            <a:extLst>
              <a:ext uri="{FF2B5EF4-FFF2-40B4-BE49-F238E27FC236}">
                <a16:creationId xmlns:a16="http://schemas.microsoft.com/office/drawing/2014/main" id="{187697CE-06C3-DA47-AD4C-B16307294106}"/>
              </a:ext>
            </a:extLst>
          </p:cNvPr>
          <p:cNvSpPr>
            <a:spLocks noGrp="1"/>
          </p:cNvSpPr>
          <p:nvPr>
            <p:ph idx="4294967295"/>
          </p:nvPr>
        </p:nvSpPr>
        <p:spPr>
          <a:xfrm>
            <a:off x="4705350" y="3850857"/>
            <a:ext cx="4933950" cy="1017587"/>
          </a:xfrm>
        </p:spPr>
        <p:txBody>
          <a:bodyPr vert="horz" lIns="182880" tIns="121920" rIns="182880" bIns="121920" rtlCol="0">
            <a:noAutofit/>
          </a:bodyPr>
          <a:lstStyle/>
          <a:p>
            <a:pPr marL="0" indent="0" algn="r">
              <a:buNone/>
            </a:pPr>
            <a:r>
              <a:rPr lang="en-US" sz="2133" dirty="0"/>
              <a:t>HR 0.90 (95% CI 0.82–0.98)</a:t>
            </a:r>
          </a:p>
          <a:p>
            <a:pPr marL="0" indent="0" algn="r">
              <a:buNone/>
            </a:pPr>
            <a:r>
              <a:rPr lang="en-US" sz="2133" dirty="0"/>
              <a:t>P-value 0.019</a:t>
            </a:r>
          </a:p>
        </p:txBody>
      </p:sp>
      <p:pic>
        <p:nvPicPr>
          <p:cNvPr id="11" name="Picture 10">
            <a:extLst>
              <a:ext uri="{FF2B5EF4-FFF2-40B4-BE49-F238E27FC236}">
                <a16:creationId xmlns:a16="http://schemas.microsoft.com/office/drawing/2014/main" id="{57D2F7D3-90CC-5A4D-A138-C89B3C14ACF6}"/>
              </a:ext>
            </a:extLst>
          </p:cNvPr>
          <p:cNvPicPr>
            <a:picLocks noChangeAspect="1"/>
          </p:cNvPicPr>
          <p:nvPr/>
        </p:nvPicPr>
        <p:blipFill>
          <a:blip r:embed="rId6"/>
          <a:stretch>
            <a:fillRect/>
          </a:stretch>
        </p:blipFill>
        <p:spPr>
          <a:xfrm>
            <a:off x="10350500" y="6359645"/>
            <a:ext cx="1536700" cy="387108"/>
          </a:xfrm>
          <a:prstGeom prst="rect">
            <a:avLst/>
          </a:prstGeom>
        </p:spPr>
      </p:pic>
    </p:spTree>
    <p:extLst>
      <p:ext uri="{BB962C8B-B14F-4D97-AF65-F5344CB8AC3E}">
        <p14:creationId xmlns:p14="http://schemas.microsoft.com/office/powerpoint/2010/main" val="2184267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3240CA-07BC-BE7E-55D2-C2E1DFCC7C31}"/>
              </a:ext>
            </a:extLst>
          </p:cNvPr>
          <p:cNvSpPr>
            <a:spLocks noGrp="1"/>
          </p:cNvSpPr>
          <p:nvPr>
            <p:ph idx="1"/>
          </p:nvPr>
        </p:nvSpPr>
        <p:spPr>
          <a:xfrm>
            <a:off x="838200" y="1323892"/>
            <a:ext cx="10515600" cy="4891627"/>
          </a:xfrm>
        </p:spPr>
        <p:txBody>
          <a:bodyPr>
            <a:normAutofit/>
          </a:bodyPr>
          <a:lstStyle/>
          <a:p>
            <a:r>
              <a:rPr lang="en-US" sz="2600" dirty="0"/>
              <a:t>41,635 HFrEF patients in Swedish HF registry (2000-2018) were considered</a:t>
            </a:r>
          </a:p>
          <a:p>
            <a:endParaRPr lang="en-US" sz="2600" dirty="0"/>
          </a:p>
          <a:p>
            <a:r>
              <a:rPr lang="en-US" sz="2600" dirty="0"/>
              <a:t>Key criteria in all scenarios: HF duration &gt;6 months (a surrogate for chronic </a:t>
            </a:r>
            <a:r>
              <a:rPr lang="en-US" sz="2600" dirty="0" err="1"/>
              <a:t>HFrEF</a:t>
            </a:r>
            <a:r>
              <a:rPr lang="en-US" sz="2600" dirty="0"/>
              <a:t> &amp; optimal medical therapy), NYHA II-IV, and HF hospitalization within 6 months. The trial scenario also considered elevated NT-</a:t>
            </a:r>
            <a:r>
              <a:rPr lang="en-US" sz="2600" dirty="0" err="1"/>
              <a:t>proBNP</a:t>
            </a:r>
            <a:r>
              <a:rPr lang="en-US" sz="2600" dirty="0"/>
              <a:t> and many exclusion criteria</a:t>
            </a:r>
          </a:p>
          <a:p>
            <a:endParaRPr lang="en-US" sz="2600" dirty="0"/>
          </a:p>
          <a:p>
            <a:r>
              <a:rPr lang="en-US" sz="2600" dirty="0"/>
              <a:t>Rates of CV death, non-CV death, and HF hospitalization were compared among eligible and ineligible patients using exact Poisson test</a:t>
            </a:r>
          </a:p>
        </p:txBody>
      </p:sp>
      <p:sp>
        <p:nvSpPr>
          <p:cNvPr id="2" name="Title 1">
            <a:extLst>
              <a:ext uri="{FF2B5EF4-FFF2-40B4-BE49-F238E27FC236}">
                <a16:creationId xmlns:a16="http://schemas.microsoft.com/office/drawing/2014/main" id="{945A6334-A039-8DE7-1410-78F215C302B9}"/>
              </a:ext>
            </a:extLst>
          </p:cNvPr>
          <p:cNvSpPr>
            <a:spLocks noGrp="1"/>
          </p:cNvSpPr>
          <p:nvPr>
            <p:ph type="title"/>
          </p:nvPr>
        </p:nvSpPr>
        <p:spPr>
          <a:xfrm>
            <a:off x="635000" y="-114301"/>
            <a:ext cx="11353800" cy="1105949"/>
          </a:xfrm>
        </p:spPr>
        <p:txBody>
          <a:bodyPr>
            <a:noAutofit/>
          </a:bodyPr>
          <a:lstStyle/>
          <a:p>
            <a:r>
              <a:rPr lang="en-US" sz="2200" dirty="0"/>
              <a:t>Real-World Eligibility for Vericiguat According to Trial, Guideline, and Label Criteria</a:t>
            </a:r>
            <a:br>
              <a:rPr lang="en-US" sz="2200" dirty="0"/>
            </a:br>
            <a:r>
              <a:rPr lang="en-US" sz="2200" dirty="0"/>
              <a:t>Data from the Swedish Heart Failure Registry</a:t>
            </a:r>
          </a:p>
        </p:txBody>
      </p:sp>
      <p:sp>
        <p:nvSpPr>
          <p:cNvPr id="7" name="Footer Placeholder 6">
            <a:extLst>
              <a:ext uri="{FF2B5EF4-FFF2-40B4-BE49-F238E27FC236}">
                <a16:creationId xmlns:a16="http://schemas.microsoft.com/office/drawing/2014/main" id="{15107427-594C-98A2-6717-6248CB1276A5}"/>
              </a:ext>
            </a:extLst>
          </p:cNvPr>
          <p:cNvSpPr>
            <a:spLocks noGrp="1"/>
          </p:cNvSpPr>
          <p:nvPr>
            <p:ph type="ftr" sz="quarter" idx="3"/>
          </p:nvPr>
        </p:nvSpPr>
        <p:spPr>
          <a:xfrm>
            <a:off x="838200" y="6356350"/>
            <a:ext cx="9474200" cy="365125"/>
          </a:xfrm>
        </p:spPr>
        <p:txBody>
          <a:bodyPr/>
          <a:lstStyle/>
          <a:p>
            <a:r>
              <a:rPr lang="en-US" dirty="0"/>
              <a:t>CV, cardiovascular; HF, heart failure; </a:t>
            </a:r>
            <a:r>
              <a:rPr lang="en-US" dirty="0" err="1"/>
              <a:t>NYHA</a:t>
            </a:r>
            <a:r>
              <a:rPr lang="en-US" dirty="0"/>
              <a:t>, New York Heart Association; NT-</a:t>
            </a:r>
            <a:r>
              <a:rPr lang="en-US" dirty="0" err="1"/>
              <a:t>proBNP</a:t>
            </a:r>
            <a:r>
              <a:rPr lang="en-US" dirty="0"/>
              <a:t>, N-terminal pro hormone brain natriuretic peptide</a:t>
            </a:r>
          </a:p>
          <a:p>
            <a:r>
              <a:rPr lang="en-US" dirty="0"/>
              <a:t>VN. Nguyen, F. Lindberg, U. Dahlstrom, LH. Lund, G. Savarese</a:t>
            </a:r>
          </a:p>
        </p:txBody>
      </p:sp>
    </p:spTree>
    <p:extLst>
      <p:ext uri="{BB962C8B-B14F-4D97-AF65-F5344CB8AC3E}">
        <p14:creationId xmlns:p14="http://schemas.microsoft.com/office/powerpoint/2010/main" val="118718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D3B4C3-A6C6-73BE-3057-DFD5339F9638}"/>
              </a:ext>
            </a:extLst>
          </p:cNvPr>
          <p:cNvSpPr>
            <a:spLocks noGrp="1"/>
          </p:cNvSpPr>
          <p:nvPr>
            <p:ph type="title"/>
          </p:nvPr>
        </p:nvSpPr>
        <p:spPr/>
        <p:txBody>
          <a:bodyPr/>
          <a:lstStyle/>
          <a:p>
            <a:r>
              <a:rPr lang="en-US" dirty="0"/>
              <a:t>Results</a:t>
            </a:r>
          </a:p>
        </p:txBody>
      </p:sp>
      <p:pic>
        <p:nvPicPr>
          <p:cNvPr id="5" name="Content Placeholder 4">
            <a:extLst>
              <a:ext uri="{FF2B5EF4-FFF2-40B4-BE49-F238E27FC236}">
                <a16:creationId xmlns:a16="http://schemas.microsoft.com/office/drawing/2014/main" id="{791C86E2-624D-B712-9B96-AD6DFB1B88B2}"/>
              </a:ext>
            </a:extLst>
          </p:cNvPr>
          <p:cNvPicPr>
            <a:picLocks noGrp="1" noChangeAspect="1"/>
          </p:cNvPicPr>
          <p:nvPr>
            <p:ph idx="4294967295"/>
          </p:nvPr>
        </p:nvPicPr>
        <p:blipFill>
          <a:blip r:embed="rId3">
            <a:extLst>
              <a:ext uri="{28A0092B-C50C-407E-A947-70E740481C1C}">
                <a14:useLocalDpi xmlns:a14="http://schemas.microsoft.com/office/drawing/2010/main"/>
              </a:ext>
            </a:extLst>
          </a:blip>
          <a:stretch>
            <a:fillRect/>
          </a:stretch>
        </p:blipFill>
        <p:spPr>
          <a:xfrm>
            <a:off x="766287" y="2076450"/>
            <a:ext cx="4864100" cy="2705100"/>
          </a:xfrm>
        </p:spPr>
      </p:pic>
      <p:grpSp>
        <p:nvGrpSpPr>
          <p:cNvPr id="7" name="Group 6">
            <a:extLst>
              <a:ext uri="{FF2B5EF4-FFF2-40B4-BE49-F238E27FC236}">
                <a16:creationId xmlns:a16="http://schemas.microsoft.com/office/drawing/2014/main" id="{AAB4A7E1-82BF-A3A6-C7C3-D121FE3FAA48}"/>
              </a:ext>
            </a:extLst>
          </p:cNvPr>
          <p:cNvGrpSpPr/>
          <p:nvPr/>
        </p:nvGrpSpPr>
        <p:grpSpPr>
          <a:xfrm>
            <a:off x="5610023" y="1922626"/>
            <a:ext cx="6247653" cy="3406912"/>
            <a:chOff x="5610023" y="1922626"/>
            <a:chExt cx="6247653" cy="3406912"/>
          </a:xfrm>
        </p:grpSpPr>
        <p:grpSp>
          <p:nvGrpSpPr>
            <p:cNvPr id="13" name="Group 12">
              <a:extLst>
                <a:ext uri="{FF2B5EF4-FFF2-40B4-BE49-F238E27FC236}">
                  <a16:creationId xmlns:a16="http://schemas.microsoft.com/office/drawing/2014/main" id="{92722B88-A6E3-A0E9-0D02-4D0B734828AA}"/>
                </a:ext>
              </a:extLst>
            </p:cNvPr>
            <p:cNvGrpSpPr/>
            <p:nvPr/>
          </p:nvGrpSpPr>
          <p:grpSpPr>
            <a:xfrm>
              <a:off x="5610023" y="1922626"/>
              <a:ext cx="6247653" cy="3336839"/>
              <a:chOff x="5405377" y="1859136"/>
              <a:chExt cx="6247653" cy="3336839"/>
            </a:xfrm>
          </p:grpSpPr>
          <p:pic>
            <p:nvPicPr>
              <p:cNvPr id="9" name="Picture 8">
                <a:extLst>
                  <a:ext uri="{FF2B5EF4-FFF2-40B4-BE49-F238E27FC236}">
                    <a16:creationId xmlns:a16="http://schemas.microsoft.com/office/drawing/2014/main" id="{21E69F1C-203B-6B29-1C3C-3E4341019CA4}"/>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5586899" y="1859136"/>
                <a:ext cx="6066131" cy="3336839"/>
              </a:xfrm>
              <a:prstGeom prst="rect">
                <a:avLst/>
              </a:prstGeom>
            </p:spPr>
          </p:pic>
          <p:sp>
            <p:nvSpPr>
              <p:cNvPr id="12" name="Rectangle 11">
                <a:extLst>
                  <a:ext uri="{FF2B5EF4-FFF2-40B4-BE49-F238E27FC236}">
                    <a16:creationId xmlns:a16="http://schemas.microsoft.com/office/drawing/2014/main" id="{EA17A97F-2505-1424-F979-15F523B1654E}"/>
                  </a:ext>
                </a:extLst>
              </p:cNvPr>
              <p:cNvSpPr/>
              <p:nvPr/>
            </p:nvSpPr>
            <p:spPr>
              <a:xfrm>
                <a:off x="5405377" y="4236334"/>
                <a:ext cx="690623" cy="821803"/>
              </a:xfrm>
              <a:prstGeom prst="rect">
                <a:avLst/>
              </a:prstGeom>
              <a:solidFill>
                <a:schemeClr val="bg1"/>
              </a:solidFill>
              <a:ln>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US"/>
              </a:p>
            </p:txBody>
          </p:sp>
        </p:grpSp>
        <p:sp>
          <p:nvSpPr>
            <p:cNvPr id="6" name="TextBox 5">
              <a:extLst>
                <a:ext uri="{FF2B5EF4-FFF2-40B4-BE49-F238E27FC236}">
                  <a16:creationId xmlns:a16="http://schemas.microsoft.com/office/drawing/2014/main" id="{9721989C-CB10-A00A-B9D1-7C1652DEC8B2}"/>
                </a:ext>
              </a:extLst>
            </p:cNvPr>
            <p:cNvSpPr txBox="1"/>
            <p:nvPr/>
          </p:nvSpPr>
          <p:spPr>
            <a:xfrm>
              <a:off x="7370199" y="4990984"/>
              <a:ext cx="3417923" cy="338554"/>
            </a:xfrm>
            <a:prstGeom prst="rect">
              <a:avLst/>
            </a:prstGeom>
            <a:solidFill>
              <a:schemeClr val="bg1"/>
            </a:solidFill>
          </p:spPr>
          <p:txBody>
            <a:bodyPr wrap="none" rtlCol="0">
              <a:spAutoFit/>
            </a:bodyPr>
            <a:lstStyle/>
            <a:p>
              <a:r>
                <a:rPr lang="en-US" sz="1600" dirty="0"/>
                <a:t>All P-values of Poisson test &lt; 0.001</a:t>
              </a:r>
            </a:p>
          </p:txBody>
        </p:sp>
      </p:grpSp>
      <p:sp>
        <p:nvSpPr>
          <p:cNvPr id="8" name="Footer Placeholder 7">
            <a:extLst>
              <a:ext uri="{FF2B5EF4-FFF2-40B4-BE49-F238E27FC236}">
                <a16:creationId xmlns:a16="http://schemas.microsoft.com/office/drawing/2014/main" id="{88431451-6FA6-0758-BF34-2CB380CF0992}"/>
              </a:ext>
            </a:extLst>
          </p:cNvPr>
          <p:cNvSpPr>
            <a:spLocks noGrp="1"/>
          </p:cNvSpPr>
          <p:nvPr>
            <p:ph type="ftr" sz="quarter" idx="3"/>
          </p:nvPr>
        </p:nvSpPr>
        <p:spPr/>
        <p:txBody>
          <a:bodyPr/>
          <a:lstStyle/>
          <a:p>
            <a:r>
              <a:rPr lang="en-US" dirty="0" err="1"/>
              <a:t>HFH</a:t>
            </a:r>
            <a:r>
              <a:rPr lang="en-US" dirty="0"/>
              <a:t>, heart failure hospitalization; RR, rate ratio.</a:t>
            </a:r>
          </a:p>
        </p:txBody>
      </p:sp>
    </p:spTree>
    <p:extLst>
      <p:ext uri="{BB962C8B-B14F-4D97-AF65-F5344CB8AC3E}">
        <p14:creationId xmlns:p14="http://schemas.microsoft.com/office/powerpoint/2010/main" val="5656827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32260-603F-F6C6-0C27-E9725F7042A2}"/>
              </a:ext>
            </a:extLst>
          </p:cNvPr>
          <p:cNvSpPr>
            <a:spLocks noGrp="1"/>
          </p:cNvSpPr>
          <p:nvPr>
            <p:ph type="title"/>
          </p:nvPr>
        </p:nvSpPr>
        <p:spPr/>
        <p:txBody>
          <a:bodyPr/>
          <a:lstStyle/>
          <a:p>
            <a:r>
              <a:rPr lang="en-US" dirty="0"/>
              <a:t>Results</a:t>
            </a:r>
          </a:p>
        </p:txBody>
      </p:sp>
      <p:grpSp>
        <p:nvGrpSpPr>
          <p:cNvPr id="45" name="Group 44">
            <a:extLst>
              <a:ext uri="{FF2B5EF4-FFF2-40B4-BE49-F238E27FC236}">
                <a16:creationId xmlns:a16="http://schemas.microsoft.com/office/drawing/2014/main" id="{2CE54D11-79C9-72D8-D167-AEF095838902}"/>
              </a:ext>
            </a:extLst>
          </p:cNvPr>
          <p:cNvGrpSpPr/>
          <p:nvPr/>
        </p:nvGrpSpPr>
        <p:grpSpPr>
          <a:xfrm>
            <a:off x="2870674" y="1099272"/>
            <a:ext cx="6283456" cy="5388048"/>
            <a:chOff x="2870674" y="1099272"/>
            <a:chExt cx="6283456" cy="5388048"/>
          </a:xfrm>
        </p:grpSpPr>
        <p:cxnSp>
          <p:nvCxnSpPr>
            <p:cNvPr id="9" name="Straight Connector 8">
              <a:extLst>
                <a:ext uri="{FF2B5EF4-FFF2-40B4-BE49-F238E27FC236}">
                  <a16:creationId xmlns:a16="http://schemas.microsoft.com/office/drawing/2014/main" id="{88F9F2DE-C280-B78F-A0CB-D2906C413F4B}"/>
                </a:ext>
              </a:extLst>
            </p:cNvPr>
            <p:cNvCxnSpPr/>
            <p:nvPr/>
          </p:nvCxnSpPr>
          <p:spPr>
            <a:xfrm>
              <a:off x="3590925" y="1438275"/>
              <a:ext cx="0" cy="3781425"/>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9248ABC0-1163-8D96-D0AD-92693D6C6784}"/>
                </a:ext>
              </a:extLst>
            </p:cNvPr>
            <p:cNvCxnSpPr>
              <a:cxnSpLocks/>
            </p:cNvCxnSpPr>
            <p:nvPr/>
          </p:nvCxnSpPr>
          <p:spPr>
            <a:xfrm flipH="1">
              <a:off x="3582005" y="5219700"/>
              <a:ext cx="5572125" cy="0"/>
            </a:xfrm>
            <a:prstGeom prst="line">
              <a:avLst/>
            </a:prstGeom>
            <a:ln w="19050">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E76AC5D1-6152-2CA7-5461-7CF30AB72BC6}"/>
                </a:ext>
              </a:extLst>
            </p:cNvPr>
            <p:cNvCxnSpPr>
              <a:cxnSpLocks/>
            </p:cNvCxnSpPr>
            <p:nvPr/>
          </p:nvCxnSpPr>
          <p:spPr>
            <a:xfrm>
              <a:off x="4626501" y="1436688"/>
              <a:ext cx="0" cy="3821112"/>
            </a:xfrm>
            <a:prstGeom prst="line">
              <a:avLst/>
            </a:prstGeom>
            <a:ln w="190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EFD0D2AE-734C-1E4A-C260-3076A4F69C48}"/>
                </a:ext>
              </a:extLst>
            </p:cNvPr>
            <p:cNvCxnSpPr>
              <a:cxnSpLocks/>
            </p:cNvCxnSpPr>
            <p:nvPr/>
          </p:nvCxnSpPr>
          <p:spPr>
            <a:xfrm>
              <a:off x="6368067" y="1436688"/>
              <a:ext cx="0" cy="3821112"/>
            </a:xfrm>
            <a:prstGeom prst="line">
              <a:avLst/>
            </a:prstGeom>
            <a:ln w="190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2D0F5D99-2DD0-C3AE-0D1C-7CAA314601FC}"/>
                </a:ext>
              </a:extLst>
            </p:cNvPr>
            <p:cNvCxnSpPr>
              <a:cxnSpLocks/>
            </p:cNvCxnSpPr>
            <p:nvPr/>
          </p:nvCxnSpPr>
          <p:spPr>
            <a:xfrm>
              <a:off x="8099881" y="1436688"/>
              <a:ext cx="0" cy="3821112"/>
            </a:xfrm>
            <a:prstGeom prst="line">
              <a:avLst/>
            </a:prstGeom>
            <a:ln w="190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E48C076D-60C0-8A50-0478-F4C775848F2E}"/>
                </a:ext>
              </a:extLst>
            </p:cNvPr>
            <p:cNvCxnSpPr>
              <a:cxnSpLocks/>
            </p:cNvCxnSpPr>
            <p:nvPr/>
          </p:nvCxnSpPr>
          <p:spPr>
            <a:xfrm flipH="1">
              <a:off x="3550200" y="5040504"/>
              <a:ext cx="5603930" cy="0"/>
            </a:xfrm>
            <a:prstGeom prst="line">
              <a:avLst/>
            </a:prstGeom>
            <a:ln w="63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242CF1A-757F-7FF4-C864-EDAF767EBAE3}"/>
                </a:ext>
              </a:extLst>
            </p:cNvPr>
            <p:cNvCxnSpPr>
              <a:cxnSpLocks/>
            </p:cNvCxnSpPr>
            <p:nvPr/>
          </p:nvCxnSpPr>
          <p:spPr>
            <a:xfrm flipH="1">
              <a:off x="3590925" y="4580653"/>
              <a:ext cx="5561013" cy="0"/>
            </a:xfrm>
            <a:prstGeom prst="line">
              <a:avLst/>
            </a:prstGeom>
            <a:ln w="63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1B597871-658F-4497-6919-7615393DCD5A}"/>
                </a:ext>
              </a:extLst>
            </p:cNvPr>
            <p:cNvCxnSpPr>
              <a:cxnSpLocks/>
            </p:cNvCxnSpPr>
            <p:nvPr/>
          </p:nvCxnSpPr>
          <p:spPr>
            <a:xfrm flipH="1">
              <a:off x="3543300" y="4104900"/>
              <a:ext cx="5603930" cy="0"/>
            </a:xfrm>
            <a:prstGeom prst="line">
              <a:avLst/>
            </a:prstGeom>
            <a:ln w="63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B5E97607-EAF3-48A3-FB6E-7FA02E946CF3}"/>
                </a:ext>
              </a:extLst>
            </p:cNvPr>
            <p:cNvCxnSpPr>
              <a:cxnSpLocks/>
            </p:cNvCxnSpPr>
            <p:nvPr/>
          </p:nvCxnSpPr>
          <p:spPr>
            <a:xfrm flipH="1">
              <a:off x="3550200" y="3174598"/>
              <a:ext cx="5603930" cy="0"/>
            </a:xfrm>
            <a:prstGeom prst="line">
              <a:avLst/>
            </a:prstGeom>
            <a:ln w="63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5D9EB8C3-387A-1622-7632-DC8EA5F3382A}"/>
                </a:ext>
              </a:extLst>
            </p:cNvPr>
            <p:cNvCxnSpPr>
              <a:cxnSpLocks/>
            </p:cNvCxnSpPr>
            <p:nvPr/>
          </p:nvCxnSpPr>
          <p:spPr>
            <a:xfrm flipH="1">
              <a:off x="3593117" y="2729324"/>
              <a:ext cx="5561013" cy="0"/>
            </a:xfrm>
            <a:prstGeom prst="line">
              <a:avLst/>
            </a:prstGeom>
            <a:ln w="63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a:extLst>
                <a:ext uri="{FF2B5EF4-FFF2-40B4-BE49-F238E27FC236}">
                  <a16:creationId xmlns:a16="http://schemas.microsoft.com/office/drawing/2014/main" id="{B540A8CC-54EC-5D0E-9643-EC13AAC8B1CE}"/>
                </a:ext>
              </a:extLst>
            </p:cNvPr>
            <p:cNvCxnSpPr>
              <a:cxnSpLocks/>
            </p:cNvCxnSpPr>
            <p:nvPr/>
          </p:nvCxnSpPr>
          <p:spPr>
            <a:xfrm flipH="1">
              <a:off x="3593117" y="3645049"/>
              <a:ext cx="5561013" cy="0"/>
            </a:xfrm>
            <a:prstGeom prst="line">
              <a:avLst/>
            </a:prstGeom>
            <a:ln w="63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88822964-726C-1588-5FB9-B0156A4612E6}"/>
                </a:ext>
              </a:extLst>
            </p:cNvPr>
            <p:cNvCxnSpPr>
              <a:cxnSpLocks/>
            </p:cNvCxnSpPr>
            <p:nvPr/>
          </p:nvCxnSpPr>
          <p:spPr>
            <a:xfrm flipH="1">
              <a:off x="3542134" y="2253572"/>
              <a:ext cx="5603930" cy="0"/>
            </a:xfrm>
            <a:prstGeom prst="line">
              <a:avLst/>
            </a:prstGeom>
            <a:ln w="63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1015CAC0-1DA7-AE45-543A-818F8AB77F6E}"/>
                </a:ext>
              </a:extLst>
            </p:cNvPr>
            <p:cNvCxnSpPr>
              <a:cxnSpLocks/>
            </p:cNvCxnSpPr>
            <p:nvPr/>
          </p:nvCxnSpPr>
          <p:spPr>
            <a:xfrm flipH="1">
              <a:off x="3586163" y="1792396"/>
              <a:ext cx="5561013" cy="0"/>
            </a:xfrm>
            <a:prstGeom prst="line">
              <a:avLst/>
            </a:prstGeom>
            <a:ln w="6350">
              <a:solidFill>
                <a:schemeClr val="bg1">
                  <a:lumMod val="95000"/>
                </a:schemeClr>
              </a:solidFill>
            </a:ln>
          </p:spPr>
          <p:style>
            <a:lnRef idx="1">
              <a:schemeClr val="accent1"/>
            </a:lnRef>
            <a:fillRef idx="0">
              <a:schemeClr val="accent1"/>
            </a:fillRef>
            <a:effectRef idx="0">
              <a:schemeClr val="accent1"/>
            </a:effectRef>
            <a:fontRef idx="minor">
              <a:schemeClr val="tx1"/>
            </a:fontRef>
          </p:style>
        </p:cxnSp>
        <p:sp>
          <p:nvSpPr>
            <p:cNvPr id="28" name="TextBox 27">
              <a:extLst>
                <a:ext uri="{FF2B5EF4-FFF2-40B4-BE49-F238E27FC236}">
                  <a16:creationId xmlns:a16="http://schemas.microsoft.com/office/drawing/2014/main" id="{C095132B-5BE8-8801-E4EB-6A7F4BA69798}"/>
                </a:ext>
              </a:extLst>
            </p:cNvPr>
            <p:cNvSpPr txBox="1"/>
            <p:nvPr/>
          </p:nvSpPr>
          <p:spPr>
            <a:xfrm rot="16200000">
              <a:off x="1753381" y="3038303"/>
              <a:ext cx="2573140" cy="338554"/>
            </a:xfrm>
            <a:prstGeom prst="rect">
              <a:avLst/>
            </a:prstGeom>
            <a:noFill/>
          </p:spPr>
          <p:txBody>
            <a:bodyPr wrap="none" rtlCol="0">
              <a:spAutoFit/>
            </a:bodyPr>
            <a:lstStyle/>
            <a:p>
              <a:r>
                <a:rPr lang="en-US" sz="1600" b="1" dirty="0"/>
                <a:t>Eligibility proportion (%)</a:t>
              </a:r>
            </a:p>
          </p:txBody>
        </p:sp>
        <p:sp>
          <p:nvSpPr>
            <p:cNvPr id="29" name="TextBox 28">
              <a:extLst>
                <a:ext uri="{FF2B5EF4-FFF2-40B4-BE49-F238E27FC236}">
                  <a16:creationId xmlns:a16="http://schemas.microsoft.com/office/drawing/2014/main" id="{F863377D-96FE-CB34-CA8D-42C5F4F58179}"/>
                </a:ext>
              </a:extLst>
            </p:cNvPr>
            <p:cNvSpPr txBox="1"/>
            <p:nvPr/>
          </p:nvSpPr>
          <p:spPr>
            <a:xfrm>
              <a:off x="3681821" y="5347153"/>
              <a:ext cx="1867819" cy="261610"/>
            </a:xfrm>
            <a:prstGeom prst="rect">
              <a:avLst/>
            </a:prstGeom>
            <a:noFill/>
          </p:spPr>
          <p:txBody>
            <a:bodyPr wrap="none" rtlCol="0">
              <a:spAutoFit/>
            </a:bodyPr>
            <a:lstStyle/>
            <a:p>
              <a:r>
                <a:rPr lang="en-US" sz="1100" b="1" dirty="0"/>
                <a:t>Recent HF </a:t>
              </a:r>
              <a:r>
                <a:rPr lang="en-US" sz="1100" b="1" dirty="0" err="1"/>
                <a:t>hospitilization</a:t>
              </a:r>
              <a:endParaRPr lang="en-US" sz="1100" b="1" dirty="0"/>
            </a:p>
          </p:txBody>
        </p:sp>
        <p:sp>
          <p:nvSpPr>
            <p:cNvPr id="30" name="TextBox 29">
              <a:extLst>
                <a:ext uri="{FF2B5EF4-FFF2-40B4-BE49-F238E27FC236}">
                  <a16:creationId xmlns:a16="http://schemas.microsoft.com/office/drawing/2014/main" id="{9D09B870-AF5A-15D2-A3E1-20D025C01326}"/>
                </a:ext>
              </a:extLst>
            </p:cNvPr>
            <p:cNvSpPr txBox="1"/>
            <p:nvPr/>
          </p:nvSpPr>
          <p:spPr>
            <a:xfrm>
              <a:off x="5508082" y="5343798"/>
              <a:ext cx="1723549" cy="261610"/>
            </a:xfrm>
            <a:prstGeom prst="rect">
              <a:avLst/>
            </a:prstGeom>
            <a:noFill/>
          </p:spPr>
          <p:txBody>
            <a:bodyPr wrap="none" rtlCol="0">
              <a:spAutoFit/>
            </a:bodyPr>
            <a:lstStyle/>
            <a:p>
              <a:r>
                <a:rPr lang="en-US" sz="1100" b="1" dirty="0"/>
                <a:t>HF duration &gt;6 months</a:t>
              </a:r>
            </a:p>
          </p:txBody>
        </p:sp>
        <p:sp>
          <p:nvSpPr>
            <p:cNvPr id="31" name="TextBox 30">
              <a:extLst>
                <a:ext uri="{FF2B5EF4-FFF2-40B4-BE49-F238E27FC236}">
                  <a16:creationId xmlns:a16="http://schemas.microsoft.com/office/drawing/2014/main" id="{35DECAE6-0CB3-7282-EA33-B31E99374EE4}"/>
                </a:ext>
              </a:extLst>
            </p:cNvPr>
            <p:cNvSpPr txBox="1"/>
            <p:nvPr/>
          </p:nvSpPr>
          <p:spPr>
            <a:xfrm>
              <a:off x="7329195" y="5340673"/>
              <a:ext cx="1566454" cy="261610"/>
            </a:xfrm>
            <a:prstGeom prst="rect">
              <a:avLst/>
            </a:prstGeom>
            <a:noFill/>
          </p:spPr>
          <p:txBody>
            <a:bodyPr wrap="none" rtlCol="0">
              <a:spAutoFit/>
            </a:bodyPr>
            <a:lstStyle/>
            <a:p>
              <a:r>
                <a:rPr lang="en-US" sz="1100" b="1" dirty="0"/>
                <a:t>Elevated NT-</a:t>
              </a:r>
              <a:r>
                <a:rPr lang="en-US" sz="1100" b="1" dirty="0" err="1"/>
                <a:t>proBNP</a:t>
              </a:r>
              <a:endParaRPr lang="en-US" sz="1100" b="1" dirty="0"/>
            </a:p>
          </p:txBody>
        </p:sp>
        <p:sp>
          <p:nvSpPr>
            <p:cNvPr id="32" name="TextBox 31">
              <a:extLst>
                <a:ext uri="{FF2B5EF4-FFF2-40B4-BE49-F238E27FC236}">
                  <a16:creationId xmlns:a16="http://schemas.microsoft.com/office/drawing/2014/main" id="{D60981C2-9FB9-14C1-F659-F0E0F0B08BA5}"/>
                </a:ext>
              </a:extLst>
            </p:cNvPr>
            <p:cNvSpPr txBox="1"/>
            <p:nvPr/>
          </p:nvSpPr>
          <p:spPr>
            <a:xfrm>
              <a:off x="3574366" y="5656323"/>
              <a:ext cx="5539466" cy="830997"/>
            </a:xfrm>
            <a:prstGeom prst="rect">
              <a:avLst/>
            </a:prstGeom>
            <a:noFill/>
          </p:spPr>
          <p:txBody>
            <a:bodyPr wrap="none" rtlCol="0">
              <a:spAutoFit/>
            </a:bodyPr>
            <a:lstStyle/>
            <a:p>
              <a:pPr algn="ctr"/>
              <a:r>
                <a:rPr lang="en-US" sz="2400" spc="-80" dirty="0"/>
                <a:t>Trial scenario: exclusion criteria nitrate use</a:t>
              </a:r>
            </a:p>
            <a:p>
              <a:pPr algn="ctr"/>
              <a:r>
                <a:rPr lang="en-US" sz="2400" spc="-80" dirty="0"/>
                <a:t>And low SBP also impacted eligibility</a:t>
              </a:r>
            </a:p>
          </p:txBody>
        </p:sp>
        <p:sp>
          <p:nvSpPr>
            <p:cNvPr id="33" name="TextBox 32">
              <a:extLst>
                <a:ext uri="{FF2B5EF4-FFF2-40B4-BE49-F238E27FC236}">
                  <a16:creationId xmlns:a16="http://schemas.microsoft.com/office/drawing/2014/main" id="{B46BCA10-9972-5E69-CC52-E061B9909F17}"/>
                </a:ext>
              </a:extLst>
            </p:cNvPr>
            <p:cNvSpPr txBox="1"/>
            <p:nvPr/>
          </p:nvSpPr>
          <p:spPr>
            <a:xfrm>
              <a:off x="3301114" y="4883498"/>
              <a:ext cx="284052" cy="307777"/>
            </a:xfrm>
            <a:prstGeom prst="rect">
              <a:avLst/>
            </a:prstGeom>
            <a:noFill/>
          </p:spPr>
          <p:txBody>
            <a:bodyPr wrap="none" rtlCol="0">
              <a:spAutoFit/>
            </a:bodyPr>
            <a:lstStyle/>
            <a:p>
              <a:pPr algn="r"/>
              <a:r>
                <a:rPr lang="en-US" sz="1400" b="1" dirty="0"/>
                <a:t>0</a:t>
              </a:r>
            </a:p>
          </p:txBody>
        </p:sp>
        <p:sp>
          <p:nvSpPr>
            <p:cNvPr id="34" name="TextBox 33">
              <a:extLst>
                <a:ext uri="{FF2B5EF4-FFF2-40B4-BE49-F238E27FC236}">
                  <a16:creationId xmlns:a16="http://schemas.microsoft.com/office/drawing/2014/main" id="{8612FD22-BF62-6D18-BA1B-2C2A9BD41E71}"/>
                </a:ext>
              </a:extLst>
            </p:cNvPr>
            <p:cNvSpPr txBox="1"/>
            <p:nvPr/>
          </p:nvSpPr>
          <p:spPr>
            <a:xfrm>
              <a:off x="3206528" y="3951011"/>
              <a:ext cx="383439" cy="307777"/>
            </a:xfrm>
            <a:prstGeom prst="rect">
              <a:avLst/>
            </a:prstGeom>
            <a:noFill/>
          </p:spPr>
          <p:txBody>
            <a:bodyPr wrap="none" rtlCol="0">
              <a:spAutoFit/>
            </a:bodyPr>
            <a:lstStyle/>
            <a:p>
              <a:pPr algn="r"/>
              <a:r>
                <a:rPr lang="en-US" sz="1400" b="1" dirty="0"/>
                <a:t>20</a:t>
              </a:r>
            </a:p>
          </p:txBody>
        </p:sp>
        <p:sp>
          <p:nvSpPr>
            <p:cNvPr id="35" name="TextBox 34">
              <a:extLst>
                <a:ext uri="{FF2B5EF4-FFF2-40B4-BE49-F238E27FC236}">
                  <a16:creationId xmlns:a16="http://schemas.microsoft.com/office/drawing/2014/main" id="{9E267897-16B8-E4B6-249C-75E06FF9FE08}"/>
                </a:ext>
              </a:extLst>
            </p:cNvPr>
            <p:cNvSpPr txBox="1"/>
            <p:nvPr/>
          </p:nvSpPr>
          <p:spPr>
            <a:xfrm>
              <a:off x="3199264" y="3031308"/>
              <a:ext cx="383439" cy="307777"/>
            </a:xfrm>
            <a:prstGeom prst="rect">
              <a:avLst/>
            </a:prstGeom>
            <a:noFill/>
          </p:spPr>
          <p:txBody>
            <a:bodyPr wrap="none" rtlCol="0">
              <a:spAutoFit/>
            </a:bodyPr>
            <a:lstStyle/>
            <a:p>
              <a:pPr algn="r"/>
              <a:r>
                <a:rPr lang="en-US" sz="1400" b="1" dirty="0"/>
                <a:t>40</a:t>
              </a:r>
            </a:p>
          </p:txBody>
        </p:sp>
        <p:sp>
          <p:nvSpPr>
            <p:cNvPr id="36" name="TextBox 35">
              <a:extLst>
                <a:ext uri="{FF2B5EF4-FFF2-40B4-BE49-F238E27FC236}">
                  <a16:creationId xmlns:a16="http://schemas.microsoft.com/office/drawing/2014/main" id="{B5DBA172-34C2-317F-A25A-482BBA0BE339}"/>
                </a:ext>
              </a:extLst>
            </p:cNvPr>
            <p:cNvSpPr txBox="1"/>
            <p:nvPr/>
          </p:nvSpPr>
          <p:spPr>
            <a:xfrm>
              <a:off x="3205415" y="2102937"/>
              <a:ext cx="383439" cy="307777"/>
            </a:xfrm>
            <a:prstGeom prst="rect">
              <a:avLst/>
            </a:prstGeom>
            <a:noFill/>
          </p:spPr>
          <p:txBody>
            <a:bodyPr wrap="none" rtlCol="0">
              <a:spAutoFit/>
            </a:bodyPr>
            <a:lstStyle/>
            <a:p>
              <a:pPr algn="r"/>
              <a:r>
                <a:rPr lang="en-US" sz="1400" b="1" dirty="0"/>
                <a:t>60</a:t>
              </a:r>
            </a:p>
          </p:txBody>
        </p:sp>
        <p:sp>
          <p:nvSpPr>
            <p:cNvPr id="37" name="Rectangle 36">
              <a:extLst>
                <a:ext uri="{FF2B5EF4-FFF2-40B4-BE49-F238E27FC236}">
                  <a16:creationId xmlns:a16="http://schemas.microsoft.com/office/drawing/2014/main" id="{0C711E86-5756-BD16-2BD8-5A6CFEE4B665}"/>
                </a:ext>
              </a:extLst>
            </p:cNvPr>
            <p:cNvSpPr/>
            <p:nvPr/>
          </p:nvSpPr>
          <p:spPr>
            <a:xfrm>
              <a:off x="4182386" y="2678807"/>
              <a:ext cx="866690" cy="2364870"/>
            </a:xfrm>
            <a:prstGeom prst="rect">
              <a:avLst/>
            </a:prstGeom>
            <a:solidFill>
              <a:srgbClr val="BD3B2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44613429-AF84-8D9E-D4F2-4E1228655856}"/>
                </a:ext>
              </a:extLst>
            </p:cNvPr>
            <p:cNvSpPr/>
            <p:nvPr/>
          </p:nvSpPr>
          <p:spPr>
            <a:xfrm>
              <a:off x="5933324" y="2365329"/>
              <a:ext cx="866690" cy="2678347"/>
            </a:xfrm>
            <a:prstGeom prst="rect">
              <a:avLst/>
            </a:prstGeom>
            <a:solidFill>
              <a:srgbClr val="0072B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Rectangle 38">
              <a:extLst>
                <a:ext uri="{FF2B5EF4-FFF2-40B4-BE49-F238E27FC236}">
                  <a16:creationId xmlns:a16="http://schemas.microsoft.com/office/drawing/2014/main" id="{283F435A-58FA-8C27-1938-DE8492FC49D9}"/>
                </a:ext>
              </a:extLst>
            </p:cNvPr>
            <p:cNvSpPr/>
            <p:nvPr/>
          </p:nvSpPr>
          <p:spPr>
            <a:xfrm>
              <a:off x="7666536" y="1507724"/>
              <a:ext cx="866690" cy="3542541"/>
            </a:xfrm>
            <a:prstGeom prst="rect">
              <a:avLst/>
            </a:prstGeom>
            <a:solidFill>
              <a:srgbClr val="E2872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TextBox 39">
              <a:extLst>
                <a:ext uri="{FF2B5EF4-FFF2-40B4-BE49-F238E27FC236}">
                  <a16:creationId xmlns:a16="http://schemas.microsoft.com/office/drawing/2014/main" id="{54DD89E3-08BB-D7DB-FAC9-36B1ECE6C57A}"/>
                </a:ext>
              </a:extLst>
            </p:cNvPr>
            <p:cNvSpPr txBox="1"/>
            <p:nvPr/>
          </p:nvSpPr>
          <p:spPr>
            <a:xfrm>
              <a:off x="4170432" y="2729369"/>
              <a:ext cx="910826" cy="400110"/>
            </a:xfrm>
            <a:prstGeom prst="rect">
              <a:avLst/>
            </a:prstGeom>
            <a:noFill/>
          </p:spPr>
          <p:txBody>
            <a:bodyPr wrap="none" rtlCol="0">
              <a:spAutoFit/>
            </a:bodyPr>
            <a:lstStyle/>
            <a:p>
              <a:pPr algn="ctr"/>
              <a:r>
                <a:rPr lang="en-US" sz="2000" b="1" dirty="0"/>
                <a:t>50.2%</a:t>
              </a:r>
            </a:p>
          </p:txBody>
        </p:sp>
        <p:sp>
          <p:nvSpPr>
            <p:cNvPr id="41" name="TextBox 40">
              <a:extLst>
                <a:ext uri="{FF2B5EF4-FFF2-40B4-BE49-F238E27FC236}">
                  <a16:creationId xmlns:a16="http://schemas.microsoft.com/office/drawing/2014/main" id="{1377CC7E-5C38-8534-FD25-576A62A08EAA}"/>
                </a:ext>
              </a:extLst>
            </p:cNvPr>
            <p:cNvSpPr txBox="1"/>
            <p:nvPr/>
          </p:nvSpPr>
          <p:spPr>
            <a:xfrm>
              <a:off x="5918210" y="2385735"/>
              <a:ext cx="910826" cy="400110"/>
            </a:xfrm>
            <a:prstGeom prst="rect">
              <a:avLst/>
            </a:prstGeom>
            <a:noFill/>
          </p:spPr>
          <p:txBody>
            <a:bodyPr wrap="none" rtlCol="0">
              <a:spAutoFit/>
            </a:bodyPr>
            <a:lstStyle/>
            <a:p>
              <a:pPr algn="ctr"/>
              <a:r>
                <a:rPr lang="en-US" sz="2000" b="1" dirty="0"/>
                <a:t>57.6%</a:t>
              </a:r>
            </a:p>
          </p:txBody>
        </p:sp>
        <p:sp>
          <p:nvSpPr>
            <p:cNvPr id="42" name="TextBox 41">
              <a:extLst>
                <a:ext uri="{FF2B5EF4-FFF2-40B4-BE49-F238E27FC236}">
                  <a16:creationId xmlns:a16="http://schemas.microsoft.com/office/drawing/2014/main" id="{DFE52391-F2A0-8D00-DBFC-E0803C029BEC}"/>
                </a:ext>
              </a:extLst>
            </p:cNvPr>
            <p:cNvSpPr txBox="1"/>
            <p:nvPr/>
          </p:nvSpPr>
          <p:spPr>
            <a:xfrm>
              <a:off x="7640883" y="1525529"/>
              <a:ext cx="910827" cy="400110"/>
            </a:xfrm>
            <a:prstGeom prst="rect">
              <a:avLst/>
            </a:prstGeom>
            <a:noFill/>
          </p:spPr>
          <p:txBody>
            <a:bodyPr wrap="none" rtlCol="0">
              <a:spAutoFit/>
            </a:bodyPr>
            <a:lstStyle/>
            <a:p>
              <a:pPr algn="ctr"/>
              <a:r>
                <a:rPr lang="en-US" sz="2000" b="1" dirty="0"/>
                <a:t>76.1%</a:t>
              </a:r>
            </a:p>
          </p:txBody>
        </p:sp>
        <p:sp>
          <p:nvSpPr>
            <p:cNvPr id="43" name="TextBox 42">
              <a:extLst>
                <a:ext uri="{FF2B5EF4-FFF2-40B4-BE49-F238E27FC236}">
                  <a16:creationId xmlns:a16="http://schemas.microsoft.com/office/drawing/2014/main" id="{FB1FB42E-88D9-6753-6EC3-EF8E8E21984D}"/>
                </a:ext>
              </a:extLst>
            </p:cNvPr>
            <p:cNvSpPr txBox="1"/>
            <p:nvPr/>
          </p:nvSpPr>
          <p:spPr>
            <a:xfrm>
              <a:off x="3795288" y="1099272"/>
              <a:ext cx="3791101" cy="461665"/>
            </a:xfrm>
            <a:prstGeom prst="rect">
              <a:avLst/>
            </a:prstGeom>
            <a:noFill/>
          </p:spPr>
          <p:txBody>
            <a:bodyPr wrap="none" rtlCol="0">
              <a:spAutoFit/>
            </a:bodyPr>
            <a:lstStyle/>
            <a:p>
              <a:pPr algn="ctr"/>
              <a:r>
                <a:rPr lang="en-US" sz="2400" b="1" spc="-80" dirty="0"/>
                <a:t>Main causes of ineligibility</a:t>
              </a:r>
            </a:p>
          </p:txBody>
        </p:sp>
        <p:sp>
          <p:nvSpPr>
            <p:cNvPr id="44" name="TextBox 43">
              <a:extLst>
                <a:ext uri="{FF2B5EF4-FFF2-40B4-BE49-F238E27FC236}">
                  <a16:creationId xmlns:a16="http://schemas.microsoft.com/office/drawing/2014/main" id="{FACD993B-6A95-0C19-D52A-B2F9957CC328}"/>
                </a:ext>
              </a:extLst>
            </p:cNvPr>
            <p:cNvSpPr txBox="1"/>
            <p:nvPr/>
          </p:nvSpPr>
          <p:spPr>
            <a:xfrm>
              <a:off x="4524834" y="1506563"/>
              <a:ext cx="2192908" cy="707886"/>
            </a:xfrm>
            <a:prstGeom prst="rect">
              <a:avLst/>
            </a:prstGeom>
            <a:solidFill>
              <a:schemeClr val="bg1"/>
            </a:solidFill>
          </p:spPr>
          <p:txBody>
            <a:bodyPr wrap="none" rtlCol="0">
              <a:spAutoFit/>
            </a:bodyPr>
            <a:lstStyle/>
            <a:p>
              <a:pPr algn="ctr"/>
              <a:r>
                <a:rPr lang="en-US" sz="2000" spc="-80" dirty="0"/>
                <a:t>(%patients meeting</a:t>
              </a:r>
            </a:p>
            <a:p>
              <a:pPr algn="ctr"/>
              <a:r>
                <a:rPr lang="en-US" sz="2000" spc="-80" dirty="0"/>
                <a:t>individual criteria)</a:t>
              </a:r>
            </a:p>
          </p:txBody>
        </p:sp>
      </p:grpSp>
      <p:sp>
        <p:nvSpPr>
          <p:cNvPr id="46" name="Footer Placeholder 45">
            <a:extLst>
              <a:ext uri="{FF2B5EF4-FFF2-40B4-BE49-F238E27FC236}">
                <a16:creationId xmlns:a16="http://schemas.microsoft.com/office/drawing/2014/main" id="{C31E5B7E-B32A-2B2D-5909-E66642A8530C}"/>
              </a:ext>
            </a:extLst>
          </p:cNvPr>
          <p:cNvSpPr>
            <a:spLocks noGrp="1"/>
          </p:cNvSpPr>
          <p:nvPr>
            <p:ph type="ftr" sz="quarter" idx="3"/>
          </p:nvPr>
        </p:nvSpPr>
        <p:spPr/>
        <p:txBody>
          <a:bodyPr/>
          <a:lstStyle/>
          <a:p>
            <a:r>
              <a:rPr lang="en-US" dirty="0"/>
              <a:t>SBP, systolic blood pressure.</a:t>
            </a:r>
          </a:p>
        </p:txBody>
      </p:sp>
    </p:spTree>
    <p:extLst>
      <p:ext uri="{BB962C8B-B14F-4D97-AF65-F5344CB8AC3E}">
        <p14:creationId xmlns:p14="http://schemas.microsoft.com/office/powerpoint/2010/main" val="3360717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424A9C9-6DB4-6B22-8D52-6580A3AFEA83}"/>
              </a:ext>
            </a:extLst>
          </p:cNvPr>
          <p:cNvSpPr>
            <a:spLocks noGrp="1"/>
          </p:cNvSpPr>
          <p:nvPr>
            <p:ph idx="1"/>
          </p:nvPr>
        </p:nvSpPr>
        <p:spPr/>
        <p:txBody>
          <a:bodyPr/>
          <a:lstStyle/>
          <a:p>
            <a:r>
              <a:rPr lang="en-US" dirty="0"/>
              <a:t>Overall, eligibility for vericiguat among HFrEF patients was limited. Eligibility according to guideline/label scenarios was less restrictive than that of the trial scenario</a:t>
            </a:r>
          </a:p>
          <a:p>
            <a:endParaRPr lang="en-US" dirty="0"/>
          </a:p>
          <a:p>
            <a:r>
              <a:rPr lang="en-US" dirty="0"/>
              <a:t>In all scenarios, eligibility criteria selected a population at high risk of both CV and non-CV events; this was consistent with increased HF severity and a greater prevalence of comorbidities in eligible patients</a:t>
            </a:r>
          </a:p>
          <a:p>
            <a:pPr marL="0" indent="0">
              <a:buNone/>
            </a:pPr>
            <a:r>
              <a:rPr lang="en-US" dirty="0"/>
              <a:t> </a:t>
            </a:r>
          </a:p>
          <a:p>
            <a:r>
              <a:rPr lang="en-US" dirty="0"/>
              <a:t>Recent HF hospitalization and chronic HF/optimal medical therapy were major criteria linked with ineligibility</a:t>
            </a:r>
          </a:p>
          <a:p>
            <a:endParaRPr lang="en-US" dirty="0"/>
          </a:p>
        </p:txBody>
      </p:sp>
      <p:sp>
        <p:nvSpPr>
          <p:cNvPr id="2" name="Title 1">
            <a:extLst>
              <a:ext uri="{FF2B5EF4-FFF2-40B4-BE49-F238E27FC236}">
                <a16:creationId xmlns:a16="http://schemas.microsoft.com/office/drawing/2014/main" id="{CF108089-C0C9-298B-4CE8-93E55A390180}"/>
              </a:ext>
            </a:extLst>
          </p:cNvPr>
          <p:cNvSpPr>
            <a:spLocks noGrp="1"/>
          </p:cNvSpPr>
          <p:nvPr>
            <p:ph type="title"/>
          </p:nvPr>
        </p:nvSpPr>
        <p:spPr/>
        <p:txBody>
          <a:bodyPr/>
          <a:lstStyle/>
          <a:p>
            <a:r>
              <a:rPr lang="en-US" dirty="0"/>
              <a:t>Conclusions</a:t>
            </a:r>
          </a:p>
        </p:txBody>
      </p:sp>
    </p:spTree>
    <p:extLst>
      <p:ext uri="{BB962C8B-B14F-4D97-AF65-F5344CB8AC3E}">
        <p14:creationId xmlns:p14="http://schemas.microsoft.com/office/powerpoint/2010/main" val="3496677962"/>
      </p:ext>
    </p:extLst>
  </p:cSld>
  <p:clrMapOvr>
    <a:masterClrMapping/>
  </p:clrMapOvr>
</p:sld>
</file>

<file path=ppt/theme/theme1.xml><?xml version="1.0" encoding="utf-8"?>
<a:theme xmlns:a="http://schemas.openxmlformats.org/drawingml/2006/main" name="Office Theme">
  <a:themeElements>
    <a:clrScheme name="DHOTG -OFFICIAL-FINAL">
      <a:dk1>
        <a:srgbClr val="000000"/>
      </a:dk1>
      <a:lt1>
        <a:sysClr val="window" lastClr="FFFFFF"/>
      </a:lt1>
      <a:dk2>
        <a:srgbClr val="373648"/>
      </a:dk2>
      <a:lt2>
        <a:srgbClr val="F3F3F3"/>
      </a:lt2>
      <a:accent1>
        <a:srgbClr val="00539B"/>
      </a:accent1>
      <a:accent2>
        <a:srgbClr val="001A57"/>
      </a:accent2>
      <a:accent3>
        <a:srgbClr val="0736A4"/>
      </a:accent3>
      <a:accent4>
        <a:srgbClr val="005587"/>
      </a:accent4>
      <a:accent5>
        <a:srgbClr val="0577B1"/>
      </a:accent5>
      <a:accent6>
        <a:srgbClr val="339898"/>
      </a:accent6>
      <a:hlink>
        <a:srgbClr val="00539B"/>
      </a:hlink>
      <a:folHlink>
        <a:srgbClr val="666666"/>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874</TotalTime>
  <Words>685</Words>
  <Application>Microsoft Office PowerPoint</Application>
  <PresentationFormat>Widescreen</PresentationFormat>
  <Paragraphs>82</Paragraphs>
  <Slides>9</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Real-World Eligibility for Vericiguat According to Trial, Guideline, and Labeling Eligibility Criteria: Data from the Swedish Heart Failure Registry</vt:lpstr>
      <vt:lpstr>Disclaimer</vt:lpstr>
      <vt:lpstr>The New Gold Standard</vt:lpstr>
      <vt:lpstr>Vericiguat: A Soluble Guanylate Cyclase (sGC) Stimulator</vt:lpstr>
      <vt:lpstr>VICTORIA Primary Outcome: CV Death or First HF Hospitalization</vt:lpstr>
      <vt:lpstr>Real-World Eligibility for Vericiguat According to Trial, Guideline, and Label Criteria Data from the Swedish Heart Failure Registry</vt:lpstr>
      <vt:lpstr>Results</vt:lpstr>
      <vt:lpstr>Results</vt:lpstr>
      <vt:lpstr>Conclusions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
  <cp:keywords/>
  <dc:description/>
  <cp:lastModifiedBy>Susan Diaz</cp:lastModifiedBy>
  <cp:revision>91</cp:revision>
  <dcterms:created xsi:type="dcterms:W3CDTF">2017-09-06T16:07:56Z</dcterms:created>
  <dcterms:modified xsi:type="dcterms:W3CDTF">2022-09-30T19:13:46Z</dcterms:modified>
  <cp:category/>
</cp:coreProperties>
</file>