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8" r:id="rId3"/>
    <p:sldId id="270" r:id="rId4"/>
    <p:sldId id="272" r:id="rId5"/>
    <p:sldId id="277" r:id="rId6"/>
    <p:sldId id="273" r:id="rId7"/>
    <p:sldId id="268" r:id="rId8"/>
    <p:sldId id="269" r:id="rId9"/>
    <p:sldId id="274" r:id="rId10"/>
    <p:sldId id="275"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20" userDrawn="1">
          <p15:clr>
            <a:srgbClr val="A4A3A4"/>
          </p15:clr>
        </p15:guide>
        <p15:guide id="4" pos="5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EE6C36-20C4-65E1-2DFE-451279FB28B0}" name="Vin Kalathiveetil" initials="VK" userId="S::vink@ushealthconnect.com::1aa2e0d2-9ff1-4f24-98ac-64b5f8166875" providerId="AD"/>
  <p188:author id="{EF0B1141-878B-484F-231E-77C729305D92}" name="Emily Jebing" initials="EJ" userId="9a5a294af1682ae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A31"/>
    <a:srgbClr val="DF1918"/>
    <a:srgbClr val="E68229"/>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23" autoAdjust="0"/>
    <p:restoredTop sz="96801" autoAdjust="0"/>
  </p:normalViewPr>
  <p:slideViewPr>
    <p:cSldViewPr snapToGrid="0">
      <p:cViewPr varScale="1">
        <p:scale>
          <a:sx n="84" d="100"/>
          <a:sy n="84" d="100"/>
        </p:scale>
        <p:origin x="114" y="846"/>
      </p:cViewPr>
      <p:guideLst>
        <p:guide orient="horz" pos="2160"/>
        <p:guide pos="3840"/>
        <p:guide orient="horz" pos="720"/>
        <p:guide pos="52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8E4D5BA8-F570-4D81-8773-A8C86E51C6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40240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70549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1810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5864F349-FE8C-424C-9B4F-DBAFB3AE6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364335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80191054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2" r:id="rId4"/>
    <p:sldLayoutId id="2147483653" r:id="rId5"/>
    <p:sldLayoutId id="2147483663" r:id="rId6"/>
    <p:sldLayoutId id="2147483654" r:id="rId7"/>
    <p:sldLayoutId id="2147483660" r:id="rId8"/>
    <p:sldLayoutId id="2147483656" r:id="rId9"/>
    <p:sldLayoutId id="2147483657" r:id="rId10"/>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BEEB-BB3C-48FB-9715-E1C14BA3EAB8}"/>
              </a:ext>
            </a:extLst>
          </p:cNvPr>
          <p:cNvSpPr>
            <a:spLocks noGrp="1"/>
          </p:cNvSpPr>
          <p:nvPr>
            <p:ph type="title"/>
          </p:nvPr>
        </p:nvSpPr>
        <p:spPr>
          <a:xfrm>
            <a:off x="831850" y="1101482"/>
            <a:ext cx="9856137" cy="2825748"/>
          </a:xfrm>
        </p:spPr>
        <p:txBody>
          <a:bodyPr>
            <a:normAutofit/>
          </a:bodyPr>
          <a:lstStyle/>
          <a:p>
            <a:r>
              <a:rPr lang="en-US" sz="4000" dirty="0"/>
              <a:t>Geographic Variation in Heart Failure with Reduced Ejection Fraction: Insights from the VICTORIA Trial</a:t>
            </a:r>
          </a:p>
        </p:txBody>
      </p:sp>
      <p:sp>
        <p:nvSpPr>
          <p:cNvPr id="3" name="Text Placeholder 2">
            <a:extLst>
              <a:ext uri="{FF2B5EF4-FFF2-40B4-BE49-F238E27FC236}">
                <a16:creationId xmlns:a16="http://schemas.microsoft.com/office/drawing/2014/main" id="{6B5DEC5C-9AD7-4211-A61B-C6D734BD225A}"/>
              </a:ext>
            </a:extLst>
          </p:cNvPr>
          <p:cNvSpPr>
            <a:spLocks noGrp="1"/>
          </p:cNvSpPr>
          <p:nvPr>
            <p:ph type="body" idx="1"/>
          </p:nvPr>
        </p:nvSpPr>
        <p:spPr>
          <a:xfrm>
            <a:off x="831850" y="4208338"/>
            <a:ext cx="10515600" cy="2649662"/>
          </a:xfrm>
        </p:spPr>
        <p:txBody>
          <a:bodyPr>
            <a:normAutofit/>
          </a:bodyPr>
          <a:lstStyle/>
          <a:p>
            <a:pPr marL="0" indent="0" algn="l">
              <a:buNone/>
            </a:pPr>
            <a:r>
              <a:rPr lang="en-US" sz="2000" dirty="0"/>
              <a:t>Justin A. </a:t>
            </a:r>
            <a:r>
              <a:rPr lang="en-US" sz="2000" dirty="0" err="1"/>
              <a:t>Ezekowitz</a:t>
            </a:r>
            <a:r>
              <a:rPr lang="en-US" sz="2000" dirty="0"/>
              <a:t>, MBBCh, MSc</a:t>
            </a:r>
            <a:br>
              <a:rPr lang="en-US" sz="2000" dirty="0"/>
            </a:br>
            <a:r>
              <a:rPr lang="en-US" sz="2000" dirty="0"/>
              <a:t>Professor of Medicine</a:t>
            </a:r>
            <a:br>
              <a:rPr lang="en-US" sz="2000" dirty="0"/>
            </a:br>
            <a:r>
              <a:rPr lang="en-US" sz="2000" dirty="0"/>
              <a:t>Division of Cardiology, University of Alberta</a:t>
            </a:r>
            <a:br>
              <a:rPr lang="en-US" sz="2000" dirty="0"/>
            </a:br>
            <a:r>
              <a:rPr lang="en-US" sz="2000" dirty="0"/>
              <a:t>Cardiologist, </a:t>
            </a:r>
            <a:r>
              <a:rPr lang="en-US" sz="2000" dirty="0" err="1"/>
              <a:t>Mazankowski</a:t>
            </a:r>
            <a:r>
              <a:rPr lang="en-US" sz="2000" dirty="0"/>
              <a:t> Alberta Heart Institute</a:t>
            </a:r>
            <a:br>
              <a:rPr lang="en-US" sz="2000" dirty="0"/>
            </a:br>
            <a:r>
              <a:rPr lang="en-US" sz="2000" dirty="0"/>
              <a:t>Co-Director, Canadian </a:t>
            </a:r>
            <a:r>
              <a:rPr lang="en-US" sz="2000" dirty="0" err="1"/>
              <a:t>VIGOUR</a:t>
            </a:r>
            <a:r>
              <a:rPr lang="en-US" sz="2000" dirty="0"/>
              <a:t> Centre</a:t>
            </a:r>
            <a:br>
              <a:rPr lang="en-US" sz="2000" dirty="0"/>
            </a:br>
            <a:r>
              <a:rPr lang="en-US" sz="2000" dirty="0"/>
              <a:t>Edmonton, Canada</a:t>
            </a:r>
          </a:p>
        </p:txBody>
      </p:sp>
    </p:spTree>
    <p:extLst>
      <p:ext uri="{BB962C8B-B14F-4D97-AF65-F5344CB8AC3E}">
        <p14:creationId xmlns:p14="http://schemas.microsoft.com/office/powerpoint/2010/main" val="142756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EFCFCE-0DD0-C3DA-8AE1-070742922FEC}"/>
              </a:ext>
            </a:extLst>
          </p:cNvPr>
          <p:cNvSpPr>
            <a:spLocks noGrp="1"/>
          </p:cNvSpPr>
          <p:nvPr>
            <p:ph idx="1"/>
          </p:nvPr>
        </p:nvSpPr>
        <p:spPr>
          <a:xfrm>
            <a:off x="838200" y="1590136"/>
            <a:ext cx="10515600" cy="4891627"/>
          </a:xfrm>
        </p:spPr>
        <p:txBody>
          <a:bodyPr>
            <a:normAutofit/>
          </a:bodyPr>
          <a:lstStyle/>
          <a:p>
            <a:pPr>
              <a:spcBef>
                <a:spcPts val="0"/>
              </a:spcBef>
            </a:pPr>
            <a:r>
              <a:rPr lang="en-US" sz="2600" dirty="0"/>
              <a:t>Regional variations in patient risk profiles revealed that, relative to patients in other regions, patients in Western Europe had the greatest elevations in NT-proBNP levels and the highest MAGGIC risk scores</a:t>
            </a:r>
          </a:p>
          <a:p>
            <a:pPr marL="0" indent="0">
              <a:spcBef>
                <a:spcPts val="0"/>
              </a:spcBef>
              <a:buNone/>
            </a:pPr>
            <a:endParaRPr lang="en-US" sz="2600" dirty="0"/>
          </a:p>
          <a:p>
            <a:pPr>
              <a:spcBef>
                <a:spcPts val="0"/>
              </a:spcBef>
            </a:pPr>
            <a:r>
              <a:rPr lang="en-US" sz="2600" dirty="0"/>
              <a:t>Substantial regional differences existed in the use of triple therapy and cardiac devices</a:t>
            </a:r>
          </a:p>
          <a:p>
            <a:pPr>
              <a:spcBef>
                <a:spcPts val="0"/>
              </a:spcBef>
            </a:pPr>
            <a:endParaRPr lang="en-US" sz="2600" dirty="0"/>
          </a:p>
          <a:p>
            <a:pPr>
              <a:spcBef>
                <a:spcPts val="0"/>
              </a:spcBef>
            </a:pPr>
            <a:r>
              <a:rPr lang="en-US" sz="2600" dirty="0"/>
              <a:t>Whereas the benefit of vericiguat varied  somewhat  across regions, there were no significant impacts on its efficacy as measured by composite outcomes and individual components in pre-specified geographical regions</a:t>
            </a:r>
          </a:p>
        </p:txBody>
      </p:sp>
      <p:sp>
        <p:nvSpPr>
          <p:cNvPr id="2" name="Title 1">
            <a:extLst>
              <a:ext uri="{FF2B5EF4-FFF2-40B4-BE49-F238E27FC236}">
                <a16:creationId xmlns:a16="http://schemas.microsoft.com/office/drawing/2014/main" id="{A770285A-33F3-0BA2-BCB2-6B709BD3754C}"/>
              </a:ext>
            </a:extLst>
          </p:cNvPr>
          <p:cNvSpPr>
            <a:spLocks noGrp="1"/>
          </p:cNvSpPr>
          <p:nvPr>
            <p:ph type="title"/>
          </p:nvPr>
        </p:nvSpPr>
        <p:spPr/>
        <p:txBody>
          <a:bodyPr/>
          <a:lstStyle/>
          <a:p>
            <a:r>
              <a:rPr lang="en-US" dirty="0"/>
              <a:t>Summary of Key Findings</a:t>
            </a:r>
          </a:p>
        </p:txBody>
      </p:sp>
      <p:sp>
        <p:nvSpPr>
          <p:cNvPr id="7" name="Footer Placeholder 6">
            <a:extLst>
              <a:ext uri="{FF2B5EF4-FFF2-40B4-BE49-F238E27FC236}">
                <a16:creationId xmlns:a16="http://schemas.microsoft.com/office/drawing/2014/main" id="{10E956A8-8AE5-9BEF-AAE2-A72EA08C4F6F}"/>
              </a:ext>
            </a:extLst>
          </p:cNvPr>
          <p:cNvSpPr>
            <a:spLocks noGrp="1"/>
          </p:cNvSpPr>
          <p:nvPr>
            <p:ph type="ftr" sz="quarter" idx="3"/>
          </p:nvPr>
        </p:nvSpPr>
        <p:spPr/>
        <p:txBody>
          <a:bodyPr/>
          <a:lstStyle/>
          <a:p>
            <a:r>
              <a:rPr lang="en-US" dirty="0"/>
              <a:t>NT-</a:t>
            </a:r>
            <a:r>
              <a:rPr lang="en-US" dirty="0" err="1"/>
              <a:t>proBNP</a:t>
            </a:r>
            <a:r>
              <a:rPr lang="en-US" dirty="0"/>
              <a:t>, N-terminal pro hormone B-type natriuretic peptide. </a:t>
            </a:r>
          </a:p>
        </p:txBody>
      </p:sp>
    </p:spTree>
    <p:extLst>
      <p:ext uri="{BB962C8B-B14F-4D97-AF65-F5344CB8AC3E}">
        <p14:creationId xmlns:p14="http://schemas.microsoft.com/office/powerpoint/2010/main" val="259813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EFCFCE-0DD0-C3DA-8AE1-070742922FEC}"/>
              </a:ext>
            </a:extLst>
          </p:cNvPr>
          <p:cNvSpPr>
            <a:spLocks noGrp="1"/>
          </p:cNvSpPr>
          <p:nvPr>
            <p:ph idx="1"/>
          </p:nvPr>
        </p:nvSpPr>
        <p:spPr>
          <a:xfrm>
            <a:off x="838200" y="1849216"/>
            <a:ext cx="10515600" cy="4891627"/>
          </a:xfrm>
        </p:spPr>
        <p:txBody>
          <a:bodyPr/>
          <a:lstStyle/>
          <a:p>
            <a:r>
              <a:rPr lang="en-US" dirty="0"/>
              <a:t>In this post hoc evaluation of geographic differences in a large randomized trial of vericiguat used to treat HFrEF patients with recent worsening event, we found substantial regional differences in patient characteristics and background medical and device HF therapies</a:t>
            </a:r>
          </a:p>
          <a:p>
            <a:endParaRPr lang="en-US" dirty="0"/>
          </a:p>
          <a:p>
            <a:r>
              <a:rPr lang="en-US" dirty="0"/>
              <a:t>Despite these differences, the overall treatment efficacy effect of vericiguat did not differ significantly across regions</a:t>
            </a:r>
          </a:p>
        </p:txBody>
      </p:sp>
      <p:sp>
        <p:nvSpPr>
          <p:cNvPr id="2" name="Title 1">
            <a:extLst>
              <a:ext uri="{FF2B5EF4-FFF2-40B4-BE49-F238E27FC236}">
                <a16:creationId xmlns:a16="http://schemas.microsoft.com/office/drawing/2014/main" id="{A770285A-33F3-0BA2-BCB2-6B709BD3754C}"/>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229319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807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E376-B4A4-7F5C-1A8D-1A4930E65717}"/>
              </a:ext>
            </a:extLst>
          </p:cNvPr>
          <p:cNvSpPr>
            <a:spLocks noGrp="1"/>
          </p:cNvSpPr>
          <p:nvPr>
            <p:ph type="title"/>
          </p:nvPr>
        </p:nvSpPr>
        <p:spPr/>
        <p:txBody>
          <a:bodyPr/>
          <a:lstStyle/>
          <a:p>
            <a:r>
              <a:rPr lang="en-US" dirty="0"/>
              <a:t>Authors of the Abstract / Affiliations</a:t>
            </a:r>
          </a:p>
        </p:txBody>
      </p:sp>
      <p:sp>
        <p:nvSpPr>
          <p:cNvPr id="3" name="Content Placeholder 2">
            <a:extLst>
              <a:ext uri="{FF2B5EF4-FFF2-40B4-BE49-F238E27FC236}">
                <a16:creationId xmlns:a16="http://schemas.microsoft.com/office/drawing/2014/main" id="{88A41EE5-E6C2-8CFE-C910-813151B50B0F}"/>
              </a:ext>
            </a:extLst>
          </p:cNvPr>
          <p:cNvSpPr>
            <a:spLocks noGrp="1"/>
          </p:cNvSpPr>
          <p:nvPr>
            <p:ph idx="1"/>
          </p:nvPr>
        </p:nvSpPr>
        <p:spPr>
          <a:xfrm>
            <a:off x="838200" y="1656523"/>
            <a:ext cx="10515600" cy="4891627"/>
          </a:xfrm>
        </p:spPr>
        <p:txBody>
          <a:bodyPr>
            <a:normAutofit/>
          </a:bodyPr>
          <a:lstStyle/>
          <a:p>
            <a:pPr marL="0" indent="0">
              <a:lnSpc>
                <a:spcPts val="3100"/>
              </a:lnSpc>
              <a:buNone/>
            </a:pPr>
            <a:r>
              <a:rPr lang="en-US" altLang="en-US" sz="2400" dirty="0">
                <a:solidFill>
                  <a:srgbClr val="474C55"/>
                </a:solidFill>
              </a:rPr>
              <a:t>Affiliations: (1) Kyushu University Graduate School of Medical Sciences, Fukuoka, Japan (2) National Heart Centre Singapore, Duke-NUS, Singapore, Singapore (3) </a:t>
            </a:r>
            <a:r>
              <a:rPr lang="en-US" altLang="en-US" sz="2400" dirty="0" err="1">
                <a:solidFill>
                  <a:srgbClr val="474C55"/>
                </a:solidFill>
              </a:rPr>
              <a:t>Fuwai</a:t>
            </a:r>
            <a:r>
              <a:rPr lang="en-US" altLang="en-US" sz="2400" dirty="0">
                <a:solidFill>
                  <a:srgbClr val="474C55"/>
                </a:solidFill>
              </a:rPr>
              <a:t> Hospital Chinese Academy of Medical Sciences, Beijing, China (4) Instituto Nacional Cardiovascular INCOR, Lima, Peru (5) Democritus University of Thrace, </a:t>
            </a:r>
            <a:r>
              <a:rPr lang="en-US" altLang="en-US" sz="2400" dirty="0" err="1">
                <a:solidFill>
                  <a:srgbClr val="474C55"/>
                </a:solidFill>
              </a:rPr>
              <a:t>Alexandroupolis</a:t>
            </a:r>
            <a:r>
              <a:rPr lang="en-US" altLang="en-US" sz="2400" dirty="0">
                <a:solidFill>
                  <a:srgbClr val="474C55"/>
                </a:solidFill>
              </a:rPr>
              <a:t>, Greece (6) Hospital </a:t>
            </a:r>
            <a:r>
              <a:rPr lang="en-US" altLang="en-US" sz="2400" dirty="0" err="1">
                <a:solidFill>
                  <a:srgbClr val="474C55"/>
                </a:solidFill>
              </a:rPr>
              <a:t>Lariboisiere</a:t>
            </a:r>
            <a:r>
              <a:rPr lang="en-US" altLang="en-US" sz="2400" dirty="0">
                <a:solidFill>
                  <a:srgbClr val="474C55"/>
                </a:solidFill>
              </a:rPr>
              <a:t>, Paris, France (7) Bayer AG, Wuppertal, Germany (8) Merck &amp; Co., Inc., Kenilworth, United States of America (9) University of Alberta, Canadian VIGOUR Centre, Edmonton, Canada (10) Duke Clinical Research Institute, Duke University School of Medicine, Durham, United States of America (11) </a:t>
            </a:r>
            <a:r>
              <a:rPr lang="en-US" altLang="en-US" sz="2400" dirty="0" err="1">
                <a:solidFill>
                  <a:srgbClr val="474C55"/>
                </a:solidFill>
              </a:rPr>
              <a:t>Charité</a:t>
            </a:r>
            <a:r>
              <a:rPr lang="en-US" altLang="en-US" sz="2400" dirty="0">
                <a:solidFill>
                  <a:srgbClr val="474C55"/>
                </a:solidFill>
              </a:rPr>
              <a:t> - University Medicine Berlin, Berlin, Germany (12) Inova Heart and Vascular Institute, Falls Church, United States of America</a:t>
            </a:r>
            <a:endParaRPr lang="en-US" altLang="en-US" sz="2400" b="1" dirty="0">
              <a:solidFill>
                <a:srgbClr val="101D61"/>
              </a:solidFill>
            </a:endParaRPr>
          </a:p>
          <a:p>
            <a:pPr>
              <a:lnSpc>
                <a:spcPts val="3100"/>
              </a:lnSpc>
            </a:pPr>
            <a:endParaRPr lang="en-US" sz="2400" dirty="0"/>
          </a:p>
        </p:txBody>
      </p:sp>
    </p:spTree>
    <p:extLst>
      <p:ext uri="{BB962C8B-B14F-4D97-AF65-F5344CB8AC3E}">
        <p14:creationId xmlns:p14="http://schemas.microsoft.com/office/powerpoint/2010/main" val="119107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4DC9C1-FC98-2FBE-529E-968208225259}"/>
              </a:ext>
            </a:extLst>
          </p:cNvPr>
          <p:cNvSpPr>
            <a:spLocks noGrp="1"/>
          </p:cNvSpPr>
          <p:nvPr>
            <p:ph idx="1"/>
          </p:nvPr>
        </p:nvSpPr>
        <p:spPr>
          <a:xfrm>
            <a:off x="838200" y="1392016"/>
            <a:ext cx="10515600" cy="4891627"/>
          </a:xfrm>
        </p:spPr>
        <p:txBody>
          <a:bodyPr>
            <a:normAutofit lnSpcReduction="10000"/>
          </a:bodyPr>
          <a:lstStyle/>
          <a:p>
            <a:pPr marL="0" indent="0">
              <a:spcBef>
                <a:spcPts val="300"/>
              </a:spcBef>
              <a:buNone/>
            </a:pPr>
            <a:r>
              <a:rPr lang="en-US" sz="2400" b="1" dirty="0">
                <a:solidFill>
                  <a:schemeClr val="accent1"/>
                </a:solidFill>
              </a:rPr>
              <a:t>Background</a:t>
            </a:r>
          </a:p>
          <a:p>
            <a:pPr>
              <a:spcBef>
                <a:spcPts val="300"/>
              </a:spcBef>
            </a:pPr>
            <a:r>
              <a:rPr lang="en-US" sz="2400" dirty="0"/>
              <a:t>Globalization of clinical trials has highlighted geographic variations in patient characteristics, background therapies, and clinical outcomes</a:t>
            </a:r>
          </a:p>
          <a:p>
            <a:pPr lvl="1">
              <a:spcBef>
                <a:spcPts val="300"/>
              </a:spcBef>
            </a:pPr>
            <a:r>
              <a:rPr lang="en-US" sz="2000" dirty="0"/>
              <a:t>May affect benefits afforded by novel therapies and global generalizability of results</a:t>
            </a:r>
          </a:p>
          <a:p>
            <a:pPr marL="457200" lvl="1" indent="0">
              <a:spcBef>
                <a:spcPts val="300"/>
              </a:spcBef>
              <a:buNone/>
            </a:pPr>
            <a:endParaRPr lang="en-US" sz="2000" dirty="0"/>
          </a:p>
          <a:p>
            <a:pPr>
              <a:spcBef>
                <a:spcPts val="300"/>
              </a:spcBef>
            </a:pPr>
            <a:r>
              <a:rPr lang="en-US" sz="2400" dirty="0"/>
              <a:t>The VICTORIA trial enrolled 5050 high-risk patients with recent worsening HF and HFrEF from around the world, but the impact of regional differences has not been explored</a:t>
            </a:r>
          </a:p>
          <a:p>
            <a:pPr marL="0" indent="0">
              <a:spcBef>
                <a:spcPts val="300"/>
              </a:spcBef>
              <a:buNone/>
            </a:pPr>
            <a:endParaRPr lang="en-US" sz="2400" dirty="0"/>
          </a:p>
          <a:p>
            <a:pPr marL="0" indent="0">
              <a:spcBef>
                <a:spcPts val="300"/>
              </a:spcBef>
              <a:buNone/>
            </a:pPr>
            <a:r>
              <a:rPr lang="en-US" sz="2400" b="1" dirty="0">
                <a:solidFill>
                  <a:schemeClr val="accent1"/>
                </a:solidFill>
              </a:rPr>
              <a:t>Objectives</a:t>
            </a:r>
          </a:p>
          <a:p>
            <a:pPr>
              <a:spcBef>
                <a:spcPts val="300"/>
              </a:spcBef>
            </a:pPr>
            <a:r>
              <a:rPr lang="en-US" sz="2400" dirty="0"/>
              <a:t>Evaluate geographical differences in patient characteristics (age, sex, comorbidity, and background therapies) on event rates and the relation to the treatment effect of vericiguat in VICTORIA </a:t>
            </a:r>
          </a:p>
        </p:txBody>
      </p:sp>
      <p:sp>
        <p:nvSpPr>
          <p:cNvPr id="2" name="Title 1">
            <a:extLst>
              <a:ext uri="{FF2B5EF4-FFF2-40B4-BE49-F238E27FC236}">
                <a16:creationId xmlns:a16="http://schemas.microsoft.com/office/drawing/2014/main" id="{03B0FD20-286B-13F0-F29E-096FB67F6D2D}"/>
              </a:ext>
            </a:extLst>
          </p:cNvPr>
          <p:cNvSpPr>
            <a:spLocks noGrp="1"/>
          </p:cNvSpPr>
          <p:nvPr>
            <p:ph type="title"/>
          </p:nvPr>
        </p:nvSpPr>
        <p:spPr/>
        <p:txBody>
          <a:bodyPr/>
          <a:lstStyle/>
          <a:p>
            <a:r>
              <a:rPr lang="en-US" dirty="0"/>
              <a:t>Background / Objectives</a:t>
            </a:r>
          </a:p>
        </p:txBody>
      </p:sp>
      <p:sp>
        <p:nvSpPr>
          <p:cNvPr id="7" name="Footer Placeholder 6">
            <a:extLst>
              <a:ext uri="{FF2B5EF4-FFF2-40B4-BE49-F238E27FC236}">
                <a16:creationId xmlns:a16="http://schemas.microsoft.com/office/drawing/2014/main" id="{3FF3D16A-C95A-6BC6-A011-BB4F4986BDA0}"/>
              </a:ext>
            </a:extLst>
          </p:cNvPr>
          <p:cNvSpPr>
            <a:spLocks noGrp="1"/>
          </p:cNvSpPr>
          <p:nvPr>
            <p:ph type="ftr" sz="quarter" idx="3"/>
          </p:nvPr>
        </p:nvSpPr>
        <p:spPr>
          <a:xfrm>
            <a:off x="838200" y="6356350"/>
            <a:ext cx="9591392" cy="365125"/>
          </a:xfrm>
        </p:spPr>
        <p:txBody>
          <a:bodyPr/>
          <a:lstStyle/>
          <a:p>
            <a:r>
              <a:rPr lang="en-US" dirty="0"/>
              <a:t>HF, heart failure; </a:t>
            </a:r>
            <a:r>
              <a:rPr lang="en-US" dirty="0" err="1"/>
              <a:t>HFrEF</a:t>
            </a:r>
            <a:r>
              <a:rPr lang="en-US" dirty="0"/>
              <a:t>, heart failure with reduced ejection fraction; VICTORIA, Vericiguat Global Study in Subjects with Heart Failure with Reduced Ejection Fraction.</a:t>
            </a:r>
          </a:p>
        </p:txBody>
      </p:sp>
    </p:spTree>
    <p:extLst>
      <p:ext uri="{BB962C8B-B14F-4D97-AF65-F5344CB8AC3E}">
        <p14:creationId xmlns:p14="http://schemas.microsoft.com/office/powerpoint/2010/main" val="33515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FB79-63A1-1808-9BB1-284BE1E0103A}"/>
              </a:ext>
            </a:extLst>
          </p:cNvPr>
          <p:cNvSpPr>
            <a:spLocks noGrp="1"/>
          </p:cNvSpPr>
          <p:nvPr>
            <p:ph type="title"/>
          </p:nvPr>
        </p:nvSpPr>
        <p:spPr/>
        <p:txBody>
          <a:bodyPr/>
          <a:lstStyle/>
          <a:p>
            <a:r>
              <a:rPr lang="en-US" dirty="0"/>
              <a:t>VICTORIA: 42 Countries Across 5 Regions</a:t>
            </a:r>
          </a:p>
        </p:txBody>
      </p:sp>
      <p:pic>
        <p:nvPicPr>
          <p:cNvPr id="4" name="図 1">
            <a:extLst>
              <a:ext uri="{FF2B5EF4-FFF2-40B4-BE49-F238E27FC236}">
                <a16:creationId xmlns:a16="http://schemas.microsoft.com/office/drawing/2014/main" id="{2C873214-0071-0EEE-3548-39334A21771E}"/>
              </a:ext>
            </a:extLst>
          </p:cNvPr>
          <p:cNvPicPr/>
          <p:nvPr/>
        </p:nvPicPr>
        <p:blipFill rotWithShape="1">
          <a:blip r:embed="rId2" cstate="print">
            <a:extLst>
              <a:ext uri="{28A0092B-C50C-407E-A947-70E740481C1C}">
                <a14:useLocalDpi xmlns:a14="http://schemas.microsoft.com/office/drawing/2010/main" val="0"/>
              </a:ext>
            </a:extLst>
          </a:blip>
          <a:srcRect l="70473" t="21302"/>
          <a:stretch/>
        </p:blipFill>
        <p:spPr>
          <a:xfrm>
            <a:off x="8589364" y="1686393"/>
            <a:ext cx="3322790" cy="4660086"/>
          </a:xfrm>
          <a:prstGeom prst="rect">
            <a:avLst/>
          </a:prstGeom>
        </p:spPr>
      </p:pic>
      <p:pic>
        <p:nvPicPr>
          <p:cNvPr id="5" name="Picture 4" descr="Map&#10;&#10;Description automatically generated">
            <a:extLst>
              <a:ext uri="{FF2B5EF4-FFF2-40B4-BE49-F238E27FC236}">
                <a16:creationId xmlns:a16="http://schemas.microsoft.com/office/drawing/2014/main" id="{09D5084A-822B-4993-1AD5-0EF3ADE93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98" y="1686393"/>
            <a:ext cx="7614031" cy="4338153"/>
          </a:xfrm>
          <a:prstGeom prst="rect">
            <a:avLst/>
          </a:prstGeom>
        </p:spPr>
      </p:pic>
      <p:sp>
        <p:nvSpPr>
          <p:cNvPr id="6" name="TextBox 5">
            <a:extLst>
              <a:ext uri="{FF2B5EF4-FFF2-40B4-BE49-F238E27FC236}">
                <a16:creationId xmlns:a16="http://schemas.microsoft.com/office/drawing/2014/main" id="{CD6F8774-463B-FD5E-C249-E2FA55A9B42C}"/>
              </a:ext>
            </a:extLst>
          </p:cNvPr>
          <p:cNvSpPr txBox="1"/>
          <p:nvPr/>
        </p:nvSpPr>
        <p:spPr>
          <a:xfrm>
            <a:off x="1070518" y="4315454"/>
            <a:ext cx="1730706" cy="954107"/>
          </a:xfrm>
          <a:prstGeom prst="rect">
            <a:avLst/>
          </a:prstGeom>
          <a:noFill/>
        </p:spPr>
        <p:txBody>
          <a:bodyPr wrap="square" rtlCol="0">
            <a:spAutoFit/>
          </a:bodyPr>
          <a:lstStyle/>
          <a:p>
            <a:pPr algn="ctr"/>
            <a:r>
              <a:rPr lang="en-US" sz="1400" b="1" dirty="0"/>
              <a:t>Latin</a:t>
            </a:r>
          </a:p>
          <a:p>
            <a:pPr algn="ctr"/>
            <a:r>
              <a:rPr lang="en-US" sz="1400" b="1" dirty="0"/>
              <a:t>And</a:t>
            </a:r>
            <a:br>
              <a:rPr lang="en-US" sz="1400" b="1" dirty="0"/>
            </a:br>
            <a:r>
              <a:rPr lang="en-US" sz="1400" b="1" dirty="0"/>
              <a:t>S. America</a:t>
            </a:r>
          </a:p>
          <a:p>
            <a:pPr algn="ctr"/>
            <a:r>
              <a:rPr lang="en-US" sz="1400" b="1" dirty="0"/>
              <a:t>(n=724)</a:t>
            </a:r>
          </a:p>
        </p:txBody>
      </p:sp>
      <p:sp>
        <p:nvSpPr>
          <p:cNvPr id="7" name="TextBox 6">
            <a:extLst>
              <a:ext uri="{FF2B5EF4-FFF2-40B4-BE49-F238E27FC236}">
                <a16:creationId xmlns:a16="http://schemas.microsoft.com/office/drawing/2014/main" id="{9FD7EE0F-2F7F-0851-8360-E5219611C1AF}"/>
              </a:ext>
            </a:extLst>
          </p:cNvPr>
          <p:cNvSpPr txBox="1"/>
          <p:nvPr/>
        </p:nvSpPr>
        <p:spPr>
          <a:xfrm>
            <a:off x="4089896" y="1306265"/>
            <a:ext cx="1061253" cy="523220"/>
          </a:xfrm>
          <a:prstGeom prst="rect">
            <a:avLst/>
          </a:prstGeom>
          <a:noFill/>
        </p:spPr>
        <p:txBody>
          <a:bodyPr wrap="none" rtlCol="0">
            <a:spAutoFit/>
          </a:bodyPr>
          <a:lstStyle/>
          <a:p>
            <a:pPr algn="ctr"/>
            <a:r>
              <a:rPr lang="en-US" sz="1400" b="1" dirty="0"/>
              <a:t>W. Europe</a:t>
            </a:r>
          </a:p>
          <a:p>
            <a:pPr algn="ctr"/>
            <a:r>
              <a:rPr lang="en-US" sz="1400" b="1" dirty="0"/>
              <a:t>(n=889)</a:t>
            </a:r>
          </a:p>
        </p:txBody>
      </p:sp>
      <p:sp>
        <p:nvSpPr>
          <p:cNvPr id="8" name="TextBox 7">
            <a:extLst>
              <a:ext uri="{FF2B5EF4-FFF2-40B4-BE49-F238E27FC236}">
                <a16:creationId xmlns:a16="http://schemas.microsoft.com/office/drawing/2014/main" id="{FEC16C47-38C6-94C9-DC3F-EBFF622D0AC8}"/>
              </a:ext>
            </a:extLst>
          </p:cNvPr>
          <p:cNvSpPr txBox="1"/>
          <p:nvPr/>
        </p:nvSpPr>
        <p:spPr>
          <a:xfrm>
            <a:off x="5612028" y="1306265"/>
            <a:ext cx="1061253" cy="523220"/>
          </a:xfrm>
          <a:prstGeom prst="rect">
            <a:avLst/>
          </a:prstGeom>
          <a:noFill/>
        </p:spPr>
        <p:txBody>
          <a:bodyPr wrap="none" rtlCol="0">
            <a:spAutoFit/>
          </a:bodyPr>
          <a:lstStyle/>
          <a:p>
            <a:pPr algn="ctr"/>
            <a:r>
              <a:rPr lang="en-US" sz="1400" b="1" dirty="0"/>
              <a:t>E. Europe</a:t>
            </a:r>
          </a:p>
          <a:p>
            <a:pPr algn="ctr"/>
            <a:r>
              <a:rPr lang="en-US" sz="1400" b="1" dirty="0"/>
              <a:t>(n=1694)</a:t>
            </a:r>
          </a:p>
        </p:txBody>
      </p:sp>
      <p:sp>
        <p:nvSpPr>
          <p:cNvPr id="9" name="TextBox 8">
            <a:extLst>
              <a:ext uri="{FF2B5EF4-FFF2-40B4-BE49-F238E27FC236}">
                <a16:creationId xmlns:a16="http://schemas.microsoft.com/office/drawing/2014/main" id="{78A9C9E7-F542-3EFB-0625-BF664E663CFB}"/>
              </a:ext>
            </a:extLst>
          </p:cNvPr>
          <p:cNvSpPr txBox="1"/>
          <p:nvPr/>
        </p:nvSpPr>
        <p:spPr>
          <a:xfrm>
            <a:off x="2510953" y="2821805"/>
            <a:ext cx="893193" cy="738664"/>
          </a:xfrm>
          <a:prstGeom prst="rect">
            <a:avLst/>
          </a:prstGeom>
          <a:noFill/>
        </p:spPr>
        <p:txBody>
          <a:bodyPr wrap="none" rtlCol="0">
            <a:spAutoFit/>
          </a:bodyPr>
          <a:lstStyle/>
          <a:p>
            <a:pPr algn="ctr"/>
            <a:r>
              <a:rPr lang="en-US" sz="1400" b="1" dirty="0"/>
              <a:t>N.</a:t>
            </a:r>
          </a:p>
          <a:p>
            <a:pPr algn="ctr"/>
            <a:r>
              <a:rPr lang="en-US" sz="1400" b="1" dirty="0"/>
              <a:t>America</a:t>
            </a:r>
          </a:p>
          <a:p>
            <a:pPr algn="ctr"/>
            <a:r>
              <a:rPr lang="en-US" sz="1400" b="1" dirty="0"/>
              <a:t>(n=560)</a:t>
            </a:r>
          </a:p>
        </p:txBody>
      </p:sp>
      <p:sp>
        <p:nvSpPr>
          <p:cNvPr id="10" name="TextBox 9">
            <a:extLst>
              <a:ext uri="{FF2B5EF4-FFF2-40B4-BE49-F238E27FC236}">
                <a16:creationId xmlns:a16="http://schemas.microsoft.com/office/drawing/2014/main" id="{3ABA6F03-2251-C3A4-9F17-13646AF4C71E}"/>
              </a:ext>
            </a:extLst>
          </p:cNvPr>
          <p:cNvSpPr txBox="1"/>
          <p:nvPr/>
        </p:nvSpPr>
        <p:spPr>
          <a:xfrm>
            <a:off x="7111256" y="3141452"/>
            <a:ext cx="1189749" cy="523220"/>
          </a:xfrm>
          <a:prstGeom prst="rect">
            <a:avLst/>
          </a:prstGeom>
          <a:noFill/>
        </p:spPr>
        <p:txBody>
          <a:bodyPr wrap="none" rtlCol="0">
            <a:spAutoFit/>
          </a:bodyPr>
          <a:lstStyle/>
          <a:p>
            <a:pPr algn="ctr"/>
            <a:r>
              <a:rPr lang="en-US" sz="1400" b="1" dirty="0"/>
              <a:t>Asia Pacific</a:t>
            </a:r>
          </a:p>
          <a:p>
            <a:pPr algn="ctr"/>
            <a:r>
              <a:rPr lang="en-US" sz="1400" b="1" dirty="0"/>
              <a:t>(n=1183)</a:t>
            </a:r>
          </a:p>
        </p:txBody>
      </p:sp>
      <p:sp>
        <p:nvSpPr>
          <p:cNvPr id="11" name="TextBox 10">
            <a:extLst>
              <a:ext uri="{FF2B5EF4-FFF2-40B4-BE49-F238E27FC236}">
                <a16:creationId xmlns:a16="http://schemas.microsoft.com/office/drawing/2014/main" id="{CB46B48E-5A51-5921-CA9C-E0FE819B8AAD}"/>
              </a:ext>
            </a:extLst>
          </p:cNvPr>
          <p:cNvSpPr txBox="1"/>
          <p:nvPr/>
        </p:nvSpPr>
        <p:spPr>
          <a:xfrm>
            <a:off x="4321902" y="5501953"/>
            <a:ext cx="1023037" cy="584775"/>
          </a:xfrm>
          <a:prstGeom prst="rect">
            <a:avLst/>
          </a:prstGeom>
          <a:noFill/>
          <a:ln w="57150" cmpd="dbl">
            <a:solidFill>
              <a:schemeClr val="tx1"/>
            </a:solidFill>
          </a:ln>
        </p:spPr>
        <p:txBody>
          <a:bodyPr wrap="none" rtlCol="0">
            <a:spAutoFit/>
          </a:bodyPr>
          <a:lstStyle/>
          <a:p>
            <a:pPr algn="ctr"/>
            <a:r>
              <a:rPr lang="en-US" sz="1600" b="1" dirty="0"/>
              <a:t>Overall</a:t>
            </a:r>
          </a:p>
          <a:p>
            <a:pPr algn="ctr"/>
            <a:r>
              <a:rPr lang="en-US" sz="1600" b="1" dirty="0"/>
              <a:t>(n=5050)</a:t>
            </a:r>
          </a:p>
        </p:txBody>
      </p:sp>
    </p:spTree>
    <p:extLst>
      <p:ext uri="{BB962C8B-B14F-4D97-AF65-F5344CB8AC3E}">
        <p14:creationId xmlns:p14="http://schemas.microsoft.com/office/powerpoint/2010/main" val="358590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15AF-8895-64C8-95F8-29EE1A7B5AF4}"/>
              </a:ext>
            </a:extLst>
          </p:cNvPr>
          <p:cNvSpPr>
            <a:spLocks noGrp="1"/>
          </p:cNvSpPr>
          <p:nvPr>
            <p:ph type="title"/>
          </p:nvPr>
        </p:nvSpPr>
        <p:spPr>
          <a:xfrm>
            <a:off x="838200" y="-1"/>
            <a:ext cx="10515600" cy="864705"/>
          </a:xfrm>
        </p:spPr>
        <p:txBody>
          <a:bodyPr/>
          <a:lstStyle/>
          <a:p>
            <a:r>
              <a:rPr lang="en-US" dirty="0"/>
              <a:t>Patient Demographics</a:t>
            </a:r>
          </a:p>
        </p:txBody>
      </p:sp>
      <p:graphicFrame>
        <p:nvGraphicFramePr>
          <p:cNvPr id="4" name="Table 3">
            <a:extLst>
              <a:ext uri="{FF2B5EF4-FFF2-40B4-BE49-F238E27FC236}">
                <a16:creationId xmlns:a16="http://schemas.microsoft.com/office/drawing/2014/main" id="{B5030376-2AA9-C947-AA29-0376E1E225EA}"/>
              </a:ext>
            </a:extLst>
          </p:cNvPr>
          <p:cNvGraphicFramePr>
            <a:graphicFrameLocks noGrp="1"/>
          </p:cNvGraphicFramePr>
          <p:nvPr>
            <p:extLst>
              <p:ext uri="{D42A27DB-BD31-4B8C-83A1-F6EECF244321}">
                <p14:modId xmlns:p14="http://schemas.microsoft.com/office/powerpoint/2010/main" val="3291044015"/>
              </p:ext>
            </p:extLst>
          </p:nvPr>
        </p:nvGraphicFramePr>
        <p:xfrm>
          <a:off x="1226355" y="1066775"/>
          <a:ext cx="10017581" cy="5274389"/>
        </p:xfrm>
        <a:graphic>
          <a:graphicData uri="http://schemas.openxmlformats.org/drawingml/2006/table">
            <a:tbl>
              <a:tblPr firstRow="1" bandRow="1">
                <a:tableStyleId>{21E4AEA4-8DFA-4A89-87EB-49C32662AFE0}</a:tableStyleId>
              </a:tblPr>
              <a:tblGrid>
                <a:gridCol w="2504393">
                  <a:extLst>
                    <a:ext uri="{9D8B030D-6E8A-4147-A177-3AD203B41FA5}">
                      <a16:colId xmlns:a16="http://schemas.microsoft.com/office/drawing/2014/main" val="1112442044"/>
                    </a:ext>
                  </a:extLst>
                </a:gridCol>
                <a:gridCol w="1252198">
                  <a:extLst>
                    <a:ext uri="{9D8B030D-6E8A-4147-A177-3AD203B41FA5}">
                      <a16:colId xmlns:a16="http://schemas.microsoft.com/office/drawing/2014/main" val="2392690887"/>
                    </a:ext>
                  </a:extLst>
                </a:gridCol>
                <a:gridCol w="1252198">
                  <a:extLst>
                    <a:ext uri="{9D8B030D-6E8A-4147-A177-3AD203B41FA5}">
                      <a16:colId xmlns:a16="http://schemas.microsoft.com/office/drawing/2014/main" val="555750871"/>
                    </a:ext>
                  </a:extLst>
                </a:gridCol>
                <a:gridCol w="1252198">
                  <a:extLst>
                    <a:ext uri="{9D8B030D-6E8A-4147-A177-3AD203B41FA5}">
                      <a16:colId xmlns:a16="http://schemas.microsoft.com/office/drawing/2014/main" val="2834664069"/>
                    </a:ext>
                  </a:extLst>
                </a:gridCol>
                <a:gridCol w="1252198">
                  <a:extLst>
                    <a:ext uri="{9D8B030D-6E8A-4147-A177-3AD203B41FA5}">
                      <a16:colId xmlns:a16="http://schemas.microsoft.com/office/drawing/2014/main" val="2174510697"/>
                    </a:ext>
                  </a:extLst>
                </a:gridCol>
                <a:gridCol w="1252198">
                  <a:extLst>
                    <a:ext uri="{9D8B030D-6E8A-4147-A177-3AD203B41FA5}">
                      <a16:colId xmlns:a16="http://schemas.microsoft.com/office/drawing/2014/main" val="3190821824"/>
                    </a:ext>
                  </a:extLst>
                </a:gridCol>
                <a:gridCol w="1252198">
                  <a:extLst>
                    <a:ext uri="{9D8B030D-6E8A-4147-A177-3AD203B41FA5}">
                      <a16:colId xmlns:a16="http://schemas.microsoft.com/office/drawing/2014/main" val="3386470605"/>
                    </a:ext>
                  </a:extLst>
                </a:gridCol>
              </a:tblGrid>
              <a:tr h="1031567">
                <a:tc>
                  <a:txBody>
                    <a:bodyPr/>
                    <a:lstStyle/>
                    <a:p>
                      <a:pPr algn="ctr">
                        <a:lnSpc>
                          <a:spcPct val="100000"/>
                        </a:lnSpc>
                      </a:pPr>
                      <a:r>
                        <a:rPr lang="en-US" sz="1600" dirty="0">
                          <a:latin typeface="+mn-lt"/>
                        </a:rPr>
                        <a:t>Characteristic</a:t>
                      </a:r>
                    </a:p>
                  </a:txBody>
                  <a:tcPr marL="310896" marR="310896" marT="155448" marB="155448" anchor="ctr"/>
                </a:tc>
                <a:tc>
                  <a:txBody>
                    <a:bodyPr/>
                    <a:lstStyle/>
                    <a:p>
                      <a:pPr marL="0" marR="0" algn="ctr">
                        <a:lnSpc>
                          <a:spcPct val="100000"/>
                        </a:lnSpc>
                        <a:spcBef>
                          <a:spcPts val="85"/>
                        </a:spcBef>
                        <a:spcAft>
                          <a:spcPts val="85"/>
                        </a:spcAft>
                      </a:pPr>
                      <a:r>
                        <a:rPr lang="en-CA" sz="1600" b="1" dirty="0">
                          <a:solidFill>
                            <a:schemeClr val="bg1"/>
                          </a:solidFill>
                          <a:effectLst/>
                          <a:latin typeface="+mn-lt"/>
                          <a:ea typeface="Times New Roman" panose="02020603050405020304" pitchFamily="18" charset="0"/>
                          <a:cs typeface="Times New Roman" panose="02020603050405020304" pitchFamily="18" charset="0"/>
                        </a:rPr>
                        <a:t>E. Europe</a:t>
                      </a:r>
                      <a:br>
                        <a:rPr lang="en-CA" sz="1600" b="1" dirty="0">
                          <a:solidFill>
                            <a:schemeClr val="bg1"/>
                          </a:solidFill>
                          <a:effectLst/>
                          <a:latin typeface="+mn-lt"/>
                          <a:ea typeface="Times New Roman" panose="02020603050405020304" pitchFamily="18" charset="0"/>
                          <a:cs typeface="Times New Roman" panose="02020603050405020304" pitchFamily="18" charset="0"/>
                        </a:rPr>
                      </a:br>
                      <a:r>
                        <a:rPr lang="en-CA" sz="1600" b="1" dirty="0">
                          <a:solidFill>
                            <a:schemeClr val="bg1"/>
                          </a:solidFill>
                          <a:effectLst/>
                          <a:latin typeface="+mn-lt"/>
                          <a:ea typeface="Times New Roman" panose="02020603050405020304" pitchFamily="18" charset="0"/>
                          <a:cs typeface="Times New Roman" panose="02020603050405020304" pitchFamily="18" charset="0"/>
                        </a:rPr>
                        <a:t>(n=1694)</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600" b="1" dirty="0">
                          <a:solidFill>
                            <a:schemeClr val="bg1"/>
                          </a:solidFill>
                          <a:effectLst/>
                          <a:latin typeface="+mn-lt"/>
                          <a:ea typeface="Times New Roman" panose="02020603050405020304" pitchFamily="18" charset="0"/>
                          <a:cs typeface="Times New Roman" panose="02020603050405020304" pitchFamily="18" charset="0"/>
                        </a:rPr>
                        <a:t>W. Europe</a:t>
                      </a:r>
                      <a:br>
                        <a:rPr lang="en-CA" sz="1600" b="1" dirty="0">
                          <a:solidFill>
                            <a:schemeClr val="bg1"/>
                          </a:solidFill>
                          <a:effectLst/>
                          <a:latin typeface="+mn-lt"/>
                          <a:ea typeface="Times New Roman" panose="02020603050405020304" pitchFamily="18" charset="0"/>
                          <a:cs typeface="Times New Roman" panose="02020603050405020304" pitchFamily="18" charset="0"/>
                        </a:rPr>
                      </a:br>
                      <a:r>
                        <a:rPr lang="en-CA" sz="1600" b="1" dirty="0">
                          <a:solidFill>
                            <a:schemeClr val="bg1"/>
                          </a:solidFill>
                          <a:effectLst/>
                          <a:latin typeface="+mn-lt"/>
                          <a:ea typeface="Times New Roman" panose="02020603050405020304" pitchFamily="18" charset="0"/>
                          <a:cs typeface="Times New Roman" panose="02020603050405020304" pitchFamily="18" charset="0"/>
                        </a:rPr>
                        <a:t>(n=889)</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600" b="1" dirty="0">
                          <a:solidFill>
                            <a:schemeClr val="bg1"/>
                          </a:solidFill>
                          <a:effectLst/>
                          <a:latin typeface="+mn-lt"/>
                          <a:ea typeface="Times New Roman" panose="02020603050405020304" pitchFamily="18" charset="0"/>
                          <a:cs typeface="Times New Roman" panose="02020603050405020304" pitchFamily="18" charset="0"/>
                        </a:rPr>
                        <a:t>Asia Pacific</a:t>
                      </a:r>
                      <a:br>
                        <a:rPr lang="en-CA" sz="1600" b="1" dirty="0">
                          <a:solidFill>
                            <a:schemeClr val="bg1"/>
                          </a:solidFill>
                          <a:effectLst/>
                          <a:latin typeface="+mn-lt"/>
                          <a:ea typeface="Times New Roman" panose="02020603050405020304" pitchFamily="18" charset="0"/>
                          <a:cs typeface="Times New Roman" panose="02020603050405020304" pitchFamily="18" charset="0"/>
                        </a:rPr>
                      </a:br>
                      <a:r>
                        <a:rPr lang="en-CA" sz="1600" b="1" dirty="0">
                          <a:solidFill>
                            <a:schemeClr val="bg1"/>
                          </a:solidFill>
                          <a:effectLst/>
                          <a:latin typeface="+mn-lt"/>
                          <a:ea typeface="Times New Roman" panose="02020603050405020304" pitchFamily="18" charset="0"/>
                          <a:cs typeface="Times New Roman" panose="02020603050405020304" pitchFamily="18" charset="0"/>
                        </a:rPr>
                        <a:t>(n=1183)</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600" b="1" dirty="0">
                          <a:solidFill>
                            <a:schemeClr val="bg1"/>
                          </a:solidFill>
                          <a:effectLst/>
                          <a:latin typeface="+mn-lt"/>
                          <a:ea typeface="Times New Roman" panose="02020603050405020304" pitchFamily="18" charset="0"/>
                          <a:cs typeface="Times New Roman" panose="02020603050405020304" pitchFamily="18" charset="0"/>
                        </a:rPr>
                        <a:t>Latin and</a:t>
                      </a:r>
                      <a:br>
                        <a:rPr lang="en-CA" sz="1600" b="1" dirty="0">
                          <a:solidFill>
                            <a:schemeClr val="bg1"/>
                          </a:solidFill>
                          <a:effectLst/>
                          <a:latin typeface="+mn-lt"/>
                          <a:ea typeface="Times New Roman" panose="02020603050405020304" pitchFamily="18" charset="0"/>
                          <a:cs typeface="Times New Roman" panose="02020603050405020304" pitchFamily="18" charset="0"/>
                        </a:rPr>
                      </a:br>
                      <a:r>
                        <a:rPr lang="en-CA" sz="1600" b="1" dirty="0">
                          <a:solidFill>
                            <a:schemeClr val="bg1"/>
                          </a:solidFill>
                          <a:effectLst/>
                          <a:latin typeface="+mn-lt"/>
                          <a:ea typeface="Times New Roman" panose="02020603050405020304" pitchFamily="18" charset="0"/>
                          <a:cs typeface="Times New Roman" panose="02020603050405020304" pitchFamily="18" charset="0"/>
                        </a:rPr>
                        <a:t>S. America</a:t>
                      </a:r>
                      <a:br>
                        <a:rPr lang="en-CA" sz="1600" b="1" dirty="0">
                          <a:solidFill>
                            <a:schemeClr val="bg1"/>
                          </a:solidFill>
                          <a:effectLst/>
                          <a:latin typeface="+mn-lt"/>
                          <a:ea typeface="Times New Roman" panose="02020603050405020304" pitchFamily="18" charset="0"/>
                          <a:cs typeface="Times New Roman" panose="02020603050405020304" pitchFamily="18" charset="0"/>
                        </a:rPr>
                      </a:br>
                      <a:r>
                        <a:rPr lang="en-CA" sz="1600" b="1" dirty="0">
                          <a:solidFill>
                            <a:schemeClr val="bg1"/>
                          </a:solidFill>
                          <a:effectLst/>
                          <a:latin typeface="+mn-lt"/>
                          <a:ea typeface="Times New Roman" panose="02020603050405020304" pitchFamily="18" charset="0"/>
                          <a:cs typeface="Times New Roman" panose="02020603050405020304" pitchFamily="18" charset="0"/>
                        </a:rPr>
                        <a:t>(n=724)</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600" b="1" dirty="0">
                          <a:solidFill>
                            <a:schemeClr val="bg1"/>
                          </a:solidFill>
                          <a:effectLst/>
                          <a:latin typeface="+mn-lt"/>
                          <a:ea typeface="Times New Roman" panose="02020603050405020304" pitchFamily="18" charset="0"/>
                          <a:cs typeface="Times New Roman" panose="02020603050405020304" pitchFamily="18" charset="0"/>
                        </a:rPr>
                        <a:t>N. America</a:t>
                      </a:r>
                      <a:br>
                        <a:rPr lang="en-CA" sz="1600" b="1" dirty="0">
                          <a:solidFill>
                            <a:schemeClr val="bg1"/>
                          </a:solidFill>
                          <a:effectLst/>
                          <a:latin typeface="+mn-lt"/>
                          <a:ea typeface="Times New Roman" panose="02020603050405020304" pitchFamily="18" charset="0"/>
                          <a:cs typeface="Times New Roman" panose="02020603050405020304" pitchFamily="18" charset="0"/>
                        </a:rPr>
                      </a:br>
                      <a:r>
                        <a:rPr lang="en-CA" sz="1600" b="1" dirty="0">
                          <a:solidFill>
                            <a:schemeClr val="bg1"/>
                          </a:solidFill>
                          <a:effectLst/>
                          <a:latin typeface="+mn-lt"/>
                          <a:ea typeface="Times New Roman" panose="02020603050405020304" pitchFamily="18" charset="0"/>
                          <a:cs typeface="Times New Roman" panose="02020603050405020304" pitchFamily="18" charset="0"/>
                        </a:rPr>
                        <a:t>(n=560)</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600" b="1" dirty="0">
                          <a:solidFill>
                            <a:schemeClr val="bg1"/>
                          </a:solidFill>
                          <a:effectLst/>
                          <a:latin typeface="+mn-lt"/>
                          <a:ea typeface="Times New Roman" panose="02020603050405020304" pitchFamily="18" charset="0"/>
                          <a:cs typeface="Times New Roman" panose="02020603050405020304" pitchFamily="18" charset="0"/>
                        </a:rPr>
                        <a:t>P-value</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3954151886"/>
                  </a:ext>
                </a:extLst>
              </a:tr>
              <a:tr h="275842">
                <a:tc>
                  <a:txBody>
                    <a:bodyPr/>
                    <a:lstStyle/>
                    <a:p>
                      <a:pPr marL="0" marR="0" algn="l">
                        <a:lnSpc>
                          <a:spcPct val="100000"/>
                        </a:lnSpc>
                        <a:spcBef>
                          <a:spcPts val="85"/>
                        </a:spcBef>
                        <a:spcAft>
                          <a:spcPts val="85"/>
                        </a:spcAft>
                      </a:pPr>
                      <a:r>
                        <a:rPr lang="en-CA" sz="1400" b="0" dirty="0">
                          <a:solidFill>
                            <a:srgbClr val="0D0D0D"/>
                          </a:solidFill>
                          <a:effectLst/>
                          <a:latin typeface="+mn-lt"/>
                          <a:ea typeface="Times New Roman" panose="02020603050405020304" pitchFamily="18" charset="0"/>
                          <a:cs typeface="Times New Roman" panose="02020603050405020304" pitchFamily="18" charset="0"/>
                        </a:rPr>
                        <a:t>Age, years*</a:t>
                      </a:r>
                      <a:endParaRPr lang="en-US" sz="1400" b="0" dirty="0">
                        <a:effectLst/>
                        <a:latin typeface="+mn-lt"/>
                        <a:ea typeface="Times New Roman" panose="02020603050405020304" pitchFamily="18" charset="0"/>
                        <a:cs typeface="Times New Roman" panose="02020603050405020304" pitchFamily="18" charset="0"/>
                      </a:endParaRPr>
                    </a:p>
                  </a:txBody>
                  <a:tcPr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67 (59-74)</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74 (67-80)</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67 (57-76)</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69 (61-77)</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68 (58-75)</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&lt;.001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444156966"/>
                  </a:ext>
                </a:extLst>
              </a:tr>
              <a:tr h="275842">
                <a:tc>
                  <a:txBody>
                    <a:bodyPr/>
                    <a:lstStyle/>
                    <a:p>
                      <a:pPr marL="0" marR="0" algn="l">
                        <a:lnSpc>
                          <a:spcPct val="100000"/>
                        </a:lnSpc>
                        <a:spcBef>
                          <a:spcPts val="85"/>
                        </a:spcBef>
                        <a:spcAft>
                          <a:spcPts val="85"/>
                        </a:spcAft>
                      </a:pPr>
                      <a:r>
                        <a:rPr lang="en-CA" sz="1400" b="0" dirty="0">
                          <a:solidFill>
                            <a:srgbClr val="0D0D0D"/>
                          </a:solidFill>
                          <a:effectLst/>
                          <a:latin typeface="+mn-lt"/>
                          <a:ea typeface="Times New Roman" panose="02020603050405020304" pitchFamily="18" charset="0"/>
                          <a:cs typeface="Times New Roman" panose="02020603050405020304" pitchFamily="18" charset="0"/>
                        </a:rPr>
                        <a:t>Female, %</a:t>
                      </a:r>
                      <a:endParaRPr lang="en-US" sz="1400" b="0" dirty="0">
                        <a:effectLst/>
                        <a:latin typeface="+mn-lt"/>
                        <a:ea typeface="Times New Roman" panose="02020603050405020304" pitchFamily="18" charset="0"/>
                        <a:cs typeface="Times New Roman" panose="02020603050405020304" pitchFamily="18" charset="0"/>
                      </a:endParaRPr>
                    </a:p>
                  </a:txBody>
                  <a:tcPr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23.4</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21.3</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 21.1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 30.8</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 26.8</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&lt;.001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2045583392"/>
                  </a:ext>
                </a:extLst>
              </a:tr>
              <a:tr h="362203">
                <a:tc>
                  <a:txBody>
                    <a:bodyPr/>
                    <a:lstStyle/>
                    <a:p>
                      <a:pPr marL="0" marR="0" lvl="0" indent="0" algn="l" defTabSz="881066" rtl="0" eaLnBrk="1" fontAlgn="auto" latinLnBrk="0" hangingPunct="1">
                        <a:lnSpc>
                          <a:spcPct val="100000"/>
                        </a:lnSpc>
                        <a:spcBef>
                          <a:spcPts val="85"/>
                        </a:spcBef>
                        <a:spcAft>
                          <a:spcPts val="85"/>
                        </a:spcAft>
                        <a:buClrTx/>
                        <a:buSzTx/>
                        <a:buFontTx/>
                        <a:buNone/>
                        <a:tabLst/>
                        <a:defRPr/>
                      </a:pPr>
                      <a:r>
                        <a:rPr lang="en-CA" sz="1400" b="0" dirty="0">
                          <a:solidFill>
                            <a:srgbClr val="0D0D0D"/>
                          </a:solidFill>
                          <a:effectLst/>
                          <a:latin typeface="+mn-lt"/>
                          <a:ea typeface="Times New Roman" panose="02020603050405020304" pitchFamily="18" charset="0"/>
                          <a:cs typeface="Times New Roman" panose="02020603050405020304" pitchFamily="18" charset="0"/>
                        </a:rPr>
                        <a:t>BMI (kg/m</a:t>
                      </a:r>
                      <a:r>
                        <a:rPr lang="en-CA" sz="1400" b="0" baseline="30000" dirty="0">
                          <a:solidFill>
                            <a:srgbClr val="0D0D0D"/>
                          </a:solidFill>
                          <a:effectLst/>
                          <a:latin typeface="+mn-lt"/>
                          <a:ea typeface="Times New Roman" panose="02020603050405020304" pitchFamily="18" charset="0"/>
                          <a:cs typeface="Times New Roman" panose="02020603050405020304" pitchFamily="18" charset="0"/>
                        </a:rPr>
                        <a:t>2</a:t>
                      </a:r>
                      <a:r>
                        <a:rPr lang="en-CA" sz="1400" b="0" dirty="0">
                          <a:solidFill>
                            <a:srgbClr val="0D0D0D"/>
                          </a:solidFill>
                          <a:effectLst/>
                          <a:latin typeface="+mn-lt"/>
                          <a:ea typeface="Times New Roman" panose="02020603050405020304" pitchFamily="18" charset="0"/>
                          <a:cs typeface="Times New Roman" panose="02020603050405020304" pitchFamily="18" charset="0"/>
                        </a:rPr>
                        <a:t>)*</a:t>
                      </a:r>
                      <a:endParaRPr lang="en-US" sz="1400" b="0" dirty="0">
                        <a:effectLst/>
                        <a:latin typeface="+mn-lt"/>
                        <a:ea typeface="Times New Roman" panose="02020603050405020304" pitchFamily="18" charset="0"/>
                        <a:cs typeface="Times New Roman" panose="02020603050405020304" pitchFamily="18" charset="0"/>
                      </a:endParaRPr>
                    </a:p>
                  </a:txBody>
                  <a:tcPr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28 (25-32)</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27 (24-31)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24 (22-27)</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27 (24-31)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30 (25-35)</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&lt;.001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1930139969"/>
                  </a:ext>
                </a:extLst>
              </a:tr>
              <a:tr h="275842">
                <a:tc>
                  <a:txBody>
                    <a:bodyPr/>
                    <a:lstStyle/>
                    <a:p>
                      <a:pPr marL="0" marR="0" algn="l">
                        <a:lnSpc>
                          <a:spcPct val="100000"/>
                        </a:lnSpc>
                        <a:spcBef>
                          <a:spcPts val="85"/>
                        </a:spcBef>
                        <a:spcAft>
                          <a:spcPts val="85"/>
                        </a:spcAft>
                      </a:pPr>
                      <a:r>
                        <a:rPr lang="en-CA" sz="1400" b="0" dirty="0">
                          <a:solidFill>
                            <a:srgbClr val="0D0D0D"/>
                          </a:solidFill>
                          <a:effectLst/>
                          <a:latin typeface="+mn-lt"/>
                          <a:ea typeface="Times New Roman" panose="02020603050405020304" pitchFamily="18" charset="0"/>
                          <a:cs typeface="Times New Roman" panose="02020603050405020304" pitchFamily="18" charset="0"/>
                        </a:rPr>
                        <a:t>Ejection Fraction, %*</a:t>
                      </a:r>
                      <a:endParaRPr lang="en-US" sz="1400" b="0" dirty="0">
                        <a:effectLst/>
                        <a:latin typeface="+mn-lt"/>
                        <a:ea typeface="Times New Roman" panose="02020603050405020304" pitchFamily="18" charset="0"/>
                        <a:cs typeface="Times New Roman" panose="02020603050405020304" pitchFamily="18" charset="0"/>
                      </a:endParaRPr>
                    </a:p>
                  </a:txBody>
                  <a:tcPr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30 (23-35)</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30 (25-35)</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30 (24-36)</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28 (21-35)</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26 (20-35)</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&lt;.001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1074490365"/>
                  </a:ext>
                </a:extLst>
              </a:tr>
              <a:tr h="501552">
                <a:tc gridSpan="7">
                  <a:txBody>
                    <a:bodyPr/>
                    <a:lstStyle/>
                    <a:p>
                      <a:pPr marL="0" marR="0" lvl="0" indent="0" algn="l" defTabSz="259137"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mn-lt"/>
                        </a:rPr>
                        <a:t>Medical</a:t>
                      </a:r>
                      <a:r>
                        <a:rPr lang="en-US" sz="1400" b="1" baseline="0" dirty="0">
                          <a:solidFill>
                            <a:schemeClr val="tx2"/>
                          </a:solidFill>
                          <a:latin typeface="+mn-lt"/>
                        </a:rPr>
                        <a:t> History </a:t>
                      </a:r>
                      <a:endParaRPr lang="en-US" sz="1400" b="1" dirty="0">
                        <a:solidFill>
                          <a:schemeClr val="tx2"/>
                        </a:solidFill>
                        <a:latin typeface="+mn-lt"/>
                      </a:endParaRPr>
                    </a:p>
                  </a:txBody>
                  <a:tcPr marR="45720" anchor="ctr"/>
                </a:tc>
                <a:tc hMerge="1">
                  <a:txBody>
                    <a:bodyPr/>
                    <a:lstStyle/>
                    <a:p>
                      <a:endParaRPr lang="en-US"/>
                    </a:p>
                  </a:txBody>
                  <a:tcPr/>
                </a:tc>
                <a:tc hMerge="1">
                  <a:txBody>
                    <a:bodyPr/>
                    <a:lstStyle/>
                    <a:p>
                      <a:pPr marL="0" marR="0" lvl="0" indent="0" algn="ctr" defTabSz="259137" rtl="0" eaLnBrk="1" fontAlgn="auto" latinLnBrk="0" hangingPunct="1">
                        <a:lnSpc>
                          <a:spcPct val="100000"/>
                        </a:lnSpc>
                        <a:spcBef>
                          <a:spcPts val="0"/>
                        </a:spcBef>
                        <a:spcAft>
                          <a:spcPts val="0"/>
                        </a:spcAft>
                        <a:buClrTx/>
                        <a:buSzTx/>
                        <a:buFontTx/>
                        <a:buNone/>
                        <a:tabLst/>
                        <a:defRPr/>
                      </a:pPr>
                      <a:endParaRPr lang="en-US" sz="2000" dirty="0">
                        <a:solidFill>
                          <a:schemeClr val="bg2"/>
                        </a:solidFill>
                      </a:endParaRPr>
                    </a:p>
                  </a:txBody>
                  <a:tcPr marL="310896" marR="310896" marT="155448" marB="155448"/>
                </a:tc>
                <a:tc hMerge="1">
                  <a:txBody>
                    <a:bodyPr/>
                    <a:lstStyle/>
                    <a:p>
                      <a:pPr marL="0" marR="0" lvl="0" indent="0" algn="ctr" defTabSz="259137" rtl="0" eaLnBrk="1" fontAlgn="auto" latinLnBrk="0" hangingPunct="1">
                        <a:lnSpc>
                          <a:spcPct val="100000"/>
                        </a:lnSpc>
                        <a:spcBef>
                          <a:spcPts val="0"/>
                        </a:spcBef>
                        <a:spcAft>
                          <a:spcPts val="0"/>
                        </a:spcAft>
                        <a:buClrTx/>
                        <a:buSzTx/>
                        <a:buFontTx/>
                        <a:buNone/>
                        <a:tabLst/>
                        <a:defRPr/>
                      </a:pPr>
                      <a:endParaRPr lang="en-US" sz="2000" dirty="0">
                        <a:solidFill>
                          <a:schemeClr val="bg2"/>
                        </a:solidFill>
                      </a:endParaRPr>
                    </a:p>
                  </a:txBody>
                  <a:tcPr marL="310896" marR="310896" marT="155448" marB="155448"/>
                </a:tc>
                <a:tc hMerge="1">
                  <a:txBody>
                    <a:bodyPr/>
                    <a:lstStyle/>
                    <a:p>
                      <a:pPr marL="0" marR="0" lvl="0" indent="0" algn="ctr" defTabSz="259137" rtl="0" eaLnBrk="1" fontAlgn="auto" latinLnBrk="0" hangingPunct="1">
                        <a:lnSpc>
                          <a:spcPct val="100000"/>
                        </a:lnSpc>
                        <a:spcBef>
                          <a:spcPts val="0"/>
                        </a:spcBef>
                        <a:spcAft>
                          <a:spcPts val="0"/>
                        </a:spcAft>
                        <a:buClrTx/>
                        <a:buSzTx/>
                        <a:buFontTx/>
                        <a:buNone/>
                        <a:tabLst/>
                        <a:defRPr/>
                      </a:pPr>
                      <a:endParaRPr lang="en-US" sz="2000" dirty="0">
                        <a:solidFill>
                          <a:schemeClr val="bg2"/>
                        </a:solidFill>
                      </a:endParaRPr>
                    </a:p>
                  </a:txBody>
                  <a:tcPr marL="310896" marR="310896" marT="155448" marB="155448"/>
                </a:tc>
                <a:tc hMerge="1">
                  <a:txBody>
                    <a:bodyPr/>
                    <a:lstStyle/>
                    <a:p>
                      <a:pPr marL="0" marR="0" lvl="0" indent="0" algn="ctr" defTabSz="259137" rtl="0" eaLnBrk="1" fontAlgn="auto" latinLnBrk="0" hangingPunct="1">
                        <a:lnSpc>
                          <a:spcPct val="100000"/>
                        </a:lnSpc>
                        <a:spcBef>
                          <a:spcPts val="0"/>
                        </a:spcBef>
                        <a:spcAft>
                          <a:spcPts val="0"/>
                        </a:spcAft>
                        <a:buClrTx/>
                        <a:buSzTx/>
                        <a:buFontTx/>
                        <a:buNone/>
                        <a:tabLst/>
                        <a:defRPr/>
                      </a:pPr>
                      <a:endParaRPr lang="en-US" sz="2000" dirty="0">
                        <a:solidFill>
                          <a:schemeClr val="bg2"/>
                        </a:solidFill>
                      </a:endParaRPr>
                    </a:p>
                  </a:txBody>
                  <a:tcPr marL="310896" marR="310896" marT="155448" marB="155448"/>
                </a:tc>
                <a:tc hMerge="1">
                  <a:txBody>
                    <a:bodyPr/>
                    <a:lstStyle/>
                    <a:p>
                      <a:pPr marL="0" marR="0" lvl="0" indent="0" algn="ctr" defTabSz="259137" rtl="0" eaLnBrk="1" fontAlgn="auto" latinLnBrk="0" hangingPunct="1">
                        <a:lnSpc>
                          <a:spcPct val="100000"/>
                        </a:lnSpc>
                        <a:spcBef>
                          <a:spcPts val="0"/>
                        </a:spcBef>
                        <a:spcAft>
                          <a:spcPts val="0"/>
                        </a:spcAft>
                        <a:buClrTx/>
                        <a:buSzTx/>
                        <a:buFontTx/>
                        <a:buNone/>
                        <a:tabLst/>
                        <a:defRPr/>
                      </a:pPr>
                      <a:endParaRPr lang="en-US" sz="2000" dirty="0">
                        <a:solidFill>
                          <a:schemeClr val="bg2"/>
                        </a:solidFill>
                      </a:endParaRPr>
                    </a:p>
                  </a:txBody>
                  <a:tcPr marL="310896" marR="310896" marT="155448" marB="155448"/>
                </a:tc>
                <a:extLst>
                  <a:ext uri="{0D108BD9-81ED-4DB2-BD59-A6C34878D82A}">
                    <a16:rowId xmlns:a16="http://schemas.microsoft.com/office/drawing/2014/main" val="1194834460"/>
                  </a:ext>
                </a:extLst>
              </a:tr>
              <a:tr h="379283">
                <a:tc>
                  <a:txBody>
                    <a:bodyPr/>
                    <a:lstStyle/>
                    <a:p>
                      <a:pPr marL="158750" marR="0" algn="l">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Diabetes, % </a:t>
                      </a:r>
                      <a:endParaRPr lang="en-US" sz="1400" dirty="0">
                        <a:effectLst/>
                        <a:latin typeface="+mn-lt"/>
                        <a:ea typeface="Times New Roman" panose="02020603050405020304" pitchFamily="18" charset="0"/>
                        <a:cs typeface="Times New Roman" panose="02020603050405020304" pitchFamily="18" charset="0"/>
                      </a:endParaRPr>
                    </a:p>
                  </a:txBody>
                  <a:tcPr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47.6</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45.3</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46.9</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39.8</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56.7</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&lt;.001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1944802439"/>
                  </a:ext>
                </a:extLst>
              </a:tr>
              <a:tr h="379283">
                <a:tc>
                  <a:txBody>
                    <a:bodyPr/>
                    <a:lstStyle/>
                    <a:p>
                      <a:pPr marL="158750" marR="0" algn="l">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Atrial fibrillation,%</a:t>
                      </a:r>
                      <a:endParaRPr lang="en-US" sz="1400" dirty="0">
                        <a:effectLst/>
                        <a:latin typeface="+mn-lt"/>
                        <a:ea typeface="Times New Roman" panose="02020603050405020304" pitchFamily="18" charset="0"/>
                        <a:cs typeface="Times New Roman" panose="02020603050405020304" pitchFamily="18" charset="0"/>
                      </a:endParaRPr>
                    </a:p>
                  </a:txBody>
                  <a:tcPr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44.2</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59.6</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41.2</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32.6</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47.9</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&lt;.001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2353151990"/>
                  </a:ext>
                </a:extLst>
              </a:tr>
              <a:tr h="551685">
                <a:tc>
                  <a:txBody>
                    <a:bodyPr/>
                    <a:lstStyle/>
                    <a:p>
                      <a:pPr marL="0" marR="0" algn="l">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SBP (mmHg)*</a:t>
                      </a:r>
                      <a:endParaRPr lang="en-US" sz="1400" dirty="0">
                        <a:effectLst/>
                        <a:latin typeface="+mn-lt"/>
                        <a:ea typeface="Times New Roman" panose="02020603050405020304" pitchFamily="18" charset="0"/>
                        <a:cs typeface="Times New Roman" panose="02020603050405020304" pitchFamily="18" charset="0"/>
                      </a:endParaRPr>
                    </a:p>
                  </a:txBody>
                  <a:tcPr marR="10795" marT="0" marB="0" anchor="ctr"/>
                </a:tc>
                <a:tc>
                  <a:txBody>
                    <a:bodyPr/>
                    <a:lstStyle/>
                    <a:p>
                      <a:pPr marL="0" marR="0" algn="ctr">
                        <a:lnSpc>
                          <a:spcPct val="100000"/>
                        </a:lnSpc>
                        <a:spcBef>
                          <a:spcPts val="85"/>
                        </a:spcBef>
                        <a:spcAft>
                          <a:spcPts val="85"/>
                        </a:spcAft>
                      </a:pPr>
                      <a:r>
                        <a:rPr lang="en-CA" sz="1400">
                          <a:solidFill>
                            <a:srgbClr val="0D0D0D"/>
                          </a:solidFill>
                          <a:effectLst/>
                          <a:latin typeface="+mn-lt"/>
                          <a:ea typeface="Times New Roman" panose="02020603050405020304" pitchFamily="18" charset="0"/>
                          <a:cs typeface="Times New Roman" panose="02020603050405020304" pitchFamily="18" charset="0"/>
                        </a:rPr>
                        <a:t>122 (112-133)</a:t>
                      </a:r>
                      <a:endParaRPr lang="en-US" sz="140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a:solidFill>
                            <a:srgbClr val="0D0D0D"/>
                          </a:solidFill>
                          <a:effectLst/>
                          <a:latin typeface="+mn-lt"/>
                          <a:ea typeface="Times New Roman" panose="02020603050405020304" pitchFamily="18" charset="0"/>
                          <a:cs typeface="Times New Roman" panose="02020603050405020304" pitchFamily="18" charset="0"/>
                        </a:rPr>
                        <a:t>117 (109-130)</a:t>
                      </a:r>
                      <a:endParaRPr lang="en-US" sz="140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115 (107-128)</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119 (110-133)</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117 (107-127)</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&lt;.001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2008876394"/>
                  </a:ext>
                </a:extLst>
              </a:tr>
              <a:tr h="551685">
                <a:tc>
                  <a:txBody>
                    <a:bodyPr/>
                    <a:lstStyle/>
                    <a:p>
                      <a:pPr marL="0" marR="0" algn="l">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eGFR (mL/min/1.73 m</a:t>
                      </a:r>
                      <a:r>
                        <a:rPr lang="en-CA" sz="1400" baseline="30000" dirty="0">
                          <a:solidFill>
                            <a:srgbClr val="0D0D0D"/>
                          </a:solidFill>
                          <a:effectLst/>
                          <a:latin typeface="+mn-lt"/>
                          <a:ea typeface="Times New Roman" panose="02020603050405020304" pitchFamily="18" charset="0"/>
                          <a:cs typeface="Times New Roman" panose="02020603050405020304" pitchFamily="18" charset="0"/>
                        </a:rPr>
                        <a:t>2</a:t>
                      </a:r>
                      <a:r>
                        <a:rPr lang="en-CA" sz="1400" dirty="0">
                          <a:solidFill>
                            <a:srgbClr val="0D0D0D"/>
                          </a:solidFill>
                          <a:effectLst/>
                          <a:latin typeface="+mn-lt"/>
                          <a:ea typeface="Times New Roman" panose="02020603050405020304" pitchFamily="18" charset="0"/>
                          <a:cs typeface="Times New Roman" panose="02020603050405020304" pitchFamily="18" charset="0"/>
                        </a:rPr>
                        <a:t>)*</a:t>
                      </a:r>
                      <a:endParaRPr lang="en-US" sz="1400" dirty="0">
                        <a:effectLst/>
                        <a:latin typeface="+mn-lt"/>
                        <a:ea typeface="Times New Roman" panose="02020603050405020304" pitchFamily="18" charset="0"/>
                        <a:cs typeface="Times New Roman" panose="02020603050405020304" pitchFamily="18" charset="0"/>
                      </a:endParaRPr>
                    </a:p>
                  </a:txBody>
                  <a:tcPr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60.4</a:t>
                      </a:r>
                      <a:br>
                        <a:rPr lang="en-CA" sz="1400" dirty="0">
                          <a:solidFill>
                            <a:srgbClr val="0D0D0D"/>
                          </a:solidFill>
                          <a:effectLst/>
                          <a:latin typeface="+mn-lt"/>
                          <a:ea typeface="Times New Roman" panose="02020603050405020304" pitchFamily="18" charset="0"/>
                          <a:cs typeface="Times New Roman" panose="02020603050405020304" pitchFamily="18" charset="0"/>
                        </a:rPr>
                      </a:br>
                      <a:r>
                        <a:rPr lang="en-CA" sz="1400" dirty="0">
                          <a:solidFill>
                            <a:srgbClr val="0D0D0D"/>
                          </a:solidFill>
                          <a:effectLst/>
                          <a:latin typeface="+mn-lt"/>
                          <a:ea typeface="Times New Roman" panose="02020603050405020304" pitchFamily="18" charset="0"/>
                          <a:cs typeface="Times New Roman" panose="02020603050405020304" pitchFamily="18" charset="0"/>
                        </a:rPr>
                        <a:t>(43.1-78.8)</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48.6</a:t>
                      </a:r>
                      <a:br>
                        <a:rPr lang="en-CA" sz="1400" dirty="0">
                          <a:solidFill>
                            <a:srgbClr val="0D0D0D"/>
                          </a:solidFill>
                          <a:effectLst/>
                          <a:latin typeface="+mn-lt"/>
                          <a:ea typeface="Times New Roman" panose="02020603050405020304" pitchFamily="18" charset="0"/>
                          <a:cs typeface="Times New Roman" panose="02020603050405020304" pitchFamily="18" charset="0"/>
                        </a:rPr>
                      </a:br>
                      <a:r>
                        <a:rPr lang="en-CA" sz="1400" dirty="0">
                          <a:solidFill>
                            <a:srgbClr val="0D0D0D"/>
                          </a:solidFill>
                          <a:effectLst/>
                          <a:latin typeface="+mn-lt"/>
                          <a:ea typeface="Times New Roman" panose="02020603050405020304" pitchFamily="18" charset="0"/>
                          <a:cs typeface="Times New Roman" panose="02020603050405020304" pitchFamily="18" charset="0"/>
                        </a:rPr>
                        <a:t>(34.7-65.0)</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59.5</a:t>
                      </a:r>
                      <a:br>
                        <a:rPr lang="en-CA" sz="1400" dirty="0">
                          <a:solidFill>
                            <a:srgbClr val="0D0D0D"/>
                          </a:solidFill>
                          <a:effectLst/>
                          <a:latin typeface="+mn-lt"/>
                          <a:ea typeface="Times New Roman" panose="02020603050405020304" pitchFamily="18" charset="0"/>
                          <a:cs typeface="Times New Roman" panose="02020603050405020304" pitchFamily="18" charset="0"/>
                        </a:rPr>
                      </a:br>
                      <a:r>
                        <a:rPr lang="en-CA" sz="1400" dirty="0">
                          <a:solidFill>
                            <a:srgbClr val="0D0D0D"/>
                          </a:solidFill>
                          <a:effectLst/>
                          <a:latin typeface="+mn-lt"/>
                          <a:ea typeface="Times New Roman" panose="02020603050405020304" pitchFamily="18" charset="0"/>
                          <a:cs typeface="Times New Roman" panose="02020603050405020304" pitchFamily="18" charset="0"/>
                        </a:rPr>
                        <a:t>(42.7-80.5)</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64.6</a:t>
                      </a:r>
                      <a:br>
                        <a:rPr lang="en-CA" sz="1400" dirty="0">
                          <a:solidFill>
                            <a:srgbClr val="0D0D0D"/>
                          </a:solidFill>
                          <a:effectLst/>
                          <a:latin typeface="+mn-lt"/>
                          <a:ea typeface="Times New Roman" panose="02020603050405020304" pitchFamily="18" charset="0"/>
                          <a:cs typeface="Times New Roman" panose="02020603050405020304" pitchFamily="18" charset="0"/>
                        </a:rPr>
                      </a:br>
                      <a:r>
                        <a:rPr lang="en-CA" sz="1400" dirty="0">
                          <a:solidFill>
                            <a:srgbClr val="0D0D0D"/>
                          </a:solidFill>
                          <a:effectLst/>
                          <a:latin typeface="+mn-lt"/>
                          <a:ea typeface="Times New Roman" panose="02020603050405020304" pitchFamily="18" charset="0"/>
                          <a:cs typeface="Times New Roman" panose="02020603050405020304" pitchFamily="18" charset="0"/>
                        </a:rPr>
                        <a:t>(46.4-84.2)</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55.3</a:t>
                      </a:r>
                      <a:br>
                        <a:rPr lang="en-CA" sz="1400" dirty="0">
                          <a:solidFill>
                            <a:srgbClr val="0D0D0D"/>
                          </a:solidFill>
                          <a:effectLst/>
                          <a:latin typeface="+mn-lt"/>
                          <a:ea typeface="Times New Roman" panose="02020603050405020304" pitchFamily="18" charset="0"/>
                          <a:cs typeface="Times New Roman" panose="02020603050405020304" pitchFamily="18" charset="0"/>
                        </a:rPr>
                      </a:br>
                      <a:r>
                        <a:rPr lang="en-CA" sz="1400" dirty="0">
                          <a:solidFill>
                            <a:srgbClr val="0D0D0D"/>
                          </a:solidFill>
                          <a:effectLst/>
                          <a:latin typeface="+mn-lt"/>
                          <a:ea typeface="Times New Roman" panose="02020603050405020304" pitchFamily="18" charset="0"/>
                          <a:cs typeface="Times New Roman" panose="02020603050405020304" pitchFamily="18" charset="0"/>
                        </a:rPr>
                        <a:t>(40.3-74.8)</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&lt;.001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215865959"/>
                  </a:ext>
                </a:extLst>
              </a:tr>
              <a:tr h="275842">
                <a:tc>
                  <a:txBody>
                    <a:bodyPr/>
                    <a:lstStyle/>
                    <a:p>
                      <a:pPr marL="0" marR="0" algn="l">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MAGGIC Risk Score*</a:t>
                      </a:r>
                      <a:endParaRPr lang="en-US" sz="1400" dirty="0">
                        <a:effectLst/>
                        <a:latin typeface="+mn-lt"/>
                        <a:ea typeface="Times New Roman" panose="02020603050405020304" pitchFamily="18" charset="0"/>
                        <a:cs typeface="Times New Roman" panose="02020603050405020304" pitchFamily="18" charset="0"/>
                      </a:endParaRPr>
                    </a:p>
                  </a:txBody>
                  <a:tcPr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23 (18-28)</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26 (22-31)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24 (19-28)</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23 (19-27)</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24 (20-29)</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dirty="0">
                          <a:solidFill>
                            <a:srgbClr val="0D0D0D"/>
                          </a:solidFill>
                          <a:effectLst/>
                          <a:latin typeface="+mn-lt"/>
                          <a:ea typeface="Times New Roman" panose="02020603050405020304" pitchFamily="18" charset="0"/>
                          <a:cs typeface="Times New Roman" panose="02020603050405020304" pitchFamily="18" charset="0"/>
                        </a:rPr>
                        <a:t>&lt;.001</a:t>
                      </a:r>
                      <a:endParaRPr lang="en-US" sz="1400" dirty="0">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3836719884"/>
                  </a:ext>
                </a:extLst>
              </a:tr>
              <a:tr h="413763">
                <a:tc gridSpan="7">
                  <a:txBody>
                    <a:bodyPr/>
                    <a:lstStyle/>
                    <a:p>
                      <a:pPr marL="0" marR="0" lvl="0" indent="0" algn="l" defTabSz="1166047" rtl="0" eaLnBrk="1" fontAlgn="auto" latinLnBrk="0" hangingPunct="1">
                        <a:lnSpc>
                          <a:spcPct val="100000"/>
                        </a:lnSpc>
                        <a:spcBef>
                          <a:spcPts val="690"/>
                        </a:spcBef>
                        <a:spcAft>
                          <a:spcPts val="275"/>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mn-lt"/>
                          <a:ea typeface="+mn-ea"/>
                          <a:cs typeface="+mn-cs"/>
                        </a:rPr>
                        <a:t>* - median (25th, 75th percentiles) reported for continuous variables; all other values reported were % </a:t>
                      </a:r>
                    </a:p>
                  </a:txBody>
                  <a:tcPr marR="10795" marT="0" marB="0" anchor="ctr">
                    <a:noFill/>
                  </a:tcPr>
                </a:tc>
                <a:tc hMerge="1">
                  <a:txBody>
                    <a:bodyPr/>
                    <a:lstStyle/>
                    <a:p>
                      <a:pPr marL="0" marR="0" algn="ctr">
                        <a:lnSpc>
                          <a:spcPct val="150000"/>
                        </a:lnSpc>
                        <a:spcBef>
                          <a:spcPts val="85"/>
                        </a:spcBef>
                        <a:spcAft>
                          <a:spcPts val="85"/>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tc hMerge="1">
                  <a:txBody>
                    <a:bodyPr/>
                    <a:lstStyle/>
                    <a:p>
                      <a:pPr marL="0" marR="0" algn="ctr">
                        <a:lnSpc>
                          <a:spcPct val="150000"/>
                        </a:lnSpc>
                        <a:spcBef>
                          <a:spcPts val="85"/>
                        </a:spcBef>
                        <a:spcAft>
                          <a:spcPts val="85"/>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tc hMerge="1">
                  <a:txBody>
                    <a:bodyPr/>
                    <a:lstStyle/>
                    <a:p>
                      <a:pPr marL="0" marR="0" algn="ctr">
                        <a:lnSpc>
                          <a:spcPct val="150000"/>
                        </a:lnSpc>
                        <a:spcBef>
                          <a:spcPts val="85"/>
                        </a:spcBef>
                        <a:spcAft>
                          <a:spcPts val="85"/>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tc hMerge="1">
                  <a:txBody>
                    <a:bodyPr/>
                    <a:lstStyle/>
                    <a:p>
                      <a:pPr marL="0" marR="0" algn="ctr">
                        <a:lnSpc>
                          <a:spcPct val="150000"/>
                        </a:lnSpc>
                        <a:spcBef>
                          <a:spcPts val="85"/>
                        </a:spcBef>
                        <a:spcAft>
                          <a:spcPts val="85"/>
                        </a:spcAft>
                      </a:pP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tc hMerge="1">
                  <a:txBody>
                    <a:bodyPr/>
                    <a:lstStyle/>
                    <a:p>
                      <a:pPr marL="0" marR="0" algn="ctr">
                        <a:lnSpc>
                          <a:spcPct val="150000"/>
                        </a:lnSpc>
                        <a:spcBef>
                          <a:spcPts val="85"/>
                        </a:spcBef>
                        <a:spcAft>
                          <a:spcPts val="85"/>
                        </a:spcAft>
                      </a:pP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tc hMerge="1">
                  <a:txBody>
                    <a:bodyPr/>
                    <a:lstStyle/>
                    <a:p>
                      <a:pPr marL="0" marR="0" algn="ctr">
                        <a:lnSpc>
                          <a:spcPct val="150000"/>
                        </a:lnSpc>
                        <a:spcBef>
                          <a:spcPts val="85"/>
                        </a:spcBef>
                        <a:spcAft>
                          <a:spcPts val="85"/>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4133632767"/>
                  </a:ext>
                </a:extLst>
              </a:tr>
            </a:tbl>
          </a:graphicData>
        </a:graphic>
      </p:graphicFrame>
    </p:spTree>
    <p:extLst>
      <p:ext uri="{BB962C8B-B14F-4D97-AF65-F5344CB8AC3E}">
        <p14:creationId xmlns:p14="http://schemas.microsoft.com/office/powerpoint/2010/main" val="422621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0C18-CBC0-D1E2-FCCB-0F4DF2426CB3}"/>
              </a:ext>
            </a:extLst>
          </p:cNvPr>
          <p:cNvSpPr>
            <a:spLocks noGrp="1"/>
          </p:cNvSpPr>
          <p:nvPr>
            <p:ph type="title"/>
          </p:nvPr>
        </p:nvSpPr>
        <p:spPr/>
        <p:txBody>
          <a:bodyPr/>
          <a:lstStyle/>
          <a:p>
            <a:r>
              <a:rPr lang="en-US" dirty="0"/>
              <a:t>Medication and Device Use by Region</a:t>
            </a:r>
          </a:p>
        </p:txBody>
      </p:sp>
      <p:sp>
        <p:nvSpPr>
          <p:cNvPr id="9" name="Footer Placeholder 8">
            <a:extLst>
              <a:ext uri="{FF2B5EF4-FFF2-40B4-BE49-F238E27FC236}">
                <a16:creationId xmlns:a16="http://schemas.microsoft.com/office/drawing/2014/main" id="{2D8181A9-AF49-70F3-451E-16B6A3B036F8}"/>
              </a:ext>
            </a:extLst>
          </p:cNvPr>
          <p:cNvSpPr>
            <a:spLocks noGrp="1"/>
          </p:cNvSpPr>
          <p:nvPr>
            <p:ph type="ftr" sz="quarter" idx="3"/>
          </p:nvPr>
        </p:nvSpPr>
        <p:spPr/>
        <p:txBody>
          <a:bodyPr/>
          <a:lstStyle/>
          <a:p>
            <a:r>
              <a:rPr lang="en-US" dirty="0"/>
              <a:t>ICD, implantable cardioverter-defibrillator; SOC, standard of care</a:t>
            </a:r>
          </a:p>
        </p:txBody>
      </p:sp>
      <p:grpSp>
        <p:nvGrpSpPr>
          <p:cNvPr id="12" name="Group 11">
            <a:extLst>
              <a:ext uri="{FF2B5EF4-FFF2-40B4-BE49-F238E27FC236}">
                <a16:creationId xmlns:a16="http://schemas.microsoft.com/office/drawing/2014/main" id="{0CAFF90D-A221-6E30-922B-975CE2074075}"/>
              </a:ext>
            </a:extLst>
          </p:cNvPr>
          <p:cNvGrpSpPr/>
          <p:nvPr/>
        </p:nvGrpSpPr>
        <p:grpSpPr>
          <a:xfrm>
            <a:off x="1999909" y="1357055"/>
            <a:ext cx="7912158" cy="4999295"/>
            <a:chOff x="1999909" y="1357055"/>
            <a:chExt cx="7912158" cy="4999295"/>
          </a:xfrm>
        </p:grpSpPr>
        <p:grpSp>
          <p:nvGrpSpPr>
            <p:cNvPr id="4" name="Group 3">
              <a:extLst>
                <a:ext uri="{FF2B5EF4-FFF2-40B4-BE49-F238E27FC236}">
                  <a16:creationId xmlns:a16="http://schemas.microsoft.com/office/drawing/2014/main" id="{939CFC4E-C3F6-1F8E-E17B-595771D2114B}"/>
                </a:ext>
              </a:extLst>
            </p:cNvPr>
            <p:cNvGrpSpPr/>
            <p:nvPr/>
          </p:nvGrpSpPr>
          <p:grpSpPr>
            <a:xfrm>
              <a:off x="1999909" y="1357055"/>
              <a:ext cx="7912158" cy="4999295"/>
              <a:chOff x="32930494" y="-1978886"/>
              <a:chExt cx="6831777" cy="4401772"/>
            </a:xfrm>
          </p:grpSpPr>
          <p:pic>
            <p:nvPicPr>
              <p:cNvPr id="5" name="Picture 4">
                <a:extLst>
                  <a:ext uri="{FF2B5EF4-FFF2-40B4-BE49-F238E27FC236}">
                    <a16:creationId xmlns:a16="http://schemas.microsoft.com/office/drawing/2014/main" id="{68F5BABB-8775-E359-78B8-058CC5F71D6E}"/>
                  </a:ext>
                </a:extLst>
              </p:cNvPr>
              <p:cNvPicPr/>
              <p:nvPr/>
            </p:nvPicPr>
            <p:blipFill rotWithShape="1">
              <a:blip r:embed="rId2" cstate="print">
                <a:extLst>
                  <a:ext uri="{28A0092B-C50C-407E-A947-70E740481C1C}">
                    <a14:useLocalDpi xmlns:a14="http://schemas.microsoft.com/office/drawing/2010/main" val="0"/>
                  </a:ext>
                </a:extLst>
              </a:blip>
              <a:srcRect l="14377" t="6934" b="15379"/>
              <a:stretch/>
            </p:blipFill>
            <p:spPr>
              <a:xfrm>
                <a:off x="33379462" y="-1978886"/>
                <a:ext cx="6382809" cy="4136806"/>
              </a:xfrm>
              <a:prstGeom prst="rect">
                <a:avLst/>
              </a:prstGeom>
            </p:spPr>
          </p:pic>
          <p:sp>
            <p:nvSpPr>
              <p:cNvPr id="6" name="Content Placeholder 6">
                <a:extLst>
                  <a:ext uri="{FF2B5EF4-FFF2-40B4-BE49-F238E27FC236}">
                    <a16:creationId xmlns:a16="http://schemas.microsoft.com/office/drawing/2014/main" id="{93411CC2-E6E9-FBE8-B3C1-395C8F4A2FE8}"/>
                  </a:ext>
                </a:extLst>
              </p:cNvPr>
              <p:cNvSpPr txBox="1">
                <a:spLocks/>
              </p:cNvSpPr>
              <p:nvPr/>
            </p:nvSpPr>
            <p:spPr>
              <a:xfrm>
                <a:off x="34523145" y="2219479"/>
                <a:ext cx="4148078" cy="203407"/>
              </a:xfrm>
              <a:prstGeom prst="rect">
                <a:avLst/>
              </a:prstGeom>
              <a:noFill/>
            </p:spPr>
            <p:txBody>
              <a:bodyPr vert="horz" lIns="0" tIns="0" rIns="0" bIns="0" rtlCol="0">
                <a:noAutofit/>
              </a:bodyPr>
              <a:lstStyle>
                <a:lvl1pPr marL="0" indent="0" algn="l" defTabSz="1280160" rtl="0" eaLnBrk="1" latinLnBrk="0" hangingPunct="1">
                  <a:lnSpc>
                    <a:spcPct val="110000"/>
                  </a:lnSpc>
                  <a:spcBef>
                    <a:spcPts val="1400"/>
                  </a:spcBef>
                  <a:buSzPct val="100000"/>
                  <a:buFont typeface="Lucida Grande"/>
                  <a:buNone/>
                  <a:tabLst/>
                  <a:defRPr sz="2800" kern="1200">
                    <a:solidFill>
                      <a:srgbClr val="58595B"/>
                    </a:solidFill>
                    <a:latin typeface="+mn-lt"/>
                    <a:ea typeface="+mn-ea"/>
                    <a:cs typeface="+mn-cs"/>
                  </a:defRPr>
                </a:lvl1pPr>
                <a:lvl2pPr marL="685800" indent="-342900" algn="l" defTabSz="1280160" rtl="0" eaLnBrk="1" latinLnBrk="0" hangingPunct="1">
                  <a:lnSpc>
                    <a:spcPct val="110000"/>
                  </a:lnSpc>
                  <a:spcBef>
                    <a:spcPts val="800"/>
                  </a:spcBef>
                  <a:buClr>
                    <a:srgbClr val="71C04F"/>
                  </a:buClr>
                  <a:buFont typeface="Wingdings" charset="2"/>
                  <a:buChar char="§"/>
                  <a:tabLst/>
                  <a:defRPr sz="2800" kern="1200">
                    <a:solidFill>
                      <a:srgbClr val="58595B"/>
                    </a:solidFill>
                    <a:latin typeface="+mn-lt"/>
                    <a:ea typeface="+mn-ea"/>
                    <a:cs typeface="+mn-cs"/>
                  </a:defRPr>
                </a:lvl2pPr>
                <a:lvl3pPr marL="1485900" indent="-304800" algn="l" defTabSz="1280160" rtl="0" eaLnBrk="1" latinLnBrk="0" hangingPunct="1">
                  <a:lnSpc>
                    <a:spcPct val="110000"/>
                  </a:lnSpc>
                  <a:spcBef>
                    <a:spcPts val="800"/>
                  </a:spcBef>
                  <a:buClr>
                    <a:srgbClr val="00AEEF"/>
                  </a:buClr>
                  <a:buFont typeface="Arial"/>
                  <a:buChar char="•"/>
                  <a:tabLst/>
                  <a:defRPr sz="2800" kern="1200">
                    <a:solidFill>
                      <a:srgbClr val="58595B"/>
                    </a:solidFill>
                    <a:latin typeface="+mn-lt"/>
                    <a:ea typeface="+mn-ea"/>
                    <a:cs typeface="+mn-cs"/>
                  </a:defRPr>
                </a:lvl3pPr>
                <a:lvl4pPr marL="1879600" indent="-330200" algn="l" defTabSz="1280160" rtl="0" eaLnBrk="1" latinLnBrk="0" hangingPunct="1">
                  <a:lnSpc>
                    <a:spcPct val="110000"/>
                  </a:lnSpc>
                  <a:spcBef>
                    <a:spcPts val="800"/>
                  </a:spcBef>
                  <a:buFont typeface="Arial"/>
                  <a:buChar char="–"/>
                  <a:tabLst/>
                  <a:defRPr sz="2800" kern="1200">
                    <a:solidFill>
                      <a:srgbClr val="58595B"/>
                    </a:solidFill>
                    <a:latin typeface="+mn-lt"/>
                    <a:ea typeface="+mn-ea"/>
                    <a:cs typeface="+mn-cs"/>
                  </a:defRPr>
                </a:lvl4pPr>
                <a:lvl5pPr marL="1836738" indent="0" algn="l" defTabSz="1280160" rtl="0" eaLnBrk="1" latinLnBrk="0" hangingPunct="1">
                  <a:lnSpc>
                    <a:spcPct val="110000"/>
                  </a:lnSpc>
                  <a:spcBef>
                    <a:spcPts val="800"/>
                  </a:spcBef>
                  <a:buFont typeface="Arial"/>
                  <a:buNone/>
                  <a:tabLst/>
                  <a:defRPr sz="2800" i="1" kern="1200">
                    <a:solidFill>
                      <a:srgbClr val="58595B"/>
                    </a:solidFill>
                    <a:latin typeface="+mn-lt"/>
                    <a:ea typeface="+mn-ea"/>
                    <a:cs typeface="+mn-cs"/>
                  </a:defRPr>
                </a:lvl5pPr>
                <a:lvl6pPr marL="7040880" indent="-640080" algn="l" defTabSz="1280160" rtl="0" eaLnBrk="1" latinLnBrk="0" hangingPunct="1">
                  <a:spcBef>
                    <a:spcPct val="20000"/>
                  </a:spcBef>
                  <a:buFont typeface="Arial"/>
                  <a:buChar char="•"/>
                  <a:defRPr sz="5600" kern="1200">
                    <a:solidFill>
                      <a:schemeClr val="tx1"/>
                    </a:solidFill>
                    <a:latin typeface="+mn-lt"/>
                    <a:ea typeface="+mn-ea"/>
                    <a:cs typeface="+mn-cs"/>
                  </a:defRPr>
                </a:lvl6pPr>
                <a:lvl7pPr marL="8321040" indent="-640080" algn="l" defTabSz="1280160" rtl="0" eaLnBrk="1" latinLnBrk="0" hangingPunct="1">
                  <a:spcBef>
                    <a:spcPct val="20000"/>
                  </a:spcBef>
                  <a:buFont typeface="Arial"/>
                  <a:buChar char="•"/>
                  <a:defRPr sz="5600" kern="1200">
                    <a:solidFill>
                      <a:schemeClr val="tx1"/>
                    </a:solidFill>
                    <a:latin typeface="+mn-lt"/>
                    <a:ea typeface="+mn-ea"/>
                    <a:cs typeface="+mn-cs"/>
                  </a:defRPr>
                </a:lvl7pPr>
                <a:lvl8pPr marL="9601200" indent="-640080" algn="l" defTabSz="1280160" rtl="0" eaLnBrk="1" latinLnBrk="0" hangingPunct="1">
                  <a:spcBef>
                    <a:spcPct val="20000"/>
                  </a:spcBef>
                  <a:buFont typeface="Arial"/>
                  <a:buChar char="•"/>
                  <a:defRPr sz="5600" kern="1200">
                    <a:solidFill>
                      <a:schemeClr val="tx1"/>
                    </a:solidFill>
                    <a:latin typeface="+mn-lt"/>
                    <a:ea typeface="+mn-ea"/>
                    <a:cs typeface="+mn-cs"/>
                  </a:defRPr>
                </a:lvl8pPr>
                <a:lvl9pPr marL="10881360" indent="-640080" algn="l" defTabSz="1280160" rtl="0" eaLnBrk="1" latinLnBrk="0" hangingPunct="1">
                  <a:spcBef>
                    <a:spcPct val="20000"/>
                  </a:spcBef>
                  <a:buFont typeface="Arial"/>
                  <a:buChar char="•"/>
                  <a:defRPr sz="5600" kern="1200">
                    <a:solidFill>
                      <a:schemeClr val="tx1"/>
                    </a:solidFill>
                    <a:latin typeface="+mn-lt"/>
                    <a:ea typeface="+mn-ea"/>
                    <a:cs typeface="+mn-cs"/>
                  </a:defRPr>
                </a:lvl9pPr>
              </a:lstStyle>
              <a:p>
                <a:pPr algn="ctr" defTabSz="1166047">
                  <a:spcBef>
                    <a:spcPts val="690"/>
                  </a:spcBef>
                  <a:spcAft>
                    <a:spcPts val="275"/>
                  </a:spcAft>
                </a:pPr>
                <a:r>
                  <a:rPr lang="en-US" sz="1200" dirty="0">
                    <a:solidFill>
                      <a:schemeClr val="tx2">
                        <a:lumMod val="85000"/>
                        <a:lumOff val="15000"/>
                      </a:schemeClr>
                    </a:solidFill>
                  </a:rPr>
                  <a:t>*test of differences in SOC medications and devices across regions</a:t>
                </a:r>
                <a:endParaRPr lang="en-US" sz="1200" dirty="0">
                  <a:solidFill>
                    <a:schemeClr val="tx2">
                      <a:lumMod val="85000"/>
                      <a:lumOff val="15000"/>
                    </a:schemeClr>
                  </a:solidFill>
                  <a:latin typeface="Arial"/>
                </a:endParaRPr>
              </a:p>
            </p:txBody>
          </p:sp>
          <p:pic>
            <p:nvPicPr>
              <p:cNvPr id="7" name="Picture 6">
                <a:extLst>
                  <a:ext uri="{FF2B5EF4-FFF2-40B4-BE49-F238E27FC236}">
                    <a16:creationId xmlns:a16="http://schemas.microsoft.com/office/drawing/2014/main" id="{9BFB12DE-2C6A-A646-2C51-94383FB07D23}"/>
                  </a:ext>
                </a:extLst>
              </p:cNvPr>
              <p:cNvPicPr/>
              <p:nvPr/>
            </p:nvPicPr>
            <p:blipFill rotWithShape="1">
              <a:blip r:embed="rId2" cstate="print">
                <a:extLst>
                  <a:ext uri="{28A0092B-C50C-407E-A947-70E740481C1C}">
                    <a14:useLocalDpi xmlns:a14="http://schemas.microsoft.com/office/drawing/2010/main" val="0"/>
                  </a:ext>
                </a:extLst>
              </a:blip>
              <a:srcRect l="35661" t="417" r="19277" b="94302"/>
              <a:stretch/>
            </p:blipFill>
            <p:spPr>
              <a:xfrm>
                <a:off x="33830951" y="-1618442"/>
                <a:ext cx="3931920" cy="329184"/>
              </a:xfrm>
              <a:prstGeom prst="rect">
                <a:avLst/>
              </a:prstGeom>
            </p:spPr>
          </p:pic>
          <p:pic>
            <p:nvPicPr>
              <p:cNvPr id="8" name="Picture 7">
                <a:extLst>
                  <a:ext uri="{FF2B5EF4-FFF2-40B4-BE49-F238E27FC236}">
                    <a16:creationId xmlns:a16="http://schemas.microsoft.com/office/drawing/2014/main" id="{E6827430-39BA-3A0D-945C-AFDA63365569}"/>
                  </a:ext>
                </a:extLst>
              </p:cNvPr>
              <p:cNvPicPr/>
              <p:nvPr/>
            </p:nvPicPr>
            <p:blipFill rotWithShape="1">
              <a:blip r:embed="rId2" cstate="print">
                <a:extLst>
                  <a:ext uri="{28A0092B-C50C-407E-A947-70E740481C1C}">
                    <a14:useLocalDpi xmlns:a14="http://schemas.microsoft.com/office/drawing/2010/main" val="0"/>
                  </a:ext>
                </a:extLst>
              </a:blip>
              <a:srcRect t="24109" r="95437" b="44919"/>
              <a:stretch/>
            </p:blipFill>
            <p:spPr>
              <a:xfrm>
                <a:off x="32930494" y="-958171"/>
                <a:ext cx="398167" cy="1930401"/>
              </a:xfrm>
              <a:prstGeom prst="rect">
                <a:avLst/>
              </a:prstGeom>
            </p:spPr>
          </p:pic>
        </p:grpSp>
        <p:sp>
          <p:nvSpPr>
            <p:cNvPr id="10" name="Rectangle 9">
              <a:extLst>
                <a:ext uri="{FF2B5EF4-FFF2-40B4-BE49-F238E27FC236}">
                  <a16:creationId xmlns:a16="http://schemas.microsoft.com/office/drawing/2014/main" id="{22D77D2B-E9F3-567E-FECB-3557602EC645}"/>
                </a:ext>
              </a:extLst>
            </p:cNvPr>
            <p:cNvSpPr/>
            <p:nvPr/>
          </p:nvSpPr>
          <p:spPr>
            <a:xfrm>
              <a:off x="2932043" y="1372723"/>
              <a:ext cx="6980024" cy="94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830276-8616-736A-0974-64AA58B8FE69}"/>
                </a:ext>
              </a:extLst>
            </p:cNvPr>
            <p:cNvSpPr/>
            <p:nvPr/>
          </p:nvSpPr>
          <p:spPr>
            <a:xfrm>
              <a:off x="9759667" y="1410358"/>
              <a:ext cx="89183" cy="3942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104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1817-D671-C0BC-D328-1D9DCFDB63B0}"/>
              </a:ext>
            </a:extLst>
          </p:cNvPr>
          <p:cNvSpPr>
            <a:spLocks noGrp="1"/>
          </p:cNvSpPr>
          <p:nvPr>
            <p:ph type="title"/>
          </p:nvPr>
        </p:nvSpPr>
        <p:spPr/>
        <p:txBody>
          <a:bodyPr>
            <a:normAutofit/>
          </a:bodyPr>
          <a:lstStyle/>
          <a:p>
            <a:r>
              <a:rPr lang="en-US" dirty="0"/>
              <a:t>Placebo Event Rates and MAGGIC Risk Scores</a:t>
            </a:r>
          </a:p>
        </p:txBody>
      </p:sp>
      <p:graphicFrame>
        <p:nvGraphicFramePr>
          <p:cNvPr id="5" name="Table 3">
            <a:extLst>
              <a:ext uri="{FF2B5EF4-FFF2-40B4-BE49-F238E27FC236}">
                <a16:creationId xmlns:a16="http://schemas.microsoft.com/office/drawing/2014/main" id="{4C377438-A966-3CA7-FA28-01D0CFF663EF}"/>
              </a:ext>
            </a:extLst>
          </p:cNvPr>
          <p:cNvGraphicFramePr>
            <a:graphicFrameLocks noGrp="1"/>
          </p:cNvGraphicFramePr>
          <p:nvPr>
            <p:extLst>
              <p:ext uri="{D42A27DB-BD31-4B8C-83A1-F6EECF244321}">
                <p14:modId xmlns:p14="http://schemas.microsoft.com/office/powerpoint/2010/main" val="4058955792"/>
              </p:ext>
            </p:extLst>
          </p:nvPr>
        </p:nvGraphicFramePr>
        <p:xfrm>
          <a:off x="1352550" y="1990690"/>
          <a:ext cx="9715498" cy="2121256"/>
        </p:xfrm>
        <a:graphic>
          <a:graphicData uri="http://schemas.openxmlformats.org/drawingml/2006/table">
            <a:tbl>
              <a:tblPr firstRow="1" bandRow="1">
                <a:tableStyleId>{21E4AEA4-8DFA-4A89-87EB-49C32662AFE0}</a:tableStyleId>
              </a:tblPr>
              <a:tblGrid>
                <a:gridCol w="2551924">
                  <a:extLst>
                    <a:ext uri="{9D8B030D-6E8A-4147-A177-3AD203B41FA5}">
                      <a16:colId xmlns:a16="http://schemas.microsoft.com/office/drawing/2014/main" val="1112442044"/>
                    </a:ext>
                  </a:extLst>
                </a:gridCol>
                <a:gridCol w="1275960">
                  <a:extLst>
                    <a:ext uri="{9D8B030D-6E8A-4147-A177-3AD203B41FA5}">
                      <a16:colId xmlns:a16="http://schemas.microsoft.com/office/drawing/2014/main" val="2392690887"/>
                    </a:ext>
                  </a:extLst>
                </a:gridCol>
                <a:gridCol w="1275960">
                  <a:extLst>
                    <a:ext uri="{9D8B030D-6E8A-4147-A177-3AD203B41FA5}">
                      <a16:colId xmlns:a16="http://schemas.microsoft.com/office/drawing/2014/main" val="555750871"/>
                    </a:ext>
                  </a:extLst>
                </a:gridCol>
                <a:gridCol w="1275960">
                  <a:extLst>
                    <a:ext uri="{9D8B030D-6E8A-4147-A177-3AD203B41FA5}">
                      <a16:colId xmlns:a16="http://schemas.microsoft.com/office/drawing/2014/main" val="2834664069"/>
                    </a:ext>
                  </a:extLst>
                </a:gridCol>
                <a:gridCol w="1275960">
                  <a:extLst>
                    <a:ext uri="{9D8B030D-6E8A-4147-A177-3AD203B41FA5}">
                      <a16:colId xmlns:a16="http://schemas.microsoft.com/office/drawing/2014/main" val="2174510697"/>
                    </a:ext>
                  </a:extLst>
                </a:gridCol>
                <a:gridCol w="1275960">
                  <a:extLst>
                    <a:ext uri="{9D8B030D-6E8A-4147-A177-3AD203B41FA5}">
                      <a16:colId xmlns:a16="http://schemas.microsoft.com/office/drawing/2014/main" val="3190821824"/>
                    </a:ext>
                  </a:extLst>
                </a:gridCol>
                <a:gridCol w="783774">
                  <a:extLst>
                    <a:ext uri="{9D8B030D-6E8A-4147-A177-3AD203B41FA5}">
                      <a16:colId xmlns:a16="http://schemas.microsoft.com/office/drawing/2014/main" val="3386470605"/>
                    </a:ext>
                  </a:extLst>
                </a:gridCol>
              </a:tblGrid>
              <a:tr h="1134438">
                <a:tc>
                  <a:txBody>
                    <a:bodyPr/>
                    <a:lstStyle/>
                    <a:p>
                      <a:pPr marL="0" marR="0" algn="ctr">
                        <a:lnSpc>
                          <a:spcPct val="100000"/>
                        </a:lnSpc>
                        <a:spcBef>
                          <a:spcPts val="85"/>
                        </a:spcBef>
                        <a:spcAft>
                          <a:spcPts val="85"/>
                        </a:spcAft>
                      </a:pPr>
                      <a:r>
                        <a:rPr lang="en-CA" sz="1400" b="1" dirty="0">
                          <a:solidFill>
                            <a:schemeClr val="bg1"/>
                          </a:solidFill>
                          <a:effectLst/>
                          <a:latin typeface="+mn-lt"/>
                          <a:ea typeface="Times New Roman" panose="02020603050405020304" pitchFamily="18" charset="0"/>
                          <a:cs typeface="Times New Roman" panose="02020603050405020304" pitchFamily="18" charset="0"/>
                        </a:rPr>
                        <a:t>Composite Endpoint:  CV death or HFH</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b="1" dirty="0">
                          <a:solidFill>
                            <a:schemeClr val="bg1"/>
                          </a:solidFill>
                          <a:effectLst/>
                          <a:latin typeface="+mn-lt"/>
                          <a:ea typeface="Times New Roman" panose="02020603050405020304" pitchFamily="18" charset="0"/>
                          <a:cs typeface="Times New Roman" panose="02020603050405020304" pitchFamily="18" charset="0"/>
                        </a:rPr>
                        <a:t>E. Europe</a:t>
                      </a:r>
                      <a:br>
                        <a:rPr lang="en-CA" sz="1400" b="1" dirty="0">
                          <a:solidFill>
                            <a:schemeClr val="bg1"/>
                          </a:solidFill>
                          <a:effectLst/>
                          <a:latin typeface="+mn-lt"/>
                          <a:ea typeface="Times New Roman" panose="02020603050405020304" pitchFamily="18" charset="0"/>
                          <a:cs typeface="Times New Roman" panose="02020603050405020304" pitchFamily="18" charset="0"/>
                        </a:rPr>
                      </a:br>
                      <a:r>
                        <a:rPr lang="en-CA" sz="1400" b="1" dirty="0">
                          <a:solidFill>
                            <a:schemeClr val="bg1"/>
                          </a:solidFill>
                          <a:effectLst/>
                          <a:latin typeface="+mn-lt"/>
                          <a:ea typeface="Times New Roman" panose="02020603050405020304" pitchFamily="18" charset="0"/>
                          <a:cs typeface="Times New Roman" panose="02020603050405020304" pitchFamily="18" charset="0"/>
                        </a:rPr>
                        <a:t>(n=1694)</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b="1" dirty="0">
                          <a:solidFill>
                            <a:schemeClr val="bg1"/>
                          </a:solidFill>
                          <a:effectLst/>
                          <a:latin typeface="+mn-lt"/>
                          <a:ea typeface="Times New Roman" panose="02020603050405020304" pitchFamily="18" charset="0"/>
                          <a:cs typeface="Times New Roman" panose="02020603050405020304" pitchFamily="18" charset="0"/>
                        </a:rPr>
                        <a:t>W. Europe</a:t>
                      </a:r>
                      <a:br>
                        <a:rPr lang="en-CA" sz="1400" b="1" dirty="0">
                          <a:solidFill>
                            <a:schemeClr val="bg1"/>
                          </a:solidFill>
                          <a:effectLst/>
                          <a:latin typeface="+mn-lt"/>
                          <a:ea typeface="Times New Roman" panose="02020603050405020304" pitchFamily="18" charset="0"/>
                          <a:cs typeface="Times New Roman" panose="02020603050405020304" pitchFamily="18" charset="0"/>
                        </a:rPr>
                      </a:br>
                      <a:r>
                        <a:rPr lang="en-CA" sz="1400" b="1" dirty="0">
                          <a:solidFill>
                            <a:schemeClr val="bg1"/>
                          </a:solidFill>
                          <a:effectLst/>
                          <a:latin typeface="+mn-lt"/>
                          <a:ea typeface="Times New Roman" panose="02020603050405020304" pitchFamily="18" charset="0"/>
                          <a:cs typeface="Times New Roman" panose="02020603050405020304" pitchFamily="18" charset="0"/>
                        </a:rPr>
                        <a:t>(n=889)</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b="1" dirty="0">
                          <a:solidFill>
                            <a:schemeClr val="bg1"/>
                          </a:solidFill>
                          <a:effectLst/>
                          <a:latin typeface="+mn-lt"/>
                          <a:ea typeface="Times New Roman" panose="02020603050405020304" pitchFamily="18" charset="0"/>
                          <a:cs typeface="Times New Roman" panose="02020603050405020304" pitchFamily="18" charset="0"/>
                        </a:rPr>
                        <a:t>Asia Pacific</a:t>
                      </a:r>
                      <a:br>
                        <a:rPr lang="en-CA" sz="1400" b="1" dirty="0">
                          <a:solidFill>
                            <a:schemeClr val="bg1"/>
                          </a:solidFill>
                          <a:effectLst/>
                          <a:latin typeface="+mn-lt"/>
                          <a:ea typeface="Times New Roman" panose="02020603050405020304" pitchFamily="18" charset="0"/>
                          <a:cs typeface="Times New Roman" panose="02020603050405020304" pitchFamily="18" charset="0"/>
                        </a:rPr>
                      </a:br>
                      <a:r>
                        <a:rPr lang="en-CA" sz="1400" b="1" dirty="0">
                          <a:solidFill>
                            <a:schemeClr val="bg1"/>
                          </a:solidFill>
                          <a:effectLst/>
                          <a:latin typeface="+mn-lt"/>
                          <a:ea typeface="Times New Roman" panose="02020603050405020304" pitchFamily="18" charset="0"/>
                          <a:cs typeface="Times New Roman" panose="02020603050405020304" pitchFamily="18" charset="0"/>
                        </a:rPr>
                        <a:t>(n=1183)</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b="1" dirty="0">
                          <a:solidFill>
                            <a:schemeClr val="bg1"/>
                          </a:solidFill>
                          <a:effectLst/>
                          <a:latin typeface="+mn-lt"/>
                          <a:ea typeface="Times New Roman" panose="02020603050405020304" pitchFamily="18" charset="0"/>
                          <a:cs typeface="Times New Roman" panose="02020603050405020304" pitchFamily="18" charset="0"/>
                        </a:rPr>
                        <a:t>Latin and</a:t>
                      </a:r>
                      <a:br>
                        <a:rPr lang="en-CA" sz="1400" b="1" dirty="0">
                          <a:solidFill>
                            <a:schemeClr val="bg1"/>
                          </a:solidFill>
                          <a:effectLst/>
                          <a:latin typeface="+mn-lt"/>
                          <a:ea typeface="Times New Roman" panose="02020603050405020304" pitchFamily="18" charset="0"/>
                          <a:cs typeface="Times New Roman" panose="02020603050405020304" pitchFamily="18" charset="0"/>
                        </a:rPr>
                      </a:br>
                      <a:r>
                        <a:rPr lang="en-CA" sz="1400" b="1" dirty="0">
                          <a:solidFill>
                            <a:schemeClr val="bg1"/>
                          </a:solidFill>
                          <a:effectLst/>
                          <a:latin typeface="+mn-lt"/>
                          <a:ea typeface="Times New Roman" panose="02020603050405020304" pitchFamily="18" charset="0"/>
                          <a:cs typeface="Times New Roman" panose="02020603050405020304" pitchFamily="18" charset="0"/>
                        </a:rPr>
                        <a:t>S. America</a:t>
                      </a:r>
                      <a:br>
                        <a:rPr lang="en-CA" sz="1400" b="1" dirty="0">
                          <a:solidFill>
                            <a:schemeClr val="bg1"/>
                          </a:solidFill>
                          <a:effectLst/>
                          <a:latin typeface="+mn-lt"/>
                          <a:ea typeface="Times New Roman" panose="02020603050405020304" pitchFamily="18" charset="0"/>
                          <a:cs typeface="Times New Roman" panose="02020603050405020304" pitchFamily="18" charset="0"/>
                        </a:rPr>
                      </a:br>
                      <a:r>
                        <a:rPr lang="en-CA" sz="1400" b="1" dirty="0">
                          <a:solidFill>
                            <a:schemeClr val="bg1"/>
                          </a:solidFill>
                          <a:effectLst/>
                          <a:latin typeface="+mn-lt"/>
                          <a:ea typeface="Times New Roman" panose="02020603050405020304" pitchFamily="18" charset="0"/>
                          <a:cs typeface="Times New Roman" panose="02020603050405020304" pitchFamily="18" charset="0"/>
                        </a:rPr>
                        <a:t>(n=724)</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b="1" dirty="0">
                          <a:solidFill>
                            <a:schemeClr val="bg1"/>
                          </a:solidFill>
                          <a:effectLst/>
                          <a:latin typeface="+mn-lt"/>
                          <a:ea typeface="Times New Roman" panose="02020603050405020304" pitchFamily="18" charset="0"/>
                          <a:cs typeface="Times New Roman" panose="02020603050405020304" pitchFamily="18" charset="0"/>
                        </a:rPr>
                        <a:t>N. America</a:t>
                      </a:r>
                      <a:br>
                        <a:rPr lang="en-CA" sz="1400" b="1" dirty="0">
                          <a:solidFill>
                            <a:schemeClr val="bg1"/>
                          </a:solidFill>
                          <a:effectLst/>
                          <a:latin typeface="+mn-lt"/>
                          <a:ea typeface="Times New Roman" panose="02020603050405020304" pitchFamily="18" charset="0"/>
                          <a:cs typeface="Times New Roman" panose="02020603050405020304" pitchFamily="18" charset="0"/>
                        </a:rPr>
                      </a:br>
                      <a:r>
                        <a:rPr lang="en-CA" sz="1400" b="1" dirty="0">
                          <a:solidFill>
                            <a:schemeClr val="bg1"/>
                          </a:solidFill>
                          <a:effectLst/>
                          <a:latin typeface="+mn-lt"/>
                          <a:ea typeface="Times New Roman" panose="02020603050405020304" pitchFamily="18" charset="0"/>
                          <a:cs typeface="Times New Roman" panose="02020603050405020304" pitchFamily="18" charset="0"/>
                        </a:rPr>
                        <a:t>(n=560)</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400" b="1" dirty="0">
                          <a:solidFill>
                            <a:schemeClr val="bg1"/>
                          </a:solidFill>
                          <a:effectLst/>
                          <a:latin typeface="+mn-lt"/>
                          <a:ea typeface="Times New Roman" panose="02020603050405020304" pitchFamily="18" charset="0"/>
                          <a:cs typeface="Times New Roman" panose="02020603050405020304" pitchFamily="18" charset="0"/>
                        </a:rPr>
                        <a:t>P-value</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3954151886"/>
                  </a:ext>
                </a:extLst>
              </a:tr>
              <a:tr h="608672">
                <a:tc>
                  <a:txBody>
                    <a:bodyPr/>
                    <a:lstStyle/>
                    <a:p>
                      <a:pPr marL="0" marR="0" algn="l">
                        <a:lnSpc>
                          <a:spcPct val="100000"/>
                        </a:lnSpc>
                        <a:spcBef>
                          <a:spcPts val="85"/>
                        </a:spcBef>
                        <a:spcAft>
                          <a:spcPts val="85"/>
                        </a:spcAft>
                      </a:pPr>
                      <a:r>
                        <a:rPr lang="en-CA" sz="1600" dirty="0">
                          <a:solidFill>
                            <a:srgbClr val="0D0D0D"/>
                          </a:solidFill>
                          <a:effectLst/>
                          <a:latin typeface="+mn-lt"/>
                          <a:ea typeface="Times New Roman" panose="02020603050405020304" pitchFamily="18" charset="0"/>
                          <a:cs typeface="Times New Roman" panose="02020603050405020304" pitchFamily="18" charset="0"/>
                        </a:rPr>
                        <a:t>events/100 person-</a:t>
                      </a:r>
                      <a:r>
                        <a:rPr lang="en-CA" sz="1600" dirty="0" err="1">
                          <a:solidFill>
                            <a:srgbClr val="0D0D0D"/>
                          </a:solidFill>
                          <a:effectLst/>
                          <a:latin typeface="+mn-lt"/>
                          <a:ea typeface="Times New Roman" panose="02020603050405020304" pitchFamily="18" charset="0"/>
                          <a:cs typeface="Times New Roman" panose="02020603050405020304" pitchFamily="18" charset="0"/>
                        </a:rPr>
                        <a:t>yrs</a:t>
                      </a:r>
                      <a:r>
                        <a:rPr lang="en-CA" sz="1600" dirty="0">
                          <a:solidFill>
                            <a:srgbClr val="0D0D0D"/>
                          </a:solidFill>
                          <a:effectLst/>
                          <a:latin typeface="+mn-lt"/>
                          <a:ea typeface="Times New Roman" panose="02020603050405020304" pitchFamily="18" charset="0"/>
                          <a:cs typeface="Times New Roman" panose="02020603050405020304" pitchFamily="18" charset="0"/>
                        </a:rPr>
                        <a:t> </a:t>
                      </a:r>
                      <a:endParaRPr lang="en-US" sz="1600" dirty="0">
                        <a:effectLst/>
                        <a:latin typeface="+mn-lt"/>
                        <a:ea typeface="Times New Roman" panose="02020603050405020304" pitchFamily="18" charset="0"/>
                        <a:cs typeface="Times New Roman" panose="02020603050405020304" pitchFamily="18" charset="0"/>
                      </a:endParaRPr>
                    </a:p>
                  </a:txBody>
                  <a:tcPr marR="10795" marT="0" marB="0" anchor="ctr"/>
                </a:tc>
                <a:tc>
                  <a:txBody>
                    <a:bodyPr/>
                    <a:lstStyle/>
                    <a:p>
                      <a:pPr marL="0" marR="0" algn="ctr">
                        <a:lnSpc>
                          <a:spcPct val="100000"/>
                        </a:lnSpc>
                        <a:spcBef>
                          <a:spcPts val="85"/>
                        </a:spcBef>
                        <a:spcAft>
                          <a:spcPts val="85"/>
                        </a:spcAft>
                      </a:pPr>
                      <a:r>
                        <a:rPr lang="en-CA" sz="1600" dirty="0">
                          <a:solidFill>
                            <a:srgbClr val="0D0D0D"/>
                          </a:solidFill>
                          <a:effectLst/>
                          <a:latin typeface="+mn-lt"/>
                          <a:ea typeface="Times New Roman" panose="02020603050405020304" pitchFamily="18" charset="0"/>
                          <a:cs typeface="Times New Roman" panose="02020603050405020304" pitchFamily="18" charset="0"/>
                        </a:rPr>
                        <a:t>38.8</a:t>
                      </a:r>
                      <a:endParaRPr lang="en-US" sz="16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600" dirty="0">
                          <a:solidFill>
                            <a:srgbClr val="0D0D0D"/>
                          </a:solidFill>
                          <a:effectLst/>
                          <a:latin typeface="+mn-lt"/>
                          <a:ea typeface="Times New Roman" panose="02020603050405020304" pitchFamily="18" charset="0"/>
                          <a:cs typeface="Times New Roman" panose="02020603050405020304" pitchFamily="18" charset="0"/>
                        </a:rPr>
                        <a:t>32.0</a:t>
                      </a:r>
                      <a:endParaRPr lang="en-US" sz="16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600" dirty="0">
                          <a:solidFill>
                            <a:srgbClr val="0D0D0D"/>
                          </a:solidFill>
                          <a:effectLst/>
                          <a:latin typeface="+mn-lt"/>
                          <a:ea typeface="Times New Roman" panose="02020603050405020304" pitchFamily="18" charset="0"/>
                          <a:cs typeface="Times New Roman" panose="02020603050405020304" pitchFamily="18" charset="0"/>
                        </a:rPr>
                        <a:t>36.1</a:t>
                      </a:r>
                      <a:endParaRPr lang="en-US" sz="16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600" dirty="0">
                          <a:solidFill>
                            <a:srgbClr val="0D0D0D"/>
                          </a:solidFill>
                          <a:effectLst/>
                          <a:latin typeface="+mn-lt"/>
                          <a:ea typeface="Times New Roman" panose="02020603050405020304" pitchFamily="18" charset="0"/>
                          <a:cs typeface="Times New Roman" panose="02020603050405020304" pitchFamily="18" charset="0"/>
                        </a:rPr>
                        <a:t>35.4</a:t>
                      </a:r>
                      <a:endParaRPr lang="en-US" sz="16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600" dirty="0">
                          <a:solidFill>
                            <a:srgbClr val="0D0D0D"/>
                          </a:solidFill>
                          <a:effectLst/>
                          <a:latin typeface="+mn-lt"/>
                          <a:ea typeface="Times New Roman" panose="02020603050405020304" pitchFamily="18" charset="0"/>
                          <a:cs typeface="Times New Roman" panose="02020603050405020304" pitchFamily="18" charset="0"/>
                        </a:rPr>
                        <a:t>40.1</a:t>
                      </a:r>
                      <a:endParaRPr lang="en-US" sz="1600" dirty="0">
                        <a:effectLst/>
                        <a:latin typeface="+mn-lt"/>
                        <a:ea typeface="Times New Roman" panose="02020603050405020304" pitchFamily="18" charset="0"/>
                        <a:cs typeface="Times New Roman" panose="02020603050405020304" pitchFamily="18" charset="0"/>
                      </a:endParaRPr>
                    </a:p>
                  </a:txBody>
                  <a:tcPr marL="10795" marR="10795" marT="0" marB="0" anchor="ctr"/>
                </a:tc>
                <a:tc>
                  <a:txBody>
                    <a:bodyPr/>
                    <a:lstStyle/>
                    <a:p>
                      <a:pPr marL="0" marR="0" algn="ctr">
                        <a:lnSpc>
                          <a:spcPct val="100000"/>
                        </a:lnSpc>
                        <a:spcBef>
                          <a:spcPts val="85"/>
                        </a:spcBef>
                        <a:spcAft>
                          <a:spcPts val="85"/>
                        </a:spcAft>
                      </a:pPr>
                      <a:r>
                        <a:rPr lang="en-CA" sz="1600" dirty="0">
                          <a:solidFill>
                            <a:srgbClr val="0D0D0D"/>
                          </a:solidFill>
                          <a:effectLst/>
                          <a:latin typeface="+mn-lt"/>
                          <a:ea typeface="Times New Roman" panose="02020603050405020304" pitchFamily="18" charset="0"/>
                          <a:cs typeface="Times New Roman" panose="02020603050405020304" pitchFamily="18" charset="0"/>
                        </a:rPr>
                        <a:t>0.26</a:t>
                      </a:r>
                      <a:endParaRPr lang="en-US" sz="1600" dirty="0">
                        <a:effectLst/>
                        <a:latin typeface="+mn-lt"/>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444156966"/>
                  </a:ext>
                </a:extLst>
              </a:tr>
              <a:tr h="378146">
                <a:tc gridSpan="7">
                  <a:txBody>
                    <a:bodyPr/>
                    <a:lstStyle/>
                    <a:p>
                      <a:pPr marL="0" marR="0" algn="l">
                        <a:lnSpc>
                          <a:spcPct val="100000"/>
                        </a:lnSpc>
                        <a:spcBef>
                          <a:spcPts val="85"/>
                        </a:spcBef>
                        <a:spcAft>
                          <a:spcPts val="85"/>
                        </a:spcAft>
                      </a:pPr>
                      <a:r>
                        <a:rPr lang="en-US" sz="1400" dirty="0">
                          <a:solidFill>
                            <a:schemeClr val="tx2"/>
                          </a:solidFill>
                          <a:effectLst/>
                          <a:latin typeface="+mn-lt"/>
                          <a:ea typeface="Times New Roman" panose="02020603050405020304" pitchFamily="18" charset="0"/>
                          <a:cs typeface="Times New Roman" panose="02020603050405020304" pitchFamily="18" charset="0"/>
                        </a:rPr>
                        <a:t>Adjusted for MAGGIC risk</a:t>
                      </a:r>
                      <a:r>
                        <a:rPr lang="en-US" sz="1400" baseline="0" dirty="0">
                          <a:solidFill>
                            <a:schemeClr val="tx2"/>
                          </a:solidFill>
                          <a:effectLst/>
                          <a:latin typeface="+mn-lt"/>
                          <a:ea typeface="Times New Roman" panose="02020603050405020304" pitchFamily="18" charset="0"/>
                          <a:cs typeface="Times New Roman" panose="02020603050405020304" pitchFamily="18" charset="0"/>
                        </a:rPr>
                        <a:t> score</a:t>
                      </a:r>
                      <a:endParaRPr lang="en-US" sz="1400" dirty="0">
                        <a:solidFill>
                          <a:schemeClr val="tx2"/>
                        </a:solidFill>
                        <a:effectLst/>
                        <a:latin typeface="+mn-lt"/>
                        <a:ea typeface="Times New Roman" panose="02020603050405020304" pitchFamily="18" charset="0"/>
                        <a:cs typeface="Times New Roman" panose="02020603050405020304" pitchFamily="18" charset="0"/>
                      </a:endParaRPr>
                    </a:p>
                  </a:txBody>
                  <a:tcPr marR="10795" marT="0" marB="0" anchor="ctr">
                    <a:noFill/>
                  </a:tcPr>
                </a:tc>
                <a:tc hMerge="1">
                  <a:txBody>
                    <a:bodyPr/>
                    <a:lstStyle/>
                    <a:p>
                      <a:pPr marL="0" marR="0" algn="ctr">
                        <a:lnSpc>
                          <a:spcPct val="150000"/>
                        </a:lnSpc>
                        <a:spcBef>
                          <a:spcPts val="85"/>
                        </a:spcBef>
                        <a:spcAft>
                          <a:spcPts val="85"/>
                        </a:spcAft>
                      </a:pP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tc hMerge="1">
                  <a:txBody>
                    <a:bodyPr/>
                    <a:lstStyle/>
                    <a:p>
                      <a:pPr marL="0" marR="0" algn="ctr">
                        <a:lnSpc>
                          <a:spcPct val="150000"/>
                        </a:lnSpc>
                        <a:spcBef>
                          <a:spcPts val="85"/>
                        </a:spcBef>
                        <a:spcAft>
                          <a:spcPts val="85"/>
                        </a:spcAft>
                      </a:pP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tc hMerge="1">
                  <a:txBody>
                    <a:bodyPr/>
                    <a:lstStyle/>
                    <a:p>
                      <a:pPr marL="0" marR="0" algn="ctr">
                        <a:lnSpc>
                          <a:spcPct val="150000"/>
                        </a:lnSpc>
                        <a:spcBef>
                          <a:spcPts val="85"/>
                        </a:spcBef>
                        <a:spcAft>
                          <a:spcPts val="85"/>
                        </a:spcAft>
                      </a:pP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tc hMerge="1">
                  <a:txBody>
                    <a:bodyPr/>
                    <a:lstStyle/>
                    <a:p>
                      <a:pPr marL="0" marR="0" algn="ctr">
                        <a:lnSpc>
                          <a:spcPct val="150000"/>
                        </a:lnSpc>
                        <a:spcBef>
                          <a:spcPts val="85"/>
                        </a:spcBef>
                        <a:spcAft>
                          <a:spcPts val="85"/>
                        </a:spcAft>
                      </a:pP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tc hMerge="1">
                  <a:txBody>
                    <a:bodyPr/>
                    <a:lstStyle/>
                    <a:p>
                      <a:pPr marL="0" marR="0" algn="ctr">
                        <a:lnSpc>
                          <a:spcPct val="150000"/>
                        </a:lnSpc>
                        <a:spcBef>
                          <a:spcPts val="85"/>
                        </a:spcBef>
                        <a:spcAft>
                          <a:spcPts val="85"/>
                        </a:spcAft>
                      </a:pP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tc hMerge="1">
                  <a:txBody>
                    <a:bodyPr/>
                    <a:lstStyle/>
                    <a:p>
                      <a:pPr marL="0" marR="0" algn="ctr">
                        <a:lnSpc>
                          <a:spcPct val="150000"/>
                        </a:lnSpc>
                        <a:spcBef>
                          <a:spcPts val="85"/>
                        </a:spcBef>
                        <a:spcAft>
                          <a:spcPts val="85"/>
                        </a:spcAft>
                      </a:pP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95" marR="10795" marT="0" marB="0" anchor="ctr"/>
                </a:tc>
                <a:extLst>
                  <a:ext uri="{0D108BD9-81ED-4DB2-BD59-A6C34878D82A}">
                    <a16:rowId xmlns:a16="http://schemas.microsoft.com/office/drawing/2014/main" val="3836719884"/>
                  </a:ext>
                </a:extLst>
              </a:tr>
            </a:tbl>
          </a:graphicData>
        </a:graphic>
      </p:graphicFrame>
      <p:sp>
        <p:nvSpPr>
          <p:cNvPr id="7" name="TextBox 6">
            <a:extLst>
              <a:ext uri="{FF2B5EF4-FFF2-40B4-BE49-F238E27FC236}">
                <a16:creationId xmlns:a16="http://schemas.microsoft.com/office/drawing/2014/main" id="{77277164-AD15-8945-AEA3-B3D592FC2AD0}"/>
              </a:ext>
            </a:extLst>
          </p:cNvPr>
          <p:cNvSpPr txBox="1"/>
          <p:nvPr/>
        </p:nvSpPr>
        <p:spPr>
          <a:xfrm>
            <a:off x="1899286" y="4360741"/>
            <a:ext cx="8629649" cy="830997"/>
          </a:xfrm>
          <a:prstGeom prst="rect">
            <a:avLst/>
          </a:prstGeom>
          <a:noFill/>
        </p:spPr>
        <p:txBody>
          <a:bodyPr wrap="square">
            <a:spAutoFit/>
          </a:bodyPr>
          <a:lstStyle/>
          <a:p>
            <a:r>
              <a:rPr lang="en-US" sz="2400" dirty="0"/>
              <a:t>Placebo event rates nominally differed by region but were not statistically different after adjusting for the MAGGIC risk score.</a:t>
            </a:r>
          </a:p>
        </p:txBody>
      </p:sp>
      <p:sp>
        <p:nvSpPr>
          <p:cNvPr id="4" name="Footer Placeholder 3">
            <a:extLst>
              <a:ext uri="{FF2B5EF4-FFF2-40B4-BE49-F238E27FC236}">
                <a16:creationId xmlns:a16="http://schemas.microsoft.com/office/drawing/2014/main" id="{2C0DCA4F-7C45-684F-BEDA-18087CDA3E52}"/>
              </a:ext>
            </a:extLst>
          </p:cNvPr>
          <p:cNvSpPr>
            <a:spLocks noGrp="1"/>
          </p:cNvSpPr>
          <p:nvPr>
            <p:ph type="ftr" sz="quarter" idx="3"/>
          </p:nvPr>
        </p:nvSpPr>
        <p:spPr/>
        <p:txBody>
          <a:bodyPr/>
          <a:lstStyle/>
          <a:p>
            <a:r>
              <a:rPr lang="en-US" dirty="0" err="1"/>
              <a:t>HFH</a:t>
            </a:r>
            <a:r>
              <a:rPr lang="en-US" dirty="0"/>
              <a:t>, heart failure hospitalization; </a:t>
            </a:r>
            <a:r>
              <a:rPr lang="en-US" dirty="0" err="1"/>
              <a:t>MAGGIC</a:t>
            </a:r>
            <a:r>
              <a:rPr lang="en-US" dirty="0"/>
              <a:t>, Meta-Analysis Global Group in Chronic Heart Failure. </a:t>
            </a:r>
          </a:p>
        </p:txBody>
      </p:sp>
    </p:spTree>
    <p:extLst>
      <p:ext uri="{BB962C8B-B14F-4D97-AF65-F5344CB8AC3E}">
        <p14:creationId xmlns:p14="http://schemas.microsoft.com/office/powerpoint/2010/main" val="95212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4AC98-9A40-AADC-DED4-8F811BF546F3}"/>
              </a:ext>
            </a:extLst>
          </p:cNvPr>
          <p:cNvSpPr>
            <a:spLocks noGrp="1"/>
          </p:cNvSpPr>
          <p:nvPr>
            <p:ph idx="1"/>
          </p:nvPr>
        </p:nvSpPr>
        <p:spPr>
          <a:xfrm>
            <a:off x="952500" y="1639667"/>
            <a:ext cx="3448050" cy="3191414"/>
          </a:xfrm>
        </p:spPr>
        <p:txBody>
          <a:bodyPr>
            <a:noAutofit/>
          </a:bodyPr>
          <a:lstStyle/>
          <a:p>
            <a:pPr marL="0" indent="0">
              <a:buNone/>
            </a:pPr>
            <a:r>
              <a:rPr lang="en-US" sz="2400" dirty="0"/>
              <a:t>Whereas the benefit of vericiguat varied somewhat  across regions, there were no significant impacts on its efficacy as measured by composite outcomes and individual components in pre-specified geographical regions</a:t>
            </a:r>
          </a:p>
          <a:p>
            <a:endParaRPr lang="en-US" sz="2400" dirty="0"/>
          </a:p>
        </p:txBody>
      </p:sp>
      <p:pic>
        <p:nvPicPr>
          <p:cNvPr id="4" name="Picture 3">
            <a:extLst>
              <a:ext uri="{FF2B5EF4-FFF2-40B4-BE49-F238E27FC236}">
                <a16:creationId xmlns:a16="http://schemas.microsoft.com/office/drawing/2014/main" id="{F8CEFFB7-1641-4D98-F42C-E34230963604}"/>
              </a:ext>
            </a:extLst>
          </p:cNvPr>
          <p:cNvPicPr/>
          <p:nvPr/>
        </p:nvPicPr>
        <p:blipFill>
          <a:blip r:embed="rId2" cstate="print">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tretch>
            <a:fillRect/>
          </a:stretch>
        </p:blipFill>
        <p:spPr>
          <a:xfrm>
            <a:off x="4666460" y="114301"/>
            <a:ext cx="6954040" cy="6523698"/>
          </a:xfrm>
          <a:prstGeom prst="rect">
            <a:avLst/>
          </a:prstGeom>
        </p:spPr>
      </p:pic>
    </p:spTree>
    <p:extLst>
      <p:ext uri="{BB962C8B-B14F-4D97-AF65-F5344CB8AC3E}">
        <p14:creationId xmlns:p14="http://schemas.microsoft.com/office/powerpoint/2010/main" val="1418412244"/>
      </p:ext>
    </p:extLst>
  </p:cSld>
  <p:clrMapOvr>
    <a:masterClrMapping/>
  </p:clrMapOvr>
</p:sld>
</file>

<file path=ppt/theme/theme1.xml><?xml version="1.0" encoding="utf-8"?>
<a:theme xmlns:a="http://schemas.openxmlformats.org/drawingml/2006/main" name="Office Theme">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1135</Words>
  <Application>Microsoft Office PowerPoint</Application>
  <PresentationFormat>Widescreen</PresentationFormat>
  <Paragraphs>137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Lucida Grande</vt:lpstr>
      <vt:lpstr>Office Theme</vt:lpstr>
      <vt:lpstr>Geographic Variation in Heart Failure with Reduced Ejection Fraction: Insights from the VICTORIA Trial</vt:lpstr>
      <vt:lpstr>Disclaimer</vt:lpstr>
      <vt:lpstr>Authors of the Abstract / Affiliations</vt:lpstr>
      <vt:lpstr>Background / Objectives</vt:lpstr>
      <vt:lpstr>VICTORIA: 42 Countries Across 5 Regions</vt:lpstr>
      <vt:lpstr>Patient Demographics</vt:lpstr>
      <vt:lpstr>Medication and Device Use by Region</vt:lpstr>
      <vt:lpstr>Placebo Event Rates and MAGGIC Risk Scores</vt:lpstr>
      <vt:lpstr>PowerPoint Presentation</vt:lpstr>
      <vt:lpstr>Summary of Key Findings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Jeffrey Knapp</cp:lastModifiedBy>
  <cp:revision>76</cp:revision>
  <dcterms:created xsi:type="dcterms:W3CDTF">2017-09-06T16:07:56Z</dcterms:created>
  <dcterms:modified xsi:type="dcterms:W3CDTF">2022-09-28T12:58:33Z</dcterms:modified>
</cp:coreProperties>
</file>