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56" r:id="rId3"/>
    <p:sldId id="260" r:id="rId4"/>
    <p:sldId id="2146847943" r:id="rId5"/>
    <p:sldId id="2146847945" r:id="rId6"/>
    <p:sldId id="2146847947" r:id="rId7"/>
    <p:sldId id="214684793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792" userDrawn="1">
          <p15:clr>
            <a:srgbClr val="A4A3A4"/>
          </p15:clr>
        </p15:guide>
        <p15:guide id="4" pos="5765" userDrawn="1">
          <p15:clr>
            <a:srgbClr val="A4A3A4"/>
          </p15:clr>
        </p15:guide>
        <p15:guide id="5" pos="2259" userDrawn="1">
          <p15:clr>
            <a:srgbClr val="A4A3A4"/>
          </p15:clr>
        </p15:guide>
        <p15:guide id="6" orient="horz" pos="568" userDrawn="1">
          <p15:clr>
            <a:srgbClr val="A4A3A4"/>
          </p15:clr>
        </p15:guide>
        <p15:guide id="7" orient="horz" pos="240" userDrawn="1">
          <p15:clr>
            <a:srgbClr val="A4A3A4"/>
          </p15:clr>
        </p15:guide>
        <p15:guide id="8" orient="horz" pos="3312" userDrawn="1">
          <p15:clr>
            <a:srgbClr val="A4A3A4"/>
          </p15:clr>
        </p15:guide>
        <p15:guide id="9" pos="2232" userDrawn="1">
          <p15:clr>
            <a:srgbClr val="A4A3A4"/>
          </p15:clr>
        </p15:guide>
        <p15:guide id="10" orient="horz" pos="33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A65102-597A-C4D6-4A5A-EC0FC2E22EFC}" name="Susan Diaz" initials="SD" userId="S::sdiaz@ushealthconnect.com::0160f941-b42d-4e94-b274-ad4158d91f49" providerId="AD"/>
  <p188:author id="{B8EE6C36-20C4-65E1-2DFE-451279FB28B0}" name="Vin Kalathiveetil" initials="VK" userId="S::vink@ushealthconnect.com::1aa2e0d2-9ff1-4f24-98ac-64b5f8166875" providerId="AD"/>
  <p188:author id="{EF0B1141-878B-484F-231E-77C729305D92}" name="Emily Jebing" initials="EJ" userId="9a5a294af1682ae3" providerId="Windows Live"/>
  <p188:author id="{6EB12EAF-BC4E-6B6B-0102-503011D8EEE7}" name="Emily Jebing" initials="EJ" userId="Emily Jebing"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8725"/>
    <a:srgbClr val="0072B5"/>
    <a:srgbClr val="BD3B27"/>
    <a:srgbClr val="92B700"/>
    <a:srgbClr val="FECD60"/>
    <a:srgbClr val="F1792C"/>
    <a:srgbClr val="7F0127"/>
    <a:srgbClr val="981A31"/>
    <a:srgbClr val="DF1918"/>
    <a:srgbClr val="E682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16" autoAdjust="0"/>
    <p:restoredTop sz="96801" autoAdjust="0"/>
  </p:normalViewPr>
  <p:slideViewPr>
    <p:cSldViewPr snapToGrid="0">
      <p:cViewPr varScale="1">
        <p:scale>
          <a:sx n="102" d="100"/>
          <a:sy n="102" d="100"/>
        </p:scale>
        <p:origin x="150" y="462"/>
      </p:cViewPr>
      <p:guideLst>
        <p:guide pos="3840"/>
        <p:guide orient="horz" pos="792"/>
        <p:guide pos="5765"/>
        <p:guide pos="2259"/>
        <p:guide orient="horz" pos="568"/>
        <p:guide orient="horz" pos="240"/>
        <p:guide orient="horz" pos="3312"/>
        <p:guide pos="2232"/>
        <p:guide orient="horz" pos="336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mhgfs04\Data\Client%20Files\J&amp;J%20%20%20(J)\Global%20(G)\Thrombosis%20(T)\THR%20(Thrombosis)\JGT-74262%20ESC%202022%20SSP%20LB%20oral\Drafts\Materials\IS%20bar%20chart%20-%20Slide12_PM_D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Ischemic stroke incidence rate (95% CI; %)</c:v>
                </c:pt>
              </c:strCache>
            </c:strRef>
          </c:tx>
          <c:spPr>
            <a:solidFill>
              <a:schemeClr val="accent1"/>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1-E96B-4B20-B809-83905110785D}"/>
              </c:ext>
            </c:extLst>
          </c:dPt>
          <c:dPt>
            <c:idx val="1"/>
            <c:invertIfNegative val="0"/>
            <c:bubble3D val="0"/>
            <c:spPr>
              <a:solidFill>
                <a:srgbClr val="00477F"/>
              </a:solidFill>
              <a:ln>
                <a:noFill/>
              </a:ln>
              <a:effectLst/>
            </c:spPr>
            <c:extLst>
              <c:ext xmlns:c16="http://schemas.microsoft.com/office/drawing/2014/chart" uri="{C3380CC4-5D6E-409C-BE32-E72D297353CC}">
                <c16:uniqueId val="{00000002-E96B-4B20-B809-83905110785D}"/>
              </c:ext>
            </c:extLst>
          </c:dPt>
          <c:dPt>
            <c:idx val="2"/>
            <c:invertIfNegative val="0"/>
            <c:bubble3D val="0"/>
            <c:spPr>
              <a:solidFill>
                <a:srgbClr val="0B2E4C"/>
              </a:solidFill>
              <a:ln>
                <a:noFill/>
              </a:ln>
              <a:effectLst/>
            </c:spPr>
            <c:extLst>
              <c:ext xmlns:c16="http://schemas.microsoft.com/office/drawing/2014/chart" uri="{C3380CC4-5D6E-409C-BE32-E72D297353CC}">
                <c16:uniqueId val="{00000003-E96B-4B20-B809-83905110785D}"/>
              </c:ext>
            </c:extLst>
          </c:dPt>
          <c:dPt>
            <c:idx val="3"/>
            <c:invertIfNegative val="0"/>
            <c:bubble3D val="0"/>
            <c:spPr>
              <a:solidFill>
                <a:srgbClr val="0B2E4C"/>
              </a:solidFill>
              <a:ln>
                <a:noFill/>
              </a:ln>
              <a:effectLst/>
            </c:spPr>
            <c:extLst>
              <c:ext xmlns:c16="http://schemas.microsoft.com/office/drawing/2014/chart" uri="{C3380CC4-5D6E-409C-BE32-E72D297353CC}">
                <c16:uniqueId val="{00000004-E96B-4B20-B809-83905110785D}"/>
              </c:ext>
            </c:extLst>
          </c:dPt>
          <c:dPt>
            <c:idx val="4"/>
            <c:invertIfNegative val="0"/>
            <c:bubble3D val="0"/>
            <c:spPr>
              <a:solidFill>
                <a:srgbClr val="0B2E4C"/>
              </a:solidFill>
              <a:ln>
                <a:noFill/>
              </a:ln>
              <a:effectLst/>
            </c:spPr>
            <c:extLst>
              <c:ext xmlns:c16="http://schemas.microsoft.com/office/drawing/2014/chart" uri="{C3380CC4-5D6E-409C-BE32-E72D297353CC}">
                <c16:uniqueId val="{00000005-E96B-4B20-B809-83905110785D}"/>
              </c:ext>
            </c:extLst>
          </c:dPt>
          <c:dPt>
            <c:idx val="5"/>
            <c:invertIfNegative val="0"/>
            <c:bubble3D val="0"/>
            <c:spPr>
              <a:solidFill>
                <a:srgbClr val="0B2E4C"/>
              </a:solidFill>
              <a:ln>
                <a:noFill/>
              </a:ln>
              <a:effectLst/>
            </c:spPr>
            <c:extLst>
              <c:ext xmlns:c16="http://schemas.microsoft.com/office/drawing/2014/chart" uri="{C3380CC4-5D6E-409C-BE32-E72D297353CC}">
                <c16:uniqueId val="{00000006-E96B-4B20-B809-83905110785D}"/>
              </c:ext>
            </c:extLst>
          </c:dPt>
          <c:dLbls>
            <c:dLbl>
              <c:idx val="0"/>
              <c:layout>
                <c:manualLayout>
                  <c:x val="-3.139222983501693E-17"/>
                  <c:y val="-0.11818181818181822"/>
                </c:manualLayout>
              </c:layout>
              <c:tx>
                <c:rich>
                  <a:bodyPr/>
                  <a:lstStyle/>
                  <a:p>
                    <a:fld id="{AA52D85F-C6E1-4D8E-BF76-2D1B71C348BE}" type="VALUE">
                      <a:rPr lang="en-US" smtClean="0"/>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96B-4B20-B809-83905110785D}"/>
                </c:ext>
              </c:extLst>
            </c:dLbl>
            <c:dLbl>
              <c:idx val="1"/>
              <c:layout>
                <c:manualLayout>
                  <c:x val="-6.278445967003386E-17"/>
                  <c:y val="-0.1454545454545455"/>
                </c:manualLayout>
              </c:layout>
              <c:tx>
                <c:rich>
                  <a:bodyPr/>
                  <a:lstStyle/>
                  <a:p>
                    <a:fld id="{FF2E7C6E-C235-4D5A-9AC9-D751479EDABF}" type="VALUE">
                      <a:rPr lang="en-US" smtClean="0"/>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E96B-4B20-B809-83905110785D}"/>
                </c:ext>
              </c:extLst>
            </c:dLbl>
            <c:dLbl>
              <c:idx val="2"/>
              <c:layout>
                <c:manualLayout>
                  <c:x val="-6.278445967003386E-17"/>
                  <c:y val="-0.1409090909090909"/>
                </c:manualLayout>
              </c:layout>
              <c:tx>
                <c:rich>
                  <a:bodyPr/>
                  <a:lstStyle/>
                  <a:p>
                    <a:fld id="{9030929E-8013-42B0-B0AD-7DC3ADF1869A}" type="VALUE">
                      <a:rPr lang="en-US" smtClean="0"/>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E96B-4B20-B809-83905110785D}"/>
                </c:ext>
              </c:extLst>
            </c:dLbl>
            <c:dLbl>
              <c:idx val="3"/>
              <c:layout>
                <c:manualLayout>
                  <c:x val="0"/>
                  <c:y val="-0.13677995626718489"/>
                </c:manualLayout>
              </c:layout>
              <c:tx>
                <c:rich>
                  <a:bodyPr/>
                  <a:lstStyle/>
                  <a:p>
                    <a:fld id="{F0C4EC68-2B5B-451C-984B-30DDF1F8731E}" type="VALUE">
                      <a:rPr lang="en-US" smtClean="0"/>
                      <a:pPr/>
                      <a:t>[VALUE]</a:t>
                    </a:fld>
                    <a:r>
                      <a:rPr lang="en-US" dirty="0"/>
                      <a:t>.0%</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96B-4B20-B809-83905110785D}"/>
                </c:ext>
              </c:extLst>
            </c:dLbl>
            <c:dLbl>
              <c:idx val="4"/>
              <c:layout>
                <c:manualLayout>
                  <c:x val="0"/>
                  <c:y val="-0.13636363636363635"/>
                </c:manualLayout>
              </c:layout>
              <c:tx>
                <c:rich>
                  <a:bodyPr/>
                  <a:lstStyle/>
                  <a:p>
                    <a:fld id="{5F0B32CB-C539-4A04-A569-4C9070786CBD}" type="VALUE">
                      <a:rPr lang="en-US" smtClean="0"/>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96B-4B20-B809-83905110785D}"/>
                </c:ext>
              </c:extLst>
            </c:dLbl>
            <c:dLbl>
              <c:idx val="5"/>
              <c:layout>
                <c:manualLayout>
                  <c:x val="-2.5684847527565452E-3"/>
                  <c:y val="-0.18698806761367431"/>
                </c:manualLayout>
              </c:layout>
              <c:tx>
                <c:rich>
                  <a:bodyPr/>
                  <a:lstStyle/>
                  <a:p>
                    <a:fld id="{1BFF70EB-4385-4B8B-94F9-BB112FD19E5F}" type="VALUE">
                      <a:rPr lang="en-US" smtClean="0"/>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E96B-4B20-B809-83905110785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plus"/>
            <c:errValType val="cust"/>
            <c:noEndCap val="0"/>
            <c:plus>
              <c:numRef>
                <c:f>Sheet1!$B$7:$G$7</c:f>
                <c:numCache>
                  <c:formatCode>General</c:formatCode>
                  <c:ptCount val="6"/>
                  <c:pt idx="0">
                    <c:v>1.7000000000000002</c:v>
                  </c:pt>
                  <c:pt idx="1">
                    <c:v>2.2000000000000002</c:v>
                  </c:pt>
                  <c:pt idx="2">
                    <c:v>2.1000000000000005</c:v>
                  </c:pt>
                  <c:pt idx="3">
                    <c:v>2.0999999999999996</c:v>
                  </c:pt>
                  <c:pt idx="4">
                    <c:v>2.0999999999999996</c:v>
                  </c:pt>
                  <c:pt idx="5">
                    <c:v>2.8</c:v>
                  </c:pt>
                </c:numCache>
              </c:numRef>
            </c:plus>
            <c:minus>
              <c:numRef>
                <c:f>Sheet1!$B$6:$G$6</c:f>
                <c:numCache>
                  <c:formatCode>General</c:formatCode>
                  <c:ptCount val="6"/>
                  <c:pt idx="0">
                    <c:v>1.7000000000000002</c:v>
                  </c:pt>
                  <c:pt idx="1">
                    <c:v>2.2999999999999998</c:v>
                  </c:pt>
                  <c:pt idx="2">
                    <c:v>2.0999999999999996</c:v>
                  </c:pt>
                  <c:pt idx="3">
                    <c:v>2.1</c:v>
                  </c:pt>
                  <c:pt idx="4">
                    <c:v>2</c:v>
                  </c:pt>
                  <c:pt idx="5">
                    <c:v>2.8</c:v>
                  </c:pt>
                </c:numCache>
              </c:numRef>
            </c:minus>
            <c:spPr>
              <a:noFill/>
              <a:ln w="9525" cap="flat" cmpd="sng" algn="ctr">
                <a:solidFill>
                  <a:schemeClr val="tx1">
                    <a:lumMod val="65000"/>
                    <a:lumOff val="35000"/>
                  </a:schemeClr>
                </a:solidFill>
                <a:round/>
              </a:ln>
              <a:effectLst/>
            </c:spPr>
          </c:errBars>
          <c:cat>
            <c:strRef>
              <c:f>Sheet1!$B$1:$G$1</c:f>
              <c:strCache>
                <c:ptCount val="6"/>
                <c:pt idx="0">
                  <c:v>Placebo </c:v>
                </c:pt>
                <c:pt idx="1">
                  <c:v>25 mg QD</c:v>
                </c:pt>
                <c:pt idx="2">
                  <c:v>25 mg BID</c:v>
                </c:pt>
                <c:pt idx="3">
                  <c:v>50 mg BID</c:v>
                </c:pt>
                <c:pt idx="4">
                  <c:v>100 mg BID</c:v>
                </c:pt>
                <c:pt idx="5">
                  <c:v>200 mg BID</c:v>
                </c:pt>
              </c:strCache>
            </c:strRef>
          </c:cat>
          <c:val>
            <c:numRef>
              <c:f>Sheet1!$B$2:$G$2</c:f>
              <c:numCache>
                <c:formatCode>General</c:formatCode>
                <c:ptCount val="6"/>
                <c:pt idx="0">
                  <c:v>5.5</c:v>
                </c:pt>
                <c:pt idx="1">
                  <c:v>4.5999999999999996</c:v>
                </c:pt>
                <c:pt idx="2">
                  <c:v>3.8</c:v>
                </c:pt>
                <c:pt idx="3">
                  <c:v>4</c:v>
                </c:pt>
                <c:pt idx="4">
                  <c:v>3.5</c:v>
                </c:pt>
                <c:pt idx="5">
                  <c:v>7.7</c:v>
                </c:pt>
              </c:numCache>
            </c:numRef>
          </c:val>
          <c:extLst>
            <c:ext xmlns:c16="http://schemas.microsoft.com/office/drawing/2014/chart" uri="{C3380CC4-5D6E-409C-BE32-E72D297353CC}">
              <c16:uniqueId val="{00000000-E96B-4B20-B809-83905110785D}"/>
            </c:ext>
          </c:extLst>
        </c:ser>
        <c:dLbls>
          <c:showLegendKey val="0"/>
          <c:showVal val="0"/>
          <c:showCatName val="0"/>
          <c:showSerName val="0"/>
          <c:showPercent val="0"/>
          <c:showBubbleSize val="0"/>
        </c:dLbls>
        <c:gapWidth val="175"/>
        <c:overlap val="-27"/>
        <c:axId val="328959744"/>
        <c:axId val="328957664"/>
      </c:barChart>
      <c:catAx>
        <c:axId val="32895974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328957664"/>
        <c:crosses val="autoZero"/>
        <c:auto val="1"/>
        <c:lblAlgn val="ctr"/>
        <c:lblOffset val="100"/>
        <c:noMultiLvlLbl val="0"/>
      </c:catAx>
      <c:valAx>
        <c:axId val="328957664"/>
        <c:scaling>
          <c:orientation val="minMax"/>
        </c:scaling>
        <c:delete val="0"/>
        <c:axPos val="l"/>
        <c:title>
          <c:tx>
            <c:rich>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sz="1200" dirty="0"/>
                  <a:t>Incidence rate (%, 95% CI)</a:t>
                </a:r>
              </a:p>
            </c:rich>
          </c:tx>
          <c:overlay val="0"/>
          <c:spPr>
            <a:noFill/>
            <a:ln>
              <a:noFill/>
            </a:ln>
            <a:effectLst/>
          </c:spPr>
          <c:txPr>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32895974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A463A-09CC-43CF-A018-6FF5DE8B189F}" type="datetimeFigureOut">
              <a:rPr lang="en-US" smtClean="0"/>
              <a:t>9/28/2022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9E5F7-0786-4CD1-8C66-FA90B52901B3}" type="slidenum">
              <a:rPr lang="en-US" smtClean="0"/>
              <a:t>‹#›</a:t>
            </a:fld>
            <a:endParaRPr lang="en-US"/>
          </a:p>
        </p:txBody>
      </p:sp>
    </p:spTree>
    <p:extLst>
      <p:ext uri="{BB962C8B-B14F-4D97-AF65-F5344CB8AC3E}">
        <p14:creationId xmlns:p14="http://schemas.microsoft.com/office/powerpoint/2010/main" val="2008594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8DCFB2-2FC4-4A48-85D8-914292BD17B8}" type="slidenum">
              <a:rPr lang="en-GB" smtClean="0"/>
              <a:pPr/>
              <a:t>1</a:t>
            </a:fld>
            <a:endParaRPr lang="en-GB" dirty="0"/>
          </a:p>
        </p:txBody>
      </p:sp>
    </p:spTree>
    <p:extLst>
      <p:ext uri="{BB962C8B-B14F-4D97-AF65-F5344CB8AC3E}">
        <p14:creationId xmlns:p14="http://schemas.microsoft.com/office/powerpoint/2010/main" val="727447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B2922D-8157-4F7B-8D21-871DFC79A050}" type="slidenum">
              <a:rPr lang="en-US" smtClean="0"/>
              <a:t>3</a:t>
            </a:fld>
            <a:endParaRPr lang="en-US" dirty="0"/>
          </a:p>
        </p:txBody>
      </p:sp>
    </p:spTree>
    <p:extLst>
      <p:ext uri="{BB962C8B-B14F-4D97-AF65-F5344CB8AC3E}">
        <p14:creationId xmlns:p14="http://schemas.microsoft.com/office/powerpoint/2010/main" val="87569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8DCFB2-2FC4-4A48-85D8-914292BD17B8}"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43050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8DCFB2-2FC4-4A48-85D8-914292BD17B8}" type="slidenum">
              <a:rPr lang="en-GB" smtClean="0"/>
              <a:pPr/>
              <a:t>5</a:t>
            </a:fld>
            <a:endParaRPr lang="en-GB" dirty="0"/>
          </a:p>
        </p:txBody>
      </p:sp>
    </p:spTree>
    <p:extLst>
      <p:ext uri="{BB962C8B-B14F-4D97-AF65-F5344CB8AC3E}">
        <p14:creationId xmlns:p14="http://schemas.microsoft.com/office/powerpoint/2010/main" val="3752415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5"/>
          </p:nvPr>
        </p:nvSpPr>
        <p:spPr/>
        <p:txBody>
          <a:bodyPr/>
          <a:lstStyle/>
          <a:p>
            <a:fld id="{BA8DCFB2-2FC4-4A48-85D8-914292BD17B8}" type="slidenum">
              <a:rPr lang="en-GB" smtClean="0"/>
              <a:pPr/>
              <a:t>7</a:t>
            </a:fld>
            <a:endParaRPr lang="en-GB" dirty="0"/>
          </a:p>
        </p:txBody>
      </p:sp>
    </p:spTree>
    <p:extLst>
      <p:ext uri="{BB962C8B-B14F-4D97-AF65-F5344CB8AC3E}">
        <p14:creationId xmlns:p14="http://schemas.microsoft.com/office/powerpoint/2010/main" val="3498082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5.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070134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11" name="Footer Placeholder 4">
            <a:extLst>
              <a:ext uri="{FF2B5EF4-FFF2-40B4-BE49-F238E27FC236}">
                <a16:creationId xmlns:a16="http://schemas.microsoft.com/office/drawing/2014/main" id="{53A0B1A1-466A-4562-8ACB-1D04390A0324}"/>
              </a:ext>
            </a:extLst>
          </p:cNvPr>
          <p:cNvSpPr>
            <a:spLocks noGrp="1"/>
          </p:cNvSpPr>
          <p:nvPr>
            <p:ph type="ftr" sz="quarter" idx="3"/>
          </p:nvPr>
        </p:nvSpPr>
        <p:spPr>
          <a:xfrm>
            <a:off x="838199" y="6356350"/>
            <a:ext cx="906780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8E4D5BA8-F570-4D81-8773-A8C86E51C6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2402409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Title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3" name="Espace réservé du texte 32">
            <a:extLst>
              <a:ext uri="{FF2B5EF4-FFF2-40B4-BE49-F238E27FC236}">
                <a16:creationId xmlns:a16="http://schemas.microsoft.com/office/drawing/2014/main" id="{E87A3DCC-5F52-46C1-83E5-0DCD52BF0AF8}"/>
              </a:ext>
            </a:extLst>
          </p:cNvPr>
          <p:cNvSpPr>
            <a:spLocks noGrp="1" noChangeAspect="1"/>
          </p:cNvSpPr>
          <p:nvPr>
            <p:ph type="body" sz="quarter" idx="10" hasCustomPrompt="1"/>
          </p:nvPr>
        </p:nvSpPr>
        <p:spPr>
          <a:xfrm>
            <a:off x="1386361" y="3356071"/>
            <a:ext cx="9126120" cy="748795"/>
          </a:xfrm>
          <a:prstGeom prst="rect">
            <a:avLst/>
          </a:prstGeom>
        </p:spPr>
        <p:txBody>
          <a:bodyPr wrap="square">
            <a:spAutoFit/>
          </a:bodyPr>
          <a:lstStyle>
            <a:lvl1pPr marL="0" indent="0">
              <a:buNone/>
              <a:defRPr sz="2133" b="0">
                <a:solidFill>
                  <a:schemeClr val="tx1"/>
                </a:solidFill>
                <a:latin typeface="+mn-lt"/>
              </a:defRPr>
            </a:lvl1pPr>
            <a:lvl2pPr marL="355591" indent="0">
              <a:buNone/>
              <a:defRPr/>
            </a:lvl2pPr>
            <a:lvl3pPr marL="709065" indent="0">
              <a:buNone/>
              <a:defRPr/>
            </a:lvl3pPr>
            <a:lvl4pPr marL="1079473" indent="0">
              <a:buNone/>
              <a:defRPr/>
            </a:lvl4pPr>
            <a:lvl5pPr marL="1435064" indent="0">
              <a:buNone/>
              <a:defRPr/>
            </a:lvl5pPr>
          </a:lstStyle>
          <a:p>
            <a:pPr lvl="0"/>
            <a:r>
              <a:rPr lang="en-US" dirty="0"/>
              <a:t>A short description about the subject of the presentation. Can be used as a subtitle. </a:t>
            </a:r>
          </a:p>
        </p:txBody>
      </p:sp>
      <p:sp>
        <p:nvSpPr>
          <p:cNvPr id="36" name="Espace réservé du texte 32">
            <a:extLst>
              <a:ext uri="{FF2B5EF4-FFF2-40B4-BE49-F238E27FC236}">
                <a16:creationId xmlns:a16="http://schemas.microsoft.com/office/drawing/2014/main" id="{16284A64-7B54-461F-9363-2BE4503F91FE}"/>
              </a:ext>
            </a:extLst>
          </p:cNvPr>
          <p:cNvSpPr>
            <a:spLocks noGrp="1"/>
          </p:cNvSpPr>
          <p:nvPr>
            <p:ph type="body" sz="quarter" idx="12" hasCustomPrompt="1"/>
          </p:nvPr>
        </p:nvSpPr>
        <p:spPr>
          <a:xfrm>
            <a:off x="1391463" y="5282092"/>
            <a:ext cx="7584835" cy="384043"/>
          </a:xfrm>
          <a:prstGeom prst="rect">
            <a:avLst/>
          </a:prstGeom>
        </p:spPr>
        <p:txBody>
          <a:bodyPr>
            <a:noAutofit/>
          </a:bodyPr>
          <a:lstStyle>
            <a:lvl1pPr marL="0" indent="0">
              <a:buNone/>
              <a:defRPr sz="2133" b="0">
                <a:solidFill>
                  <a:srgbClr val="AE1022"/>
                </a:solidFill>
                <a:latin typeface="+mn-lt"/>
              </a:defRPr>
            </a:lvl1pPr>
            <a:lvl2pPr marL="355591" indent="0">
              <a:buNone/>
              <a:defRPr/>
            </a:lvl2pPr>
            <a:lvl3pPr marL="709065" indent="0">
              <a:buNone/>
              <a:defRPr/>
            </a:lvl3pPr>
            <a:lvl4pPr marL="1079473" indent="0">
              <a:buNone/>
              <a:defRPr/>
            </a:lvl4pPr>
            <a:lvl5pPr marL="1435064" indent="0">
              <a:buNone/>
              <a:defRPr/>
            </a:lvl5pPr>
          </a:lstStyle>
          <a:p>
            <a:pPr lvl="0"/>
            <a:r>
              <a:rPr lang="en-US" dirty="0"/>
              <a:t>Presentation date</a:t>
            </a:r>
          </a:p>
        </p:txBody>
      </p:sp>
      <p:sp>
        <p:nvSpPr>
          <p:cNvPr id="15" name="Espace réservé du texte 32">
            <a:extLst>
              <a:ext uri="{FF2B5EF4-FFF2-40B4-BE49-F238E27FC236}">
                <a16:creationId xmlns:a16="http://schemas.microsoft.com/office/drawing/2014/main" id="{DFFB4CC0-14B2-483B-83A6-DA9CE43781CA}"/>
              </a:ext>
            </a:extLst>
          </p:cNvPr>
          <p:cNvSpPr>
            <a:spLocks noGrp="1"/>
          </p:cNvSpPr>
          <p:nvPr>
            <p:ph type="body" sz="quarter" idx="13" hasCustomPrompt="1"/>
          </p:nvPr>
        </p:nvSpPr>
        <p:spPr>
          <a:xfrm>
            <a:off x="1391481" y="4770503"/>
            <a:ext cx="7584825" cy="386691"/>
          </a:xfrm>
          <a:prstGeom prst="rect">
            <a:avLst/>
          </a:prstGeom>
        </p:spPr>
        <p:txBody>
          <a:bodyPr>
            <a:noAutofit/>
          </a:bodyPr>
          <a:lstStyle>
            <a:lvl1pPr marL="0" indent="0">
              <a:buNone/>
              <a:defRPr sz="2133" b="0">
                <a:solidFill>
                  <a:schemeClr val="tx1"/>
                </a:solidFill>
                <a:latin typeface="+mn-lt"/>
              </a:defRPr>
            </a:lvl1pPr>
            <a:lvl2pPr marL="355591" indent="0">
              <a:buNone/>
              <a:defRPr/>
            </a:lvl2pPr>
            <a:lvl3pPr marL="709065" indent="0">
              <a:buNone/>
              <a:defRPr/>
            </a:lvl3pPr>
            <a:lvl4pPr marL="1079473" indent="0">
              <a:buNone/>
              <a:defRPr/>
            </a:lvl4pPr>
            <a:lvl5pPr marL="1435064" indent="0">
              <a:buNone/>
              <a:defRPr/>
            </a:lvl5pPr>
          </a:lstStyle>
          <a:p>
            <a:pPr lvl="0"/>
            <a:r>
              <a:rPr lang="en-US" dirty="0"/>
              <a:t>Presenter Name</a:t>
            </a:r>
          </a:p>
        </p:txBody>
      </p:sp>
      <p:sp>
        <p:nvSpPr>
          <p:cNvPr id="17" name="Espace réservé du texte 32">
            <a:extLst>
              <a:ext uri="{FF2B5EF4-FFF2-40B4-BE49-F238E27FC236}">
                <a16:creationId xmlns:a16="http://schemas.microsoft.com/office/drawing/2014/main" id="{495DAAF3-5ADD-3B4B-9B4A-F80003C2F6E4}"/>
              </a:ext>
            </a:extLst>
          </p:cNvPr>
          <p:cNvSpPr>
            <a:spLocks noGrp="1" noChangeAspect="1"/>
          </p:cNvSpPr>
          <p:nvPr>
            <p:ph type="body" sz="quarter" idx="14" hasCustomPrompt="1"/>
          </p:nvPr>
        </p:nvSpPr>
        <p:spPr>
          <a:xfrm>
            <a:off x="1391480" y="1237013"/>
            <a:ext cx="9024995" cy="1110904"/>
          </a:xfrm>
          <a:prstGeom prst="rect">
            <a:avLst/>
          </a:prstGeom>
        </p:spPr>
        <p:txBody>
          <a:bodyPr wrap="square" lIns="90000" tIns="46800" rIns="90000" bIns="46800">
            <a:spAutoFit/>
          </a:bodyPr>
          <a:lstStyle>
            <a:lvl1pPr marL="0" indent="0">
              <a:spcBef>
                <a:spcPts val="800"/>
              </a:spcBef>
              <a:buNone/>
              <a:defRPr sz="6400" b="1" i="0" baseline="0">
                <a:solidFill>
                  <a:schemeClr val="accent1"/>
                </a:solidFill>
                <a:latin typeface="+mn-lt"/>
              </a:defRPr>
            </a:lvl1pPr>
            <a:lvl2pPr marL="355591" indent="0">
              <a:buNone/>
              <a:defRPr/>
            </a:lvl2pPr>
            <a:lvl3pPr marL="709065" indent="0">
              <a:buNone/>
              <a:defRPr/>
            </a:lvl3pPr>
            <a:lvl4pPr marL="1079473" indent="0">
              <a:buNone/>
              <a:defRPr/>
            </a:lvl4pPr>
            <a:lvl5pPr marL="1435064" indent="0">
              <a:buNone/>
              <a:defRPr/>
            </a:lvl5pPr>
          </a:lstStyle>
          <a:p>
            <a:pPr lvl="0"/>
            <a:r>
              <a:rPr lang="en-US" dirty="0"/>
              <a:t>Presentation Title</a:t>
            </a:r>
          </a:p>
        </p:txBody>
      </p:sp>
    </p:spTree>
    <p:extLst>
      <p:ext uri="{BB962C8B-B14F-4D97-AF65-F5344CB8AC3E}">
        <p14:creationId xmlns:p14="http://schemas.microsoft.com/office/powerpoint/2010/main" val="1378238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Extra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Espace réservé du texte 5">
            <a:extLst>
              <a:ext uri="{FF2B5EF4-FFF2-40B4-BE49-F238E27FC236}">
                <a16:creationId xmlns:a16="http://schemas.microsoft.com/office/drawing/2014/main" id="{EC9FD404-747D-47CF-8BD6-85DE35A09CA4}"/>
              </a:ext>
            </a:extLst>
          </p:cNvPr>
          <p:cNvSpPr>
            <a:spLocks noGrp="1"/>
          </p:cNvSpPr>
          <p:nvPr>
            <p:ph type="body" sz="quarter" idx="10" hasCustomPrompt="1"/>
          </p:nvPr>
        </p:nvSpPr>
        <p:spPr>
          <a:xfrm>
            <a:off x="432825" y="452669"/>
            <a:ext cx="10175676" cy="576064"/>
          </a:xfrm>
          <a:prstGeom prst="rect">
            <a:avLst/>
          </a:prstGeom>
        </p:spPr>
        <p:txBody>
          <a:bodyPr>
            <a:noAutofit/>
          </a:bodyPr>
          <a:lstStyle>
            <a:lvl1pPr marL="0" indent="0">
              <a:lnSpc>
                <a:spcPts val="3333"/>
              </a:lnSpc>
              <a:spcBef>
                <a:spcPts val="0"/>
              </a:spcBef>
              <a:buNone/>
              <a:defRPr sz="3733" b="1">
                <a:solidFill>
                  <a:schemeClr val="accent1"/>
                </a:solidFill>
                <a:latin typeface="+mj-lt"/>
              </a:defRPr>
            </a:lvl1pPr>
            <a:lvl2pPr marL="355591" indent="0">
              <a:buNone/>
              <a:defRPr/>
            </a:lvl2pPr>
            <a:lvl3pPr marL="709065" indent="0">
              <a:buNone/>
              <a:defRPr/>
            </a:lvl3pPr>
            <a:lvl4pPr marL="1079473" indent="0">
              <a:buNone/>
              <a:defRPr/>
            </a:lvl4pPr>
            <a:lvl5pPr marL="1435064" indent="0">
              <a:buNone/>
              <a:defRPr/>
            </a:lvl5pPr>
          </a:lstStyle>
          <a:p>
            <a:pPr lvl="0"/>
            <a:r>
              <a:rPr lang="en-US" dirty="0"/>
              <a:t>First line of the headline</a:t>
            </a:r>
          </a:p>
        </p:txBody>
      </p:sp>
      <p:sp>
        <p:nvSpPr>
          <p:cNvPr id="6" name="Content Placeholder 4">
            <a:extLst>
              <a:ext uri="{FF2B5EF4-FFF2-40B4-BE49-F238E27FC236}">
                <a16:creationId xmlns:a16="http://schemas.microsoft.com/office/drawing/2014/main" id="{448225EB-A123-4416-BF74-09996F924290}"/>
              </a:ext>
            </a:extLst>
          </p:cNvPr>
          <p:cNvSpPr>
            <a:spLocks noGrp="1"/>
          </p:cNvSpPr>
          <p:nvPr>
            <p:ph sz="quarter" idx="11"/>
          </p:nvPr>
        </p:nvSpPr>
        <p:spPr>
          <a:xfrm>
            <a:off x="431800" y="1220755"/>
            <a:ext cx="10176933" cy="5187245"/>
          </a:xfrm>
          <a:prstGeom prst="rect">
            <a:avLst/>
          </a:prstGeom>
        </p:spPr>
        <p:txBody>
          <a:bodyPr/>
          <a:lstStyle>
            <a:lvl1pPr marL="241294" indent="-241294" defTabSz="479988">
              <a:buFont typeface="Arial" panose="020B0604020202020204" pitchFamily="34" charset="0"/>
              <a:buChar char="•"/>
              <a:defRPr>
                <a:solidFill>
                  <a:schemeClr val="tx1"/>
                </a:solidFill>
                <a:latin typeface="+mn-lt"/>
              </a:defRPr>
            </a:lvl1pPr>
            <a:lvl2pPr marL="596885" indent="-239178" defTabSz="478355">
              <a:buClr>
                <a:srgbClr val="AE1022"/>
              </a:buClr>
              <a:buFont typeface="Arial" panose="020B0604020202020204" pitchFamily="34" charset="0"/>
              <a:buChar char="•"/>
              <a:defRPr>
                <a:solidFill>
                  <a:schemeClr val="tx1"/>
                </a:solidFill>
                <a:latin typeface="+mn-lt"/>
              </a:defRPr>
            </a:lvl2pPr>
            <a:lvl3pPr marL="838179" indent="-239178">
              <a:buClr>
                <a:srgbClr val="AE1022"/>
              </a:buClr>
              <a:buFont typeface="Arial" panose="020B0604020202020204" pitchFamily="34" charset="0"/>
              <a:buChar char="•"/>
              <a:defRPr>
                <a:solidFill>
                  <a:schemeClr val="tx1"/>
                </a:solidFill>
                <a:latin typeface="+mn-lt"/>
              </a:defRPr>
            </a:lvl3pPr>
            <a:lvl4pPr marL="1073124" indent="-239178">
              <a:buClr>
                <a:srgbClr val="AE1022"/>
              </a:buClr>
              <a:buFont typeface="Arial" panose="020B0604020202020204" pitchFamily="34" charset="0"/>
              <a:buChar char="•"/>
              <a:tabLst>
                <a:tab pos="1073124" algn="l"/>
              </a:tabLst>
              <a:defRPr>
                <a:solidFill>
                  <a:schemeClr val="tx1"/>
                </a:solidFill>
                <a:latin typeface="+mn-lt"/>
              </a:defRPr>
            </a:lvl4pPr>
            <a:lvl5pPr marL="1314418" indent="-239178">
              <a:buClr>
                <a:srgbClr val="AE1022"/>
              </a:buClr>
              <a:buFont typeface="Arial" panose="020B0604020202020204" pitchFamily="34" charset="0"/>
              <a:buChar char="•"/>
              <a:defRPr>
                <a:solidFill>
                  <a:schemeClr val="tx1"/>
                </a:solidFill>
                <a:latin typeface="+mn-lt"/>
              </a:defRPr>
            </a:lvl5pPr>
            <a:lvl6pPr marL="1555712" indent="-239178">
              <a:buClr>
                <a:srgbClr val="AE1022"/>
              </a:buClr>
              <a:buFont typeface="Arial" panose="020B0604020202020204" pitchFamily="34" charset="0"/>
              <a:buChar char="•"/>
              <a:tabLst>
                <a:tab pos="1435064" algn="l"/>
              </a:tabLst>
              <a:defRPr sz="2400"/>
            </a:lvl6pPr>
            <a:lvl7pPr marL="1795155" indent="-239178">
              <a:buClr>
                <a:srgbClr val="C00000"/>
              </a:buClr>
              <a:defRPr sz="2400"/>
            </a:lvl7pPr>
            <a:lvl8pPr marL="2039949" indent="-239178">
              <a:buClr>
                <a:srgbClr val="C00000"/>
              </a:buClr>
              <a:defRPr sz="2400"/>
            </a:lvl8pPr>
            <a:lvl9pPr marL="3232070" indent="-304792">
              <a:buClr>
                <a:srgbClr val="C00000"/>
              </a:buClr>
              <a:buNone/>
              <a:defRPr sz="1867"/>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12337999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9" y="1589"/>
                        <a:ext cx="2116" cy="1587"/>
                      </a:xfrm>
                      <a:prstGeom prst="rect">
                        <a:avLst/>
                      </a:prstGeom>
                    </p:spPr>
                  </p:pic>
                </p:oleObj>
              </mc:Fallback>
            </mc:AlternateContent>
          </a:graphicData>
        </a:graphic>
      </p:graphicFrame>
      <p:sp>
        <p:nvSpPr>
          <p:cNvPr id="2" name="Title 1"/>
          <p:cNvSpPr>
            <a:spLocks noGrp="1"/>
          </p:cNvSpPr>
          <p:nvPr>
            <p:ph type="title"/>
          </p:nvPr>
        </p:nvSpPr>
        <p:spPr>
          <a:xfrm>
            <a:off x="381319" y="0"/>
            <a:ext cx="11317076" cy="897253"/>
          </a:xfrm>
          <a:prstGeom prst="rect">
            <a:avLst/>
          </a:prstGeom>
        </p:spPr>
        <p:txBody>
          <a:bodyPr/>
          <a:lstStyle>
            <a:lvl1pPr>
              <a:defRPr>
                <a:solidFill>
                  <a:schemeClr val="tx2">
                    <a:lumMod val="50000"/>
                  </a:schemeClr>
                </a:solidFill>
                <a:latin typeface="Calibri" panose="020F0502020204030204" pitchFamily="34" charset="0"/>
                <a:cs typeface="Calibri" panose="020F0502020204030204" pitchFamily="34" charset="0"/>
              </a:defRPr>
            </a:lvl1pPr>
          </a:lstStyle>
          <a:p>
            <a:r>
              <a:rPr lang="en-US" dirty="0"/>
              <a:t>Click to edit Master title style</a:t>
            </a:r>
            <a:endParaRPr lang="en-GB" dirty="0"/>
          </a:p>
        </p:txBody>
      </p:sp>
      <p:sp>
        <p:nvSpPr>
          <p:cNvPr id="5" name="Text Placeholder 4"/>
          <p:cNvSpPr>
            <a:spLocks noGrp="1"/>
          </p:cNvSpPr>
          <p:nvPr>
            <p:ph type="body" sz="quarter" idx="10"/>
          </p:nvPr>
        </p:nvSpPr>
        <p:spPr>
          <a:xfrm>
            <a:off x="381319" y="1328738"/>
            <a:ext cx="11317076" cy="4886327"/>
          </a:xfrm>
          <a:prstGeom prst="rect">
            <a:avLst/>
          </a:prstGeom>
        </p:spPr>
        <p:txBody>
          <a:bodyPr/>
          <a:lstStyle>
            <a:lvl1pPr>
              <a:defRPr sz="2400" b="0">
                <a:solidFill>
                  <a:schemeClr val="tx2"/>
                </a:solidFill>
                <a:latin typeface="Calibri" panose="020F0502020204030204" pitchFamily="34" charset="0"/>
                <a:cs typeface="Calibri" panose="020F0502020204030204" pitchFamily="34" charset="0"/>
              </a:defRPr>
            </a:lvl1pPr>
            <a:lvl2pPr marL="457189" indent="-228594">
              <a:defRPr sz="2000" b="0">
                <a:latin typeface="Calibri" panose="020F0502020204030204" pitchFamily="34" charset="0"/>
                <a:cs typeface="Calibri" panose="020F0502020204030204" pitchFamily="34" charset="0"/>
              </a:defRPr>
            </a:lvl2pPr>
            <a:lvl3pPr marL="914377" indent="-228594">
              <a:buFont typeface="Wingdings" pitchFamily="2" charset="2"/>
              <a:buChar char="§"/>
              <a:defRPr>
                <a:latin typeface="Calibri" panose="020F0502020204030204" pitchFamily="34" charset="0"/>
                <a:cs typeface="Calibri" panose="020F0502020204030204" pitchFamily="34" charset="0"/>
              </a:defRPr>
            </a:lvl3pPr>
            <a:lvl4pPr marL="1371566" indent="-228594">
              <a:buFont typeface="Arial" pitchFamily="34" charset="0"/>
              <a:buChar char="–"/>
              <a:defRPr>
                <a:latin typeface="Calibri" panose="020F0502020204030204" pitchFamily="34" charset="0"/>
                <a:cs typeface="Calibri" panose="020F0502020204030204" pitchFamily="34" charset="0"/>
              </a:defRPr>
            </a:lvl4pPr>
            <a:lvl5pPr>
              <a:buFont typeface="Arial" pitchFamily="34" charset="0"/>
              <a:buChar char="–"/>
              <a:defRPr>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09193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Heading Page">
    <p:spTree>
      <p:nvGrpSpPr>
        <p:cNvPr id="1" name=""/>
        <p:cNvGrpSpPr/>
        <p:nvPr/>
      </p:nvGrpSpPr>
      <p:grpSpPr>
        <a:xfrm>
          <a:off x="0" y="0"/>
          <a:ext cx="0" cy="0"/>
          <a:chOff x="0" y="0"/>
          <a:chExt cx="0" cy="0"/>
        </a:xfrm>
      </p:grpSpPr>
      <p:sp>
        <p:nvSpPr>
          <p:cNvPr id="5" name="Espace réservé du texte 5">
            <a:extLst>
              <a:ext uri="{FF2B5EF4-FFF2-40B4-BE49-F238E27FC236}">
                <a16:creationId xmlns:a16="http://schemas.microsoft.com/office/drawing/2014/main" id="{75713D93-C919-4892-838C-B532C4D773A2}"/>
              </a:ext>
            </a:extLst>
          </p:cNvPr>
          <p:cNvSpPr>
            <a:spLocks noGrp="1"/>
          </p:cNvSpPr>
          <p:nvPr>
            <p:ph type="body" sz="quarter" idx="10" hasCustomPrompt="1"/>
          </p:nvPr>
        </p:nvSpPr>
        <p:spPr>
          <a:xfrm>
            <a:off x="432825" y="452669"/>
            <a:ext cx="10175676" cy="576064"/>
          </a:xfrm>
          <a:prstGeom prst="rect">
            <a:avLst/>
          </a:prstGeom>
        </p:spPr>
        <p:txBody>
          <a:bodyPr>
            <a:noAutofit/>
          </a:bodyPr>
          <a:lstStyle>
            <a:lvl1pPr marL="0" indent="0">
              <a:lnSpc>
                <a:spcPts val="3333"/>
              </a:lnSpc>
              <a:spcBef>
                <a:spcPts val="0"/>
              </a:spcBef>
              <a:buNone/>
              <a:defRPr sz="3733" b="1" baseline="0">
                <a:solidFill>
                  <a:schemeClr val="accent1"/>
                </a:solidFill>
                <a:latin typeface="+mj-lt"/>
              </a:defRPr>
            </a:lvl1pPr>
            <a:lvl2pPr marL="355591" indent="0">
              <a:buNone/>
              <a:defRPr/>
            </a:lvl2pPr>
            <a:lvl3pPr marL="709065" indent="0">
              <a:buNone/>
              <a:defRPr/>
            </a:lvl3pPr>
            <a:lvl4pPr marL="1079473" indent="0">
              <a:buNone/>
              <a:defRPr/>
            </a:lvl4pPr>
            <a:lvl5pPr marL="1435064" indent="0">
              <a:buNone/>
              <a:defRPr/>
            </a:lvl5pPr>
          </a:lstStyle>
          <a:p>
            <a:pPr lvl="0"/>
            <a:r>
              <a:rPr lang="en-US" dirty="0"/>
              <a:t>Want to use just a headline? =&gt; type here</a:t>
            </a:r>
          </a:p>
        </p:txBody>
      </p:sp>
    </p:spTree>
    <p:extLst>
      <p:ext uri="{BB962C8B-B14F-4D97-AF65-F5344CB8AC3E}">
        <p14:creationId xmlns:p14="http://schemas.microsoft.com/office/powerpoint/2010/main" val="2635827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201102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634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570348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4751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2818673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nchor="b"/>
          <a:lstStyle/>
          <a:p>
            <a:r>
              <a:rPr lang="en-US"/>
              <a:t>Click to edit Master title style</a:t>
            </a:r>
          </a:p>
        </p:txBody>
      </p:sp>
      <p:sp>
        <p:nvSpPr>
          <p:cNvPr id="4" name="Footer Placeholder 4">
            <a:extLst>
              <a:ext uri="{FF2B5EF4-FFF2-40B4-BE49-F238E27FC236}">
                <a16:creationId xmlns:a16="http://schemas.microsoft.com/office/drawing/2014/main" id="{431146AF-8FF0-4747-B739-33F15879AD10}"/>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70549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F3AEDD-038B-47AD-8D4C-6656F698AC5C}"/>
              </a:ext>
            </a:extLst>
          </p:cNvPr>
          <p:cNvSpPr/>
          <p:nvPr userDrawn="1"/>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4">
            <a:extLst>
              <a:ext uri="{FF2B5EF4-FFF2-40B4-BE49-F238E27FC236}">
                <a16:creationId xmlns:a16="http://schemas.microsoft.com/office/drawing/2014/main" id="{0EEDB8C5-C704-4A0E-BB80-8B93D9EC2FD5}"/>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18100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 name="Footer Placeholder 4">
            <a:extLst>
              <a:ext uri="{FF2B5EF4-FFF2-40B4-BE49-F238E27FC236}">
                <a16:creationId xmlns:a16="http://schemas.microsoft.com/office/drawing/2014/main" id="{B18091B2-691E-4F50-A189-2D612314C110}"/>
              </a:ext>
            </a:extLst>
          </p:cNvPr>
          <p:cNvSpPr>
            <a:spLocks noGrp="1"/>
          </p:cNvSpPr>
          <p:nvPr>
            <p:ph type="ftr" sz="quarter" idx="3"/>
          </p:nvPr>
        </p:nvSpPr>
        <p:spPr>
          <a:xfrm>
            <a:off x="838199" y="6356350"/>
            <a:ext cx="903732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5864F349-FE8C-424C-9B4F-DBAFB3AE66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3643358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10" name="Left Border">
            <a:extLst>
              <a:ext uri="{FF2B5EF4-FFF2-40B4-BE49-F238E27FC236}">
                <a16:creationId xmlns:a16="http://schemas.microsoft.com/office/drawing/2014/main" id="{77253CFD-18C2-49F0-A0AE-99A68668CF03}"/>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411480" cy="6858000"/>
          </a:xfrm>
          <a:prstGeom prst="rect">
            <a:avLst/>
          </a:prstGeom>
        </p:spPr>
      </p:pic>
    </p:spTree>
    <p:extLst>
      <p:ext uri="{BB962C8B-B14F-4D97-AF65-F5344CB8AC3E}">
        <p14:creationId xmlns:p14="http://schemas.microsoft.com/office/powerpoint/2010/main" val="3801910544"/>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52" r:id="rId4"/>
    <p:sldLayoutId id="2147483653" r:id="rId5"/>
    <p:sldLayoutId id="2147483663" r:id="rId6"/>
    <p:sldLayoutId id="2147483654" r:id="rId7"/>
    <p:sldLayoutId id="2147483660" r:id="rId8"/>
    <p:sldLayoutId id="2147483656" r:id="rId9"/>
    <p:sldLayoutId id="2147483657" r:id="rId10"/>
    <p:sldLayoutId id="2147483666" r:id="rId11"/>
    <p:sldLayoutId id="2147483667" r:id="rId12"/>
    <p:sldLayoutId id="2147483668" r:id="rId13"/>
    <p:sldLayoutId id="2147483669" r:id="rId14"/>
  </p:sldLayoutIdLst>
  <p:hf sldNum="0" hdr="0" ftr="0" dt="0"/>
  <p:txStyles>
    <p:titleStyle>
      <a:lvl1pPr algn="l" defTabSz="914400" rtl="0" eaLnBrk="1" latinLnBrk="0" hangingPunct="1">
        <a:lnSpc>
          <a:spcPct val="90000"/>
        </a:lnSpc>
        <a:spcBef>
          <a:spcPct val="0"/>
        </a:spcBef>
        <a:buNone/>
        <a:defRPr sz="3600" b="1" i="0" kern="1200">
          <a:solidFill>
            <a:schemeClr val="accent1"/>
          </a:solidFill>
          <a:latin typeface="+mj-lt"/>
          <a:ea typeface="+mj-ea"/>
          <a:cs typeface="Calibri" panose="020F0502020204030204" pitchFamily="34" charset="0"/>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6CE71DE-3BE3-4CDA-2943-D46639072F4F}"/>
              </a:ext>
            </a:extLst>
          </p:cNvPr>
          <p:cNvSpPr>
            <a:spLocks noGrp="1"/>
          </p:cNvSpPr>
          <p:nvPr>
            <p:ph type="title"/>
          </p:nvPr>
        </p:nvSpPr>
        <p:spPr>
          <a:xfrm>
            <a:off x="831850" y="1101482"/>
            <a:ext cx="10515600" cy="2014612"/>
          </a:xfrm>
        </p:spPr>
        <p:txBody>
          <a:bodyPr/>
          <a:lstStyle/>
          <a:p>
            <a:r>
              <a:rPr lang="en-US" dirty="0"/>
              <a:t>Factor XI Inhibition- </a:t>
            </a:r>
            <a:r>
              <a:rPr lang="en-US" dirty="0" err="1"/>
              <a:t>Milvexian</a:t>
            </a:r>
            <a:r>
              <a:rPr lang="en-US" dirty="0"/>
              <a:t>, </a:t>
            </a:r>
            <a:r>
              <a:rPr lang="en-US" dirty="0" err="1"/>
              <a:t>Asundexian</a:t>
            </a:r>
            <a:r>
              <a:rPr lang="en-US" dirty="0"/>
              <a:t>, and AXIOMATIC</a:t>
            </a:r>
          </a:p>
        </p:txBody>
      </p:sp>
      <p:sp>
        <p:nvSpPr>
          <p:cNvPr id="2" name="Text Placeholder 1">
            <a:extLst>
              <a:ext uri="{FF2B5EF4-FFF2-40B4-BE49-F238E27FC236}">
                <a16:creationId xmlns:a16="http://schemas.microsoft.com/office/drawing/2014/main" id="{FBA13660-6E02-1FB0-8DEB-EBDB871FBDBC}"/>
              </a:ext>
            </a:extLst>
          </p:cNvPr>
          <p:cNvSpPr>
            <a:spLocks noGrp="1"/>
          </p:cNvSpPr>
          <p:nvPr>
            <p:ph type="body" idx="1"/>
          </p:nvPr>
        </p:nvSpPr>
        <p:spPr>
          <a:xfrm>
            <a:off x="831850" y="3741906"/>
            <a:ext cx="4734063" cy="3041026"/>
          </a:xfrm>
        </p:spPr>
        <p:txBody>
          <a:bodyPr>
            <a:normAutofit/>
          </a:bodyPr>
          <a:lstStyle/>
          <a:p>
            <a:r>
              <a:rPr lang="en-US" dirty="0"/>
              <a:t>Manesh R. Patel, MD</a:t>
            </a:r>
          </a:p>
          <a:p>
            <a:r>
              <a:rPr lang="en-US" dirty="0"/>
              <a:t>Richard S. Stack Distinguished Professor</a:t>
            </a:r>
          </a:p>
          <a:p>
            <a:r>
              <a:rPr lang="en-US" dirty="0"/>
              <a:t>Chief, Division of Cardiology</a:t>
            </a:r>
          </a:p>
          <a:p>
            <a:r>
              <a:rPr lang="en-US" dirty="0"/>
              <a:t>Co-Director Duke Heart Center</a:t>
            </a:r>
          </a:p>
          <a:p>
            <a:r>
              <a:rPr lang="en-US" dirty="0"/>
              <a:t>Duke University School of Medicine</a:t>
            </a:r>
          </a:p>
          <a:p>
            <a:r>
              <a:rPr lang="en-US" dirty="0"/>
              <a:t>Durham, NC</a:t>
            </a:r>
          </a:p>
        </p:txBody>
      </p:sp>
      <p:sp>
        <p:nvSpPr>
          <p:cNvPr id="8" name="Text Placeholder 1">
            <a:extLst>
              <a:ext uri="{FF2B5EF4-FFF2-40B4-BE49-F238E27FC236}">
                <a16:creationId xmlns:a16="http://schemas.microsoft.com/office/drawing/2014/main" id="{93150B53-85B5-81B8-2F87-D76961E826E1}"/>
              </a:ext>
            </a:extLst>
          </p:cNvPr>
          <p:cNvSpPr txBox="1">
            <a:spLocks/>
          </p:cNvSpPr>
          <p:nvPr/>
        </p:nvSpPr>
        <p:spPr>
          <a:xfrm>
            <a:off x="5833345" y="3741906"/>
            <a:ext cx="5669542" cy="3041026"/>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Clr>
                <a:schemeClr val="tx1"/>
              </a:buClr>
              <a:buFont typeface="Arial" panose="020B0604020202020204" pitchFamily="34" charset="0"/>
              <a:buNone/>
              <a:defRPr sz="2000" kern="1200">
                <a:solidFill>
                  <a:schemeClr val="bg2">
                    <a:lumMod val="50000"/>
                  </a:schemeClr>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100000"/>
              </a:lnSpc>
              <a:spcBef>
                <a:spcPts val="500"/>
              </a:spcBef>
              <a:buClr>
                <a:schemeClr val="accent1"/>
              </a:buClr>
              <a:buFont typeface="Arial" panose="020B0604020202020204" pitchFamily="34" charset="0"/>
              <a:buNone/>
              <a:defRPr sz="2000" kern="1200">
                <a:solidFill>
                  <a:schemeClr val="tx1">
                    <a:tint val="75000"/>
                  </a:schemeClr>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100000"/>
              </a:lnSpc>
              <a:spcBef>
                <a:spcPts val="500"/>
              </a:spcBef>
              <a:buClr>
                <a:schemeClr val="accent2"/>
              </a:buClr>
              <a:buFont typeface="Arial" panose="020B0604020202020204" pitchFamily="34" charset="0"/>
              <a:buNone/>
              <a:defRPr sz="1800" kern="1200">
                <a:solidFill>
                  <a:schemeClr val="tx1">
                    <a:tint val="75000"/>
                  </a:schemeClr>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Calibri" panose="020F0502020204030204" pitchFamily="34" charset="0"/>
                <a:ea typeface="+mn-ea"/>
                <a:cs typeface="Calibri" panose="020F050202020403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John H. Alexander, MD, </a:t>
            </a:r>
            <a:r>
              <a:rPr lang="en-US" dirty="0" err="1"/>
              <a:t>MHS</a:t>
            </a:r>
            <a:endParaRPr lang="en-US" dirty="0"/>
          </a:p>
          <a:p>
            <a:r>
              <a:rPr lang="en-US" dirty="0"/>
              <a:t>Professor of Medicine/Cardiology</a:t>
            </a:r>
          </a:p>
          <a:p>
            <a:r>
              <a:rPr lang="en-US" dirty="0"/>
              <a:t>Duke Clinical Research Institute</a:t>
            </a:r>
          </a:p>
          <a:p>
            <a:r>
              <a:rPr lang="en-US" dirty="0"/>
              <a:t>Duke University School of Medicine</a:t>
            </a:r>
          </a:p>
          <a:p>
            <a:r>
              <a:rPr lang="en-US" dirty="0"/>
              <a:t>Raleigh, NC</a:t>
            </a:r>
          </a:p>
        </p:txBody>
      </p:sp>
    </p:spTree>
    <p:extLst>
      <p:ext uri="{BB962C8B-B14F-4D97-AF65-F5344CB8AC3E}">
        <p14:creationId xmlns:p14="http://schemas.microsoft.com/office/powerpoint/2010/main" val="208446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6144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4ECB311E-6D4C-28D0-70FD-01D019099A89}"/>
              </a:ext>
            </a:extLst>
          </p:cNvPr>
          <p:cNvSpPr>
            <a:spLocks noGrp="1"/>
          </p:cNvSpPr>
          <p:nvPr>
            <p:ph idx="1"/>
          </p:nvPr>
        </p:nvSpPr>
        <p:spPr/>
        <p:txBody>
          <a:bodyPr/>
          <a:lstStyle/>
          <a:p>
            <a:r>
              <a:rPr lang="en-US" dirty="0"/>
              <a:t>Potent and specific small-molecule inhibitor of FXIa</a:t>
            </a:r>
            <a:r>
              <a:rPr lang="en-US" baseline="30000" dirty="0"/>
              <a:t>1</a:t>
            </a:r>
          </a:p>
          <a:p>
            <a:r>
              <a:rPr lang="en-US" dirty="0"/>
              <a:t>Rapid absorption after oral administration (T</a:t>
            </a:r>
            <a:r>
              <a:rPr lang="en-US" baseline="-25000" dirty="0"/>
              <a:t>max</a:t>
            </a:r>
            <a:r>
              <a:rPr lang="en-US" dirty="0"/>
              <a:t> of 2-4 hours)</a:t>
            </a:r>
            <a:r>
              <a:rPr lang="en-US" baseline="30000" dirty="0"/>
              <a:t>2</a:t>
            </a:r>
            <a:r>
              <a:rPr lang="en-US" dirty="0"/>
              <a:t> </a:t>
            </a:r>
          </a:p>
          <a:p>
            <a:r>
              <a:rPr lang="en-US" dirty="0"/>
              <a:t>Terminal half-life of 11 to 18 hours when administered as multiple doses in healthy volunteers</a:t>
            </a:r>
            <a:r>
              <a:rPr lang="en-US" baseline="30000" dirty="0"/>
              <a:t>2</a:t>
            </a:r>
          </a:p>
          <a:p>
            <a:r>
              <a:rPr lang="en-US" dirty="0"/>
              <a:t>Metabolized in the liver primarily by CYP3A4</a:t>
            </a:r>
          </a:p>
          <a:p>
            <a:r>
              <a:rPr lang="en-US" dirty="0"/>
              <a:t>Less than 20% eliminated in the urine in healthy subjects*</a:t>
            </a:r>
          </a:p>
          <a:p>
            <a:r>
              <a:rPr lang="en-US" dirty="0"/>
              <a:t>Limited drug-drug interaction potential</a:t>
            </a:r>
            <a:r>
              <a:rPr lang="en-US" baseline="30000" dirty="0"/>
              <a:t>3-5</a:t>
            </a:r>
          </a:p>
        </p:txBody>
      </p:sp>
      <p:sp>
        <p:nvSpPr>
          <p:cNvPr id="6" name="Title 5">
            <a:extLst>
              <a:ext uri="{FF2B5EF4-FFF2-40B4-BE49-F238E27FC236}">
                <a16:creationId xmlns:a16="http://schemas.microsoft.com/office/drawing/2014/main" id="{E902F98F-6159-A110-C86B-C0BB8AB295C6}"/>
              </a:ext>
            </a:extLst>
          </p:cNvPr>
          <p:cNvSpPr>
            <a:spLocks noGrp="1"/>
          </p:cNvSpPr>
          <p:nvPr>
            <p:ph type="title"/>
          </p:nvPr>
        </p:nvSpPr>
        <p:spPr/>
        <p:txBody>
          <a:bodyPr/>
          <a:lstStyle/>
          <a:p>
            <a:r>
              <a:rPr lang="en-US" dirty="0" err="1"/>
              <a:t>Milvexian</a:t>
            </a:r>
            <a:endParaRPr lang="en-US" dirty="0"/>
          </a:p>
        </p:txBody>
      </p:sp>
      <p:sp>
        <p:nvSpPr>
          <p:cNvPr id="5" name="TextBox 4">
            <a:extLst>
              <a:ext uri="{FF2B5EF4-FFF2-40B4-BE49-F238E27FC236}">
                <a16:creationId xmlns:a16="http://schemas.microsoft.com/office/drawing/2014/main" id="{3949CE2F-31CB-AEB3-59D4-DE999190641E}"/>
              </a:ext>
            </a:extLst>
          </p:cNvPr>
          <p:cNvSpPr txBox="1"/>
          <p:nvPr/>
        </p:nvSpPr>
        <p:spPr>
          <a:xfrm>
            <a:off x="1050847" y="5394767"/>
            <a:ext cx="11035135" cy="502573"/>
          </a:xfrm>
          <a:prstGeom prst="rect">
            <a:avLst/>
          </a:prstGeom>
          <a:noFill/>
        </p:spPr>
        <p:txBody>
          <a:bodyPr wrap="square" rtlCol="0">
            <a:spAutoFit/>
          </a:bodyPr>
          <a:lstStyle/>
          <a:p>
            <a:pPr marL="51599" defTabSz="479988">
              <a:buClr>
                <a:srgbClr val="C00000"/>
              </a:buClr>
            </a:pPr>
            <a:r>
              <a:rPr lang="en-US" sz="1333" dirty="0"/>
              <a:t>*With spray dried dispersion formulation</a:t>
            </a:r>
            <a:r>
              <a:rPr lang="en-US" sz="1333" baseline="30000" dirty="0"/>
              <a:t>2</a:t>
            </a:r>
          </a:p>
          <a:p>
            <a:pPr marL="51599" defTabSz="479988">
              <a:buClr>
                <a:srgbClr val="C00000"/>
              </a:buClr>
            </a:pPr>
            <a:r>
              <a:rPr lang="en-US" sz="1333" dirty="0" err="1"/>
              <a:t>T</a:t>
            </a:r>
            <a:r>
              <a:rPr lang="en-US" sz="1333" baseline="-25000" dirty="0" err="1"/>
              <a:t>max</a:t>
            </a:r>
            <a:r>
              <a:rPr lang="en-US" sz="1333" dirty="0"/>
              <a:t>, time to maximum concentration; CYP3A4, cytochrome P450 enzyme.</a:t>
            </a:r>
          </a:p>
        </p:txBody>
      </p:sp>
      <p:sp>
        <p:nvSpPr>
          <p:cNvPr id="7" name="Footer Placeholder 6">
            <a:extLst>
              <a:ext uri="{FF2B5EF4-FFF2-40B4-BE49-F238E27FC236}">
                <a16:creationId xmlns:a16="http://schemas.microsoft.com/office/drawing/2014/main" id="{60E0625D-9E99-4ABD-F5D7-0022289E342E}"/>
              </a:ext>
            </a:extLst>
          </p:cNvPr>
          <p:cNvSpPr>
            <a:spLocks noGrp="1"/>
          </p:cNvSpPr>
          <p:nvPr>
            <p:ph type="ftr" sz="quarter" idx="3"/>
          </p:nvPr>
        </p:nvSpPr>
        <p:spPr>
          <a:xfrm>
            <a:off x="838200" y="6356350"/>
            <a:ext cx="10293626" cy="365125"/>
          </a:xfrm>
        </p:spPr>
        <p:txBody>
          <a:bodyPr/>
          <a:lstStyle/>
          <a:p>
            <a:r>
              <a:rPr lang="en-CA" altLang="en-US" sz="1200" b="0" dirty="0">
                <a:latin typeface="+mn-lt"/>
              </a:rPr>
              <a:t>1. </a:t>
            </a:r>
            <a:r>
              <a:rPr lang="en-CA" altLang="en-US" sz="1200" b="0" dirty="0" err="1">
                <a:latin typeface="+mn-lt"/>
              </a:rPr>
              <a:t>Dilger</a:t>
            </a:r>
            <a:r>
              <a:rPr lang="en-CA" altLang="en-US" sz="1200" b="0" dirty="0">
                <a:latin typeface="+mn-lt"/>
              </a:rPr>
              <a:t> AK, et al. </a:t>
            </a:r>
            <a:r>
              <a:rPr lang="en-CA" altLang="en-US" sz="1200" b="0" i="1" dirty="0">
                <a:latin typeface="+mn-lt"/>
              </a:rPr>
              <a:t>J Med Chem</a:t>
            </a:r>
            <a:r>
              <a:rPr lang="en-CA" altLang="en-US" sz="1200" b="0" dirty="0">
                <a:latin typeface="+mn-lt"/>
              </a:rPr>
              <a:t>. 2022;65(3):1770-1785. 2. Perera V, et al. </a:t>
            </a:r>
            <a:r>
              <a:rPr lang="en-CA" altLang="en-US" sz="1200" b="0" i="1" dirty="0">
                <a:latin typeface="+mn-lt"/>
              </a:rPr>
              <a:t>Clin </a:t>
            </a:r>
            <a:r>
              <a:rPr lang="en-CA" altLang="en-US" sz="1200" b="0" i="1" dirty="0" err="1">
                <a:latin typeface="+mn-lt"/>
              </a:rPr>
              <a:t>Transl</a:t>
            </a:r>
            <a:r>
              <a:rPr lang="en-CA" altLang="en-US" sz="1200" b="0" i="1" dirty="0">
                <a:latin typeface="+mn-lt"/>
              </a:rPr>
              <a:t> Sci</a:t>
            </a:r>
            <a:r>
              <a:rPr lang="en-CA" altLang="en-US" sz="1200" b="0" dirty="0">
                <a:latin typeface="+mn-lt"/>
              </a:rPr>
              <a:t>. 2022;15(2):330-342. 3. Perera V, et al. </a:t>
            </a:r>
            <a:r>
              <a:rPr lang="en-CA" altLang="en-US" sz="1200" b="0" i="1" dirty="0" err="1">
                <a:latin typeface="+mn-lt"/>
              </a:rPr>
              <a:t>Cardiol</a:t>
            </a:r>
            <a:r>
              <a:rPr lang="en-CA" altLang="en-US" sz="1200" b="0" i="1" dirty="0">
                <a:latin typeface="+mn-lt"/>
              </a:rPr>
              <a:t> </a:t>
            </a:r>
            <a:r>
              <a:rPr lang="en-CA" altLang="en-US" sz="1200" b="0" i="1" dirty="0" err="1">
                <a:latin typeface="+mn-lt"/>
              </a:rPr>
              <a:t>Ther</a:t>
            </a:r>
            <a:r>
              <a:rPr lang="en-CA" altLang="en-US" sz="1200" b="0" i="1" dirty="0">
                <a:latin typeface="+mn-lt"/>
              </a:rPr>
              <a:t>. </a:t>
            </a:r>
            <a:r>
              <a:rPr lang="en-CA" altLang="en-US" sz="1200" b="0" dirty="0">
                <a:latin typeface="+mn-lt"/>
              </a:rPr>
              <a:t>2022. </a:t>
            </a:r>
            <a:r>
              <a:rPr lang="en-CA" altLang="en-US" sz="1200" b="0" dirty="0" err="1">
                <a:latin typeface="+mn-lt"/>
              </a:rPr>
              <a:t>doi</a:t>
            </a:r>
            <a:r>
              <a:rPr lang="en-CA" altLang="en-US" sz="1200" b="0" dirty="0">
                <a:latin typeface="+mn-lt"/>
              </a:rPr>
              <a:t>: 10.1007/s40119-022-00266-6.  4. Perera V, et al. Presented at </a:t>
            </a:r>
            <a:r>
              <a:rPr lang="en-CA" altLang="en-US" sz="1200" b="0" dirty="0" err="1">
                <a:latin typeface="+mn-lt"/>
              </a:rPr>
              <a:t>ASCPT</a:t>
            </a:r>
            <a:r>
              <a:rPr lang="en-CA" altLang="en-US" sz="1200" b="0" dirty="0">
                <a:latin typeface="+mn-lt"/>
              </a:rPr>
              <a:t> 2021. 5. Perera V, et al. Presented at ESC 2022.</a:t>
            </a:r>
            <a:endParaRPr lang="en-US" altLang="en-US" sz="1200" b="0" dirty="0">
              <a:latin typeface="+mn-lt"/>
            </a:endParaRPr>
          </a:p>
        </p:txBody>
      </p:sp>
    </p:spTree>
    <p:extLst>
      <p:ext uri="{BB962C8B-B14F-4D97-AF65-F5344CB8AC3E}">
        <p14:creationId xmlns:p14="http://schemas.microsoft.com/office/powerpoint/2010/main" val="1021216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Arrow: Pentagon 69">
            <a:extLst>
              <a:ext uri="{FF2B5EF4-FFF2-40B4-BE49-F238E27FC236}">
                <a16:creationId xmlns:a16="http://schemas.microsoft.com/office/drawing/2014/main" id="{753423DD-02CB-4CEA-A872-10013C0776D3}"/>
              </a:ext>
            </a:extLst>
          </p:cNvPr>
          <p:cNvSpPr/>
          <p:nvPr/>
        </p:nvSpPr>
        <p:spPr>
          <a:xfrm>
            <a:off x="1951308" y="4400849"/>
            <a:ext cx="9663296" cy="653129"/>
          </a:xfrm>
          <a:prstGeom prst="homePlate">
            <a:avLst/>
          </a:prstGeom>
          <a:gradFill>
            <a:gsLst>
              <a:gs pos="0">
                <a:schemeClr val="bg1"/>
              </a:gs>
              <a:gs pos="100000">
                <a:srgbClr val="00477F"/>
              </a:gs>
            </a:gsLst>
            <a:lin ang="0" scaled="0"/>
          </a:gradFill>
          <a:ln>
            <a:noFill/>
          </a:ln>
        </p:spPr>
        <p:style>
          <a:lnRef idx="2">
            <a:schemeClr val="accent1"/>
          </a:lnRef>
          <a:fillRef idx="1">
            <a:schemeClr val="lt1"/>
          </a:fillRef>
          <a:effectRef idx="0">
            <a:schemeClr val="accent1"/>
          </a:effectRef>
          <a:fontRef idx="minor">
            <a:schemeClr val="dk1"/>
          </a:fontRef>
        </p:style>
        <p:txBody>
          <a:bodyPr rtlCol="0" anchor="ctr"/>
          <a:lstStyle/>
          <a:p>
            <a:pPr algn="ctr" defTabSz="1219170">
              <a:defRPr/>
            </a:pPr>
            <a:endParaRPr lang="en-US" sz="2400" dirty="0">
              <a:solidFill>
                <a:prstClr val="black"/>
              </a:solidFill>
              <a:latin typeface="Calibri" panose="020F0502020204030204"/>
            </a:endParaRPr>
          </a:p>
        </p:txBody>
      </p:sp>
      <p:cxnSp>
        <p:nvCxnSpPr>
          <p:cNvPr id="71" name="Straight Connector 70">
            <a:extLst>
              <a:ext uri="{FF2B5EF4-FFF2-40B4-BE49-F238E27FC236}">
                <a16:creationId xmlns:a16="http://schemas.microsoft.com/office/drawing/2014/main" id="{81621303-8808-489E-B3A3-E89EBB3D19CC}"/>
              </a:ext>
            </a:extLst>
          </p:cNvPr>
          <p:cNvCxnSpPr>
            <a:cxnSpLocks/>
          </p:cNvCxnSpPr>
          <p:nvPr/>
        </p:nvCxnSpPr>
        <p:spPr>
          <a:xfrm>
            <a:off x="3099873" y="5492535"/>
            <a:ext cx="2221015" cy="0"/>
          </a:xfrm>
          <a:prstGeom prst="line">
            <a:avLst/>
          </a:prstGeom>
          <a:noFill/>
          <a:ln w="41275" cap="flat" cmpd="sng" algn="ctr">
            <a:solidFill>
              <a:srgbClr val="00477F"/>
            </a:solidFill>
            <a:prstDash val="sysDot"/>
            <a:miter lim="800000"/>
            <a:headEnd type="none" w="lg" len="lg"/>
          </a:ln>
          <a:effectLst/>
        </p:spPr>
      </p:cxnSp>
      <p:grpSp>
        <p:nvGrpSpPr>
          <p:cNvPr id="72" name="Group 71">
            <a:extLst>
              <a:ext uri="{FF2B5EF4-FFF2-40B4-BE49-F238E27FC236}">
                <a16:creationId xmlns:a16="http://schemas.microsoft.com/office/drawing/2014/main" id="{42A9D0BB-4FB9-4BF2-82AA-2A2D1A32FCF7}"/>
              </a:ext>
            </a:extLst>
          </p:cNvPr>
          <p:cNvGrpSpPr/>
          <p:nvPr/>
        </p:nvGrpSpPr>
        <p:grpSpPr>
          <a:xfrm>
            <a:off x="3237052" y="2483363"/>
            <a:ext cx="2275441" cy="3029131"/>
            <a:chOff x="2107129" y="542159"/>
            <a:chExt cx="3030079" cy="2560289"/>
          </a:xfrm>
        </p:grpSpPr>
        <p:cxnSp>
          <p:nvCxnSpPr>
            <p:cNvPr id="73" name="Straight Connector 72">
              <a:extLst>
                <a:ext uri="{FF2B5EF4-FFF2-40B4-BE49-F238E27FC236}">
                  <a16:creationId xmlns:a16="http://schemas.microsoft.com/office/drawing/2014/main" id="{35C2822F-A70F-4B58-ABA5-489C57F5D25C}"/>
                </a:ext>
              </a:extLst>
            </p:cNvPr>
            <p:cNvCxnSpPr>
              <a:cxnSpLocks/>
              <a:endCxn id="85" idx="3"/>
            </p:cNvCxnSpPr>
            <p:nvPr/>
          </p:nvCxnSpPr>
          <p:spPr>
            <a:xfrm flipV="1">
              <a:off x="2495362" y="704470"/>
              <a:ext cx="2641846" cy="16903"/>
            </a:xfrm>
            <a:prstGeom prst="line">
              <a:avLst/>
            </a:prstGeom>
            <a:noFill/>
            <a:ln w="28575" cap="flat" cmpd="sng" algn="ctr">
              <a:solidFill>
                <a:schemeClr val="bg2">
                  <a:lumMod val="25000"/>
                </a:schemeClr>
              </a:solidFill>
              <a:prstDash val="solid"/>
              <a:miter lim="800000"/>
            </a:ln>
            <a:effectLst/>
          </p:spPr>
        </p:cxnSp>
        <p:cxnSp>
          <p:nvCxnSpPr>
            <p:cNvPr id="74" name="Straight Connector 73">
              <a:extLst>
                <a:ext uri="{FF2B5EF4-FFF2-40B4-BE49-F238E27FC236}">
                  <a16:creationId xmlns:a16="http://schemas.microsoft.com/office/drawing/2014/main" id="{845D1679-90E6-4BDE-A7B2-55DA01A3E58B}"/>
                </a:ext>
              </a:extLst>
            </p:cNvPr>
            <p:cNvCxnSpPr>
              <a:cxnSpLocks/>
            </p:cNvCxnSpPr>
            <p:nvPr/>
          </p:nvCxnSpPr>
          <p:spPr>
            <a:xfrm>
              <a:off x="2107129" y="542159"/>
              <a:ext cx="10273" cy="2560289"/>
            </a:xfrm>
            <a:prstGeom prst="line">
              <a:avLst/>
            </a:prstGeom>
            <a:noFill/>
            <a:ln w="28575" cap="flat" cmpd="sng" algn="ctr">
              <a:solidFill>
                <a:schemeClr val="bg2">
                  <a:lumMod val="25000"/>
                </a:schemeClr>
              </a:solidFill>
              <a:prstDash val="solid"/>
              <a:miter lim="800000"/>
            </a:ln>
            <a:effectLst/>
          </p:spPr>
        </p:cxnSp>
      </p:grpSp>
      <p:sp>
        <p:nvSpPr>
          <p:cNvPr id="75" name="Rounded Rectangle 11">
            <a:extLst>
              <a:ext uri="{FF2B5EF4-FFF2-40B4-BE49-F238E27FC236}">
                <a16:creationId xmlns:a16="http://schemas.microsoft.com/office/drawing/2014/main" id="{5C90E04D-75AA-490D-B7F3-6630B7DD1F12}"/>
              </a:ext>
            </a:extLst>
          </p:cNvPr>
          <p:cNvSpPr/>
          <p:nvPr/>
        </p:nvSpPr>
        <p:spPr>
          <a:xfrm>
            <a:off x="942849" y="4051898"/>
            <a:ext cx="1459304" cy="1205068"/>
          </a:xfrm>
          <a:prstGeom prst="roundRect">
            <a:avLst/>
          </a:prstGeom>
          <a:solidFill>
            <a:srgbClr val="00477F"/>
          </a:solidFill>
          <a:ln>
            <a:solidFill>
              <a:srgbClr val="00477F"/>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defTabSz="914377">
              <a:defRPr/>
            </a:pPr>
            <a:r>
              <a:rPr lang="en-GB" sz="1200" b="1" kern="0" dirty="0">
                <a:solidFill>
                  <a:prstClr val="white"/>
                </a:solidFill>
                <a:latin typeface="Calibri" panose="020F0502020204030204"/>
              </a:rPr>
              <a:t>Patients with </a:t>
            </a:r>
            <a:r>
              <a:rPr lang="en-US" sz="1200" b="1" kern="0" dirty="0">
                <a:solidFill>
                  <a:prstClr val="white"/>
                </a:solidFill>
                <a:latin typeface="Calibri" panose="020F0502020204030204"/>
              </a:rPr>
              <a:t>acute stroke or transient ischemic attack </a:t>
            </a:r>
            <a:endParaRPr lang="en-GB" sz="1200" b="1" kern="0" dirty="0">
              <a:solidFill>
                <a:prstClr val="white"/>
              </a:solidFill>
              <a:latin typeface="Calibri" panose="020F0502020204030204"/>
            </a:endParaRPr>
          </a:p>
        </p:txBody>
      </p:sp>
      <p:sp>
        <p:nvSpPr>
          <p:cNvPr id="77" name="TextBox 76">
            <a:extLst>
              <a:ext uri="{FF2B5EF4-FFF2-40B4-BE49-F238E27FC236}">
                <a16:creationId xmlns:a16="http://schemas.microsoft.com/office/drawing/2014/main" id="{88EF45BD-F156-447D-8899-9A00CCEC564E}"/>
              </a:ext>
            </a:extLst>
          </p:cNvPr>
          <p:cNvSpPr txBox="1"/>
          <p:nvPr/>
        </p:nvSpPr>
        <p:spPr>
          <a:xfrm>
            <a:off x="7906600" y="4418377"/>
            <a:ext cx="862707" cy="584775"/>
          </a:xfrm>
          <a:prstGeom prst="rect">
            <a:avLst/>
          </a:prstGeom>
          <a:noFill/>
        </p:spPr>
        <p:txBody>
          <a:bodyPr wrap="square" rtlCol="0">
            <a:spAutoFit/>
          </a:bodyPr>
          <a:lstStyle/>
          <a:p>
            <a:pPr algn="ctr" defTabSz="1219170">
              <a:defRPr/>
            </a:pPr>
            <a:r>
              <a:rPr lang="en-US" sz="1600" b="1" dirty="0">
                <a:solidFill>
                  <a:prstClr val="white"/>
                </a:solidFill>
                <a:latin typeface="Calibri" panose="020F0502020204030204"/>
              </a:rPr>
              <a:t>Day </a:t>
            </a:r>
          </a:p>
          <a:p>
            <a:pPr algn="ctr" defTabSz="1219170">
              <a:defRPr/>
            </a:pPr>
            <a:r>
              <a:rPr lang="en-US" sz="1600" b="1" dirty="0">
                <a:solidFill>
                  <a:prstClr val="white"/>
                </a:solidFill>
                <a:latin typeface="Calibri" panose="020F0502020204030204"/>
              </a:rPr>
              <a:t>21</a:t>
            </a:r>
          </a:p>
        </p:txBody>
      </p:sp>
      <p:grpSp>
        <p:nvGrpSpPr>
          <p:cNvPr id="78" name="Group 77">
            <a:extLst>
              <a:ext uri="{FF2B5EF4-FFF2-40B4-BE49-F238E27FC236}">
                <a16:creationId xmlns:a16="http://schemas.microsoft.com/office/drawing/2014/main" id="{47C3BA43-D82A-4F3F-8EF1-973192D8AF5C}"/>
              </a:ext>
            </a:extLst>
          </p:cNvPr>
          <p:cNvGrpSpPr/>
          <p:nvPr/>
        </p:nvGrpSpPr>
        <p:grpSpPr>
          <a:xfrm>
            <a:off x="2772659" y="5188736"/>
            <a:ext cx="1006376" cy="617664"/>
            <a:chOff x="2721581" y="637436"/>
            <a:chExt cx="1607542" cy="723701"/>
          </a:xfrm>
          <a:solidFill>
            <a:schemeClr val="accent4">
              <a:lumMod val="75000"/>
            </a:schemeClr>
          </a:solidFill>
        </p:grpSpPr>
        <p:sp>
          <p:nvSpPr>
            <p:cNvPr id="79" name="Rectangle: Rounded Corners 78">
              <a:extLst>
                <a:ext uri="{FF2B5EF4-FFF2-40B4-BE49-F238E27FC236}">
                  <a16:creationId xmlns:a16="http://schemas.microsoft.com/office/drawing/2014/main" id="{BC3D13E5-F14B-411A-8440-2EFCD6C1B098}"/>
                </a:ext>
              </a:extLst>
            </p:cNvPr>
            <p:cNvSpPr/>
            <p:nvPr/>
          </p:nvSpPr>
          <p:spPr>
            <a:xfrm>
              <a:off x="2764813" y="637436"/>
              <a:ext cx="1531407" cy="723701"/>
            </a:xfrm>
            <a:prstGeom prst="roundRect">
              <a:avLst/>
            </a:prstGeom>
            <a:solidFill>
              <a:srgbClr val="00477F"/>
            </a:solidFill>
            <a:ln w="12700" cap="flat" cmpd="sng" algn="ctr">
              <a:noFill/>
              <a:prstDash val="solid"/>
              <a:miter lim="800000"/>
            </a:ln>
            <a:effectLst/>
          </p:spPr>
          <p:txBody>
            <a:bodyPr rtlCol="0" anchor="ctr"/>
            <a:lstStyle/>
            <a:p>
              <a:pPr algn="ctr" defTabSz="914377">
                <a:defRPr/>
              </a:pPr>
              <a:endParaRPr lang="en-US" sz="1000" kern="0" dirty="0">
                <a:solidFill>
                  <a:prstClr val="white"/>
                </a:solidFill>
                <a:latin typeface="Calibri" panose="020F0502020204030204"/>
              </a:endParaRPr>
            </a:p>
          </p:txBody>
        </p:sp>
        <p:sp>
          <p:nvSpPr>
            <p:cNvPr id="80" name="Freeform 48">
              <a:extLst>
                <a:ext uri="{FF2B5EF4-FFF2-40B4-BE49-F238E27FC236}">
                  <a16:creationId xmlns:a16="http://schemas.microsoft.com/office/drawing/2014/main" id="{631B3E9A-C15E-4D51-95C7-BB829421D0C7}"/>
                </a:ext>
              </a:extLst>
            </p:cNvPr>
            <p:cNvSpPr/>
            <p:nvPr/>
          </p:nvSpPr>
          <p:spPr>
            <a:xfrm>
              <a:off x="2721581" y="642537"/>
              <a:ext cx="1607542" cy="713496"/>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no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666734">
                <a:defRPr/>
              </a:pPr>
              <a:r>
                <a:rPr lang="en-US" sz="1200" b="1" kern="0" dirty="0">
                  <a:solidFill>
                    <a:prstClr val="white"/>
                  </a:solidFill>
                  <a:latin typeface="Calibri" panose="020F0502020204030204"/>
                </a:rPr>
                <a:t>Study MRI </a:t>
              </a:r>
            </a:p>
            <a:p>
              <a:pPr algn="ctr" defTabSz="666734">
                <a:defRPr/>
              </a:pPr>
              <a:r>
                <a:rPr lang="en-US" sz="1200" b="1" kern="0" dirty="0">
                  <a:solidFill>
                    <a:prstClr val="white"/>
                  </a:solidFill>
                  <a:latin typeface="Calibri" panose="020F0502020204030204"/>
                </a:rPr>
                <a:t>(preferred)</a:t>
              </a:r>
              <a:endParaRPr lang="en-US" sz="1200" b="1" kern="0" baseline="30000" dirty="0">
                <a:solidFill>
                  <a:prstClr val="white"/>
                </a:solidFill>
                <a:latin typeface="Calibri" panose="020F0502020204030204"/>
              </a:endParaRPr>
            </a:p>
          </p:txBody>
        </p:sp>
      </p:grpSp>
      <p:grpSp>
        <p:nvGrpSpPr>
          <p:cNvPr id="81" name="Group 80">
            <a:extLst>
              <a:ext uri="{FF2B5EF4-FFF2-40B4-BE49-F238E27FC236}">
                <a16:creationId xmlns:a16="http://schemas.microsoft.com/office/drawing/2014/main" id="{5195E333-F49E-42FC-87D5-85EB272D3F1C}"/>
              </a:ext>
            </a:extLst>
          </p:cNvPr>
          <p:cNvGrpSpPr/>
          <p:nvPr/>
        </p:nvGrpSpPr>
        <p:grpSpPr>
          <a:xfrm>
            <a:off x="3256133" y="4521231"/>
            <a:ext cx="1350940" cy="380048"/>
            <a:chOff x="4154448" y="659908"/>
            <a:chExt cx="1409947" cy="753919"/>
          </a:xfrm>
        </p:grpSpPr>
        <p:sp>
          <p:nvSpPr>
            <p:cNvPr id="82" name="Rectangle: Rounded Corners 81">
              <a:extLst>
                <a:ext uri="{FF2B5EF4-FFF2-40B4-BE49-F238E27FC236}">
                  <a16:creationId xmlns:a16="http://schemas.microsoft.com/office/drawing/2014/main" id="{FDEFB72B-BC88-4049-BB6E-A9DE6FDECF71}"/>
                </a:ext>
              </a:extLst>
            </p:cNvPr>
            <p:cNvSpPr/>
            <p:nvPr/>
          </p:nvSpPr>
          <p:spPr>
            <a:xfrm>
              <a:off x="4221941" y="659908"/>
              <a:ext cx="1280159" cy="753919"/>
            </a:xfrm>
            <a:prstGeom prst="roundRect">
              <a:avLst/>
            </a:prstGeom>
            <a:solidFill>
              <a:srgbClr val="00467F"/>
            </a:solidFill>
            <a:ln w="12700" cap="flat" cmpd="sng" algn="ctr">
              <a:noFill/>
              <a:prstDash val="solid"/>
              <a:miter lim="800000"/>
            </a:ln>
            <a:effectLst/>
          </p:spPr>
          <p:txBody>
            <a:bodyPr rtlCol="0" anchor="ctr"/>
            <a:lstStyle/>
            <a:p>
              <a:pPr algn="ctr" defTabSz="914377">
                <a:defRPr/>
              </a:pPr>
              <a:endParaRPr lang="en-US" sz="1000" kern="0" dirty="0">
                <a:solidFill>
                  <a:prstClr val="white"/>
                </a:solidFill>
                <a:latin typeface="Calibri" panose="020F0502020204030204"/>
              </a:endParaRPr>
            </a:p>
          </p:txBody>
        </p:sp>
        <p:sp>
          <p:nvSpPr>
            <p:cNvPr id="83" name="Freeform 48">
              <a:extLst>
                <a:ext uri="{FF2B5EF4-FFF2-40B4-BE49-F238E27FC236}">
                  <a16:creationId xmlns:a16="http://schemas.microsoft.com/office/drawing/2014/main" id="{7D751E7C-1F96-46B5-9818-A7087E3B3375}"/>
                </a:ext>
              </a:extLst>
            </p:cNvPr>
            <p:cNvSpPr/>
            <p:nvPr/>
          </p:nvSpPr>
          <p:spPr>
            <a:xfrm>
              <a:off x="4154448" y="689905"/>
              <a:ext cx="1409947" cy="723922"/>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no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666734">
                <a:defRPr/>
              </a:pPr>
              <a:r>
                <a:rPr lang="en-US" sz="1200" b="1" kern="0" dirty="0">
                  <a:solidFill>
                    <a:prstClr val="white"/>
                  </a:solidFill>
                  <a:latin typeface="Calibri" panose="020F0502020204030204"/>
                </a:rPr>
                <a:t>Randomization (48h</a:t>
              </a:r>
              <a:r>
                <a:rPr lang="en-US" sz="1200" b="1" kern="0" dirty="0">
                  <a:solidFill>
                    <a:schemeClr val="bg1"/>
                  </a:solidFill>
                  <a:latin typeface="Calibri" panose="020F0502020204030204"/>
                </a:rPr>
                <a:t>)*</a:t>
              </a:r>
              <a:r>
                <a:rPr lang="en-US" sz="1200" b="1" kern="0" baseline="30000" dirty="0">
                  <a:solidFill>
                    <a:schemeClr val="bg1"/>
                  </a:solidFill>
                  <a:latin typeface="Calibri" panose="020F0502020204030204"/>
                </a:rPr>
                <a:t>,</a:t>
              </a:r>
              <a:r>
                <a:rPr lang="en-US" sz="1200" kern="0" baseline="30000" dirty="0">
                  <a:solidFill>
                    <a:schemeClr val="bg1"/>
                  </a:solidFill>
                  <a:latin typeface="Calibri" panose="020F0502020204030204"/>
                </a:rPr>
                <a:t>†</a:t>
              </a:r>
              <a:endParaRPr lang="en-US" sz="1200" b="1" kern="0" baseline="30000" dirty="0">
                <a:solidFill>
                  <a:schemeClr val="bg1"/>
                </a:solidFill>
                <a:latin typeface="Calibri" panose="020F0502020204030204"/>
              </a:endParaRPr>
            </a:p>
          </p:txBody>
        </p:sp>
      </p:grpSp>
      <p:grpSp>
        <p:nvGrpSpPr>
          <p:cNvPr id="84" name="Group 83">
            <a:extLst>
              <a:ext uri="{FF2B5EF4-FFF2-40B4-BE49-F238E27FC236}">
                <a16:creationId xmlns:a16="http://schemas.microsoft.com/office/drawing/2014/main" id="{829B5788-BCAB-47BA-99C2-CF21B46CDC16}"/>
              </a:ext>
            </a:extLst>
          </p:cNvPr>
          <p:cNvGrpSpPr/>
          <p:nvPr/>
        </p:nvGrpSpPr>
        <p:grpSpPr>
          <a:xfrm>
            <a:off x="4172412" y="2258687"/>
            <a:ext cx="1048539" cy="527887"/>
            <a:chOff x="6619039" y="609773"/>
            <a:chExt cx="1280160" cy="618512"/>
          </a:xfrm>
          <a:solidFill>
            <a:srgbClr val="00477F"/>
          </a:solidFill>
        </p:grpSpPr>
        <p:sp>
          <p:nvSpPr>
            <p:cNvPr id="85" name="Rectangle: Rounded Corners 84">
              <a:extLst>
                <a:ext uri="{FF2B5EF4-FFF2-40B4-BE49-F238E27FC236}">
                  <a16:creationId xmlns:a16="http://schemas.microsoft.com/office/drawing/2014/main" id="{D655B388-CB4C-48C9-8516-8AB72209FE20}"/>
                </a:ext>
              </a:extLst>
            </p:cNvPr>
            <p:cNvSpPr/>
            <p:nvPr/>
          </p:nvSpPr>
          <p:spPr>
            <a:xfrm>
              <a:off x="6619039" y="609773"/>
              <a:ext cx="1280160" cy="618512"/>
            </a:xfrm>
            <a:prstGeom prst="roundRect">
              <a:avLst/>
            </a:prstGeom>
            <a:grpFill/>
            <a:ln w="12700" cap="flat" cmpd="sng" algn="ctr">
              <a:noFill/>
              <a:prstDash val="solid"/>
              <a:miter lim="800000"/>
            </a:ln>
            <a:effectLst/>
          </p:spPr>
          <p:txBody>
            <a:bodyPr rtlCol="0" anchor="ctr"/>
            <a:lstStyle/>
            <a:p>
              <a:pPr algn="ctr" defTabSz="914377">
                <a:defRPr/>
              </a:pPr>
              <a:endParaRPr lang="en-US" sz="1000" kern="0" dirty="0">
                <a:solidFill>
                  <a:prstClr val="white"/>
                </a:solidFill>
                <a:latin typeface="Calibri" panose="020F0502020204030204"/>
              </a:endParaRPr>
            </a:p>
          </p:txBody>
        </p:sp>
        <p:sp>
          <p:nvSpPr>
            <p:cNvPr id="86" name="Freeform 48">
              <a:extLst>
                <a:ext uri="{FF2B5EF4-FFF2-40B4-BE49-F238E27FC236}">
                  <a16:creationId xmlns:a16="http://schemas.microsoft.com/office/drawing/2014/main" id="{6613204D-4E50-4911-B9D6-D2E2B3D557D5}"/>
                </a:ext>
              </a:extLst>
            </p:cNvPr>
            <p:cNvSpPr/>
            <p:nvPr/>
          </p:nvSpPr>
          <p:spPr>
            <a:xfrm>
              <a:off x="6675530" y="657126"/>
              <a:ext cx="1178929" cy="517286"/>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grp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666734">
                <a:defRPr/>
              </a:pPr>
              <a:r>
                <a:rPr lang="en-US" sz="1200" b="1" kern="0" dirty="0">
                  <a:solidFill>
                    <a:prstClr val="white"/>
                  </a:solidFill>
                  <a:latin typeface="Calibri" panose="020F0502020204030204"/>
                </a:rPr>
                <a:t>1</a:t>
              </a:r>
              <a:r>
                <a:rPr lang="en-US" sz="1200" b="1" kern="0" baseline="30000" dirty="0">
                  <a:solidFill>
                    <a:prstClr val="white"/>
                  </a:solidFill>
                  <a:latin typeface="Calibri" panose="020F0502020204030204"/>
                </a:rPr>
                <a:t>st</a:t>
              </a:r>
              <a:r>
                <a:rPr lang="en-US" sz="1200" b="1" kern="0" dirty="0">
                  <a:solidFill>
                    <a:prstClr val="white"/>
                  </a:solidFill>
                  <a:latin typeface="Calibri" panose="020F0502020204030204"/>
                </a:rPr>
                <a:t> dose of </a:t>
              </a:r>
              <a:r>
                <a:rPr lang="en-US" sz="1200" b="1" kern="0" dirty="0">
                  <a:solidFill>
                    <a:prstClr val="white"/>
                  </a:solidFill>
                  <a:latin typeface="Calibri" panose="020F0502020204030204"/>
                  <a:cs typeface="Calibri" panose="020F0502020204030204" pitchFamily="34" charset="0"/>
                </a:rPr>
                <a:t>study drug</a:t>
              </a:r>
              <a:endParaRPr lang="en-US" sz="1200" b="1" kern="0" dirty="0">
                <a:solidFill>
                  <a:prstClr val="white"/>
                </a:solidFill>
                <a:latin typeface="Calibri" panose="020F0502020204030204"/>
              </a:endParaRPr>
            </a:p>
          </p:txBody>
        </p:sp>
      </p:grpSp>
      <p:grpSp>
        <p:nvGrpSpPr>
          <p:cNvPr id="87" name="Group 86">
            <a:extLst>
              <a:ext uri="{FF2B5EF4-FFF2-40B4-BE49-F238E27FC236}">
                <a16:creationId xmlns:a16="http://schemas.microsoft.com/office/drawing/2014/main" id="{724B4D06-E66F-4477-A342-AD726619C9AE}"/>
              </a:ext>
            </a:extLst>
          </p:cNvPr>
          <p:cNvGrpSpPr/>
          <p:nvPr/>
        </p:nvGrpSpPr>
        <p:grpSpPr>
          <a:xfrm>
            <a:off x="4887002" y="5188735"/>
            <a:ext cx="1324033" cy="673047"/>
            <a:chOff x="2491562" y="362101"/>
            <a:chExt cx="1241862" cy="698095"/>
          </a:xfrm>
          <a:solidFill>
            <a:srgbClr val="00477F"/>
          </a:solidFill>
        </p:grpSpPr>
        <p:sp>
          <p:nvSpPr>
            <p:cNvPr id="88" name="Rectangle: Rounded Corners 87">
              <a:extLst>
                <a:ext uri="{FF2B5EF4-FFF2-40B4-BE49-F238E27FC236}">
                  <a16:creationId xmlns:a16="http://schemas.microsoft.com/office/drawing/2014/main" id="{75E4AE12-5AE6-4900-9F80-59E5E1D344F4}"/>
                </a:ext>
              </a:extLst>
            </p:cNvPr>
            <p:cNvSpPr/>
            <p:nvPr/>
          </p:nvSpPr>
          <p:spPr>
            <a:xfrm>
              <a:off x="2671514" y="362101"/>
              <a:ext cx="851662" cy="640653"/>
            </a:xfrm>
            <a:prstGeom prst="roundRect">
              <a:avLst/>
            </a:prstGeom>
            <a:grpFill/>
            <a:ln w="12700" cap="flat" cmpd="sng" algn="ctr">
              <a:noFill/>
              <a:prstDash val="solid"/>
              <a:miter lim="800000"/>
            </a:ln>
            <a:effectLst/>
          </p:spPr>
          <p:txBody>
            <a:bodyPr rtlCol="0" anchor="ctr"/>
            <a:lstStyle/>
            <a:p>
              <a:pPr algn="ctr" defTabSz="914377">
                <a:defRPr/>
              </a:pPr>
              <a:endParaRPr lang="en-US" sz="1000" kern="0" dirty="0">
                <a:solidFill>
                  <a:prstClr val="white"/>
                </a:solidFill>
                <a:latin typeface="Calibri" panose="020F0502020204030204"/>
              </a:endParaRPr>
            </a:p>
          </p:txBody>
        </p:sp>
        <p:sp>
          <p:nvSpPr>
            <p:cNvPr id="89" name="Freeform 48">
              <a:extLst>
                <a:ext uri="{FF2B5EF4-FFF2-40B4-BE49-F238E27FC236}">
                  <a16:creationId xmlns:a16="http://schemas.microsoft.com/office/drawing/2014/main" id="{5FC00CC7-3E92-438D-B024-36869B93DBA7}"/>
                </a:ext>
              </a:extLst>
            </p:cNvPr>
            <p:cNvSpPr/>
            <p:nvPr/>
          </p:nvSpPr>
          <p:spPr>
            <a:xfrm>
              <a:off x="2491562" y="362102"/>
              <a:ext cx="1241862" cy="698094"/>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grp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666734">
                <a:defRPr/>
              </a:pPr>
              <a:r>
                <a:rPr lang="en-US" sz="1200" b="1" kern="0" dirty="0">
                  <a:solidFill>
                    <a:prstClr val="white"/>
                  </a:solidFill>
                  <a:latin typeface="Calibri" panose="020F0502020204030204"/>
                </a:rPr>
                <a:t>Study MRI</a:t>
              </a:r>
              <a:r>
                <a:rPr lang="en-US" sz="1200" b="1" kern="0" baseline="30000" dirty="0">
                  <a:solidFill>
                    <a:prstClr val="white"/>
                  </a:solidFill>
                  <a:latin typeface="Calibri" panose="020F0502020204030204"/>
                </a:rPr>
                <a:t> </a:t>
              </a:r>
              <a:r>
                <a:rPr lang="en-US" sz="1200" b="1" kern="0" dirty="0">
                  <a:solidFill>
                    <a:prstClr val="white"/>
                  </a:solidFill>
                  <a:latin typeface="Calibri" panose="020F0502020204030204"/>
                </a:rPr>
                <a:t>within 72h</a:t>
              </a:r>
              <a:endParaRPr lang="en-US" sz="1200" kern="0" dirty="0">
                <a:solidFill>
                  <a:prstClr val="white"/>
                </a:solidFill>
                <a:latin typeface="Calibri" panose="020F0502020204030204"/>
              </a:endParaRPr>
            </a:p>
          </p:txBody>
        </p:sp>
      </p:grpSp>
      <p:sp>
        <p:nvSpPr>
          <p:cNvPr id="90" name="TextBox 89">
            <a:extLst>
              <a:ext uri="{FF2B5EF4-FFF2-40B4-BE49-F238E27FC236}">
                <a16:creationId xmlns:a16="http://schemas.microsoft.com/office/drawing/2014/main" id="{AC651475-DD0C-4EBC-8617-4067AFE06B3A}"/>
              </a:ext>
            </a:extLst>
          </p:cNvPr>
          <p:cNvSpPr txBox="1"/>
          <p:nvPr/>
        </p:nvSpPr>
        <p:spPr>
          <a:xfrm>
            <a:off x="4029690" y="5104524"/>
            <a:ext cx="707237" cy="369332"/>
          </a:xfrm>
          <a:prstGeom prst="rect">
            <a:avLst/>
          </a:prstGeom>
          <a:noFill/>
        </p:spPr>
        <p:txBody>
          <a:bodyPr wrap="square" rtlCol="0">
            <a:spAutoFit/>
          </a:bodyPr>
          <a:lstStyle/>
          <a:p>
            <a:pPr algn="ctr" defTabSz="1219170">
              <a:defRPr/>
            </a:pPr>
            <a:r>
              <a:rPr lang="en-US" b="1" dirty="0">
                <a:solidFill>
                  <a:srgbClr val="00477F"/>
                </a:solidFill>
                <a:latin typeface="Calibri" panose="020F0502020204030204"/>
              </a:rPr>
              <a:t>OR</a:t>
            </a:r>
          </a:p>
        </p:txBody>
      </p:sp>
      <p:sp>
        <p:nvSpPr>
          <p:cNvPr id="91" name="TextBox 90">
            <a:extLst>
              <a:ext uri="{FF2B5EF4-FFF2-40B4-BE49-F238E27FC236}">
                <a16:creationId xmlns:a16="http://schemas.microsoft.com/office/drawing/2014/main" id="{563F6CFD-BBE2-4733-A80F-4800C944AF63}"/>
              </a:ext>
            </a:extLst>
          </p:cNvPr>
          <p:cNvSpPr txBox="1"/>
          <p:nvPr/>
        </p:nvSpPr>
        <p:spPr>
          <a:xfrm>
            <a:off x="10830559" y="4418377"/>
            <a:ext cx="862707" cy="584775"/>
          </a:xfrm>
          <a:prstGeom prst="rect">
            <a:avLst/>
          </a:prstGeom>
          <a:noFill/>
        </p:spPr>
        <p:txBody>
          <a:bodyPr wrap="square" rtlCol="0">
            <a:spAutoFit/>
          </a:bodyPr>
          <a:lstStyle/>
          <a:p>
            <a:pPr algn="ctr" defTabSz="1219170">
              <a:defRPr/>
            </a:pPr>
            <a:r>
              <a:rPr lang="en-US" sz="1600" b="1" dirty="0">
                <a:solidFill>
                  <a:prstClr val="white"/>
                </a:solidFill>
                <a:latin typeface="Calibri" panose="020F0502020204030204"/>
              </a:rPr>
              <a:t>Day </a:t>
            </a:r>
          </a:p>
          <a:p>
            <a:pPr algn="ctr" defTabSz="1219170">
              <a:defRPr/>
            </a:pPr>
            <a:r>
              <a:rPr lang="en-US" sz="1600" b="1" dirty="0">
                <a:solidFill>
                  <a:prstClr val="white"/>
                </a:solidFill>
                <a:latin typeface="Calibri" panose="020F0502020204030204"/>
              </a:rPr>
              <a:t>90</a:t>
            </a:r>
          </a:p>
        </p:txBody>
      </p:sp>
      <p:sp>
        <p:nvSpPr>
          <p:cNvPr id="92" name="Rounded Rectangle 11">
            <a:extLst>
              <a:ext uri="{FF2B5EF4-FFF2-40B4-BE49-F238E27FC236}">
                <a16:creationId xmlns:a16="http://schemas.microsoft.com/office/drawing/2014/main" id="{BF77621C-29CB-469D-8846-329D6370D48F}"/>
              </a:ext>
            </a:extLst>
          </p:cNvPr>
          <p:cNvSpPr/>
          <p:nvPr/>
        </p:nvSpPr>
        <p:spPr>
          <a:xfrm>
            <a:off x="3073463" y="3739614"/>
            <a:ext cx="1767836" cy="503039"/>
          </a:xfrm>
          <a:prstGeom prst="roundRect">
            <a:avLst/>
          </a:prstGeom>
          <a:noFill/>
          <a:ln w="12700" cap="flat" cmpd="sng" algn="ctr">
            <a:noFill/>
            <a:prstDash val="solid"/>
            <a:miter lim="800000"/>
          </a:ln>
          <a:effectLst/>
        </p:spPr>
        <p:txBody>
          <a:bodyPr rtlCol="0" anchor="ctr"/>
          <a:lstStyle/>
          <a:p>
            <a:pPr algn="ctr" defTabSz="914377" fontAlgn="base">
              <a:spcBef>
                <a:spcPct val="0"/>
              </a:spcBef>
              <a:spcAft>
                <a:spcPct val="0"/>
              </a:spcAft>
              <a:defRPr/>
            </a:pPr>
            <a:r>
              <a:rPr lang="en-US" sz="1200" b="1" kern="0" dirty="0">
                <a:solidFill>
                  <a:prstClr val="black"/>
                </a:solidFill>
                <a:latin typeface="Calibri" panose="020F0502020204030204"/>
              </a:rPr>
              <a:t>Maximum of 6h between MRI and 1</a:t>
            </a:r>
            <a:r>
              <a:rPr lang="en-US" sz="1200" b="1" kern="0" baseline="30000" dirty="0">
                <a:solidFill>
                  <a:prstClr val="black"/>
                </a:solidFill>
                <a:latin typeface="Calibri" panose="020F0502020204030204"/>
              </a:rPr>
              <a:t>st</a:t>
            </a:r>
            <a:r>
              <a:rPr lang="en-US" sz="1200" b="1" kern="0" dirty="0">
                <a:solidFill>
                  <a:prstClr val="black"/>
                </a:solidFill>
                <a:latin typeface="Calibri" panose="020F0502020204030204"/>
              </a:rPr>
              <a:t> dose of study drug</a:t>
            </a:r>
          </a:p>
        </p:txBody>
      </p:sp>
      <p:grpSp>
        <p:nvGrpSpPr>
          <p:cNvPr id="93" name="Group 92">
            <a:extLst>
              <a:ext uri="{FF2B5EF4-FFF2-40B4-BE49-F238E27FC236}">
                <a16:creationId xmlns:a16="http://schemas.microsoft.com/office/drawing/2014/main" id="{0483FFFA-14F5-4EE6-B56C-D9A602ABBF2B}"/>
              </a:ext>
            </a:extLst>
          </p:cNvPr>
          <p:cNvGrpSpPr/>
          <p:nvPr/>
        </p:nvGrpSpPr>
        <p:grpSpPr>
          <a:xfrm rot="16200000">
            <a:off x="4535134" y="2163486"/>
            <a:ext cx="2142023" cy="758287"/>
            <a:chOff x="860787" y="2079030"/>
            <a:chExt cx="5740868" cy="1059934"/>
          </a:xfrm>
        </p:grpSpPr>
        <p:grpSp>
          <p:nvGrpSpPr>
            <p:cNvPr id="94" name="Group 93">
              <a:extLst>
                <a:ext uri="{FF2B5EF4-FFF2-40B4-BE49-F238E27FC236}">
                  <a16:creationId xmlns:a16="http://schemas.microsoft.com/office/drawing/2014/main" id="{7A8C07E2-1AC3-4DC1-8B6E-1F66A472AB0D}"/>
                </a:ext>
              </a:extLst>
            </p:cNvPr>
            <p:cNvGrpSpPr/>
            <p:nvPr/>
          </p:nvGrpSpPr>
          <p:grpSpPr>
            <a:xfrm>
              <a:off x="860787" y="2945806"/>
              <a:ext cx="5740868" cy="193158"/>
              <a:chOff x="571842" y="2931040"/>
              <a:chExt cx="5459492" cy="211519"/>
            </a:xfrm>
          </p:grpSpPr>
          <p:cxnSp>
            <p:nvCxnSpPr>
              <p:cNvPr id="96" name="Straight Connector 95">
                <a:extLst>
                  <a:ext uri="{FF2B5EF4-FFF2-40B4-BE49-F238E27FC236}">
                    <a16:creationId xmlns:a16="http://schemas.microsoft.com/office/drawing/2014/main" id="{27C65D78-3E1B-42EF-AFA9-49A5893C88C0}"/>
                  </a:ext>
                </a:extLst>
              </p:cNvPr>
              <p:cNvCxnSpPr>
                <a:cxnSpLocks/>
              </p:cNvCxnSpPr>
              <p:nvPr/>
            </p:nvCxnSpPr>
            <p:spPr>
              <a:xfrm>
                <a:off x="571842" y="2942938"/>
                <a:ext cx="5459492" cy="0"/>
              </a:xfrm>
              <a:prstGeom prst="line">
                <a:avLst/>
              </a:prstGeom>
              <a:noFill/>
              <a:ln w="28575" cap="flat" cmpd="sng" algn="ctr">
                <a:solidFill>
                  <a:schemeClr val="bg2">
                    <a:lumMod val="25000"/>
                  </a:schemeClr>
                </a:solidFill>
                <a:prstDash val="solid"/>
                <a:miter lim="800000"/>
              </a:ln>
              <a:effectLst/>
            </p:spPr>
          </p:cxnSp>
          <p:cxnSp>
            <p:nvCxnSpPr>
              <p:cNvPr id="97" name="Straight Connector 96">
                <a:extLst>
                  <a:ext uri="{FF2B5EF4-FFF2-40B4-BE49-F238E27FC236}">
                    <a16:creationId xmlns:a16="http://schemas.microsoft.com/office/drawing/2014/main" id="{32E1A6D7-861B-4438-8F02-A8A1C07FCE30}"/>
                  </a:ext>
                </a:extLst>
              </p:cNvPr>
              <p:cNvCxnSpPr>
                <a:cxnSpLocks/>
              </p:cNvCxnSpPr>
              <p:nvPr/>
            </p:nvCxnSpPr>
            <p:spPr>
              <a:xfrm flipH="1">
                <a:off x="580415" y="2931040"/>
                <a:ext cx="0" cy="211519"/>
              </a:xfrm>
              <a:prstGeom prst="line">
                <a:avLst/>
              </a:prstGeom>
              <a:noFill/>
              <a:ln w="28575" cap="flat" cmpd="sng" algn="ctr">
                <a:solidFill>
                  <a:schemeClr val="bg2">
                    <a:lumMod val="25000"/>
                  </a:schemeClr>
                </a:solidFill>
                <a:prstDash val="solid"/>
                <a:miter lim="800000"/>
              </a:ln>
              <a:effectLst/>
            </p:spPr>
          </p:cxnSp>
          <p:cxnSp>
            <p:nvCxnSpPr>
              <p:cNvPr id="98" name="Straight Connector 97">
                <a:extLst>
                  <a:ext uri="{FF2B5EF4-FFF2-40B4-BE49-F238E27FC236}">
                    <a16:creationId xmlns:a16="http://schemas.microsoft.com/office/drawing/2014/main" id="{5AC2CAF4-50A8-4D8E-9748-FA879BBFB43E}"/>
                  </a:ext>
                </a:extLst>
              </p:cNvPr>
              <p:cNvCxnSpPr>
                <a:cxnSpLocks/>
              </p:cNvCxnSpPr>
              <p:nvPr/>
            </p:nvCxnSpPr>
            <p:spPr>
              <a:xfrm flipH="1">
                <a:off x="6014759" y="2931040"/>
                <a:ext cx="0" cy="211519"/>
              </a:xfrm>
              <a:prstGeom prst="line">
                <a:avLst/>
              </a:prstGeom>
              <a:noFill/>
              <a:ln w="28575" cap="flat" cmpd="sng" algn="ctr">
                <a:solidFill>
                  <a:schemeClr val="bg2">
                    <a:lumMod val="25000"/>
                  </a:schemeClr>
                </a:solidFill>
                <a:prstDash val="solid"/>
                <a:miter lim="800000"/>
              </a:ln>
              <a:effectLst/>
            </p:spPr>
          </p:cxnSp>
          <p:cxnSp>
            <p:nvCxnSpPr>
              <p:cNvPr id="99" name="Straight Connector 98">
                <a:extLst>
                  <a:ext uri="{FF2B5EF4-FFF2-40B4-BE49-F238E27FC236}">
                    <a16:creationId xmlns:a16="http://schemas.microsoft.com/office/drawing/2014/main" id="{7F25D390-5F93-432E-AE6A-11B3493DBE66}"/>
                  </a:ext>
                </a:extLst>
              </p:cNvPr>
              <p:cNvCxnSpPr>
                <a:cxnSpLocks/>
              </p:cNvCxnSpPr>
              <p:nvPr/>
            </p:nvCxnSpPr>
            <p:spPr>
              <a:xfrm flipH="1">
                <a:off x="1663741" y="2931040"/>
                <a:ext cx="0" cy="211519"/>
              </a:xfrm>
              <a:prstGeom prst="line">
                <a:avLst/>
              </a:prstGeom>
              <a:noFill/>
              <a:ln w="28575" cap="flat" cmpd="sng" algn="ctr">
                <a:solidFill>
                  <a:schemeClr val="bg2">
                    <a:lumMod val="25000"/>
                  </a:schemeClr>
                </a:solidFill>
                <a:prstDash val="solid"/>
                <a:miter lim="800000"/>
              </a:ln>
              <a:effectLst/>
            </p:spPr>
          </p:cxnSp>
          <p:cxnSp>
            <p:nvCxnSpPr>
              <p:cNvPr id="100" name="Straight Connector 99">
                <a:extLst>
                  <a:ext uri="{FF2B5EF4-FFF2-40B4-BE49-F238E27FC236}">
                    <a16:creationId xmlns:a16="http://schemas.microsoft.com/office/drawing/2014/main" id="{5DA48A38-D615-4B8B-93E0-762E390AD6A7}"/>
                  </a:ext>
                </a:extLst>
              </p:cNvPr>
              <p:cNvCxnSpPr>
                <a:cxnSpLocks/>
              </p:cNvCxnSpPr>
              <p:nvPr/>
            </p:nvCxnSpPr>
            <p:spPr>
              <a:xfrm flipH="1">
                <a:off x="2755639" y="2931040"/>
                <a:ext cx="0" cy="211519"/>
              </a:xfrm>
              <a:prstGeom prst="line">
                <a:avLst/>
              </a:prstGeom>
              <a:noFill/>
              <a:ln w="28575" cap="flat" cmpd="sng" algn="ctr">
                <a:solidFill>
                  <a:schemeClr val="bg2">
                    <a:lumMod val="25000"/>
                  </a:schemeClr>
                </a:solidFill>
                <a:prstDash val="solid"/>
                <a:miter lim="800000"/>
              </a:ln>
              <a:effectLst/>
            </p:spPr>
          </p:cxnSp>
          <p:cxnSp>
            <p:nvCxnSpPr>
              <p:cNvPr id="101" name="Straight Connector 100">
                <a:extLst>
                  <a:ext uri="{FF2B5EF4-FFF2-40B4-BE49-F238E27FC236}">
                    <a16:creationId xmlns:a16="http://schemas.microsoft.com/office/drawing/2014/main" id="{D91103BF-D004-40D8-9085-BE36809C782E}"/>
                  </a:ext>
                </a:extLst>
              </p:cNvPr>
              <p:cNvCxnSpPr>
                <a:cxnSpLocks/>
              </p:cNvCxnSpPr>
              <p:nvPr/>
            </p:nvCxnSpPr>
            <p:spPr>
              <a:xfrm flipH="1">
                <a:off x="3847537" y="2931040"/>
                <a:ext cx="0" cy="211519"/>
              </a:xfrm>
              <a:prstGeom prst="line">
                <a:avLst/>
              </a:prstGeom>
              <a:noFill/>
              <a:ln w="28575" cap="flat" cmpd="sng" algn="ctr">
                <a:solidFill>
                  <a:schemeClr val="bg2">
                    <a:lumMod val="25000"/>
                  </a:schemeClr>
                </a:solidFill>
                <a:prstDash val="solid"/>
                <a:miter lim="800000"/>
              </a:ln>
              <a:effectLst/>
            </p:spPr>
          </p:cxnSp>
          <p:cxnSp>
            <p:nvCxnSpPr>
              <p:cNvPr id="102" name="Straight Connector 101">
                <a:extLst>
                  <a:ext uri="{FF2B5EF4-FFF2-40B4-BE49-F238E27FC236}">
                    <a16:creationId xmlns:a16="http://schemas.microsoft.com/office/drawing/2014/main" id="{0EA3FE57-CF3A-49B8-8ADE-95936D1A1C39}"/>
                  </a:ext>
                </a:extLst>
              </p:cNvPr>
              <p:cNvCxnSpPr>
                <a:cxnSpLocks/>
              </p:cNvCxnSpPr>
              <p:nvPr/>
            </p:nvCxnSpPr>
            <p:spPr>
              <a:xfrm flipH="1">
                <a:off x="4939435" y="2931040"/>
                <a:ext cx="0" cy="211519"/>
              </a:xfrm>
              <a:prstGeom prst="line">
                <a:avLst/>
              </a:prstGeom>
              <a:noFill/>
              <a:ln w="28575" cap="flat" cmpd="sng" algn="ctr">
                <a:solidFill>
                  <a:schemeClr val="bg2">
                    <a:lumMod val="25000"/>
                  </a:schemeClr>
                </a:solidFill>
                <a:prstDash val="solid"/>
                <a:miter lim="800000"/>
              </a:ln>
              <a:effectLst/>
            </p:spPr>
          </p:cxnSp>
        </p:grpSp>
        <p:cxnSp>
          <p:nvCxnSpPr>
            <p:cNvPr id="95" name="Straight Connector 94">
              <a:extLst>
                <a:ext uri="{FF2B5EF4-FFF2-40B4-BE49-F238E27FC236}">
                  <a16:creationId xmlns:a16="http://schemas.microsoft.com/office/drawing/2014/main" id="{65F332D1-0005-4C5C-87FD-295777814EEA}"/>
                </a:ext>
              </a:extLst>
            </p:cNvPr>
            <p:cNvCxnSpPr>
              <a:cxnSpLocks/>
            </p:cNvCxnSpPr>
            <p:nvPr/>
          </p:nvCxnSpPr>
          <p:spPr>
            <a:xfrm flipH="1">
              <a:off x="3738737" y="2079029"/>
              <a:ext cx="0" cy="894704"/>
            </a:xfrm>
            <a:prstGeom prst="line">
              <a:avLst/>
            </a:prstGeom>
            <a:noFill/>
            <a:ln w="28575" cap="flat" cmpd="sng" algn="ctr">
              <a:solidFill>
                <a:schemeClr val="bg2">
                  <a:lumMod val="25000"/>
                </a:schemeClr>
              </a:solidFill>
              <a:prstDash val="solid"/>
              <a:miter lim="800000"/>
            </a:ln>
            <a:effectLst/>
          </p:spPr>
        </p:cxnSp>
      </p:grpSp>
      <p:grpSp>
        <p:nvGrpSpPr>
          <p:cNvPr id="103" name="Group 102">
            <a:extLst>
              <a:ext uri="{FF2B5EF4-FFF2-40B4-BE49-F238E27FC236}">
                <a16:creationId xmlns:a16="http://schemas.microsoft.com/office/drawing/2014/main" id="{BA3EB5C7-E653-4DE9-B998-97F4FE6C18D3}"/>
              </a:ext>
            </a:extLst>
          </p:cNvPr>
          <p:cNvGrpSpPr/>
          <p:nvPr/>
        </p:nvGrpSpPr>
        <p:grpSpPr>
          <a:xfrm>
            <a:off x="5985288" y="1280171"/>
            <a:ext cx="5628259" cy="365760"/>
            <a:chOff x="5390984" y="466293"/>
            <a:chExt cx="2026440" cy="365760"/>
          </a:xfrm>
          <a:solidFill>
            <a:srgbClr val="00467F"/>
          </a:solidFill>
        </p:grpSpPr>
        <p:sp>
          <p:nvSpPr>
            <p:cNvPr id="104" name="Arrow: Pentagon 103">
              <a:extLst>
                <a:ext uri="{FF2B5EF4-FFF2-40B4-BE49-F238E27FC236}">
                  <a16:creationId xmlns:a16="http://schemas.microsoft.com/office/drawing/2014/main" id="{27CB9618-E05F-46EB-AE6B-1FEEDD267DD1}"/>
                </a:ext>
              </a:extLst>
            </p:cNvPr>
            <p:cNvSpPr/>
            <p:nvPr/>
          </p:nvSpPr>
          <p:spPr>
            <a:xfrm>
              <a:off x="5390984" y="466293"/>
              <a:ext cx="2026440" cy="365760"/>
            </a:xfrm>
            <a:prstGeom prst="homePlate">
              <a:avLst/>
            </a:prstGeom>
            <a:solidFill>
              <a:srgbClr val="26A4FF"/>
            </a:solidFill>
            <a:ln w="12700" cap="flat" cmpd="sng" algn="ctr">
              <a:noFill/>
              <a:prstDash val="solid"/>
              <a:miter lim="800000"/>
            </a:ln>
            <a:effectLst/>
          </p:spPr>
          <p:txBody>
            <a:bodyPr rtlCol="0" anchor="ctr"/>
            <a:lstStyle/>
            <a:p>
              <a:pPr algn="ctr" defTabSz="914377">
                <a:defRPr/>
              </a:pPr>
              <a:endParaRPr lang="en-US" kern="0" dirty="0">
                <a:solidFill>
                  <a:prstClr val="white"/>
                </a:solidFill>
                <a:latin typeface="Calibri" panose="020F0502020204030204"/>
              </a:endParaRPr>
            </a:p>
          </p:txBody>
        </p:sp>
        <p:sp>
          <p:nvSpPr>
            <p:cNvPr id="105" name="Freeform 48">
              <a:extLst>
                <a:ext uri="{FF2B5EF4-FFF2-40B4-BE49-F238E27FC236}">
                  <a16:creationId xmlns:a16="http://schemas.microsoft.com/office/drawing/2014/main" id="{7885541D-0F13-4473-9687-805792272912}"/>
                </a:ext>
              </a:extLst>
            </p:cNvPr>
            <p:cNvSpPr/>
            <p:nvPr/>
          </p:nvSpPr>
          <p:spPr>
            <a:xfrm>
              <a:off x="5562352" y="538102"/>
              <a:ext cx="1473662" cy="221491"/>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no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400" b="1" kern="0" dirty="0">
                  <a:solidFill>
                    <a:prstClr val="white"/>
                  </a:solidFill>
                  <a:latin typeface="Calibri" panose="020F0502020204030204"/>
                </a:rPr>
                <a:t>Placebo</a:t>
              </a:r>
              <a:endParaRPr lang="en-US" sz="1400" kern="0" baseline="30000" dirty="0">
                <a:solidFill>
                  <a:prstClr val="white"/>
                </a:solidFill>
                <a:latin typeface="Calibri" panose="020F0502020204030204"/>
              </a:endParaRPr>
            </a:p>
          </p:txBody>
        </p:sp>
      </p:grpSp>
      <p:grpSp>
        <p:nvGrpSpPr>
          <p:cNvPr id="106" name="Group 105">
            <a:extLst>
              <a:ext uri="{FF2B5EF4-FFF2-40B4-BE49-F238E27FC236}">
                <a16:creationId xmlns:a16="http://schemas.microsoft.com/office/drawing/2014/main" id="{037CED12-CBE1-4018-B169-06BEA75BD100}"/>
              </a:ext>
            </a:extLst>
          </p:cNvPr>
          <p:cNvGrpSpPr/>
          <p:nvPr/>
        </p:nvGrpSpPr>
        <p:grpSpPr>
          <a:xfrm>
            <a:off x="5995729" y="1709957"/>
            <a:ext cx="5610041" cy="365760"/>
            <a:chOff x="5384223" y="896079"/>
            <a:chExt cx="1977722" cy="365760"/>
          </a:xfrm>
          <a:solidFill>
            <a:schemeClr val="accent1"/>
          </a:solidFill>
        </p:grpSpPr>
        <p:sp>
          <p:nvSpPr>
            <p:cNvPr id="107" name="Arrow: Pentagon 106">
              <a:extLst>
                <a:ext uri="{FF2B5EF4-FFF2-40B4-BE49-F238E27FC236}">
                  <a16:creationId xmlns:a16="http://schemas.microsoft.com/office/drawing/2014/main" id="{85969F85-EE4B-4DB5-BBAD-DBF558D56BFE}"/>
                </a:ext>
              </a:extLst>
            </p:cNvPr>
            <p:cNvSpPr/>
            <p:nvPr/>
          </p:nvSpPr>
          <p:spPr>
            <a:xfrm>
              <a:off x="5384223" y="896079"/>
              <a:ext cx="1977722" cy="365760"/>
            </a:xfrm>
            <a:prstGeom prst="homePlate">
              <a:avLst/>
            </a:prstGeom>
            <a:noFill/>
            <a:ln w="38100" cap="flat" cmpd="sng" algn="ctr">
              <a:solidFill>
                <a:srgbClr val="0B2E4C"/>
              </a:solidFill>
              <a:prstDash val="solid"/>
              <a:miter lim="800000"/>
            </a:ln>
            <a:effectLst/>
          </p:spPr>
          <p:txBody>
            <a:bodyPr rtlCol="0" anchor="ctr"/>
            <a:lstStyle/>
            <a:p>
              <a:pPr algn="ctr" defTabSz="914377">
                <a:defRPr/>
              </a:pPr>
              <a:endParaRPr lang="en-US" kern="0" dirty="0">
                <a:solidFill>
                  <a:prstClr val="white"/>
                </a:solidFill>
                <a:latin typeface="Calibri" panose="020F0502020204030204"/>
              </a:endParaRPr>
            </a:p>
          </p:txBody>
        </p:sp>
        <p:sp>
          <p:nvSpPr>
            <p:cNvPr id="108" name="Freeform 48">
              <a:extLst>
                <a:ext uri="{FF2B5EF4-FFF2-40B4-BE49-F238E27FC236}">
                  <a16:creationId xmlns:a16="http://schemas.microsoft.com/office/drawing/2014/main" id="{B892C9BE-31E0-4C8B-A1DC-7526CA452500}"/>
                </a:ext>
              </a:extLst>
            </p:cNvPr>
            <p:cNvSpPr/>
            <p:nvPr/>
          </p:nvSpPr>
          <p:spPr>
            <a:xfrm>
              <a:off x="5510401" y="991216"/>
              <a:ext cx="1584239" cy="171911"/>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no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200" b="1" kern="0" dirty="0">
                  <a:solidFill>
                    <a:srgbClr val="0B2E4C"/>
                  </a:solidFill>
                  <a:latin typeface="Calibri" panose="020F0502020204030204"/>
                </a:rPr>
                <a:t>200 mg milvexian BID</a:t>
              </a:r>
              <a:r>
                <a:rPr lang="en-US" sz="1200" b="1" kern="0" baseline="30000" dirty="0">
                  <a:solidFill>
                    <a:srgbClr val="0B2E4C"/>
                  </a:solidFill>
                  <a:latin typeface="Calibri" panose="020F0502020204030204"/>
                </a:rPr>
                <a:t>‡</a:t>
              </a:r>
              <a:endParaRPr lang="en-US" sz="1200" kern="0" baseline="30000" dirty="0">
                <a:solidFill>
                  <a:srgbClr val="0B2E4C"/>
                </a:solidFill>
                <a:latin typeface="Calibri" panose="020F0502020204030204"/>
              </a:endParaRPr>
            </a:p>
          </p:txBody>
        </p:sp>
      </p:grpSp>
      <p:grpSp>
        <p:nvGrpSpPr>
          <p:cNvPr id="109" name="Group 108">
            <a:extLst>
              <a:ext uri="{FF2B5EF4-FFF2-40B4-BE49-F238E27FC236}">
                <a16:creationId xmlns:a16="http://schemas.microsoft.com/office/drawing/2014/main" id="{B0B7E75D-FB66-41AE-8221-19205155A67F}"/>
              </a:ext>
            </a:extLst>
          </p:cNvPr>
          <p:cNvGrpSpPr/>
          <p:nvPr/>
        </p:nvGrpSpPr>
        <p:grpSpPr>
          <a:xfrm>
            <a:off x="5995726" y="2139743"/>
            <a:ext cx="5610039" cy="365760"/>
            <a:chOff x="5384222" y="1325865"/>
            <a:chExt cx="1966843" cy="365760"/>
          </a:xfrm>
          <a:noFill/>
        </p:grpSpPr>
        <p:sp>
          <p:nvSpPr>
            <p:cNvPr id="110" name="Arrow: Pentagon 109">
              <a:extLst>
                <a:ext uri="{FF2B5EF4-FFF2-40B4-BE49-F238E27FC236}">
                  <a16:creationId xmlns:a16="http://schemas.microsoft.com/office/drawing/2014/main" id="{29841610-84CB-4D5B-A7C5-E0AC8FAA748D}"/>
                </a:ext>
              </a:extLst>
            </p:cNvPr>
            <p:cNvSpPr/>
            <p:nvPr/>
          </p:nvSpPr>
          <p:spPr>
            <a:xfrm>
              <a:off x="5384222" y="1325865"/>
              <a:ext cx="1966843" cy="365760"/>
            </a:xfrm>
            <a:prstGeom prst="homePlate">
              <a:avLst/>
            </a:prstGeom>
            <a:grpFill/>
            <a:ln w="38100" cap="flat" cmpd="sng" algn="ctr">
              <a:solidFill>
                <a:srgbClr val="0B2E4C"/>
              </a:solidFill>
              <a:prstDash val="solid"/>
              <a:miter lim="800000"/>
            </a:ln>
            <a:effectLst/>
          </p:spPr>
          <p:txBody>
            <a:bodyPr rtlCol="0" anchor="ctr"/>
            <a:lstStyle/>
            <a:p>
              <a:pPr algn="ctr" defTabSz="914377">
                <a:defRPr/>
              </a:pPr>
              <a:endParaRPr lang="en-US" kern="0" dirty="0">
                <a:solidFill>
                  <a:srgbClr val="AE1022"/>
                </a:solidFill>
                <a:latin typeface="Calibri" panose="020F0502020204030204"/>
              </a:endParaRPr>
            </a:p>
          </p:txBody>
        </p:sp>
        <p:sp>
          <p:nvSpPr>
            <p:cNvPr id="111" name="Freeform 48">
              <a:extLst>
                <a:ext uri="{FF2B5EF4-FFF2-40B4-BE49-F238E27FC236}">
                  <a16:creationId xmlns:a16="http://schemas.microsoft.com/office/drawing/2014/main" id="{04322409-E11E-49B8-A605-5771EFD6B34F}"/>
                </a:ext>
              </a:extLst>
            </p:cNvPr>
            <p:cNvSpPr/>
            <p:nvPr/>
          </p:nvSpPr>
          <p:spPr>
            <a:xfrm>
              <a:off x="5536917" y="1398574"/>
              <a:ext cx="1540581" cy="221491"/>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grpFill/>
            <a:ln w="381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200" b="1" kern="0" dirty="0">
                  <a:solidFill>
                    <a:srgbClr val="0B2E4C"/>
                  </a:solidFill>
                  <a:latin typeface="Calibri" panose="020F0502020204030204"/>
                </a:rPr>
                <a:t>100 mg milvexian BID</a:t>
              </a:r>
              <a:endParaRPr lang="en-US" sz="1200" kern="0" baseline="30000" dirty="0">
                <a:solidFill>
                  <a:srgbClr val="0B2E4C"/>
                </a:solidFill>
                <a:latin typeface="Calibri" panose="020F0502020204030204"/>
              </a:endParaRPr>
            </a:p>
          </p:txBody>
        </p:sp>
      </p:grpSp>
      <p:grpSp>
        <p:nvGrpSpPr>
          <p:cNvPr id="112" name="Group 111">
            <a:extLst>
              <a:ext uri="{FF2B5EF4-FFF2-40B4-BE49-F238E27FC236}">
                <a16:creationId xmlns:a16="http://schemas.microsoft.com/office/drawing/2014/main" id="{249669C2-B301-4BB5-B1FF-613C7891F309}"/>
              </a:ext>
            </a:extLst>
          </p:cNvPr>
          <p:cNvGrpSpPr/>
          <p:nvPr/>
        </p:nvGrpSpPr>
        <p:grpSpPr>
          <a:xfrm>
            <a:off x="5995725" y="2569529"/>
            <a:ext cx="5610033" cy="365760"/>
            <a:chOff x="5338202" y="1755651"/>
            <a:chExt cx="2022488" cy="365760"/>
          </a:xfrm>
          <a:noFill/>
        </p:grpSpPr>
        <p:sp>
          <p:nvSpPr>
            <p:cNvPr id="113" name="Arrow: Pentagon 112">
              <a:extLst>
                <a:ext uri="{FF2B5EF4-FFF2-40B4-BE49-F238E27FC236}">
                  <a16:creationId xmlns:a16="http://schemas.microsoft.com/office/drawing/2014/main" id="{BF2E33AA-42AE-4E7F-A353-FE07226859A4}"/>
                </a:ext>
              </a:extLst>
            </p:cNvPr>
            <p:cNvSpPr/>
            <p:nvPr/>
          </p:nvSpPr>
          <p:spPr>
            <a:xfrm>
              <a:off x="5338202" y="1755651"/>
              <a:ext cx="2022488" cy="365760"/>
            </a:xfrm>
            <a:prstGeom prst="homePlate">
              <a:avLst/>
            </a:prstGeom>
            <a:grpFill/>
            <a:ln w="38100" cap="flat" cmpd="sng" algn="ctr">
              <a:solidFill>
                <a:srgbClr val="0B2E4C"/>
              </a:solidFill>
              <a:prstDash val="solid"/>
              <a:miter lim="800000"/>
            </a:ln>
            <a:effectLst/>
          </p:spPr>
          <p:txBody>
            <a:bodyPr rtlCol="0" anchor="ctr"/>
            <a:lstStyle/>
            <a:p>
              <a:pPr algn="ctr" defTabSz="914377">
                <a:defRPr/>
              </a:pPr>
              <a:endParaRPr lang="en-US" kern="0" dirty="0">
                <a:solidFill>
                  <a:srgbClr val="AE1022"/>
                </a:solidFill>
                <a:latin typeface="Calibri" panose="020F0502020204030204"/>
              </a:endParaRPr>
            </a:p>
          </p:txBody>
        </p:sp>
        <p:sp>
          <p:nvSpPr>
            <p:cNvPr id="114" name="Freeform 48">
              <a:extLst>
                <a:ext uri="{FF2B5EF4-FFF2-40B4-BE49-F238E27FC236}">
                  <a16:creationId xmlns:a16="http://schemas.microsoft.com/office/drawing/2014/main" id="{393A39D9-33A4-4C54-9856-144985DBD413}"/>
                </a:ext>
              </a:extLst>
            </p:cNvPr>
            <p:cNvSpPr/>
            <p:nvPr/>
          </p:nvSpPr>
          <p:spPr>
            <a:xfrm>
              <a:off x="5568734" y="1829005"/>
              <a:ext cx="1473662" cy="221491"/>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grpFill/>
            <a:ln w="381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200" b="1" kern="0" dirty="0">
                  <a:solidFill>
                    <a:srgbClr val="0B2E4C"/>
                  </a:solidFill>
                  <a:latin typeface="Calibri" panose="020F0502020204030204"/>
                </a:rPr>
                <a:t>50 mg milvexian BID</a:t>
              </a:r>
              <a:endParaRPr lang="en-US" sz="1200" kern="0" baseline="30000" dirty="0">
                <a:solidFill>
                  <a:srgbClr val="0B2E4C"/>
                </a:solidFill>
                <a:latin typeface="Calibri" panose="020F0502020204030204"/>
              </a:endParaRPr>
            </a:p>
          </p:txBody>
        </p:sp>
      </p:grpSp>
      <p:grpSp>
        <p:nvGrpSpPr>
          <p:cNvPr id="115" name="Group 114">
            <a:extLst>
              <a:ext uri="{FF2B5EF4-FFF2-40B4-BE49-F238E27FC236}">
                <a16:creationId xmlns:a16="http://schemas.microsoft.com/office/drawing/2014/main" id="{9A7468AB-7D4C-46D8-AB2B-786E14754E01}"/>
              </a:ext>
            </a:extLst>
          </p:cNvPr>
          <p:cNvGrpSpPr/>
          <p:nvPr/>
        </p:nvGrpSpPr>
        <p:grpSpPr>
          <a:xfrm>
            <a:off x="5986876" y="2999315"/>
            <a:ext cx="5618881" cy="365760"/>
            <a:chOff x="5376528" y="2185437"/>
            <a:chExt cx="1978659" cy="365760"/>
          </a:xfrm>
          <a:noFill/>
        </p:grpSpPr>
        <p:sp>
          <p:nvSpPr>
            <p:cNvPr id="116" name="Arrow: Pentagon 115">
              <a:extLst>
                <a:ext uri="{FF2B5EF4-FFF2-40B4-BE49-F238E27FC236}">
                  <a16:creationId xmlns:a16="http://schemas.microsoft.com/office/drawing/2014/main" id="{B3F37BBF-5F99-4A77-8D83-84C02459FCF0}"/>
                </a:ext>
              </a:extLst>
            </p:cNvPr>
            <p:cNvSpPr/>
            <p:nvPr/>
          </p:nvSpPr>
          <p:spPr>
            <a:xfrm>
              <a:off x="5376528" y="2185437"/>
              <a:ext cx="1978659" cy="365760"/>
            </a:xfrm>
            <a:prstGeom prst="homePlate">
              <a:avLst/>
            </a:prstGeom>
            <a:grpFill/>
            <a:ln w="38100" cap="flat" cmpd="sng" algn="ctr">
              <a:solidFill>
                <a:srgbClr val="0B2E4C"/>
              </a:solidFill>
              <a:prstDash val="solid"/>
              <a:miter lim="800000"/>
            </a:ln>
            <a:effectLst/>
          </p:spPr>
          <p:txBody>
            <a:bodyPr rtlCol="0" anchor="ctr"/>
            <a:lstStyle/>
            <a:p>
              <a:pPr algn="ctr" defTabSz="914377">
                <a:defRPr/>
              </a:pPr>
              <a:endParaRPr lang="en-US" kern="0" dirty="0">
                <a:solidFill>
                  <a:srgbClr val="AE1022"/>
                </a:solidFill>
                <a:latin typeface="Calibri" panose="020F0502020204030204"/>
              </a:endParaRPr>
            </a:p>
          </p:txBody>
        </p:sp>
        <p:sp>
          <p:nvSpPr>
            <p:cNvPr id="117" name="Freeform 48">
              <a:extLst>
                <a:ext uri="{FF2B5EF4-FFF2-40B4-BE49-F238E27FC236}">
                  <a16:creationId xmlns:a16="http://schemas.microsoft.com/office/drawing/2014/main" id="{61ECFB91-280E-477F-A8A2-21BEDB82A60C}"/>
                </a:ext>
              </a:extLst>
            </p:cNvPr>
            <p:cNvSpPr/>
            <p:nvPr/>
          </p:nvSpPr>
          <p:spPr>
            <a:xfrm>
              <a:off x="5580659" y="2264502"/>
              <a:ext cx="1473662" cy="221491"/>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grpFill/>
            <a:ln w="381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200" b="1" kern="0" dirty="0">
                  <a:solidFill>
                    <a:srgbClr val="0B2E4C"/>
                  </a:solidFill>
                  <a:latin typeface="Calibri" panose="020F0502020204030204"/>
                </a:rPr>
                <a:t>25 mg milvexian BID</a:t>
              </a:r>
              <a:endParaRPr lang="en-US" sz="1200" kern="0" baseline="30000" dirty="0">
                <a:solidFill>
                  <a:srgbClr val="0B2E4C"/>
                </a:solidFill>
                <a:latin typeface="Calibri" panose="020F0502020204030204"/>
              </a:endParaRPr>
            </a:p>
          </p:txBody>
        </p:sp>
      </p:grpSp>
      <p:grpSp>
        <p:nvGrpSpPr>
          <p:cNvPr id="118" name="Group 117">
            <a:extLst>
              <a:ext uri="{FF2B5EF4-FFF2-40B4-BE49-F238E27FC236}">
                <a16:creationId xmlns:a16="http://schemas.microsoft.com/office/drawing/2014/main" id="{F0CD5B56-3DB6-4F26-B0C0-9FA9C1924B9C}"/>
              </a:ext>
            </a:extLst>
          </p:cNvPr>
          <p:cNvGrpSpPr/>
          <p:nvPr/>
        </p:nvGrpSpPr>
        <p:grpSpPr>
          <a:xfrm>
            <a:off x="5995724" y="3419425"/>
            <a:ext cx="5618881" cy="365760"/>
            <a:chOff x="6458579" y="3451844"/>
            <a:chExt cx="2015474" cy="365760"/>
          </a:xfrm>
          <a:noFill/>
        </p:grpSpPr>
        <p:sp>
          <p:nvSpPr>
            <p:cNvPr id="119" name="Arrow: Pentagon 118">
              <a:extLst>
                <a:ext uri="{FF2B5EF4-FFF2-40B4-BE49-F238E27FC236}">
                  <a16:creationId xmlns:a16="http://schemas.microsoft.com/office/drawing/2014/main" id="{EC929979-6691-4789-AA1F-850B7473D60F}"/>
                </a:ext>
              </a:extLst>
            </p:cNvPr>
            <p:cNvSpPr/>
            <p:nvPr/>
          </p:nvSpPr>
          <p:spPr>
            <a:xfrm>
              <a:off x="6458579" y="3451844"/>
              <a:ext cx="2015474" cy="365760"/>
            </a:xfrm>
            <a:prstGeom prst="homePlate">
              <a:avLst/>
            </a:prstGeom>
            <a:grpFill/>
            <a:ln w="38100" cap="flat" cmpd="sng" algn="ctr">
              <a:solidFill>
                <a:srgbClr val="00477F"/>
              </a:solidFill>
              <a:prstDash val="solid"/>
              <a:miter lim="800000"/>
            </a:ln>
            <a:effectLst/>
          </p:spPr>
          <p:txBody>
            <a:bodyPr rtlCol="0" anchor="ctr"/>
            <a:lstStyle/>
            <a:p>
              <a:pPr algn="ctr" defTabSz="914377">
                <a:defRPr/>
              </a:pPr>
              <a:endParaRPr lang="en-US" kern="0" dirty="0">
                <a:solidFill>
                  <a:srgbClr val="AE1022"/>
                </a:solidFill>
                <a:latin typeface="Calibri" panose="020F0502020204030204"/>
              </a:endParaRPr>
            </a:p>
          </p:txBody>
        </p:sp>
        <p:sp>
          <p:nvSpPr>
            <p:cNvPr id="120" name="Freeform 48">
              <a:extLst>
                <a:ext uri="{FF2B5EF4-FFF2-40B4-BE49-F238E27FC236}">
                  <a16:creationId xmlns:a16="http://schemas.microsoft.com/office/drawing/2014/main" id="{394508D0-E6C1-49A8-9C5E-18EE6C9B02D6}"/>
                </a:ext>
              </a:extLst>
            </p:cNvPr>
            <p:cNvSpPr/>
            <p:nvPr/>
          </p:nvSpPr>
          <p:spPr>
            <a:xfrm>
              <a:off x="6692636" y="3534761"/>
              <a:ext cx="1473662" cy="221491"/>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grpFill/>
            <a:ln w="381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200" b="1" kern="0" dirty="0">
                  <a:solidFill>
                    <a:srgbClr val="00477F"/>
                  </a:solidFill>
                  <a:latin typeface="Calibri" panose="020F0502020204030204"/>
                </a:rPr>
                <a:t>25 mg milvexian QD</a:t>
              </a:r>
              <a:endParaRPr lang="en-US" sz="1200" kern="0" baseline="30000" dirty="0">
                <a:solidFill>
                  <a:srgbClr val="00477F"/>
                </a:solidFill>
                <a:latin typeface="Calibri" panose="020F0502020204030204"/>
              </a:endParaRPr>
            </a:p>
          </p:txBody>
        </p:sp>
      </p:grpSp>
      <p:sp>
        <p:nvSpPr>
          <p:cNvPr id="121" name="Arrow: Pentagon 120">
            <a:extLst>
              <a:ext uri="{FF2B5EF4-FFF2-40B4-BE49-F238E27FC236}">
                <a16:creationId xmlns:a16="http://schemas.microsoft.com/office/drawing/2014/main" id="{B9B46878-AD1E-45B1-A304-6774AD3E10D8}"/>
              </a:ext>
            </a:extLst>
          </p:cNvPr>
          <p:cNvSpPr/>
          <p:nvPr/>
        </p:nvSpPr>
        <p:spPr>
          <a:xfrm>
            <a:off x="5991761" y="4406491"/>
            <a:ext cx="2183896" cy="645807"/>
          </a:xfrm>
          <a:prstGeom prst="homePlate">
            <a:avLst/>
          </a:prstGeom>
          <a:solidFill>
            <a:srgbClr val="68BD49"/>
          </a:solidFill>
          <a:ln w="12700" cap="flat" cmpd="sng" algn="ctr">
            <a:solidFill>
              <a:srgbClr val="008000"/>
            </a:solidFill>
            <a:prstDash val="solid"/>
            <a:miter lim="800000"/>
          </a:ln>
          <a:effectLst/>
        </p:spPr>
        <p:txBody>
          <a:bodyPr rtlCol="0" anchor="ctr"/>
          <a:lstStyle/>
          <a:p>
            <a:pPr algn="ctr" defTabSz="914377">
              <a:defRPr/>
            </a:pPr>
            <a:endParaRPr lang="en-US" kern="0" dirty="0">
              <a:solidFill>
                <a:prstClr val="white"/>
              </a:solidFill>
              <a:latin typeface="Calibri" panose="020F0502020204030204"/>
            </a:endParaRPr>
          </a:p>
        </p:txBody>
      </p:sp>
      <p:sp>
        <p:nvSpPr>
          <p:cNvPr id="122" name="Freeform 48">
            <a:extLst>
              <a:ext uri="{FF2B5EF4-FFF2-40B4-BE49-F238E27FC236}">
                <a16:creationId xmlns:a16="http://schemas.microsoft.com/office/drawing/2014/main" id="{3991B664-5292-4C8F-B58B-A6C24BF7317E}"/>
              </a:ext>
            </a:extLst>
          </p:cNvPr>
          <p:cNvSpPr/>
          <p:nvPr/>
        </p:nvSpPr>
        <p:spPr>
          <a:xfrm>
            <a:off x="5923499" y="4554084"/>
            <a:ext cx="2186796" cy="350464"/>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no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100" b="1" kern="0" dirty="0">
                <a:solidFill>
                  <a:prstClr val="white"/>
                </a:solidFill>
                <a:latin typeface="Calibri" panose="020F0502020204030204"/>
              </a:rPr>
              <a:t>All participants on 75 mg clopidogrel + 100 mg aspirin</a:t>
            </a:r>
            <a:endParaRPr lang="en-US" sz="1100" kern="0" baseline="30000" dirty="0">
              <a:solidFill>
                <a:prstClr val="white"/>
              </a:solidFill>
              <a:latin typeface="Calibri" panose="020F0502020204030204"/>
            </a:endParaRPr>
          </a:p>
        </p:txBody>
      </p:sp>
      <p:sp>
        <p:nvSpPr>
          <p:cNvPr id="123" name="Arrow: Pentagon 122">
            <a:extLst>
              <a:ext uri="{FF2B5EF4-FFF2-40B4-BE49-F238E27FC236}">
                <a16:creationId xmlns:a16="http://schemas.microsoft.com/office/drawing/2014/main" id="{8D74D924-3478-41D8-95A9-0E15E1750C61}"/>
              </a:ext>
            </a:extLst>
          </p:cNvPr>
          <p:cNvSpPr/>
          <p:nvPr/>
        </p:nvSpPr>
        <p:spPr>
          <a:xfrm>
            <a:off x="8557525" y="4400554"/>
            <a:ext cx="2481667" cy="653129"/>
          </a:xfrm>
          <a:prstGeom prst="homePlate">
            <a:avLst/>
          </a:prstGeom>
          <a:solidFill>
            <a:srgbClr val="68BD49"/>
          </a:solidFill>
          <a:ln w="12700" cap="flat" cmpd="sng" algn="ctr">
            <a:solidFill>
              <a:srgbClr val="008000"/>
            </a:solidFill>
            <a:prstDash val="solid"/>
            <a:miter lim="800000"/>
          </a:ln>
          <a:effectLst/>
        </p:spPr>
        <p:txBody>
          <a:bodyPr rtlCol="0" anchor="ctr"/>
          <a:lstStyle/>
          <a:p>
            <a:pPr algn="ctr" defTabSz="914377">
              <a:defRPr/>
            </a:pPr>
            <a:endParaRPr lang="en-US" kern="0" dirty="0">
              <a:solidFill>
                <a:prstClr val="white"/>
              </a:solidFill>
              <a:latin typeface="Calibri" panose="020F0502020204030204"/>
            </a:endParaRPr>
          </a:p>
        </p:txBody>
      </p:sp>
      <p:sp>
        <p:nvSpPr>
          <p:cNvPr id="124" name="Freeform 48">
            <a:extLst>
              <a:ext uri="{FF2B5EF4-FFF2-40B4-BE49-F238E27FC236}">
                <a16:creationId xmlns:a16="http://schemas.microsoft.com/office/drawing/2014/main" id="{0C112305-01A2-411F-BE65-605D5E708B3F}"/>
              </a:ext>
            </a:extLst>
          </p:cNvPr>
          <p:cNvSpPr/>
          <p:nvPr/>
        </p:nvSpPr>
        <p:spPr>
          <a:xfrm>
            <a:off x="8982263" y="4503860"/>
            <a:ext cx="1461045" cy="427611"/>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solidFill>
            <a:srgbClr val="68BD49"/>
          </a:solid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566724">
              <a:lnSpc>
                <a:spcPct val="90000"/>
              </a:lnSpc>
              <a:spcAft>
                <a:spcPct val="35000"/>
              </a:spcAft>
              <a:defRPr/>
            </a:pPr>
            <a:r>
              <a:rPr lang="en-US" sz="1100" b="1" kern="0" dirty="0">
                <a:solidFill>
                  <a:prstClr val="white"/>
                </a:solidFill>
                <a:latin typeface="Calibri" panose="020F0502020204030204"/>
              </a:rPr>
              <a:t>All participants on  100 mg aspirin</a:t>
            </a:r>
            <a:endParaRPr lang="en-US" sz="1100" kern="0" baseline="30000" dirty="0">
              <a:solidFill>
                <a:prstClr val="white"/>
              </a:solidFill>
              <a:latin typeface="Calibri" panose="020F0502020204030204"/>
            </a:endParaRPr>
          </a:p>
        </p:txBody>
      </p:sp>
      <p:cxnSp>
        <p:nvCxnSpPr>
          <p:cNvPr id="125" name="Straight Connector 124">
            <a:extLst>
              <a:ext uri="{FF2B5EF4-FFF2-40B4-BE49-F238E27FC236}">
                <a16:creationId xmlns:a16="http://schemas.microsoft.com/office/drawing/2014/main" id="{E3C76DAA-1C24-44B5-9CFF-054D165CA6BE}"/>
              </a:ext>
            </a:extLst>
          </p:cNvPr>
          <p:cNvCxnSpPr>
            <a:cxnSpLocks/>
          </p:cNvCxnSpPr>
          <p:nvPr/>
        </p:nvCxnSpPr>
        <p:spPr>
          <a:xfrm flipV="1">
            <a:off x="4638299" y="2772560"/>
            <a:ext cx="11095" cy="1704563"/>
          </a:xfrm>
          <a:prstGeom prst="line">
            <a:avLst/>
          </a:prstGeom>
          <a:noFill/>
          <a:ln w="41275" cap="flat" cmpd="sng" algn="ctr">
            <a:solidFill>
              <a:schemeClr val="bg2">
                <a:lumMod val="25000"/>
              </a:schemeClr>
            </a:solidFill>
            <a:prstDash val="sysDot"/>
            <a:miter lim="800000"/>
            <a:headEnd type="oval" w="lg" len="lg"/>
          </a:ln>
          <a:effectLst/>
        </p:spPr>
      </p:cxnSp>
      <p:cxnSp>
        <p:nvCxnSpPr>
          <p:cNvPr id="126" name="Straight Connector 125">
            <a:extLst>
              <a:ext uri="{FF2B5EF4-FFF2-40B4-BE49-F238E27FC236}">
                <a16:creationId xmlns:a16="http://schemas.microsoft.com/office/drawing/2014/main" id="{B2CBE8FD-7781-4BC5-872C-3A13081186DD}"/>
              </a:ext>
            </a:extLst>
          </p:cNvPr>
          <p:cNvCxnSpPr>
            <a:cxnSpLocks/>
          </p:cNvCxnSpPr>
          <p:nvPr/>
        </p:nvCxnSpPr>
        <p:spPr>
          <a:xfrm flipH="1">
            <a:off x="3227735" y="4471739"/>
            <a:ext cx="9317" cy="63132"/>
          </a:xfrm>
          <a:prstGeom prst="line">
            <a:avLst/>
          </a:prstGeom>
          <a:noFill/>
          <a:ln w="41275" cap="flat" cmpd="sng" algn="ctr">
            <a:solidFill>
              <a:schemeClr val="bg2">
                <a:lumMod val="25000"/>
              </a:schemeClr>
            </a:solidFill>
            <a:prstDash val="sysDot"/>
            <a:miter lim="800000"/>
            <a:headEnd type="oval" w="lg" len="lg"/>
          </a:ln>
          <a:effectLst/>
        </p:spPr>
      </p:cxnSp>
      <p:cxnSp>
        <p:nvCxnSpPr>
          <p:cNvPr id="127" name="Straight Connector 126">
            <a:extLst>
              <a:ext uri="{FF2B5EF4-FFF2-40B4-BE49-F238E27FC236}">
                <a16:creationId xmlns:a16="http://schemas.microsoft.com/office/drawing/2014/main" id="{CEC21383-0C0C-43BD-9DFB-C1034E9958E2}"/>
              </a:ext>
            </a:extLst>
          </p:cNvPr>
          <p:cNvCxnSpPr>
            <a:cxnSpLocks/>
          </p:cNvCxnSpPr>
          <p:nvPr/>
        </p:nvCxnSpPr>
        <p:spPr>
          <a:xfrm>
            <a:off x="11257248" y="5026175"/>
            <a:ext cx="0" cy="752655"/>
          </a:xfrm>
          <a:prstGeom prst="line">
            <a:avLst/>
          </a:prstGeom>
          <a:ln w="28575">
            <a:solidFill>
              <a:schemeClr val="bg2">
                <a:lumMod val="25000"/>
              </a:schemeClr>
            </a:solidFill>
            <a:headEnd type="none" w="lg" len="lg"/>
          </a:ln>
        </p:spPr>
        <p:style>
          <a:lnRef idx="1">
            <a:schemeClr val="dk1"/>
          </a:lnRef>
          <a:fillRef idx="0">
            <a:schemeClr val="dk1"/>
          </a:fillRef>
          <a:effectRef idx="0">
            <a:schemeClr val="dk1"/>
          </a:effectRef>
          <a:fontRef idx="minor">
            <a:schemeClr val="tx1"/>
          </a:fontRef>
        </p:style>
      </p:cxnSp>
      <p:grpSp>
        <p:nvGrpSpPr>
          <p:cNvPr id="128" name="Group 127">
            <a:extLst>
              <a:ext uri="{FF2B5EF4-FFF2-40B4-BE49-F238E27FC236}">
                <a16:creationId xmlns:a16="http://schemas.microsoft.com/office/drawing/2014/main" id="{35C8F8FB-BDD8-4A63-9DC7-32EF7AED00AE}"/>
              </a:ext>
            </a:extLst>
          </p:cNvPr>
          <p:cNvGrpSpPr/>
          <p:nvPr/>
        </p:nvGrpSpPr>
        <p:grpSpPr>
          <a:xfrm>
            <a:off x="10693261" y="5146667"/>
            <a:ext cx="1159536" cy="705364"/>
            <a:chOff x="7850276" y="4918673"/>
            <a:chExt cx="1159536" cy="447340"/>
          </a:xfrm>
          <a:solidFill>
            <a:srgbClr val="00477F"/>
          </a:solidFill>
        </p:grpSpPr>
        <p:sp>
          <p:nvSpPr>
            <p:cNvPr id="129" name="Rectangle: Rounded Corners 128">
              <a:extLst>
                <a:ext uri="{FF2B5EF4-FFF2-40B4-BE49-F238E27FC236}">
                  <a16:creationId xmlns:a16="http://schemas.microsoft.com/office/drawing/2014/main" id="{E354B590-F1F7-4D87-A580-B4CEC6452B9F}"/>
                </a:ext>
              </a:extLst>
            </p:cNvPr>
            <p:cNvSpPr/>
            <p:nvPr/>
          </p:nvSpPr>
          <p:spPr>
            <a:xfrm>
              <a:off x="7948395" y="4938384"/>
              <a:ext cx="963299" cy="393398"/>
            </a:xfrm>
            <a:prstGeom prst="roundRect">
              <a:avLst/>
            </a:prstGeom>
            <a:grpFill/>
            <a:ln w="12700" cap="flat" cmpd="sng" algn="ctr">
              <a:noFill/>
              <a:prstDash val="solid"/>
              <a:miter lim="800000"/>
            </a:ln>
            <a:effectLst/>
          </p:spPr>
          <p:txBody>
            <a:bodyPr rtlCol="0" anchor="ctr"/>
            <a:lstStyle/>
            <a:p>
              <a:pPr algn="ctr" defTabSz="914377">
                <a:defRPr/>
              </a:pPr>
              <a:endParaRPr lang="en-US" sz="1000" kern="0" dirty="0">
                <a:solidFill>
                  <a:prstClr val="white"/>
                </a:solidFill>
                <a:latin typeface="Calibri" panose="020F0502020204030204"/>
              </a:endParaRPr>
            </a:p>
          </p:txBody>
        </p:sp>
        <p:sp>
          <p:nvSpPr>
            <p:cNvPr id="130" name="Freeform 48">
              <a:extLst>
                <a:ext uri="{FF2B5EF4-FFF2-40B4-BE49-F238E27FC236}">
                  <a16:creationId xmlns:a16="http://schemas.microsoft.com/office/drawing/2014/main" id="{6D4D28AC-89EF-420C-8C45-C3D1601944A4}"/>
                </a:ext>
              </a:extLst>
            </p:cNvPr>
            <p:cNvSpPr/>
            <p:nvPr/>
          </p:nvSpPr>
          <p:spPr>
            <a:xfrm>
              <a:off x="7850276" y="4918673"/>
              <a:ext cx="1159536" cy="447340"/>
            </a:xfrm>
            <a:custGeom>
              <a:avLst/>
              <a:gdLst>
                <a:gd name="connsiteX0" fmla="*/ 0 w 2563812"/>
                <a:gd name="connsiteY0" fmla="*/ 117193 h 1171932"/>
                <a:gd name="connsiteX1" fmla="*/ 117193 w 2563812"/>
                <a:gd name="connsiteY1" fmla="*/ 0 h 1171932"/>
                <a:gd name="connsiteX2" fmla="*/ 2446619 w 2563812"/>
                <a:gd name="connsiteY2" fmla="*/ 0 h 1171932"/>
                <a:gd name="connsiteX3" fmla="*/ 2563812 w 2563812"/>
                <a:gd name="connsiteY3" fmla="*/ 117193 h 1171932"/>
                <a:gd name="connsiteX4" fmla="*/ 2563812 w 2563812"/>
                <a:gd name="connsiteY4" fmla="*/ 1054739 h 1171932"/>
                <a:gd name="connsiteX5" fmla="*/ 2446619 w 2563812"/>
                <a:gd name="connsiteY5" fmla="*/ 1171932 h 1171932"/>
                <a:gd name="connsiteX6" fmla="*/ 117193 w 2563812"/>
                <a:gd name="connsiteY6" fmla="*/ 1171932 h 1171932"/>
                <a:gd name="connsiteX7" fmla="*/ 0 w 2563812"/>
                <a:gd name="connsiteY7" fmla="*/ 1054739 h 1171932"/>
                <a:gd name="connsiteX8" fmla="*/ 0 w 2563812"/>
                <a:gd name="connsiteY8" fmla="*/ 117193 h 1171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63812" h="1171932">
                  <a:moveTo>
                    <a:pt x="0" y="117193"/>
                  </a:moveTo>
                  <a:cubicBezTo>
                    <a:pt x="0" y="52469"/>
                    <a:pt x="52469" y="0"/>
                    <a:pt x="117193" y="0"/>
                  </a:cubicBezTo>
                  <a:lnTo>
                    <a:pt x="2446619" y="0"/>
                  </a:lnTo>
                  <a:cubicBezTo>
                    <a:pt x="2511343" y="0"/>
                    <a:pt x="2563812" y="52469"/>
                    <a:pt x="2563812" y="117193"/>
                  </a:cubicBezTo>
                  <a:lnTo>
                    <a:pt x="2563812" y="1054739"/>
                  </a:lnTo>
                  <a:cubicBezTo>
                    <a:pt x="2563812" y="1119463"/>
                    <a:pt x="2511343" y="1171932"/>
                    <a:pt x="2446619" y="1171932"/>
                  </a:cubicBezTo>
                  <a:lnTo>
                    <a:pt x="117193" y="1171932"/>
                  </a:lnTo>
                  <a:cubicBezTo>
                    <a:pt x="52469" y="1171932"/>
                    <a:pt x="0" y="1119463"/>
                    <a:pt x="0" y="1054739"/>
                  </a:cubicBezTo>
                  <a:lnTo>
                    <a:pt x="0" y="117193"/>
                  </a:lnTo>
                  <a:close/>
                </a:path>
              </a:pathLst>
            </a:custGeom>
            <a:grpFill/>
            <a:ln w="12700" cap="flat" cmpd="sng" algn="ctr">
              <a:noFill/>
              <a:prstDash val="solid"/>
              <a:miter lim="800000"/>
            </a:ln>
            <a:effectLst/>
          </p:spPr>
          <p:txBody>
            <a:bodyPr spcFirstLastPara="0" vert="horz" wrap="square" lIns="132424" tIns="132424" rIns="132424" bIns="132424" numCol="1" spcCol="1270" anchor="ctr" anchorCtr="0">
              <a:noAutofit/>
            </a:bodyPr>
            <a:lstStyle/>
            <a:p>
              <a:pPr algn="ctr" defTabSz="666734">
                <a:defRPr/>
              </a:pPr>
              <a:r>
                <a:rPr lang="en-US" sz="1200" b="1" kern="0" dirty="0">
                  <a:solidFill>
                    <a:prstClr val="white"/>
                  </a:solidFill>
                  <a:latin typeface="Calibri" panose="020F0502020204030204"/>
                </a:rPr>
                <a:t>Study MRI</a:t>
              </a:r>
            </a:p>
          </p:txBody>
        </p:sp>
      </p:grpSp>
      <p:sp>
        <p:nvSpPr>
          <p:cNvPr id="131" name="Rounded Rectangle 11">
            <a:extLst>
              <a:ext uri="{FF2B5EF4-FFF2-40B4-BE49-F238E27FC236}">
                <a16:creationId xmlns:a16="http://schemas.microsoft.com/office/drawing/2014/main" id="{0D23406C-30A9-4475-A8FB-1BF438E9CD19}"/>
              </a:ext>
            </a:extLst>
          </p:cNvPr>
          <p:cNvSpPr/>
          <p:nvPr/>
        </p:nvSpPr>
        <p:spPr>
          <a:xfrm>
            <a:off x="688654" y="2299102"/>
            <a:ext cx="2034729" cy="1557855"/>
          </a:xfrm>
          <a:prstGeom prst="roundRect">
            <a:avLst/>
          </a:prstGeom>
          <a:noFill/>
          <a:ln>
            <a:solidFill>
              <a:srgbClr val="00477F"/>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defTabSz="914377">
              <a:defRPr/>
            </a:pPr>
            <a:r>
              <a:rPr lang="en-US" sz="1200" b="1" u="sng" kern="0" dirty="0">
                <a:solidFill>
                  <a:srgbClr val="0B2E4C"/>
                </a:solidFill>
                <a:latin typeface="Calibri" panose="020F0502020204030204"/>
              </a:rPr>
              <a:t>Key inclusion criteria</a:t>
            </a:r>
          </a:p>
          <a:p>
            <a:pPr marL="228594" indent="-228594" defTabSz="914377">
              <a:buFont typeface="Arial" panose="020B0604020202020204" pitchFamily="34" charset="0"/>
              <a:buChar char="•"/>
              <a:defRPr/>
            </a:pPr>
            <a:r>
              <a:rPr lang="en-US" sz="1200" b="1" kern="0" dirty="0">
                <a:solidFill>
                  <a:srgbClr val="0B2E4C"/>
                </a:solidFill>
                <a:latin typeface="Calibri" panose="020F0502020204030204"/>
              </a:rPr>
              <a:t>Non-lacunar stroke</a:t>
            </a:r>
          </a:p>
          <a:p>
            <a:pPr marL="228594" indent="-228594" defTabSz="914377">
              <a:buFont typeface="Arial" panose="020B0604020202020204" pitchFamily="34" charset="0"/>
              <a:buChar char="•"/>
              <a:defRPr/>
            </a:pPr>
            <a:r>
              <a:rPr lang="en-US" sz="1200" b="1" kern="0" dirty="0">
                <a:solidFill>
                  <a:srgbClr val="0B2E4C"/>
                </a:solidFill>
                <a:latin typeface="Calibri" panose="020F0502020204030204"/>
              </a:rPr>
              <a:t>Visible atherosclerosis</a:t>
            </a:r>
          </a:p>
          <a:p>
            <a:pPr marL="228594" indent="-228594" defTabSz="914377">
              <a:buFont typeface="Arial" panose="020B0604020202020204" pitchFamily="34" charset="0"/>
              <a:buChar char="•"/>
              <a:defRPr/>
            </a:pPr>
            <a:r>
              <a:rPr lang="en-US" sz="1200" b="1" kern="0" dirty="0">
                <a:solidFill>
                  <a:srgbClr val="0B2E4C"/>
                </a:solidFill>
                <a:latin typeface="Calibri" panose="020F0502020204030204"/>
              </a:rPr>
              <a:t>NIHSS score ≤7</a:t>
            </a:r>
          </a:p>
          <a:p>
            <a:pPr marL="228594" indent="-228594" defTabSz="914377">
              <a:buFont typeface="Arial" panose="020B0604020202020204" pitchFamily="34" charset="0"/>
              <a:buChar char="•"/>
              <a:defRPr/>
            </a:pPr>
            <a:r>
              <a:rPr lang="en-US" sz="1200" b="1" kern="0" dirty="0">
                <a:solidFill>
                  <a:srgbClr val="0B2E4C"/>
                </a:solidFill>
                <a:latin typeface="Calibri" panose="020F0502020204030204"/>
              </a:rPr>
              <a:t>ABCD</a:t>
            </a:r>
            <a:r>
              <a:rPr lang="en-US" sz="1200" b="1" kern="0" baseline="30000" dirty="0">
                <a:solidFill>
                  <a:srgbClr val="0B2E4C"/>
                </a:solidFill>
                <a:latin typeface="Calibri" panose="020F0502020204030204"/>
              </a:rPr>
              <a:t>2</a:t>
            </a:r>
            <a:r>
              <a:rPr lang="en-US" sz="1200" b="1" kern="0" dirty="0">
                <a:solidFill>
                  <a:srgbClr val="0B2E4C"/>
                </a:solidFill>
                <a:latin typeface="Calibri" panose="020F0502020204030204"/>
              </a:rPr>
              <a:t> score ≥6</a:t>
            </a:r>
          </a:p>
          <a:p>
            <a:pPr marL="228594" indent="-228594" defTabSz="914377">
              <a:buFont typeface="Arial" panose="020B0604020202020204" pitchFamily="34" charset="0"/>
              <a:buChar char="•"/>
              <a:defRPr/>
            </a:pPr>
            <a:r>
              <a:rPr lang="en-US" sz="1200" b="1" kern="0" dirty="0">
                <a:solidFill>
                  <a:srgbClr val="0B2E4C"/>
                </a:solidFill>
                <a:latin typeface="Calibri" panose="020F0502020204030204"/>
              </a:rPr>
              <a:t>≤48 hours after symptom onset</a:t>
            </a:r>
          </a:p>
        </p:txBody>
      </p:sp>
      <p:sp>
        <p:nvSpPr>
          <p:cNvPr id="2" name="Title 1">
            <a:extLst>
              <a:ext uri="{FF2B5EF4-FFF2-40B4-BE49-F238E27FC236}">
                <a16:creationId xmlns:a16="http://schemas.microsoft.com/office/drawing/2014/main" id="{8092F5F8-53FC-256C-C5B4-3B1850892A51}"/>
              </a:ext>
            </a:extLst>
          </p:cNvPr>
          <p:cNvSpPr>
            <a:spLocks noGrp="1"/>
          </p:cNvSpPr>
          <p:nvPr>
            <p:ph type="title"/>
          </p:nvPr>
        </p:nvSpPr>
        <p:spPr/>
        <p:txBody>
          <a:bodyPr/>
          <a:lstStyle/>
          <a:p>
            <a:r>
              <a:rPr lang="en-US" dirty="0"/>
              <a:t>AXIOMATIC-</a:t>
            </a:r>
            <a:r>
              <a:rPr lang="en-US" dirty="0" err="1"/>
              <a:t>SSP</a:t>
            </a:r>
            <a:r>
              <a:rPr lang="en-US" dirty="0"/>
              <a:t> Study Design</a:t>
            </a:r>
          </a:p>
        </p:txBody>
      </p:sp>
      <p:sp>
        <p:nvSpPr>
          <p:cNvPr id="4" name="Footer Placeholder 3">
            <a:extLst>
              <a:ext uri="{FF2B5EF4-FFF2-40B4-BE49-F238E27FC236}">
                <a16:creationId xmlns:a16="http://schemas.microsoft.com/office/drawing/2014/main" id="{05FEF0B3-CFFC-B0A0-B686-3B4D9CFA81C4}"/>
              </a:ext>
            </a:extLst>
          </p:cNvPr>
          <p:cNvSpPr>
            <a:spLocks noGrp="1"/>
          </p:cNvSpPr>
          <p:nvPr>
            <p:ph type="ftr" sz="quarter" idx="3"/>
          </p:nvPr>
        </p:nvSpPr>
        <p:spPr>
          <a:xfrm>
            <a:off x="838200" y="6356350"/>
            <a:ext cx="10200992" cy="365125"/>
          </a:xfrm>
        </p:spPr>
        <p:txBody>
          <a:bodyPr/>
          <a:lstStyle/>
          <a:p>
            <a:r>
              <a:rPr lang="en-US" dirty="0"/>
              <a:t>*300 mg clopidogrel LD + 100 mg aspirin. </a:t>
            </a:r>
            <a:r>
              <a:rPr lang="en-US" baseline="30000" dirty="0"/>
              <a:t>†</a:t>
            </a:r>
            <a:r>
              <a:rPr lang="en-US" dirty="0"/>
              <a:t>600 mg clopidogrel LD permitted. </a:t>
            </a:r>
            <a:r>
              <a:rPr lang="en-US" baseline="30000" dirty="0"/>
              <a:t>‡</a:t>
            </a:r>
            <a:r>
              <a:rPr lang="en-US" dirty="0"/>
              <a:t>The </a:t>
            </a:r>
            <a:r>
              <a:rPr lang="en-US" dirty="0" err="1"/>
              <a:t>milvexian</a:t>
            </a:r>
            <a:r>
              <a:rPr lang="en-US" dirty="0"/>
              <a:t> 200 mg BID cohort (2:1 ratio of </a:t>
            </a:r>
            <a:r>
              <a:rPr lang="en-US" dirty="0" err="1"/>
              <a:t>milvexian</a:t>
            </a:r>
            <a:r>
              <a:rPr lang="en-US" dirty="0"/>
              <a:t> to placebo) was added after 450 participants from the lower doses completed the Day 21 visit. </a:t>
            </a:r>
          </a:p>
          <a:p>
            <a:r>
              <a:rPr lang="en-US" dirty="0" err="1"/>
              <a:t>NIHSS</a:t>
            </a:r>
            <a:r>
              <a:rPr lang="en-US" dirty="0"/>
              <a:t>, National Institutes of Health Stroke Scale; ABCD</a:t>
            </a:r>
            <a:r>
              <a:rPr lang="en-US" baseline="30000" dirty="0"/>
              <a:t>2</a:t>
            </a:r>
            <a:r>
              <a:rPr lang="en-US" dirty="0"/>
              <a:t>, age, blood pressure, clinical features, duration of TIA, and presence of diabetes. </a:t>
            </a:r>
          </a:p>
        </p:txBody>
      </p:sp>
    </p:spTree>
    <p:extLst>
      <p:ext uri="{BB962C8B-B14F-4D97-AF65-F5344CB8AC3E}">
        <p14:creationId xmlns:p14="http://schemas.microsoft.com/office/powerpoint/2010/main" val="310101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1E63970-5AB6-2C60-92A5-1E4FD44D9DB6}"/>
              </a:ext>
            </a:extLst>
          </p:cNvPr>
          <p:cNvSpPr>
            <a:spLocks noGrp="1"/>
          </p:cNvSpPr>
          <p:nvPr>
            <p:ph type="title"/>
          </p:nvPr>
        </p:nvSpPr>
        <p:spPr/>
        <p:txBody>
          <a:bodyPr/>
          <a:lstStyle/>
          <a:p>
            <a:r>
              <a:rPr lang="en-US" dirty="0"/>
              <a:t>Participant Clinical Characteristics*</a:t>
            </a:r>
          </a:p>
        </p:txBody>
      </p:sp>
      <p:graphicFrame>
        <p:nvGraphicFramePr>
          <p:cNvPr id="5" name="Content Placeholder 6">
            <a:extLst>
              <a:ext uri="{FF2B5EF4-FFF2-40B4-BE49-F238E27FC236}">
                <a16:creationId xmlns:a16="http://schemas.microsoft.com/office/drawing/2014/main" id="{AAFF3BA5-2F31-793A-A03A-EC91D8204520}"/>
              </a:ext>
            </a:extLst>
          </p:cNvPr>
          <p:cNvGraphicFramePr>
            <a:graphicFrameLocks/>
          </p:cNvGraphicFramePr>
          <p:nvPr>
            <p:extLst>
              <p:ext uri="{D42A27DB-BD31-4B8C-83A1-F6EECF244321}">
                <p14:modId xmlns:p14="http://schemas.microsoft.com/office/powerpoint/2010/main" val="525260754"/>
              </p:ext>
            </p:extLst>
          </p:nvPr>
        </p:nvGraphicFramePr>
        <p:xfrm>
          <a:off x="1222248" y="1257300"/>
          <a:ext cx="10131552" cy="4194782"/>
        </p:xfrm>
        <a:graphic>
          <a:graphicData uri="http://schemas.openxmlformats.org/drawingml/2006/table">
            <a:tbl>
              <a:tblPr firstRow="1" bandRow="1">
                <a:tableStyleId>{073A0DAA-6AF3-43AB-8588-CEC1D06C72B9}</a:tableStyleId>
              </a:tblPr>
              <a:tblGrid>
                <a:gridCol w="3035808">
                  <a:extLst>
                    <a:ext uri="{9D8B030D-6E8A-4147-A177-3AD203B41FA5}">
                      <a16:colId xmlns:a16="http://schemas.microsoft.com/office/drawing/2014/main" val="74442964"/>
                    </a:ext>
                  </a:extLst>
                </a:gridCol>
                <a:gridCol w="1182624">
                  <a:extLst>
                    <a:ext uri="{9D8B030D-6E8A-4147-A177-3AD203B41FA5}">
                      <a16:colId xmlns:a16="http://schemas.microsoft.com/office/drawing/2014/main" val="477836602"/>
                    </a:ext>
                  </a:extLst>
                </a:gridCol>
                <a:gridCol w="1182624">
                  <a:extLst>
                    <a:ext uri="{9D8B030D-6E8A-4147-A177-3AD203B41FA5}">
                      <a16:colId xmlns:a16="http://schemas.microsoft.com/office/drawing/2014/main" val="744237253"/>
                    </a:ext>
                  </a:extLst>
                </a:gridCol>
                <a:gridCol w="1182624">
                  <a:extLst>
                    <a:ext uri="{9D8B030D-6E8A-4147-A177-3AD203B41FA5}">
                      <a16:colId xmlns:a16="http://schemas.microsoft.com/office/drawing/2014/main" val="224900130"/>
                    </a:ext>
                  </a:extLst>
                </a:gridCol>
                <a:gridCol w="1182624">
                  <a:extLst>
                    <a:ext uri="{9D8B030D-6E8A-4147-A177-3AD203B41FA5}">
                      <a16:colId xmlns:a16="http://schemas.microsoft.com/office/drawing/2014/main" val="2198126352"/>
                    </a:ext>
                  </a:extLst>
                </a:gridCol>
                <a:gridCol w="1182624">
                  <a:extLst>
                    <a:ext uri="{9D8B030D-6E8A-4147-A177-3AD203B41FA5}">
                      <a16:colId xmlns:a16="http://schemas.microsoft.com/office/drawing/2014/main" val="2860077886"/>
                    </a:ext>
                  </a:extLst>
                </a:gridCol>
                <a:gridCol w="1182624">
                  <a:extLst>
                    <a:ext uri="{9D8B030D-6E8A-4147-A177-3AD203B41FA5}">
                      <a16:colId xmlns:a16="http://schemas.microsoft.com/office/drawing/2014/main" val="1700450734"/>
                    </a:ext>
                  </a:extLst>
                </a:gridCol>
              </a:tblGrid>
              <a:tr h="430000">
                <a:tc rowSpan="3">
                  <a:txBody>
                    <a:bodyPr/>
                    <a:lstStyle/>
                    <a:p>
                      <a:endParaRPr lang="en-US" sz="1500" dirty="0">
                        <a:solidFill>
                          <a:schemeClr val="bg1"/>
                        </a:solidFill>
                        <a:latin typeface="+mn-lt"/>
                      </a:endParaRPr>
                    </a:p>
                  </a:txBody>
                  <a:tcPr>
                    <a:solidFill>
                      <a:schemeClr val="accent4">
                        <a:lumMod val="20000"/>
                        <a:lumOff val="80000"/>
                      </a:schemeClr>
                    </a:solidFill>
                  </a:tcPr>
                </a:tc>
                <a:tc rowSpan="3">
                  <a:txBody>
                    <a:bodyPr/>
                    <a:lstStyle/>
                    <a:p>
                      <a:pPr algn="ctr">
                        <a:spcAft>
                          <a:spcPts val="600"/>
                        </a:spcAft>
                      </a:pPr>
                      <a:r>
                        <a:rPr lang="en-US" sz="1500" dirty="0">
                          <a:solidFill>
                            <a:schemeClr val="bg1"/>
                          </a:solidFill>
                        </a:rPr>
                        <a:t>Placebo</a:t>
                      </a:r>
                      <a:br>
                        <a:rPr lang="en-US" sz="1500" dirty="0">
                          <a:solidFill>
                            <a:schemeClr val="bg1"/>
                          </a:solidFill>
                        </a:rPr>
                      </a:br>
                      <a:r>
                        <a:rPr lang="en-US" sz="1500" dirty="0">
                          <a:solidFill>
                            <a:schemeClr val="bg1"/>
                          </a:solidFill>
                        </a:rPr>
                        <a:t>(n = 691)</a:t>
                      </a:r>
                    </a:p>
                  </a:txBody>
                  <a:tcPr anchor="b">
                    <a:lnR w="12700" cap="flat" cmpd="sng" algn="ctr">
                      <a:solidFill>
                        <a:schemeClr val="bg1"/>
                      </a:solidFill>
                      <a:prstDash val="solid"/>
                      <a:round/>
                      <a:headEnd type="none" w="med" len="med"/>
                      <a:tailEnd type="none" w="med" len="med"/>
                    </a:lnR>
                    <a:solidFill>
                      <a:schemeClr val="accent4">
                        <a:lumMod val="60000"/>
                        <a:lumOff val="40000"/>
                      </a:schemeClr>
                    </a:solidFill>
                  </a:tcPr>
                </a:tc>
                <a:tc gridSpan="5">
                  <a:txBody>
                    <a:bodyPr/>
                    <a:lstStyle/>
                    <a:p>
                      <a:pPr algn="ctr"/>
                      <a:r>
                        <a:rPr lang="en-US" sz="1500" dirty="0">
                          <a:solidFill>
                            <a:schemeClr val="bg1"/>
                          </a:solidFill>
                        </a:rPr>
                        <a:t>Milvexian</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pPr algn="ctr"/>
                      <a:r>
                        <a:rPr lang="en-US" sz="1100" dirty="0">
                          <a:solidFill>
                            <a:schemeClr val="bg1"/>
                          </a:solidFill>
                        </a:rPr>
                        <a:t>Milvexian</a:t>
                      </a: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extLst>
                  <a:ext uri="{0D108BD9-81ED-4DB2-BD59-A6C34878D82A}">
                    <a16:rowId xmlns:a16="http://schemas.microsoft.com/office/drawing/2014/main" val="3666754239"/>
                  </a:ext>
                </a:extLst>
              </a:tr>
              <a:tr h="538480">
                <a:tc vMerge="1">
                  <a:txBody>
                    <a:bodyPr/>
                    <a:lstStyle/>
                    <a:p>
                      <a:endParaRPr lang="en-US" sz="1400" dirty="0">
                        <a:solidFill>
                          <a:schemeClr val="bg1"/>
                        </a:solidFill>
                        <a:latin typeface="+mn-lt"/>
                      </a:endParaRPr>
                    </a:p>
                  </a:txBody>
                  <a:tcPr>
                    <a:solidFill>
                      <a:srgbClr val="00467F"/>
                    </a:solidFill>
                  </a:tcPr>
                </a:tc>
                <a:tc vMerge="1">
                  <a:txBody>
                    <a:bodyPr/>
                    <a:lstStyle/>
                    <a:p>
                      <a:pPr algn="ctr"/>
                      <a:endParaRPr lang="en-US" sz="1400" dirty="0">
                        <a:solidFill>
                          <a:schemeClr val="bg1"/>
                        </a:solidFill>
                      </a:endParaRPr>
                    </a:p>
                  </a:txBody>
                  <a:tcPr anchor="ctr">
                    <a:lnL w="381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67F"/>
                    </a:solidFill>
                  </a:tcPr>
                </a:tc>
                <a:tc>
                  <a:txBody>
                    <a:bodyPr/>
                    <a:lstStyle/>
                    <a:p>
                      <a:pPr algn="ctr"/>
                      <a:r>
                        <a:rPr lang="en-US" sz="1500" b="1" dirty="0">
                          <a:solidFill>
                            <a:schemeClr val="bg1"/>
                          </a:solidFill>
                        </a:rPr>
                        <a:t>QD regimen</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00477F"/>
                    </a:solidFill>
                  </a:tcPr>
                </a:tc>
                <a:tc gridSpan="4">
                  <a:txBody>
                    <a:bodyPr/>
                    <a:lstStyle/>
                    <a:p>
                      <a:pPr algn="ctr"/>
                      <a:r>
                        <a:rPr lang="en-US" sz="1500" b="1" dirty="0">
                          <a:solidFill>
                            <a:schemeClr val="bg1"/>
                          </a:solidFill>
                        </a:rPr>
                        <a:t>BID regimen</a:t>
                      </a:r>
                    </a:p>
                  </a:txBody>
                  <a:tcPr anchor="ctr">
                    <a:lnT w="12700" cap="flat" cmpd="sng" algn="ctr">
                      <a:solidFill>
                        <a:schemeClr val="bg1"/>
                      </a:solidFill>
                      <a:prstDash val="solid"/>
                      <a:round/>
                      <a:headEnd type="none" w="med" len="med"/>
                      <a:tailEnd type="none" w="med" len="med"/>
                    </a:lnT>
                    <a:solidFill>
                      <a:srgbClr val="0B2E4C"/>
                    </a:solidFill>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extLst>
                  <a:ext uri="{0D108BD9-81ED-4DB2-BD59-A6C34878D82A}">
                    <a16:rowId xmlns:a16="http://schemas.microsoft.com/office/drawing/2014/main" val="2301444858"/>
                  </a:ext>
                </a:extLst>
              </a:tr>
              <a:tr h="693549">
                <a:tc vMerge="1">
                  <a:txBody>
                    <a:bodyPr/>
                    <a:lstStyle/>
                    <a:p>
                      <a:endParaRPr lang="en-US" sz="1400" dirty="0">
                        <a:solidFill>
                          <a:schemeClr val="bg1"/>
                        </a:solidFill>
                        <a:latin typeface="+mn-lt"/>
                      </a:endParaRPr>
                    </a:p>
                  </a:txBody>
                  <a:tcPr>
                    <a:solidFill>
                      <a:srgbClr val="00467F"/>
                    </a:solidFill>
                  </a:tcPr>
                </a:tc>
                <a:tc vMerge="1">
                  <a:txBody>
                    <a:bodyPr/>
                    <a:lstStyle/>
                    <a:p>
                      <a:pPr algn="ctr"/>
                      <a:endParaRPr lang="en-US" sz="1400" dirty="0"/>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solidFill>
                      <a:srgbClr val="00467F"/>
                    </a:solidFill>
                  </a:tcPr>
                </a:tc>
                <a:tc>
                  <a:txBody>
                    <a:bodyPr/>
                    <a:lstStyle/>
                    <a:p>
                      <a:pPr algn="ctr"/>
                      <a:r>
                        <a:rPr lang="en-US" sz="1500" b="1" dirty="0">
                          <a:solidFill>
                            <a:schemeClr val="bg1"/>
                          </a:solidFill>
                        </a:rPr>
                        <a:t>25 mg</a:t>
                      </a:r>
                    </a:p>
                    <a:p>
                      <a:pPr algn="ctr"/>
                      <a:r>
                        <a:rPr lang="en-US" sz="1500" b="1" dirty="0">
                          <a:solidFill>
                            <a:schemeClr val="bg1"/>
                          </a:solidFill>
                        </a:rPr>
                        <a:t>(n = 328)</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477F"/>
                    </a:solidFill>
                  </a:tcPr>
                </a:tc>
                <a:tc>
                  <a:txBody>
                    <a:bodyPr/>
                    <a:lstStyle/>
                    <a:p>
                      <a:pPr algn="ctr"/>
                      <a:r>
                        <a:rPr lang="en-US" sz="1500" b="1" dirty="0">
                          <a:solidFill>
                            <a:schemeClr val="bg1"/>
                          </a:solidFill>
                        </a:rPr>
                        <a:t>25 mg</a:t>
                      </a:r>
                    </a:p>
                    <a:p>
                      <a:pPr algn="ctr"/>
                      <a:r>
                        <a:rPr lang="en-US" sz="1500" b="1" dirty="0">
                          <a:solidFill>
                            <a:schemeClr val="bg1"/>
                          </a:solidFill>
                        </a:rPr>
                        <a:t>(n = 318)</a:t>
                      </a:r>
                    </a:p>
                  </a:txBody>
                  <a:tcPr anchor="ctr">
                    <a:lnB w="38100" cap="flat" cmpd="sng" algn="ctr">
                      <a:solidFill>
                        <a:schemeClr val="bg1"/>
                      </a:solidFill>
                      <a:prstDash val="solid"/>
                      <a:round/>
                      <a:headEnd type="none" w="med" len="med"/>
                      <a:tailEnd type="none" w="med" len="med"/>
                    </a:lnB>
                    <a:solidFill>
                      <a:srgbClr val="0B2E4C"/>
                    </a:solidFill>
                  </a:tcPr>
                </a:tc>
                <a:tc>
                  <a:txBody>
                    <a:bodyPr/>
                    <a:lstStyle/>
                    <a:p>
                      <a:pPr algn="ctr"/>
                      <a:r>
                        <a:rPr lang="en-US" sz="1500" b="1" dirty="0">
                          <a:solidFill>
                            <a:schemeClr val="bg1"/>
                          </a:solidFill>
                        </a:rPr>
                        <a:t>50 mg</a:t>
                      </a:r>
                    </a:p>
                    <a:p>
                      <a:pPr algn="ctr"/>
                      <a:r>
                        <a:rPr lang="en-US" sz="1500" b="1" dirty="0">
                          <a:solidFill>
                            <a:schemeClr val="bg1"/>
                          </a:solidFill>
                        </a:rPr>
                        <a:t>(n = 328)</a:t>
                      </a:r>
                    </a:p>
                  </a:txBody>
                  <a:tcPr anchor="ctr">
                    <a:lnB w="38100" cap="flat" cmpd="sng" algn="ctr">
                      <a:solidFill>
                        <a:schemeClr val="bg1"/>
                      </a:solidFill>
                      <a:prstDash val="solid"/>
                      <a:round/>
                      <a:headEnd type="none" w="med" len="med"/>
                      <a:tailEnd type="none" w="med" len="med"/>
                    </a:lnB>
                    <a:solidFill>
                      <a:srgbClr val="0B2E4C"/>
                    </a:solidFill>
                  </a:tcPr>
                </a:tc>
                <a:tc>
                  <a:txBody>
                    <a:bodyPr/>
                    <a:lstStyle/>
                    <a:p>
                      <a:pPr algn="ctr"/>
                      <a:r>
                        <a:rPr lang="en-US" sz="1500" b="1" dirty="0">
                          <a:solidFill>
                            <a:schemeClr val="bg1"/>
                          </a:solidFill>
                        </a:rPr>
                        <a:t>100 mg</a:t>
                      </a:r>
                    </a:p>
                    <a:p>
                      <a:pPr algn="ctr"/>
                      <a:r>
                        <a:rPr lang="en-US" sz="1500" b="1" dirty="0">
                          <a:solidFill>
                            <a:schemeClr val="bg1"/>
                          </a:solidFill>
                        </a:rPr>
                        <a:t>(n = 310)</a:t>
                      </a:r>
                    </a:p>
                  </a:txBody>
                  <a:tcPr anchor="ctr">
                    <a:lnB w="38100" cap="flat" cmpd="sng" algn="ctr">
                      <a:solidFill>
                        <a:schemeClr val="bg1"/>
                      </a:solidFill>
                      <a:prstDash val="solid"/>
                      <a:round/>
                      <a:headEnd type="none" w="med" len="med"/>
                      <a:tailEnd type="none" w="med" len="med"/>
                    </a:lnB>
                    <a:solidFill>
                      <a:srgbClr val="0B2E4C"/>
                    </a:solidFill>
                  </a:tcPr>
                </a:tc>
                <a:tc>
                  <a:txBody>
                    <a:bodyPr/>
                    <a:lstStyle/>
                    <a:p>
                      <a:pPr algn="ctr"/>
                      <a:r>
                        <a:rPr lang="en-US" sz="1500" b="1" dirty="0">
                          <a:solidFill>
                            <a:schemeClr val="bg1"/>
                          </a:solidFill>
                        </a:rPr>
                        <a:t>200 mg</a:t>
                      </a:r>
                    </a:p>
                    <a:p>
                      <a:pPr algn="ctr"/>
                      <a:r>
                        <a:rPr lang="en-US" sz="1500" b="1" dirty="0">
                          <a:solidFill>
                            <a:schemeClr val="bg1"/>
                          </a:solidFill>
                        </a:rPr>
                        <a:t>(n = 351)</a:t>
                      </a:r>
                    </a:p>
                  </a:txBody>
                  <a:tcPr anchor="ctr">
                    <a:lnB w="38100" cap="flat" cmpd="sng" algn="ctr">
                      <a:solidFill>
                        <a:schemeClr val="bg1"/>
                      </a:solidFill>
                      <a:prstDash val="solid"/>
                      <a:round/>
                      <a:headEnd type="none" w="med" len="med"/>
                      <a:tailEnd type="none" w="med" len="med"/>
                    </a:lnB>
                    <a:solidFill>
                      <a:srgbClr val="0B2E4C"/>
                    </a:solidFill>
                  </a:tcPr>
                </a:tc>
                <a:extLst>
                  <a:ext uri="{0D108BD9-81ED-4DB2-BD59-A6C34878D82A}">
                    <a16:rowId xmlns:a16="http://schemas.microsoft.com/office/drawing/2014/main" val="2141858823"/>
                  </a:ext>
                </a:extLst>
              </a:tr>
              <a:tr h="1109679">
                <a:tc>
                  <a:txBody>
                    <a:bodyPr/>
                    <a:lstStyle/>
                    <a:p>
                      <a:pPr marL="55245" marR="0" indent="-55245">
                        <a:lnSpc>
                          <a:spcPct val="107000"/>
                        </a:lnSpc>
                        <a:spcBef>
                          <a:spcPts val="0"/>
                        </a:spcBef>
                        <a:spcAft>
                          <a:spcPts val="0"/>
                        </a:spcAft>
                      </a:pPr>
                      <a:r>
                        <a:rPr lang="en-US" sz="1600" b="1" dirty="0">
                          <a:effectLst/>
                        </a:rPr>
                        <a:t>Qualifying event,  %</a:t>
                      </a:r>
                    </a:p>
                    <a:p>
                      <a:pPr marL="182880" marR="0" indent="-55245">
                        <a:lnSpc>
                          <a:spcPct val="107000"/>
                        </a:lnSpc>
                        <a:spcBef>
                          <a:spcPts val="0"/>
                        </a:spcBef>
                        <a:spcAft>
                          <a:spcPts val="0"/>
                        </a:spcAft>
                      </a:pPr>
                      <a:r>
                        <a:rPr lang="en-US" sz="1600" b="0" dirty="0">
                          <a:effectLst/>
                        </a:rPr>
                        <a:t>Ischemic stroke</a:t>
                      </a:r>
                    </a:p>
                    <a:p>
                      <a:pPr marL="182880" marR="0" indent="-55245">
                        <a:lnSpc>
                          <a:spcPct val="107000"/>
                        </a:lnSpc>
                        <a:spcBef>
                          <a:spcPts val="0"/>
                        </a:spcBef>
                        <a:spcAft>
                          <a:spcPts val="0"/>
                        </a:spcAft>
                      </a:pPr>
                      <a:r>
                        <a:rPr lang="en-US" sz="1600" b="0" dirty="0">
                          <a:effectLst/>
                        </a:rPr>
                        <a:t>TIA</a:t>
                      </a:r>
                      <a:endParaRPr lang="en-US" sz="1600" b="0" dirty="0">
                        <a:effectLst/>
                        <a:latin typeface="+mn-lt"/>
                        <a:ea typeface="Times New Roman" panose="02020603050405020304" pitchFamily="18" charset="0"/>
                        <a:cs typeface="Times New Roman" panose="02020603050405020304" pitchFamily="18" charset="0"/>
                      </a:endParaRPr>
                    </a:p>
                  </a:txBody>
                  <a:tcPr marL="56727" marR="56727" marT="0" marB="0" anchor="ctr">
                    <a:solidFill>
                      <a:srgbClr val="CBCFD8"/>
                    </a:solidFill>
                  </a:tcPr>
                </a:tc>
                <a:tc>
                  <a:txBody>
                    <a:bodyPr/>
                    <a:lstStyle/>
                    <a:p>
                      <a:pPr algn="ctr" fontAlgn="t"/>
                      <a:endParaRPr lang="en-US" sz="1600" b="0" u="none" strike="noStrike" dirty="0">
                        <a:solidFill>
                          <a:srgbClr val="000000"/>
                        </a:solidFill>
                        <a:effectLst/>
                        <a:highlight>
                          <a:srgbClr val="FFFF00"/>
                        </a:highlight>
                      </a:endParaRPr>
                    </a:p>
                    <a:p>
                      <a:pPr algn="ctr" fontAlgn="t"/>
                      <a:r>
                        <a:rPr lang="en-US" sz="1600" b="0" u="none" strike="noStrike" dirty="0">
                          <a:solidFill>
                            <a:srgbClr val="000000"/>
                          </a:solidFill>
                          <a:effectLst/>
                        </a:rPr>
                        <a:t>76</a:t>
                      </a:r>
                    </a:p>
                    <a:p>
                      <a:pPr algn="ctr" fontAlgn="t"/>
                      <a:r>
                        <a:rPr lang="en-US" sz="1600" b="0" u="none" strike="noStrike" dirty="0">
                          <a:solidFill>
                            <a:srgbClr val="000000"/>
                          </a:solidFill>
                          <a:effectLst/>
                        </a:rPr>
                        <a:t>24</a:t>
                      </a:r>
                      <a:endParaRPr lang="en-US" sz="1600" b="0" i="0" u="none" strike="noStrike" dirty="0">
                        <a:solidFill>
                          <a:srgbClr val="000000"/>
                        </a:solidFill>
                        <a:effectLst/>
                        <a:latin typeface="+mn-lt"/>
                      </a:endParaRPr>
                    </a:p>
                  </a:txBody>
                  <a:tcPr marL="12700" marR="12700" marT="12700" marB="0" anchor="ctr">
                    <a:solidFill>
                      <a:srgbClr val="CBCFD8"/>
                    </a:solidFill>
                  </a:tcPr>
                </a:tc>
                <a:tc>
                  <a:txBody>
                    <a:bodyPr/>
                    <a:lstStyle/>
                    <a:p>
                      <a:pPr algn="ctr" fontAlgn="t"/>
                      <a:endParaRPr lang="en-US" sz="1600" b="0" u="none" strike="noStrike" dirty="0">
                        <a:solidFill>
                          <a:srgbClr val="000000"/>
                        </a:solidFill>
                        <a:effectLst/>
                        <a:highlight>
                          <a:srgbClr val="FFFF00"/>
                        </a:highlight>
                      </a:endParaRPr>
                    </a:p>
                    <a:p>
                      <a:pPr algn="ctr" fontAlgn="t"/>
                      <a:r>
                        <a:rPr lang="en-US" sz="1600" b="0" u="none" strike="noStrike" dirty="0">
                          <a:solidFill>
                            <a:srgbClr val="000000"/>
                          </a:solidFill>
                          <a:effectLst/>
                        </a:rPr>
                        <a:t>73</a:t>
                      </a:r>
                    </a:p>
                    <a:p>
                      <a:pPr algn="ctr" fontAlgn="t"/>
                      <a:r>
                        <a:rPr lang="en-US" sz="1600" b="0" u="none" strike="noStrike" dirty="0">
                          <a:solidFill>
                            <a:srgbClr val="000000"/>
                          </a:solidFill>
                          <a:effectLst/>
                        </a:rPr>
                        <a:t>27</a:t>
                      </a:r>
                      <a:endParaRPr lang="en-US" sz="1600" b="0" i="0" u="none" strike="noStrike" dirty="0">
                        <a:solidFill>
                          <a:srgbClr val="000000"/>
                        </a:solidFill>
                        <a:effectLst/>
                        <a:latin typeface="+mn-lt"/>
                      </a:endParaRPr>
                    </a:p>
                  </a:txBody>
                  <a:tcPr marL="12700" marR="12700" marT="12700" marB="0" anchor="ctr">
                    <a:lnT w="38100" cap="flat" cmpd="sng" algn="ctr">
                      <a:solidFill>
                        <a:schemeClr val="bg1"/>
                      </a:solidFill>
                      <a:prstDash val="solid"/>
                      <a:round/>
                      <a:headEnd type="none" w="med" len="med"/>
                      <a:tailEnd type="none" w="med" len="med"/>
                    </a:lnT>
                    <a:solidFill>
                      <a:srgbClr val="CBCFD8"/>
                    </a:solidFill>
                  </a:tcPr>
                </a:tc>
                <a:tc>
                  <a:txBody>
                    <a:bodyPr/>
                    <a:lstStyle/>
                    <a:p>
                      <a:pPr algn="ctr" fontAlgn="t"/>
                      <a:endParaRPr lang="en-US" sz="1600" b="0" u="none" strike="noStrike" dirty="0">
                        <a:solidFill>
                          <a:srgbClr val="000000"/>
                        </a:solidFill>
                        <a:effectLst/>
                        <a:highlight>
                          <a:srgbClr val="FFFF00"/>
                        </a:highlight>
                      </a:endParaRPr>
                    </a:p>
                    <a:p>
                      <a:pPr algn="ctr" fontAlgn="t"/>
                      <a:r>
                        <a:rPr lang="en-US" sz="1600" b="0" u="none" strike="noStrike" dirty="0">
                          <a:solidFill>
                            <a:srgbClr val="000000"/>
                          </a:solidFill>
                          <a:effectLst/>
                        </a:rPr>
                        <a:t>75</a:t>
                      </a:r>
                    </a:p>
                    <a:p>
                      <a:pPr algn="ctr" fontAlgn="t"/>
                      <a:r>
                        <a:rPr lang="en-US" sz="1600" b="0" u="none" strike="noStrike" dirty="0">
                          <a:solidFill>
                            <a:srgbClr val="000000"/>
                          </a:solidFill>
                          <a:effectLst/>
                        </a:rPr>
                        <a:t>24</a:t>
                      </a:r>
                      <a:endParaRPr lang="en-US" sz="1600" b="0" i="0" u="none" strike="noStrike" dirty="0">
                        <a:solidFill>
                          <a:srgbClr val="000000"/>
                        </a:solidFill>
                        <a:effectLst/>
                        <a:latin typeface="+mn-lt"/>
                      </a:endParaRPr>
                    </a:p>
                  </a:txBody>
                  <a:tcPr marL="12700" marR="12700" marT="12700" marB="0" anchor="ctr">
                    <a:lnT w="38100" cap="flat" cmpd="sng" algn="ctr">
                      <a:solidFill>
                        <a:schemeClr val="bg1"/>
                      </a:solidFill>
                      <a:prstDash val="solid"/>
                      <a:round/>
                      <a:headEnd type="none" w="med" len="med"/>
                      <a:tailEnd type="none" w="med" len="med"/>
                    </a:lnT>
                    <a:solidFill>
                      <a:srgbClr val="CBCFD8"/>
                    </a:solidFill>
                  </a:tcPr>
                </a:tc>
                <a:tc>
                  <a:txBody>
                    <a:bodyPr/>
                    <a:lstStyle/>
                    <a:p>
                      <a:pPr algn="ctr" fontAlgn="t"/>
                      <a:endParaRPr lang="en-US" sz="1600" b="0" u="none" strike="noStrike" dirty="0">
                        <a:solidFill>
                          <a:srgbClr val="000000"/>
                        </a:solidFill>
                        <a:effectLst/>
                        <a:highlight>
                          <a:srgbClr val="FFFF00"/>
                        </a:highlight>
                      </a:endParaRPr>
                    </a:p>
                    <a:p>
                      <a:pPr algn="ctr" fontAlgn="t"/>
                      <a:r>
                        <a:rPr lang="en-US" sz="1600" b="0" u="none" strike="noStrike" dirty="0">
                          <a:solidFill>
                            <a:srgbClr val="000000"/>
                          </a:solidFill>
                          <a:effectLst/>
                        </a:rPr>
                        <a:t>77 </a:t>
                      </a:r>
                    </a:p>
                    <a:p>
                      <a:pPr algn="ctr" fontAlgn="t"/>
                      <a:r>
                        <a:rPr lang="en-US" sz="1600" b="0" u="none" strike="noStrike" dirty="0">
                          <a:solidFill>
                            <a:srgbClr val="000000"/>
                          </a:solidFill>
                          <a:effectLst/>
                        </a:rPr>
                        <a:t>23</a:t>
                      </a:r>
                      <a:endParaRPr lang="en-US" sz="1600" b="0" i="0" u="none" strike="noStrike" dirty="0">
                        <a:solidFill>
                          <a:srgbClr val="000000"/>
                        </a:solidFill>
                        <a:effectLst/>
                        <a:latin typeface="+mn-lt"/>
                      </a:endParaRPr>
                    </a:p>
                  </a:txBody>
                  <a:tcPr marL="12700" marR="12700" marT="12700" marB="0" anchor="ctr">
                    <a:lnT w="38100" cap="flat" cmpd="sng" algn="ctr">
                      <a:solidFill>
                        <a:schemeClr val="bg1"/>
                      </a:solidFill>
                      <a:prstDash val="solid"/>
                      <a:round/>
                      <a:headEnd type="none" w="med" len="med"/>
                      <a:tailEnd type="none" w="med" len="med"/>
                    </a:lnT>
                    <a:solidFill>
                      <a:srgbClr val="CBCFD8"/>
                    </a:solidFill>
                  </a:tcPr>
                </a:tc>
                <a:tc>
                  <a:txBody>
                    <a:bodyPr/>
                    <a:lstStyle/>
                    <a:p>
                      <a:pPr algn="ctr" fontAlgn="t"/>
                      <a:endParaRPr lang="en-US" sz="1600" b="0" u="none" strike="noStrike" dirty="0">
                        <a:solidFill>
                          <a:srgbClr val="000000"/>
                        </a:solidFill>
                        <a:effectLst/>
                        <a:highlight>
                          <a:srgbClr val="FFFF00"/>
                        </a:highlight>
                      </a:endParaRPr>
                    </a:p>
                    <a:p>
                      <a:pPr algn="ctr" fontAlgn="t"/>
                      <a:r>
                        <a:rPr lang="en-US" sz="1600" b="0" u="none" strike="noStrike" dirty="0">
                          <a:solidFill>
                            <a:srgbClr val="000000"/>
                          </a:solidFill>
                          <a:effectLst/>
                        </a:rPr>
                        <a:t>74 </a:t>
                      </a:r>
                    </a:p>
                    <a:p>
                      <a:pPr algn="ctr" fontAlgn="t"/>
                      <a:r>
                        <a:rPr lang="en-US" sz="1600" b="0" u="none" strike="noStrike" dirty="0">
                          <a:solidFill>
                            <a:srgbClr val="000000"/>
                          </a:solidFill>
                          <a:effectLst/>
                        </a:rPr>
                        <a:t>26</a:t>
                      </a:r>
                      <a:endParaRPr lang="en-US" sz="1600" b="0" i="0" u="none" strike="noStrike" dirty="0">
                        <a:solidFill>
                          <a:srgbClr val="000000"/>
                        </a:solidFill>
                        <a:effectLst/>
                        <a:latin typeface="+mn-lt"/>
                      </a:endParaRPr>
                    </a:p>
                  </a:txBody>
                  <a:tcPr marL="12700" marR="12700" marT="12700" marB="0" anchor="ctr">
                    <a:lnT w="38100" cap="flat" cmpd="sng" algn="ctr">
                      <a:solidFill>
                        <a:schemeClr val="bg1"/>
                      </a:solidFill>
                      <a:prstDash val="solid"/>
                      <a:round/>
                      <a:headEnd type="none" w="med" len="med"/>
                      <a:tailEnd type="none" w="med" len="med"/>
                    </a:lnT>
                    <a:solidFill>
                      <a:srgbClr val="CBCFD8"/>
                    </a:solidFill>
                  </a:tcPr>
                </a:tc>
                <a:tc>
                  <a:txBody>
                    <a:bodyPr/>
                    <a:lstStyle/>
                    <a:p>
                      <a:pPr algn="ctr" fontAlgn="t"/>
                      <a:endParaRPr lang="en-US" sz="1600" b="0" u="none" strike="noStrike" dirty="0">
                        <a:solidFill>
                          <a:srgbClr val="000000"/>
                        </a:solidFill>
                        <a:effectLst/>
                        <a:highlight>
                          <a:srgbClr val="FFFF00"/>
                        </a:highlight>
                      </a:endParaRPr>
                    </a:p>
                    <a:p>
                      <a:pPr algn="ctr" fontAlgn="t"/>
                      <a:r>
                        <a:rPr lang="en-US" sz="1600" b="0" u="none" strike="noStrike" dirty="0">
                          <a:solidFill>
                            <a:srgbClr val="000000"/>
                          </a:solidFill>
                          <a:effectLst/>
                        </a:rPr>
                        <a:t>79</a:t>
                      </a:r>
                    </a:p>
                    <a:p>
                      <a:pPr algn="ctr" fontAlgn="t"/>
                      <a:r>
                        <a:rPr lang="en-US" sz="1600" b="0" u="none" strike="noStrike" dirty="0">
                          <a:solidFill>
                            <a:srgbClr val="000000"/>
                          </a:solidFill>
                          <a:effectLst/>
                        </a:rPr>
                        <a:t>21</a:t>
                      </a:r>
                      <a:endParaRPr lang="en-US" sz="1600" b="0" i="0" u="none" strike="noStrike" dirty="0">
                        <a:solidFill>
                          <a:srgbClr val="000000"/>
                        </a:solidFill>
                        <a:effectLst/>
                        <a:latin typeface="+mn-lt"/>
                      </a:endParaRPr>
                    </a:p>
                  </a:txBody>
                  <a:tcPr marL="12700" marR="12700" marT="12700" marB="0" anchor="ctr">
                    <a:lnT w="38100" cap="flat" cmpd="sng" algn="ctr">
                      <a:solidFill>
                        <a:schemeClr val="bg1"/>
                      </a:solidFill>
                      <a:prstDash val="solid"/>
                      <a:round/>
                      <a:headEnd type="none" w="med" len="med"/>
                      <a:tailEnd type="none" w="med" len="med"/>
                    </a:lnT>
                    <a:solidFill>
                      <a:srgbClr val="CBCFD8"/>
                    </a:solidFill>
                  </a:tcPr>
                </a:tc>
                <a:extLst>
                  <a:ext uri="{0D108BD9-81ED-4DB2-BD59-A6C34878D82A}">
                    <a16:rowId xmlns:a16="http://schemas.microsoft.com/office/drawing/2014/main" val="1844483821"/>
                  </a:ext>
                </a:extLst>
              </a:tr>
              <a:tr h="580655">
                <a:tc>
                  <a:txBody>
                    <a:bodyPr/>
                    <a:lstStyle/>
                    <a:p>
                      <a:pPr marL="0" marR="0" indent="-55245" algn="l">
                        <a:lnSpc>
                          <a:spcPct val="107000"/>
                        </a:lnSpc>
                        <a:spcBef>
                          <a:spcPts val="0"/>
                        </a:spcBef>
                        <a:spcAft>
                          <a:spcPts val="0"/>
                        </a:spcAft>
                      </a:pPr>
                      <a:r>
                        <a:rPr lang="en-US" sz="1600" b="1" dirty="0">
                          <a:effectLst/>
                        </a:rPr>
                        <a:t>NIHSS for stroke qualifying event, median</a:t>
                      </a:r>
                    </a:p>
                  </a:txBody>
                  <a:tcPr marL="56727" marR="56727" marT="0" marB="0" anchor="ctr">
                    <a:solidFill>
                      <a:srgbClr val="E7E9EC"/>
                    </a:solidFill>
                  </a:tcPr>
                </a:tc>
                <a:tc>
                  <a:txBody>
                    <a:bodyPr/>
                    <a:lstStyle/>
                    <a:p>
                      <a:pPr algn="ctr" fontAlgn="t"/>
                      <a:r>
                        <a:rPr lang="en-US" sz="1600" b="0" i="0" u="none" strike="noStrike" dirty="0">
                          <a:solidFill>
                            <a:schemeClr val="tx1"/>
                          </a:solidFill>
                          <a:effectLst/>
                          <a:latin typeface="+mn-lt"/>
                        </a:rPr>
                        <a:t>2</a:t>
                      </a:r>
                    </a:p>
                  </a:txBody>
                  <a:tcPr marL="12700" marR="12700" marT="0" marB="0" anchor="ctr">
                    <a:solidFill>
                      <a:srgbClr val="E7E9EC"/>
                    </a:solidFill>
                  </a:tcPr>
                </a:tc>
                <a:tc>
                  <a:txBody>
                    <a:bodyPr/>
                    <a:lstStyle/>
                    <a:p>
                      <a:pPr algn="ctr" fontAlgn="ctr"/>
                      <a:r>
                        <a:rPr lang="en-US" sz="1600" b="0" i="0" u="none" strike="noStrike" dirty="0">
                          <a:solidFill>
                            <a:schemeClr val="tx1"/>
                          </a:solidFill>
                          <a:effectLst/>
                          <a:latin typeface="+mn-lt"/>
                        </a:rPr>
                        <a:t>2</a:t>
                      </a:r>
                    </a:p>
                  </a:txBody>
                  <a:tcPr marL="12700" marR="12700" marT="0" marB="0" anchor="ctr">
                    <a:solidFill>
                      <a:srgbClr val="E7E9EC"/>
                    </a:solidFill>
                  </a:tcPr>
                </a:tc>
                <a:tc>
                  <a:txBody>
                    <a:bodyPr/>
                    <a:lstStyle/>
                    <a:p>
                      <a:pPr algn="ctr" fontAlgn="t"/>
                      <a:r>
                        <a:rPr lang="en-US" sz="1600" b="0" i="0" u="none" strike="noStrike" dirty="0">
                          <a:solidFill>
                            <a:schemeClr val="tx1"/>
                          </a:solidFill>
                          <a:effectLst/>
                          <a:latin typeface="+mn-lt"/>
                        </a:rPr>
                        <a:t>2</a:t>
                      </a:r>
                    </a:p>
                  </a:txBody>
                  <a:tcPr marL="12700" marR="12700" marT="0" marB="0" anchor="ctr">
                    <a:solidFill>
                      <a:srgbClr val="E7E9EC"/>
                    </a:solidFill>
                  </a:tcPr>
                </a:tc>
                <a:tc>
                  <a:txBody>
                    <a:bodyPr/>
                    <a:lstStyle/>
                    <a:p>
                      <a:pPr algn="ctr" fontAlgn="t"/>
                      <a:r>
                        <a:rPr lang="en-US" sz="1600" b="0" i="0" u="none" strike="noStrike" dirty="0">
                          <a:solidFill>
                            <a:schemeClr val="tx1"/>
                          </a:solidFill>
                          <a:effectLst/>
                          <a:latin typeface="+mn-lt"/>
                        </a:rPr>
                        <a:t>2</a:t>
                      </a:r>
                    </a:p>
                  </a:txBody>
                  <a:tcPr marL="12700" marR="12700" marT="0" marB="0" anchor="ctr">
                    <a:solidFill>
                      <a:srgbClr val="E7E9EC"/>
                    </a:solidFill>
                  </a:tcPr>
                </a:tc>
                <a:tc>
                  <a:txBody>
                    <a:bodyPr/>
                    <a:lstStyle/>
                    <a:p>
                      <a:pPr algn="ctr" fontAlgn="t"/>
                      <a:r>
                        <a:rPr lang="en-US" sz="1600" b="0" i="0" u="none" strike="noStrike" dirty="0">
                          <a:solidFill>
                            <a:schemeClr val="tx1"/>
                          </a:solidFill>
                          <a:effectLst/>
                          <a:latin typeface="+mn-lt"/>
                        </a:rPr>
                        <a:t>2</a:t>
                      </a:r>
                    </a:p>
                  </a:txBody>
                  <a:tcPr marL="12700" marR="12700" marT="0" marB="0" anchor="ctr">
                    <a:solidFill>
                      <a:srgbClr val="E7E9EC"/>
                    </a:solidFill>
                  </a:tcPr>
                </a:tc>
                <a:tc>
                  <a:txBody>
                    <a:bodyPr/>
                    <a:lstStyle/>
                    <a:p>
                      <a:pPr algn="ctr" fontAlgn="t"/>
                      <a:r>
                        <a:rPr lang="en-US" sz="1600" b="0" i="0" u="none" strike="noStrike" dirty="0">
                          <a:solidFill>
                            <a:schemeClr val="tx1"/>
                          </a:solidFill>
                          <a:effectLst/>
                          <a:latin typeface="+mn-lt"/>
                        </a:rPr>
                        <a:t>2</a:t>
                      </a:r>
                    </a:p>
                  </a:txBody>
                  <a:tcPr marL="12700" marR="12700" marT="0" marB="0" anchor="ctr">
                    <a:solidFill>
                      <a:srgbClr val="E7E9EC"/>
                    </a:solidFill>
                  </a:tcPr>
                </a:tc>
                <a:extLst>
                  <a:ext uri="{0D108BD9-81ED-4DB2-BD59-A6C34878D82A}">
                    <a16:rowId xmlns:a16="http://schemas.microsoft.com/office/drawing/2014/main" val="3702185464"/>
                  </a:ext>
                </a:extLst>
              </a:tr>
              <a:tr h="832259">
                <a:tc>
                  <a:txBody>
                    <a:bodyPr/>
                    <a:lstStyle/>
                    <a:p>
                      <a:pPr marL="0" marR="0" indent="-55245" algn="l" defTabSz="914400" rtl="0" eaLnBrk="1" latinLnBrk="0" hangingPunct="1">
                        <a:lnSpc>
                          <a:spcPct val="107000"/>
                        </a:lnSpc>
                        <a:spcBef>
                          <a:spcPts val="0"/>
                        </a:spcBef>
                        <a:spcAft>
                          <a:spcPts val="0"/>
                        </a:spcAft>
                      </a:pPr>
                      <a:r>
                        <a:rPr lang="en-US" sz="1600" b="1" kern="1200" dirty="0">
                          <a:solidFill>
                            <a:schemeClr val="dk1"/>
                          </a:solidFill>
                          <a:effectLst/>
                        </a:rPr>
                        <a:t>Time from symptom onset to 1</a:t>
                      </a:r>
                      <a:r>
                        <a:rPr lang="en-US" sz="1600" b="1" kern="1200" baseline="30000" dirty="0">
                          <a:solidFill>
                            <a:schemeClr val="dk1"/>
                          </a:solidFill>
                          <a:effectLst/>
                        </a:rPr>
                        <a:t>st</a:t>
                      </a:r>
                      <a:r>
                        <a:rPr lang="en-US" sz="1600" b="1" kern="1200" dirty="0">
                          <a:solidFill>
                            <a:schemeClr val="dk1"/>
                          </a:solidFill>
                          <a:effectLst/>
                        </a:rPr>
                        <a:t> dose, hours, median</a:t>
                      </a:r>
                    </a:p>
                  </a:txBody>
                  <a:tcPr marL="56727" marR="56727" marT="0" marB="0" anchor="ctr">
                    <a:solidFill>
                      <a:srgbClr val="CBCFD8"/>
                    </a:solidFill>
                  </a:tcPr>
                </a:tc>
                <a:tc>
                  <a:txBody>
                    <a:bodyPr/>
                    <a:lstStyle/>
                    <a:p>
                      <a:pPr algn="ctr" fontAlgn="t"/>
                      <a:r>
                        <a:rPr lang="en-US" sz="1600" b="0" i="0" u="none" strike="noStrike" dirty="0">
                          <a:solidFill>
                            <a:srgbClr val="000000"/>
                          </a:solidFill>
                          <a:effectLst/>
                          <a:latin typeface="+mn-lt"/>
                        </a:rPr>
                        <a:t>35</a:t>
                      </a:r>
                    </a:p>
                  </a:txBody>
                  <a:tcPr marL="12700" marR="12700" marT="12700" marB="0" anchor="ctr">
                    <a:solidFill>
                      <a:srgbClr val="CBCFD8"/>
                    </a:solidFill>
                  </a:tcPr>
                </a:tc>
                <a:tc>
                  <a:txBody>
                    <a:bodyPr/>
                    <a:lstStyle/>
                    <a:p>
                      <a:pPr algn="ctr" fontAlgn="ctr"/>
                      <a:r>
                        <a:rPr lang="en-US" sz="1600" b="0" i="0" u="none" strike="noStrike" dirty="0">
                          <a:solidFill>
                            <a:srgbClr val="000000"/>
                          </a:solidFill>
                          <a:effectLst/>
                          <a:latin typeface="+mn-lt"/>
                        </a:rPr>
                        <a:t>36</a:t>
                      </a:r>
                    </a:p>
                  </a:txBody>
                  <a:tcPr marL="12700" marR="12700" marT="12700" marB="0" anchor="ctr">
                    <a:solidFill>
                      <a:srgbClr val="CBCFD8"/>
                    </a:solidFill>
                  </a:tcPr>
                </a:tc>
                <a:tc>
                  <a:txBody>
                    <a:bodyPr/>
                    <a:lstStyle/>
                    <a:p>
                      <a:pPr algn="ctr" fontAlgn="t"/>
                      <a:r>
                        <a:rPr lang="en-US" sz="1600" b="0" i="0" u="none" strike="noStrike" dirty="0">
                          <a:solidFill>
                            <a:srgbClr val="000000"/>
                          </a:solidFill>
                          <a:effectLst/>
                          <a:latin typeface="+mn-lt"/>
                        </a:rPr>
                        <a:t>37</a:t>
                      </a:r>
                    </a:p>
                  </a:txBody>
                  <a:tcPr marL="12700" marR="12700" marT="12700" marB="0" anchor="ctr">
                    <a:solidFill>
                      <a:srgbClr val="CBCFD8"/>
                    </a:solidFill>
                  </a:tcPr>
                </a:tc>
                <a:tc>
                  <a:txBody>
                    <a:bodyPr/>
                    <a:lstStyle/>
                    <a:p>
                      <a:pPr algn="ctr" fontAlgn="t"/>
                      <a:r>
                        <a:rPr lang="en-US" sz="1600" b="0" i="0" u="none" strike="noStrike" dirty="0">
                          <a:solidFill>
                            <a:srgbClr val="000000"/>
                          </a:solidFill>
                          <a:effectLst/>
                          <a:latin typeface="+mn-lt"/>
                        </a:rPr>
                        <a:t>33</a:t>
                      </a:r>
                    </a:p>
                  </a:txBody>
                  <a:tcPr marL="12700" marR="12700" marT="12700" marB="0" anchor="ctr">
                    <a:solidFill>
                      <a:srgbClr val="CBCFD8"/>
                    </a:solidFill>
                  </a:tcPr>
                </a:tc>
                <a:tc>
                  <a:txBody>
                    <a:bodyPr/>
                    <a:lstStyle/>
                    <a:p>
                      <a:pPr algn="ctr" fontAlgn="t"/>
                      <a:r>
                        <a:rPr lang="en-US" sz="1600" b="0" i="0" u="none" strike="noStrike" dirty="0">
                          <a:solidFill>
                            <a:srgbClr val="000000"/>
                          </a:solidFill>
                          <a:effectLst/>
                          <a:latin typeface="+mn-lt"/>
                        </a:rPr>
                        <a:t>34</a:t>
                      </a:r>
                    </a:p>
                  </a:txBody>
                  <a:tcPr marL="12700" marR="12700" marT="12700" marB="0" anchor="ctr">
                    <a:solidFill>
                      <a:srgbClr val="CBCFD8"/>
                    </a:solidFill>
                  </a:tcPr>
                </a:tc>
                <a:tc>
                  <a:txBody>
                    <a:bodyPr/>
                    <a:lstStyle/>
                    <a:p>
                      <a:pPr algn="ctr" fontAlgn="t"/>
                      <a:r>
                        <a:rPr lang="en-US" sz="1600" b="0" i="0" u="none" strike="noStrike" dirty="0">
                          <a:solidFill>
                            <a:srgbClr val="000000"/>
                          </a:solidFill>
                          <a:effectLst/>
                          <a:latin typeface="+mn-lt"/>
                        </a:rPr>
                        <a:t>36</a:t>
                      </a:r>
                    </a:p>
                  </a:txBody>
                  <a:tcPr marL="12700" marR="12700" marT="12700" marB="0" anchor="ctr">
                    <a:solidFill>
                      <a:srgbClr val="CBCFD8"/>
                    </a:solidFill>
                  </a:tcPr>
                </a:tc>
                <a:extLst>
                  <a:ext uri="{0D108BD9-81ED-4DB2-BD59-A6C34878D82A}">
                    <a16:rowId xmlns:a16="http://schemas.microsoft.com/office/drawing/2014/main" val="2318885033"/>
                  </a:ext>
                </a:extLst>
              </a:tr>
            </a:tbl>
          </a:graphicData>
        </a:graphic>
      </p:graphicFrame>
      <p:sp>
        <p:nvSpPr>
          <p:cNvPr id="8" name="Footer Placeholder 7">
            <a:extLst>
              <a:ext uri="{FF2B5EF4-FFF2-40B4-BE49-F238E27FC236}">
                <a16:creationId xmlns:a16="http://schemas.microsoft.com/office/drawing/2014/main" id="{5C3C381B-C12D-146B-9517-7C784A0DCEAB}"/>
              </a:ext>
            </a:extLst>
          </p:cNvPr>
          <p:cNvSpPr>
            <a:spLocks noGrp="1"/>
          </p:cNvSpPr>
          <p:nvPr>
            <p:ph type="ftr" sz="quarter" idx="3"/>
          </p:nvPr>
        </p:nvSpPr>
        <p:spPr/>
        <p:txBody>
          <a:bodyPr/>
          <a:lstStyle/>
          <a:p>
            <a:r>
              <a:rPr lang="en-US" dirty="0"/>
              <a:t>*ITT Population=Includes all participants who were randomized to a treatment, regardless receiving study drug or not </a:t>
            </a:r>
          </a:p>
        </p:txBody>
      </p:sp>
    </p:spTree>
    <p:extLst>
      <p:ext uri="{BB962C8B-B14F-4D97-AF65-F5344CB8AC3E}">
        <p14:creationId xmlns:p14="http://schemas.microsoft.com/office/powerpoint/2010/main" val="1694008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3D56500-C7D3-B7F1-2191-8110B8C42D08}"/>
              </a:ext>
            </a:extLst>
          </p:cNvPr>
          <p:cNvSpPr txBox="1">
            <a:spLocks/>
          </p:cNvSpPr>
          <p:nvPr/>
        </p:nvSpPr>
        <p:spPr>
          <a:xfrm>
            <a:off x="512802" y="353720"/>
            <a:ext cx="11317076" cy="897253"/>
          </a:xfrm>
          <a:prstGeom prst="rect">
            <a:avLst/>
          </a:prstGeom>
        </p:spPr>
        <p:txBody>
          <a:bodyPr vert="horz" lIns="121920" tIns="60960" rIns="121920" bIns="60960" rtlCol="0">
            <a:normAutofit/>
          </a:bodyPr>
          <a:lstStyle>
            <a:lvl1pPr algn="l" defTabSz="914400" rtl="0" eaLnBrk="1" latinLnBrk="0" hangingPunct="1">
              <a:spcBef>
                <a:spcPct val="0"/>
              </a:spcBef>
              <a:buNone/>
              <a:defRPr lang="en-US" sz="2800" b="1" i="0" kern="1200">
                <a:solidFill>
                  <a:schemeClr val="tx2">
                    <a:lumMod val="50000"/>
                  </a:schemeClr>
                </a:solidFill>
                <a:latin typeface="Calibri" panose="020F0502020204030204" pitchFamily="34" charset="0"/>
                <a:ea typeface="+mn-ea"/>
                <a:cs typeface="Calibri" panose="020F0502020204030204" pitchFamily="34" charset="0"/>
              </a:defRPr>
            </a:lvl1pPr>
          </a:lstStyle>
          <a:p>
            <a:pPr defTabSz="1219170">
              <a:defRPr/>
            </a:pPr>
            <a:endParaRPr lang="en-US" sz="3733" dirty="0">
              <a:solidFill>
                <a:srgbClr val="AE1022"/>
              </a:solidFill>
            </a:endParaRPr>
          </a:p>
        </p:txBody>
      </p:sp>
      <p:sp>
        <p:nvSpPr>
          <p:cNvPr id="10" name="TextBox 9">
            <a:extLst>
              <a:ext uri="{FF2B5EF4-FFF2-40B4-BE49-F238E27FC236}">
                <a16:creationId xmlns:a16="http://schemas.microsoft.com/office/drawing/2014/main" id="{A1E93B8C-72EA-5B50-5A49-6794DFA69CFE}"/>
              </a:ext>
            </a:extLst>
          </p:cNvPr>
          <p:cNvSpPr txBox="1"/>
          <p:nvPr/>
        </p:nvSpPr>
        <p:spPr>
          <a:xfrm>
            <a:off x="1994697" y="5674080"/>
            <a:ext cx="11317075" cy="379656"/>
          </a:xfrm>
          <a:prstGeom prst="rect">
            <a:avLst/>
          </a:prstGeom>
          <a:noFill/>
        </p:spPr>
        <p:txBody>
          <a:bodyPr wrap="square">
            <a:spAutoFit/>
          </a:bodyPr>
          <a:lstStyle/>
          <a:p>
            <a:pPr marL="228594" indent="-228594" defTabSz="1219170">
              <a:buClr>
                <a:srgbClr val="00467F"/>
              </a:buClr>
              <a:buFont typeface="Arial" panose="020B0604020202020204" pitchFamily="34" charset="0"/>
              <a:buChar char="•"/>
              <a:defRPr/>
            </a:pPr>
            <a:r>
              <a:rPr lang="en-US" sz="1867" kern="0" dirty="0">
                <a:solidFill>
                  <a:prstClr val="black"/>
                </a:solidFill>
                <a:latin typeface="Calibri" panose="020F0502020204030204"/>
              </a:rPr>
              <a:t>No hemorrhagic strokes occurred</a:t>
            </a:r>
            <a:endParaRPr lang="en-US" sz="1867" dirty="0">
              <a:solidFill>
                <a:prstClr val="black"/>
              </a:solidFill>
              <a:latin typeface="Calibri" panose="020F0502020204030204"/>
            </a:endParaRPr>
          </a:p>
        </p:txBody>
      </p:sp>
      <p:graphicFrame>
        <p:nvGraphicFramePr>
          <p:cNvPr id="3" name="Table 2">
            <a:extLst>
              <a:ext uri="{FF2B5EF4-FFF2-40B4-BE49-F238E27FC236}">
                <a16:creationId xmlns:a16="http://schemas.microsoft.com/office/drawing/2014/main" id="{1092444B-F416-B077-21EF-87D6DF2A30E9}"/>
              </a:ext>
            </a:extLst>
          </p:cNvPr>
          <p:cNvGraphicFramePr>
            <a:graphicFrameLocks noGrp="1"/>
          </p:cNvGraphicFramePr>
          <p:nvPr>
            <p:extLst>
              <p:ext uri="{D42A27DB-BD31-4B8C-83A1-F6EECF244321}">
                <p14:modId xmlns:p14="http://schemas.microsoft.com/office/powerpoint/2010/main" val="2639586936"/>
              </p:ext>
            </p:extLst>
          </p:nvPr>
        </p:nvGraphicFramePr>
        <p:xfrm>
          <a:off x="1891563" y="5044684"/>
          <a:ext cx="9067985" cy="580932"/>
        </p:xfrm>
        <a:graphic>
          <a:graphicData uri="http://schemas.openxmlformats.org/drawingml/2006/table">
            <a:tbl>
              <a:tblPr firstCol="1">
                <a:tableStyleId>{073A0DAA-6AF3-43AB-8588-CEC1D06C72B9}</a:tableStyleId>
              </a:tblPr>
              <a:tblGrid>
                <a:gridCol w="1461237">
                  <a:extLst>
                    <a:ext uri="{9D8B030D-6E8A-4147-A177-3AD203B41FA5}">
                      <a16:colId xmlns:a16="http://schemas.microsoft.com/office/drawing/2014/main" val="2936874954"/>
                    </a:ext>
                  </a:extLst>
                </a:gridCol>
                <a:gridCol w="1577009">
                  <a:extLst>
                    <a:ext uri="{9D8B030D-6E8A-4147-A177-3AD203B41FA5}">
                      <a16:colId xmlns:a16="http://schemas.microsoft.com/office/drawing/2014/main" val="663685668"/>
                    </a:ext>
                  </a:extLst>
                </a:gridCol>
                <a:gridCol w="1492565">
                  <a:extLst>
                    <a:ext uri="{9D8B030D-6E8A-4147-A177-3AD203B41FA5}">
                      <a16:colId xmlns:a16="http://schemas.microsoft.com/office/drawing/2014/main" val="2587075801"/>
                    </a:ext>
                  </a:extLst>
                </a:gridCol>
                <a:gridCol w="1434056">
                  <a:extLst>
                    <a:ext uri="{9D8B030D-6E8A-4147-A177-3AD203B41FA5}">
                      <a16:colId xmlns:a16="http://schemas.microsoft.com/office/drawing/2014/main" val="44998842"/>
                    </a:ext>
                  </a:extLst>
                </a:gridCol>
                <a:gridCol w="1618874">
                  <a:extLst>
                    <a:ext uri="{9D8B030D-6E8A-4147-A177-3AD203B41FA5}">
                      <a16:colId xmlns:a16="http://schemas.microsoft.com/office/drawing/2014/main" val="2942271972"/>
                    </a:ext>
                  </a:extLst>
                </a:gridCol>
                <a:gridCol w="1484244">
                  <a:extLst>
                    <a:ext uri="{9D8B030D-6E8A-4147-A177-3AD203B41FA5}">
                      <a16:colId xmlns:a16="http://schemas.microsoft.com/office/drawing/2014/main" val="2580383122"/>
                    </a:ext>
                  </a:extLst>
                </a:gridCol>
              </a:tblGrid>
              <a:tr h="580932">
                <a:tc>
                  <a:txBody>
                    <a:bodyPr/>
                    <a:lstStyle/>
                    <a:p>
                      <a:pPr algn="ctr" fontAlgn="b"/>
                      <a:r>
                        <a:rPr lang="en-US" sz="1400" u="none" strike="noStrike" dirty="0">
                          <a:solidFill>
                            <a:schemeClr val="tx1"/>
                          </a:solidFill>
                          <a:effectLst/>
                        </a:rPr>
                        <a:t>RR (95% CI) </a:t>
                      </a:r>
                      <a:br>
                        <a:rPr lang="en-US" sz="1400" u="none" strike="noStrike" dirty="0">
                          <a:solidFill>
                            <a:schemeClr val="tx1"/>
                          </a:solidFill>
                          <a:effectLst/>
                        </a:rPr>
                      </a:br>
                      <a:r>
                        <a:rPr lang="en-US" sz="1400" u="none" strike="noStrike" dirty="0">
                          <a:solidFill>
                            <a:schemeClr val="tx1"/>
                          </a:solidFill>
                          <a:effectLst/>
                        </a:rPr>
                        <a:t>vs Placebo</a:t>
                      </a:r>
                      <a:endParaRPr lang="en-US" sz="1400" b="0" i="0" u="none" strike="noStrike" dirty="0">
                        <a:solidFill>
                          <a:schemeClr val="tx1"/>
                        </a:solidFill>
                        <a:effectLst/>
                        <a:latin typeface="Calibri" panose="020F0502020204030204" pitchFamily="34" charset="0"/>
                      </a:endParaRPr>
                    </a:p>
                  </a:txBody>
                  <a:tcPr marL="8467" marR="8467" marT="846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a:effectLst/>
                        </a:rPr>
                        <a:t>0.83 (0.46, 1.49)</a:t>
                      </a:r>
                      <a:endParaRPr lang="en-US" sz="1400" b="1" i="0" u="none" strike="noStrike" dirty="0">
                        <a:solidFill>
                          <a:srgbClr val="000000"/>
                        </a:solidFill>
                        <a:effectLst/>
                        <a:latin typeface="Calibri" panose="020F0502020204030204" pitchFamily="34" charset="0"/>
                      </a:endParaRPr>
                    </a:p>
                  </a:txBody>
                  <a:tcPr marL="8467" marR="8467" marT="846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a:effectLst/>
                        </a:rPr>
                        <a:t>0.69 (0.36, 1.30)</a:t>
                      </a:r>
                      <a:endParaRPr lang="en-US" sz="1400" b="1" i="0" u="none" strike="noStrike" dirty="0">
                        <a:solidFill>
                          <a:srgbClr val="000000"/>
                        </a:solidFill>
                        <a:effectLst/>
                        <a:latin typeface="Calibri" panose="020F0502020204030204" pitchFamily="34" charset="0"/>
                      </a:endParaRPr>
                    </a:p>
                  </a:txBody>
                  <a:tcPr marL="8467" marR="8467" marT="846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a:effectLst/>
                        </a:rPr>
                        <a:t>0.72 (0.39, 1.33)</a:t>
                      </a:r>
                      <a:endParaRPr lang="en-US" sz="1400" b="1" i="0" u="none" strike="noStrike" dirty="0">
                        <a:solidFill>
                          <a:srgbClr val="000000"/>
                        </a:solidFill>
                        <a:effectLst/>
                        <a:latin typeface="Calibri" panose="020F0502020204030204" pitchFamily="34" charset="0"/>
                      </a:endParaRPr>
                    </a:p>
                  </a:txBody>
                  <a:tcPr marL="8467" marR="8467" marT="846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a:effectLst/>
                        </a:rPr>
                        <a:t>0.65 (0.33, 1.25)</a:t>
                      </a:r>
                      <a:endParaRPr lang="en-US" sz="1400" b="1" i="0" u="none" strike="noStrike" dirty="0">
                        <a:solidFill>
                          <a:srgbClr val="000000"/>
                        </a:solidFill>
                        <a:effectLst/>
                        <a:latin typeface="Calibri" panose="020F0502020204030204" pitchFamily="34" charset="0"/>
                      </a:endParaRPr>
                    </a:p>
                  </a:txBody>
                  <a:tcPr marL="8467" marR="8467" marT="846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a:effectLst/>
                        </a:rPr>
                        <a:t>1.40 (0.87, 2.25)</a:t>
                      </a:r>
                      <a:endParaRPr lang="en-US" sz="1400" b="1" i="0" u="none" strike="noStrike" dirty="0">
                        <a:solidFill>
                          <a:srgbClr val="000000"/>
                        </a:solidFill>
                        <a:effectLst/>
                        <a:latin typeface="Calibri" panose="020F0502020204030204" pitchFamily="34" charset="0"/>
                      </a:endParaRPr>
                    </a:p>
                  </a:txBody>
                  <a:tcPr marL="8467" marR="8467" marT="846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81546797"/>
                  </a:ext>
                </a:extLst>
              </a:tr>
            </a:tbl>
          </a:graphicData>
        </a:graphic>
      </p:graphicFrame>
      <p:grpSp>
        <p:nvGrpSpPr>
          <p:cNvPr id="5" name="Group 4">
            <a:extLst>
              <a:ext uri="{FF2B5EF4-FFF2-40B4-BE49-F238E27FC236}">
                <a16:creationId xmlns:a16="http://schemas.microsoft.com/office/drawing/2014/main" id="{BF94FF55-906D-5402-59C9-FCF9EF17758A}"/>
              </a:ext>
            </a:extLst>
          </p:cNvPr>
          <p:cNvGrpSpPr/>
          <p:nvPr/>
        </p:nvGrpSpPr>
        <p:grpSpPr>
          <a:xfrm>
            <a:off x="1228695" y="1232383"/>
            <a:ext cx="9889099" cy="3900791"/>
            <a:chOff x="792311" y="843558"/>
            <a:chExt cx="7416824" cy="2925593"/>
          </a:xfrm>
        </p:grpSpPr>
        <p:graphicFrame>
          <p:nvGraphicFramePr>
            <p:cNvPr id="18" name="Chart 17">
              <a:extLst>
                <a:ext uri="{FF2B5EF4-FFF2-40B4-BE49-F238E27FC236}">
                  <a16:creationId xmlns:a16="http://schemas.microsoft.com/office/drawing/2014/main" id="{AF43E77E-2A4A-9F4B-EC0F-D404EC69912C}"/>
                </a:ext>
              </a:extLst>
            </p:cNvPr>
            <p:cNvGraphicFramePr>
              <a:graphicFrameLocks/>
            </p:cNvGraphicFramePr>
            <p:nvPr>
              <p:extLst>
                <p:ext uri="{D42A27DB-BD31-4B8C-83A1-F6EECF244321}">
                  <p14:modId xmlns:p14="http://schemas.microsoft.com/office/powerpoint/2010/main" val="1731000313"/>
                </p:ext>
              </p:extLst>
            </p:nvPr>
          </p:nvGraphicFramePr>
          <p:xfrm>
            <a:off x="792311" y="843558"/>
            <a:ext cx="7416824" cy="2671678"/>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a:extLst>
                <a:ext uri="{FF2B5EF4-FFF2-40B4-BE49-F238E27FC236}">
                  <a16:creationId xmlns:a16="http://schemas.microsoft.com/office/drawing/2014/main" id="{3C73E1A5-40C2-6040-B8BF-342B5CAEF64A}"/>
                </a:ext>
              </a:extLst>
            </p:cNvPr>
            <p:cNvCxnSpPr>
              <a:cxnSpLocks/>
            </p:cNvCxnSpPr>
            <p:nvPr/>
          </p:nvCxnSpPr>
          <p:spPr>
            <a:xfrm>
              <a:off x="2801257" y="3515236"/>
              <a:ext cx="5066558" cy="0"/>
            </a:xfrm>
            <a:prstGeom prst="line">
              <a:avLst/>
            </a:prstGeom>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E2AEA21B-C07B-47FB-6AAD-19917D574EEE}"/>
                </a:ext>
              </a:extLst>
            </p:cNvPr>
            <p:cNvSpPr txBox="1"/>
            <p:nvPr/>
          </p:nvSpPr>
          <p:spPr>
            <a:xfrm>
              <a:off x="4687574" y="3515236"/>
              <a:ext cx="1281020" cy="253915"/>
            </a:xfrm>
            <a:prstGeom prst="rect">
              <a:avLst/>
            </a:prstGeom>
            <a:noFill/>
          </p:spPr>
          <p:txBody>
            <a:bodyPr wrap="square" rtlCol="0">
              <a:spAutoFit/>
            </a:bodyPr>
            <a:lstStyle/>
            <a:p>
              <a:pPr marL="51599" algn="ctr" defTabSz="479988">
                <a:spcBef>
                  <a:spcPct val="20000"/>
                </a:spcBef>
                <a:buClr>
                  <a:srgbClr val="C00000"/>
                </a:buClr>
                <a:defRPr/>
              </a:pPr>
              <a:r>
                <a:rPr lang="en-US" sz="1600" dirty="0">
                  <a:solidFill>
                    <a:prstClr val="black"/>
                  </a:solidFill>
                  <a:latin typeface="Calibri" panose="020F0502020204030204"/>
                </a:rPr>
                <a:t>Milvexian</a:t>
              </a:r>
            </a:p>
          </p:txBody>
        </p:sp>
      </p:grpSp>
      <p:sp>
        <p:nvSpPr>
          <p:cNvPr id="8" name="Title 7">
            <a:extLst>
              <a:ext uri="{FF2B5EF4-FFF2-40B4-BE49-F238E27FC236}">
                <a16:creationId xmlns:a16="http://schemas.microsoft.com/office/drawing/2014/main" id="{AA92FD9C-33A3-A844-BD4D-88CE3B339409}"/>
              </a:ext>
            </a:extLst>
          </p:cNvPr>
          <p:cNvSpPr>
            <a:spLocks noGrp="1"/>
          </p:cNvSpPr>
          <p:nvPr>
            <p:ph type="title"/>
          </p:nvPr>
        </p:nvSpPr>
        <p:spPr/>
        <p:txBody>
          <a:bodyPr/>
          <a:lstStyle/>
          <a:p>
            <a:r>
              <a:rPr lang="en-US" dirty="0"/>
              <a:t>Symptomatic Ischemic Stroke*</a:t>
            </a:r>
          </a:p>
        </p:txBody>
      </p:sp>
      <p:sp>
        <p:nvSpPr>
          <p:cNvPr id="9" name="TextBox 8">
            <a:extLst>
              <a:ext uri="{FF2B5EF4-FFF2-40B4-BE49-F238E27FC236}">
                <a16:creationId xmlns:a16="http://schemas.microsoft.com/office/drawing/2014/main" id="{139BB4EB-1D97-44C5-564F-FE503F2AAF01}"/>
              </a:ext>
            </a:extLst>
          </p:cNvPr>
          <p:cNvSpPr txBox="1"/>
          <p:nvPr/>
        </p:nvSpPr>
        <p:spPr>
          <a:xfrm>
            <a:off x="2157455" y="3851803"/>
            <a:ext cx="964757" cy="276999"/>
          </a:xfrm>
          <a:prstGeom prst="rect">
            <a:avLst/>
          </a:prstGeom>
          <a:noFill/>
        </p:spPr>
        <p:txBody>
          <a:bodyPr wrap="square" rtlCol="0">
            <a:spAutoFit/>
          </a:bodyPr>
          <a:lstStyle/>
          <a:p>
            <a:pPr marL="51599" algn="ctr" defTabSz="479988">
              <a:spcBef>
                <a:spcPct val="20000"/>
              </a:spcBef>
              <a:buClr>
                <a:srgbClr val="C00000"/>
              </a:buClr>
              <a:defRPr/>
            </a:pPr>
            <a:r>
              <a:rPr lang="en-US" sz="1200" b="1" dirty="0">
                <a:solidFill>
                  <a:prstClr val="white"/>
                </a:solidFill>
                <a:latin typeface="Calibri" panose="020F0502020204030204"/>
              </a:rPr>
              <a:t>38/691</a:t>
            </a:r>
          </a:p>
        </p:txBody>
      </p:sp>
      <p:sp>
        <p:nvSpPr>
          <p:cNvPr id="11" name="TextBox 10">
            <a:extLst>
              <a:ext uri="{FF2B5EF4-FFF2-40B4-BE49-F238E27FC236}">
                <a16:creationId xmlns:a16="http://schemas.microsoft.com/office/drawing/2014/main" id="{8FE98EFB-A4DA-AE09-78AB-AABCC559603B}"/>
              </a:ext>
            </a:extLst>
          </p:cNvPr>
          <p:cNvSpPr txBox="1"/>
          <p:nvPr/>
        </p:nvSpPr>
        <p:spPr>
          <a:xfrm>
            <a:off x="3659366" y="3851803"/>
            <a:ext cx="964757" cy="276999"/>
          </a:xfrm>
          <a:prstGeom prst="rect">
            <a:avLst/>
          </a:prstGeom>
          <a:noFill/>
        </p:spPr>
        <p:txBody>
          <a:bodyPr wrap="square" rtlCol="0">
            <a:spAutoFit/>
          </a:bodyPr>
          <a:lstStyle/>
          <a:p>
            <a:pPr marL="51599" algn="ctr" defTabSz="479988">
              <a:spcBef>
                <a:spcPct val="20000"/>
              </a:spcBef>
              <a:buClr>
                <a:srgbClr val="C00000"/>
              </a:buClr>
              <a:defRPr/>
            </a:pPr>
            <a:r>
              <a:rPr lang="en-US" sz="1200" b="1" dirty="0">
                <a:solidFill>
                  <a:prstClr val="white"/>
                </a:solidFill>
                <a:latin typeface="Calibri" panose="020F0502020204030204"/>
              </a:rPr>
              <a:t>15/328</a:t>
            </a:r>
          </a:p>
        </p:txBody>
      </p:sp>
      <p:sp>
        <p:nvSpPr>
          <p:cNvPr id="12" name="TextBox 11">
            <a:extLst>
              <a:ext uri="{FF2B5EF4-FFF2-40B4-BE49-F238E27FC236}">
                <a16:creationId xmlns:a16="http://schemas.microsoft.com/office/drawing/2014/main" id="{5604FCF0-479D-820F-4A98-30C22D644C6F}"/>
              </a:ext>
            </a:extLst>
          </p:cNvPr>
          <p:cNvSpPr txBox="1"/>
          <p:nvPr/>
        </p:nvSpPr>
        <p:spPr>
          <a:xfrm>
            <a:off x="5163927" y="3851803"/>
            <a:ext cx="964757" cy="276999"/>
          </a:xfrm>
          <a:prstGeom prst="rect">
            <a:avLst/>
          </a:prstGeom>
          <a:noFill/>
        </p:spPr>
        <p:txBody>
          <a:bodyPr wrap="square" rtlCol="0">
            <a:spAutoFit/>
          </a:bodyPr>
          <a:lstStyle/>
          <a:p>
            <a:pPr marL="51599" algn="ctr" defTabSz="479988">
              <a:spcBef>
                <a:spcPct val="20000"/>
              </a:spcBef>
              <a:buClr>
                <a:srgbClr val="C00000"/>
              </a:buClr>
              <a:defRPr/>
            </a:pPr>
            <a:r>
              <a:rPr lang="en-US" sz="1200" b="1" dirty="0">
                <a:solidFill>
                  <a:prstClr val="white"/>
                </a:solidFill>
                <a:latin typeface="Calibri" panose="020F0502020204030204"/>
              </a:rPr>
              <a:t>12/318</a:t>
            </a:r>
          </a:p>
        </p:txBody>
      </p:sp>
      <p:sp>
        <p:nvSpPr>
          <p:cNvPr id="13" name="TextBox 12">
            <a:extLst>
              <a:ext uri="{FF2B5EF4-FFF2-40B4-BE49-F238E27FC236}">
                <a16:creationId xmlns:a16="http://schemas.microsoft.com/office/drawing/2014/main" id="{E6D72730-82A9-7C0C-65D2-7BFEA5953DA9}"/>
              </a:ext>
            </a:extLst>
          </p:cNvPr>
          <p:cNvSpPr txBox="1"/>
          <p:nvPr/>
        </p:nvSpPr>
        <p:spPr>
          <a:xfrm>
            <a:off x="6693678" y="3851803"/>
            <a:ext cx="964757" cy="276999"/>
          </a:xfrm>
          <a:prstGeom prst="rect">
            <a:avLst/>
          </a:prstGeom>
          <a:noFill/>
        </p:spPr>
        <p:txBody>
          <a:bodyPr wrap="square" rtlCol="0">
            <a:spAutoFit/>
          </a:bodyPr>
          <a:lstStyle/>
          <a:p>
            <a:pPr marL="51599" algn="ctr" defTabSz="479988">
              <a:spcBef>
                <a:spcPct val="20000"/>
              </a:spcBef>
              <a:buClr>
                <a:srgbClr val="C00000"/>
              </a:buClr>
              <a:defRPr/>
            </a:pPr>
            <a:r>
              <a:rPr lang="en-US" sz="1200" b="1" dirty="0">
                <a:solidFill>
                  <a:prstClr val="white"/>
                </a:solidFill>
                <a:latin typeface="Calibri" panose="020F0502020204030204"/>
              </a:rPr>
              <a:t>13/328</a:t>
            </a:r>
          </a:p>
        </p:txBody>
      </p:sp>
      <p:sp>
        <p:nvSpPr>
          <p:cNvPr id="14" name="TextBox 13">
            <a:extLst>
              <a:ext uri="{FF2B5EF4-FFF2-40B4-BE49-F238E27FC236}">
                <a16:creationId xmlns:a16="http://schemas.microsoft.com/office/drawing/2014/main" id="{69F9F74B-A90D-521D-F6C7-DDF6BDE0F256}"/>
              </a:ext>
            </a:extLst>
          </p:cNvPr>
          <p:cNvSpPr txBox="1"/>
          <p:nvPr/>
        </p:nvSpPr>
        <p:spPr>
          <a:xfrm>
            <a:off x="8183672" y="3851803"/>
            <a:ext cx="964757" cy="276999"/>
          </a:xfrm>
          <a:prstGeom prst="rect">
            <a:avLst/>
          </a:prstGeom>
          <a:noFill/>
        </p:spPr>
        <p:txBody>
          <a:bodyPr wrap="square" rtlCol="0">
            <a:spAutoFit/>
          </a:bodyPr>
          <a:lstStyle/>
          <a:p>
            <a:pPr marL="51599" algn="ctr" defTabSz="479988">
              <a:spcBef>
                <a:spcPct val="20000"/>
              </a:spcBef>
              <a:buClr>
                <a:srgbClr val="C00000"/>
              </a:buClr>
              <a:defRPr/>
            </a:pPr>
            <a:r>
              <a:rPr lang="en-US" sz="1200" b="1" dirty="0">
                <a:solidFill>
                  <a:prstClr val="white"/>
                </a:solidFill>
                <a:latin typeface="Calibri" panose="020F0502020204030204"/>
              </a:rPr>
              <a:t>11/310</a:t>
            </a:r>
          </a:p>
        </p:txBody>
      </p:sp>
      <p:sp>
        <p:nvSpPr>
          <p:cNvPr id="15" name="TextBox 14">
            <a:extLst>
              <a:ext uri="{FF2B5EF4-FFF2-40B4-BE49-F238E27FC236}">
                <a16:creationId xmlns:a16="http://schemas.microsoft.com/office/drawing/2014/main" id="{BB18AFBE-B333-99C6-9BB6-34CC5A0B8A5F}"/>
              </a:ext>
            </a:extLst>
          </p:cNvPr>
          <p:cNvSpPr txBox="1"/>
          <p:nvPr/>
        </p:nvSpPr>
        <p:spPr>
          <a:xfrm>
            <a:off x="9711192" y="3851803"/>
            <a:ext cx="964757" cy="276999"/>
          </a:xfrm>
          <a:prstGeom prst="rect">
            <a:avLst/>
          </a:prstGeom>
          <a:noFill/>
        </p:spPr>
        <p:txBody>
          <a:bodyPr wrap="square" rtlCol="0">
            <a:spAutoFit/>
          </a:bodyPr>
          <a:lstStyle/>
          <a:p>
            <a:pPr marL="51599" algn="ctr" defTabSz="479988">
              <a:spcBef>
                <a:spcPct val="20000"/>
              </a:spcBef>
              <a:buClr>
                <a:srgbClr val="C00000"/>
              </a:buClr>
              <a:defRPr/>
            </a:pPr>
            <a:r>
              <a:rPr lang="en-US" sz="1200" b="1" dirty="0">
                <a:solidFill>
                  <a:prstClr val="white"/>
                </a:solidFill>
                <a:latin typeface="Calibri" panose="020F0502020204030204"/>
              </a:rPr>
              <a:t>27/351</a:t>
            </a:r>
          </a:p>
        </p:txBody>
      </p:sp>
      <p:sp>
        <p:nvSpPr>
          <p:cNvPr id="17" name="Footer Placeholder 16">
            <a:extLst>
              <a:ext uri="{FF2B5EF4-FFF2-40B4-BE49-F238E27FC236}">
                <a16:creationId xmlns:a16="http://schemas.microsoft.com/office/drawing/2014/main" id="{6B282974-EE10-91EB-CFB2-9D0A9356E315}"/>
              </a:ext>
            </a:extLst>
          </p:cNvPr>
          <p:cNvSpPr>
            <a:spLocks noGrp="1"/>
          </p:cNvSpPr>
          <p:nvPr>
            <p:ph type="ftr" sz="quarter" idx="3"/>
          </p:nvPr>
        </p:nvSpPr>
        <p:spPr/>
        <p:txBody>
          <a:bodyPr/>
          <a:lstStyle/>
          <a:p>
            <a:r>
              <a:rPr lang="en-US" dirty="0"/>
              <a:t>*ITT Population=Includes all participants who were randomized to a treatment, regardless receiving study drug or not </a:t>
            </a:r>
          </a:p>
        </p:txBody>
      </p:sp>
    </p:spTree>
    <p:extLst>
      <p:ext uri="{BB962C8B-B14F-4D97-AF65-F5344CB8AC3E}">
        <p14:creationId xmlns:p14="http://schemas.microsoft.com/office/powerpoint/2010/main" val="156772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6">
            <a:extLst>
              <a:ext uri="{FF2B5EF4-FFF2-40B4-BE49-F238E27FC236}">
                <a16:creationId xmlns:a16="http://schemas.microsoft.com/office/drawing/2014/main" id="{EB3462F3-F8FF-B2F4-9E12-C34C6F0D65FF}"/>
              </a:ext>
            </a:extLst>
          </p:cNvPr>
          <p:cNvGraphicFramePr>
            <a:graphicFrameLocks/>
          </p:cNvGraphicFramePr>
          <p:nvPr>
            <p:extLst>
              <p:ext uri="{D42A27DB-BD31-4B8C-83A1-F6EECF244321}">
                <p14:modId xmlns:p14="http://schemas.microsoft.com/office/powerpoint/2010/main" val="542449165"/>
              </p:ext>
            </p:extLst>
          </p:nvPr>
        </p:nvGraphicFramePr>
        <p:xfrm>
          <a:off x="636246" y="1250973"/>
          <a:ext cx="11317072" cy="4244663"/>
        </p:xfrm>
        <a:graphic>
          <a:graphicData uri="http://schemas.openxmlformats.org/drawingml/2006/table">
            <a:tbl>
              <a:tblPr firstRow="1" bandRow="1">
                <a:tableStyleId>{073A0DAA-6AF3-43AB-8588-CEC1D06C72B9}</a:tableStyleId>
              </a:tblPr>
              <a:tblGrid>
                <a:gridCol w="3461008">
                  <a:extLst>
                    <a:ext uri="{9D8B030D-6E8A-4147-A177-3AD203B41FA5}">
                      <a16:colId xmlns:a16="http://schemas.microsoft.com/office/drawing/2014/main" val="74442964"/>
                    </a:ext>
                  </a:extLst>
                </a:gridCol>
                <a:gridCol w="1309344">
                  <a:extLst>
                    <a:ext uri="{9D8B030D-6E8A-4147-A177-3AD203B41FA5}">
                      <a16:colId xmlns:a16="http://schemas.microsoft.com/office/drawing/2014/main" val="477836602"/>
                    </a:ext>
                  </a:extLst>
                </a:gridCol>
                <a:gridCol w="1309344">
                  <a:extLst>
                    <a:ext uri="{9D8B030D-6E8A-4147-A177-3AD203B41FA5}">
                      <a16:colId xmlns:a16="http://schemas.microsoft.com/office/drawing/2014/main" val="744237253"/>
                    </a:ext>
                  </a:extLst>
                </a:gridCol>
                <a:gridCol w="1309344">
                  <a:extLst>
                    <a:ext uri="{9D8B030D-6E8A-4147-A177-3AD203B41FA5}">
                      <a16:colId xmlns:a16="http://schemas.microsoft.com/office/drawing/2014/main" val="224900130"/>
                    </a:ext>
                  </a:extLst>
                </a:gridCol>
                <a:gridCol w="1309344">
                  <a:extLst>
                    <a:ext uri="{9D8B030D-6E8A-4147-A177-3AD203B41FA5}">
                      <a16:colId xmlns:a16="http://schemas.microsoft.com/office/drawing/2014/main" val="2198126352"/>
                    </a:ext>
                  </a:extLst>
                </a:gridCol>
                <a:gridCol w="1309344">
                  <a:extLst>
                    <a:ext uri="{9D8B030D-6E8A-4147-A177-3AD203B41FA5}">
                      <a16:colId xmlns:a16="http://schemas.microsoft.com/office/drawing/2014/main" val="2860077886"/>
                    </a:ext>
                  </a:extLst>
                </a:gridCol>
                <a:gridCol w="1309344">
                  <a:extLst>
                    <a:ext uri="{9D8B030D-6E8A-4147-A177-3AD203B41FA5}">
                      <a16:colId xmlns:a16="http://schemas.microsoft.com/office/drawing/2014/main" val="1700450734"/>
                    </a:ext>
                  </a:extLst>
                </a:gridCol>
              </a:tblGrid>
              <a:tr h="543431">
                <a:tc row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endParaRPr lang="en-US" sz="1600" dirty="0">
                        <a:solidFill>
                          <a:schemeClr val="bg1"/>
                        </a:solidFill>
                        <a:latin typeface="+mn-lt"/>
                      </a:endParaRPr>
                    </a:p>
                  </a:txBody>
                  <a:tcPr anchor="b">
                    <a:solidFill>
                      <a:schemeClr val="accent4">
                        <a:lumMod val="20000"/>
                        <a:lumOff val="80000"/>
                      </a:schemeClr>
                    </a:solidFill>
                  </a:tcPr>
                </a:tc>
                <a:tc rowSpan="3">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spcAft>
                          <a:spcPts val="600"/>
                        </a:spcAft>
                      </a:pPr>
                      <a:endParaRPr lang="en-US" sz="1600" dirty="0">
                        <a:solidFill>
                          <a:schemeClr val="bg1"/>
                        </a:solidFill>
                        <a:latin typeface="+mn-lt"/>
                      </a:endParaRPr>
                    </a:p>
                    <a:p>
                      <a:pPr algn="ctr">
                        <a:spcAft>
                          <a:spcPts val="600"/>
                        </a:spcAft>
                      </a:pPr>
                      <a:r>
                        <a:rPr lang="en-US" sz="1600" dirty="0">
                          <a:solidFill>
                            <a:schemeClr val="bg1"/>
                          </a:solidFill>
                          <a:latin typeface="+mn-lt"/>
                        </a:rPr>
                        <a:t>Placebo</a:t>
                      </a:r>
                      <a:br>
                        <a:rPr lang="en-US" sz="1600" dirty="0">
                          <a:solidFill>
                            <a:schemeClr val="bg1"/>
                          </a:solidFill>
                          <a:latin typeface="+mn-lt"/>
                        </a:rPr>
                      </a:br>
                      <a:r>
                        <a:rPr lang="en-US" sz="1600" dirty="0">
                          <a:solidFill>
                            <a:schemeClr val="bg1"/>
                          </a:solidFill>
                          <a:latin typeface="+mn-lt"/>
                        </a:rPr>
                        <a:t>(n = 682)</a:t>
                      </a:r>
                    </a:p>
                  </a:txBody>
                  <a:tcPr anchor="b">
                    <a:lnR w="12700" cap="flat" cmpd="sng" algn="ctr">
                      <a:solidFill>
                        <a:schemeClr val="bg1"/>
                      </a:solidFill>
                      <a:prstDash val="solid"/>
                      <a:round/>
                      <a:headEnd type="none" w="med" len="med"/>
                      <a:tailEnd type="none" w="med" len="med"/>
                    </a:lnR>
                    <a:solidFill>
                      <a:srgbClr val="00B0F0"/>
                    </a:solidFill>
                  </a:tcPr>
                </a:tc>
                <a:tc gridSpan="5">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600" dirty="0">
                          <a:solidFill>
                            <a:schemeClr val="bg1"/>
                          </a:solidFill>
                        </a:rPr>
                        <a:t>Milvexian</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tx1"/>
                    </a:solidFill>
                  </a:tcPr>
                </a:tc>
                <a:tc hMerge="1">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200" dirty="0">
                          <a:solidFill>
                            <a:schemeClr val="bg1"/>
                          </a:solidFill>
                        </a:rPr>
                        <a:t>Milvexian</a:t>
                      </a:r>
                    </a:p>
                  </a:txBody>
                  <a:tcPr marL="68580" marR="68580" marT="34290" marB="34290" anchor="ctr">
                    <a:lnB w="12700" cap="flat" cmpd="sng" algn="ctr">
                      <a:solidFill>
                        <a:schemeClr val="bg1"/>
                      </a:solidFill>
                      <a:prstDash val="solid"/>
                      <a:round/>
                      <a:headEnd type="none" w="med" len="med"/>
                      <a:tailEnd type="none" w="med" len="med"/>
                    </a:lnB>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extLst>
                  <a:ext uri="{0D108BD9-81ED-4DB2-BD59-A6C34878D82A}">
                    <a16:rowId xmlns:a16="http://schemas.microsoft.com/office/drawing/2014/main" val="3666754239"/>
                  </a:ext>
                </a:extLst>
              </a:tr>
              <a:tr h="679288">
                <a:tc vMerge="1">
                  <a:txBody>
                    <a:bodyPr/>
                    <a:lstStyle/>
                    <a:p>
                      <a:endParaRPr lang="en-US" sz="1400" dirty="0">
                        <a:solidFill>
                          <a:schemeClr val="bg1"/>
                        </a:solidFill>
                        <a:latin typeface="+mn-lt"/>
                      </a:endParaRPr>
                    </a:p>
                  </a:txBody>
                  <a:tcPr>
                    <a:solidFill>
                      <a:srgbClr val="00467F"/>
                    </a:solidFill>
                  </a:tcPr>
                </a:tc>
                <a:tc vMerge="1">
                  <a:txBody>
                    <a:bodyPr/>
                    <a:lstStyle/>
                    <a:p>
                      <a:pPr algn="ctr"/>
                      <a:endParaRPr lang="en-US" sz="1400" dirty="0">
                        <a:solidFill>
                          <a:schemeClr val="bg1"/>
                        </a:solidFill>
                      </a:endParaRPr>
                    </a:p>
                  </a:txBody>
                  <a:tcPr anchor="ctr">
                    <a:lnL w="381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67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b="1" dirty="0">
                          <a:solidFill>
                            <a:schemeClr val="bg1"/>
                          </a:solidFill>
                          <a:latin typeface="+mn-lt"/>
                        </a:rPr>
                        <a:t>QD regimen</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00477F"/>
                    </a:solidFill>
                  </a:tcPr>
                </a:tc>
                <a:tc gridSpan="4">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b="1" dirty="0">
                          <a:solidFill>
                            <a:schemeClr val="bg1"/>
                          </a:solidFill>
                          <a:latin typeface="+mn-lt"/>
                        </a:rPr>
                        <a:t>BID regimen</a:t>
                      </a:r>
                    </a:p>
                  </a:txBody>
                  <a:tcPr anchor="ctr">
                    <a:lnT w="12700" cap="flat" cmpd="sng" algn="ctr">
                      <a:solidFill>
                        <a:schemeClr val="bg1"/>
                      </a:solidFill>
                      <a:prstDash val="solid"/>
                      <a:round/>
                      <a:headEnd type="none" w="med" len="med"/>
                      <a:tailEnd type="none" w="med" len="med"/>
                    </a:lnT>
                    <a:solidFill>
                      <a:srgbClr val="0B2E4C"/>
                    </a:solidFill>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tc hMerge="1">
                  <a:txBody>
                    <a:bodyPr/>
                    <a:lstStyle/>
                    <a:p>
                      <a:pPr algn="ctr"/>
                      <a:endParaRPr lang="en-US" sz="1400" dirty="0"/>
                    </a:p>
                  </a:txBody>
                  <a:tcPr anchor="ctr">
                    <a:solidFill>
                      <a:srgbClr val="00467F"/>
                    </a:solidFill>
                  </a:tcPr>
                </a:tc>
                <a:extLst>
                  <a:ext uri="{0D108BD9-81ED-4DB2-BD59-A6C34878D82A}">
                    <a16:rowId xmlns:a16="http://schemas.microsoft.com/office/drawing/2014/main" val="2301444858"/>
                  </a:ext>
                </a:extLst>
              </a:tr>
              <a:tr h="645324">
                <a:tc vMerge="1">
                  <a:txBody>
                    <a:bodyPr/>
                    <a:lstStyle/>
                    <a:p>
                      <a:endParaRPr lang="en-US" sz="1400" dirty="0">
                        <a:solidFill>
                          <a:schemeClr val="bg1"/>
                        </a:solidFill>
                        <a:latin typeface="+mn-lt"/>
                      </a:endParaRPr>
                    </a:p>
                  </a:txBody>
                  <a:tcPr>
                    <a:solidFill>
                      <a:srgbClr val="00467F"/>
                    </a:solidFill>
                  </a:tcPr>
                </a:tc>
                <a:tc vMerge="1">
                  <a:txBody>
                    <a:bodyPr/>
                    <a:lstStyle/>
                    <a:p>
                      <a:pPr algn="ctr"/>
                      <a:endParaRPr lang="en-US" sz="1400" dirty="0"/>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solidFill>
                      <a:srgbClr val="00467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b="1" dirty="0">
                          <a:solidFill>
                            <a:schemeClr val="bg1"/>
                          </a:solidFill>
                          <a:latin typeface="+mn-lt"/>
                        </a:rPr>
                        <a:t>25 mg</a:t>
                      </a:r>
                    </a:p>
                    <a:p>
                      <a:pPr algn="ctr"/>
                      <a:r>
                        <a:rPr lang="en-US" sz="1600" b="1" dirty="0">
                          <a:solidFill>
                            <a:schemeClr val="bg1"/>
                          </a:solidFill>
                          <a:latin typeface="+mn-lt"/>
                        </a:rPr>
                        <a:t>(n = 325)</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477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b="1" dirty="0">
                          <a:solidFill>
                            <a:schemeClr val="bg1"/>
                          </a:solidFill>
                          <a:latin typeface="+mn-lt"/>
                        </a:rPr>
                        <a:t>25 mg</a:t>
                      </a:r>
                    </a:p>
                    <a:p>
                      <a:pPr algn="ctr"/>
                      <a:r>
                        <a:rPr lang="en-US" sz="1600" b="1" dirty="0">
                          <a:solidFill>
                            <a:schemeClr val="bg1"/>
                          </a:solidFill>
                          <a:latin typeface="+mn-lt"/>
                        </a:rPr>
                        <a:t>(n = 313)</a:t>
                      </a:r>
                    </a:p>
                  </a:txBody>
                  <a:tcPr anchor="ctr">
                    <a:lnB w="38100" cap="flat" cmpd="sng" algn="ctr">
                      <a:solidFill>
                        <a:schemeClr val="bg1"/>
                      </a:solidFill>
                      <a:prstDash val="solid"/>
                      <a:round/>
                      <a:headEnd type="none" w="med" len="med"/>
                      <a:tailEnd type="none" w="med" len="med"/>
                    </a:lnB>
                    <a:solidFill>
                      <a:srgbClr val="0B2E4C"/>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b="1" dirty="0">
                          <a:solidFill>
                            <a:schemeClr val="bg1"/>
                          </a:solidFill>
                          <a:latin typeface="+mn-lt"/>
                        </a:rPr>
                        <a:t>50 mg</a:t>
                      </a:r>
                    </a:p>
                    <a:p>
                      <a:pPr algn="ctr"/>
                      <a:r>
                        <a:rPr lang="en-US" sz="1600" b="1" dirty="0">
                          <a:solidFill>
                            <a:schemeClr val="bg1"/>
                          </a:solidFill>
                          <a:latin typeface="+mn-lt"/>
                        </a:rPr>
                        <a:t>(n = 325)</a:t>
                      </a:r>
                    </a:p>
                  </a:txBody>
                  <a:tcPr anchor="ctr">
                    <a:lnB w="38100" cap="flat" cmpd="sng" algn="ctr">
                      <a:solidFill>
                        <a:schemeClr val="bg1"/>
                      </a:solidFill>
                      <a:prstDash val="solid"/>
                      <a:round/>
                      <a:headEnd type="none" w="med" len="med"/>
                      <a:tailEnd type="none" w="med" len="med"/>
                    </a:lnB>
                    <a:solidFill>
                      <a:srgbClr val="0B2E4C"/>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b="1" dirty="0">
                          <a:solidFill>
                            <a:schemeClr val="bg1"/>
                          </a:solidFill>
                          <a:latin typeface="+mn-lt"/>
                        </a:rPr>
                        <a:t>100 mg</a:t>
                      </a:r>
                    </a:p>
                    <a:p>
                      <a:pPr algn="ctr"/>
                      <a:r>
                        <a:rPr lang="en-US" sz="1600" b="1" dirty="0">
                          <a:solidFill>
                            <a:schemeClr val="bg1"/>
                          </a:solidFill>
                          <a:latin typeface="+mn-lt"/>
                        </a:rPr>
                        <a:t>(n = 306)</a:t>
                      </a:r>
                    </a:p>
                  </a:txBody>
                  <a:tcPr anchor="ctr">
                    <a:lnB w="38100" cap="flat" cmpd="sng" algn="ctr">
                      <a:solidFill>
                        <a:schemeClr val="bg1"/>
                      </a:solidFill>
                      <a:prstDash val="solid"/>
                      <a:round/>
                      <a:headEnd type="none" w="med" len="med"/>
                      <a:tailEnd type="none" w="med" len="med"/>
                    </a:lnB>
                    <a:solidFill>
                      <a:srgbClr val="0B2E4C"/>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600" b="1" dirty="0">
                          <a:solidFill>
                            <a:schemeClr val="bg1"/>
                          </a:solidFill>
                          <a:latin typeface="+mn-lt"/>
                        </a:rPr>
                        <a:t>200 mg</a:t>
                      </a:r>
                    </a:p>
                    <a:p>
                      <a:pPr algn="ctr"/>
                      <a:r>
                        <a:rPr lang="en-US" sz="1600" b="1" dirty="0">
                          <a:solidFill>
                            <a:schemeClr val="bg1"/>
                          </a:solidFill>
                          <a:latin typeface="+mn-lt"/>
                        </a:rPr>
                        <a:t>(n = 344)</a:t>
                      </a:r>
                    </a:p>
                  </a:txBody>
                  <a:tcPr anchor="ctr">
                    <a:lnB w="38100" cap="flat" cmpd="sng" algn="ctr">
                      <a:solidFill>
                        <a:schemeClr val="bg1"/>
                      </a:solidFill>
                      <a:prstDash val="solid"/>
                      <a:round/>
                      <a:headEnd type="none" w="med" len="med"/>
                      <a:tailEnd type="none" w="med" len="med"/>
                    </a:lnB>
                    <a:solidFill>
                      <a:srgbClr val="0B2E4C"/>
                    </a:solidFill>
                  </a:tcPr>
                </a:tc>
                <a:extLst>
                  <a:ext uri="{0D108BD9-81ED-4DB2-BD59-A6C34878D82A}">
                    <a16:rowId xmlns:a16="http://schemas.microsoft.com/office/drawing/2014/main" val="2141858823"/>
                  </a:ext>
                </a:extLst>
              </a:tr>
              <a:tr h="4753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55245" marR="0" indent="-55245">
                        <a:lnSpc>
                          <a:spcPct val="107000"/>
                        </a:lnSpc>
                        <a:spcBef>
                          <a:spcPts val="0"/>
                        </a:spcBef>
                        <a:spcAft>
                          <a:spcPts val="0"/>
                        </a:spcAft>
                      </a:pPr>
                      <a:r>
                        <a:rPr lang="en-US" sz="1600" b="1" dirty="0">
                          <a:effectLst/>
                        </a:rPr>
                        <a:t>AE, n (%)</a:t>
                      </a:r>
                      <a:endParaRPr lang="en-US" sz="1600" b="1" dirty="0">
                        <a:effectLst/>
                        <a:latin typeface="+mn-lt"/>
                        <a:ea typeface="Times New Roman" panose="02020603050405020304" pitchFamily="18" charset="0"/>
                        <a:cs typeface="Times New Roman" panose="02020603050405020304" pitchFamily="18" charset="0"/>
                      </a:endParaRPr>
                    </a:p>
                  </a:txBody>
                  <a:tcPr marL="56727" marR="56727" marT="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399 (58.5)</a:t>
                      </a:r>
                      <a:endParaRPr lang="en-US" sz="1600" b="0" i="0" u="none" strike="noStrike" dirty="0">
                        <a:solidFill>
                          <a:srgbClr val="000000"/>
                        </a:solidFill>
                        <a:effectLst/>
                        <a:latin typeface="+mn-lt"/>
                      </a:endParaRPr>
                    </a:p>
                  </a:txBody>
                  <a:tcPr marL="12700" marR="12700" marT="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190 (58.5)</a:t>
                      </a:r>
                      <a:endParaRPr lang="en-US" sz="1600" b="0" i="0" u="none" strike="noStrike" dirty="0">
                        <a:solidFill>
                          <a:srgbClr val="000000"/>
                        </a:solidFill>
                        <a:effectLst/>
                        <a:latin typeface="+mn-lt"/>
                      </a:endParaRPr>
                    </a:p>
                  </a:txBody>
                  <a:tcPr marL="12700" marR="12700" marT="0" marB="0" anchor="ctr">
                    <a:lnT w="38100" cap="flat" cmpd="sng" algn="ctr">
                      <a:solidFill>
                        <a:schemeClr val="bg1"/>
                      </a:solidFill>
                      <a:prstDash val="solid"/>
                      <a:round/>
                      <a:headEnd type="none" w="med" len="med"/>
                      <a:tailEnd type="none" w="med" len="med"/>
                    </a:lnT>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186 (59.4)</a:t>
                      </a:r>
                      <a:endParaRPr lang="en-US" sz="1600" b="0" i="0" u="none" strike="noStrike" dirty="0">
                        <a:solidFill>
                          <a:srgbClr val="000000"/>
                        </a:solidFill>
                        <a:effectLst/>
                        <a:latin typeface="+mn-lt"/>
                      </a:endParaRPr>
                    </a:p>
                  </a:txBody>
                  <a:tcPr marL="12700" marR="12700" marT="0" marB="0" anchor="ctr">
                    <a:lnT w="38100" cap="flat" cmpd="sng" algn="ctr">
                      <a:solidFill>
                        <a:schemeClr val="bg1"/>
                      </a:solidFill>
                      <a:prstDash val="solid"/>
                      <a:round/>
                      <a:headEnd type="none" w="med" len="med"/>
                      <a:tailEnd type="none" w="med" len="med"/>
                    </a:lnT>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192 (59.1)</a:t>
                      </a:r>
                      <a:endParaRPr lang="en-US" sz="1600" b="0" i="0" u="none" strike="noStrike" dirty="0">
                        <a:solidFill>
                          <a:srgbClr val="000000"/>
                        </a:solidFill>
                        <a:effectLst/>
                        <a:latin typeface="+mn-lt"/>
                      </a:endParaRPr>
                    </a:p>
                  </a:txBody>
                  <a:tcPr marL="12700" marR="12700" marT="0" marB="0" anchor="ctr">
                    <a:lnT w="38100" cap="flat" cmpd="sng" algn="ctr">
                      <a:solidFill>
                        <a:schemeClr val="bg1"/>
                      </a:solidFill>
                      <a:prstDash val="solid"/>
                      <a:round/>
                      <a:headEnd type="none" w="med" len="med"/>
                      <a:tailEnd type="none" w="med" len="med"/>
                    </a:lnT>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193 (63.1)</a:t>
                      </a:r>
                      <a:endParaRPr lang="en-US" sz="1600" b="0" i="0" u="none" strike="noStrike" dirty="0">
                        <a:solidFill>
                          <a:srgbClr val="000000"/>
                        </a:solidFill>
                        <a:effectLst/>
                        <a:latin typeface="+mn-lt"/>
                      </a:endParaRPr>
                    </a:p>
                  </a:txBody>
                  <a:tcPr marL="12700" marR="12700" marT="0" marB="0" anchor="ctr">
                    <a:lnT w="38100" cap="flat" cmpd="sng" algn="ctr">
                      <a:solidFill>
                        <a:schemeClr val="bg1"/>
                      </a:solidFill>
                      <a:prstDash val="solid"/>
                      <a:round/>
                      <a:headEnd type="none" w="med" len="med"/>
                      <a:tailEnd type="none" w="med" len="med"/>
                    </a:lnT>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211 (61.3)</a:t>
                      </a:r>
                      <a:endParaRPr lang="en-US" sz="1600" b="0" i="0" u="none" strike="noStrike" dirty="0">
                        <a:solidFill>
                          <a:srgbClr val="000000"/>
                        </a:solidFill>
                        <a:effectLst/>
                        <a:latin typeface="+mn-lt"/>
                      </a:endParaRPr>
                    </a:p>
                  </a:txBody>
                  <a:tcPr marL="12700" marR="12700" marT="0" marB="0" anchor="ctr">
                    <a:lnT w="38100" cap="flat" cmpd="sng" algn="ctr">
                      <a:solidFill>
                        <a:schemeClr val="bg1"/>
                      </a:solidFill>
                      <a:prstDash val="solid"/>
                      <a:round/>
                      <a:headEnd type="none" w="med" len="med"/>
                      <a:tailEnd type="none" w="med" len="med"/>
                    </a:lnT>
                    <a:solidFill>
                      <a:srgbClr val="CBCFD8"/>
                    </a:solidFill>
                  </a:tcPr>
                </a:tc>
                <a:extLst>
                  <a:ext uri="{0D108BD9-81ED-4DB2-BD59-A6C34878D82A}">
                    <a16:rowId xmlns:a16="http://schemas.microsoft.com/office/drawing/2014/main" val="1844483821"/>
                  </a:ext>
                </a:extLst>
              </a:tr>
              <a:tr h="475324">
                <a:tc>
                  <a:txBody>
                    <a:bodyPr/>
                    <a:lstStyle/>
                    <a:p>
                      <a:pPr marL="0" marR="0" lvl="0" indent="-55245" algn="l" defTabSz="914400" rtl="0" eaLnBrk="1" fontAlgn="auto" latinLnBrk="0" hangingPunct="1">
                        <a:lnSpc>
                          <a:spcPct val="107000"/>
                        </a:lnSpc>
                        <a:spcBef>
                          <a:spcPts val="0"/>
                        </a:spcBef>
                        <a:spcAft>
                          <a:spcPts val="0"/>
                        </a:spcAft>
                        <a:buClrTx/>
                        <a:buSzTx/>
                        <a:buFontTx/>
                        <a:buNone/>
                        <a:tabLst/>
                        <a:defRPr/>
                      </a:pPr>
                      <a:r>
                        <a:rPr lang="en-US" sz="1600" b="1" kern="1200" dirty="0">
                          <a:solidFill>
                            <a:schemeClr val="dk1"/>
                          </a:solidFill>
                          <a:effectLst/>
                        </a:rPr>
                        <a:t>SAE, n (%)</a:t>
                      </a:r>
                      <a:endParaRPr lang="en-US" sz="1600" b="1" kern="1200" dirty="0">
                        <a:solidFill>
                          <a:schemeClr val="dk1"/>
                        </a:solidFill>
                        <a:effectLst/>
                        <a:latin typeface="+mn-lt"/>
                        <a:ea typeface="Times New Roman" panose="02020603050405020304" pitchFamily="18" charset="0"/>
                        <a:cs typeface="Times New Roman" panose="02020603050405020304" pitchFamily="18" charset="0"/>
                      </a:endParaRPr>
                    </a:p>
                  </a:txBody>
                  <a:tcPr marL="56727" marR="56727" marT="0" marB="0" anchor="ctr">
                    <a:solidFill>
                      <a:srgbClr val="E7E9EC"/>
                    </a:solidFill>
                  </a:tcPr>
                </a:tc>
                <a:tc>
                  <a:txBody>
                    <a:bodyPr/>
                    <a:lstStyle/>
                    <a:p>
                      <a:pPr algn="ctr" fontAlgn="t"/>
                      <a:r>
                        <a:rPr lang="en-US" sz="1600" b="0" u="none" strike="noStrike" dirty="0">
                          <a:solidFill>
                            <a:srgbClr val="000000"/>
                          </a:solidFill>
                          <a:effectLst/>
                        </a:rPr>
                        <a:t>94 (13.8)</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ctr"/>
                      <a:r>
                        <a:rPr lang="en-US" sz="1600" b="0" u="none" strike="noStrike" dirty="0">
                          <a:solidFill>
                            <a:srgbClr val="000000"/>
                          </a:solidFill>
                          <a:effectLst/>
                        </a:rPr>
                        <a:t>37 (11.4)</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39 (12.5)</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41 (12.6)</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42 (13.7)</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54 (15.7)</a:t>
                      </a:r>
                      <a:endParaRPr lang="en-US" sz="1600" b="0" i="0" u="none" strike="noStrike" dirty="0">
                        <a:solidFill>
                          <a:srgbClr val="000000"/>
                        </a:solidFill>
                        <a:effectLst/>
                        <a:latin typeface="+mn-lt"/>
                      </a:endParaRPr>
                    </a:p>
                  </a:txBody>
                  <a:tcPr marL="12700" marR="12700" marT="0" marB="0" anchor="ctr">
                    <a:solidFill>
                      <a:srgbClr val="E7E9EC"/>
                    </a:solidFill>
                  </a:tcPr>
                </a:tc>
                <a:extLst>
                  <a:ext uri="{0D108BD9-81ED-4DB2-BD59-A6C34878D82A}">
                    <a16:rowId xmlns:a16="http://schemas.microsoft.com/office/drawing/2014/main" val="1324348157"/>
                  </a:ext>
                </a:extLst>
              </a:tr>
              <a:tr h="475324">
                <a:tc>
                  <a:txBody>
                    <a:bodyPr/>
                    <a:lstStyle/>
                    <a:p>
                      <a:pPr marL="0" marR="0" lvl="0" indent="-55245" algn="l" defTabSz="914400" rtl="0" eaLnBrk="1" fontAlgn="auto" latinLnBrk="0" hangingPunct="1">
                        <a:lnSpc>
                          <a:spcPct val="107000"/>
                        </a:lnSpc>
                        <a:spcBef>
                          <a:spcPts val="0"/>
                        </a:spcBef>
                        <a:spcAft>
                          <a:spcPts val="0"/>
                        </a:spcAft>
                        <a:buClrTx/>
                        <a:buSzTx/>
                        <a:buFontTx/>
                        <a:buNone/>
                        <a:tabLst/>
                        <a:defRPr/>
                      </a:pPr>
                      <a:r>
                        <a:rPr lang="en-US" sz="1600" b="1" kern="1200" dirty="0">
                          <a:solidFill>
                            <a:schemeClr val="dk1"/>
                          </a:solidFill>
                          <a:effectLst/>
                        </a:rPr>
                        <a:t>Bleeding AE, n (%)</a:t>
                      </a:r>
                      <a:endParaRPr lang="en-US" sz="1600" b="1" kern="1200" dirty="0">
                        <a:solidFill>
                          <a:schemeClr val="dk1"/>
                        </a:solidFill>
                        <a:effectLst/>
                        <a:latin typeface="+mn-lt"/>
                        <a:ea typeface="Times New Roman" panose="02020603050405020304" pitchFamily="18" charset="0"/>
                        <a:cs typeface="Times New Roman" panose="02020603050405020304" pitchFamily="18" charset="0"/>
                      </a:endParaRPr>
                    </a:p>
                  </a:txBody>
                  <a:tcPr marL="56727" marR="56727" marT="0" marB="0" anchor="ctr">
                    <a:solidFill>
                      <a:srgbClr val="CBCFD8"/>
                    </a:solidFill>
                  </a:tcPr>
                </a:tc>
                <a:tc>
                  <a:txBody>
                    <a:bodyPr/>
                    <a:lstStyle/>
                    <a:p>
                      <a:pPr algn="ctr" fontAlgn="t"/>
                      <a:r>
                        <a:rPr lang="en-US" sz="1600" b="0" u="none" strike="noStrike" dirty="0">
                          <a:solidFill>
                            <a:srgbClr val="000000"/>
                          </a:solidFill>
                          <a:effectLst/>
                        </a:rPr>
                        <a:t>66 (9.7)</a:t>
                      </a:r>
                      <a:endParaRPr lang="en-US" sz="1600" b="0" i="0" u="none" strike="noStrike" dirty="0">
                        <a:solidFill>
                          <a:srgbClr val="000000"/>
                        </a:solidFill>
                        <a:effectLst/>
                        <a:latin typeface="+mn-lt"/>
                      </a:endParaRPr>
                    </a:p>
                  </a:txBody>
                  <a:tcPr marL="12700" marR="12700" marT="0" marB="0" anchor="ctr">
                    <a:solidFill>
                      <a:srgbClr val="CBCFD8"/>
                    </a:solidFill>
                  </a:tcPr>
                </a:tc>
                <a:tc>
                  <a:txBody>
                    <a:bodyPr/>
                    <a:lstStyle/>
                    <a:p>
                      <a:pPr algn="ctr" fontAlgn="ctr"/>
                      <a:r>
                        <a:rPr lang="en-US" sz="1600" b="0" u="none" strike="noStrike" dirty="0">
                          <a:solidFill>
                            <a:srgbClr val="000000"/>
                          </a:solidFill>
                          <a:effectLst/>
                        </a:rPr>
                        <a:t>31 (9.5)</a:t>
                      </a:r>
                      <a:endParaRPr lang="en-US" sz="1600" b="0" i="0" u="none" strike="noStrike" dirty="0">
                        <a:solidFill>
                          <a:srgbClr val="000000"/>
                        </a:solidFill>
                        <a:effectLst/>
                        <a:latin typeface="+mn-lt"/>
                      </a:endParaRPr>
                    </a:p>
                  </a:txBody>
                  <a:tcPr marL="12700" marR="12700" marT="0" marB="0" anchor="ctr">
                    <a:solidFill>
                      <a:srgbClr val="CBCFD8"/>
                    </a:solidFill>
                  </a:tcPr>
                </a:tc>
                <a:tc>
                  <a:txBody>
                    <a:bodyPr/>
                    <a:lstStyle/>
                    <a:p>
                      <a:pPr algn="ctr" fontAlgn="t"/>
                      <a:r>
                        <a:rPr lang="en-US" sz="1600" b="0" u="none" strike="noStrike" dirty="0">
                          <a:solidFill>
                            <a:srgbClr val="000000"/>
                          </a:solidFill>
                          <a:effectLst/>
                        </a:rPr>
                        <a:t>27 (8.6)</a:t>
                      </a:r>
                      <a:endParaRPr lang="en-US" sz="1600" b="0" i="0" u="none" strike="noStrike" dirty="0">
                        <a:solidFill>
                          <a:srgbClr val="000000"/>
                        </a:solidFill>
                        <a:effectLst/>
                        <a:latin typeface="+mn-lt"/>
                      </a:endParaRPr>
                    </a:p>
                  </a:txBody>
                  <a:tcPr marL="12700" marR="12700" marT="0" marB="0" anchor="ctr">
                    <a:solidFill>
                      <a:srgbClr val="CBCFD8"/>
                    </a:solidFill>
                  </a:tcPr>
                </a:tc>
                <a:tc>
                  <a:txBody>
                    <a:bodyPr/>
                    <a:lstStyle/>
                    <a:p>
                      <a:pPr algn="ctr" fontAlgn="t"/>
                      <a:r>
                        <a:rPr lang="en-US" sz="1600" b="0" u="none" strike="noStrike" dirty="0">
                          <a:solidFill>
                            <a:srgbClr val="000000"/>
                          </a:solidFill>
                          <a:effectLst/>
                        </a:rPr>
                        <a:t>48 (14.8)</a:t>
                      </a:r>
                      <a:endParaRPr lang="en-US" sz="1600" b="0" i="0" u="none" strike="noStrike" dirty="0">
                        <a:solidFill>
                          <a:srgbClr val="000000"/>
                        </a:solidFill>
                        <a:effectLst/>
                        <a:latin typeface="+mn-lt"/>
                      </a:endParaRPr>
                    </a:p>
                  </a:txBody>
                  <a:tcPr marL="12700" marR="12700" marT="0" marB="0" anchor="ctr">
                    <a:solidFill>
                      <a:srgbClr val="CBCFD8"/>
                    </a:solidFill>
                  </a:tcPr>
                </a:tc>
                <a:tc>
                  <a:txBody>
                    <a:bodyPr/>
                    <a:lstStyle/>
                    <a:p>
                      <a:pPr algn="ctr" fontAlgn="t"/>
                      <a:r>
                        <a:rPr lang="en-US" sz="1600" b="0" u="none" strike="noStrike" dirty="0">
                          <a:solidFill>
                            <a:srgbClr val="000000"/>
                          </a:solidFill>
                          <a:effectLst/>
                        </a:rPr>
                        <a:t>41 (13.4)</a:t>
                      </a:r>
                      <a:endParaRPr lang="en-US" sz="1600" b="0" i="0" u="none" strike="noStrike" dirty="0">
                        <a:solidFill>
                          <a:srgbClr val="000000"/>
                        </a:solidFill>
                        <a:effectLst/>
                        <a:latin typeface="+mn-lt"/>
                      </a:endParaRPr>
                    </a:p>
                  </a:txBody>
                  <a:tcPr marL="12700" marR="12700" marT="0" marB="0" anchor="ctr">
                    <a:solidFill>
                      <a:srgbClr val="CBCFD8"/>
                    </a:solidFill>
                  </a:tcPr>
                </a:tc>
                <a:tc>
                  <a:txBody>
                    <a:bodyPr/>
                    <a:lstStyle/>
                    <a:p>
                      <a:pPr algn="ctr" fontAlgn="t"/>
                      <a:r>
                        <a:rPr lang="en-US" sz="1600" b="0" u="none" strike="noStrike" dirty="0">
                          <a:solidFill>
                            <a:srgbClr val="000000"/>
                          </a:solidFill>
                          <a:effectLst/>
                        </a:rPr>
                        <a:t>42 (12.2)</a:t>
                      </a:r>
                      <a:endParaRPr lang="en-US" sz="1600" b="0" i="0" u="none" strike="noStrike" dirty="0">
                        <a:solidFill>
                          <a:srgbClr val="000000"/>
                        </a:solidFill>
                        <a:effectLst/>
                        <a:latin typeface="+mn-lt"/>
                      </a:endParaRPr>
                    </a:p>
                  </a:txBody>
                  <a:tcPr marL="12700" marR="12700" marT="0" marB="0" anchor="ctr">
                    <a:solidFill>
                      <a:srgbClr val="CBCFD8"/>
                    </a:solidFill>
                  </a:tcPr>
                </a:tc>
                <a:extLst>
                  <a:ext uri="{0D108BD9-81ED-4DB2-BD59-A6C34878D82A}">
                    <a16:rowId xmlns:a16="http://schemas.microsoft.com/office/drawing/2014/main" val="475984836"/>
                  </a:ext>
                </a:extLst>
              </a:tr>
              <a:tr h="475324">
                <a:tc>
                  <a:txBody>
                    <a:bodyPr/>
                    <a:lstStyle/>
                    <a:p>
                      <a:pPr marL="0" marR="0" lvl="0" indent="-55245" algn="l" defTabSz="914400" rtl="0" eaLnBrk="1" fontAlgn="auto" latinLnBrk="0" hangingPunct="1">
                        <a:lnSpc>
                          <a:spcPct val="107000"/>
                        </a:lnSpc>
                        <a:spcBef>
                          <a:spcPts val="0"/>
                        </a:spcBef>
                        <a:spcAft>
                          <a:spcPts val="0"/>
                        </a:spcAft>
                        <a:buClrTx/>
                        <a:buSzTx/>
                        <a:buFontTx/>
                        <a:buNone/>
                        <a:tabLst/>
                        <a:defRPr/>
                      </a:pPr>
                      <a:r>
                        <a:rPr lang="en-US" sz="1600" b="1" kern="1200" dirty="0">
                          <a:solidFill>
                            <a:schemeClr val="dk1"/>
                          </a:solidFill>
                          <a:effectLst/>
                        </a:rPr>
                        <a:t>Discontinuation due to AE, n (%)</a:t>
                      </a:r>
                      <a:endParaRPr lang="en-US" sz="1600" b="1" kern="1200" dirty="0">
                        <a:solidFill>
                          <a:schemeClr val="dk1"/>
                        </a:solidFill>
                        <a:effectLst/>
                        <a:latin typeface="+mn-lt"/>
                        <a:ea typeface="Times New Roman" panose="02020603050405020304" pitchFamily="18" charset="0"/>
                        <a:cs typeface="Times New Roman" panose="02020603050405020304" pitchFamily="18" charset="0"/>
                      </a:endParaRPr>
                    </a:p>
                  </a:txBody>
                  <a:tcPr marL="56727" marR="56727" marT="0" marB="0" anchor="ctr">
                    <a:solidFill>
                      <a:srgbClr val="E7E9EC"/>
                    </a:solidFill>
                  </a:tcPr>
                </a:tc>
                <a:tc>
                  <a:txBody>
                    <a:bodyPr/>
                    <a:lstStyle/>
                    <a:p>
                      <a:pPr algn="ctr" fontAlgn="t"/>
                      <a:r>
                        <a:rPr lang="en-US" sz="1600" b="0" u="none" strike="noStrike" dirty="0">
                          <a:solidFill>
                            <a:srgbClr val="000000"/>
                          </a:solidFill>
                          <a:effectLst/>
                        </a:rPr>
                        <a:t>83 (12.2)</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ctr"/>
                      <a:r>
                        <a:rPr lang="en-US" sz="1600" b="0" u="none" strike="noStrike" dirty="0">
                          <a:solidFill>
                            <a:srgbClr val="000000"/>
                          </a:solidFill>
                          <a:effectLst/>
                        </a:rPr>
                        <a:t>44 (13.5)</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47 (15.0)</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46 (14.2)</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51 (16.7)</a:t>
                      </a:r>
                      <a:endParaRPr lang="en-US" sz="1600" b="0" i="0" u="none" strike="noStrike" dirty="0">
                        <a:solidFill>
                          <a:srgbClr val="000000"/>
                        </a:solidFill>
                        <a:effectLst/>
                        <a:latin typeface="+mn-lt"/>
                      </a:endParaRPr>
                    </a:p>
                  </a:txBody>
                  <a:tcPr marL="12700" marR="12700" marT="0" marB="0" anchor="ctr">
                    <a:solidFill>
                      <a:srgbClr val="E7E9EC"/>
                    </a:solidFill>
                  </a:tcPr>
                </a:tc>
                <a:tc>
                  <a:txBody>
                    <a:bodyPr/>
                    <a:lstStyle/>
                    <a:p>
                      <a:pPr algn="ctr" fontAlgn="t"/>
                      <a:r>
                        <a:rPr lang="en-US" sz="1600" b="0" u="none" strike="noStrike" dirty="0">
                          <a:solidFill>
                            <a:srgbClr val="000000"/>
                          </a:solidFill>
                          <a:effectLst/>
                        </a:rPr>
                        <a:t>79 (23.0)</a:t>
                      </a:r>
                      <a:endParaRPr lang="en-US" sz="1600" b="0" i="0" u="none" strike="noStrike" dirty="0">
                        <a:solidFill>
                          <a:srgbClr val="000000"/>
                        </a:solidFill>
                        <a:effectLst/>
                        <a:latin typeface="+mn-lt"/>
                      </a:endParaRPr>
                    </a:p>
                  </a:txBody>
                  <a:tcPr marL="12700" marR="12700" marT="0" marB="0" anchor="ctr">
                    <a:solidFill>
                      <a:srgbClr val="E7E9EC"/>
                    </a:solidFill>
                  </a:tcPr>
                </a:tc>
                <a:extLst>
                  <a:ext uri="{0D108BD9-81ED-4DB2-BD59-A6C34878D82A}">
                    <a16:rowId xmlns:a16="http://schemas.microsoft.com/office/drawing/2014/main" val="785619063"/>
                  </a:ext>
                </a:extLst>
              </a:tr>
              <a:tr h="4753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55245" algn="l" defTabSz="914400" rtl="0" eaLnBrk="1" fontAlgn="auto" latinLnBrk="0" hangingPunct="1">
                        <a:lnSpc>
                          <a:spcPct val="107000"/>
                        </a:lnSpc>
                        <a:spcBef>
                          <a:spcPts val="0"/>
                        </a:spcBef>
                        <a:spcAft>
                          <a:spcPts val="0"/>
                        </a:spcAft>
                        <a:buClrTx/>
                        <a:buSzTx/>
                        <a:buFontTx/>
                        <a:buNone/>
                        <a:tabLst/>
                        <a:defRPr/>
                      </a:pPr>
                      <a:r>
                        <a:rPr lang="en-US" sz="1600" b="1" kern="1200" dirty="0">
                          <a:solidFill>
                            <a:schemeClr val="dk1"/>
                          </a:solidFill>
                          <a:effectLst/>
                        </a:rPr>
                        <a:t>Death, n (%)</a:t>
                      </a:r>
                      <a:endParaRPr lang="en-US" sz="1600" b="1" kern="1200" dirty="0">
                        <a:solidFill>
                          <a:schemeClr val="dk1"/>
                        </a:solidFill>
                        <a:effectLst/>
                        <a:latin typeface="+mn-lt"/>
                        <a:ea typeface="Times New Roman" panose="02020603050405020304" pitchFamily="18" charset="0"/>
                        <a:cs typeface="Times New Roman" panose="02020603050405020304" pitchFamily="18" charset="0"/>
                      </a:endParaRPr>
                    </a:p>
                  </a:txBody>
                  <a:tcPr marL="56727" marR="56727" marT="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0</a:t>
                      </a:r>
                      <a:endParaRPr lang="en-US" sz="1600" b="0" i="0" u="none" strike="noStrike" dirty="0">
                        <a:solidFill>
                          <a:srgbClr val="000000"/>
                        </a:solidFill>
                        <a:effectLst/>
                        <a:latin typeface="+mn-lt"/>
                      </a:endParaRPr>
                    </a:p>
                  </a:txBody>
                  <a:tcPr marL="12700" marR="12700" marT="1270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ctr"/>
                      <a:r>
                        <a:rPr lang="en-US" sz="1600" b="0" u="none" strike="noStrike" dirty="0">
                          <a:solidFill>
                            <a:srgbClr val="000000"/>
                          </a:solidFill>
                          <a:effectLst/>
                        </a:rPr>
                        <a:t>1 (0.3)</a:t>
                      </a:r>
                      <a:endParaRPr lang="en-US" sz="1600" b="0" i="0" u="none" strike="noStrike" dirty="0">
                        <a:solidFill>
                          <a:srgbClr val="000000"/>
                        </a:solidFill>
                        <a:effectLst/>
                        <a:latin typeface="+mn-lt"/>
                      </a:endParaRPr>
                    </a:p>
                  </a:txBody>
                  <a:tcPr marL="12700" marR="12700" marT="1270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1 (0.3)</a:t>
                      </a:r>
                      <a:endParaRPr lang="en-US" sz="1600" b="0" i="0" u="none" strike="noStrike" dirty="0">
                        <a:solidFill>
                          <a:srgbClr val="000000"/>
                        </a:solidFill>
                        <a:effectLst/>
                        <a:latin typeface="+mn-lt"/>
                      </a:endParaRPr>
                    </a:p>
                  </a:txBody>
                  <a:tcPr marL="12700" marR="12700" marT="1270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1 (0.3)</a:t>
                      </a:r>
                      <a:endParaRPr lang="en-US" sz="1600" b="0" i="0" u="none" strike="noStrike" dirty="0">
                        <a:solidFill>
                          <a:srgbClr val="000000"/>
                        </a:solidFill>
                        <a:effectLst/>
                        <a:latin typeface="+mn-lt"/>
                      </a:endParaRPr>
                    </a:p>
                  </a:txBody>
                  <a:tcPr marL="12700" marR="12700" marT="1270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2 (0.7)</a:t>
                      </a:r>
                      <a:endParaRPr lang="en-US" sz="1600" b="0" i="0" u="none" strike="noStrike" dirty="0">
                        <a:solidFill>
                          <a:srgbClr val="000000"/>
                        </a:solidFill>
                        <a:effectLst/>
                        <a:latin typeface="+mn-lt"/>
                      </a:endParaRPr>
                    </a:p>
                  </a:txBody>
                  <a:tcPr marL="12700" marR="12700" marT="12700" marB="0" anchor="ctr">
                    <a:solidFill>
                      <a:srgbClr val="CBCFD8"/>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fontAlgn="t"/>
                      <a:r>
                        <a:rPr lang="en-US" sz="1600" b="0" u="none" strike="noStrike" dirty="0">
                          <a:solidFill>
                            <a:srgbClr val="000000"/>
                          </a:solidFill>
                          <a:effectLst/>
                        </a:rPr>
                        <a:t>0</a:t>
                      </a:r>
                      <a:endParaRPr lang="en-US" sz="1600" b="0" i="0" u="none" strike="noStrike" dirty="0">
                        <a:solidFill>
                          <a:srgbClr val="000000"/>
                        </a:solidFill>
                        <a:effectLst/>
                        <a:latin typeface="+mn-lt"/>
                      </a:endParaRPr>
                    </a:p>
                  </a:txBody>
                  <a:tcPr marL="12700" marR="12700" marT="12700" marB="0" anchor="ctr">
                    <a:solidFill>
                      <a:srgbClr val="CBCFD8"/>
                    </a:solidFill>
                  </a:tcPr>
                </a:tc>
                <a:extLst>
                  <a:ext uri="{0D108BD9-81ED-4DB2-BD59-A6C34878D82A}">
                    <a16:rowId xmlns:a16="http://schemas.microsoft.com/office/drawing/2014/main" val="2318885033"/>
                  </a:ext>
                </a:extLst>
              </a:tr>
            </a:tbl>
          </a:graphicData>
        </a:graphic>
      </p:graphicFrame>
      <p:sp>
        <p:nvSpPr>
          <p:cNvPr id="3" name="Title 2">
            <a:extLst>
              <a:ext uri="{FF2B5EF4-FFF2-40B4-BE49-F238E27FC236}">
                <a16:creationId xmlns:a16="http://schemas.microsoft.com/office/drawing/2014/main" id="{D5160526-F85E-839E-973E-175FA6C0FD73}"/>
              </a:ext>
            </a:extLst>
          </p:cNvPr>
          <p:cNvSpPr>
            <a:spLocks noGrp="1"/>
          </p:cNvSpPr>
          <p:nvPr>
            <p:ph type="title"/>
          </p:nvPr>
        </p:nvSpPr>
        <p:spPr/>
        <p:txBody>
          <a:bodyPr/>
          <a:lstStyle/>
          <a:p>
            <a:r>
              <a:rPr lang="en-US" dirty="0"/>
              <a:t>Adverse Events*</a:t>
            </a:r>
          </a:p>
        </p:txBody>
      </p:sp>
      <p:sp>
        <p:nvSpPr>
          <p:cNvPr id="5" name="Footer Placeholder 4">
            <a:extLst>
              <a:ext uri="{FF2B5EF4-FFF2-40B4-BE49-F238E27FC236}">
                <a16:creationId xmlns:a16="http://schemas.microsoft.com/office/drawing/2014/main" id="{A853E016-15C8-0917-1145-E27D021FF9D4}"/>
              </a:ext>
            </a:extLst>
          </p:cNvPr>
          <p:cNvSpPr>
            <a:spLocks noGrp="1"/>
          </p:cNvSpPr>
          <p:nvPr>
            <p:ph type="ftr" sz="quarter" idx="3"/>
          </p:nvPr>
        </p:nvSpPr>
        <p:spPr/>
        <p:txBody>
          <a:bodyPr/>
          <a:lstStyle/>
          <a:p>
            <a:r>
              <a:rPr lang="en-US" dirty="0"/>
              <a:t>*All Treated Participants=Includes all participants who received at least one dose of study medication</a:t>
            </a:r>
          </a:p>
          <a:p>
            <a:r>
              <a:rPr lang="en-US" dirty="0"/>
              <a:t>AE, adverse event; SAE, serious adverse event.</a:t>
            </a:r>
          </a:p>
        </p:txBody>
      </p:sp>
    </p:spTree>
    <p:extLst>
      <p:ext uri="{BB962C8B-B14F-4D97-AF65-F5344CB8AC3E}">
        <p14:creationId xmlns:p14="http://schemas.microsoft.com/office/powerpoint/2010/main" val="40303649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DHOTG -OFFICIAL-FINAL">
      <a:dk1>
        <a:srgbClr val="000000"/>
      </a:dk1>
      <a:lt1>
        <a:sysClr val="window" lastClr="FFFFFF"/>
      </a:lt1>
      <a:dk2>
        <a:srgbClr val="373648"/>
      </a:dk2>
      <a:lt2>
        <a:srgbClr val="F3F3F3"/>
      </a:lt2>
      <a:accent1>
        <a:srgbClr val="00539B"/>
      </a:accent1>
      <a:accent2>
        <a:srgbClr val="001A57"/>
      </a:accent2>
      <a:accent3>
        <a:srgbClr val="0736A4"/>
      </a:accent3>
      <a:accent4>
        <a:srgbClr val="005587"/>
      </a:accent4>
      <a:accent5>
        <a:srgbClr val="0577B1"/>
      </a:accent5>
      <a:accent6>
        <a:srgbClr val="339898"/>
      </a:accent6>
      <a:hlink>
        <a:srgbClr val="00539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920</TotalTime>
  <Words>980</Words>
  <Application>Microsoft Office PowerPoint</Application>
  <PresentationFormat>Widescreen</PresentationFormat>
  <Paragraphs>186</Paragraphs>
  <Slides>7</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2" baseType="lpstr">
      <vt:lpstr>Arial</vt:lpstr>
      <vt:lpstr>Calibri</vt:lpstr>
      <vt:lpstr>Wingdings</vt:lpstr>
      <vt:lpstr>Office Theme</vt:lpstr>
      <vt:lpstr>think-cell Slide</vt:lpstr>
      <vt:lpstr>Factor XI Inhibition- Milvexian, Asundexian, and AXIOMATIC</vt:lpstr>
      <vt:lpstr>Disclaimer</vt:lpstr>
      <vt:lpstr>Milvexian</vt:lpstr>
      <vt:lpstr>AXIOMATIC-SSP Study Design</vt:lpstr>
      <vt:lpstr>Participant Clinical Characteristics*</vt:lpstr>
      <vt:lpstr>Symptomatic Ischemic Stroke*</vt:lpstr>
      <vt:lpstr>Adverse 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92</cp:revision>
  <dcterms:created xsi:type="dcterms:W3CDTF">2017-09-06T16:07:56Z</dcterms:created>
  <dcterms:modified xsi:type="dcterms:W3CDTF">2022-09-28T12:58:10Z</dcterms:modified>
</cp:coreProperties>
</file>