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699" r:id="rId4"/>
  </p:sldMasterIdLst>
  <p:notesMasterIdLst>
    <p:notesMasterId r:id="rId14"/>
  </p:notesMasterIdLst>
  <p:sldIdLst>
    <p:sldId id="554" r:id="rId5"/>
    <p:sldId id="256" r:id="rId6"/>
    <p:sldId id="265" r:id="rId7"/>
    <p:sldId id="258" r:id="rId8"/>
    <p:sldId id="556" r:id="rId9"/>
    <p:sldId id="555" r:id="rId10"/>
    <p:sldId id="557" r:id="rId11"/>
    <p:sldId id="55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6" autoAdjust="0"/>
    <p:restoredTop sz="96054"/>
  </p:normalViewPr>
  <p:slideViewPr>
    <p:cSldViewPr snapToGrid="0">
      <p:cViewPr varScale="1">
        <p:scale>
          <a:sx n="118" d="100"/>
          <a:sy n="118" d="100"/>
        </p:scale>
        <p:origin x="4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59-3C48-9BB5-D83415CF34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59-3C48-9BB5-D83415CF34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59-3C48-9BB5-D83415CF34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59-3C48-9BB5-D83415CF34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59-3C48-9BB5-D83415CF34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59-3C48-9BB5-D83415CF347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59-3C48-9BB5-D83415CF347A}"/>
              </c:ext>
            </c:extLst>
          </c:dPt>
          <c:cat>
            <c:strRef>
              <c:f>Sheet1!$A$1:$A$7</c:f>
              <c:strCache>
                <c:ptCount val="7"/>
                <c:pt idx="0">
                  <c:v>Idiopathic PAH</c:v>
                </c:pt>
                <c:pt idx="1">
                  <c:v>Drug/Toxin-Induced</c:v>
                </c:pt>
                <c:pt idx="2">
                  <c:v>Connective Tissue Disease</c:v>
                </c:pt>
                <c:pt idx="3">
                  <c:v>HIV-related PAH</c:v>
                </c:pt>
                <c:pt idx="4">
                  <c:v>Portopulmonary Hypertension</c:v>
                </c:pt>
                <c:pt idx="5">
                  <c:v>Congenital Heart Disease</c:v>
                </c:pt>
                <c:pt idx="6">
                  <c:v>Heritable PAH</c:v>
                </c:pt>
              </c:strCache>
            </c:strRef>
          </c:cat>
          <c:val>
            <c:numRef>
              <c:f>Sheet1!$B$1:$B$7</c:f>
              <c:numCache>
                <c:formatCode>0%</c:formatCode>
                <c:ptCount val="7"/>
                <c:pt idx="0">
                  <c:v>0.37</c:v>
                </c:pt>
                <c:pt idx="1">
                  <c:v>0.11</c:v>
                </c:pt>
                <c:pt idx="2">
                  <c:v>0.34</c:v>
                </c:pt>
                <c:pt idx="3">
                  <c:v>0.01</c:v>
                </c:pt>
                <c:pt idx="4">
                  <c:v>0.08</c:v>
                </c:pt>
                <c:pt idx="5">
                  <c:v>7.0000000000000007E-2</c:v>
                </c:pt>
                <c:pt idx="6">
                  <c:v>0.02</c:v>
                </c:pt>
              </c:numCache>
            </c:numRef>
          </c:val>
          <c:extLst>
            <c:ext xmlns:c16="http://schemas.microsoft.com/office/drawing/2014/chart" uri="{C3380CC4-5D6E-409C-BE32-E72D297353CC}">
              <c16:uniqueId val="{0000000E-FE59-3C48-9BB5-D83415CF347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620423775324363E-5"/>
          <c:y val="0.75865573705816558"/>
          <c:w val="0.98280682969861632"/>
          <c:h val="0.196015400798635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82C8A-24C1-4E29-9E54-B7645203555A}"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E82C-C615-4632-972C-DC2E8D842072}" type="slidenum">
              <a:rPr lang="en-US" smtClean="0"/>
              <a:t>‹#›</a:t>
            </a:fld>
            <a:endParaRPr lang="en-US"/>
          </a:p>
        </p:txBody>
      </p:sp>
    </p:spTree>
    <p:extLst>
      <p:ext uri="{BB962C8B-B14F-4D97-AF65-F5344CB8AC3E}">
        <p14:creationId xmlns:p14="http://schemas.microsoft.com/office/powerpoint/2010/main" val="403710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BDEA73-E072-40A0-9241-567FC4718D01}" type="slidenum">
              <a:rPr lang="en-US" smtClean="0"/>
              <a:t>4</a:t>
            </a:fld>
            <a:endParaRPr lang="en-US"/>
          </a:p>
        </p:txBody>
      </p:sp>
    </p:spTree>
    <p:extLst>
      <p:ext uri="{BB962C8B-B14F-4D97-AF65-F5344CB8AC3E}">
        <p14:creationId xmlns:p14="http://schemas.microsoft.com/office/powerpoint/2010/main" val="236124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EA73-E072-40A0-9241-567FC4718D01}" type="slidenum">
              <a:rPr lang="en-US" smtClean="0"/>
              <a:t>6</a:t>
            </a:fld>
            <a:endParaRPr lang="en-US"/>
          </a:p>
        </p:txBody>
      </p:sp>
    </p:spTree>
    <p:extLst>
      <p:ext uri="{BB962C8B-B14F-4D97-AF65-F5344CB8AC3E}">
        <p14:creationId xmlns:p14="http://schemas.microsoft.com/office/powerpoint/2010/main" val="269191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EA73-E072-40A0-9241-567FC4718D01}" type="slidenum">
              <a:rPr lang="en-US" smtClean="0"/>
              <a:t>7</a:t>
            </a:fld>
            <a:endParaRPr lang="en-US"/>
          </a:p>
        </p:txBody>
      </p:sp>
    </p:spTree>
    <p:extLst>
      <p:ext uri="{BB962C8B-B14F-4D97-AF65-F5344CB8AC3E}">
        <p14:creationId xmlns:p14="http://schemas.microsoft.com/office/powerpoint/2010/main" val="256469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7425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836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7637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1724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083CF21-914B-0283-A43F-CA529331B8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915D69D1-172E-D4AD-908A-CFFD5DDCB4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57570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3881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9452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5640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76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65498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6869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7793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294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6066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08068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18012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22446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42078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5961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701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3557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0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54199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00822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2096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51972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8318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955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8065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798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170004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38807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259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83509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58862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48622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818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57007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77275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55992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850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486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2376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276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2705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8495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972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51E43D9-8ABC-0212-E790-399A1F98AE4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63497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368887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6138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70"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Testing in PAH: Cascade Genetic Testing Approach</a:t>
            </a:r>
          </a:p>
        </p:txBody>
      </p:sp>
      <p:sp>
        <p:nvSpPr>
          <p:cNvPr id="3" name="Subtitle 2"/>
          <p:cNvSpPr>
            <a:spLocks noGrp="1"/>
          </p:cNvSpPr>
          <p:nvPr>
            <p:ph type="body" idx="1"/>
          </p:nvPr>
        </p:nvSpPr>
        <p:spPr>
          <a:xfrm>
            <a:off x="609601" y="4214813"/>
            <a:ext cx="10515600" cy="1874837"/>
          </a:xfrm>
        </p:spPr>
        <p:txBody>
          <a:bodyPr>
            <a:normAutofit fontScale="92500" lnSpcReduction="10000"/>
          </a:bodyPr>
          <a:lstStyle/>
          <a:p>
            <a:r>
              <a:rPr lang="en-US" dirty="0"/>
              <a:t>Sudarshan Rajagopal, MD, PhD</a:t>
            </a:r>
          </a:p>
          <a:p>
            <a:r>
              <a:rPr lang="en-US" dirty="0"/>
              <a:t>Associate Professor of Medicine</a:t>
            </a:r>
          </a:p>
          <a:p>
            <a:r>
              <a:rPr lang="en-US" dirty="0"/>
              <a:t>Co-Director, Pulmonary Vascular Disease Center</a:t>
            </a:r>
          </a:p>
          <a:p>
            <a:r>
              <a:rPr lang="en-US" dirty="0"/>
              <a:t>Duke University School of Medicine</a:t>
            </a:r>
          </a:p>
          <a:p>
            <a:r>
              <a:rPr lang="en-US" dirty="0"/>
              <a:t>Durham, NC </a:t>
            </a:r>
          </a:p>
        </p:txBody>
      </p:sp>
    </p:spTree>
    <p:extLst>
      <p:ext uri="{BB962C8B-B14F-4D97-AF65-F5344CB8AC3E}">
        <p14:creationId xmlns:p14="http://schemas.microsoft.com/office/powerpoint/2010/main" val="255947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935"/>
            <a:ext cx="10744200" cy="1185577"/>
          </a:xfrm>
        </p:spPr>
        <p:txBody>
          <a:bodyPr/>
          <a:lstStyle/>
          <a:p>
            <a:r>
              <a:rPr lang="en-US" dirty="0"/>
              <a:t>Genetic Testing in PAH</a:t>
            </a:r>
          </a:p>
        </p:txBody>
      </p:sp>
      <p:sp>
        <p:nvSpPr>
          <p:cNvPr id="3" name="Content Placeholder 2"/>
          <p:cNvSpPr>
            <a:spLocks noGrp="1"/>
          </p:cNvSpPr>
          <p:nvPr>
            <p:ph idx="1"/>
          </p:nvPr>
        </p:nvSpPr>
        <p:spPr/>
        <p:txBody>
          <a:bodyPr>
            <a:normAutofit/>
          </a:bodyPr>
          <a:lstStyle/>
          <a:p>
            <a:r>
              <a:rPr lang="en-US" sz="2800" dirty="0"/>
              <a:t>BC is a 56-year-old female, recently diagnosed with presumed idiopathic PAH</a:t>
            </a:r>
          </a:p>
          <a:p>
            <a:r>
              <a:rPr lang="en-US" sz="2800" dirty="0"/>
              <a:t>Her parents have passed away, but she has two siblings and two children of her own, as well as grandchildren</a:t>
            </a:r>
          </a:p>
          <a:p>
            <a:r>
              <a:rPr lang="en-US" sz="2800" dirty="0"/>
              <a:t>She is concerned about the risk of PAH in her family members</a:t>
            </a:r>
          </a:p>
          <a:p>
            <a:r>
              <a:rPr lang="en-US" sz="2800" dirty="0"/>
              <a:t>Should we offer her genetic testing?</a:t>
            </a:r>
          </a:p>
        </p:txBody>
      </p:sp>
      <p:sp>
        <p:nvSpPr>
          <p:cNvPr id="22" name="Footer Placeholder 21">
            <a:extLst>
              <a:ext uri="{FF2B5EF4-FFF2-40B4-BE49-F238E27FC236}">
                <a16:creationId xmlns:a16="http://schemas.microsoft.com/office/drawing/2014/main" id="{D11C2F17-CBFD-5009-3856-F04AD930EA40}"/>
              </a:ext>
            </a:extLst>
          </p:cNvPr>
          <p:cNvSpPr>
            <a:spLocks noGrp="1"/>
          </p:cNvSpPr>
          <p:nvPr>
            <p:ph type="ftr" sz="quarter" idx="3"/>
          </p:nvPr>
        </p:nvSpPr>
        <p:spPr>
          <a:xfrm>
            <a:off x="0" y="6425999"/>
            <a:ext cx="10744199" cy="442131"/>
          </a:xfrm>
        </p:spPr>
        <p:txBody>
          <a:bodyPr/>
          <a:lstStyle/>
          <a:p>
            <a:r>
              <a:rPr lang="en-US" dirty="0"/>
              <a:t>PAH, pulmonary arterial hypertension. </a:t>
            </a:r>
          </a:p>
        </p:txBody>
      </p:sp>
    </p:spTree>
    <p:extLst>
      <p:ext uri="{BB962C8B-B14F-4D97-AF65-F5344CB8AC3E}">
        <p14:creationId xmlns:p14="http://schemas.microsoft.com/office/powerpoint/2010/main" val="187139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69C13F-A5D6-1ED5-D05C-016CEB163427}"/>
              </a:ext>
            </a:extLst>
          </p:cNvPr>
          <p:cNvGrpSpPr/>
          <p:nvPr/>
        </p:nvGrpSpPr>
        <p:grpSpPr>
          <a:xfrm>
            <a:off x="5156935" y="863779"/>
            <a:ext cx="7424925" cy="5736616"/>
            <a:chOff x="4791046" y="898094"/>
            <a:chExt cx="7424925" cy="5736616"/>
          </a:xfrm>
        </p:grpSpPr>
        <p:graphicFrame>
          <p:nvGraphicFramePr>
            <p:cNvPr id="7" name="Chart 6">
              <a:extLst>
                <a:ext uri="{FF2B5EF4-FFF2-40B4-BE49-F238E27FC236}">
                  <a16:creationId xmlns:a16="http://schemas.microsoft.com/office/drawing/2014/main" id="{CF665BC3-606F-C263-FDE3-38E75BCB6CCA}"/>
                </a:ext>
              </a:extLst>
            </p:cNvPr>
            <p:cNvGraphicFramePr>
              <a:graphicFrameLocks/>
            </p:cNvGraphicFramePr>
            <p:nvPr>
              <p:extLst>
                <p:ext uri="{D42A27DB-BD31-4B8C-83A1-F6EECF244321}">
                  <p14:modId xmlns:p14="http://schemas.microsoft.com/office/powerpoint/2010/main" val="3128222353"/>
                </p:ext>
              </p:extLst>
            </p:nvPr>
          </p:nvGraphicFramePr>
          <p:xfrm>
            <a:off x="4791046" y="1514551"/>
            <a:ext cx="7424925" cy="512015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BBD7805-F09B-B1BF-7AC4-55D770820247}"/>
                </a:ext>
              </a:extLst>
            </p:cNvPr>
            <p:cNvSpPr txBox="1"/>
            <p:nvPr/>
          </p:nvSpPr>
          <p:spPr>
            <a:xfrm>
              <a:off x="9122044" y="2515462"/>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37%</a:t>
              </a:r>
            </a:p>
          </p:txBody>
        </p:sp>
        <p:sp>
          <p:nvSpPr>
            <p:cNvPr id="9" name="TextBox 8">
              <a:extLst>
                <a:ext uri="{FF2B5EF4-FFF2-40B4-BE49-F238E27FC236}">
                  <a16:creationId xmlns:a16="http://schemas.microsoft.com/office/drawing/2014/main" id="{71E5946F-0690-5163-F5AA-5870F1A4BA4E}"/>
                </a:ext>
              </a:extLst>
            </p:cNvPr>
            <p:cNvSpPr txBox="1"/>
            <p:nvPr/>
          </p:nvSpPr>
          <p:spPr>
            <a:xfrm>
              <a:off x="8815998" y="4575086"/>
              <a:ext cx="62921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11%</a:t>
              </a:r>
            </a:p>
          </p:txBody>
        </p:sp>
        <p:sp>
          <p:nvSpPr>
            <p:cNvPr id="10" name="TextBox 9">
              <a:extLst>
                <a:ext uri="{FF2B5EF4-FFF2-40B4-BE49-F238E27FC236}">
                  <a16:creationId xmlns:a16="http://schemas.microsoft.com/office/drawing/2014/main" id="{EFEC33A6-7969-E91A-246F-E918F81C6C84}"/>
                </a:ext>
              </a:extLst>
            </p:cNvPr>
            <p:cNvSpPr txBox="1"/>
            <p:nvPr/>
          </p:nvSpPr>
          <p:spPr>
            <a:xfrm>
              <a:off x="7083951" y="4040907"/>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34%</a:t>
              </a:r>
            </a:p>
          </p:txBody>
        </p:sp>
        <p:sp>
          <p:nvSpPr>
            <p:cNvPr id="11" name="TextBox 10">
              <a:extLst>
                <a:ext uri="{FF2B5EF4-FFF2-40B4-BE49-F238E27FC236}">
                  <a16:creationId xmlns:a16="http://schemas.microsoft.com/office/drawing/2014/main" id="{B3C4BF33-0BA3-9FDB-3EA9-244E67F13BB4}"/>
                </a:ext>
              </a:extLst>
            </p:cNvPr>
            <p:cNvSpPr txBox="1"/>
            <p:nvPr/>
          </p:nvSpPr>
          <p:spPr>
            <a:xfrm>
              <a:off x="6341514" y="2457850"/>
              <a:ext cx="5180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77DA4CA0-4043-41E3-3059-A74599FAF84E}"/>
                </a:ext>
              </a:extLst>
            </p:cNvPr>
            <p:cNvSpPr txBox="1"/>
            <p:nvPr/>
          </p:nvSpPr>
          <p:spPr>
            <a:xfrm>
              <a:off x="7107758" y="2273184"/>
              <a:ext cx="5180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a:t>
              </a:r>
            </a:p>
          </p:txBody>
        </p:sp>
        <p:sp>
          <p:nvSpPr>
            <p:cNvPr id="13" name="TextBox 12">
              <a:extLst>
                <a:ext uri="{FF2B5EF4-FFF2-40B4-BE49-F238E27FC236}">
                  <a16:creationId xmlns:a16="http://schemas.microsoft.com/office/drawing/2014/main" id="{12F93608-23BE-F84D-9E56-9134F1C64259}"/>
                </a:ext>
              </a:extLst>
            </p:cNvPr>
            <p:cNvSpPr txBox="1"/>
            <p:nvPr/>
          </p:nvSpPr>
          <p:spPr>
            <a:xfrm>
              <a:off x="7742827" y="1948664"/>
              <a:ext cx="5180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7%</a:t>
              </a:r>
            </a:p>
          </p:txBody>
        </p:sp>
        <p:sp>
          <p:nvSpPr>
            <p:cNvPr id="14" name="TextBox 13">
              <a:extLst>
                <a:ext uri="{FF2B5EF4-FFF2-40B4-BE49-F238E27FC236}">
                  <a16:creationId xmlns:a16="http://schemas.microsoft.com/office/drawing/2014/main" id="{5F34A2C9-7F4D-6628-5A83-D0AE1063C070}"/>
                </a:ext>
              </a:extLst>
            </p:cNvPr>
            <p:cNvSpPr txBox="1"/>
            <p:nvPr/>
          </p:nvSpPr>
          <p:spPr>
            <a:xfrm>
              <a:off x="8179225" y="1329885"/>
              <a:ext cx="5180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F42AE72B-DE25-BF3B-640F-8960B9CEFE32}"/>
                </a:ext>
              </a:extLst>
            </p:cNvPr>
            <p:cNvSpPr txBox="1"/>
            <p:nvPr/>
          </p:nvSpPr>
          <p:spPr>
            <a:xfrm>
              <a:off x="6198741" y="898094"/>
              <a:ext cx="436100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Distribution of Group 1 PAH By Cause</a:t>
              </a:r>
            </a:p>
          </p:txBody>
        </p:sp>
      </p:grpSp>
      <p:sp>
        <p:nvSpPr>
          <p:cNvPr id="2" name="Title 1">
            <a:extLst>
              <a:ext uri="{FF2B5EF4-FFF2-40B4-BE49-F238E27FC236}">
                <a16:creationId xmlns:a16="http://schemas.microsoft.com/office/drawing/2014/main" id="{2652EFC5-3E34-46E3-BD50-FEA692BDA934}"/>
              </a:ext>
            </a:extLst>
          </p:cNvPr>
          <p:cNvSpPr>
            <a:spLocks noGrp="1"/>
          </p:cNvSpPr>
          <p:nvPr>
            <p:ph type="title"/>
          </p:nvPr>
        </p:nvSpPr>
        <p:spPr/>
        <p:txBody>
          <a:bodyPr/>
          <a:lstStyle/>
          <a:p>
            <a:r>
              <a:rPr lang="en-US" dirty="0"/>
              <a:t>Heritable PAH - Prevalence</a:t>
            </a:r>
          </a:p>
        </p:txBody>
      </p:sp>
      <p:sp>
        <p:nvSpPr>
          <p:cNvPr id="4" name="Content Placeholder 3">
            <a:extLst>
              <a:ext uri="{FF2B5EF4-FFF2-40B4-BE49-F238E27FC236}">
                <a16:creationId xmlns:a16="http://schemas.microsoft.com/office/drawing/2014/main" id="{2C35EC39-7CE9-4705-A1E8-9619934FE0AB}"/>
              </a:ext>
            </a:extLst>
          </p:cNvPr>
          <p:cNvSpPr>
            <a:spLocks noGrp="1"/>
          </p:cNvSpPr>
          <p:nvPr>
            <p:ph sz="half" idx="1"/>
          </p:nvPr>
        </p:nvSpPr>
        <p:spPr/>
        <p:txBody>
          <a:bodyPr/>
          <a:lstStyle/>
          <a:p>
            <a:r>
              <a:rPr lang="en-US" dirty="0"/>
              <a:t>Only ~2% of cases of PAH are defined as heritable PAH</a:t>
            </a:r>
          </a:p>
          <a:p>
            <a:r>
              <a:rPr lang="en-US" dirty="0"/>
              <a:t>However, 25-30% of patients with idiopathic PAH are found to have an underlying genetic cause when tested </a:t>
            </a:r>
          </a:p>
          <a:p>
            <a:r>
              <a:rPr lang="en-US" dirty="0"/>
              <a:t>Complicated because of incomplete penetrance </a:t>
            </a:r>
            <a:br>
              <a:rPr lang="en-US" dirty="0"/>
            </a:br>
            <a:r>
              <a:rPr lang="en-US" dirty="0"/>
              <a:t>(For </a:t>
            </a:r>
            <a:r>
              <a:rPr lang="en-US" i="1" dirty="0"/>
              <a:t>BMPR2</a:t>
            </a:r>
            <a:r>
              <a:rPr lang="en-US" dirty="0"/>
              <a:t>, ~14% in male carriers and 42% in females)</a:t>
            </a:r>
          </a:p>
        </p:txBody>
      </p:sp>
      <p:sp>
        <p:nvSpPr>
          <p:cNvPr id="19" name="Footer Placeholder 18">
            <a:extLst>
              <a:ext uri="{FF2B5EF4-FFF2-40B4-BE49-F238E27FC236}">
                <a16:creationId xmlns:a16="http://schemas.microsoft.com/office/drawing/2014/main" id="{60680671-4E13-2953-4B64-2A0C560CCA85}"/>
              </a:ext>
            </a:extLst>
          </p:cNvPr>
          <p:cNvSpPr>
            <a:spLocks noGrp="1"/>
          </p:cNvSpPr>
          <p:nvPr>
            <p:ph type="ftr" sz="quarter" idx="3"/>
          </p:nvPr>
        </p:nvSpPr>
        <p:spPr>
          <a:xfrm>
            <a:off x="0" y="6390010"/>
            <a:ext cx="10515599" cy="442131"/>
          </a:xfrm>
        </p:spPr>
        <p:txBody>
          <a:bodyPr/>
          <a:lstStyle/>
          <a:p>
            <a:r>
              <a:rPr lang="en-US"/>
              <a:t>Pulmonary Hypertension Association. Updated March 5, 2018. Accessed April 2023. https://phassociation.org/recent-research-and-the-pha-registry-feb-2018/.</a:t>
            </a:r>
          </a:p>
        </p:txBody>
      </p:sp>
    </p:spTree>
    <p:extLst>
      <p:ext uri="{BB962C8B-B14F-4D97-AF65-F5344CB8AC3E}">
        <p14:creationId xmlns:p14="http://schemas.microsoft.com/office/powerpoint/2010/main" val="239645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1E5-76BB-4578-A7F3-B8A874F2FCDE}"/>
              </a:ext>
            </a:extLst>
          </p:cNvPr>
          <p:cNvSpPr>
            <a:spLocks noGrp="1"/>
          </p:cNvSpPr>
          <p:nvPr>
            <p:ph type="title"/>
          </p:nvPr>
        </p:nvSpPr>
        <p:spPr/>
        <p:txBody>
          <a:bodyPr/>
          <a:lstStyle/>
          <a:p>
            <a:r>
              <a:rPr lang="en-US" dirty="0"/>
              <a:t>Identification of Genes Associated with PAH</a:t>
            </a:r>
          </a:p>
        </p:txBody>
      </p:sp>
      <p:sp>
        <p:nvSpPr>
          <p:cNvPr id="6" name="Footer Placeholder 5">
            <a:extLst>
              <a:ext uri="{FF2B5EF4-FFF2-40B4-BE49-F238E27FC236}">
                <a16:creationId xmlns:a16="http://schemas.microsoft.com/office/drawing/2014/main" id="{64F2B164-AB2A-DB7F-6FCD-D44C3D675C1B}"/>
              </a:ext>
            </a:extLst>
          </p:cNvPr>
          <p:cNvSpPr>
            <a:spLocks noGrp="1"/>
          </p:cNvSpPr>
          <p:nvPr>
            <p:ph type="ftr" sz="quarter" idx="3"/>
          </p:nvPr>
        </p:nvSpPr>
        <p:spPr>
          <a:xfrm>
            <a:off x="0" y="6415869"/>
            <a:ext cx="10744199" cy="442131"/>
          </a:xfrm>
        </p:spPr>
        <p:txBody>
          <a:bodyPr/>
          <a:lstStyle/>
          <a:p>
            <a:r>
              <a:rPr lang="en-US" dirty="0"/>
              <a:t>WSPH, World Symposium on Pulmonary Hypertension</a:t>
            </a:r>
          </a:p>
          <a:p>
            <a:r>
              <a:rPr lang="en-US" dirty="0"/>
              <a:t>
Morrell NW, et al. </a:t>
            </a:r>
            <a:r>
              <a:rPr lang="en-US" i="1" dirty="0" err="1"/>
              <a:t>Eur</a:t>
            </a:r>
            <a:r>
              <a:rPr lang="en-US" i="1" dirty="0"/>
              <a:t> Respir J, </a:t>
            </a:r>
            <a:r>
              <a:rPr lang="en-US" dirty="0"/>
              <a:t>2019;53:1801899.</a:t>
            </a:r>
          </a:p>
        </p:txBody>
      </p:sp>
      <p:pic>
        <p:nvPicPr>
          <p:cNvPr id="4" name="Picture 2">
            <a:extLst>
              <a:ext uri="{FF2B5EF4-FFF2-40B4-BE49-F238E27FC236}">
                <a16:creationId xmlns:a16="http://schemas.microsoft.com/office/drawing/2014/main" id="{1C765450-A01F-4B3F-8F9D-B8053A607A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646" y="1292317"/>
            <a:ext cx="10484108" cy="4710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8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AA9D-C11B-4EC6-BC40-7A23E1D0C93E}"/>
              </a:ext>
            </a:extLst>
          </p:cNvPr>
          <p:cNvSpPr>
            <a:spLocks noGrp="1"/>
          </p:cNvSpPr>
          <p:nvPr>
            <p:ph type="title"/>
          </p:nvPr>
        </p:nvSpPr>
        <p:spPr>
          <a:xfrm>
            <a:off x="440728" y="449853"/>
            <a:ext cx="4695356" cy="1185577"/>
          </a:xfrm>
        </p:spPr>
        <p:txBody>
          <a:bodyPr/>
          <a:lstStyle/>
          <a:p>
            <a:r>
              <a:rPr lang="en-US" dirty="0"/>
              <a:t>Cascade Genetic Testing: What is It?</a:t>
            </a:r>
          </a:p>
        </p:txBody>
      </p:sp>
      <p:sp>
        <p:nvSpPr>
          <p:cNvPr id="7" name="Footer Placeholder 6">
            <a:extLst>
              <a:ext uri="{FF2B5EF4-FFF2-40B4-BE49-F238E27FC236}">
                <a16:creationId xmlns:a16="http://schemas.microsoft.com/office/drawing/2014/main" id="{2CB6A786-DCB9-1082-170F-7FB15D1D2351}"/>
              </a:ext>
            </a:extLst>
          </p:cNvPr>
          <p:cNvSpPr>
            <a:spLocks noGrp="1"/>
          </p:cNvSpPr>
          <p:nvPr>
            <p:ph type="ftr" sz="quarter" idx="3"/>
          </p:nvPr>
        </p:nvSpPr>
        <p:spPr/>
        <p:txBody>
          <a:bodyPr/>
          <a:lstStyle/>
          <a:p>
            <a:r>
              <a:rPr lang="en-US" dirty="0"/>
              <a:t>National Society of Genetic Counselors. Accessed April 2023. https://</a:t>
            </a:r>
            <a:r>
              <a:rPr lang="en-US" dirty="0" err="1"/>
              <a:t>www.aboutgeneticcounselors.org</a:t>
            </a:r>
            <a:r>
              <a:rPr lang="en-US" dirty="0"/>
              <a:t>/Resources-to-Help-You/Post/the-power-of-cascade-testing-and-how-genetic-counselors-can-help.</a:t>
            </a:r>
          </a:p>
        </p:txBody>
      </p:sp>
      <p:grpSp>
        <p:nvGrpSpPr>
          <p:cNvPr id="13" name="Group 12">
            <a:extLst>
              <a:ext uri="{FF2B5EF4-FFF2-40B4-BE49-F238E27FC236}">
                <a16:creationId xmlns:a16="http://schemas.microsoft.com/office/drawing/2014/main" id="{152ABF66-2B64-7AAC-031E-EC37F6793149}"/>
              </a:ext>
            </a:extLst>
          </p:cNvPr>
          <p:cNvGrpSpPr/>
          <p:nvPr/>
        </p:nvGrpSpPr>
        <p:grpSpPr>
          <a:xfrm>
            <a:off x="4148318" y="670930"/>
            <a:ext cx="7602954" cy="5516140"/>
            <a:chOff x="2900161" y="1120140"/>
            <a:chExt cx="7329220" cy="5531584"/>
          </a:xfrm>
        </p:grpSpPr>
        <p:grpSp>
          <p:nvGrpSpPr>
            <p:cNvPr id="15" name="Group 14">
              <a:extLst>
                <a:ext uri="{FF2B5EF4-FFF2-40B4-BE49-F238E27FC236}">
                  <a16:creationId xmlns:a16="http://schemas.microsoft.com/office/drawing/2014/main" id="{CBD81D68-9AE6-69E8-6A09-293CB142FAF3}"/>
                </a:ext>
              </a:extLst>
            </p:cNvPr>
            <p:cNvGrpSpPr/>
            <p:nvPr/>
          </p:nvGrpSpPr>
          <p:grpSpPr>
            <a:xfrm rot="10800000">
              <a:off x="6948492" y="3690745"/>
              <a:ext cx="2889900" cy="0"/>
              <a:chOff x="2139300" y="4450080"/>
              <a:chExt cx="2889900" cy="0"/>
            </a:xfrm>
          </p:grpSpPr>
          <p:cxnSp>
            <p:nvCxnSpPr>
              <p:cNvPr id="45" name="Straight Connector 44">
                <a:extLst>
                  <a:ext uri="{FF2B5EF4-FFF2-40B4-BE49-F238E27FC236}">
                    <a16:creationId xmlns:a16="http://schemas.microsoft.com/office/drawing/2014/main" id="{8C1B0C4C-225F-B6D8-42EA-C1B9091D2E71}"/>
                  </a:ext>
                </a:extLst>
              </p:cNvPr>
              <p:cNvCxnSpPr>
                <a:cxnSpLocks/>
              </p:cNvCxnSpPr>
              <p:nvPr/>
            </p:nvCxnSpPr>
            <p:spPr>
              <a:xfrm>
                <a:off x="3577590" y="4450080"/>
                <a:ext cx="145161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6D6956-BDBA-D37B-F978-8226D0DB8014}"/>
                  </a:ext>
                </a:extLst>
              </p:cNvPr>
              <p:cNvCxnSpPr>
                <a:cxnSpLocks/>
              </p:cNvCxnSpPr>
              <p:nvPr/>
            </p:nvCxnSpPr>
            <p:spPr>
              <a:xfrm>
                <a:off x="2139300" y="4450080"/>
                <a:ext cx="145161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0978EFB-ABB7-D28E-F015-E58A5B1A3A47}"/>
                </a:ext>
              </a:extLst>
            </p:cNvPr>
            <p:cNvGrpSpPr/>
            <p:nvPr/>
          </p:nvGrpSpPr>
          <p:grpSpPr>
            <a:xfrm>
              <a:off x="3917625" y="1691640"/>
              <a:ext cx="2889900" cy="0"/>
              <a:chOff x="2139300" y="4450080"/>
              <a:chExt cx="2889900" cy="0"/>
            </a:xfrm>
          </p:grpSpPr>
          <p:cxnSp>
            <p:nvCxnSpPr>
              <p:cNvPr id="43" name="Straight Connector 42">
                <a:extLst>
                  <a:ext uri="{FF2B5EF4-FFF2-40B4-BE49-F238E27FC236}">
                    <a16:creationId xmlns:a16="http://schemas.microsoft.com/office/drawing/2014/main" id="{69D92C8D-DF55-D43E-BF15-FFEF2831A59D}"/>
                  </a:ext>
                </a:extLst>
              </p:cNvPr>
              <p:cNvCxnSpPr>
                <a:cxnSpLocks/>
              </p:cNvCxnSpPr>
              <p:nvPr/>
            </p:nvCxnSpPr>
            <p:spPr>
              <a:xfrm>
                <a:off x="3577590" y="4450080"/>
                <a:ext cx="145161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7A9A35-9136-0FB7-5139-78D9AF338036}"/>
                  </a:ext>
                </a:extLst>
              </p:cNvPr>
              <p:cNvCxnSpPr>
                <a:cxnSpLocks/>
              </p:cNvCxnSpPr>
              <p:nvPr/>
            </p:nvCxnSpPr>
            <p:spPr>
              <a:xfrm>
                <a:off x="2139300" y="4450080"/>
                <a:ext cx="145161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9B7A97E4-62CF-2A1D-50F2-7D98F7EC78B1}"/>
                </a:ext>
              </a:extLst>
            </p:cNvPr>
            <p:cNvSpPr/>
            <p:nvPr/>
          </p:nvSpPr>
          <p:spPr>
            <a:xfrm>
              <a:off x="3577590" y="1120140"/>
              <a:ext cx="1143000"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60CF27-894D-19E4-BC2C-2CE9313F2327}"/>
                </a:ext>
              </a:extLst>
            </p:cNvPr>
            <p:cNvSpPr/>
            <p:nvPr/>
          </p:nvSpPr>
          <p:spPr>
            <a:xfrm>
              <a:off x="6643686" y="3130689"/>
              <a:ext cx="1143000" cy="1143000"/>
            </a:xfrm>
            <a:prstGeom prst="rect">
              <a:avLst/>
            </a:prstGeom>
            <a:solidFill>
              <a:schemeClr val="accent4">
                <a:lumMod val="40000"/>
                <a:lumOff val="60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FA3C28-2C38-85D2-F085-945C470B9588}"/>
                </a:ext>
              </a:extLst>
            </p:cNvPr>
            <p:cNvSpPr/>
            <p:nvPr/>
          </p:nvSpPr>
          <p:spPr>
            <a:xfrm>
              <a:off x="9048737" y="5170170"/>
              <a:ext cx="1143000"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AA4F335-907A-004A-3A3A-199C51ACE9FF}"/>
                </a:ext>
              </a:extLst>
            </p:cNvPr>
            <p:cNvSpPr/>
            <p:nvPr/>
          </p:nvSpPr>
          <p:spPr>
            <a:xfrm>
              <a:off x="6718452" y="5170170"/>
              <a:ext cx="1143000" cy="1143000"/>
            </a:xfrm>
            <a:prstGeom prst="ellipse">
              <a:avLst/>
            </a:prstGeom>
            <a:solidFill>
              <a:schemeClr val="accent4">
                <a:lumMod val="40000"/>
                <a:lumOff val="60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E8D21D2-5258-1706-F9AA-D6D4F2B03FCA}"/>
                </a:ext>
              </a:extLst>
            </p:cNvPr>
            <p:cNvSpPr/>
            <p:nvPr/>
          </p:nvSpPr>
          <p:spPr>
            <a:xfrm>
              <a:off x="6040474" y="1120140"/>
              <a:ext cx="1143000" cy="1143000"/>
            </a:xfrm>
            <a:prstGeom prst="ellipse">
              <a:avLst/>
            </a:prstGeom>
            <a:solidFill>
              <a:schemeClr val="accent4">
                <a:lumMod val="40000"/>
                <a:lumOff val="60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3336E38-839C-67C5-A984-D3B70C56D4CA}"/>
                </a:ext>
              </a:extLst>
            </p:cNvPr>
            <p:cNvSpPr/>
            <p:nvPr/>
          </p:nvSpPr>
          <p:spPr>
            <a:xfrm>
              <a:off x="2974609" y="3130675"/>
              <a:ext cx="1143000" cy="1143000"/>
            </a:xfrm>
            <a:prstGeom prst="ellipse">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BD82DC-54EB-2224-4836-DE9FAEFA0E35}"/>
                </a:ext>
              </a:extLst>
            </p:cNvPr>
            <p:cNvSpPr/>
            <p:nvPr/>
          </p:nvSpPr>
          <p:spPr>
            <a:xfrm>
              <a:off x="9086381" y="3130675"/>
              <a:ext cx="1143000" cy="1143000"/>
            </a:xfrm>
            <a:prstGeom prst="ellipse">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9B9C47-6976-59CA-B82F-D08EB83EF733}"/>
                </a:ext>
              </a:extLst>
            </p:cNvPr>
            <p:cNvCxnSpPr>
              <a:cxnSpLocks/>
            </p:cNvCxnSpPr>
            <p:nvPr/>
          </p:nvCxnSpPr>
          <p:spPr>
            <a:xfrm flipV="1">
              <a:off x="5381617" y="1691639"/>
              <a:ext cx="0" cy="119443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0A8DB0-5087-972A-9E26-6DEA88CC8A7C}"/>
                </a:ext>
              </a:extLst>
            </p:cNvPr>
            <p:cNvCxnSpPr>
              <a:cxnSpLocks/>
            </p:cNvCxnSpPr>
            <p:nvPr/>
          </p:nvCxnSpPr>
          <p:spPr>
            <a:xfrm rot="16200000">
              <a:off x="7059449" y="3010866"/>
              <a:ext cx="27432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729371-51B6-EF99-8680-B3B9309ECB11}"/>
                </a:ext>
              </a:extLst>
            </p:cNvPr>
            <p:cNvCxnSpPr>
              <a:cxnSpLocks/>
            </p:cNvCxnSpPr>
            <p:nvPr/>
          </p:nvCxnSpPr>
          <p:spPr>
            <a:xfrm rot="16200000">
              <a:off x="7139939" y="5049006"/>
              <a:ext cx="27432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93E143-F744-007D-0C9E-179B173D0E6C}"/>
                </a:ext>
              </a:extLst>
            </p:cNvPr>
            <p:cNvCxnSpPr>
              <a:cxnSpLocks/>
            </p:cNvCxnSpPr>
            <p:nvPr/>
          </p:nvCxnSpPr>
          <p:spPr>
            <a:xfrm rot="16200000">
              <a:off x="9484980" y="5047298"/>
              <a:ext cx="27432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6352BE-B5D7-8DCE-3DEC-E05DDAF7818F}"/>
                </a:ext>
              </a:extLst>
            </p:cNvPr>
            <p:cNvCxnSpPr>
              <a:cxnSpLocks/>
            </p:cNvCxnSpPr>
            <p:nvPr/>
          </p:nvCxnSpPr>
          <p:spPr>
            <a:xfrm rot="16200000">
              <a:off x="3404700" y="2993529"/>
              <a:ext cx="27432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C71AF1C-BD9A-6CDF-7E92-2CC6FAB2C7AF}"/>
                </a:ext>
              </a:extLst>
            </p:cNvPr>
            <p:cNvGrpSpPr/>
            <p:nvPr/>
          </p:nvGrpSpPr>
          <p:grpSpPr>
            <a:xfrm>
              <a:off x="3527572" y="2857514"/>
              <a:ext cx="3683325" cy="152385"/>
              <a:chOff x="2139300" y="4450080"/>
              <a:chExt cx="2889900" cy="0"/>
            </a:xfrm>
          </p:grpSpPr>
          <p:cxnSp>
            <p:nvCxnSpPr>
              <p:cNvPr id="41" name="Straight Connector 40">
                <a:extLst>
                  <a:ext uri="{FF2B5EF4-FFF2-40B4-BE49-F238E27FC236}">
                    <a16:creationId xmlns:a16="http://schemas.microsoft.com/office/drawing/2014/main" id="{73DE6BF6-38BB-525C-1907-0188AEA02647}"/>
                  </a:ext>
                </a:extLst>
              </p:cNvPr>
              <p:cNvCxnSpPr>
                <a:cxnSpLocks/>
              </p:cNvCxnSpPr>
              <p:nvPr/>
            </p:nvCxnSpPr>
            <p:spPr>
              <a:xfrm>
                <a:off x="3577590" y="4450080"/>
                <a:ext cx="145161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BC5D16-124A-B7D4-AD07-DCD6915F6AE8}"/>
                  </a:ext>
                </a:extLst>
              </p:cNvPr>
              <p:cNvCxnSpPr>
                <a:cxnSpLocks/>
              </p:cNvCxnSpPr>
              <p:nvPr/>
            </p:nvCxnSpPr>
            <p:spPr>
              <a:xfrm>
                <a:off x="2139300" y="4450080"/>
                <a:ext cx="145161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CEDA93A-FEE6-1798-5327-CDF4D8DCB224}"/>
                </a:ext>
              </a:extLst>
            </p:cNvPr>
            <p:cNvGrpSpPr/>
            <p:nvPr/>
          </p:nvGrpSpPr>
          <p:grpSpPr>
            <a:xfrm rot="10800000">
              <a:off x="7267575" y="4399319"/>
              <a:ext cx="2352662" cy="512527"/>
              <a:chOff x="2139300" y="4450080"/>
              <a:chExt cx="2889900" cy="0"/>
            </a:xfrm>
          </p:grpSpPr>
          <p:cxnSp>
            <p:nvCxnSpPr>
              <p:cNvPr id="39" name="Straight Connector 38">
                <a:extLst>
                  <a:ext uri="{FF2B5EF4-FFF2-40B4-BE49-F238E27FC236}">
                    <a16:creationId xmlns:a16="http://schemas.microsoft.com/office/drawing/2014/main" id="{E47352EB-3E03-9801-347C-592B22CF5BBF}"/>
                  </a:ext>
                </a:extLst>
              </p:cNvPr>
              <p:cNvCxnSpPr>
                <a:cxnSpLocks/>
              </p:cNvCxnSpPr>
              <p:nvPr/>
            </p:nvCxnSpPr>
            <p:spPr>
              <a:xfrm>
                <a:off x="3577590" y="4450080"/>
                <a:ext cx="145161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1A016C-1154-1E0F-1A20-0E077F688386}"/>
                  </a:ext>
                </a:extLst>
              </p:cNvPr>
              <p:cNvCxnSpPr>
                <a:cxnSpLocks/>
              </p:cNvCxnSpPr>
              <p:nvPr/>
            </p:nvCxnSpPr>
            <p:spPr>
              <a:xfrm>
                <a:off x="2139300" y="4450080"/>
                <a:ext cx="145161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F6100754-3546-18D1-55E0-00365839CDC6}"/>
                </a:ext>
              </a:extLst>
            </p:cNvPr>
            <p:cNvCxnSpPr>
              <a:cxnSpLocks/>
            </p:cNvCxnSpPr>
            <p:nvPr/>
          </p:nvCxnSpPr>
          <p:spPr>
            <a:xfrm flipV="1">
              <a:off x="8419144" y="3717414"/>
              <a:ext cx="0" cy="119443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116C691-8F9F-7D3B-BF6D-42216972B9CB}"/>
                </a:ext>
              </a:extLst>
            </p:cNvPr>
            <p:cNvSpPr txBox="1"/>
            <p:nvPr/>
          </p:nvSpPr>
          <p:spPr>
            <a:xfrm>
              <a:off x="3541860" y="2286000"/>
              <a:ext cx="1180901" cy="338554"/>
            </a:xfrm>
            <a:prstGeom prst="rect">
              <a:avLst/>
            </a:prstGeom>
            <a:noFill/>
          </p:spPr>
          <p:txBody>
            <a:bodyPr wrap="none" rtlCol="0">
              <a:spAutoFit/>
            </a:bodyPr>
            <a:lstStyle/>
            <a:p>
              <a:r>
                <a:rPr lang="en-US" sz="1600" i="1" dirty="0"/>
                <a:t>GRANDPA</a:t>
              </a:r>
            </a:p>
          </p:txBody>
        </p:sp>
        <p:sp>
          <p:nvSpPr>
            <p:cNvPr id="33" name="TextBox 32">
              <a:extLst>
                <a:ext uri="{FF2B5EF4-FFF2-40B4-BE49-F238E27FC236}">
                  <a16:creationId xmlns:a16="http://schemas.microsoft.com/office/drawing/2014/main" id="{145E66F2-FC32-E442-16A8-101FAC3C39CB}"/>
                </a:ext>
              </a:extLst>
            </p:cNvPr>
            <p:cNvSpPr txBox="1"/>
            <p:nvPr/>
          </p:nvSpPr>
          <p:spPr>
            <a:xfrm>
              <a:off x="6010902" y="2286000"/>
              <a:ext cx="1231427" cy="338554"/>
            </a:xfrm>
            <a:prstGeom prst="rect">
              <a:avLst/>
            </a:prstGeom>
            <a:noFill/>
          </p:spPr>
          <p:txBody>
            <a:bodyPr wrap="none" rtlCol="0">
              <a:spAutoFit/>
            </a:bodyPr>
            <a:lstStyle/>
            <a:p>
              <a:r>
                <a:rPr lang="en-US" sz="1600" i="1" dirty="0"/>
                <a:t>GRANDMA</a:t>
              </a:r>
            </a:p>
          </p:txBody>
        </p:sp>
        <p:sp>
          <p:nvSpPr>
            <p:cNvPr id="34" name="TextBox 33">
              <a:extLst>
                <a:ext uri="{FF2B5EF4-FFF2-40B4-BE49-F238E27FC236}">
                  <a16:creationId xmlns:a16="http://schemas.microsoft.com/office/drawing/2014/main" id="{E32A2205-438C-C778-4CA3-6A758B60459B}"/>
                </a:ext>
              </a:extLst>
            </p:cNvPr>
            <p:cNvSpPr txBox="1"/>
            <p:nvPr/>
          </p:nvSpPr>
          <p:spPr>
            <a:xfrm>
              <a:off x="2900161" y="4314632"/>
              <a:ext cx="1354858" cy="338554"/>
            </a:xfrm>
            <a:prstGeom prst="rect">
              <a:avLst/>
            </a:prstGeom>
            <a:noFill/>
          </p:spPr>
          <p:txBody>
            <a:bodyPr wrap="none" rtlCol="0">
              <a:spAutoFit/>
            </a:bodyPr>
            <a:lstStyle/>
            <a:p>
              <a:r>
                <a:rPr lang="en-US" sz="1600" i="1" dirty="0"/>
                <a:t>AUNT SARA</a:t>
              </a:r>
            </a:p>
          </p:txBody>
        </p:sp>
        <p:sp>
          <p:nvSpPr>
            <p:cNvPr id="35" name="TextBox 34">
              <a:extLst>
                <a:ext uri="{FF2B5EF4-FFF2-40B4-BE49-F238E27FC236}">
                  <a16:creationId xmlns:a16="http://schemas.microsoft.com/office/drawing/2014/main" id="{E465292D-AC28-52AA-3425-D8A7D9131753}"/>
                </a:ext>
              </a:extLst>
            </p:cNvPr>
            <p:cNvSpPr txBox="1"/>
            <p:nvPr/>
          </p:nvSpPr>
          <p:spPr>
            <a:xfrm>
              <a:off x="6888672" y="4289579"/>
              <a:ext cx="615874" cy="338554"/>
            </a:xfrm>
            <a:prstGeom prst="rect">
              <a:avLst/>
            </a:prstGeom>
            <a:noFill/>
          </p:spPr>
          <p:txBody>
            <a:bodyPr wrap="none" rtlCol="0">
              <a:spAutoFit/>
            </a:bodyPr>
            <a:lstStyle/>
            <a:p>
              <a:r>
                <a:rPr lang="en-US" sz="1600" i="1" dirty="0"/>
                <a:t>DAD</a:t>
              </a:r>
            </a:p>
          </p:txBody>
        </p:sp>
        <p:sp>
          <p:nvSpPr>
            <p:cNvPr id="36" name="TextBox 35">
              <a:extLst>
                <a:ext uri="{FF2B5EF4-FFF2-40B4-BE49-F238E27FC236}">
                  <a16:creationId xmlns:a16="http://schemas.microsoft.com/office/drawing/2014/main" id="{D5A11D16-6232-B209-8660-22ACEF984D26}"/>
                </a:ext>
              </a:extLst>
            </p:cNvPr>
            <p:cNvSpPr txBox="1"/>
            <p:nvPr/>
          </p:nvSpPr>
          <p:spPr>
            <a:xfrm>
              <a:off x="9313876" y="4289579"/>
              <a:ext cx="688009" cy="338554"/>
            </a:xfrm>
            <a:prstGeom prst="rect">
              <a:avLst/>
            </a:prstGeom>
            <a:noFill/>
          </p:spPr>
          <p:txBody>
            <a:bodyPr wrap="none" rtlCol="0">
              <a:spAutoFit/>
            </a:bodyPr>
            <a:lstStyle/>
            <a:p>
              <a:r>
                <a:rPr lang="en-US" sz="1600" i="1" dirty="0"/>
                <a:t>MOM</a:t>
              </a:r>
            </a:p>
          </p:txBody>
        </p:sp>
        <p:sp>
          <p:nvSpPr>
            <p:cNvPr id="37" name="TextBox 36">
              <a:extLst>
                <a:ext uri="{FF2B5EF4-FFF2-40B4-BE49-F238E27FC236}">
                  <a16:creationId xmlns:a16="http://schemas.microsoft.com/office/drawing/2014/main" id="{1E0ABB85-7162-907B-5CAC-418F2060DDA1}"/>
                </a:ext>
              </a:extLst>
            </p:cNvPr>
            <p:cNvSpPr txBox="1"/>
            <p:nvPr/>
          </p:nvSpPr>
          <p:spPr>
            <a:xfrm>
              <a:off x="7027490" y="6313170"/>
              <a:ext cx="492443" cy="338554"/>
            </a:xfrm>
            <a:prstGeom prst="rect">
              <a:avLst/>
            </a:prstGeom>
            <a:noFill/>
          </p:spPr>
          <p:txBody>
            <a:bodyPr wrap="none" rtlCol="0">
              <a:spAutoFit/>
            </a:bodyPr>
            <a:lstStyle/>
            <a:p>
              <a:r>
                <a:rPr lang="en-US" sz="1600" i="1" dirty="0"/>
                <a:t>ME</a:t>
              </a:r>
            </a:p>
          </p:txBody>
        </p:sp>
        <p:sp>
          <p:nvSpPr>
            <p:cNvPr id="38" name="TextBox 37">
              <a:extLst>
                <a:ext uri="{FF2B5EF4-FFF2-40B4-BE49-F238E27FC236}">
                  <a16:creationId xmlns:a16="http://schemas.microsoft.com/office/drawing/2014/main" id="{B17F5822-CCB5-858B-2ACB-55B462FABD11}"/>
                </a:ext>
              </a:extLst>
            </p:cNvPr>
            <p:cNvSpPr txBox="1"/>
            <p:nvPr/>
          </p:nvSpPr>
          <p:spPr>
            <a:xfrm>
              <a:off x="9171240" y="6313170"/>
              <a:ext cx="973280" cy="338554"/>
            </a:xfrm>
            <a:prstGeom prst="rect">
              <a:avLst/>
            </a:prstGeom>
            <a:noFill/>
          </p:spPr>
          <p:txBody>
            <a:bodyPr wrap="none" rtlCol="0">
              <a:spAutoFit/>
            </a:bodyPr>
            <a:lstStyle/>
            <a:p>
              <a:r>
                <a:rPr lang="en-US" sz="1600" i="1" dirty="0"/>
                <a:t>TAYLOR</a:t>
              </a:r>
            </a:p>
          </p:txBody>
        </p:sp>
      </p:grpSp>
      <p:sp>
        <p:nvSpPr>
          <p:cNvPr id="14" name="TextBox 13">
            <a:extLst>
              <a:ext uri="{FF2B5EF4-FFF2-40B4-BE49-F238E27FC236}">
                <a16:creationId xmlns:a16="http://schemas.microsoft.com/office/drawing/2014/main" id="{6D206AFB-A943-5092-2BD4-C7B0D5B3F75A}"/>
              </a:ext>
            </a:extLst>
          </p:cNvPr>
          <p:cNvSpPr txBox="1"/>
          <p:nvPr/>
        </p:nvSpPr>
        <p:spPr>
          <a:xfrm>
            <a:off x="661598" y="4683850"/>
            <a:ext cx="6744318" cy="1200329"/>
          </a:xfrm>
          <a:prstGeom prst="rect">
            <a:avLst/>
          </a:prstGeom>
          <a:noFill/>
        </p:spPr>
        <p:txBody>
          <a:bodyPr wrap="square" rtlCol="0">
            <a:spAutoFit/>
          </a:bodyPr>
          <a:lstStyle/>
          <a:p>
            <a:r>
              <a:rPr lang="en-US" b="1" dirty="0"/>
              <a:t>CASCADE GENETIC TESTING:</a:t>
            </a:r>
          </a:p>
          <a:p>
            <a:r>
              <a:rPr lang="en-US" dirty="0"/>
              <a:t>the process of testing through a family in a specific order to identify all of the relatives who did, or did not, inherit a genetic mutation that is causing the condition of concern in the family</a:t>
            </a:r>
          </a:p>
        </p:txBody>
      </p:sp>
    </p:spTree>
    <p:extLst>
      <p:ext uri="{BB962C8B-B14F-4D97-AF65-F5344CB8AC3E}">
        <p14:creationId xmlns:p14="http://schemas.microsoft.com/office/powerpoint/2010/main" val="233473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C3AC-7164-4995-87B7-0FFC246F237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4C240FC-38B6-4480-A836-289C711C44C4}"/>
              </a:ext>
            </a:extLst>
          </p:cNvPr>
          <p:cNvSpPr>
            <a:spLocks noGrp="1"/>
          </p:cNvSpPr>
          <p:nvPr>
            <p:ph idx="1"/>
          </p:nvPr>
        </p:nvSpPr>
        <p:spPr/>
        <p:txBody>
          <a:bodyPr>
            <a:normAutofit/>
          </a:bodyPr>
          <a:lstStyle/>
          <a:p>
            <a:r>
              <a:rPr lang="en-US" sz="2800" dirty="0"/>
              <a:t>While most registries report that only 2% of PAH is heritable (HPAH), studies have shown than 25-30% of idiopathic PAH patients have an underlying genetic cause</a:t>
            </a:r>
          </a:p>
          <a:p>
            <a:r>
              <a:rPr lang="en-US" sz="2800" dirty="0"/>
              <a:t>If a patient is found to have a genetic cause for PAH, genetic testing can be offered to family members through cascade testing</a:t>
            </a:r>
          </a:p>
          <a:p>
            <a:r>
              <a:rPr lang="en-US" sz="2800" dirty="0"/>
              <a:t>For unaffected family members who are negative for a mutation, the risk of PAH is the same as for the general population</a:t>
            </a:r>
          </a:p>
          <a:p>
            <a:r>
              <a:rPr lang="en-US" sz="2800" dirty="0"/>
              <a:t>Those with a mutation are at risk for developing PAH. They should be monitored annually</a:t>
            </a:r>
          </a:p>
        </p:txBody>
      </p:sp>
    </p:spTree>
    <p:extLst>
      <p:ext uri="{BB962C8B-B14F-4D97-AF65-F5344CB8AC3E}">
        <p14:creationId xmlns:p14="http://schemas.microsoft.com/office/powerpoint/2010/main" val="312878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1_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96</TotalTime>
  <Words>731</Words>
  <Application>Microsoft Macintosh PowerPoint</Application>
  <PresentationFormat>Widescreen</PresentationFormat>
  <Paragraphs>74</Paragraphs>
  <Slides>9</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Calibri Light</vt:lpstr>
      <vt:lpstr>Century Gothic</vt:lpstr>
      <vt:lpstr>Trebuchet MS</vt:lpstr>
      <vt:lpstr>Pulm-critical Care Theme</vt:lpstr>
      <vt:lpstr>1_Pulm-critical Care Theme</vt:lpstr>
      <vt:lpstr>Office Theme</vt:lpstr>
      <vt:lpstr>Neurology2023</vt:lpstr>
      <vt:lpstr>Genetic Testing in PAH: Cascade Genetic Testing Approach</vt:lpstr>
      <vt:lpstr>Disclaimer</vt:lpstr>
      <vt:lpstr>PowerPoint Presentation</vt:lpstr>
      <vt:lpstr>Genetic Testing in PAH</vt:lpstr>
      <vt:lpstr>Heritable PAH - Prevalence</vt:lpstr>
      <vt:lpstr>Identification of Genes Associated with PAH</vt:lpstr>
      <vt:lpstr>Cascade Genetic Testing: What is It?</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Testing in PAH</dc:title>
  <dc:subject/>
  <dc:creator>MedEd On The Go</dc:creator>
  <cp:keywords/>
  <dc:description/>
  <cp:lastModifiedBy>Moriah Diethorn</cp:lastModifiedBy>
  <cp:revision>20</cp:revision>
  <dcterms:created xsi:type="dcterms:W3CDTF">2023-04-11T16:32:04Z</dcterms:created>
  <dcterms:modified xsi:type="dcterms:W3CDTF">2023-05-24T18:54:48Z</dcterms:modified>
  <cp:category/>
</cp:coreProperties>
</file>