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 id="2147483701" r:id="rId3"/>
  </p:sldMasterIdLst>
  <p:notesMasterIdLst>
    <p:notesMasterId r:id="rId17"/>
  </p:notesMasterIdLst>
  <p:handoutMasterIdLst>
    <p:handoutMasterId r:id="rId18"/>
  </p:handoutMasterIdLst>
  <p:sldIdLst>
    <p:sldId id="2141411911" r:id="rId4"/>
    <p:sldId id="256" r:id="rId5"/>
    <p:sldId id="265" r:id="rId6"/>
    <p:sldId id="2141411913" r:id="rId7"/>
    <p:sldId id="2134959185" r:id="rId8"/>
    <p:sldId id="343" r:id="rId9"/>
    <p:sldId id="315" r:id="rId10"/>
    <p:sldId id="2134959278" r:id="rId11"/>
    <p:sldId id="2141411912" r:id="rId12"/>
    <p:sldId id="316" r:id="rId13"/>
    <p:sldId id="317" r:id="rId14"/>
    <p:sldId id="2134960225"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31FAA"/>
    <a:srgbClr val="430942"/>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0" autoAdjust="0"/>
    <p:restoredTop sz="89388"/>
  </p:normalViewPr>
  <p:slideViewPr>
    <p:cSldViewPr snapToGrid="0">
      <p:cViewPr varScale="1">
        <p:scale>
          <a:sx n="109" d="100"/>
          <a:sy n="109" d="100"/>
        </p:scale>
        <p:origin x="760"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19097726868199E-2"/>
          <c:y val="0.23980307400602191"/>
          <c:w val="0.72610716893550054"/>
          <c:h val="0.52382619290601606"/>
        </c:manualLayout>
      </c:layout>
      <c:barChart>
        <c:barDir val="col"/>
        <c:grouping val="clustered"/>
        <c:varyColors val="0"/>
        <c:ser>
          <c:idx val="0"/>
          <c:order val="0"/>
          <c:tx>
            <c:strRef>
              <c:f>Sheet1!$B$1</c:f>
              <c:strCache>
                <c:ptCount val="1"/>
                <c:pt idx="0">
                  <c:v>Missed diagnoses</c:v>
                </c:pt>
              </c:strCache>
            </c:strRef>
          </c:tx>
          <c:spPr>
            <a:solidFill>
              <a:schemeClr val="accent4">
                <a:lumMod val="50000"/>
              </a:schemeClr>
            </a:solidFill>
            <a:ln>
              <a:noFill/>
            </a:ln>
            <a:effectLst/>
          </c:spPr>
          <c:invertIfNegative val="0"/>
          <c:dLbls>
            <c:dLbl>
              <c:idx val="0"/>
              <c:tx>
                <c:rich>
                  <a:bodyPr/>
                  <a:lstStyle/>
                  <a:p>
                    <a:r>
                      <a:rPr lang="en-US"/>
                      <a:t>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4-4643-9F21-14901DA3A8C5}"/>
                </c:ext>
              </c:extLst>
            </c:dLbl>
            <c:dLbl>
              <c:idx val="1"/>
              <c:tx>
                <c:rich>
                  <a:bodyPr/>
                  <a:lstStyle/>
                  <a:p>
                    <a:fld id="{BFAD60F1-0A98-419B-86D8-1B5D5951A61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C4-4643-9F21-14901DA3A8C5}"/>
                </c:ext>
              </c:extLst>
            </c:dLbl>
            <c:dLbl>
              <c:idx val="2"/>
              <c:tx>
                <c:rich>
                  <a:bodyPr/>
                  <a:lstStyle/>
                  <a:p>
                    <a:fld id="{A38D25F8-3A3E-43DD-A9E9-5A73EA41588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C4-4643-9F21-14901DA3A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DETECT
(62% RHC referral)</c:v>
                </c:pt>
                <c:pt idx="1">
                  <c:v>DETECT 
(41% RHC referral)</c:v>
                </c:pt>
                <c:pt idx="2">
                  <c:v>2009 ESC/ERS guidelines* 
(40% RHC referral)</c:v>
                </c:pt>
              </c:strCache>
            </c:strRef>
          </c:cat>
          <c:val>
            <c:numRef>
              <c:f>Sheet1!$B$2:$B$4</c:f>
              <c:numCache>
                <c:formatCode>0</c:formatCode>
                <c:ptCount val="3"/>
                <c:pt idx="0">
                  <c:v>4</c:v>
                </c:pt>
                <c:pt idx="1">
                  <c:v>15</c:v>
                </c:pt>
                <c:pt idx="2">
                  <c:v>29</c:v>
                </c:pt>
              </c:numCache>
            </c:numRef>
          </c:val>
          <c:extLst>
            <c:ext xmlns:c16="http://schemas.microsoft.com/office/drawing/2014/chart" uri="{C3380CC4-5D6E-409C-BE32-E72D297353CC}">
              <c16:uniqueId val="{00000003-F0C4-4643-9F21-14901DA3A8C5}"/>
            </c:ext>
          </c:extLst>
        </c:ser>
        <c:ser>
          <c:idx val="1"/>
          <c:order val="1"/>
          <c:tx>
            <c:strRef>
              <c:f>Sheet1!$C$1</c:f>
              <c:strCache>
                <c:ptCount val="1"/>
                <c:pt idx="0">
                  <c:v>PPV</c:v>
                </c:pt>
              </c:strCache>
            </c:strRef>
          </c:tx>
          <c:spPr>
            <a:solidFill>
              <a:srgbClr val="C00000"/>
            </a:solidFill>
            <a:ln>
              <a:noFill/>
            </a:ln>
            <a:effectLst/>
          </c:spPr>
          <c:invertIfNegative val="0"/>
          <c:dLbls>
            <c:dLbl>
              <c:idx val="0"/>
              <c:tx>
                <c:rich>
                  <a:bodyPr/>
                  <a:lstStyle/>
                  <a:p>
                    <a:fld id="{946883CA-6BEE-45EE-A57D-BF5236384B9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C4-4643-9F21-14901DA3A8C5}"/>
                </c:ext>
              </c:extLst>
            </c:dLbl>
            <c:dLbl>
              <c:idx val="1"/>
              <c:tx>
                <c:rich>
                  <a:bodyPr/>
                  <a:lstStyle/>
                  <a:p>
                    <a:fld id="{D036E8F9-6246-496C-BE21-CC33FE241EF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C4-4643-9F21-14901DA3A8C5}"/>
                </c:ext>
              </c:extLst>
            </c:dLbl>
            <c:dLbl>
              <c:idx val="2"/>
              <c:tx>
                <c:rich>
                  <a:bodyPr/>
                  <a:lstStyle/>
                  <a:p>
                    <a:fld id="{AD19EBF7-9AD1-4133-9B32-5D364E75014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C4-4643-9F21-14901DA3A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DETECT
(62% RHC referral)</c:v>
                </c:pt>
                <c:pt idx="1">
                  <c:v>DETECT 
(41% RHC referral)</c:v>
                </c:pt>
                <c:pt idx="2">
                  <c:v>2009 ESC/ERS guidelines* 
(40% RHC referral)</c:v>
                </c:pt>
              </c:strCache>
            </c:strRef>
          </c:cat>
          <c:val>
            <c:numRef>
              <c:f>Sheet1!$C$2:$C$4</c:f>
              <c:numCache>
                <c:formatCode>0</c:formatCode>
                <c:ptCount val="3"/>
                <c:pt idx="0">
                  <c:v>35</c:v>
                </c:pt>
                <c:pt idx="1">
                  <c:v>47</c:v>
                </c:pt>
                <c:pt idx="2">
                  <c:v>40</c:v>
                </c:pt>
              </c:numCache>
            </c:numRef>
          </c:val>
          <c:extLst>
            <c:ext xmlns:c16="http://schemas.microsoft.com/office/drawing/2014/chart" uri="{C3380CC4-5D6E-409C-BE32-E72D297353CC}">
              <c16:uniqueId val="{00000007-F0C4-4643-9F21-14901DA3A8C5}"/>
            </c:ext>
          </c:extLst>
        </c:ser>
        <c:dLbls>
          <c:showLegendKey val="0"/>
          <c:showVal val="0"/>
          <c:showCatName val="0"/>
          <c:showSerName val="0"/>
          <c:showPercent val="0"/>
          <c:showBubbleSize val="0"/>
        </c:dLbls>
        <c:gapWidth val="219"/>
        <c:overlap val="-27"/>
        <c:axId val="860884543"/>
        <c:axId val="213989807"/>
      </c:barChart>
      <c:catAx>
        <c:axId val="860884543"/>
        <c:scaling>
          <c:orientation val="minMax"/>
        </c:scaling>
        <c:delete val="0"/>
        <c:axPos val="b"/>
        <c:numFmt formatCode="General" sourceLinked="1"/>
        <c:majorTickMark val="none"/>
        <c:minorTickMark val="none"/>
        <c:tickLblPos val="nextTo"/>
        <c:spPr>
          <a:noFill/>
          <a:ln w="9525" cap="flat" cmpd="sng" algn="ctr">
            <a:solidFill>
              <a:srgbClr val="128A9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3989807"/>
        <c:crosses val="autoZero"/>
        <c:auto val="1"/>
        <c:lblAlgn val="ctr"/>
        <c:lblOffset val="100"/>
        <c:noMultiLvlLbl val="0"/>
      </c:catAx>
      <c:valAx>
        <c:axId val="21398980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tx1"/>
                    </a:solidFill>
                  </a:rPr>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solidFill>
              <a:srgbClr val="128A99"/>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0884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30685838183271E-2"/>
          <c:y val="0.27633263879221176"/>
          <c:w val="0.72610716893550054"/>
          <c:h val="0.52382619290601606"/>
        </c:manualLayout>
      </c:layout>
      <c:barChart>
        <c:barDir val="col"/>
        <c:grouping val="clustered"/>
        <c:varyColors val="0"/>
        <c:ser>
          <c:idx val="0"/>
          <c:order val="0"/>
          <c:tx>
            <c:strRef>
              <c:f>Sheet1!$B$1</c:f>
              <c:strCache>
                <c:ptCount val="1"/>
                <c:pt idx="0">
                  <c:v>Missed diagnosis</c:v>
                </c:pt>
              </c:strCache>
            </c:strRef>
          </c:tx>
          <c:spPr>
            <a:solidFill>
              <a:schemeClr val="accent4">
                <a:lumMod val="50000"/>
              </a:schemeClr>
            </a:solidFill>
            <a:ln>
              <a:noFill/>
            </a:ln>
            <a:effectLst/>
          </c:spPr>
          <c:invertIfNegative val="0"/>
          <c:dLbls>
            <c:dLbl>
              <c:idx val="0"/>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B3-48FE-BE3D-E3C05E991CAC}"/>
                </c:ext>
              </c:extLst>
            </c:dLbl>
            <c:dLbl>
              <c:idx val="1"/>
              <c:tx>
                <c:rich>
                  <a:bodyPr/>
                  <a:lstStyle/>
                  <a:p>
                    <a:fld id="{BFAD60F1-0A98-419B-86D8-1B5D5951A61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B3-48FE-BE3D-E3C05E991CAC}"/>
                </c:ext>
              </c:extLst>
            </c:dLbl>
            <c:dLbl>
              <c:idx val="2"/>
              <c:tx>
                <c:rich>
                  <a:bodyPr/>
                  <a:lstStyle/>
                  <a:p>
                    <a:fld id="{FD4C6D83-ACF2-4F04-BBEC-A9D6C6FD7F6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B3-48FE-BE3D-E3C05E991CAC}"/>
                </c:ext>
              </c:extLst>
            </c:dLbl>
            <c:dLbl>
              <c:idx val="3"/>
              <c:tx>
                <c:rich>
                  <a:bodyPr/>
                  <a:lstStyle/>
                  <a:p>
                    <a:fld id="{BBF1FBD6-332C-4603-A226-22946833A7C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B3-48FE-BE3D-E3C05E991CA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DETECT </c:v>
                </c:pt>
                <c:pt idx="1">
                  <c:v>2015 ESC/ERS guidelines </c:v>
                </c:pt>
                <c:pt idx="2">
                  <c:v>DETECT </c:v>
                </c:pt>
                <c:pt idx="3">
                  <c:v>2015 ESC/ERS guidelines </c:v>
                </c:pt>
              </c:strCache>
            </c:strRef>
          </c:cat>
          <c:val>
            <c:numRef>
              <c:f>Sheet1!$B$2:$B$5</c:f>
              <c:numCache>
                <c:formatCode>0</c:formatCode>
                <c:ptCount val="4"/>
                <c:pt idx="0">
                  <c:v>0</c:v>
                </c:pt>
                <c:pt idx="1">
                  <c:v>20</c:v>
                </c:pt>
                <c:pt idx="2">
                  <c:v>0</c:v>
                </c:pt>
                <c:pt idx="3">
                  <c:v>33</c:v>
                </c:pt>
              </c:numCache>
            </c:numRef>
          </c:val>
          <c:extLst>
            <c:ext xmlns:c16="http://schemas.microsoft.com/office/drawing/2014/chart" uri="{C3380CC4-5D6E-409C-BE32-E72D297353CC}">
              <c16:uniqueId val="{00000004-E8B3-48FE-BE3D-E3C05E991CAC}"/>
            </c:ext>
          </c:extLst>
        </c:ser>
        <c:ser>
          <c:idx val="1"/>
          <c:order val="1"/>
          <c:tx>
            <c:strRef>
              <c:f>Sheet1!$C$1</c:f>
              <c:strCache>
                <c:ptCount val="1"/>
                <c:pt idx="0">
                  <c:v>PPV</c:v>
                </c:pt>
              </c:strCache>
            </c:strRef>
          </c:tx>
          <c:spPr>
            <a:solidFill>
              <a:srgbClr val="C00000"/>
            </a:solidFill>
            <a:ln>
              <a:noFill/>
            </a:ln>
            <a:effectLst/>
          </c:spPr>
          <c:invertIfNegative val="0"/>
          <c:dLbls>
            <c:dLbl>
              <c:idx val="0"/>
              <c:tx>
                <c:rich>
                  <a:bodyPr/>
                  <a:lstStyle/>
                  <a:p>
                    <a:fld id="{946883CA-6BEE-45EE-A57D-BF5236384B9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B3-48FE-BE3D-E3C05E991CAC}"/>
                </c:ext>
              </c:extLst>
            </c:dLbl>
            <c:dLbl>
              <c:idx val="1"/>
              <c:tx>
                <c:rich>
                  <a:bodyPr/>
                  <a:lstStyle/>
                  <a:p>
                    <a:fld id="{D036E8F9-6246-496C-BE21-CC33FE241EF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8B3-48FE-BE3D-E3C05E991CAC}"/>
                </c:ext>
              </c:extLst>
            </c:dLbl>
            <c:dLbl>
              <c:idx val="2"/>
              <c:tx>
                <c:rich>
                  <a:bodyPr/>
                  <a:lstStyle/>
                  <a:p>
                    <a:fld id="{777F588E-9296-4AF2-8A9A-8A19F66A763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8B3-48FE-BE3D-E3C05E991CAC}"/>
                </c:ext>
              </c:extLst>
            </c:dLbl>
            <c:dLbl>
              <c:idx val="3"/>
              <c:tx>
                <c:rich>
                  <a:bodyPr/>
                  <a:lstStyle/>
                  <a:p>
                    <a:fld id="{B43F5D8D-8FE4-4CCC-BA87-1EF4E0946FD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8B3-48FE-BE3D-E3C05E991CA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DETECT </c:v>
                </c:pt>
                <c:pt idx="1">
                  <c:v>2015 ESC/ERS guidelines </c:v>
                </c:pt>
                <c:pt idx="2">
                  <c:v>DETECT </c:v>
                </c:pt>
                <c:pt idx="3">
                  <c:v>2015 ESC/ERS guidelines </c:v>
                </c:pt>
              </c:strCache>
            </c:strRef>
          </c:cat>
          <c:val>
            <c:numRef>
              <c:f>Sheet1!$C$2:$C$5</c:f>
              <c:numCache>
                <c:formatCode>General</c:formatCode>
                <c:ptCount val="4"/>
                <c:pt idx="0">
                  <c:v>20</c:v>
                </c:pt>
                <c:pt idx="1">
                  <c:v>24</c:v>
                </c:pt>
                <c:pt idx="2">
                  <c:v>15</c:v>
                </c:pt>
                <c:pt idx="3">
                  <c:v>20</c:v>
                </c:pt>
              </c:numCache>
            </c:numRef>
          </c:val>
          <c:extLst>
            <c:ext xmlns:c16="http://schemas.microsoft.com/office/drawing/2014/chart" uri="{C3380CC4-5D6E-409C-BE32-E72D297353CC}">
              <c16:uniqueId val="{00000009-E8B3-48FE-BE3D-E3C05E991CAC}"/>
            </c:ext>
          </c:extLst>
        </c:ser>
        <c:dLbls>
          <c:showLegendKey val="0"/>
          <c:showVal val="0"/>
          <c:showCatName val="0"/>
          <c:showSerName val="0"/>
          <c:showPercent val="0"/>
          <c:showBubbleSize val="0"/>
        </c:dLbls>
        <c:gapWidth val="219"/>
        <c:overlap val="-27"/>
        <c:axId val="860884543"/>
        <c:axId val="213989807"/>
      </c:barChart>
      <c:catAx>
        <c:axId val="860884543"/>
        <c:scaling>
          <c:orientation val="minMax"/>
        </c:scaling>
        <c:delete val="0"/>
        <c:axPos val="b"/>
        <c:numFmt formatCode="General" sourceLinked="1"/>
        <c:majorTickMark val="none"/>
        <c:minorTickMark val="none"/>
        <c:tickLblPos val="nextTo"/>
        <c:spPr>
          <a:noFill/>
          <a:ln w="9525" cap="flat" cmpd="sng" algn="ctr">
            <a:solidFill>
              <a:srgbClr val="128A9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3989807"/>
        <c:crosses val="autoZero"/>
        <c:auto val="1"/>
        <c:lblAlgn val="ctr"/>
        <c:lblOffset val="100"/>
        <c:noMultiLvlLbl val="0"/>
      </c:catAx>
      <c:valAx>
        <c:axId val="213989807"/>
        <c:scaling>
          <c:orientation val="minMax"/>
          <c:max val="5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tx1"/>
                    </a:solidFill>
                  </a:rPr>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solidFill>
              <a:srgbClr val="128A99"/>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0884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0.81256</cdr:x>
      <cdr:y>0.37991</cdr:y>
    </cdr:from>
    <cdr:to>
      <cdr:x>1</cdr:x>
      <cdr:y>0.45958</cdr:y>
    </cdr:to>
    <cdr:sp macro="" textlink="">
      <cdr:nvSpPr>
        <cdr:cNvPr id="7" name="TextBox 22">
          <a:extLst xmlns:a="http://schemas.openxmlformats.org/drawingml/2006/main">
            <a:ext uri="{FF2B5EF4-FFF2-40B4-BE49-F238E27FC236}">
              <a16:creationId xmlns:a16="http://schemas.microsoft.com/office/drawing/2014/main" id="{583B36CE-8DA2-4A0C-A33F-8D5834D9CABF}"/>
            </a:ext>
          </a:extLst>
        </cdr:cNvPr>
        <cdr:cNvSpPr txBox="1"/>
      </cdr:nvSpPr>
      <cdr:spPr>
        <a:xfrm xmlns:a="http://schemas.openxmlformats.org/drawingml/2006/main">
          <a:off x="6276112" y="1320798"/>
          <a:ext cx="1447796" cy="276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Missed diagnosis</a:t>
          </a:r>
        </a:p>
      </cdr:txBody>
    </cdr:sp>
  </cdr:relSizeAnchor>
  <cdr:relSizeAnchor xmlns:cdr="http://schemas.openxmlformats.org/drawingml/2006/chartDrawing">
    <cdr:from>
      <cdr:x>0.81256</cdr:x>
      <cdr:y>0.4873</cdr:y>
    </cdr:from>
    <cdr:to>
      <cdr:x>1</cdr:x>
      <cdr:y>0.62009</cdr:y>
    </cdr:to>
    <cdr:sp macro="" textlink="">
      <cdr:nvSpPr>
        <cdr:cNvPr id="8" name="TextBox 23">
          <a:extLst xmlns:a="http://schemas.openxmlformats.org/drawingml/2006/main">
            <a:ext uri="{FF2B5EF4-FFF2-40B4-BE49-F238E27FC236}">
              <a16:creationId xmlns:a16="http://schemas.microsoft.com/office/drawing/2014/main" id="{E7DC45F7-E36F-47E7-8AE6-A902BF531655}"/>
            </a:ext>
          </a:extLst>
        </cdr:cNvPr>
        <cdr:cNvSpPr txBox="1"/>
      </cdr:nvSpPr>
      <cdr:spPr>
        <a:xfrm xmlns:a="http://schemas.openxmlformats.org/drawingml/2006/main">
          <a:off x="6276112" y="1694176"/>
          <a:ext cx="1447796" cy="4616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Positive predictive value (PPV)</a:t>
          </a:r>
        </a:p>
      </cdr:txBody>
    </cdr:sp>
  </cdr:relSizeAnchor>
  <cdr:relSizeAnchor xmlns:cdr="http://schemas.openxmlformats.org/drawingml/2006/chartDrawing">
    <cdr:from>
      <cdr:x>0.78296</cdr:x>
      <cdr:y>0.39804</cdr:y>
    </cdr:from>
    <cdr:to>
      <cdr:x>0.80302</cdr:x>
      <cdr:y>0.44187</cdr:y>
    </cdr:to>
    <cdr:sp macro="" textlink="">
      <cdr:nvSpPr>
        <cdr:cNvPr id="9" name="Rectangle 8">
          <a:extLst xmlns:a="http://schemas.openxmlformats.org/drawingml/2006/main">
            <a:ext uri="{FF2B5EF4-FFF2-40B4-BE49-F238E27FC236}">
              <a16:creationId xmlns:a16="http://schemas.microsoft.com/office/drawing/2014/main" id="{3578AF04-6037-44F3-B9FA-07874720B359}"/>
            </a:ext>
          </a:extLst>
        </cdr:cNvPr>
        <cdr:cNvSpPr/>
      </cdr:nvSpPr>
      <cdr:spPr>
        <a:xfrm xmlns:a="http://schemas.openxmlformats.org/drawingml/2006/main">
          <a:off x="6047511" y="1383829"/>
          <a:ext cx="154961" cy="152399"/>
        </a:xfrm>
        <a:prstGeom xmlns:a="http://schemas.openxmlformats.org/drawingml/2006/main" prst="rect">
          <a:avLst/>
        </a:prstGeom>
        <a:solidFill xmlns:a="http://schemas.openxmlformats.org/drawingml/2006/main">
          <a:schemeClr val="accent4">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0.78296</cdr:x>
      <cdr:y>0.52845</cdr:y>
    </cdr:from>
    <cdr:to>
      <cdr:x>0.80302</cdr:x>
      <cdr:y>0.57228</cdr:y>
    </cdr:to>
    <cdr:sp macro="" textlink="">
      <cdr:nvSpPr>
        <cdr:cNvPr id="10" name="Rectangle 9">
          <a:extLst xmlns:a="http://schemas.openxmlformats.org/drawingml/2006/main">
            <a:ext uri="{FF2B5EF4-FFF2-40B4-BE49-F238E27FC236}">
              <a16:creationId xmlns:a16="http://schemas.microsoft.com/office/drawing/2014/main" id="{DD1D3399-FB52-45CE-B3A4-03C6CCA32407}"/>
            </a:ext>
          </a:extLst>
        </cdr:cNvPr>
        <cdr:cNvSpPr/>
      </cdr:nvSpPr>
      <cdr:spPr>
        <a:xfrm xmlns:a="http://schemas.openxmlformats.org/drawingml/2006/main">
          <a:off x="6047511" y="1837217"/>
          <a:ext cx="154961" cy="152399"/>
        </a:xfrm>
        <a:prstGeom xmlns:a="http://schemas.openxmlformats.org/drawingml/2006/main" prst="rect">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5/24/23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1</a:t>
            </a:fld>
            <a:endParaRPr lang="en-US"/>
          </a:p>
        </p:txBody>
      </p:sp>
    </p:spTree>
    <p:extLst>
      <p:ext uri="{BB962C8B-B14F-4D97-AF65-F5344CB8AC3E}">
        <p14:creationId xmlns:p14="http://schemas.microsoft.com/office/powerpoint/2010/main" val="276684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898669-0486-429C-A96E-64D0745450CC}" type="slidenum">
              <a:rPr lang="en-US" smtClean="0"/>
              <a:t>4</a:t>
            </a:fld>
            <a:endParaRPr lang="en-US"/>
          </a:p>
        </p:txBody>
      </p:sp>
      <p:sp>
        <p:nvSpPr>
          <p:cNvPr id="5" name="TextBox 4">
            <a:extLst>
              <a:ext uri="{FF2B5EF4-FFF2-40B4-BE49-F238E27FC236}">
                <a16:creationId xmlns:a16="http://schemas.microsoft.com/office/drawing/2014/main" id="{B1D877B5-ECAB-051A-F097-5E80DE4BEEEF}"/>
              </a:ext>
            </a:extLst>
          </p:cNvPr>
          <p:cNvSpPr txBox="1"/>
          <p:nvPr/>
        </p:nvSpPr>
        <p:spPr>
          <a:xfrm>
            <a:off x="1" y="0"/>
            <a:ext cx="685800" cy="2308324"/>
          </a:xfrm>
          <a:prstGeom prst="rect">
            <a:avLst/>
          </a:prstGeom>
          <a:noFill/>
          <a:ln>
            <a:solidFill>
              <a:srgbClr val="FF0000"/>
            </a:solidFill>
          </a:ln>
        </p:spPr>
        <p:txBody>
          <a:bodyPr wrap="square" rtlCol="0">
            <a:spAutoFit/>
          </a:bodyPr>
          <a:lstStyle/>
          <a:p>
            <a:r>
              <a:rPr lang="en-US" sz="800" dirty="0" err="1">
                <a:solidFill>
                  <a:srgbClr val="FF0000"/>
                </a:solidFill>
              </a:rPr>
              <a:t>Weatherald</a:t>
            </a:r>
            <a:r>
              <a:rPr lang="en-US" sz="800" dirty="0">
                <a:solidFill>
                  <a:srgbClr val="FF0000"/>
                </a:solidFill>
              </a:rPr>
              <a:t> Eur Respir Rev 2019 RF-98546</a:t>
            </a:r>
          </a:p>
          <a:p>
            <a:endParaRPr lang="en-US" sz="800" dirty="0">
              <a:solidFill>
                <a:srgbClr val="FF0000"/>
              </a:solidFill>
            </a:endParaRPr>
          </a:p>
          <a:p>
            <a:r>
              <a:rPr lang="en-US" sz="800" dirty="0">
                <a:solidFill>
                  <a:srgbClr val="FF0000"/>
                </a:solidFill>
              </a:rPr>
              <a:t>P1/Abstract/para1/ln1-2; p3/para2/ln1-2</a:t>
            </a:r>
          </a:p>
          <a:p>
            <a:endParaRPr lang="en-US" sz="800" dirty="0">
              <a:solidFill>
                <a:srgbClr val="FF0000"/>
              </a:solidFill>
            </a:endParaRPr>
          </a:p>
          <a:p>
            <a:r>
              <a:rPr lang="en-US" sz="800" dirty="0">
                <a:solidFill>
                  <a:srgbClr val="FF0000"/>
                </a:solidFill>
              </a:rPr>
              <a:t>P1/Abstract/para1/ln2-3</a:t>
            </a:r>
          </a:p>
          <a:p>
            <a:endParaRPr lang="en-US" sz="800" dirty="0">
              <a:solidFill>
                <a:srgbClr val="FF0000"/>
              </a:solidFill>
            </a:endParaRPr>
          </a:p>
          <a:p>
            <a:r>
              <a:rPr lang="en-US" sz="800" dirty="0">
                <a:solidFill>
                  <a:srgbClr val="FF0000"/>
                </a:solidFill>
              </a:rPr>
              <a:t>P1/Abstract/para1/ln4-6</a:t>
            </a:r>
          </a:p>
        </p:txBody>
      </p:sp>
      <p:cxnSp>
        <p:nvCxnSpPr>
          <p:cNvPr id="6" name="Straight Arrow Connector 5">
            <a:extLst>
              <a:ext uri="{FF2B5EF4-FFF2-40B4-BE49-F238E27FC236}">
                <a16:creationId xmlns:a16="http://schemas.microsoft.com/office/drawing/2014/main" id="{5505B4F8-87CD-6444-13FA-CC98E4798C23}"/>
              </a:ext>
            </a:extLst>
          </p:cNvPr>
          <p:cNvCxnSpPr>
            <a:cxnSpLocks/>
          </p:cNvCxnSpPr>
          <p:nvPr/>
        </p:nvCxnSpPr>
        <p:spPr>
          <a:xfrm>
            <a:off x="561788" y="1021976"/>
            <a:ext cx="418353" cy="44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92E6760-ADE8-FE22-89D0-DD8CD62515A4}"/>
              </a:ext>
            </a:extLst>
          </p:cNvPr>
          <p:cNvCxnSpPr>
            <a:cxnSpLocks/>
          </p:cNvCxnSpPr>
          <p:nvPr/>
        </p:nvCxnSpPr>
        <p:spPr>
          <a:xfrm flipV="1">
            <a:off x="603624" y="1288688"/>
            <a:ext cx="376517" cy="211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2B3878-36B9-3A22-B820-2A9E56A712AE}"/>
              </a:ext>
            </a:extLst>
          </p:cNvPr>
          <p:cNvCxnSpPr>
            <a:cxnSpLocks/>
          </p:cNvCxnSpPr>
          <p:nvPr/>
        </p:nvCxnSpPr>
        <p:spPr>
          <a:xfrm flipV="1">
            <a:off x="603624" y="1988672"/>
            <a:ext cx="376517" cy="134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8BF66E-854C-A611-E8E0-0D0CA63673E6}"/>
              </a:ext>
            </a:extLst>
          </p:cNvPr>
          <p:cNvSpPr txBox="1"/>
          <p:nvPr/>
        </p:nvSpPr>
        <p:spPr>
          <a:xfrm>
            <a:off x="6172200" y="2610090"/>
            <a:ext cx="684213" cy="1323439"/>
          </a:xfrm>
          <a:prstGeom prst="rect">
            <a:avLst/>
          </a:prstGeom>
          <a:noFill/>
          <a:ln>
            <a:solidFill>
              <a:srgbClr val="FF0000"/>
            </a:solidFill>
          </a:ln>
        </p:spPr>
        <p:txBody>
          <a:bodyPr wrap="square" rtlCol="0">
            <a:spAutoFit/>
          </a:bodyPr>
          <a:lstStyle/>
          <a:p>
            <a:r>
              <a:rPr lang="fr-FR" sz="800" dirty="0">
                <a:solidFill>
                  <a:srgbClr val="FF0000"/>
                </a:solidFill>
              </a:rPr>
              <a:t>Frost </a:t>
            </a:r>
            <a:r>
              <a:rPr lang="fr-FR" sz="800" dirty="0" err="1">
                <a:solidFill>
                  <a:srgbClr val="FF0000"/>
                </a:solidFill>
              </a:rPr>
              <a:t>Eur</a:t>
            </a:r>
            <a:r>
              <a:rPr lang="fr-FR" sz="800" dirty="0">
                <a:solidFill>
                  <a:srgbClr val="FF0000"/>
                </a:solidFill>
              </a:rPr>
              <a:t> </a:t>
            </a:r>
            <a:r>
              <a:rPr lang="fr-FR" sz="800" dirty="0" err="1">
                <a:solidFill>
                  <a:srgbClr val="FF0000"/>
                </a:solidFill>
              </a:rPr>
              <a:t>Respir</a:t>
            </a:r>
            <a:r>
              <a:rPr lang="fr-FR" sz="800" dirty="0">
                <a:solidFill>
                  <a:srgbClr val="FF0000"/>
                </a:solidFill>
              </a:rPr>
              <a:t> J 2019_RF-92738</a:t>
            </a:r>
          </a:p>
          <a:p>
            <a:endParaRPr lang="fr-FR" sz="800" dirty="0">
              <a:solidFill>
                <a:srgbClr val="FF0000"/>
              </a:solidFill>
            </a:endParaRPr>
          </a:p>
          <a:p>
            <a:r>
              <a:rPr lang="fr-FR" sz="800" dirty="0">
                <a:solidFill>
                  <a:srgbClr val="FF0000"/>
                </a:solidFill>
              </a:rPr>
              <a:t>p1/</a:t>
            </a:r>
            <a:r>
              <a:rPr lang="fr-FR" sz="800" dirty="0" err="1">
                <a:solidFill>
                  <a:srgbClr val="FF0000"/>
                </a:solidFill>
              </a:rPr>
              <a:t>Author</a:t>
            </a:r>
            <a:r>
              <a:rPr lang="fr-FR" sz="800" dirty="0">
                <a:solidFill>
                  <a:srgbClr val="FF0000"/>
                </a:solidFill>
              </a:rPr>
              <a:t> line/ln5; p4/para4, para5/ln8-15</a:t>
            </a:r>
            <a:endParaRPr lang="en-US" sz="800" dirty="0">
              <a:solidFill>
                <a:srgbClr val="FF0000"/>
              </a:solidFill>
            </a:endParaRPr>
          </a:p>
        </p:txBody>
      </p:sp>
      <p:cxnSp>
        <p:nvCxnSpPr>
          <p:cNvPr id="20" name="Straight Arrow Connector 19">
            <a:extLst>
              <a:ext uri="{FF2B5EF4-FFF2-40B4-BE49-F238E27FC236}">
                <a16:creationId xmlns:a16="http://schemas.microsoft.com/office/drawing/2014/main" id="{7DE2BD99-741E-1A97-C216-AB0F1E69AAF1}"/>
              </a:ext>
            </a:extLst>
          </p:cNvPr>
          <p:cNvCxnSpPr>
            <a:cxnSpLocks/>
          </p:cNvCxnSpPr>
          <p:nvPr/>
        </p:nvCxnSpPr>
        <p:spPr>
          <a:xfrm flipH="1">
            <a:off x="1861965" y="2535470"/>
            <a:ext cx="4307061" cy="65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EDD0F-09A2-3886-14B0-208D0A3105C2}"/>
              </a:ext>
            </a:extLst>
          </p:cNvPr>
          <p:cNvSpPr txBox="1"/>
          <p:nvPr/>
        </p:nvSpPr>
        <p:spPr>
          <a:xfrm>
            <a:off x="6172200" y="2089658"/>
            <a:ext cx="685800" cy="461665"/>
          </a:xfrm>
          <a:prstGeom prst="rect">
            <a:avLst/>
          </a:prstGeom>
          <a:noFill/>
          <a:ln>
            <a:solidFill>
              <a:srgbClr val="FF0000"/>
            </a:solidFill>
          </a:ln>
        </p:spPr>
        <p:txBody>
          <a:bodyPr wrap="square" rtlCol="0">
            <a:spAutoFit/>
          </a:bodyPr>
          <a:lstStyle/>
          <a:p>
            <a:r>
              <a:rPr lang="en-US" sz="600" dirty="0">
                <a:solidFill>
                  <a:srgbClr val="FF0000"/>
                </a:solidFill>
              </a:rPr>
              <a:t>Coghlan-Ann Rheum Dis 2014 RF-116676 p1346/Fig 2</a:t>
            </a:r>
          </a:p>
        </p:txBody>
      </p:sp>
      <p:cxnSp>
        <p:nvCxnSpPr>
          <p:cNvPr id="24" name="Straight Arrow Connector 23">
            <a:extLst>
              <a:ext uri="{FF2B5EF4-FFF2-40B4-BE49-F238E27FC236}">
                <a16:creationId xmlns:a16="http://schemas.microsoft.com/office/drawing/2014/main" id="{6201A05C-4F90-B3B7-0F81-CE5BD7FD34B8}"/>
              </a:ext>
            </a:extLst>
          </p:cNvPr>
          <p:cNvCxnSpPr>
            <a:cxnSpLocks/>
          </p:cNvCxnSpPr>
          <p:nvPr/>
        </p:nvCxnSpPr>
        <p:spPr>
          <a:xfrm flipH="1" flipV="1">
            <a:off x="1861965" y="2601065"/>
            <a:ext cx="4310235" cy="147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06AC80-D607-081A-4282-393F26A2A06A}"/>
              </a:ext>
            </a:extLst>
          </p:cNvPr>
          <p:cNvSpPr txBox="1"/>
          <p:nvPr/>
        </p:nvSpPr>
        <p:spPr>
          <a:xfrm>
            <a:off x="0" y="3488928"/>
            <a:ext cx="685800" cy="2308324"/>
          </a:xfrm>
          <a:prstGeom prst="rect">
            <a:avLst/>
          </a:prstGeom>
          <a:noFill/>
          <a:ln>
            <a:solidFill>
              <a:srgbClr val="FF0000"/>
            </a:solidFill>
          </a:ln>
        </p:spPr>
        <p:txBody>
          <a:bodyPr wrap="square" rtlCol="0">
            <a:spAutoFit/>
          </a:bodyPr>
          <a:lstStyle/>
          <a:p>
            <a:r>
              <a:rPr lang="en-US" sz="800" dirty="0" err="1">
                <a:solidFill>
                  <a:srgbClr val="FF0000"/>
                </a:solidFill>
              </a:rPr>
              <a:t>Weatherald</a:t>
            </a:r>
            <a:r>
              <a:rPr lang="en-US" sz="800" dirty="0">
                <a:solidFill>
                  <a:srgbClr val="FF0000"/>
                </a:solidFill>
              </a:rPr>
              <a:t> Eur Respir Rev 2019 RF-98546</a:t>
            </a:r>
          </a:p>
          <a:p>
            <a:endParaRPr lang="en-US" sz="800" dirty="0">
              <a:solidFill>
                <a:srgbClr val="FF0000"/>
              </a:solidFill>
            </a:endParaRPr>
          </a:p>
          <a:p>
            <a:r>
              <a:rPr lang="en-US" sz="800" dirty="0">
                <a:solidFill>
                  <a:srgbClr val="FF0000"/>
                </a:solidFill>
              </a:rPr>
              <a:t>P1/Abstract/para1/ln1-2; p3/para2/ln1-2</a:t>
            </a:r>
          </a:p>
          <a:p>
            <a:endParaRPr lang="en-US" sz="800" dirty="0">
              <a:solidFill>
                <a:srgbClr val="FF0000"/>
              </a:solidFill>
            </a:endParaRPr>
          </a:p>
          <a:p>
            <a:r>
              <a:rPr lang="en-US" sz="800" dirty="0">
                <a:solidFill>
                  <a:srgbClr val="FF0000"/>
                </a:solidFill>
              </a:rPr>
              <a:t>P1/Abstract/para1/ln2-3</a:t>
            </a:r>
          </a:p>
          <a:p>
            <a:endParaRPr lang="en-US" sz="800" dirty="0">
              <a:solidFill>
                <a:srgbClr val="FF0000"/>
              </a:solidFill>
            </a:endParaRPr>
          </a:p>
          <a:p>
            <a:r>
              <a:rPr lang="en-US" sz="800" dirty="0">
                <a:solidFill>
                  <a:srgbClr val="FF0000"/>
                </a:solidFill>
              </a:rPr>
              <a:t>P1/Abstract/para1/ln4-6</a:t>
            </a:r>
          </a:p>
        </p:txBody>
      </p:sp>
      <p:cxnSp>
        <p:nvCxnSpPr>
          <p:cNvPr id="30" name="Straight Arrow Connector 29">
            <a:extLst>
              <a:ext uri="{FF2B5EF4-FFF2-40B4-BE49-F238E27FC236}">
                <a16:creationId xmlns:a16="http://schemas.microsoft.com/office/drawing/2014/main" id="{C3FB44D8-4B7C-EED7-1A25-DD07EAC90E66}"/>
              </a:ext>
            </a:extLst>
          </p:cNvPr>
          <p:cNvCxnSpPr>
            <a:cxnSpLocks/>
          </p:cNvCxnSpPr>
          <p:nvPr/>
        </p:nvCxnSpPr>
        <p:spPr>
          <a:xfrm flipV="1">
            <a:off x="561787" y="4145596"/>
            <a:ext cx="205740" cy="3653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63E616F-56D7-881A-3885-2D5F0A14F482}"/>
              </a:ext>
            </a:extLst>
          </p:cNvPr>
          <p:cNvCxnSpPr>
            <a:cxnSpLocks/>
          </p:cNvCxnSpPr>
          <p:nvPr/>
        </p:nvCxnSpPr>
        <p:spPr>
          <a:xfrm flipV="1">
            <a:off x="603623" y="4316158"/>
            <a:ext cx="163904" cy="673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5C3EEC-9C4B-8F20-DEE9-B26A1E827217}"/>
              </a:ext>
            </a:extLst>
          </p:cNvPr>
          <p:cNvCxnSpPr>
            <a:cxnSpLocks/>
          </p:cNvCxnSpPr>
          <p:nvPr/>
        </p:nvCxnSpPr>
        <p:spPr>
          <a:xfrm flipV="1">
            <a:off x="603623" y="4892939"/>
            <a:ext cx="206190" cy="598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4EFEBCD-AB0B-3397-802B-FE1FA4B658E5}"/>
              </a:ext>
            </a:extLst>
          </p:cNvPr>
          <p:cNvSpPr txBox="1"/>
          <p:nvPr/>
        </p:nvSpPr>
        <p:spPr>
          <a:xfrm>
            <a:off x="6170613" y="5630726"/>
            <a:ext cx="684213" cy="830997"/>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p1/</a:t>
            </a:r>
            <a:r>
              <a:rPr lang="fr-FR" sz="600" dirty="0" err="1">
                <a:solidFill>
                  <a:srgbClr val="FF0000"/>
                </a:solidFill>
              </a:rPr>
              <a:t>Author</a:t>
            </a:r>
            <a:r>
              <a:rPr lang="fr-FR" sz="600" dirty="0">
                <a:solidFill>
                  <a:srgbClr val="FF0000"/>
                </a:solidFill>
              </a:rPr>
              <a:t> line/ln5; p4/para4, para5/ln8-15</a:t>
            </a:r>
            <a:endParaRPr lang="en-US" sz="600" dirty="0">
              <a:solidFill>
                <a:srgbClr val="FF0000"/>
              </a:solidFill>
            </a:endParaRPr>
          </a:p>
        </p:txBody>
      </p:sp>
      <p:cxnSp>
        <p:nvCxnSpPr>
          <p:cNvPr id="47" name="Straight Arrow Connector 46">
            <a:extLst>
              <a:ext uri="{FF2B5EF4-FFF2-40B4-BE49-F238E27FC236}">
                <a16:creationId xmlns:a16="http://schemas.microsoft.com/office/drawing/2014/main" id="{B7667FFD-BF47-09C6-0191-50C63671A40B}"/>
              </a:ext>
            </a:extLst>
          </p:cNvPr>
          <p:cNvCxnSpPr>
            <a:cxnSpLocks/>
            <a:stCxn id="48" idx="3"/>
          </p:cNvCxnSpPr>
          <p:nvPr/>
        </p:nvCxnSpPr>
        <p:spPr>
          <a:xfrm flipV="1">
            <a:off x="685800" y="5219699"/>
            <a:ext cx="124013" cy="904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13CFF25-AA4D-6670-5008-FDBBDD29DB26}"/>
              </a:ext>
            </a:extLst>
          </p:cNvPr>
          <p:cNvSpPr txBox="1"/>
          <p:nvPr/>
        </p:nvSpPr>
        <p:spPr>
          <a:xfrm>
            <a:off x="0" y="5893179"/>
            <a:ext cx="685800" cy="461665"/>
          </a:xfrm>
          <a:prstGeom prst="rect">
            <a:avLst/>
          </a:prstGeom>
          <a:noFill/>
          <a:ln>
            <a:solidFill>
              <a:srgbClr val="FF0000"/>
            </a:solidFill>
          </a:ln>
        </p:spPr>
        <p:txBody>
          <a:bodyPr wrap="square" rtlCol="0">
            <a:spAutoFit/>
          </a:bodyPr>
          <a:lstStyle/>
          <a:p>
            <a:r>
              <a:rPr lang="en-US" sz="600" dirty="0">
                <a:solidFill>
                  <a:srgbClr val="FF0000"/>
                </a:solidFill>
              </a:rPr>
              <a:t>Coghlan-Ann Rheum Dis 2014 RF-116676 p1346/Fig 2</a:t>
            </a:r>
          </a:p>
        </p:txBody>
      </p:sp>
      <p:cxnSp>
        <p:nvCxnSpPr>
          <p:cNvPr id="49" name="Straight Arrow Connector 48">
            <a:extLst>
              <a:ext uri="{FF2B5EF4-FFF2-40B4-BE49-F238E27FC236}">
                <a16:creationId xmlns:a16="http://schemas.microsoft.com/office/drawing/2014/main" id="{427F7E23-F2B8-796D-9585-F56A6B32CDFA}"/>
              </a:ext>
            </a:extLst>
          </p:cNvPr>
          <p:cNvCxnSpPr>
            <a:cxnSpLocks/>
          </p:cNvCxnSpPr>
          <p:nvPr/>
        </p:nvCxnSpPr>
        <p:spPr>
          <a:xfrm flipH="1" flipV="1">
            <a:off x="1299502" y="5627713"/>
            <a:ext cx="4871111" cy="72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BE8B35-FF9E-837E-ABA2-BA23C6B0F2C9}"/>
              </a:ext>
            </a:extLst>
          </p:cNvPr>
          <p:cNvSpPr txBox="1"/>
          <p:nvPr/>
        </p:nvSpPr>
        <p:spPr>
          <a:xfrm>
            <a:off x="-793" y="2351475"/>
            <a:ext cx="685800" cy="938719"/>
          </a:xfrm>
          <a:prstGeom prst="rect">
            <a:avLst/>
          </a:prstGeom>
          <a:noFill/>
          <a:ln>
            <a:solidFill>
              <a:srgbClr val="FF0000"/>
            </a:solidFill>
          </a:ln>
        </p:spPr>
        <p:txBody>
          <a:bodyPr wrap="square" rtlCol="0">
            <a:spAutoFit/>
          </a:bodyPr>
          <a:lstStyle/>
          <a:p>
            <a:r>
              <a:rPr lang="en-US" sz="500">
                <a:solidFill>
                  <a:srgbClr val="FF0000"/>
                </a:solidFill>
              </a:rPr>
              <a:t>Humbert Eur Heart J 2022 - ESC-ERS PH Guidelines RF-230262 p37/col2/Recommendation Table 3 continued/top row</a:t>
            </a:r>
          </a:p>
          <a:p>
            <a:endParaRPr lang="en-US" sz="500">
              <a:solidFill>
                <a:srgbClr val="FF0000"/>
              </a:solidFill>
            </a:endParaRPr>
          </a:p>
          <a:p>
            <a:r>
              <a:rPr lang="en-US" sz="500">
                <a:solidFill>
                  <a:srgbClr val="FF0000"/>
                </a:solidFill>
              </a:rPr>
              <a:t>p37/col1/Recommendation Table 3 continued/top row</a:t>
            </a:r>
            <a:endParaRPr lang="en-US" sz="500" dirty="0">
              <a:solidFill>
                <a:srgbClr val="FF0000"/>
              </a:solidFill>
            </a:endParaRPr>
          </a:p>
        </p:txBody>
      </p:sp>
      <p:cxnSp>
        <p:nvCxnSpPr>
          <p:cNvPr id="8" name="Straight Arrow Connector 7">
            <a:extLst>
              <a:ext uri="{FF2B5EF4-FFF2-40B4-BE49-F238E27FC236}">
                <a16:creationId xmlns:a16="http://schemas.microsoft.com/office/drawing/2014/main" id="{DBDF6F7E-05E5-6B33-401E-64529C42AB8C}"/>
              </a:ext>
            </a:extLst>
          </p:cNvPr>
          <p:cNvCxnSpPr>
            <a:cxnSpLocks/>
          </p:cNvCxnSpPr>
          <p:nvPr/>
        </p:nvCxnSpPr>
        <p:spPr>
          <a:xfrm flipV="1">
            <a:off x="561787" y="2351475"/>
            <a:ext cx="452107" cy="353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5F514D-2589-5E0C-7553-30E768B695CA}"/>
              </a:ext>
            </a:extLst>
          </p:cNvPr>
          <p:cNvSpPr txBox="1"/>
          <p:nvPr/>
        </p:nvSpPr>
        <p:spPr>
          <a:xfrm>
            <a:off x="6169026" y="4965666"/>
            <a:ext cx="685800" cy="630942"/>
          </a:xfrm>
          <a:prstGeom prst="rect">
            <a:avLst/>
          </a:prstGeom>
          <a:noFill/>
          <a:ln>
            <a:solidFill>
              <a:srgbClr val="FF0000"/>
            </a:solidFill>
          </a:ln>
        </p:spPr>
        <p:txBody>
          <a:bodyPr wrap="square"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RF-230262 p37/col2/Recommendation Table 3 continued/top row</a:t>
            </a:r>
          </a:p>
        </p:txBody>
      </p:sp>
      <p:cxnSp>
        <p:nvCxnSpPr>
          <p:cNvPr id="18" name="Straight Arrow Connector 17">
            <a:extLst>
              <a:ext uri="{FF2B5EF4-FFF2-40B4-BE49-F238E27FC236}">
                <a16:creationId xmlns:a16="http://schemas.microsoft.com/office/drawing/2014/main" id="{41F0869C-91D7-D31A-CEB1-2402E7D94C01}"/>
              </a:ext>
            </a:extLst>
          </p:cNvPr>
          <p:cNvCxnSpPr>
            <a:cxnSpLocks/>
          </p:cNvCxnSpPr>
          <p:nvPr/>
        </p:nvCxnSpPr>
        <p:spPr>
          <a:xfrm flipH="1">
            <a:off x="1313733" y="5569530"/>
            <a:ext cx="4855293" cy="70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3F2A18-A930-6929-FEB8-65FE1DF58DA1}"/>
              </a:ext>
            </a:extLst>
          </p:cNvPr>
          <p:cNvSpPr txBox="1"/>
          <p:nvPr/>
        </p:nvSpPr>
        <p:spPr>
          <a:xfrm>
            <a:off x="6169026" y="106062"/>
            <a:ext cx="685800" cy="553998"/>
          </a:xfrm>
          <a:prstGeom prst="rect">
            <a:avLst/>
          </a:prstGeom>
          <a:noFill/>
          <a:ln>
            <a:solidFill>
              <a:srgbClr val="FF0000"/>
            </a:solidFill>
          </a:ln>
        </p:spPr>
        <p:txBody>
          <a:bodyPr wrap="square" rtlCol="0">
            <a:spAutoFit/>
          </a:bodyPr>
          <a:lstStyle/>
          <a:p>
            <a:r>
              <a:rPr lang="en-US" sz="600" dirty="0">
                <a:solidFill>
                  <a:srgbClr val="FF0000"/>
                </a:solidFill>
              </a:rPr>
              <a:t>Sagan WHO Screening 2020 </a:t>
            </a:r>
            <a:r>
              <a:rPr lang="en-US" sz="600" dirty="0">
                <a:solidFill>
                  <a:srgbClr val="00B0F0"/>
                </a:solidFill>
              </a:rPr>
              <a:t>RF-XXXXXX</a:t>
            </a:r>
            <a:r>
              <a:rPr lang="en-US" sz="600" dirty="0">
                <a:solidFill>
                  <a:srgbClr val="FF0000"/>
                </a:solidFill>
              </a:rPr>
              <a:t> p6/col1/para1/ln1-5</a:t>
            </a:r>
          </a:p>
        </p:txBody>
      </p:sp>
      <p:cxnSp>
        <p:nvCxnSpPr>
          <p:cNvPr id="41" name="Straight Arrow Connector 40">
            <a:extLst>
              <a:ext uri="{FF2B5EF4-FFF2-40B4-BE49-F238E27FC236}">
                <a16:creationId xmlns:a16="http://schemas.microsoft.com/office/drawing/2014/main" id="{0065A4EB-AFE7-5EF2-6962-93B7A3E766EA}"/>
              </a:ext>
            </a:extLst>
          </p:cNvPr>
          <p:cNvCxnSpPr>
            <a:cxnSpLocks/>
            <a:stCxn id="40" idx="1"/>
          </p:cNvCxnSpPr>
          <p:nvPr/>
        </p:nvCxnSpPr>
        <p:spPr>
          <a:xfrm flipH="1">
            <a:off x="5211606" y="383061"/>
            <a:ext cx="957420" cy="1263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36977A-E4E5-F36C-FC54-69949572ECD4}"/>
              </a:ext>
            </a:extLst>
          </p:cNvPr>
          <p:cNvSpPr txBox="1"/>
          <p:nvPr/>
        </p:nvSpPr>
        <p:spPr>
          <a:xfrm>
            <a:off x="6169026" y="4176393"/>
            <a:ext cx="685800" cy="553998"/>
          </a:xfrm>
          <a:prstGeom prst="rect">
            <a:avLst/>
          </a:prstGeom>
          <a:noFill/>
          <a:ln>
            <a:solidFill>
              <a:srgbClr val="FF0000"/>
            </a:solidFill>
          </a:ln>
        </p:spPr>
        <p:txBody>
          <a:bodyPr wrap="square" rtlCol="0">
            <a:spAutoFit/>
          </a:bodyPr>
          <a:lstStyle/>
          <a:p>
            <a:r>
              <a:rPr lang="en-US" sz="600" dirty="0">
                <a:solidFill>
                  <a:srgbClr val="FF0000"/>
                </a:solidFill>
              </a:rPr>
              <a:t>Sagan WHO Screening 2020 </a:t>
            </a:r>
            <a:r>
              <a:rPr lang="en-US" sz="600" dirty="0">
                <a:solidFill>
                  <a:srgbClr val="00B0F0"/>
                </a:solidFill>
              </a:rPr>
              <a:t>RF-XXXXXX</a:t>
            </a:r>
            <a:r>
              <a:rPr lang="en-US" sz="600" dirty="0">
                <a:solidFill>
                  <a:srgbClr val="FF0000"/>
                </a:solidFill>
              </a:rPr>
              <a:t> p6/col1/para1/ln1-5</a:t>
            </a:r>
          </a:p>
        </p:txBody>
      </p:sp>
      <p:cxnSp>
        <p:nvCxnSpPr>
          <p:cNvPr id="52" name="Straight Arrow Connector 51">
            <a:extLst>
              <a:ext uri="{FF2B5EF4-FFF2-40B4-BE49-F238E27FC236}">
                <a16:creationId xmlns:a16="http://schemas.microsoft.com/office/drawing/2014/main" id="{5EA82AC2-A2A2-9D89-1618-7F314118CF65}"/>
              </a:ext>
            </a:extLst>
          </p:cNvPr>
          <p:cNvCxnSpPr>
            <a:cxnSpLocks/>
          </p:cNvCxnSpPr>
          <p:nvPr/>
        </p:nvCxnSpPr>
        <p:spPr>
          <a:xfrm flipH="1">
            <a:off x="3506787" y="4651210"/>
            <a:ext cx="2662239" cy="663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21C86C0-EFE7-551B-08AD-2720CEFF0493}"/>
              </a:ext>
            </a:extLst>
          </p:cNvPr>
          <p:cNvCxnSpPr>
            <a:cxnSpLocks/>
          </p:cNvCxnSpPr>
          <p:nvPr/>
        </p:nvCxnSpPr>
        <p:spPr>
          <a:xfrm flipV="1">
            <a:off x="603623" y="2856908"/>
            <a:ext cx="410271" cy="251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B587326-ADF9-5E49-218B-B963D935B3B6}"/>
              </a:ext>
            </a:extLst>
          </p:cNvPr>
          <p:cNvSpPr txBox="1"/>
          <p:nvPr/>
        </p:nvSpPr>
        <p:spPr>
          <a:xfrm>
            <a:off x="4097033" y="2926370"/>
            <a:ext cx="1867887" cy="369332"/>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p4/para5/bullet1</a:t>
            </a:r>
            <a:endParaRPr lang="en-US" sz="600" dirty="0">
              <a:solidFill>
                <a:srgbClr val="FF0000"/>
              </a:solidFill>
            </a:endParaRPr>
          </a:p>
        </p:txBody>
      </p:sp>
      <p:cxnSp>
        <p:nvCxnSpPr>
          <p:cNvPr id="77" name="Straight Arrow Connector 76">
            <a:extLst>
              <a:ext uri="{FF2B5EF4-FFF2-40B4-BE49-F238E27FC236}">
                <a16:creationId xmlns:a16="http://schemas.microsoft.com/office/drawing/2014/main" id="{77606D92-E17C-164B-94E4-A472AA181E86}"/>
              </a:ext>
            </a:extLst>
          </p:cNvPr>
          <p:cNvCxnSpPr>
            <a:cxnSpLocks/>
          </p:cNvCxnSpPr>
          <p:nvPr/>
        </p:nvCxnSpPr>
        <p:spPr>
          <a:xfrm flipH="1" flipV="1">
            <a:off x="3686762" y="3004569"/>
            <a:ext cx="410271" cy="103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0C84F14-948A-5063-B531-5EAB916E4F8D}"/>
              </a:ext>
            </a:extLst>
          </p:cNvPr>
          <p:cNvSpPr txBox="1"/>
          <p:nvPr/>
        </p:nvSpPr>
        <p:spPr>
          <a:xfrm>
            <a:off x="1013894" y="6093698"/>
            <a:ext cx="1885793" cy="246221"/>
          </a:xfrm>
          <a:prstGeom prst="rect">
            <a:avLst/>
          </a:prstGeom>
          <a:noFill/>
          <a:ln>
            <a:solidFill>
              <a:srgbClr val="FF0000"/>
            </a:solidFill>
          </a:ln>
        </p:spPr>
        <p:txBody>
          <a:bodyPr wrap="square"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RF-230262</a:t>
            </a:r>
          </a:p>
          <a:p>
            <a:r>
              <a:rPr lang="en-US" sz="500" dirty="0">
                <a:solidFill>
                  <a:srgbClr val="FF0000"/>
                </a:solidFill>
              </a:rPr>
              <a:t>p37/col1/Recommendation Table 3 continued/top row</a:t>
            </a:r>
          </a:p>
        </p:txBody>
      </p:sp>
      <p:sp>
        <p:nvSpPr>
          <p:cNvPr id="83" name="TextBox 82">
            <a:extLst>
              <a:ext uri="{FF2B5EF4-FFF2-40B4-BE49-F238E27FC236}">
                <a16:creationId xmlns:a16="http://schemas.microsoft.com/office/drawing/2014/main" id="{CB2E9DD4-0F4B-EF2F-CF29-59F45D2F410E}"/>
              </a:ext>
            </a:extLst>
          </p:cNvPr>
          <p:cNvSpPr txBox="1"/>
          <p:nvPr/>
        </p:nvSpPr>
        <p:spPr>
          <a:xfrm>
            <a:off x="3163089" y="5939345"/>
            <a:ext cx="1867887" cy="369332"/>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p4/para5/bullet1</a:t>
            </a:r>
            <a:endParaRPr lang="en-US" sz="600" dirty="0">
              <a:solidFill>
                <a:srgbClr val="FF0000"/>
              </a:solidFill>
            </a:endParaRPr>
          </a:p>
        </p:txBody>
      </p:sp>
      <p:cxnSp>
        <p:nvCxnSpPr>
          <p:cNvPr id="84" name="Straight Arrow Connector 83">
            <a:extLst>
              <a:ext uri="{FF2B5EF4-FFF2-40B4-BE49-F238E27FC236}">
                <a16:creationId xmlns:a16="http://schemas.microsoft.com/office/drawing/2014/main" id="{EF880109-E8A4-BB00-2CF6-FA7A729D4E8F}"/>
              </a:ext>
            </a:extLst>
          </p:cNvPr>
          <p:cNvCxnSpPr>
            <a:cxnSpLocks/>
          </p:cNvCxnSpPr>
          <p:nvPr/>
        </p:nvCxnSpPr>
        <p:spPr>
          <a:xfrm flipH="1" flipV="1">
            <a:off x="2023452" y="5969658"/>
            <a:ext cx="487595" cy="1147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4CC8821-552F-5479-9185-4EFF6214F04C}"/>
              </a:ext>
            </a:extLst>
          </p:cNvPr>
          <p:cNvCxnSpPr>
            <a:cxnSpLocks/>
          </p:cNvCxnSpPr>
          <p:nvPr/>
        </p:nvCxnSpPr>
        <p:spPr>
          <a:xfrm flipH="1">
            <a:off x="2023452" y="5960319"/>
            <a:ext cx="1139637" cy="9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8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5</a:t>
            </a:fld>
            <a:endParaRPr lang="en-US"/>
          </a:p>
        </p:txBody>
      </p:sp>
    </p:spTree>
    <p:extLst>
      <p:ext uri="{BB962C8B-B14F-4D97-AF65-F5344CB8AC3E}">
        <p14:creationId xmlns:p14="http://schemas.microsoft.com/office/powerpoint/2010/main" val="153511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255451" indent="-255451">
              <a:buFont typeface="+mj-lt"/>
              <a:buAutoNum type="arabicPeriod"/>
            </a:pPr>
            <a:endParaRPr lang="en-US" dirty="0"/>
          </a:p>
        </p:txBody>
      </p:sp>
      <p:sp>
        <p:nvSpPr>
          <p:cNvPr id="4" name="Slide Number Placeholder 3"/>
          <p:cNvSpPr>
            <a:spLocks noGrp="1"/>
          </p:cNvSpPr>
          <p:nvPr>
            <p:ph type="sldNum" sz="quarter" idx="5"/>
          </p:nvPr>
        </p:nvSpPr>
        <p:spPr/>
        <p:txBody>
          <a:bodyPr/>
          <a:lstStyle/>
          <a:p>
            <a:fld id="{3A898669-0486-429C-A96E-64D0745450CC}" type="slidenum">
              <a:rPr lang="en-US" smtClean="0"/>
              <a:t>6</a:t>
            </a:fld>
            <a:endParaRPr lang="en-US"/>
          </a:p>
        </p:txBody>
      </p:sp>
      <p:sp>
        <p:nvSpPr>
          <p:cNvPr id="5" name="TextBox 4">
            <a:extLst>
              <a:ext uri="{FF2B5EF4-FFF2-40B4-BE49-F238E27FC236}">
                <a16:creationId xmlns:a16="http://schemas.microsoft.com/office/drawing/2014/main" id="{6EFBF934-4A90-0D57-F851-9C8F43CCD69C}"/>
              </a:ext>
            </a:extLst>
          </p:cNvPr>
          <p:cNvSpPr txBox="1"/>
          <p:nvPr/>
        </p:nvSpPr>
        <p:spPr>
          <a:xfrm>
            <a:off x="0" y="0"/>
            <a:ext cx="685800" cy="1018959"/>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RF-230262 p37/col2/Recommendation Table 3 continued/top row</a:t>
            </a:r>
          </a:p>
        </p:txBody>
      </p:sp>
      <p:sp>
        <p:nvSpPr>
          <p:cNvPr id="9" name="TextBox 8">
            <a:extLst>
              <a:ext uri="{FF2B5EF4-FFF2-40B4-BE49-F238E27FC236}">
                <a16:creationId xmlns:a16="http://schemas.microsoft.com/office/drawing/2014/main" id="{DA0B3D73-7D9A-9EA2-2827-840FAA04CE08}"/>
              </a:ext>
            </a:extLst>
          </p:cNvPr>
          <p:cNvSpPr txBox="1"/>
          <p:nvPr/>
        </p:nvSpPr>
        <p:spPr>
          <a:xfrm>
            <a:off x="6172200" y="411982"/>
            <a:ext cx="684213" cy="741960"/>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RF-230262 p36/col1/para4/ln1-5</a:t>
            </a:r>
          </a:p>
        </p:txBody>
      </p:sp>
      <p:cxnSp>
        <p:nvCxnSpPr>
          <p:cNvPr id="13" name="Straight Arrow Connector 12">
            <a:extLst>
              <a:ext uri="{FF2B5EF4-FFF2-40B4-BE49-F238E27FC236}">
                <a16:creationId xmlns:a16="http://schemas.microsoft.com/office/drawing/2014/main" id="{86066DD7-4F32-7028-F9EF-A09F27F12E37}"/>
              </a:ext>
            </a:extLst>
          </p:cNvPr>
          <p:cNvCxnSpPr>
            <a:cxnSpLocks/>
          </p:cNvCxnSpPr>
          <p:nvPr/>
        </p:nvCxnSpPr>
        <p:spPr>
          <a:xfrm>
            <a:off x="685800" y="869182"/>
            <a:ext cx="931985" cy="271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7155E4-235E-9A83-E7FC-7D26B9BF5CCF}"/>
              </a:ext>
            </a:extLst>
          </p:cNvPr>
          <p:cNvSpPr txBox="1"/>
          <p:nvPr/>
        </p:nvSpPr>
        <p:spPr>
          <a:xfrm>
            <a:off x="0" y="1256014"/>
            <a:ext cx="685800" cy="834293"/>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Suppl Data </a:t>
            </a:r>
            <a:r>
              <a:rPr lang="en-US" sz="600" dirty="0">
                <a:solidFill>
                  <a:srgbClr val="00B0F0"/>
                </a:solidFill>
              </a:rPr>
              <a:t>RF-XXXXXX</a:t>
            </a:r>
            <a:r>
              <a:rPr lang="en-US" sz="600" dirty="0">
                <a:solidFill>
                  <a:srgbClr val="FF0000"/>
                </a:solidFill>
              </a:rPr>
              <a:t> p83/para2/ln2-6</a:t>
            </a:r>
          </a:p>
        </p:txBody>
      </p:sp>
      <p:cxnSp>
        <p:nvCxnSpPr>
          <p:cNvPr id="15" name="Straight Arrow Connector 14">
            <a:extLst>
              <a:ext uri="{FF2B5EF4-FFF2-40B4-BE49-F238E27FC236}">
                <a16:creationId xmlns:a16="http://schemas.microsoft.com/office/drawing/2014/main" id="{D009697A-37F0-ECD8-9EBA-FDD83117854D}"/>
              </a:ext>
            </a:extLst>
          </p:cNvPr>
          <p:cNvCxnSpPr>
            <a:cxnSpLocks/>
          </p:cNvCxnSpPr>
          <p:nvPr/>
        </p:nvCxnSpPr>
        <p:spPr>
          <a:xfrm flipV="1">
            <a:off x="685799" y="1135574"/>
            <a:ext cx="931985" cy="271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9EEFAF-5642-BD21-C298-9C760F0F07F9}"/>
              </a:ext>
            </a:extLst>
          </p:cNvPr>
          <p:cNvSpPr txBox="1"/>
          <p:nvPr/>
        </p:nvSpPr>
        <p:spPr>
          <a:xfrm>
            <a:off x="6173787" y="4174177"/>
            <a:ext cx="684213" cy="1205602"/>
          </a:xfrm>
          <a:prstGeom prst="rect">
            <a:avLst/>
          </a:prstGeom>
          <a:noFill/>
          <a:ln>
            <a:solidFill>
              <a:srgbClr val="FF0000"/>
            </a:solidFill>
          </a:ln>
        </p:spPr>
        <p:txBody>
          <a:bodyPr wrap="square" lIns="96661" tIns="48331" rIns="96661" bIns="48331" rtlCol="0">
            <a:spAutoFit/>
          </a:bodyPr>
          <a:lstStyle/>
          <a:p>
            <a:r>
              <a:rPr lang="de-DE" sz="800" dirty="0">
                <a:solidFill>
                  <a:srgbClr val="FF0000"/>
                </a:solidFill>
              </a:rPr>
              <a:t>Galie Eur Heart J 2016 RF-131327</a:t>
            </a:r>
          </a:p>
          <a:p>
            <a:r>
              <a:rPr lang="de-DE" sz="800" dirty="0">
                <a:solidFill>
                  <a:srgbClr val="FF0000"/>
                </a:solidFill>
              </a:rPr>
              <a:t>P76/col2/Table 8A, Table 8B; p77/col2/para2/ln2-11</a:t>
            </a:r>
            <a:endParaRPr lang="it-IT" sz="800" dirty="0">
              <a:solidFill>
                <a:srgbClr val="FF0000"/>
              </a:solidFill>
            </a:endParaRPr>
          </a:p>
        </p:txBody>
      </p:sp>
      <p:cxnSp>
        <p:nvCxnSpPr>
          <p:cNvPr id="18" name="Straight Arrow Connector 17">
            <a:extLst>
              <a:ext uri="{FF2B5EF4-FFF2-40B4-BE49-F238E27FC236}">
                <a16:creationId xmlns:a16="http://schemas.microsoft.com/office/drawing/2014/main" id="{A9D95419-C301-9A5A-6DDB-D25E2395288A}"/>
              </a:ext>
            </a:extLst>
          </p:cNvPr>
          <p:cNvCxnSpPr>
            <a:cxnSpLocks/>
          </p:cNvCxnSpPr>
          <p:nvPr/>
        </p:nvCxnSpPr>
        <p:spPr>
          <a:xfrm flipH="1" flipV="1">
            <a:off x="3943739" y="4572000"/>
            <a:ext cx="2229254" cy="44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7275EB6-F66D-3A32-D7EE-E4376938A471}"/>
              </a:ext>
            </a:extLst>
          </p:cNvPr>
          <p:cNvSpPr txBox="1"/>
          <p:nvPr/>
        </p:nvSpPr>
        <p:spPr>
          <a:xfrm>
            <a:off x="7142" y="2180856"/>
            <a:ext cx="685800" cy="834293"/>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RF-230262</a:t>
            </a:r>
          </a:p>
          <a:p>
            <a:endParaRPr lang="en-US" sz="600" dirty="0">
              <a:solidFill>
                <a:srgbClr val="FF0000"/>
              </a:solidFill>
            </a:endParaRPr>
          </a:p>
          <a:p>
            <a:r>
              <a:rPr lang="en-US" sz="600" dirty="0">
                <a:solidFill>
                  <a:srgbClr val="FF0000"/>
                </a:solidFill>
              </a:rPr>
              <a:t>p36/col1/para4/ln1-10</a:t>
            </a:r>
          </a:p>
        </p:txBody>
      </p:sp>
      <p:cxnSp>
        <p:nvCxnSpPr>
          <p:cNvPr id="21" name="Straight Arrow Connector 20">
            <a:extLst>
              <a:ext uri="{FF2B5EF4-FFF2-40B4-BE49-F238E27FC236}">
                <a16:creationId xmlns:a16="http://schemas.microsoft.com/office/drawing/2014/main" id="{0FD447EC-B624-EC4E-7855-CC3D814FC11B}"/>
              </a:ext>
            </a:extLst>
          </p:cNvPr>
          <p:cNvCxnSpPr>
            <a:cxnSpLocks/>
            <a:stCxn id="20" idx="2"/>
          </p:cNvCxnSpPr>
          <p:nvPr/>
        </p:nvCxnSpPr>
        <p:spPr>
          <a:xfrm>
            <a:off x="350042" y="3015149"/>
            <a:ext cx="443778" cy="7257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D32628-3B56-6671-2C16-1B40301BC01E}"/>
              </a:ext>
            </a:extLst>
          </p:cNvPr>
          <p:cNvCxnSpPr>
            <a:cxnSpLocks/>
            <a:stCxn id="9" idx="1"/>
          </p:cNvCxnSpPr>
          <p:nvPr/>
        </p:nvCxnSpPr>
        <p:spPr>
          <a:xfrm flipH="1">
            <a:off x="5039248" y="782962"/>
            <a:ext cx="1132952" cy="351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4B30090-B123-2F4F-A9DA-B812F2383788}"/>
              </a:ext>
            </a:extLst>
          </p:cNvPr>
          <p:cNvSpPr txBox="1"/>
          <p:nvPr/>
        </p:nvSpPr>
        <p:spPr>
          <a:xfrm>
            <a:off x="0" y="3694120"/>
            <a:ext cx="685800" cy="1203624"/>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Suppl Data </a:t>
            </a:r>
            <a:r>
              <a:rPr lang="en-US" sz="600" dirty="0">
                <a:solidFill>
                  <a:srgbClr val="00B0F0"/>
                </a:solidFill>
              </a:rPr>
              <a:t>RF-XXXXXX</a:t>
            </a:r>
            <a:r>
              <a:rPr lang="en-US" sz="600" dirty="0">
                <a:solidFill>
                  <a:srgbClr val="FF0000"/>
                </a:solidFill>
              </a:rPr>
              <a:t> p80/Table/Section: Certainty of the evidence of test accuracy/para1/ln4-6</a:t>
            </a:r>
          </a:p>
        </p:txBody>
      </p:sp>
      <p:cxnSp>
        <p:nvCxnSpPr>
          <p:cNvPr id="28" name="Straight Arrow Connector 27">
            <a:extLst>
              <a:ext uri="{FF2B5EF4-FFF2-40B4-BE49-F238E27FC236}">
                <a16:creationId xmlns:a16="http://schemas.microsoft.com/office/drawing/2014/main" id="{9342CD88-1493-B206-CFA4-CE50928BB131}"/>
              </a:ext>
            </a:extLst>
          </p:cNvPr>
          <p:cNvCxnSpPr>
            <a:cxnSpLocks/>
            <a:stCxn id="27" idx="3"/>
          </p:cNvCxnSpPr>
          <p:nvPr/>
        </p:nvCxnSpPr>
        <p:spPr>
          <a:xfrm flipV="1">
            <a:off x="685800" y="4137269"/>
            <a:ext cx="108020" cy="158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E82ABC-0339-0990-B73F-A475DEB2C826}"/>
              </a:ext>
            </a:extLst>
          </p:cNvPr>
          <p:cNvSpPr txBox="1"/>
          <p:nvPr/>
        </p:nvSpPr>
        <p:spPr>
          <a:xfrm>
            <a:off x="6173787" y="1176650"/>
            <a:ext cx="684213" cy="957403"/>
          </a:xfrm>
          <a:prstGeom prst="rect">
            <a:avLst/>
          </a:prstGeom>
          <a:noFill/>
          <a:ln>
            <a:solidFill>
              <a:srgbClr val="FF0000"/>
            </a:solidFill>
          </a:ln>
        </p:spPr>
        <p:txBody>
          <a:bodyPr wrap="square" lIns="94704" tIns="47352" rIns="94704" bIns="47352" rtlCol="0">
            <a:spAutoFit/>
          </a:bodyPr>
          <a:lstStyle/>
          <a:p>
            <a:r>
              <a:rPr lang="de-DE" sz="700" dirty="0">
                <a:solidFill>
                  <a:srgbClr val="FF0000"/>
                </a:solidFill>
              </a:rPr>
              <a:t>Thakker Arthritis Res Ther. 2012 RF-97454 p6/col2/para1/ln15-18, para2/ln1-12; p8/col1/Fig 3</a:t>
            </a:r>
            <a:endParaRPr lang="it-IT" sz="700" dirty="0">
              <a:solidFill>
                <a:srgbClr val="FF0000"/>
              </a:solidFill>
            </a:endParaRPr>
          </a:p>
        </p:txBody>
      </p:sp>
      <p:cxnSp>
        <p:nvCxnSpPr>
          <p:cNvPr id="30" name="Straight Arrow Connector 29">
            <a:extLst>
              <a:ext uri="{FF2B5EF4-FFF2-40B4-BE49-F238E27FC236}">
                <a16:creationId xmlns:a16="http://schemas.microsoft.com/office/drawing/2014/main" id="{50FDD635-A94D-FD1B-FA71-131A21002C57}"/>
              </a:ext>
            </a:extLst>
          </p:cNvPr>
          <p:cNvCxnSpPr>
            <a:cxnSpLocks/>
          </p:cNvCxnSpPr>
          <p:nvPr/>
        </p:nvCxnSpPr>
        <p:spPr>
          <a:xfrm flipH="1" flipV="1">
            <a:off x="5037661" y="1111111"/>
            <a:ext cx="1141681" cy="226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3B8F6D6-0C22-AFF7-CD11-DF61A0706C94}"/>
              </a:ext>
            </a:extLst>
          </p:cNvPr>
          <p:cNvSpPr txBox="1"/>
          <p:nvPr/>
        </p:nvSpPr>
        <p:spPr>
          <a:xfrm>
            <a:off x="7142" y="4957096"/>
            <a:ext cx="685800" cy="1788400"/>
          </a:xfrm>
          <a:prstGeom prst="rect">
            <a:avLst/>
          </a:prstGeom>
          <a:noFill/>
          <a:ln>
            <a:solidFill>
              <a:srgbClr val="FF0000"/>
            </a:solidFill>
          </a:ln>
        </p:spPr>
        <p:txBody>
          <a:bodyPr wrap="square" lIns="94704" tIns="47352" rIns="94704" bIns="47352"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RF-230262 </a:t>
            </a:r>
          </a:p>
          <a:p>
            <a:endParaRPr lang="en-US" sz="500" dirty="0">
              <a:solidFill>
                <a:srgbClr val="FF0000"/>
              </a:solidFill>
            </a:endParaRPr>
          </a:p>
          <a:p>
            <a:r>
              <a:rPr lang="en-US" sz="500" dirty="0">
                <a:solidFill>
                  <a:srgbClr val="FF0000"/>
                </a:solidFill>
              </a:rPr>
              <a:t>p37/col2/Recommendation Table 3 continued/top row</a:t>
            </a:r>
          </a:p>
          <a:p>
            <a:endParaRPr lang="en-US" sz="500" dirty="0">
              <a:solidFill>
                <a:srgbClr val="FF0000"/>
              </a:solidFill>
            </a:endParaRPr>
          </a:p>
          <a:p>
            <a:r>
              <a:rPr lang="es-ES" sz="500" dirty="0">
                <a:solidFill>
                  <a:srgbClr val="FF0000"/>
                </a:solidFill>
              </a:rPr>
              <a:t>p36/col1/para4/ln1-10</a:t>
            </a:r>
          </a:p>
          <a:p>
            <a:endParaRPr lang="es-ES" sz="500" dirty="0">
              <a:solidFill>
                <a:srgbClr val="FF0000"/>
              </a:solidFill>
            </a:endParaRPr>
          </a:p>
          <a:p>
            <a:r>
              <a:rPr lang="es-ES" sz="500" dirty="0">
                <a:solidFill>
                  <a:srgbClr val="FF0000"/>
                </a:solidFill>
              </a:rPr>
              <a:t>p36/col1/para4/ln2-5,9-10, para5/ln1-2</a:t>
            </a:r>
          </a:p>
          <a:p>
            <a:endParaRPr lang="es-ES" sz="500" dirty="0">
              <a:solidFill>
                <a:srgbClr val="FF0000"/>
              </a:solidFill>
            </a:endParaRPr>
          </a:p>
          <a:p>
            <a:r>
              <a:rPr lang="en-US" sz="500" dirty="0">
                <a:solidFill>
                  <a:srgbClr val="FF0000"/>
                </a:solidFill>
              </a:rPr>
              <a:t>p37/col1/Recommendation Table 3/top row; col2/Recommendation table 3 continued/row6</a:t>
            </a:r>
          </a:p>
        </p:txBody>
      </p:sp>
      <p:cxnSp>
        <p:nvCxnSpPr>
          <p:cNvPr id="40" name="Straight Arrow Connector 39">
            <a:extLst>
              <a:ext uri="{FF2B5EF4-FFF2-40B4-BE49-F238E27FC236}">
                <a16:creationId xmlns:a16="http://schemas.microsoft.com/office/drawing/2014/main" id="{BF6224F8-06F7-A4A9-5889-728ED16B3C13}"/>
              </a:ext>
            </a:extLst>
          </p:cNvPr>
          <p:cNvCxnSpPr>
            <a:cxnSpLocks/>
          </p:cNvCxnSpPr>
          <p:nvPr/>
        </p:nvCxnSpPr>
        <p:spPr>
          <a:xfrm flipV="1">
            <a:off x="577780" y="4162504"/>
            <a:ext cx="223182" cy="1217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D2E75C-4C10-7B33-3185-2EB3BACE5E23}"/>
              </a:ext>
            </a:extLst>
          </p:cNvPr>
          <p:cNvCxnSpPr>
            <a:cxnSpLocks/>
          </p:cNvCxnSpPr>
          <p:nvPr/>
        </p:nvCxnSpPr>
        <p:spPr>
          <a:xfrm>
            <a:off x="576866" y="6040943"/>
            <a:ext cx="2169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B19183A-DEAD-040B-4F45-E1F6D30DEF07}"/>
              </a:ext>
            </a:extLst>
          </p:cNvPr>
          <p:cNvCxnSpPr>
            <a:cxnSpLocks/>
          </p:cNvCxnSpPr>
          <p:nvPr/>
        </p:nvCxnSpPr>
        <p:spPr>
          <a:xfrm>
            <a:off x="568927" y="6349939"/>
            <a:ext cx="22489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9340FA-67B5-600F-8EEA-FA36E7F293DF}"/>
              </a:ext>
            </a:extLst>
          </p:cNvPr>
          <p:cNvCxnSpPr>
            <a:cxnSpLocks/>
          </p:cNvCxnSpPr>
          <p:nvPr/>
        </p:nvCxnSpPr>
        <p:spPr>
          <a:xfrm>
            <a:off x="557324" y="5702895"/>
            <a:ext cx="2364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36EA24F-39F6-EF16-6701-E23F6FB1E2F6}"/>
              </a:ext>
            </a:extLst>
          </p:cNvPr>
          <p:cNvCxnSpPr>
            <a:cxnSpLocks/>
            <a:stCxn id="20" idx="2"/>
          </p:cNvCxnSpPr>
          <p:nvPr/>
        </p:nvCxnSpPr>
        <p:spPr>
          <a:xfrm>
            <a:off x="350042" y="3015149"/>
            <a:ext cx="679914" cy="126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9A5CDA-64E9-7326-405A-0E852B21CF16}"/>
              </a:ext>
            </a:extLst>
          </p:cNvPr>
          <p:cNvSpPr txBox="1"/>
          <p:nvPr/>
        </p:nvSpPr>
        <p:spPr>
          <a:xfrm>
            <a:off x="1108624" y="6724"/>
            <a:ext cx="2212799" cy="280295"/>
          </a:xfrm>
          <a:prstGeom prst="rect">
            <a:avLst/>
          </a:prstGeom>
          <a:noFill/>
          <a:ln>
            <a:solidFill>
              <a:srgbClr val="FF0000"/>
            </a:solidFill>
          </a:ln>
        </p:spPr>
        <p:txBody>
          <a:bodyPr wrap="square" lIns="94704" tIns="47352" rIns="94704" bIns="47352" rtlCol="0">
            <a:spAutoFit/>
          </a:bodyPr>
          <a:lstStyle/>
          <a:p>
            <a:r>
              <a:rPr lang="en-US" sz="600" dirty="0">
                <a:solidFill>
                  <a:srgbClr val="FF0000"/>
                </a:solidFill>
              </a:rPr>
              <a:t>Humbert </a:t>
            </a:r>
            <a:r>
              <a:rPr lang="en-US" sz="600" dirty="0" err="1">
                <a:solidFill>
                  <a:srgbClr val="FF0000"/>
                </a:solidFill>
              </a:rPr>
              <a:t>Eur</a:t>
            </a:r>
            <a:r>
              <a:rPr lang="en-US" sz="600" dirty="0">
                <a:solidFill>
                  <a:srgbClr val="FF0000"/>
                </a:solidFill>
              </a:rPr>
              <a:t> Heart J 2022 - ESC-ERS PH Guidelines RF-230262 p36/col1/para4/ln1-10</a:t>
            </a:r>
          </a:p>
        </p:txBody>
      </p:sp>
      <p:cxnSp>
        <p:nvCxnSpPr>
          <p:cNvPr id="16" name="Straight Arrow Connector 15">
            <a:extLst>
              <a:ext uri="{FF2B5EF4-FFF2-40B4-BE49-F238E27FC236}">
                <a16:creationId xmlns:a16="http://schemas.microsoft.com/office/drawing/2014/main" id="{FBA68BC9-CB9B-8116-A830-B2B1D11751D3}"/>
              </a:ext>
            </a:extLst>
          </p:cNvPr>
          <p:cNvCxnSpPr>
            <a:cxnSpLocks/>
          </p:cNvCxnSpPr>
          <p:nvPr/>
        </p:nvCxnSpPr>
        <p:spPr>
          <a:xfrm>
            <a:off x="1176618" y="287019"/>
            <a:ext cx="194982" cy="3710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AB18960-2279-02F7-167B-6183AB31FFA4}"/>
              </a:ext>
            </a:extLst>
          </p:cNvPr>
          <p:cNvSpPr txBox="1"/>
          <p:nvPr/>
        </p:nvSpPr>
        <p:spPr>
          <a:xfrm>
            <a:off x="6165851" y="5439487"/>
            <a:ext cx="684213" cy="957403"/>
          </a:xfrm>
          <a:prstGeom prst="rect">
            <a:avLst/>
          </a:prstGeom>
          <a:noFill/>
          <a:ln>
            <a:solidFill>
              <a:srgbClr val="FF0000"/>
            </a:solidFill>
          </a:ln>
        </p:spPr>
        <p:txBody>
          <a:bodyPr wrap="square" lIns="94704" tIns="47352" rIns="94704" bIns="47352" rtlCol="0">
            <a:spAutoFit/>
          </a:bodyPr>
          <a:lstStyle/>
          <a:p>
            <a:r>
              <a:rPr lang="de-DE" sz="700" dirty="0">
                <a:solidFill>
                  <a:srgbClr val="FF0000"/>
                </a:solidFill>
              </a:rPr>
              <a:t>Thakker Arthritis Res Ther. 2012 RF-97454 p6/col2/para1/ln15-18, para2/ln1-12; p8/col1/Fig 3</a:t>
            </a:r>
            <a:endParaRPr lang="it-IT" sz="700" dirty="0">
              <a:solidFill>
                <a:srgbClr val="FF0000"/>
              </a:solidFill>
            </a:endParaRPr>
          </a:p>
        </p:txBody>
      </p:sp>
      <p:cxnSp>
        <p:nvCxnSpPr>
          <p:cNvPr id="56" name="Straight Arrow Connector 55">
            <a:extLst>
              <a:ext uri="{FF2B5EF4-FFF2-40B4-BE49-F238E27FC236}">
                <a16:creationId xmlns:a16="http://schemas.microsoft.com/office/drawing/2014/main" id="{376CFA70-7BF1-F5DF-A14A-AC2FD9B0C424}"/>
              </a:ext>
            </a:extLst>
          </p:cNvPr>
          <p:cNvCxnSpPr>
            <a:cxnSpLocks/>
          </p:cNvCxnSpPr>
          <p:nvPr/>
        </p:nvCxnSpPr>
        <p:spPr>
          <a:xfrm flipH="1">
            <a:off x="2215023" y="5568890"/>
            <a:ext cx="39579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41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3A898669-0486-429C-A96E-64D0745450CC}" type="slidenum">
              <a:rPr lang="en-US" smtClean="0"/>
              <a:t>7</a:t>
            </a:fld>
            <a:endParaRPr lang="en-US"/>
          </a:p>
        </p:txBody>
      </p:sp>
      <p:sp>
        <p:nvSpPr>
          <p:cNvPr id="5" name="TextBox 4">
            <a:extLst>
              <a:ext uri="{FF2B5EF4-FFF2-40B4-BE49-F238E27FC236}">
                <a16:creationId xmlns:a16="http://schemas.microsoft.com/office/drawing/2014/main" id="{3E4B70E4-CA7E-116E-0C28-E14EABE33A0A}"/>
              </a:ext>
            </a:extLst>
          </p:cNvPr>
          <p:cNvSpPr txBox="1"/>
          <p:nvPr/>
        </p:nvSpPr>
        <p:spPr>
          <a:xfrm>
            <a:off x="15098" y="0"/>
            <a:ext cx="670702" cy="1692771"/>
          </a:xfrm>
          <a:prstGeom prst="rect">
            <a:avLst/>
          </a:prstGeom>
          <a:noFill/>
          <a:ln>
            <a:solidFill>
              <a:srgbClr val="FF0000"/>
            </a:solidFill>
          </a:ln>
        </p:spPr>
        <p:txBody>
          <a:bodyPr wrap="square" rtlCol="0">
            <a:spAutoFit/>
          </a:bodyPr>
          <a:lstStyle/>
          <a:p>
            <a:r>
              <a:rPr lang="en-US" sz="800" dirty="0">
                <a:solidFill>
                  <a:srgbClr val="FF0000"/>
                </a:solidFill>
              </a:rPr>
              <a:t>Coghlan-Ann Rheum Dis 2014 RF-116676 p1340/col1/para3/ln1-2; p1342/col1/para3/ln1-2; p1345/Fig2, Fig 2 caption/ln1</a:t>
            </a:r>
          </a:p>
        </p:txBody>
      </p:sp>
      <p:cxnSp>
        <p:nvCxnSpPr>
          <p:cNvPr id="6" name="Straight Arrow Connector 5">
            <a:extLst>
              <a:ext uri="{FF2B5EF4-FFF2-40B4-BE49-F238E27FC236}">
                <a16:creationId xmlns:a16="http://schemas.microsoft.com/office/drawing/2014/main" id="{8FCE9CD5-392D-7075-50E2-872FAEBE8665}"/>
              </a:ext>
            </a:extLst>
          </p:cNvPr>
          <p:cNvCxnSpPr>
            <a:cxnSpLocks/>
          </p:cNvCxnSpPr>
          <p:nvPr/>
        </p:nvCxnSpPr>
        <p:spPr>
          <a:xfrm>
            <a:off x="685800" y="192101"/>
            <a:ext cx="474489" cy="4303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17DF66-6D5D-468C-8061-B40EBDA8AF8B}"/>
              </a:ext>
            </a:extLst>
          </p:cNvPr>
          <p:cNvSpPr txBox="1"/>
          <p:nvPr/>
        </p:nvSpPr>
        <p:spPr>
          <a:xfrm>
            <a:off x="6506384" y="838200"/>
            <a:ext cx="808816" cy="861774"/>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p1345/Fig2</a:t>
            </a:r>
          </a:p>
        </p:txBody>
      </p:sp>
      <p:cxnSp>
        <p:nvCxnSpPr>
          <p:cNvPr id="12" name="Straight Arrow Connector 11">
            <a:extLst>
              <a:ext uri="{FF2B5EF4-FFF2-40B4-BE49-F238E27FC236}">
                <a16:creationId xmlns:a16="http://schemas.microsoft.com/office/drawing/2014/main" id="{CBFCF892-0693-98C6-E8C4-F6DEB1D369CA}"/>
              </a:ext>
            </a:extLst>
          </p:cNvPr>
          <p:cNvCxnSpPr>
            <a:cxnSpLocks/>
            <a:stCxn id="10" idx="1"/>
          </p:cNvCxnSpPr>
          <p:nvPr/>
        </p:nvCxnSpPr>
        <p:spPr>
          <a:xfrm flipH="1">
            <a:off x="5847550" y="1269087"/>
            <a:ext cx="658834" cy="206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BB9816-E555-24A0-AE3F-C94B855985C2}"/>
              </a:ext>
            </a:extLst>
          </p:cNvPr>
          <p:cNvSpPr txBox="1"/>
          <p:nvPr/>
        </p:nvSpPr>
        <p:spPr>
          <a:xfrm>
            <a:off x="15098" y="2178050"/>
            <a:ext cx="670702" cy="1692771"/>
          </a:xfrm>
          <a:prstGeom prst="rect">
            <a:avLst/>
          </a:prstGeom>
          <a:noFill/>
          <a:ln>
            <a:solidFill>
              <a:srgbClr val="FF0000"/>
            </a:solidFill>
          </a:ln>
        </p:spPr>
        <p:txBody>
          <a:bodyPr wrap="square" rtlCol="0">
            <a:spAutoFit/>
          </a:bodyPr>
          <a:lstStyle/>
          <a:p>
            <a:r>
              <a:rPr lang="en-US" sz="800" dirty="0">
                <a:solidFill>
                  <a:srgbClr val="FF0000"/>
                </a:solidFill>
              </a:rPr>
              <a:t>Coghlan-Ann Rheum Dis 2014 RF-116676 p1340/col2/para3/ln1-2; p1342/col1/para3/ln1-2; p1345/Fig2, Fig 2 caption/ln1</a:t>
            </a:r>
          </a:p>
        </p:txBody>
      </p:sp>
      <p:cxnSp>
        <p:nvCxnSpPr>
          <p:cNvPr id="14" name="Straight Arrow Connector 13">
            <a:extLst>
              <a:ext uri="{FF2B5EF4-FFF2-40B4-BE49-F238E27FC236}">
                <a16:creationId xmlns:a16="http://schemas.microsoft.com/office/drawing/2014/main" id="{FC62CA35-0471-C99E-CD34-994A8DE38799}"/>
              </a:ext>
            </a:extLst>
          </p:cNvPr>
          <p:cNvCxnSpPr>
            <a:cxnSpLocks/>
            <a:stCxn id="13" idx="3"/>
          </p:cNvCxnSpPr>
          <p:nvPr/>
        </p:nvCxnSpPr>
        <p:spPr>
          <a:xfrm>
            <a:off x="685800" y="3024436"/>
            <a:ext cx="228600" cy="7407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E18A64-4EB6-1A69-E545-9C8947587FA1}"/>
              </a:ext>
            </a:extLst>
          </p:cNvPr>
          <p:cNvSpPr txBox="1"/>
          <p:nvPr/>
        </p:nvSpPr>
        <p:spPr>
          <a:xfrm>
            <a:off x="6034086" y="3633386"/>
            <a:ext cx="808816" cy="861774"/>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p1345/Fig2</a:t>
            </a:r>
          </a:p>
        </p:txBody>
      </p:sp>
      <p:cxnSp>
        <p:nvCxnSpPr>
          <p:cNvPr id="16" name="Straight Arrow Connector 15">
            <a:extLst>
              <a:ext uri="{FF2B5EF4-FFF2-40B4-BE49-F238E27FC236}">
                <a16:creationId xmlns:a16="http://schemas.microsoft.com/office/drawing/2014/main" id="{ADB095BB-DEB0-F747-04A6-5B34E9CC0072}"/>
              </a:ext>
            </a:extLst>
          </p:cNvPr>
          <p:cNvCxnSpPr>
            <a:cxnSpLocks/>
            <a:stCxn id="15" idx="1"/>
          </p:cNvCxnSpPr>
          <p:nvPr/>
        </p:nvCxnSpPr>
        <p:spPr>
          <a:xfrm flipH="1">
            <a:off x="4003382" y="4064273"/>
            <a:ext cx="2030704" cy="1926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F13FC7-608C-35A8-216D-D600D135484D}"/>
              </a:ext>
            </a:extLst>
          </p:cNvPr>
          <p:cNvSpPr txBox="1"/>
          <p:nvPr/>
        </p:nvSpPr>
        <p:spPr>
          <a:xfrm>
            <a:off x="15097" y="4319826"/>
            <a:ext cx="670702" cy="2893100"/>
          </a:xfrm>
          <a:prstGeom prst="rect">
            <a:avLst/>
          </a:prstGeom>
          <a:noFill/>
          <a:ln>
            <a:solidFill>
              <a:srgbClr val="FF0000"/>
            </a:solidFill>
          </a:ln>
        </p:spPr>
        <p:txBody>
          <a:bodyPr wrap="square" rtlCol="0">
            <a:spAutoFit/>
          </a:bodyPr>
          <a:lstStyle/>
          <a:p>
            <a:r>
              <a:rPr lang="en-US" sz="700" dirty="0">
                <a:solidFill>
                  <a:srgbClr val="FF0000"/>
                </a:solidFill>
              </a:rPr>
              <a:t>Coghlan-Ann Rheum Dis 2014 RF-116676 p1342/col2/para2/ln6-7; p1344/col1/para1/ln1—4, Table 2</a:t>
            </a:r>
          </a:p>
          <a:p>
            <a:endParaRPr lang="en-US" sz="700" dirty="0">
              <a:solidFill>
                <a:srgbClr val="FF0000"/>
              </a:solidFill>
            </a:endParaRPr>
          </a:p>
          <a:p>
            <a:r>
              <a:rPr lang="en-US" sz="700" dirty="0">
                <a:solidFill>
                  <a:srgbClr val="FF0000"/>
                </a:solidFill>
              </a:rPr>
              <a:t>P1344/col1/para1/ln5-11; p1345/Fig 2; p1346/Fig 3</a:t>
            </a:r>
          </a:p>
          <a:p>
            <a:endParaRPr lang="en-US" sz="700" dirty="0">
              <a:solidFill>
                <a:srgbClr val="FF0000"/>
              </a:solidFill>
            </a:endParaRPr>
          </a:p>
          <a:p>
            <a:r>
              <a:rPr lang="en-US" sz="700" dirty="0">
                <a:solidFill>
                  <a:srgbClr val="FF0000"/>
                </a:solidFill>
              </a:rPr>
              <a:t>P1341/col1/col2/para5/15-19</a:t>
            </a:r>
          </a:p>
          <a:p>
            <a:endParaRPr lang="en-US" sz="700" dirty="0">
              <a:solidFill>
                <a:srgbClr val="FF0000"/>
              </a:solidFill>
            </a:endParaRPr>
          </a:p>
          <a:p>
            <a:r>
              <a:rPr lang="en-US" sz="700" dirty="0">
                <a:solidFill>
                  <a:srgbClr val="FF0000"/>
                </a:solidFill>
              </a:rPr>
              <a:t>p1345/Fig 2; p1346/Fig 3</a:t>
            </a:r>
          </a:p>
          <a:p>
            <a:endParaRPr lang="en-US" sz="700" dirty="0">
              <a:solidFill>
                <a:srgbClr val="FF0000"/>
              </a:solidFill>
            </a:endParaRPr>
          </a:p>
          <a:p>
            <a:r>
              <a:rPr lang="en-US" sz="700" dirty="0">
                <a:solidFill>
                  <a:srgbClr val="FF0000"/>
                </a:solidFill>
              </a:rPr>
              <a:t>P1341/ln15-22</a:t>
            </a:r>
          </a:p>
          <a:p>
            <a:endParaRPr lang="en-US" sz="700" dirty="0">
              <a:solidFill>
                <a:srgbClr val="FF0000"/>
              </a:solidFill>
            </a:endParaRPr>
          </a:p>
        </p:txBody>
      </p:sp>
      <p:cxnSp>
        <p:nvCxnSpPr>
          <p:cNvPr id="20" name="Straight Arrow Connector 19">
            <a:extLst>
              <a:ext uri="{FF2B5EF4-FFF2-40B4-BE49-F238E27FC236}">
                <a16:creationId xmlns:a16="http://schemas.microsoft.com/office/drawing/2014/main" id="{B97F9857-79FC-85ED-9C80-925A1C9D8F7B}"/>
              </a:ext>
            </a:extLst>
          </p:cNvPr>
          <p:cNvCxnSpPr>
            <a:cxnSpLocks/>
          </p:cNvCxnSpPr>
          <p:nvPr/>
        </p:nvCxnSpPr>
        <p:spPr>
          <a:xfrm flipV="1">
            <a:off x="607039" y="4495160"/>
            <a:ext cx="169048" cy="4533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805F11-CADF-FEC1-569C-44FA995463DD}"/>
              </a:ext>
            </a:extLst>
          </p:cNvPr>
          <p:cNvCxnSpPr>
            <a:cxnSpLocks/>
          </p:cNvCxnSpPr>
          <p:nvPr/>
        </p:nvCxnSpPr>
        <p:spPr>
          <a:xfrm flipV="1">
            <a:off x="566183" y="4911308"/>
            <a:ext cx="209904" cy="534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5355864-21DB-DF73-6A7E-701FE5AA9720}"/>
              </a:ext>
            </a:extLst>
          </p:cNvPr>
          <p:cNvCxnSpPr>
            <a:cxnSpLocks/>
          </p:cNvCxnSpPr>
          <p:nvPr/>
        </p:nvCxnSpPr>
        <p:spPr>
          <a:xfrm flipV="1">
            <a:off x="536035" y="5652673"/>
            <a:ext cx="387009" cy="422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E05BD4-50A5-F9F4-3438-1843D19866D5}"/>
              </a:ext>
            </a:extLst>
          </p:cNvPr>
          <p:cNvCxnSpPr>
            <a:cxnSpLocks/>
          </p:cNvCxnSpPr>
          <p:nvPr/>
        </p:nvCxnSpPr>
        <p:spPr>
          <a:xfrm flipV="1">
            <a:off x="534965" y="5952980"/>
            <a:ext cx="255806" cy="7068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F3D5E7-24C2-2A6A-F82B-08EB6DC361E3}"/>
              </a:ext>
            </a:extLst>
          </p:cNvPr>
          <p:cNvCxnSpPr>
            <a:cxnSpLocks/>
          </p:cNvCxnSpPr>
          <p:nvPr/>
        </p:nvCxnSpPr>
        <p:spPr>
          <a:xfrm flipV="1">
            <a:off x="566021" y="6562531"/>
            <a:ext cx="357023" cy="373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81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endParaRPr lang="da-DK" sz="1000" dirty="0"/>
          </a:p>
        </p:txBody>
      </p:sp>
      <p:sp>
        <p:nvSpPr>
          <p:cNvPr id="4" name="Slide Number Placeholder 3"/>
          <p:cNvSpPr>
            <a:spLocks noGrp="1"/>
          </p:cNvSpPr>
          <p:nvPr>
            <p:ph type="sldNum" sz="quarter" idx="5"/>
          </p:nvPr>
        </p:nvSpPr>
        <p:spPr/>
        <p:txBody>
          <a:bodyPr/>
          <a:lstStyle/>
          <a:p>
            <a:fld id="{3A898669-0486-429C-A96E-64D0745450CC}" type="slidenum">
              <a:rPr lang="en-US" smtClean="0"/>
              <a:t>10</a:t>
            </a:fld>
            <a:endParaRPr lang="en-US"/>
          </a:p>
        </p:txBody>
      </p:sp>
      <p:sp>
        <p:nvSpPr>
          <p:cNvPr id="5" name="TextBox 4">
            <a:extLst>
              <a:ext uri="{FF2B5EF4-FFF2-40B4-BE49-F238E27FC236}">
                <a16:creationId xmlns:a16="http://schemas.microsoft.com/office/drawing/2014/main" id="{6EC130A7-A32E-F3CF-F364-C5D49D01011A}"/>
              </a:ext>
            </a:extLst>
          </p:cNvPr>
          <p:cNvSpPr txBox="1"/>
          <p:nvPr/>
        </p:nvSpPr>
        <p:spPr>
          <a:xfrm>
            <a:off x="15098" y="0"/>
            <a:ext cx="808815" cy="1169551"/>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p1348/col1/para3/ln5-6</a:t>
            </a:r>
          </a:p>
        </p:txBody>
      </p:sp>
      <p:cxnSp>
        <p:nvCxnSpPr>
          <p:cNvPr id="6" name="Straight Arrow Connector 5">
            <a:extLst>
              <a:ext uri="{FF2B5EF4-FFF2-40B4-BE49-F238E27FC236}">
                <a16:creationId xmlns:a16="http://schemas.microsoft.com/office/drawing/2014/main" id="{E1BD449E-445E-284E-A572-24FC0D406D00}"/>
              </a:ext>
            </a:extLst>
          </p:cNvPr>
          <p:cNvCxnSpPr>
            <a:stCxn id="5" idx="3"/>
          </p:cNvCxnSpPr>
          <p:nvPr/>
        </p:nvCxnSpPr>
        <p:spPr>
          <a:xfrm>
            <a:off x="823913" y="584776"/>
            <a:ext cx="166687" cy="101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C99BC4-2304-AE82-375A-171C499C1AD8}"/>
              </a:ext>
            </a:extLst>
          </p:cNvPr>
          <p:cNvSpPr txBox="1"/>
          <p:nvPr/>
        </p:nvSpPr>
        <p:spPr>
          <a:xfrm>
            <a:off x="15097" y="1321951"/>
            <a:ext cx="808815" cy="1015663"/>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p1347/Table 3</a:t>
            </a:r>
          </a:p>
        </p:txBody>
      </p:sp>
      <p:cxnSp>
        <p:nvCxnSpPr>
          <p:cNvPr id="9" name="Straight Arrow Connector 8">
            <a:extLst>
              <a:ext uri="{FF2B5EF4-FFF2-40B4-BE49-F238E27FC236}">
                <a16:creationId xmlns:a16="http://schemas.microsoft.com/office/drawing/2014/main" id="{80F64F63-0343-9DA7-07DF-FAFF0668D647}"/>
              </a:ext>
            </a:extLst>
          </p:cNvPr>
          <p:cNvCxnSpPr>
            <a:cxnSpLocks/>
          </p:cNvCxnSpPr>
          <p:nvPr/>
        </p:nvCxnSpPr>
        <p:spPr>
          <a:xfrm flipV="1">
            <a:off x="823912" y="1387515"/>
            <a:ext cx="623888" cy="288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18F53348-2B01-78E4-125B-1B2BEB452E0A}"/>
              </a:ext>
            </a:extLst>
          </p:cNvPr>
          <p:cNvSpPr/>
          <p:nvPr/>
        </p:nvSpPr>
        <p:spPr>
          <a:xfrm>
            <a:off x="5934489" y="1272400"/>
            <a:ext cx="338164" cy="902851"/>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7CD325E6-6F72-F030-F449-164ED6D7C641}"/>
              </a:ext>
            </a:extLst>
          </p:cNvPr>
          <p:cNvSpPr txBox="1"/>
          <p:nvPr/>
        </p:nvSpPr>
        <p:spPr>
          <a:xfrm>
            <a:off x="6173786" y="3381774"/>
            <a:ext cx="684214" cy="1061829"/>
          </a:xfrm>
          <a:prstGeom prst="rect">
            <a:avLst/>
          </a:prstGeom>
          <a:noFill/>
          <a:ln>
            <a:solidFill>
              <a:srgbClr val="FF0000"/>
            </a:solidFill>
          </a:ln>
        </p:spPr>
        <p:txBody>
          <a:bodyPr wrap="square" rtlCol="0">
            <a:spAutoFit/>
          </a:bodyPr>
          <a:lstStyle/>
          <a:p>
            <a:r>
              <a:rPr lang="en-US" sz="700" dirty="0">
                <a:solidFill>
                  <a:srgbClr val="FF0000"/>
                </a:solidFill>
              </a:rPr>
              <a:t>Coghlan-Ann Rheum Dis 2014 RF-116676 p1348/col1/para3/ln5-6</a:t>
            </a:r>
          </a:p>
          <a:p>
            <a:endParaRPr lang="en-US" sz="700" dirty="0">
              <a:solidFill>
                <a:srgbClr val="FF0000"/>
              </a:solidFill>
            </a:endParaRPr>
          </a:p>
          <a:p>
            <a:r>
              <a:rPr lang="en-US" sz="700" dirty="0">
                <a:solidFill>
                  <a:srgbClr val="FF0000"/>
                </a:solidFill>
              </a:rPr>
              <a:t>p1342/col1/para1/ln2-5</a:t>
            </a:r>
          </a:p>
        </p:txBody>
      </p:sp>
      <p:cxnSp>
        <p:nvCxnSpPr>
          <p:cNvPr id="18" name="Straight Arrow Connector 17">
            <a:extLst>
              <a:ext uri="{FF2B5EF4-FFF2-40B4-BE49-F238E27FC236}">
                <a16:creationId xmlns:a16="http://schemas.microsoft.com/office/drawing/2014/main" id="{91BA13C2-3C34-7F94-9630-E78792D34582}"/>
              </a:ext>
            </a:extLst>
          </p:cNvPr>
          <p:cNvCxnSpPr>
            <a:cxnSpLocks/>
          </p:cNvCxnSpPr>
          <p:nvPr/>
        </p:nvCxnSpPr>
        <p:spPr>
          <a:xfrm flipH="1" flipV="1">
            <a:off x="2355903" y="3955223"/>
            <a:ext cx="3916750" cy="13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21FDAA-8311-0E06-B5AF-2B5866128FD7}"/>
              </a:ext>
            </a:extLst>
          </p:cNvPr>
          <p:cNvSpPr txBox="1"/>
          <p:nvPr/>
        </p:nvSpPr>
        <p:spPr>
          <a:xfrm>
            <a:off x="0" y="2490014"/>
            <a:ext cx="808815" cy="1323439"/>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p1347/Table 3/footer/ln1-5</a:t>
            </a:r>
          </a:p>
        </p:txBody>
      </p:sp>
      <p:cxnSp>
        <p:nvCxnSpPr>
          <p:cNvPr id="22" name="Straight Arrow Connector 21">
            <a:extLst>
              <a:ext uri="{FF2B5EF4-FFF2-40B4-BE49-F238E27FC236}">
                <a16:creationId xmlns:a16="http://schemas.microsoft.com/office/drawing/2014/main" id="{E2B2941F-FB3A-26DB-FC6F-3A88391FA3E7}"/>
              </a:ext>
            </a:extLst>
          </p:cNvPr>
          <p:cNvCxnSpPr>
            <a:cxnSpLocks/>
            <a:stCxn id="21" idx="3"/>
          </p:cNvCxnSpPr>
          <p:nvPr/>
        </p:nvCxnSpPr>
        <p:spPr>
          <a:xfrm>
            <a:off x="808815" y="3151734"/>
            <a:ext cx="181785" cy="124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0EB0DB0-1710-F6E2-1B7D-D726A670968F}"/>
              </a:ext>
            </a:extLst>
          </p:cNvPr>
          <p:cNvSpPr txBox="1"/>
          <p:nvPr/>
        </p:nvSpPr>
        <p:spPr>
          <a:xfrm>
            <a:off x="-1" y="4106859"/>
            <a:ext cx="649433" cy="1323439"/>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p1347/Table 3</a:t>
            </a:r>
          </a:p>
        </p:txBody>
      </p:sp>
      <p:cxnSp>
        <p:nvCxnSpPr>
          <p:cNvPr id="26" name="Straight Arrow Connector 25">
            <a:extLst>
              <a:ext uri="{FF2B5EF4-FFF2-40B4-BE49-F238E27FC236}">
                <a16:creationId xmlns:a16="http://schemas.microsoft.com/office/drawing/2014/main" id="{CD028701-BBDC-6B0E-DD8A-B1306710F722}"/>
              </a:ext>
            </a:extLst>
          </p:cNvPr>
          <p:cNvCxnSpPr>
            <a:cxnSpLocks/>
            <a:stCxn id="25" idx="3"/>
          </p:cNvCxnSpPr>
          <p:nvPr/>
        </p:nvCxnSpPr>
        <p:spPr>
          <a:xfrm flipV="1">
            <a:off x="649432" y="4446151"/>
            <a:ext cx="159382" cy="322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CDCC1A-6F1D-19FF-95AE-93E9850659EB}"/>
              </a:ext>
            </a:extLst>
          </p:cNvPr>
          <p:cNvCxnSpPr>
            <a:cxnSpLocks/>
            <a:stCxn id="25" idx="3"/>
          </p:cNvCxnSpPr>
          <p:nvPr/>
        </p:nvCxnSpPr>
        <p:spPr>
          <a:xfrm>
            <a:off x="649432" y="4768579"/>
            <a:ext cx="159382" cy="276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B590E7D-FFC5-47AF-1341-EC7889165E5A}"/>
              </a:ext>
            </a:extLst>
          </p:cNvPr>
          <p:cNvSpPr txBox="1"/>
          <p:nvPr/>
        </p:nvSpPr>
        <p:spPr>
          <a:xfrm>
            <a:off x="6049185" y="4604002"/>
            <a:ext cx="808815" cy="1169551"/>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p1344/col2/para2/ln8-9</a:t>
            </a:r>
          </a:p>
        </p:txBody>
      </p:sp>
      <p:cxnSp>
        <p:nvCxnSpPr>
          <p:cNvPr id="34" name="Straight Arrow Connector 33">
            <a:extLst>
              <a:ext uri="{FF2B5EF4-FFF2-40B4-BE49-F238E27FC236}">
                <a16:creationId xmlns:a16="http://schemas.microsoft.com/office/drawing/2014/main" id="{71931401-6E73-C643-AD2B-3EFD47D31D97}"/>
              </a:ext>
            </a:extLst>
          </p:cNvPr>
          <p:cNvCxnSpPr>
            <a:cxnSpLocks/>
          </p:cNvCxnSpPr>
          <p:nvPr/>
        </p:nvCxnSpPr>
        <p:spPr>
          <a:xfrm flipH="1">
            <a:off x="1514864" y="5379028"/>
            <a:ext cx="45343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4C0F054-90DE-DDA8-A5C0-DFA5A2A05E25}"/>
              </a:ext>
            </a:extLst>
          </p:cNvPr>
          <p:cNvCxnSpPr>
            <a:cxnSpLocks/>
            <a:stCxn id="25" idx="3"/>
          </p:cNvCxnSpPr>
          <p:nvPr/>
        </p:nvCxnSpPr>
        <p:spPr>
          <a:xfrm>
            <a:off x="649432" y="4768579"/>
            <a:ext cx="128993" cy="702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A3F7FC2-F9D5-A0F9-BBBF-6EBD9B9BA3CE}"/>
              </a:ext>
            </a:extLst>
          </p:cNvPr>
          <p:cNvSpPr txBox="1"/>
          <p:nvPr/>
        </p:nvSpPr>
        <p:spPr>
          <a:xfrm>
            <a:off x="1" y="5553409"/>
            <a:ext cx="649432" cy="2246769"/>
          </a:xfrm>
          <a:prstGeom prst="rect">
            <a:avLst/>
          </a:prstGeom>
          <a:noFill/>
          <a:ln>
            <a:solidFill>
              <a:srgbClr val="FF0000"/>
            </a:solidFill>
          </a:ln>
        </p:spPr>
        <p:txBody>
          <a:bodyPr wrap="square" rtlCol="0">
            <a:spAutoFit/>
          </a:bodyPr>
          <a:lstStyle/>
          <a:p>
            <a:r>
              <a:rPr lang="en-US" sz="1000" dirty="0">
                <a:solidFill>
                  <a:srgbClr val="FF0000"/>
                </a:solidFill>
              </a:rPr>
              <a:t>Coghlan-Ann Rheum Dis 2014 RF-116676 p1344/col1/para2/ln1, col2/para2/ln14-19; p1347/Table 3</a:t>
            </a:r>
          </a:p>
        </p:txBody>
      </p:sp>
      <p:cxnSp>
        <p:nvCxnSpPr>
          <p:cNvPr id="41" name="Straight Arrow Connector 40">
            <a:extLst>
              <a:ext uri="{FF2B5EF4-FFF2-40B4-BE49-F238E27FC236}">
                <a16:creationId xmlns:a16="http://schemas.microsoft.com/office/drawing/2014/main" id="{7F5543A4-1BCF-C1F9-A30F-F7CBCEFB7242}"/>
              </a:ext>
            </a:extLst>
          </p:cNvPr>
          <p:cNvCxnSpPr>
            <a:cxnSpLocks/>
            <a:stCxn id="40" idx="3"/>
          </p:cNvCxnSpPr>
          <p:nvPr/>
        </p:nvCxnSpPr>
        <p:spPr>
          <a:xfrm flipV="1">
            <a:off x="649433" y="5723704"/>
            <a:ext cx="159381" cy="953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86B8303-21AA-0AEC-8B39-AD5F6D7E67F0}"/>
              </a:ext>
            </a:extLst>
          </p:cNvPr>
          <p:cNvSpPr txBox="1"/>
          <p:nvPr/>
        </p:nvSpPr>
        <p:spPr>
          <a:xfrm>
            <a:off x="6172199" y="16386"/>
            <a:ext cx="670703" cy="3139321"/>
          </a:xfrm>
          <a:prstGeom prst="rect">
            <a:avLst/>
          </a:prstGeom>
          <a:noFill/>
          <a:ln>
            <a:solidFill>
              <a:srgbClr val="FF0000"/>
            </a:solidFill>
          </a:ln>
        </p:spPr>
        <p:txBody>
          <a:bodyPr wrap="square" rtlCol="0">
            <a:spAutoFit/>
          </a:bodyPr>
          <a:lstStyle/>
          <a:p>
            <a:r>
              <a:rPr lang="en-US" sz="900" dirty="0">
                <a:solidFill>
                  <a:srgbClr val="FF0000"/>
                </a:solidFill>
              </a:rPr>
              <a:t>Coghlan-Ann Rheum Dis 2014 RF-116676 p1342/col1/para1/ln2-5</a:t>
            </a:r>
          </a:p>
          <a:p>
            <a:endParaRPr lang="en-US" sz="900" dirty="0">
              <a:solidFill>
                <a:srgbClr val="FF0000"/>
              </a:solidFill>
            </a:endParaRPr>
          </a:p>
          <a:p>
            <a:r>
              <a:rPr lang="en-US" sz="900" dirty="0">
                <a:solidFill>
                  <a:srgbClr val="FF0000"/>
                </a:solidFill>
              </a:rPr>
              <a:t>p1344/col1/para2/ln1; p1347/Table 3</a:t>
            </a:r>
          </a:p>
          <a:p>
            <a:endParaRPr lang="en-US" sz="900" dirty="0">
              <a:solidFill>
                <a:srgbClr val="FF0000"/>
              </a:solidFill>
            </a:endParaRPr>
          </a:p>
          <a:p>
            <a:r>
              <a:rPr lang="en-US" sz="900" dirty="0">
                <a:solidFill>
                  <a:srgbClr val="FF0000"/>
                </a:solidFill>
              </a:rPr>
              <a:t>p1344/col1/para2/ln1; p1347/Table 3</a:t>
            </a:r>
          </a:p>
          <a:p>
            <a:endParaRPr lang="en-US" sz="900" dirty="0">
              <a:solidFill>
                <a:srgbClr val="FF0000"/>
              </a:solidFill>
            </a:endParaRPr>
          </a:p>
        </p:txBody>
      </p:sp>
      <p:cxnSp>
        <p:nvCxnSpPr>
          <p:cNvPr id="43" name="Straight Arrow Connector 42">
            <a:extLst>
              <a:ext uri="{FF2B5EF4-FFF2-40B4-BE49-F238E27FC236}">
                <a16:creationId xmlns:a16="http://schemas.microsoft.com/office/drawing/2014/main" id="{922E9166-3288-DA0B-469F-5A3C7DFA262E}"/>
              </a:ext>
            </a:extLst>
          </p:cNvPr>
          <p:cNvCxnSpPr>
            <a:cxnSpLocks/>
          </p:cNvCxnSpPr>
          <p:nvPr/>
        </p:nvCxnSpPr>
        <p:spPr>
          <a:xfrm flipH="1">
            <a:off x="6017948" y="1051410"/>
            <a:ext cx="254705" cy="1181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12C2A70-F5A8-D510-761A-110DC269A60D}"/>
              </a:ext>
            </a:extLst>
          </p:cNvPr>
          <p:cNvCxnSpPr>
            <a:cxnSpLocks/>
          </p:cNvCxnSpPr>
          <p:nvPr/>
        </p:nvCxnSpPr>
        <p:spPr>
          <a:xfrm flipH="1">
            <a:off x="3543300" y="4304739"/>
            <a:ext cx="2726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0170AD3-E2C3-BFDD-C7A2-62FD3FBF75B6}"/>
              </a:ext>
            </a:extLst>
          </p:cNvPr>
          <p:cNvCxnSpPr>
            <a:cxnSpLocks/>
          </p:cNvCxnSpPr>
          <p:nvPr/>
        </p:nvCxnSpPr>
        <p:spPr>
          <a:xfrm flipH="1" flipV="1">
            <a:off x="5891652" y="2405034"/>
            <a:ext cx="381001" cy="1156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78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endParaRPr lang="da-DK" sz="1000" dirty="0"/>
          </a:p>
        </p:txBody>
      </p:sp>
      <p:sp>
        <p:nvSpPr>
          <p:cNvPr id="4" name="Slide Number Placeholder 3"/>
          <p:cNvSpPr>
            <a:spLocks noGrp="1"/>
          </p:cNvSpPr>
          <p:nvPr>
            <p:ph type="sldNum" sz="quarter" idx="5"/>
          </p:nvPr>
        </p:nvSpPr>
        <p:spPr/>
        <p:txBody>
          <a:bodyPr/>
          <a:lstStyle/>
          <a:p>
            <a:fld id="{3A898669-0486-429C-A96E-64D0745450CC}" type="slidenum">
              <a:rPr lang="en-US" smtClean="0"/>
              <a:t>11</a:t>
            </a:fld>
            <a:endParaRPr lang="en-US"/>
          </a:p>
        </p:txBody>
      </p:sp>
      <p:sp>
        <p:nvSpPr>
          <p:cNvPr id="7" name="TextBox 6">
            <a:extLst>
              <a:ext uri="{FF2B5EF4-FFF2-40B4-BE49-F238E27FC236}">
                <a16:creationId xmlns:a16="http://schemas.microsoft.com/office/drawing/2014/main" id="{A1AE18A3-597C-EA26-1617-CC6F69DBC01B}"/>
              </a:ext>
            </a:extLst>
          </p:cNvPr>
          <p:cNvSpPr txBox="1"/>
          <p:nvPr/>
        </p:nvSpPr>
        <p:spPr>
          <a:xfrm>
            <a:off x="-1" y="8021"/>
            <a:ext cx="685801" cy="923330"/>
          </a:xfrm>
          <a:prstGeom prst="rect">
            <a:avLst/>
          </a:prstGeom>
          <a:noFill/>
          <a:ln>
            <a:solidFill>
              <a:srgbClr val="FF0000"/>
            </a:solidFill>
          </a:ln>
        </p:spPr>
        <p:txBody>
          <a:bodyPr wrap="square" rtlCol="0">
            <a:spAutoFit/>
          </a:bodyPr>
          <a:lstStyle/>
          <a:p>
            <a:r>
              <a:rPr lang="en-US" sz="600" dirty="0">
                <a:solidFill>
                  <a:srgbClr val="FF0000"/>
                </a:solidFill>
              </a:rPr>
              <a:t>Young and Khanna Manuscript DOF 2021 RF-155937 p3/Abstract/para4; p10/para2/ln5-9; p21/Table 2</a:t>
            </a:r>
          </a:p>
        </p:txBody>
      </p:sp>
      <p:cxnSp>
        <p:nvCxnSpPr>
          <p:cNvPr id="10" name="Straight Arrow Connector 9">
            <a:extLst>
              <a:ext uri="{FF2B5EF4-FFF2-40B4-BE49-F238E27FC236}">
                <a16:creationId xmlns:a16="http://schemas.microsoft.com/office/drawing/2014/main" id="{2E9800D6-4A13-943B-B480-A9AB517C47C7}"/>
              </a:ext>
            </a:extLst>
          </p:cNvPr>
          <p:cNvCxnSpPr>
            <a:cxnSpLocks/>
          </p:cNvCxnSpPr>
          <p:nvPr/>
        </p:nvCxnSpPr>
        <p:spPr>
          <a:xfrm>
            <a:off x="685800" y="668215"/>
            <a:ext cx="304800" cy="93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69D038-BBE9-AAB6-A30F-04130D8B0134}"/>
              </a:ext>
            </a:extLst>
          </p:cNvPr>
          <p:cNvSpPr txBox="1"/>
          <p:nvPr/>
        </p:nvSpPr>
        <p:spPr>
          <a:xfrm>
            <a:off x="0" y="1005971"/>
            <a:ext cx="685797" cy="2431435"/>
          </a:xfrm>
          <a:prstGeom prst="rect">
            <a:avLst/>
          </a:prstGeom>
          <a:noFill/>
          <a:ln>
            <a:solidFill>
              <a:srgbClr val="FF0000"/>
            </a:solidFill>
          </a:ln>
        </p:spPr>
        <p:txBody>
          <a:bodyPr wrap="square" rtlCol="0">
            <a:spAutoFit/>
          </a:bodyPr>
          <a:lstStyle/>
          <a:p>
            <a:r>
              <a:rPr lang="en-US" sz="400" dirty="0">
                <a:solidFill>
                  <a:srgbClr val="FF0000"/>
                </a:solidFill>
              </a:rPr>
              <a:t>Young and Khanna Manuscript DOF 2021 RF-155937 p5/para3/ln1-2; p21/Table 2/right side</a:t>
            </a:r>
          </a:p>
          <a:p>
            <a:endParaRPr lang="en-US" sz="400" dirty="0">
              <a:solidFill>
                <a:srgbClr val="FF0000"/>
              </a:solidFill>
            </a:endParaRPr>
          </a:p>
          <a:p>
            <a:r>
              <a:rPr lang="en-US" sz="400" dirty="0">
                <a:solidFill>
                  <a:srgbClr val="00B0F0"/>
                </a:solidFill>
              </a:rPr>
              <a:t>All values multiplied by 100 to yield percentages</a:t>
            </a:r>
          </a:p>
          <a:p>
            <a:endParaRPr lang="en-US" sz="400" dirty="0">
              <a:solidFill>
                <a:srgbClr val="00B0F0"/>
              </a:solidFill>
            </a:endParaRPr>
          </a:p>
          <a:p>
            <a:r>
              <a:rPr lang="en-US" sz="400" dirty="0">
                <a:solidFill>
                  <a:srgbClr val="00B0F0"/>
                </a:solidFill>
              </a:rPr>
              <a:t>Calculation for Missed diagnosis which is inversely related to sensitivity so higher sensitivity means fewer missed diagnosis:</a:t>
            </a:r>
          </a:p>
          <a:p>
            <a:r>
              <a:rPr lang="en-US" sz="400" dirty="0">
                <a:solidFill>
                  <a:srgbClr val="00B0F0"/>
                </a:solidFill>
              </a:rPr>
              <a:t>-------FOR DLco≥60%------</a:t>
            </a:r>
          </a:p>
          <a:p>
            <a:r>
              <a:rPr lang="en-US" sz="400" dirty="0">
                <a:solidFill>
                  <a:srgbClr val="00B0F0"/>
                </a:solidFill>
              </a:rPr>
              <a:t>DETECT: sensitivity of 1*100=100% means 0% missed diagnosis</a:t>
            </a:r>
          </a:p>
          <a:p>
            <a:endParaRPr lang="en-US" sz="400" dirty="0">
              <a:solidFill>
                <a:srgbClr val="00B0F0"/>
              </a:solidFill>
            </a:endParaRPr>
          </a:p>
          <a:p>
            <a:r>
              <a:rPr lang="en-US" sz="400" dirty="0">
                <a:solidFill>
                  <a:srgbClr val="00B0F0"/>
                </a:solidFill>
              </a:rPr>
              <a:t>2015 ESC/ERS:</a:t>
            </a:r>
          </a:p>
          <a:p>
            <a:r>
              <a:rPr lang="en-US" sz="400" dirty="0">
                <a:solidFill>
                  <a:srgbClr val="00B0F0"/>
                </a:solidFill>
              </a:rPr>
              <a:t>sensitivity of 0.67*100=67% so 100%-67%=33% missed diagnosis</a:t>
            </a:r>
          </a:p>
          <a:p>
            <a:r>
              <a:rPr lang="en-US" sz="400" dirty="0">
                <a:solidFill>
                  <a:srgbClr val="00B0F0"/>
                </a:solidFill>
              </a:rPr>
              <a:t>------FOR ANY </a:t>
            </a:r>
            <a:r>
              <a:rPr lang="en-US" sz="400" dirty="0" err="1">
                <a:solidFill>
                  <a:srgbClr val="00B0F0"/>
                </a:solidFill>
              </a:rPr>
              <a:t>DLco</a:t>
            </a:r>
            <a:r>
              <a:rPr lang="en-US" sz="400" dirty="0">
                <a:solidFill>
                  <a:srgbClr val="00B0F0"/>
                </a:solidFill>
              </a:rPr>
              <a:t>--------</a:t>
            </a:r>
          </a:p>
          <a:p>
            <a:r>
              <a:rPr lang="en-US" sz="400" dirty="0">
                <a:solidFill>
                  <a:srgbClr val="00B0F0"/>
                </a:solidFill>
              </a:rPr>
              <a:t>DETECT: sensitivity of 1*100=100% means 0% missed diagnosis</a:t>
            </a:r>
          </a:p>
          <a:p>
            <a:endParaRPr lang="en-US" sz="400" dirty="0">
              <a:solidFill>
                <a:srgbClr val="00B0F0"/>
              </a:solidFill>
            </a:endParaRPr>
          </a:p>
          <a:p>
            <a:r>
              <a:rPr lang="en-US" sz="400" dirty="0">
                <a:solidFill>
                  <a:srgbClr val="00B0F0"/>
                </a:solidFill>
              </a:rPr>
              <a:t>2015 ESC/ERS:</a:t>
            </a:r>
          </a:p>
          <a:p>
            <a:r>
              <a:rPr lang="en-US" sz="400" dirty="0">
                <a:solidFill>
                  <a:srgbClr val="00B0F0"/>
                </a:solidFill>
              </a:rPr>
              <a:t>sensitivity of 0.8*100=80% so 100%-80%=20% missed diagnosis</a:t>
            </a:r>
          </a:p>
        </p:txBody>
      </p:sp>
      <p:sp>
        <p:nvSpPr>
          <p:cNvPr id="13" name="Rectangle 12">
            <a:extLst>
              <a:ext uri="{FF2B5EF4-FFF2-40B4-BE49-F238E27FC236}">
                <a16:creationId xmlns:a16="http://schemas.microsoft.com/office/drawing/2014/main" id="{335E380A-1446-BA0D-746E-0692FAB8EF65}"/>
              </a:ext>
            </a:extLst>
          </p:cNvPr>
          <p:cNvSpPr/>
          <p:nvPr/>
        </p:nvSpPr>
        <p:spPr>
          <a:xfrm>
            <a:off x="823910" y="1643233"/>
            <a:ext cx="5210177" cy="1205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a:extLst>
              <a:ext uri="{FF2B5EF4-FFF2-40B4-BE49-F238E27FC236}">
                <a16:creationId xmlns:a16="http://schemas.microsoft.com/office/drawing/2014/main" id="{5A00F6B0-3371-CA1C-B1C5-543FCE220240}"/>
              </a:ext>
            </a:extLst>
          </p:cNvPr>
          <p:cNvCxnSpPr>
            <a:cxnSpLocks/>
          </p:cNvCxnSpPr>
          <p:nvPr/>
        </p:nvCxnSpPr>
        <p:spPr>
          <a:xfrm>
            <a:off x="685797" y="1313645"/>
            <a:ext cx="304800" cy="329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C35D99-2CFF-E88E-1936-7E908826A103}"/>
              </a:ext>
            </a:extLst>
          </p:cNvPr>
          <p:cNvSpPr txBox="1"/>
          <p:nvPr/>
        </p:nvSpPr>
        <p:spPr>
          <a:xfrm>
            <a:off x="6173784" y="2819620"/>
            <a:ext cx="684216" cy="553998"/>
          </a:xfrm>
          <a:prstGeom prst="rect">
            <a:avLst/>
          </a:prstGeom>
          <a:noFill/>
          <a:ln>
            <a:solidFill>
              <a:srgbClr val="FF0000"/>
            </a:solidFill>
          </a:ln>
        </p:spPr>
        <p:txBody>
          <a:bodyPr wrap="square" rtlCol="0">
            <a:spAutoFit/>
          </a:bodyPr>
          <a:lstStyle/>
          <a:p>
            <a:r>
              <a:rPr lang="en-US" sz="500" dirty="0">
                <a:solidFill>
                  <a:srgbClr val="FF0000"/>
                </a:solidFill>
              </a:rPr>
              <a:t>Young and Khanna Manuscript DOF 2021 RF-155937 </a:t>
            </a:r>
          </a:p>
          <a:p>
            <a:endParaRPr lang="en-US" sz="500" dirty="0">
              <a:solidFill>
                <a:srgbClr val="FF0000"/>
              </a:solidFill>
            </a:endParaRPr>
          </a:p>
          <a:p>
            <a:r>
              <a:rPr lang="en-US" sz="500" dirty="0">
                <a:solidFill>
                  <a:srgbClr val="FF0000"/>
                </a:solidFill>
              </a:rPr>
              <a:t>P13/para1/ln1-5; p14/para3/ln4-5</a:t>
            </a:r>
          </a:p>
        </p:txBody>
      </p:sp>
      <p:cxnSp>
        <p:nvCxnSpPr>
          <p:cNvPr id="23" name="Straight Arrow Connector 22">
            <a:extLst>
              <a:ext uri="{FF2B5EF4-FFF2-40B4-BE49-F238E27FC236}">
                <a16:creationId xmlns:a16="http://schemas.microsoft.com/office/drawing/2014/main" id="{2567FC57-DFC3-ADA1-513C-9D0A9CAAE3A4}"/>
              </a:ext>
            </a:extLst>
          </p:cNvPr>
          <p:cNvCxnSpPr>
            <a:cxnSpLocks/>
          </p:cNvCxnSpPr>
          <p:nvPr/>
        </p:nvCxnSpPr>
        <p:spPr>
          <a:xfrm flipH="1">
            <a:off x="5340485" y="3178055"/>
            <a:ext cx="83171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CD35D82-3690-5188-34F2-9F552D81169E}"/>
              </a:ext>
            </a:extLst>
          </p:cNvPr>
          <p:cNvSpPr txBox="1"/>
          <p:nvPr/>
        </p:nvSpPr>
        <p:spPr>
          <a:xfrm>
            <a:off x="1" y="3477316"/>
            <a:ext cx="684216" cy="2092881"/>
          </a:xfrm>
          <a:prstGeom prst="rect">
            <a:avLst/>
          </a:prstGeom>
          <a:noFill/>
          <a:ln>
            <a:solidFill>
              <a:srgbClr val="FF0000"/>
            </a:solidFill>
          </a:ln>
        </p:spPr>
        <p:txBody>
          <a:bodyPr wrap="square" rtlCol="0">
            <a:spAutoFit/>
          </a:bodyPr>
          <a:lstStyle/>
          <a:p>
            <a:r>
              <a:rPr lang="en-US" sz="500" dirty="0">
                <a:solidFill>
                  <a:srgbClr val="FF0000"/>
                </a:solidFill>
              </a:rPr>
              <a:t>Young and Khanna Manuscript DOF 2021 RF-155937 p9/para1/ln1,3; p19/Table 1/column titles; P20/Table 1 (continued)/Row: </a:t>
            </a:r>
            <a:r>
              <a:rPr lang="en-US" sz="500" dirty="0" err="1">
                <a:solidFill>
                  <a:srgbClr val="FF0000"/>
                </a:solidFill>
              </a:rPr>
              <a:t>DLco</a:t>
            </a:r>
            <a:endParaRPr lang="en-US" sz="500" dirty="0">
              <a:solidFill>
                <a:srgbClr val="FF0000"/>
              </a:solidFill>
            </a:endParaRPr>
          </a:p>
          <a:p>
            <a:endParaRPr lang="en-US" sz="500" dirty="0">
              <a:solidFill>
                <a:srgbClr val="FF0000"/>
              </a:solidFill>
            </a:endParaRPr>
          </a:p>
          <a:p>
            <a:r>
              <a:rPr lang="en-US" sz="500" dirty="0">
                <a:solidFill>
                  <a:srgbClr val="FF0000"/>
                </a:solidFill>
              </a:rPr>
              <a:t>p5/para2, para3/ln1; p6/para2/ln4-6; P7/para2/ln1-4; p14/para2/ln3-4,8-9</a:t>
            </a:r>
          </a:p>
          <a:p>
            <a:endParaRPr lang="en-US" sz="500" dirty="0">
              <a:solidFill>
                <a:srgbClr val="FF0000"/>
              </a:solidFill>
            </a:endParaRPr>
          </a:p>
          <a:p>
            <a:r>
              <a:rPr lang="en-US" sz="500" dirty="0">
                <a:solidFill>
                  <a:srgbClr val="FF0000"/>
                </a:solidFill>
              </a:rPr>
              <a:t>p19/Table 1/column titles; P20/Table 1 (continued)/Row: </a:t>
            </a:r>
            <a:r>
              <a:rPr lang="en-US" sz="500" dirty="0" err="1">
                <a:solidFill>
                  <a:srgbClr val="FF0000"/>
                </a:solidFill>
              </a:rPr>
              <a:t>DLco</a:t>
            </a:r>
            <a:endParaRPr lang="en-US" sz="500" dirty="0">
              <a:solidFill>
                <a:srgbClr val="FF0000"/>
              </a:solidFill>
            </a:endParaRPr>
          </a:p>
          <a:p>
            <a:endParaRPr lang="en-US" sz="500" dirty="0">
              <a:solidFill>
                <a:srgbClr val="FF0000"/>
              </a:solidFill>
            </a:endParaRPr>
          </a:p>
          <a:p>
            <a:r>
              <a:rPr lang="en-US" sz="500" dirty="0">
                <a:solidFill>
                  <a:srgbClr val="FF0000"/>
                </a:solidFill>
              </a:rPr>
              <a:t>P13/para1/ln1-5; p14/para3/ln4-5</a:t>
            </a:r>
          </a:p>
        </p:txBody>
      </p:sp>
      <p:cxnSp>
        <p:nvCxnSpPr>
          <p:cNvPr id="32" name="Straight Arrow Connector 31">
            <a:extLst>
              <a:ext uri="{FF2B5EF4-FFF2-40B4-BE49-F238E27FC236}">
                <a16:creationId xmlns:a16="http://schemas.microsoft.com/office/drawing/2014/main" id="{AE44ABD8-FF12-0519-169E-0075B857E4F3}"/>
              </a:ext>
            </a:extLst>
          </p:cNvPr>
          <p:cNvCxnSpPr>
            <a:cxnSpLocks/>
          </p:cNvCxnSpPr>
          <p:nvPr/>
        </p:nvCxnSpPr>
        <p:spPr>
          <a:xfrm flipV="1">
            <a:off x="528705" y="3373618"/>
            <a:ext cx="460308" cy="483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01D7DB7-2084-54FA-1F63-C87EA89F3E14}"/>
              </a:ext>
            </a:extLst>
          </p:cNvPr>
          <p:cNvSpPr txBox="1"/>
          <p:nvPr/>
        </p:nvSpPr>
        <p:spPr>
          <a:xfrm>
            <a:off x="3495171" y="3494238"/>
            <a:ext cx="1276089" cy="246221"/>
          </a:xfrm>
          <a:prstGeom prst="rect">
            <a:avLst/>
          </a:prstGeom>
          <a:noFill/>
          <a:ln>
            <a:solidFill>
              <a:srgbClr val="FF0000"/>
            </a:solidFill>
          </a:ln>
        </p:spPr>
        <p:txBody>
          <a:bodyPr wrap="square" rtlCol="0">
            <a:spAutoFit/>
          </a:bodyPr>
          <a:lstStyle/>
          <a:p>
            <a:r>
              <a:rPr lang="en-US" sz="500" dirty="0">
                <a:solidFill>
                  <a:srgbClr val="FF0000"/>
                </a:solidFill>
              </a:rPr>
              <a:t>Young and Khanna Manuscript DOF 2021 RF-155937 P7/para2/ln1-4</a:t>
            </a:r>
          </a:p>
        </p:txBody>
      </p:sp>
      <p:cxnSp>
        <p:nvCxnSpPr>
          <p:cNvPr id="37" name="Straight Arrow Connector 36">
            <a:extLst>
              <a:ext uri="{FF2B5EF4-FFF2-40B4-BE49-F238E27FC236}">
                <a16:creationId xmlns:a16="http://schemas.microsoft.com/office/drawing/2014/main" id="{3F4294E0-086D-D159-ED2B-F8D7954CF8E8}"/>
              </a:ext>
            </a:extLst>
          </p:cNvPr>
          <p:cNvCxnSpPr>
            <a:cxnSpLocks/>
            <a:stCxn id="36" idx="0"/>
          </p:cNvCxnSpPr>
          <p:nvPr/>
        </p:nvCxnSpPr>
        <p:spPr>
          <a:xfrm flipH="1" flipV="1">
            <a:off x="3969068" y="3433767"/>
            <a:ext cx="164148" cy="604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9DCAC67-621D-5203-7169-C37AF28F29BD}"/>
              </a:ext>
            </a:extLst>
          </p:cNvPr>
          <p:cNvSpPr txBox="1"/>
          <p:nvPr/>
        </p:nvSpPr>
        <p:spPr>
          <a:xfrm>
            <a:off x="6084020" y="3694120"/>
            <a:ext cx="773980" cy="954107"/>
          </a:xfrm>
          <a:prstGeom prst="rect">
            <a:avLst/>
          </a:prstGeom>
          <a:noFill/>
          <a:ln>
            <a:solidFill>
              <a:srgbClr val="FF0000"/>
            </a:solidFill>
          </a:ln>
        </p:spPr>
        <p:txBody>
          <a:bodyPr wrap="square" rtlCol="0">
            <a:spAutoFit/>
          </a:bodyPr>
          <a:lstStyle/>
          <a:p>
            <a:r>
              <a:rPr lang="en-US" sz="700" dirty="0">
                <a:solidFill>
                  <a:srgbClr val="FF0000"/>
                </a:solidFill>
              </a:rPr>
              <a:t>Young and Khanna Manuscript DOF 2021 RF-155937 p3/Abstract/para4; p10/para2/ln5-9; p21/Table 2</a:t>
            </a:r>
          </a:p>
        </p:txBody>
      </p:sp>
      <p:cxnSp>
        <p:nvCxnSpPr>
          <p:cNvPr id="47" name="Straight Arrow Connector 46">
            <a:extLst>
              <a:ext uri="{FF2B5EF4-FFF2-40B4-BE49-F238E27FC236}">
                <a16:creationId xmlns:a16="http://schemas.microsoft.com/office/drawing/2014/main" id="{7EEA9124-7465-EE2C-879B-1A84D5308BFF}"/>
              </a:ext>
            </a:extLst>
          </p:cNvPr>
          <p:cNvCxnSpPr>
            <a:cxnSpLocks/>
          </p:cNvCxnSpPr>
          <p:nvPr/>
        </p:nvCxnSpPr>
        <p:spPr>
          <a:xfrm flipH="1" flipV="1">
            <a:off x="4133216" y="3973956"/>
            <a:ext cx="1950804" cy="39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B9DDD53-7A21-7F92-DA39-92A094C60C9E}"/>
              </a:ext>
            </a:extLst>
          </p:cNvPr>
          <p:cNvCxnSpPr>
            <a:cxnSpLocks/>
          </p:cNvCxnSpPr>
          <p:nvPr/>
        </p:nvCxnSpPr>
        <p:spPr>
          <a:xfrm flipV="1">
            <a:off x="440525" y="4259977"/>
            <a:ext cx="333455" cy="953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B20D8EA-6BC2-C44A-D4F5-7101F8CE764C}"/>
              </a:ext>
            </a:extLst>
          </p:cNvPr>
          <p:cNvCxnSpPr>
            <a:cxnSpLocks/>
          </p:cNvCxnSpPr>
          <p:nvPr/>
        </p:nvCxnSpPr>
        <p:spPr>
          <a:xfrm>
            <a:off x="528705" y="4944695"/>
            <a:ext cx="245275" cy="78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6A36BF3-25C2-1E53-08C0-620BA48EE280}"/>
              </a:ext>
            </a:extLst>
          </p:cNvPr>
          <p:cNvSpPr txBox="1"/>
          <p:nvPr/>
        </p:nvSpPr>
        <p:spPr>
          <a:xfrm>
            <a:off x="6084020" y="4722847"/>
            <a:ext cx="773980" cy="3093154"/>
          </a:xfrm>
          <a:prstGeom prst="rect">
            <a:avLst/>
          </a:prstGeom>
          <a:noFill/>
          <a:ln>
            <a:solidFill>
              <a:srgbClr val="FF0000"/>
            </a:solidFill>
          </a:ln>
        </p:spPr>
        <p:txBody>
          <a:bodyPr wrap="square" rtlCol="0">
            <a:spAutoFit/>
          </a:bodyPr>
          <a:lstStyle/>
          <a:p>
            <a:r>
              <a:rPr lang="en-US" sz="500" dirty="0">
                <a:solidFill>
                  <a:srgbClr val="FF0000"/>
                </a:solidFill>
              </a:rPr>
              <a:t>Young and Khanna Manuscript DOF 2021 RF-155937 </a:t>
            </a:r>
          </a:p>
          <a:p>
            <a:endParaRPr lang="en-US" sz="500" dirty="0">
              <a:solidFill>
                <a:srgbClr val="FF0000"/>
              </a:solidFill>
            </a:endParaRPr>
          </a:p>
          <a:p>
            <a:r>
              <a:rPr lang="en-US" sz="500" dirty="0">
                <a:solidFill>
                  <a:srgbClr val="FF0000"/>
                </a:solidFill>
              </a:rPr>
              <a:t>p21/Table 2</a:t>
            </a:r>
          </a:p>
          <a:p>
            <a:endParaRPr lang="en-US" sz="500" dirty="0">
              <a:solidFill>
                <a:srgbClr val="FF0000"/>
              </a:solidFill>
            </a:endParaRPr>
          </a:p>
          <a:p>
            <a:r>
              <a:rPr lang="en-US" sz="500" dirty="0">
                <a:solidFill>
                  <a:srgbClr val="00B0F0"/>
                </a:solidFill>
              </a:rPr>
              <a:t>All values multiplied by 100 to yield percentages</a:t>
            </a:r>
          </a:p>
          <a:p>
            <a:endParaRPr lang="en-US" sz="500" dirty="0">
              <a:solidFill>
                <a:srgbClr val="00B0F0"/>
              </a:solidFill>
            </a:endParaRPr>
          </a:p>
          <a:p>
            <a:r>
              <a:rPr lang="en-US" sz="500" dirty="0">
                <a:solidFill>
                  <a:srgbClr val="00B0F0"/>
                </a:solidFill>
              </a:rPr>
              <a:t>Calculation for Missed diagnosis which is inversely related to sensitivity so higher sensitivity means fewer missed diagnosis:</a:t>
            </a:r>
          </a:p>
          <a:p>
            <a:r>
              <a:rPr lang="en-US" sz="500" dirty="0">
                <a:solidFill>
                  <a:srgbClr val="00B0F0"/>
                </a:solidFill>
              </a:rPr>
              <a:t>-------FOR DLco≥60%------</a:t>
            </a:r>
          </a:p>
          <a:p>
            <a:r>
              <a:rPr lang="en-US" sz="500" dirty="0">
                <a:solidFill>
                  <a:srgbClr val="00B0F0"/>
                </a:solidFill>
              </a:rPr>
              <a:t>DETECT: sensitivity of 1*100=100% means 0% missed diagnosis</a:t>
            </a:r>
          </a:p>
          <a:p>
            <a:endParaRPr lang="en-US" sz="500" dirty="0">
              <a:solidFill>
                <a:srgbClr val="00B0F0"/>
              </a:solidFill>
            </a:endParaRPr>
          </a:p>
          <a:p>
            <a:r>
              <a:rPr lang="en-US" sz="500" dirty="0">
                <a:solidFill>
                  <a:srgbClr val="00B0F0"/>
                </a:solidFill>
              </a:rPr>
              <a:t>2015 ESC/ERS:</a:t>
            </a:r>
          </a:p>
          <a:p>
            <a:r>
              <a:rPr lang="en-US" sz="500" dirty="0">
                <a:solidFill>
                  <a:srgbClr val="00B0F0"/>
                </a:solidFill>
              </a:rPr>
              <a:t>sensitivity of 0.67*100=67% so 100%-67%=33% missed diagnosis</a:t>
            </a:r>
          </a:p>
          <a:p>
            <a:r>
              <a:rPr lang="en-US" sz="500" dirty="0">
                <a:solidFill>
                  <a:srgbClr val="00B0F0"/>
                </a:solidFill>
              </a:rPr>
              <a:t>------FOR ANY </a:t>
            </a:r>
            <a:r>
              <a:rPr lang="en-US" sz="500" dirty="0" err="1">
                <a:solidFill>
                  <a:srgbClr val="00B0F0"/>
                </a:solidFill>
              </a:rPr>
              <a:t>DLco</a:t>
            </a:r>
            <a:r>
              <a:rPr lang="en-US" sz="500" dirty="0">
                <a:solidFill>
                  <a:srgbClr val="00B0F0"/>
                </a:solidFill>
              </a:rPr>
              <a:t>--------</a:t>
            </a:r>
          </a:p>
          <a:p>
            <a:r>
              <a:rPr lang="en-US" sz="500" dirty="0">
                <a:solidFill>
                  <a:srgbClr val="00B0F0"/>
                </a:solidFill>
              </a:rPr>
              <a:t>DETECT: sensitivity of 1*100=100% means 0% missed diagnosis</a:t>
            </a:r>
          </a:p>
          <a:p>
            <a:endParaRPr lang="en-US" sz="500" dirty="0">
              <a:solidFill>
                <a:srgbClr val="00B0F0"/>
              </a:solidFill>
            </a:endParaRPr>
          </a:p>
          <a:p>
            <a:r>
              <a:rPr lang="en-US" sz="500" dirty="0">
                <a:solidFill>
                  <a:srgbClr val="00B0F0"/>
                </a:solidFill>
              </a:rPr>
              <a:t>2015 ESC/ERS:</a:t>
            </a:r>
          </a:p>
          <a:p>
            <a:r>
              <a:rPr lang="en-US" sz="500" dirty="0">
                <a:solidFill>
                  <a:srgbClr val="00B0F0"/>
                </a:solidFill>
              </a:rPr>
              <a:t>sensitivity of 0.8*100=80% so 100%-80%=20% missed diagnosis</a:t>
            </a:r>
          </a:p>
        </p:txBody>
      </p:sp>
      <p:sp>
        <p:nvSpPr>
          <p:cNvPr id="58" name="Right Brace 57">
            <a:extLst>
              <a:ext uri="{FF2B5EF4-FFF2-40B4-BE49-F238E27FC236}">
                <a16:creationId xmlns:a16="http://schemas.microsoft.com/office/drawing/2014/main" id="{09975A82-352C-1A33-7856-049F2E63BBAD}"/>
              </a:ext>
            </a:extLst>
          </p:cNvPr>
          <p:cNvSpPr/>
          <p:nvPr/>
        </p:nvSpPr>
        <p:spPr>
          <a:xfrm>
            <a:off x="5980436" y="5321721"/>
            <a:ext cx="103584" cy="10747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A41CDA58-2521-7A1C-45E5-6F5ED9AE5797}"/>
              </a:ext>
            </a:extLst>
          </p:cNvPr>
          <p:cNvCxnSpPr>
            <a:cxnSpLocks/>
          </p:cNvCxnSpPr>
          <p:nvPr/>
        </p:nvCxnSpPr>
        <p:spPr>
          <a:xfrm>
            <a:off x="528705" y="5356391"/>
            <a:ext cx="259096" cy="10400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D20904F-49FA-3589-5352-70DA66AB31C2}"/>
              </a:ext>
            </a:extLst>
          </p:cNvPr>
          <p:cNvSpPr txBox="1"/>
          <p:nvPr/>
        </p:nvSpPr>
        <p:spPr>
          <a:xfrm>
            <a:off x="821318" y="0"/>
            <a:ext cx="3340374" cy="430887"/>
          </a:xfrm>
          <a:prstGeom prst="rect">
            <a:avLst/>
          </a:prstGeom>
          <a:solidFill>
            <a:srgbClr val="FFFF00"/>
          </a:solidFill>
        </p:spPr>
        <p:txBody>
          <a:bodyPr wrap="square" rtlCol="0">
            <a:spAutoFit/>
          </a:bodyPr>
          <a:lstStyle/>
          <a:p>
            <a:r>
              <a:rPr lang="en-US" sz="1050" dirty="0">
                <a:solidFill>
                  <a:srgbClr val="FF0000"/>
                </a:solidFill>
              </a:rPr>
              <a:t>NOTE TO CAC: This slide animates. Please see subsequent pages for animation and corresponding slide notes</a:t>
            </a:r>
          </a:p>
        </p:txBody>
      </p:sp>
    </p:spTree>
    <p:extLst>
      <p:ext uri="{BB962C8B-B14F-4D97-AF65-F5344CB8AC3E}">
        <p14:creationId xmlns:p14="http://schemas.microsoft.com/office/powerpoint/2010/main" val="48862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C1BB1-F8CE-4842-8FC1-6AE49D9E0F1C}" type="slidenum">
              <a:rPr kumimoji="0" lang="LID4096" sz="1200" b="0" i="0" u="none" strike="noStrike" kern="1200" cap="none" spc="0" normalizeH="0" baseline="0" noProof="0" smtClean="0">
                <a:ln>
                  <a:noFill/>
                </a:ln>
                <a:solidFill>
                  <a:srgbClr val="FFFFFF"/>
                </a:solidFill>
                <a:effectLst/>
                <a:uLnTx/>
                <a:uFillTx/>
                <a:latin typeface="Verdana"/>
                <a:ea typeface="ヒラギノ角ゴ ProN W3"/>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LID4096" sz="1200" b="0" i="0" u="none" strike="noStrike" kern="1200" cap="none" spc="0" normalizeH="0" baseline="0" noProof="0">
              <a:ln>
                <a:noFill/>
              </a:ln>
              <a:solidFill>
                <a:srgbClr val="FFFFFF"/>
              </a:solidFill>
              <a:effectLst/>
              <a:uLnTx/>
              <a:uFillTx/>
              <a:latin typeface="Verdana"/>
              <a:ea typeface="ヒラギノ角ゴ ProN W3"/>
            </a:endParaRPr>
          </a:p>
        </p:txBody>
      </p:sp>
    </p:spTree>
    <p:extLst>
      <p:ext uri="{BB962C8B-B14F-4D97-AF65-F5344CB8AC3E}">
        <p14:creationId xmlns:p14="http://schemas.microsoft.com/office/powerpoint/2010/main" val="2411965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1FC8D4D-634C-4E75-93C1-D8CDA0213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1F436A70-9301-C6E8-146D-DE6B020B90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71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2199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63747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7391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3752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67327F30-8689-45BC-ABE3-B7F0A116CC6C}"/>
              </a:ext>
            </a:extLst>
          </p:cNvPr>
          <p:cNvPicPr>
            <a:picLocks noChangeAspect="1"/>
          </p:cNvPicPr>
          <p:nvPr userDrawn="1">
            <p:custDataLst>
              <p:tags r:id="rId1"/>
            </p:custDataLst>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l="82900" t="41022" r="817" b="7519"/>
          <a:stretch/>
        </p:blipFill>
        <p:spPr>
          <a:xfrm rot="16200000">
            <a:off x="2667000" y="-2667000"/>
            <a:ext cx="6857999" cy="12192000"/>
          </a:xfrm>
          <a:custGeom>
            <a:avLst/>
            <a:gdLst>
              <a:gd name="connsiteX0" fmla="*/ 6857999 w 6857999"/>
              <a:gd name="connsiteY0" fmla="*/ 0 h 12192000"/>
              <a:gd name="connsiteX1" fmla="*/ 6857999 w 6857999"/>
              <a:gd name="connsiteY1" fmla="*/ 12192000 h 12192000"/>
              <a:gd name="connsiteX2" fmla="*/ 0 w 6857999"/>
              <a:gd name="connsiteY2" fmla="*/ 12192000 h 12192000"/>
              <a:gd name="connsiteX3" fmla="*/ 0 w 6857999"/>
              <a:gd name="connsiteY3" fmla="*/ 0 h 12192000"/>
            </a:gdLst>
            <a:ahLst/>
            <a:cxnLst>
              <a:cxn ang="0">
                <a:pos x="connsiteX0" y="connsiteY0"/>
              </a:cxn>
              <a:cxn ang="0">
                <a:pos x="connsiteX1" y="connsiteY1"/>
              </a:cxn>
              <a:cxn ang="0">
                <a:pos x="connsiteX2" y="connsiteY2"/>
              </a:cxn>
              <a:cxn ang="0">
                <a:pos x="connsiteX3" y="connsiteY3"/>
              </a:cxn>
            </a:cxnLst>
            <a:rect l="l" t="t" r="r" b="b"/>
            <a:pathLst>
              <a:path w="6857999" h="12192000">
                <a:moveTo>
                  <a:pt x="6857999" y="0"/>
                </a:moveTo>
                <a:lnTo>
                  <a:pt x="6857999" y="12192000"/>
                </a:lnTo>
                <a:lnTo>
                  <a:pt x="0" y="12192000"/>
                </a:lnTo>
                <a:lnTo>
                  <a:pt x="0" y="0"/>
                </a:lnTo>
                <a:close/>
              </a:path>
            </a:pathLst>
          </a:custGeom>
        </p:spPr>
      </p:pic>
      <p:grpSp>
        <p:nvGrpSpPr>
          <p:cNvPr id="19" name="Group 18">
            <a:extLst>
              <a:ext uri="{FF2B5EF4-FFF2-40B4-BE49-F238E27FC236}">
                <a16:creationId xmlns:a16="http://schemas.microsoft.com/office/drawing/2014/main" id="{CC96D564-E48C-4FF9-9226-1A350B8BF6D8}"/>
              </a:ext>
            </a:extLst>
          </p:cNvPr>
          <p:cNvGrpSpPr/>
          <p:nvPr userDrawn="1">
            <p:custDataLst>
              <p:tags r:id="rId2"/>
            </p:custDataLst>
          </p:nvPr>
        </p:nvGrpSpPr>
        <p:grpSpPr>
          <a:xfrm>
            <a:off x="976" y="0"/>
            <a:ext cx="267965" cy="6858000"/>
            <a:chOff x="976" y="0"/>
            <a:chExt cx="267965" cy="6858000"/>
          </a:xfrm>
        </p:grpSpPr>
        <p:sp>
          <p:nvSpPr>
            <p:cNvPr id="20" name="Triangle 16">
              <a:extLst>
                <a:ext uri="{FF2B5EF4-FFF2-40B4-BE49-F238E27FC236}">
                  <a16:creationId xmlns:a16="http://schemas.microsoft.com/office/drawing/2014/main" id="{85215A86-5758-4C53-BE53-E1E1E8BE6B3F}"/>
                </a:ext>
              </a:extLst>
            </p:cNvPr>
            <p:cNvSpPr/>
            <p:nvPr userDrawn="1"/>
          </p:nvSpPr>
          <p:spPr bwMode="auto">
            <a:xfrm rot="5400000">
              <a:off x="-5734" y="1353867"/>
              <a:ext cx="360608" cy="188742"/>
            </a:xfrm>
            <a:prstGeom prst="triangle">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21" name="Rectangle 20">
              <a:extLst>
                <a:ext uri="{FF2B5EF4-FFF2-40B4-BE49-F238E27FC236}">
                  <a16:creationId xmlns:a16="http://schemas.microsoft.com/office/drawing/2014/main" id="{00113A2A-CCB3-4B39-ABAC-A8186D1DD20B}"/>
                </a:ext>
              </a:extLst>
            </p:cNvPr>
            <p:cNvSpPr/>
            <p:nvPr userDrawn="1"/>
          </p:nvSpPr>
          <p:spPr bwMode="auto">
            <a:xfrm>
              <a:off x="976" y="0"/>
              <a:ext cx="151424" cy="6858000"/>
            </a:xfrm>
            <a:prstGeom prst="rect">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sp>
        <p:nvSpPr>
          <p:cNvPr id="25" name="Title 1">
            <a:extLst>
              <a:ext uri="{FF2B5EF4-FFF2-40B4-BE49-F238E27FC236}">
                <a16:creationId xmlns:a16="http://schemas.microsoft.com/office/drawing/2014/main" id="{880482B0-8162-4E15-AE25-1CA88656613D}"/>
              </a:ext>
            </a:extLst>
          </p:cNvPr>
          <p:cNvSpPr>
            <a:spLocks noGrp="1"/>
          </p:cNvSpPr>
          <p:nvPr>
            <p:ph type="ctrTitle" hasCustomPrompt="1"/>
          </p:nvPr>
        </p:nvSpPr>
        <p:spPr>
          <a:xfrm>
            <a:off x="611187" y="1002595"/>
            <a:ext cx="10023809" cy="1203537"/>
          </a:xfrm>
        </p:spPr>
        <p:txBody>
          <a:bodyPr anchor="b"/>
          <a:lstStyle>
            <a:lvl1pPr algn="l">
              <a:defRPr sz="3600">
                <a:solidFill>
                  <a:schemeClr val="tx1"/>
                </a:solidFill>
              </a:defRPr>
            </a:lvl1pPr>
          </a:lstStyle>
          <a:p>
            <a:r>
              <a:rPr lang="en-US"/>
              <a:t>Click to enter presentation title </a:t>
            </a:r>
            <a:br>
              <a:rPr lang="en-US"/>
            </a:br>
            <a:r>
              <a:rPr lang="en-US"/>
              <a:t>on two lines</a:t>
            </a:r>
            <a:endParaRPr lang="LID4096"/>
          </a:p>
        </p:txBody>
      </p:sp>
      <p:sp>
        <p:nvSpPr>
          <p:cNvPr id="3" name="Text Placeholder 2">
            <a:extLst>
              <a:ext uri="{FF2B5EF4-FFF2-40B4-BE49-F238E27FC236}">
                <a16:creationId xmlns:a16="http://schemas.microsoft.com/office/drawing/2014/main" id="{C13CC271-4CF2-4321-992B-E761B3B7D2C3}"/>
              </a:ext>
            </a:extLst>
          </p:cNvPr>
          <p:cNvSpPr>
            <a:spLocks noGrp="1"/>
          </p:cNvSpPr>
          <p:nvPr>
            <p:ph type="body" sz="quarter" idx="11" hasCustomPrompt="1"/>
          </p:nvPr>
        </p:nvSpPr>
        <p:spPr>
          <a:xfrm>
            <a:off x="611188" y="2429520"/>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6" name="Text Placeholder 5">
            <a:extLst>
              <a:ext uri="{FF2B5EF4-FFF2-40B4-BE49-F238E27FC236}">
                <a16:creationId xmlns:a16="http://schemas.microsoft.com/office/drawing/2014/main" id="{EFE870E7-7416-4E30-BC40-AA29B178A7DD}"/>
              </a:ext>
            </a:extLst>
          </p:cNvPr>
          <p:cNvSpPr>
            <a:spLocks noGrp="1"/>
          </p:cNvSpPr>
          <p:nvPr>
            <p:ph type="body" sz="quarter" idx="12" hasCustomPrompt="1"/>
          </p:nvPr>
        </p:nvSpPr>
        <p:spPr>
          <a:xfrm>
            <a:off x="611188" y="2783969"/>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sp>
        <p:nvSpPr>
          <p:cNvPr id="26" name="Text Placeholder 2">
            <a:extLst>
              <a:ext uri="{FF2B5EF4-FFF2-40B4-BE49-F238E27FC236}">
                <a16:creationId xmlns:a16="http://schemas.microsoft.com/office/drawing/2014/main" id="{F9DB9248-A853-40F9-848E-04962AE01829}"/>
              </a:ext>
            </a:extLst>
          </p:cNvPr>
          <p:cNvSpPr>
            <a:spLocks noGrp="1"/>
          </p:cNvSpPr>
          <p:nvPr>
            <p:ph type="body" sz="quarter" idx="13" hasCustomPrompt="1"/>
          </p:nvPr>
        </p:nvSpPr>
        <p:spPr>
          <a:xfrm>
            <a:off x="611188" y="3447614"/>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27" name="Text Placeholder 5">
            <a:extLst>
              <a:ext uri="{FF2B5EF4-FFF2-40B4-BE49-F238E27FC236}">
                <a16:creationId xmlns:a16="http://schemas.microsoft.com/office/drawing/2014/main" id="{22E5661D-4501-4A37-A28C-6F28A77A6B77}"/>
              </a:ext>
            </a:extLst>
          </p:cNvPr>
          <p:cNvSpPr>
            <a:spLocks noGrp="1"/>
          </p:cNvSpPr>
          <p:nvPr>
            <p:ph type="body" sz="quarter" idx="14" hasCustomPrompt="1"/>
          </p:nvPr>
        </p:nvSpPr>
        <p:spPr>
          <a:xfrm>
            <a:off x="611188" y="3802064"/>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sp>
        <p:nvSpPr>
          <p:cNvPr id="30" name="Text Placeholder 2">
            <a:extLst>
              <a:ext uri="{FF2B5EF4-FFF2-40B4-BE49-F238E27FC236}">
                <a16:creationId xmlns:a16="http://schemas.microsoft.com/office/drawing/2014/main" id="{526C28FC-6129-4508-A51E-B989A7CA063C}"/>
              </a:ext>
            </a:extLst>
          </p:cNvPr>
          <p:cNvSpPr>
            <a:spLocks noGrp="1"/>
          </p:cNvSpPr>
          <p:nvPr>
            <p:ph type="body" sz="quarter" idx="15" hasCustomPrompt="1"/>
          </p:nvPr>
        </p:nvSpPr>
        <p:spPr>
          <a:xfrm>
            <a:off x="611188" y="4465708"/>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31" name="Text Placeholder 5">
            <a:extLst>
              <a:ext uri="{FF2B5EF4-FFF2-40B4-BE49-F238E27FC236}">
                <a16:creationId xmlns:a16="http://schemas.microsoft.com/office/drawing/2014/main" id="{87B7F6AA-93C7-4271-A699-282C60C246C6}"/>
              </a:ext>
            </a:extLst>
          </p:cNvPr>
          <p:cNvSpPr>
            <a:spLocks noGrp="1"/>
          </p:cNvSpPr>
          <p:nvPr>
            <p:ph type="body" sz="quarter" idx="16" hasCustomPrompt="1"/>
          </p:nvPr>
        </p:nvSpPr>
        <p:spPr>
          <a:xfrm>
            <a:off x="611188" y="4820157"/>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grpSp>
        <p:nvGrpSpPr>
          <p:cNvPr id="14" name="Group 13">
            <a:extLst>
              <a:ext uri="{FF2B5EF4-FFF2-40B4-BE49-F238E27FC236}">
                <a16:creationId xmlns:a16="http://schemas.microsoft.com/office/drawing/2014/main" id="{ABD08619-3E64-37A0-3D5C-3576860DF13C}"/>
              </a:ext>
            </a:extLst>
          </p:cNvPr>
          <p:cNvGrpSpPr/>
          <p:nvPr userDrawn="1"/>
        </p:nvGrpSpPr>
        <p:grpSpPr>
          <a:xfrm>
            <a:off x="9405235" y="6048586"/>
            <a:ext cx="2339805" cy="739859"/>
            <a:chOff x="6445201" y="2370759"/>
            <a:chExt cx="2339805" cy="739859"/>
          </a:xfrm>
          <a:solidFill>
            <a:schemeClr val="tx1"/>
          </a:solidFill>
        </p:grpSpPr>
        <p:pic>
          <p:nvPicPr>
            <p:cNvPr id="15" name="Graphic 14">
              <a:extLst>
                <a:ext uri="{FF2B5EF4-FFF2-40B4-BE49-F238E27FC236}">
                  <a16:creationId xmlns:a16="http://schemas.microsoft.com/office/drawing/2014/main" id="{3E702B99-F016-414A-76C7-9566DD466A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5201" y="2370759"/>
              <a:ext cx="2339805" cy="739859"/>
            </a:xfrm>
            <a:prstGeom prst="rect">
              <a:avLst/>
            </a:prstGeom>
          </p:spPr>
        </p:pic>
        <p:sp>
          <p:nvSpPr>
            <p:cNvPr id="17" name="TextBox 16">
              <a:extLst>
                <a:ext uri="{FF2B5EF4-FFF2-40B4-BE49-F238E27FC236}">
                  <a16:creationId xmlns:a16="http://schemas.microsoft.com/office/drawing/2014/main" id="{C1B0E19B-1783-7D87-2CD9-76B52B274044}"/>
                </a:ext>
              </a:extLst>
            </p:cNvPr>
            <p:cNvSpPr txBox="1"/>
            <p:nvPr userDrawn="1"/>
          </p:nvSpPr>
          <p:spPr>
            <a:xfrm>
              <a:off x="7241278" y="2397134"/>
              <a:ext cx="719026" cy="70619"/>
            </a:xfrm>
            <a:custGeom>
              <a:avLst/>
              <a:gdLst/>
              <a:ahLst/>
              <a:cxnLst/>
              <a:rect l="l" t="t" r="r" b="b"/>
              <a:pathLst>
                <a:path w="719026" h="70619">
                  <a:moveTo>
                    <a:pt x="710580" y="46918"/>
                  </a:moveTo>
                  <a:lnTo>
                    <a:pt x="719026" y="46918"/>
                  </a:lnTo>
                  <a:lnTo>
                    <a:pt x="719026" y="55922"/>
                  </a:lnTo>
                  <a:lnTo>
                    <a:pt x="710580" y="55922"/>
                  </a:lnTo>
                  <a:close/>
                  <a:moveTo>
                    <a:pt x="481385" y="22398"/>
                  </a:moveTo>
                  <a:cubicBezTo>
                    <a:pt x="477515" y="22398"/>
                    <a:pt x="474638" y="23713"/>
                    <a:pt x="472753" y="26342"/>
                  </a:cubicBezTo>
                  <a:cubicBezTo>
                    <a:pt x="470867" y="28972"/>
                    <a:pt x="469925" y="32841"/>
                    <a:pt x="469925" y="37951"/>
                  </a:cubicBezTo>
                  <a:cubicBezTo>
                    <a:pt x="469925" y="42738"/>
                    <a:pt x="470836" y="46298"/>
                    <a:pt x="472660" y="48629"/>
                  </a:cubicBezTo>
                  <a:cubicBezTo>
                    <a:pt x="474483" y="50961"/>
                    <a:pt x="477155" y="52127"/>
                    <a:pt x="480678" y="52127"/>
                  </a:cubicBezTo>
                  <a:cubicBezTo>
                    <a:pt x="484250" y="52127"/>
                    <a:pt x="487009" y="50787"/>
                    <a:pt x="488956" y="48109"/>
                  </a:cubicBezTo>
                  <a:cubicBezTo>
                    <a:pt x="490903" y="45430"/>
                    <a:pt x="491877" y="41535"/>
                    <a:pt x="491877" y="36426"/>
                  </a:cubicBezTo>
                  <a:cubicBezTo>
                    <a:pt x="491877" y="31787"/>
                    <a:pt x="490996" y="28290"/>
                    <a:pt x="489235" y="25933"/>
                  </a:cubicBezTo>
                  <a:cubicBezTo>
                    <a:pt x="487474" y="23577"/>
                    <a:pt x="484857" y="22398"/>
                    <a:pt x="481385" y="22398"/>
                  </a:cubicBezTo>
                  <a:close/>
                  <a:moveTo>
                    <a:pt x="433760" y="22398"/>
                  </a:moveTo>
                  <a:cubicBezTo>
                    <a:pt x="429890" y="22398"/>
                    <a:pt x="427013" y="23713"/>
                    <a:pt x="425128" y="26342"/>
                  </a:cubicBezTo>
                  <a:cubicBezTo>
                    <a:pt x="423242" y="28972"/>
                    <a:pt x="422300" y="32841"/>
                    <a:pt x="422300" y="37951"/>
                  </a:cubicBezTo>
                  <a:cubicBezTo>
                    <a:pt x="422300" y="42738"/>
                    <a:pt x="423211" y="46298"/>
                    <a:pt x="425035" y="48629"/>
                  </a:cubicBezTo>
                  <a:cubicBezTo>
                    <a:pt x="426858" y="50961"/>
                    <a:pt x="429530" y="52127"/>
                    <a:pt x="433053" y="52127"/>
                  </a:cubicBezTo>
                  <a:cubicBezTo>
                    <a:pt x="436625" y="52127"/>
                    <a:pt x="439384" y="50787"/>
                    <a:pt x="441331" y="48109"/>
                  </a:cubicBezTo>
                  <a:cubicBezTo>
                    <a:pt x="443278" y="45430"/>
                    <a:pt x="444252" y="41535"/>
                    <a:pt x="444252" y="36426"/>
                  </a:cubicBezTo>
                  <a:cubicBezTo>
                    <a:pt x="444252" y="31787"/>
                    <a:pt x="443371" y="28290"/>
                    <a:pt x="441610" y="25933"/>
                  </a:cubicBezTo>
                  <a:cubicBezTo>
                    <a:pt x="439849" y="23577"/>
                    <a:pt x="437232" y="22398"/>
                    <a:pt x="433760" y="22398"/>
                  </a:cubicBezTo>
                  <a:close/>
                  <a:moveTo>
                    <a:pt x="650825" y="22026"/>
                  </a:moveTo>
                  <a:cubicBezTo>
                    <a:pt x="647328" y="22026"/>
                    <a:pt x="644550" y="23384"/>
                    <a:pt x="642491" y="26101"/>
                  </a:cubicBezTo>
                  <a:cubicBezTo>
                    <a:pt x="640432" y="28817"/>
                    <a:pt x="639403" y="32531"/>
                    <a:pt x="639403" y="37244"/>
                  </a:cubicBezTo>
                  <a:cubicBezTo>
                    <a:pt x="639403" y="41759"/>
                    <a:pt x="640519" y="45343"/>
                    <a:pt x="642751" y="47997"/>
                  </a:cubicBezTo>
                  <a:cubicBezTo>
                    <a:pt x="644984" y="50651"/>
                    <a:pt x="647861" y="51978"/>
                    <a:pt x="651384" y="51978"/>
                  </a:cubicBezTo>
                  <a:cubicBezTo>
                    <a:pt x="654856" y="51978"/>
                    <a:pt x="657578" y="50682"/>
                    <a:pt x="659550" y="48090"/>
                  </a:cubicBezTo>
                  <a:cubicBezTo>
                    <a:pt x="661522" y="45498"/>
                    <a:pt x="662508" y="41932"/>
                    <a:pt x="662508" y="37393"/>
                  </a:cubicBezTo>
                  <a:cubicBezTo>
                    <a:pt x="662508" y="32655"/>
                    <a:pt x="661467" y="28910"/>
                    <a:pt x="659383" y="26156"/>
                  </a:cubicBezTo>
                  <a:cubicBezTo>
                    <a:pt x="657299" y="23403"/>
                    <a:pt x="654447" y="22026"/>
                    <a:pt x="650825" y="22026"/>
                  </a:cubicBezTo>
                  <a:close/>
                  <a:moveTo>
                    <a:pt x="527000" y="22026"/>
                  </a:moveTo>
                  <a:cubicBezTo>
                    <a:pt x="523503" y="22026"/>
                    <a:pt x="520725" y="23384"/>
                    <a:pt x="518666" y="26101"/>
                  </a:cubicBezTo>
                  <a:cubicBezTo>
                    <a:pt x="516607" y="28817"/>
                    <a:pt x="515578" y="32531"/>
                    <a:pt x="515578" y="37244"/>
                  </a:cubicBezTo>
                  <a:cubicBezTo>
                    <a:pt x="515578" y="41759"/>
                    <a:pt x="516694" y="45343"/>
                    <a:pt x="518927" y="47997"/>
                  </a:cubicBezTo>
                  <a:cubicBezTo>
                    <a:pt x="521159" y="50651"/>
                    <a:pt x="524036" y="51978"/>
                    <a:pt x="527559" y="51978"/>
                  </a:cubicBezTo>
                  <a:cubicBezTo>
                    <a:pt x="531031" y="51978"/>
                    <a:pt x="533754" y="50682"/>
                    <a:pt x="535725" y="48090"/>
                  </a:cubicBezTo>
                  <a:cubicBezTo>
                    <a:pt x="537697" y="45498"/>
                    <a:pt x="538683" y="41932"/>
                    <a:pt x="538683" y="37393"/>
                  </a:cubicBezTo>
                  <a:cubicBezTo>
                    <a:pt x="538683" y="32655"/>
                    <a:pt x="537642" y="28910"/>
                    <a:pt x="535558" y="26156"/>
                  </a:cubicBezTo>
                  <a:cubicBezTo>
                    <a:pt x="533474" y="23403"/>
                    <a:pt x="530622" y="22026"/>
                    <a:pt x="527000" y="22026"/>
                  </a:cubicBezTo>
                  <a:close/>
                  <a:moveTo>
                    <a:pt x="287908" y="21766"/>
                  </a:moveTo>
                  <a:cubicBezTo>
                    <a:pt x="284807" y="21766"/>
                    <a:pt x="282290" y="22802"/>
                    <a:pt x="280355" y="24873"/>
                  </a:cubicBezTo>
                  <a:cubicBezTo>
                    <a:pt x="278420" y="26944"/>
                    <a:pt x="277453" y="29679"/>
                    <a:pt x="277453" y="33077"/>
                  </a:cubicBezTo>
                  <a:lnTo>
                    <a:pt x="297359" y="33077"/>
                  </a:lnTo>
                  <a:lnTo>
                    <a:pt x="297359" y="32519"/>
                  </a:lnTo>
                  <a:cubicBezTo>
                    <a:pt x="297359" y="29121"/>
                    <a:pt x="296577" y="26479"/>
                    <a:pt x="295015" y="24594"/>
                  </a:cubicBezTo>
                  <a:cubicBezTo>
                    <a:pt x="293452" y="22709"/>
                    <a:pt x="291083" y="21766"/>
                    <a:pt x="287908" y="21766"/>
                  </a:cubicBezTo>
                  <a:close/>
                  <a:moveTo>
                    <a:pt x="367308" y="17673"/>
                  </a:moveTo>
                  <a:lnTo>
                    <a:pt x="374600" y="17673"/>
                  </a:lnTo>
                  <a:lnTo>
                    <a:pt x="374600" y="42528"/>
                  </a:lnTo>
                  <a:cubicBezTo>
                    <a:pt x="374600" y="45380"/>
                    <a:pt x="375283" y="47464"/>
                    <a:pt x="376647" y="48778"/>
                  </a:cubicBezTo>
                  <a:cubicBezTo>
                    <a:pt x="378011" y="50093"/>
                    <a:pt x="380045" y="50750"/>
                    <a:pt x="382749" y="50750"/>
                  </a:cubicBezTo>
                  <a:cubicBezTo>
                    <a:pt x="385924" y="50750"/>
                    <a:pt x="388485" y="49826"/>
                    <a:pt x="390432" y="47978"/>
                  </a:cubicBezTo>
                  <a:cubicBezTo>
                    <a:pt x="392379" y="46130"/>
                    <a:pt x="393353" y="43693"/>
                    <a:pt x="393353" y="40667"/>
                  </a:cubicBezTo>
                  <a:lnTo>
                    <a:pt x="393353" y="17673"/>
                  </a:lnTo>
                  <a:lnTo>
                    <a:pt x="400757" y="17673"/>
                  </a:lnTo>
                  <a:lnTo>
                    <a:pt x="400757" y="48927"/>
                  </a:lnTo>
                  <a:cubicBezTo>
                    <a:pt x="400757" y="50167"/>
                    <a:pt x="400831" y="52499"/>
                    <a:pt x="400980" y="55922"/>
                  </a:cubicBezTo>
                  <a:lnTo>
                    <a:pt x="393502" y="55922"/>
                  </a:lnTo>
                  <a:lnTo>
                    <a:pt x="393390" y="51829"/>
                  </a:lnTo>
                  <a:cubicBezTo>
                    <a:pt x="393390" y="50738"/>
                    <a:pt x="393378" y="49919"/>
                    <a:pt x="393353" y="49374"/>
                  </a:cubicBezTo>
                  <a:cubicBezTo>
                    <a:pt x="392162" y="51755"/>
                    <a:pt x="390587" y="53504"/>
                    <a:pt x="388627" y="54620"/>
                  </a:cubicBezTo>
                  <a:cubicBezTo>
                    <a:pt x="386668" y="55736"/>
                    <a:pt x="384175" y="56294"/>
                    <a:pt x="381149" y="56294"/>
                  </a:cubicBezTo>
                  <a:cubicBezTo>
                    <a:pt x="376758" y="56294"/>
                    <a:pt x="373354" y="55153"/>
                    <a:pt x="370936" y="52871"/>
                  </a:cubicBezTo>
                  <a:cubicBezTo>
                    <a:pt x="368517" y="50589"/>
                    <a:pt x="367308" y="47364"/>
                    <a:pt x="367308" y="43197"/>
                  </a:cubicBezTo>
                  <a:close/>
                  <a:moveTo>
                    <a:pt x="82376" y="17673"/>
                  </a:moveTo>
                  <a:lnTo>
                    <a:pt x="89557" y="17673"/>
                  </a:lnTo>
                  <a:lnTo>
                    <a:pt x="89557" y="55922"/>
                  </a:lnTo>
                  <a:lnTo>
                    <a:pt x="82376" y="55922"/>
                  </a:lnTo>
                  <a:close/>
                  <a:moveTo>
                    <a:pt x="710580" y="17301"/>
                  </a:moveTo>
                  <a:lnTo>
                    <a:pt x="719026" y="17301"/>
                  </a:lnTo>
                  <a:lnTo>
                    <a:pt x="719026" y="26268"/>
                  </a:lnTo>
                  <a:lnTo>
                    <a:pt x="710580" y="26268"/>
                  </a:lnTo>
                  <a:close/>
                  <a:moveTo>
                    <a:pt x="577974" y="17301"/>
                  </a:moveTo>
                  <a:lnTo>
                    <a:pt x="580058" y="17376"/>
                  </a:lnTo>
                  <a:lnTo>
                    <a:pt x="580058" y="24370"/>
                  </a:lnTo>
                  <a:cubicBezTo>
                    <a:pt x="579636" y="24222"/>
                    <a:pt x="579177" y="24122"/>
                    <a:pt x="578681" y="24073"/>
                  </a:cubicBezTo>
                  <a:cubicBezTo>
                    <a:pt x="578185" y="24023"/>
                    <a:pt x="577577" y="23998"/>
                    <a:pt x="576858" y="23998"/>
                  </a:cubicBezTo>
                  <a:cubicBezTo>
                    <a:pt x="573236" y="23998"/>
                    <a:pt x="570551" y="24885"/>
                    <a:pt x="568803" y="26659"/>
                  </a:cubicBezTo>
                  <a:cubicBezTo>
                    <a:pt x="567054" y="28432"/>
                    <a:pt x="566179" y="31303"/>
                    <a:pt x="566179" y="35272"/>
                  </a:cubicBezTo>
                  <a:lnTo>
                    <a:pt x="566179" y="55922"/>
                  </a:lnTo>
                  <a:lnTo>
                    <a:pt x="558924" y="55922"/>
                  </a:lnTo>
                  <a:lnTo>
                    <a:pt x="558924" y="23850"/>
                  </a:lnTo>
                  <a:lnTo>
                    <a:pt x="558850" y="22026"/>
                  </a:lnTo>
                  <a:lnTo>
                    <a:pt x="558552" y="17673"/>
                  </a:lnTo>
                  <a:lnTo>
                    <a:pt x="565807" y="17673"/>
                  </a:lnTo>
                  <a:lnTo>
                    <a:pt x="565919" y="22250"/>
                  </a:lnTo>
                  <a:cubicBezTo>
                    <a:pt x="565919" y="23490"/>
                    <a:pt x="565931" y="24432"/>
                    <a:pt x="565956" y="25077"/>
                  </a:cubicBezTo>
                  <a:cubicBezTo>
                    <a:pt x="566576" y="22572"/>
                    <a:pt x="567941" y="20650"/>
                    <a:pt x="570049" y="19310"/>
                  </a:cubicBezTo>
                  <a:cubicBezTo>
                    <a:pt x="572157" y="17971"/>
                    <a:pt x="574799" y="17301"/>
                    <a:pt x="577974" y="17301"/>
                  </a:cubicBezTo>
                  <a:close/>
                  <a:moveTo>
                    <a:pt x="483357" y="17078"/>
                  </a:moveTo>
                  <a:cubicBezTo>
                    <a:pt x="488169" y="17078"/>
                    <a:pt x="492038" y="18839"/>
                    <a:pt x="494965" y="22361"/>
                  </a:cubicBezTo>
                  <a:cubicBezTo>
                    <a:pt x="497892" y="25884"/>
                    <a:pt x="499356" y="30720"/>
                    <a:pt x="499356" y="36872"/>
                  </a:cubicBezTo>
                  <a:cubicBezTo>
                    <a:pt x="499356" y="43123"/>
                    <a:pt x="497762" y="48102"/>
                    <a:pt x="494575" y="51811"/>
                  </a:cubicBezTo>
                  <a:cubicBezTo>
                    <a:pt x="491387" y="55519"/>
                    <a:pt x="487189" y="57373"/>
                    <a:pt x="481980" y="57373"/>
                  </a:cubicBezTo>
                  <a:cubicBezTo>
                    <a:pt x="479103" y="57373"/>
                    <a:pt x="476684" y="56840"/>
                    <a:pt x="474725" y="55773"/>
                  </a:cubicBezTo>
                  <a:cubicBezTo>
                    <a:pt x="472765" y="54707"/>
                    <a:pt x="471252" y="53330"/>
                    <a:pt x="470185" y="51643"/>
                  </a:cubicBezTo>
                  <a:lnTo>
                    <a:pt x="470185" y="70619"/>
                  </a:lnTo>
                  <a:lnTo>
                    <a:pt x="463079" y="70619"/>
                  </a:lnTo>
                  <a:lnTo>
                    <a:pt x="463079" y="23552"/>
                  </a:lnTo>
                  <a:cubicBezTo>
                    <a:pt x="463079" y="22907"/>
                    <a:pt x="463004" y="20947"/>
                    <a:pt x="462856" y="17673"/>
                  </a:cubicBezTo>
                  <a:lnTo>
                    <a:pt x="470074" y="17673"/>
                  </a:lnTo>
                  <a:lnTo>
                    <a:pt x="470223" y="21580"/>
                  </a:lnTo>
                  <a:cubicBezTo>
                    <a:pt x="470223" y="22647"/>
                    <a:pt x="470235" y="23453"/>
                    <a:pt x="470260" y="23998"/>
                  </a:cubicBezTo>
                  <a:cubicBezTo>
                    <a:pt x="471550" y="21791"/>
                    <a:pt x="473360" y="20085"/>
                    <a:pt x="475692" y="18882"/>
                  </a:cubicBezTo>
                  <a:cubicBezTo>
                    <a:pt x="478024" y="17679"/>
                    <a:pt x="480578" y="17078"/>
                    <a:pt x="483357" y="17078"/>
                  </a:cubicBezTo>
                  <a:close/>
                  <a:moveTo>
                    <a:pt x="435732" y="17078"/>
                  </a:moveTo>
                  <a:cubicBezTo>
                    <a:pt x="440544" y="17078"/>
                    <a:pt x="444413" y="18839"/>
                    <a:pt x="447340" y="22361"/>
                  </a:cubicBezTo>
                  <a:cubicBezTo>
                    <a:pt x="450267" y="25884"/>
                    <a:pt x="451731" y="30720"/>
                    <a:pt x="451731" y="36872"/>
                  </a:cubicBezTo>
                  <a:cubicBezTo>
                    <a:pt x="451731" y="43123"/>
                    <a:pt x="450137" y="48102"/>
                    <a:pt x="446950" y="51811"/>
                  </a:cubicBezTo>
                  <a:cubicBezTo>
                    <a:pt x="443762" y="55519"/>
                    <a:pt x="439564" y="57373"/>
                    <a:pt x="434355" y="57373"/>
                  </a:cubicBezTo>
                  <a:cubicBezTo>
                    <a:pt x="431478" y="57373"/>
                    <a:pt x="429059" y="56840"/>
                    <a:pt x="427100" y="55773"/>
                  </a:cubicBezTo>
                  <a:cubicBezTo>
                    <a:pt x="425140" y="54707"/>
                    <a:pt x="423627" y="53330"/>
                    <a:pt x="422560" y="51643"/>
                  </a:cubicBezTo>
                  <a:lnTo>
                    <a:pt x="422560" y="70619"/>
                  </a:lnTo>
                  <a:lnTo>
                    <a:pt x="415454" y="70619"/>
                  </a:lnTo>
                  <a:lnTo>
                    <a:pt x="415454" y="23552"/>
                  </a:lnTo>
                  <a:cubicBezTo>
                    <a:pt x="415454" y="22907"/>
                    <a:pt x="415379" y="20947"/>
                    <a:pt x="415231" y="17673"/>
                  </a:cubicBezTo>
                  <a:lnTo>
                    <a:pt x="422449" y="17673"/>
                  </a:lnTo>
                  <a:lnTo>
                    <a:pt x="422598" y="21580"/>
                  </a:lnTo>
                  <a:cubicBezTo>
                    <a:pt x="422598" y="22647"/>
                    <a:pt x="422610" y="23453"/>
                    <a:pt x="422635" y="23998"/>
                  </a:cubicBezTo>
                  <a:cubicBezTo>
                    <a:pt x="423925" y="21791"/>
                    <a:pt x="425735" y="20085"/>
                    <a:pt x="428067" y="18882"/>
                  </a:cubicBezTo>
                  <a:cubicBezTo>
                    <a:pt x="430399" y="17679"/>
                    <a:pt x="432953" y="17078"/>
                    <a:pt x="435732" y="17078"/>
                  </a:cubicBezTo>
                  <a:close/>
                  <a:moveTo>
                    <a:pt x="342230" y="16743"/>
                  </a:moveTo>
                  <a:cubicBezTo>
                    <a:pt x="346422" y="16743"/>
                    <a:pt x="349932" y="17593"/>
                    <a:pt x="352760" y="19292"/>
                  </a:cubicBezTo>
                  <a:cubicBezTo>
                    <a:pt x="355588" y="20991"/>
                    <a:pt x="357002" y="23626"/>
                    <a:pt x="357002" y="27198"/>
                  </a:cubicBezTo>
                  <a:lnTo>
                    <a:pt x="357002" y="28277"/>
                  </a:lnTo>
                  <a:lnTo>
                    <a:pt x="349709" y="28277"/>
                  </a:lnTo>
                  <a:lnTo>
                    <a:pt x="349709" y="27794"/>
                  </a:lnTo>
                  <a:cubicBezTo>
                    <a:pt x="349709" y="25933"/>
                    <a:pt x="349095" y="24507"/>
                    <a:pt x="347867" y="23515"/>
                  </a:cubicBezTo>
                  <a:cubicBezTo>
                    <a:pt x="346639" y="22523"/>
                    <a:pt x="344785" y="22026"/>
                    <a:pt x="342305" y="22026"/>
                  </a:cubicBezTo>
                  <a:cubicBezTo>
                    <a:pt x="339824" y="22026"/>
                    <a:pt x="337908" y="22492"/>
                    <a:pt x="336556" y="23422"/>
                  </a:cubicBezTo>
                  <a:cubicBezTo>
                    <a:pt x="335204" y="24352"/>
                    <a:pt x="334528" y="25710"/>
                    <a:pt x="334528" y="27496"/>
                  </a:cubicBezTo>
                  <a:cubicBezTo>
                    <a:pt x="334528" y="29852"/>
                    <a:pt x="336079" y="31403"/>
                    <a:pt x="339179" y="32147"/>
                  </a:cubicBezTo>
                  <a:lnTo>
                    <a:pt x="348035" y="34342"/>
                  </a:lnTo>
                  <a:cubicBezTo>
                    <a:pt x="351408" y="35185"/>
                    <a:pt x="353913" y="36426"/>
                    <a:pt x="355550" y="38063"/>
                  </a:cubicBezTo>
                  <a:cubicBezTo>
                    <a:pt x="357188" y="39700"/>
                    <a:pt x="358006" y="41920"/>
                    <a:pt x="358006" y="44723"/>
                  </a:cubicBezTo>
                  <a:cubicBezTo>
                    <a:pt x="358006" y="48344"/>
                    <a:pt x="356636" y="51296"/>
                    <a:pt x="353895" y="53578"/>
                  </a:cubicBezTo>
                  <a:cubicBezTo>
                    <a:pt x="351154" y="55860"/>
                    <a:pt x="347092" y="57001"/>
                    <a:pt x="341709" y="57001"/>
                  </a:cubicBezTo>
                  <a:cubicBezTo>
                    <a:pt x="336848" y="57001"/>
                    <a:pt x="333102" y="55928"/>
                    <a:pt x="330473" y="53783"/>
                  </a:cubicBezTo>
                  <a:cubicBezTo>
                    <a:pt x="327844" y="51637"/>
                    <a:pt x="326529" y="48567"/>
                    <a:pt x="326529" y="44574"/>
                  </a:cubicBezTo>
                  <a:lnTo>
                    <a:pt x="334082" y="44574"/>
                  </a:lnTo>
                  <a:cubicBezTo>
                    <a:pt x="334082" y="46757"/>
                    <a:pt x="334801" y="48456"/>
                    <a:pt x="336240" y="49671"/>
                  </a:cubicBezTo>
                  <a:cubicBezTo>
                    <a:pt x="337679" y="50887"/>
                    <a:pt x="339775" y="51494"/>
                    <a:pt x="342528" y="51494"/>
                  </a:cubicBezTo>
                  <a:cubicBezTo>
                    <a:pt x="345033" y="51494"/>
                    <a:pt x="346968" y="50961"/>
                    <a:pt x="348332" y="49894"/>
                  </a:cubicBezTo>
                  <a:cubicBezTo>
                    <a:pt x="349697" y="48828"/>
                    <a:pt x="350379" y="47352"/>
                    <a:pt x="350379" y="45467"/>
                  </a:cubicBezTo>
                  <a:cubicBezTo>
                    <a:pt x="350379" y="43631"/>
                    <a:pt x="349666" y="42360"/>
                    <a:pt x="348239" y="41653"/>
                  </a:cubicBezTo>
                  <a:cubicBezTo>
                    <a:pt x="346813" y="40946"/>
                    <a:pt x="344736" y="40320"/>
                    <a:pt x="342007" y="39774"/>
                  </a:cubicBezTo>
                  <a:cubicBezTo>
                    <a:pt x="339279" y="39228"/>
                    <a:pt x="336798" y="38559"/>
                    <a:pt x="334566" y="37765"/>
                  </a:cubicBezTo>
                  <a:cubicBezTo>
                    <a:pt x="332333" y="36971"/>
                    <a:pt x="330566" y="35830"/>
                    <a:pt x="329264" y="34342"/>
                  </a:cubicBezTo>
                  <a:cubicBezTo>
                    <a:pt x="327961" y="32854"/>
                    <a:pt x="327310" y="30857"/>
                    <a:pt x="327310" y="28352"/>
                  </a:cubicBezTo>
                  <a:cubicBezTo>
                    <a:pt x="327310" y="24978"/>
                    <a:pt x="328668" y="22200"/>
                    <a:pt x="331384" y="20017"/>
                  </a:cubicBezTo>
                  <a:cubicBezTo>
                    <a:pt x="334101" y="17834"/>
                    <a:pt x="337716" y="16743"/>
                    <a:pt x="342230" y="16743"/>
                  </a:cubicBezTo>
                  <a:close/>
                  <a:moveTo>
                    <a:pt x="650751" y="16669"/>
                  </a:moveTo>
                  <a:cubicBezTo>
                    <a:pt x="656630" y="16669"/>
                    <a:pt x="661324" y="18523"/>
                    <a:pt x="664834" y="22231"/>
                  </a:cubicBezTo>
                  <a:cubicBezTo>
                    <a:pt x="668344" y="25939"/>
                    <a:pt x="670099" y="30894"/>
                    <a:pt x="670099" y="37095"/>
                  </a:cubicBezTo>
                  <a:cubicBezTo>
                    <a:pt x="670099" y="43321"/>
                    <a:pt x="668449" y="48233"/>
                    <a:pt x="665150" y="51829"/>
                  </a:cubicBezTo>
                  <a:cubicBezTo>
                    <a:pt x="661851" y="55426"/>
                    <a:pt x="657262" y="57224"/>
                    <a:pt x="651384" y="57224"/>
                  </a:cubicBezTo>
                  <a:cubicBezTo>
                    <a:pt x="645356" y="57224"/>
                    <a:pt x="640606" y="55407"/>
                    <a:pt x="637133" y="51773"/>
                  </a:cubicBezTo>
                  <a:cubicBezTo>
                    <a:pt x="633661" y="48140"/>
                    <a:pt x="631924" y="43098"/>
                    <a:pt x="631924" y="36649"/>
                  </a:cubicBezTo>
                  <a:cubicBezTo>
                    <a:pt x="631924" y="30572"/>
                    <a:pt x="633611" y="25722"/>
                    <a:pt x="636984" y="22101"/>
                  </a:cubicBezTo>
                  <a:cubicBezTo>
                    <a:pt x="640358" y="18479"/>
                    <a:pt x="644947" y="16669"/>
                    <a:pt x="650751" y="16669"/>
                  </a:cubicBezTo>
                  <a:close/>
                  <a:moveTo>
                    <a:pt x="526926" y="16669"/>
                  </a:moveTo>
                  <a:cubicBezTo>
                    <a:pt x="532805" y="16669"/>
                    <a:pt x="537499" y="18523"/>
                    <a:pt x="541009" y="22231"/>
                  </a:cubicBezTo>
                  <a:cubicBezTo>
                    <a:pt x="544519" y="25939"/>
                    <a:pt x="546274" y="30894"/>
                    <a:pt x="546274" y="37095"/>
                  </a:cubicBezTo>
                  <a:cubicBezTo>
                    <a:pt x="546274" y="43321"/>
                    <a:pt x="544624" y="48233"/>
                    <a:pt x="541325" y="51829"/>
                  </a:cubicBezTo>
                  <a:cubicBezTo>
                    <a:pt x="538026" y="55426"/>
                    <a:pt x="533437" y="57224"/>
                    <a:pt x="527559" y="57224"/>
                  </a:cubicBezTo>
                  <a:cubicBezTo>
                    <a:pt x="521531" y="57224"/>
                    <a:pt x="516781" y="55407"/>
                    <a:pt x="513308" y="51773"/>
                  </a:cubicBezTo>
                  <a:cubicBezTo>
                    <a:pt x="509836" y="48140"/>
                    <a:pt x="508099" y="43098"/>
                    <a:pt x="508099" y="36649"/>
                  </a:cubicBezTo>
                  <a:cubicBezTo>
                    <a:pt x="508099" y="30572"/>
                    <a:pt x="509786" y="25722"/>
                    <a:pt x="513159" y="22101"/>
                  </a:cubicBezTo>
                  <a:cubicBezTo>
                    <a:pt x="516533" y="18479"/>
                    <a:pt x="521122" y="16669"/>
                    <a:pt x="526926" y="16669"/>
                  </a:cubicBezTo>
                  <a:close/>
                  <a:moveTo>
                    <a:pt x="288131" y="16669"/>
                  </a:moveTo>
                  <a:cubicBezTo>
                    <a:pt x="293613" y="16669"/>
                    <a:pt x="297737" y="18207"/>
                    <a:pt x="300503" y="21282"/>
                  </a:cubicBezTo>
                  <a:cubicBezTo>
                    <a:pt x="303268" y="24358"/>
                    <a:pt x="304651" y="28947"/>
                    <a:pt x="304651" y="35049"/>
                  </a:cubicBezTo>
                  <a:lnTo>
                    <a:pt x="304651" y="38100"/>
                  </a:lnTo>
                  <a:lnTo>
                    <a:pt x="277155" y="38100"/>
                  </a:lnTo>
                  <a:lnTo>
                    <a:pt x="277155" y="38695"/>
                  </a:lnTo>
                  <a:cubicBezTo>
                    <a:pt x="277155" y="42813"/>
                    <a:pt x="278110" y="46037"/>
                    <a:pt x="280020" y="48369"/>
                  </a:cubicBezTo>
                  <a:cubicBezTo>
                    <a:pt x="281930" y="50701"/>
                    <a:pt x="284634" y="51866"/>
                    <a:pt x="288131" y="51866"/>
                  </a:cubicBezTo>
                  <a:cubicBezTo>
                    <a:pt x="290686" y="51866"/>
                    <a:pt x="292757" y="51191"/>
                    <a:pt x="294345" y="49839"/>
                  </a:cubicBezTo>
                  <a:cubicBezTo>
                    <a:pt x="295932" y="48487"/>
                    <a:pt x="296863" y="46521"/>
                    <a:pt x="297135" y="43941"/>
                  </a:cubicBezTo>
                  <a:lnTo>
                    <a:pt x="304279" y="43941"/>
                  </a:lnTo>
                  <a:cubicBezTo>
                    <a:pt x="304031" y="47836"/>
                    <a:pt x="302425" y="50998"/>
                    <a:pt x="299461" y="53429"/>
                  </a:cubicBezTo>
                  <a:cubicBezTo>
                    <a:pt x="296497" y="55860"/>
                    <a:pt x="292621" y="57075"/>
                    <a:pt x="287834" y="57075"/>
                  </a:cubicBezTo>
                  <a:cubicBezTo>
                    <a:pt x="281980" y="57075"/>
                    <a:pt x="277552" y="55364"/>
                    <a:pt x="274551" y="51941"/>
                  </a:cubicBezTo>
                  <a:cubicBezTo>
                    <a:pt x="271549" y="48518"/>
                    <a:pt x="270049" y="43594"/>
                    <a:pt x="270049" y="37170"/>
                  </a:cubicBezTo>
                  <a:cubicBezTo>
                    <a:pt x="270049" y="30547"/>
                    <a:pt x="271624" y="25474"/>
                    <a:pt x="274774" y="21952"/>
                  </a:cubicBezTo>
                  <a:cubicBezTo>
                    <a:pt x="277924" y="18430"/>
                    <a:pt x="282377" y="16669"/>
                    <a:pt x="288131" y="16669"/>
                  </a:cubicBezTo>
                  <a:close/>
                  <a:moveTo>
                    <a:pt x="595126" y="7218"/>
                  </a:moveTo>
                  <a:lnTo>
                    <a:pt x="595126" y="17524"/>
                  </a:lnTo>
                  <a:lnTo>
                    <a:pt x="603684" y="17524"/>
                  </a:lnTo>
                  <a:lnTo>
                    <a:pt x="603684" y="22771"/>
                  </a:lnTo>
                  <a:lnTo>
                    <a:pt x="595126" y="22771"/>
                  </a:lnTo>
                  <a:lnTo>
                    <a:pt x="595126" y="46174"/>
                  </a:lnTo>
                  <a:cubicBezTo>
                    <a:pt x="595126" y="47885"/>
                    <a:pt x="595567" y="49088"/>
                    <a:pt x="596447" y="49783"/>
                  </a:cubicBezTo>
                  <a:cubicBezTo>
                    <a:pt x="597328" y="50477"/>
                    <a:pt x="598587" y="50825"/>
                    <a:pt x="600224" y="50825"/>
                  </a:cubicBezTo>
                  <a:cubicBezTo>
                    <a:pt x="600869" y="50825"/>
                    <a:pt x="601489" y="50794"/>
                    <a:pt x="602084" y="50732"/>
                  </a:cubicBezTo>
                  <a:cubicBezTo>
                    <a:pt x="602679" y="50670"/>
                    <a:pt x="603213" y="50577"/>
                    <a:pt x="603684" y="50453"/>
                  </a:cubicBezTo>
                  <a:lnTo>
                    <a:pt x="603684" y="55996"/>
                  </a:lnTo>
                  <a:cubicBezTo>
                    <a:pt x="603039" y="56120"/>
                    <a:pt x="602202" y="56226"/>
                    <a:pt x="601173" y="56313"/>
                  </a:cubicBezTo>
                  <a:cubicBezTo>
                    <a:pt x="600143" y="56400"/>
                    <a:pt x="599021" y="56443"/>
                    <a:pt x="597805" y="56443"/>
                  </a:cubicBezTo>
                  <a:cubicBezTo>
                    <a:pt x="594407" y="56443"/>
                    <a:pt x="591933" y="55848"/>
                    <a:pt x="590383" y="54657"/>
                  </a:cubicBezTo>
                  <a:cubicBezTo>
                    <a:pt x="588832" y="53466"/>
                    <a:pt x="588057" y="51420"/>
                    <a:pt x="588057" y="48518"/>
                  </a:cubicBezTo>
                  <a:lnTo>
                    <a:pt x="588057" y="22771"/>
                  </a:lnTo>
                  <a:lnTo>
                    <a:pt x="581285" y="22771"/>
                  </a:lnTo>
                  <a:lnTo>
                    <a:pt x="581285" y="17524"/>
                  </a:lnTo>
                  <a:lnTo>
                    <a:pt x="588057" y="17524"/>
                  </a:lnTo>
                  <a:lnTo>
                    <a:pt x="588057" y="9525"/>
                  </a:lnTo>
                  <a:close/>
                  <a:moveTo>
                    <a:pt x="204602" y="7218"/>
                  </a:moveTo>
                  <a:lnTo>
                    <a:pt x="204602" y="17524"/>
                  </a:lnTo>
                  <a:lnTo>
                    <a:pt x="213159" y="17524"/>
                  </a:lnTo>
                  <a:lnTo>
                    <a:pt x="213159" y="22771"/>
                  </a:lnTo>
                  <a:lnTo>
                    <a:pt x="204602" y="22771"/>
                  </a:lnTo>
                  <a:lnTo>
                    <a:pt x="204602" y="46174"/>
                  </a:lnTo>
                  <a:cubicBezTo>
                    <a:pt x="204602" y="47885"/>
                    <a:pt x="205042" y="49088"/>
                    <a:pt x="205922" y="49783"/>
                  </a:cubicBezTo>
                  <a:cubicBezTo>
                    <a:pt x="206803" y="50477"/>
                    <a:pt x="208062" y="50825"/>
                    <a:pt x="209699" y="50825"/>
                  </a:cubicBezTo>
                  <a:cubicBezTo>
                    <a:pt x="210344" y="50825"/>
                    <a:pt x="210964" y="50794"/>
                    <a:pt x="211559" y="50732"/>
                  </a:cubicBezTo>
                  <a:cubicBezTo>
                    <a:pt x="212155" y="50670"/>
                    <a:pt x="212688" y="50577"/>
                    <a:pt x="213159" y="50453"/>
                  </a:cubicBezTo>
                  <a:lnTo>
                    <a:pt x="213159" y="55996"/>
                  </a:lnTo>
                  <a:cubicBezTo>
                    <a:pt x="212514" y="56120"/>
                    <a:pt x="211677" y="56226"/>
                    <a:pt x="210648" y="56313"/>
                  </a:cubicBezTo>
                  <a:cubicBezTo>
                    <a:pt x="209618" y="56400"/>
                    <a:pt x="208496" y="56443"/>
                    <a:pt x="207280" y="56443"/>
                  </a:cubicBezTo>
                  <a:cubicBezTo>
                    <a:pt x="203882" y="56443"/>
                    <a:pt x="201408" y="55848"/>
                    <a:pt x="199858" y="54657"/>
                  </a:cubicBezTo>
                  <a:cubicBezTo>
                    <a:pt x="198307" y="53466"/>
                    <a:pt x="197532" y="51420"/>
                    <a:pt x="197532" y="48518"/>
                  </a:cubicBezTo>
                  <a:lnTo>
                    <a:pt x="197532" y="22771"/>
                  </a:lnTo>
                  <a:lnTo>
                    <a:pt x="190761" y="22771"/>
                  </a:lnTo>
                  <a:lnTo>
                    <a:pt x="190761" y="17524"/>
                  </a:lnTo>
                  <a:lnTo>
                    <a:pt x="197532" y="17524"/>
                  </a:lnTo>
                  <a:lnTo>
                    <a:pt x="197532" y="9525"/>
                  </a:lnTo>
                  <a:close/>
                  <a:moveTo>
                    <a:pt x="109352" y="7218"/>
                  </a:moveTo>
                  <a:lnTo>
                    <a:pt x="109352" y="17524"/>
                  </a:lnTo>
                  <a:lnTo>
                    <a:pt x="117909" y="17524"/>
                  </a:lnTo>
                  <a:lnTo>
                    <a:pt x="117909" y="22771"/>
                  </a:lnTo>
                  <a:lnTo>
                    <a:pt x="109352" y="22771"/>
                  </a:lnTo>
                  <a:lnTo>
                    <a:pt x="109352" y="46174"/>
                  </a:lnTo>
                  <a:cubicBezTo>
                    <a:pt x="109352" y="47885"/>
                    <a:pt x="109792" y="49088"/>
                    <a:pt x="110672" y="49783"/>
                  </a:cubicBezTo>
                  <a:cubicBezTo>
                    <a:pt x="111553" y="50477"/>
                    <a:pt x="112812" y="50825"/>
                    <a:pt x="114449" y="50825"/>
                  </a:cubicBezTo>
                  <a:cubicBezTo>
                    <a:pt x="115094" y="50825"/>
                    <a:pt x="115714" y="50794"/>
                    <a:pt x="116309" y="50732"/>
                  </a:cubicBezTo>
                  <a:cubicBezTo>
                    <a:pt x="116905" y="50670"/>
                    <a:pt x="117438" y="50577"/>
                    <a:pt x="117909" y="50453"/>
                  </a:cubicBezTo>
                  <a:lnTo>
                    <a:pt x="117909" y="55996"/>
                  </a:lnTo>
                  <a:cubicBezTo>
                    <a:pt x="117264" y="56120"/>
                    <a:pt x="116427" y="56226"/>
                    <a:pt x="115398" y="56313"/>
                  </a:cubicBezTo>
                  <a:cubicBezTo>
                    <a:pt x="114368" y="56400"/>
                    <a:pt x="113246" y="56443"/>
                    <a:pt x="112030" y="56443"/>
                  </a:cubicBezTo>
                  <a:cubicBezTo>
                    <a:pt x="108632" y="56443"/>
                    <a:pt x="106158" y="55848"/>
                    <a:pt x="104608" y="54657"/>
                  </a:cubicBezTo>
                  <a:cubicBezTo>
                    <a:pt x="103057" y="53466"/>
                    <a:pt x="102282" y="51420"/>
                    <a:pt x="102282" y="48518"/>
                  </a:cubicBezTo>
                  <a:lnTo>
                    <a:pt x="102282" y="22771"/>
                  </a:lnTo>
                  <a:lnTo>
                    <a:pt x="95511" y="22771"/>
                  </a:lnTo>
                  <a:lnTo>
                    <a:pt x="95511" y="17524"/>
                  </a:lnTo>
                  <a:lnTo>
                    <a:pt x="102282" y="17524"/>
                  </a:lnTo>
                  <a:lnTo>
                    <a:pt x="102282" y="9525"/>
                  </a:lnTo>
                  <a:close/>
                  <a:moveTo>
                    <a:pt x="81632" y="1042"/>
                  </a:moveTo>
                  <a:lnTo>
                    <a:pt x="90227" y="1042"/>
                  </a:lnTo>
                  <a:lnTo>
                    <a:pt x="90227" y="8892"/>
                  </a:lnTo>
                  <a:lnTo>
                    <a:pt x="81632" y="8892"/>
                  </a:lnTo>
                  <a:close/>
                  <a:moveTo>
                    <a:pt x="225177" y="967"/>
                  </a:moveTo>
                  <a:lnTo>
                    <a:pt x="232432" y="967"/>
                  </a:lnTo>
                  <a:lnTo>
                    <a:pt x="232432" y="23291"/>
                  </a:lnTo>
                  <a:cubicBezTo>
                    <a:pt x="233648" y="21282"/>
                    <a:pt x="235341" y="19726"/>
                    <a:pt x="237511" y="18622"/>
                  </a:cubicBezTo>
                  <a:cubicBezTo>
                    <a:pt x="239682" y="17518"/>
                    <a:pt x="242131" y="16966"/>
                    <a:pt x="244860" y="16966"/>
                  </a:cubicBezTo>
                  <a:cubicBezTo>
                    <a:pt x="248655" y="16966"/>
                    <a:pt x="251823" y="17946"/>
                    <a:pt x="254366" y="19906"/>
                  </a:cubicBezTo>
                  <a:cubicBezTo>
                    <a:pt x="256908" y="21865"/>
                    <a:pt x="258180" y="25462"/>
                    <a:pt x="258180" y="30696"/>
                  </a:cubicBezTo>
                  <a:lnTo>
                    <a:pt x="258180" y="55922"/>
                  </a:lnTo>
                  <a:lnTo>
                    <a:pt x="250850" y="55922"/>
                  </a:lnTo>
                  <a:lnTo>
                    <a:pt x="250850" y="32742"/>
                  </a:lnTo>
                  <a:cubicBezTo>
                    <a:pt x="250850" y="29096"/>
                    <a:pt x="250155" y="26473"/>
                    <a:pt x="248766" y="24873"/>
                  </a:cubicBezTo>
                  <a:cubicBezTo>
                    <a:pt x="247377" y="23273"/>
                    <a:pt x="245331" y="22473"/>
                    <a:pt x="242627" y="22473"/>
                  </a:cubicBezTo>
                  <a:cubicBezTo>
                    <a:pt x="240345" y="22473"/>
                    <a:pt x="238441" y="22994"/>
                    <a:pt x="236916" y="24036"/>
                  </a:cubicBezTo>
                  <a:cubicBezTo>
                    <a:pt x="235390" y="25077"/>
                    <a:pt x="234262" y="26305"/>
                    <a:pt x="233530" y="27719"/>
                  </a:cubicBezTo>
                  <a:cubicBezTo>
                    <a:pt x="232798" y="29133"/>
                    <a:pt x="232432" y="31403"/>
                    <a:pt x="232432" y="34528"/>
                  </a:cubicBezTo>
                  <a:lnTo>
                    <a:pt x="232432" y="55922"/>
                  </a:lnTo>
                  <a:lnTo>
                    <a:pt x="225177" y="55922"/>
                  </a:lnTo>
                  <a:close/>
                  <a:moveTo>
                    <a:pt x="129927" y="967"/>
                  </a:moveTo>
                  <a:lnTo>
                    <a:pt x="137182" y="967"/>
                  </a:lnTo>
                  <a:lnTo>
                    <a:pt x="137182" y="23291"/>
                  </a:lnTo>
                  <a:cubicBezTo>
                    <a:pt x="138398" y="21282"/>
                    <a:pt x="140091" y="19726"/>
                    <a:pt x="142261" y="18622"/>
                  </a:cubicBezTo>
                  <a:cubicBezTo>
                    <a:pt x="144432" y="17518"/>
                    <a:pt x="146881" y="16966"/>
                    <a:pt x="149610" y="16966"/>
                  </a:cubicBezTo>
                  <a:cubicBezTo>
                    <a:pt x="153405" y="16966"/>
                    <a:pt x="156573" y="17946"/>
                    <a:pt x="159116" y="19906"/>
                  </a:cubicBezTo>
                  <a:cubicBezTo>
                    <a:pt x="161658" y="21865"/>
                    <a:pt x="162930" y="25462"/>
                    <a:pt x="162930" y="30696"/>
                  </a:cubicBezTo>
                  <a:lnTo>
                    <a:pt x="162930" y="55922"/>
                  </a:lnTo>
                  <a:lnTo>
                    <a:pt x="155600" y="55922"/>
                  </a:lnTo>
                  <a:lnTo>
                    <a:pt x="155600" y="32742"/>
                  </a:lnTo>
                  <a:cubicBezTo>
                    <a:pt x="155600" y="29096"/>
                    <a:pt x="154905" y="26473"/>
                    <a:pt x="153516" y="24873"/>
                  </a:cubicBezTo>
                  <a:cubicBezTo>
                    <a:pt x="152127" y="23273"/>
                    <a:pt x="150081" y="22473"/>
                    <a:pt x="147377" y="22473"/>
                  </a:cubicBezTo>
                  <a:cubicBezTo>
                    <a:pt x="145095" y="22473"/>
                    <a:pt x="143191" y="22994"/>
                    <a:pt x="141666" y="24036"/>
                  </a:cubicBezTo>
                  <a:cubicBezTo>
                    <a:pt x="140140" y="25077"/>
                    <a:pt x="139012" y="26305"/>
                    <a:pt x="138280" y="27719"/>
                  </a:cubicBezTo>
                  <a:cubicBezTo>
                    <a:pt x="137548" y="29133"/>
                    <a:pt x="137182" y="31403"/>
                    <a:pt x="137182" y="34528"/>
                  </a:cubicBezTo>
                  <a:lnTo>
                    <a:pt x="137182" y="55922"/>
                  </a:lnTo>
                  <a:lnTo>
                    <a:pt x="129927" y="55922"/>
                  </a:lnTo>
                  <a:close/>
                  <a:moveTo>
                    <a:pt x="0" y="893"/>
                  </a:moveTo>
                  <a:lnTo>
                    <a:pt x="8186" y="893"/>
                  </a:lnTo>
                  <a:lnTo>
                    <a:pt x="20055" y="46174"/>
                  </a:lnTo>
                  <a:lnTo>
                    <a:pt x="33152" y="893"/>
                  </a:lnTo>
                  <a:lnTo>
                    <a:pt x="42602" y="893"/>
                  </a:lnTo>
                  <a:lnTo>
                    <a:pt x="55029" y="46546"/>
                  </a:lnTo>
                  <a:lnTo>
                    <a:pt x="67531" y="893"/>
                  </a:lnTo>
                  <a:lnTo>
                    <a:pt x="75009" y="893"/>
                  </a:lnTo>
                  <a:lnTo>
                    <a:pt x="58676" y="55922"/>
                  </a:lnTo>
                  <a:lnTo>
                    <a:pt x="50230" y="55922"/>
                  </a:lnTo>
                  <a:lnTo>
                    <a:pt x="37505" y="8892"/>
                  </a:lnTo>
                  <a:lnTo>
                    <a:pt x="23775" y="55922"/>
                  </a:lnTo>
                  <a:lnTo>
                    <a:pt x="15627" y="55922"/>
                  </a:lnTo>
                  <a:close/>
                  <a:moveTo>
                    <a:pt x="695660" y="0"/>
                  </a:moveTo>
                  <a:cubicBezTo>
                    <a:pt x="696702" y="0"/>
                    <a:pt x="697706" y="49"/>
                    <a:pt x="698674" y="149"/>
                  </a:cubicBezTo>
                  <a:cubicBezTo>
                    <a:pt x="699641" y="248"/>
                    <a:pt x="700584" y="372"/>
                    <a:pt x="701501" y="521"/>
                  </a:cubicBezTo>
                  <a:lnTo>
                    <a:pt x="701501" y="6251"/>
                  </a:lnTo>
                  <a:cubicBezTo>
                    <a:pt x="700856" y="6201"/>
                    <a:pt x="700181" y="6164"/>
                    <a:pt x="699474" y="6139"/>
                  </a:cubicBezTo>
                  <a:cubicBezTo>
                    <a:pt x="698767" y="6114"/>
                    <a:pt x="698128" y="6102"/>
                    <a:pt x="697557" y="6102"/>
                  </a:cubicBezTo>
                  <a:cubicBezTo>
                    <a:pt x="695176" y="6102"/>
                    <a:pt x="693576" y="6492"/>
                    <a:pt x="692758" y="7274"/>
                  </a:cubicBezTo>
                  <a:cubicBezTo>
                    <a:pt x="691939" y="8055"/>
                    <a:pt x="691530" y="9314"/>
                    <a:pt x="691530" y="11050"/>
                  </a:cubicBezTo>
                  <a:lnTo>
                    <a:pt x="691530" y="17673"/>
                  </a:lnTo>
                  <a:lnTo>
                    <a:pt x="700460" y="17673"/>
                  </a:lnTo>
                  <a:lnTo>
                    <a:pt x="700460" y="22845"/>
                  </a:lnTo>
                  <a:lnTo>
                    <a:pt x="691530" y="22845"/>
                  </a:lnTo>
                  <a:lnTo>
                    <a:pt x="691530" y="55922"/>
                  </a:lnTo>
                  <a:lnTo>
                    <a:pt x="684461" y="55922"/>
                  </a:lnTo>
                  <a:lnTo>
                    <a:pt x="684461" y="22845"/>
                  </a:lnTo>
                  <a:lnTo>
                    <a:pt x="676908" y="22845"/>
                  </a:lnTo>
                  <a:lnTo>
                    <a:pt x="676908" y="17673"/>
                  </a:lnTo>
                  <a:lnTo>
                    <a:pt x="684461" y="17673"/>
                  </a:lnTo>
                  <a:lnTo>
                    <a:pt x="684461" y="11497"/>
                  </a:lnTo>
                  <a:cubicBezTo>
                    <a:pt x="684461" y="7156"/>
                    <a:pt x="685484" y="4155"/>
                    <a:pt x="687530" y="2493"/>
                  </a:cubicBezTo>
                  <a:cubicBezTo>
                    <a:pt x="689577" y="831"/>
                    <a:pt x="692286" y="0"/>
                    <a:pt x="69566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
                <a:solidFill>
                  <a:srgbClr val="83878A"/>
                </a:solidFill>
                <a:latin typeface="Univers" panose="020B0503020202020204" pitchFamily="34" charset="0"/>
                <a:ea typeface="Verdana" panose="020B0604030504040204" pitchFamily="34" charset="0"/>
              </a:endParaRPr>
            </a:p>
          </p:txBody>
        </p:sp>
      </p:grpSp>
    </p:spTree>
    <p:extLst>
      <p:ext uri="{BB962C8B-B14F-4D97-AF65-F5344CB8AC3E}">
        <p14:creationId xmlns:p14="http://schemas.microsoft.com/office/powerpoint/2010/main" val="1346806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6038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016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7779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64545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376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36300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4361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9739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5386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73776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3735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3637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05129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38862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466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5868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90958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62935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9754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82504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046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75975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2149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30529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32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9818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1080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302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40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53A35DF-7265-4937-C127-9D264FC6C32F}"/>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6859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73"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705205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5974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70"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E2AC9C-FC49-58B0-5B4F-A719684D6DF8}"/>
              </a:ext>
            </a:extLst>
          </p:cNvPr>
          <p:cNvSpPr>
            <a:spLocks noGrp="1"/>
          </p:cNvSpPr>
          <p:nvPr>
            <p:ph type="title"/>
          </p:nvPr>
        </p:nvSpPr>
        <p:spPr/>
        <p:txBody>
          <a:bodyPr/>
          <a:lstStyle/>
          <a:p>
            <a:r>
              <a:rPr lang="en-US" dirty="0"/>
              <a:t>How Do We Screen For PAH in the Systemic Sclerosis Patient?</a:t>
            </a:r>
          </a:p>
        </p:txBody>
      </p:sp>
      <p:sp>
        <p:nvSpPr>
          <p:cNvPr id="6" name="Text Placeholder 5">
            <a:extLst>
              <a:ext uri="{FF2B5EF4-FFF2-40B4-BE49-F238E27FC236}">
                <a16:creationId xmlns:a16="http://schemas.microsoft.com/office/drawing/2014/main" id="{4C092AA8-F5EF-1D95-E435-9A2C67E29103}"/>
              </a:ext>
            </a:extLst>
          </p:cNvPr>
          <p:cNvSpPr>
            <a:spLocks noGrp="1"/>
          </p:cNvSpPr>
          <p:nvPr>
            <p:ph type="body" idx="1"/>
          </p:nvPr>
        </p:nvSpPr>
        <p:spPr>
          <a:xfrm>
            <a:off x="609601" y="4562475"/>
            <a:ext cx="10515600" cy="1500187"/>
          </a:xfrm>
        </p:spPr>
        <p:txBody>
          <a:bodyPr>
            <a:normAutofit lnSpcReduction="10000"/>
          </a:bodyPr>
          <a:lstStyle/>
          <a:p>
            <a:r>
              <a:rPr lang="en-GB" dirty="0"/>
              <a:t>Dinesh Khanna, MD, MS </a:t>
            </a:r>
          </a:p>
          <a:p>
            <a:r>
              <a:rPr lang="en-GB" dirty="0"/>
              <a:t>Director, University of Michigan Scleroderma Program </a:t>
            </a:r>
          </a:p>
          <a:p>
            <a:r>
              <a:rPr lang="en-GB" dirty="0"/>
              <a:t>Medical Director, Michigan Medical Clinical Research Unit</a:t>
            </a:r>
          </a:p>
          <a:p>
            <a:r>
              <a:rPr lang="en-GB" dirty="0"/>
              <a:t>Ann Arbor, MI</a:t>
            </a:r>
          </a:p>
          <a:p>
            <a:endParaRPr lang="en-US" dirty="0"/>
          </a:p>
        </p:txBody>
      </p:sp>
    </p:spTree>
    <p:extLst>
      <p:ext uri="{BB962C8B-B14F-4D97-AF65-F5344CB8AC3E}">
        <p14:creationId xmlns:p14="http://schemas.microsoft.com/office/powerpoint/2010/main" val="15761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9C93-AD15-0A78-8257-9D03A66CA545}"/>
              </a:ext>
            </a:extLst>
          </p:cNvPr>
          <p:cNvSpPr>
            <a:spLocks noGrp="1"/>
          </p:cNvSpPr>
          <p:nvPr>
            <p:ph type="title"/>
          </p:nvPr>
        </p:nvSpPr>
        <p:spPr>
          <a:xfrm>
            <a:off x="609599" y="199505"/>
            <a:ext cx="11433523" cy="1185577"/>
          </a:xfrm>
        </p:spPr>
        <p:txBody>
          <a:bodyPr>
            <a:normAutofit fontScale="90000"/>
          </a:bodyPr>
          <a:lstStyle/>
          <a:p>
            <a:r>
              <a:rPr lang="en-US" dirty="0"/>
              <a:t>The Value of DETECT: Highly Sensitive, Reduces Chance of a Missed PAH Diagnosis </a:t>
            </a:r>
            <a:br>
              <a:rPr lang="en-US" dirty="0"/>
            </a:br>
            <a:r>
              <a:rPr lang="en-US" sz="1800" dirty="0"/>
              <a:t>(Compared with 2009 ESC/ERS Guidelines)</a:t>
            </a:r>
          </a:p>
        </p:txBody>
      </p:sp>
      <p:sp>
        <p:nvSpPr>
          <p:cNvPr id="36" name="Content Placeholder 2">
            <a:extLst>
              <a:ext uri="{FF2B5EF4-FFF2-40B4-BE49-F238E27FC236}">
                <a16:creationId xmlns:a16="http://schemas.microsoft.com/office/drawing/2014/main" id="{56DDD60F-EA03-9DA2-E3EC-520BA8AE4FFB}"/>
              </a:ext>
            </a:extLst>
          </p:cNvPr>
          <p:cNvSpPr txBox="1">
            <a:spLocks/>
          </p:cNvSpPr>
          <p:nvPr/>
        </p:nvSpPr>
        <p:spPr>
          <a:xfrm>
            <a:off x="8184460" y="1626112"/>
            <a:ext cx="3858662" cy="4548728"/>
          </a:xfrm>
          <a:prstGeom prst="rect">
            <a:avLst/>
          </a:prstGeom>
        </p:spPr>
        <p:txBody>
          <a:bodyPr vert="horz" lIns="91440" tIns="45720" rIns="91440" bIns="45720" rtlCol="0">
            <a:noAutofit/>
          </a:bodyPr>
          <a:lstStyle>
            <a:lvl1pPr marL="182563" indent="-182563" algn="l" defTabSz="914400" rtl="0" eaLnBrk="1" latinLnBrk="0" hangingPunct="1">
              <a:lnSpc>
                <a:spcPct val="90000"/>
              </a:lnSpc>
              <a:spcBef>
                <a:spcPts val="1000"/>
              </a:spcBef>
              <a:buClr>
                <a:schemeClr val="accent2"/>
              </a:buClr>
              <a:buFont typeface="Arial" panose="020B0604020202020204" pitchFamily="34" charset="0"/>
              <a:buChar char="•"/>
              <a:tabLst/>
              <a:defRPr sz="1800" kern="1200">
                <a:solidFill>
                  <a:schemeClr val="tx1"/>
                </a:solidFill>
                <a:latin typeface="+mn-lt"/>
                <a:ea typeface="+mn-ea"/>
                <a:cs typeface="Arial" panose="020B0604020202020204" pitchFamily="34" charset="0"/>
              </a:defRPr>
            </a:lvl1pPr>
            <a:lvl2pPr marL="404813" indent="-169863"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2pPr>
            <a:lvl3pPr marL="641350" indent="-184150" algn="l" defTabSz="914400" rtl="0" eaLnBrk="1" latinLnBrk="0" hangingPunct="1">
              <a:lnSpc>
                <a:spcPct val="9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Arial" panose="020B0604020202020204" pitchFamily="34" charset="0"/>
              </a:defRPr>
            </a:lvl3pPr>
            <a:lvl4pPr marL="811213" indent="-169863" algn="l" defTabSz="914400" rtl="0" eaLnBrk="1" latinLnBrk="0" hangingPunct="1">
              <a:lnSpc>
                <a:spcPct val="90000"/>
              </a:lnSpc>
              <a:spcBef>
                <a:spcPts val="500"/>
              </a:spcBef>
              <a:buClr>
                <a:schemeClr val="accent2"/>
              </a:buClr>
              <a:buFont typeface="Wingdings" panose="05000000000000000000" pitchFamily="2" charset="2"/>
              <a:buChar char="§"/>
              <a:tabLst/>
              <a:defRPr sz="1400" kern="1200">
                <a:solidFill>
                  <a:schemeClr val="tx1"/>
                </a:solidFill>
                <a:latin typeface="+mn-lt"/>
                <a:ea typeface="+mn-ea"/>
                <a:cs typeface="Arial" panose="020B0604020202020204" pitchFamily="34" charset="0"/>
              </a:defRPr>
            </a:lvl4pPr>
            <a:lvl5pPr marL="981075" indent="-169863"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t>PAH-</a:t>
            </a:r>
            <a:r>
              <a:rPr lang="en-US" sz="1600" dirty="0" err="1"/>
              <a:t>SSc</a:t>
            </a:r>
            <a:r>
              <a:rPr lang="en-US" sz="1600" dirty="0"/>
              <a:t> prevalence in DETECT: 19%</a:t>
            </a:r>
          </a:p>
          <a:p>
            <a:pPr>
              <a:lnSpc>
                <a:spcPct val="100000"/>
              </a:lnSpc>
            </a:pPr>
            <a:r>
              <a:rPr lang="en-US" sz="1600" dirty="0"/>
              <a:t>Missed diagnosis rate</a:t>
            </a:r>
          </a:p>
          <a:p>
            <a:pPr lvl="1">
              <a:lnSpc>
                <a:spcPct val="100000"/>
              </a:lnSpc>
            </a:pPr>
            <a:r>
              <a:rPr lang="en-US" dirty="0"/>
              <a:t>DETECT: 4%</a:t>
            </a:r>
          </a:p>
          <a:p>
            <a:pPr lvl="1">
              <a:lnSpc>
                <a:spcPct val="100000"/>
              </a:lnSpc>
            </a:pPr>
            <a:r>
              <a:rPr lang="en-US" dirty="0"/>
              <a:t>2009 ESC/ERS guidelines: 29%</a:t>
            </a:r>
          </a:p>
          <a:p>
            <a:pPr>
              <a:lnSpc>
                <a:spcPct val="100000"/>
              </a:lnSpc>
            </a:pPr>
            <a:r>
              <a:rPr lang="en-US" sz="1600" dirty="0"/>
              <a:t>PPV</a:t>
            </a:r>
          </a:p>
          <a:p>
            <a:pPr lvl="1">
              <a:lnSpc>
                <a:spcPct val="100000"/>
              </a:lnSpc>
            </a:pPr>
            <a:r>
              <a:rPr lang="en-US" dirty="0"/>
              <a:t>DETECT: 35%</a:t>
            </a:r>
          </a:p>
          <a:p>
            <a:pPr lvl="1">
              <a:lnSpc>
                <a:spcPct val="100000"/>
              </a:lnSpc>
            </a:pPr>
            <a:r>
              <a:rPr lang="en-US" dirty="0"/>
              <a:t>2009 ESC/ERS guidelines: 40%</a:t>
            </a:r>
          </a:p>
          <a:p>
            <a:pPr>
              <a:lnSpc>
                <a:spcPct val="100000"/>
              </a:lnSpc>
            </a:pPr>
            <a:r>
              <a:rPr lang="en-US" sz="1600" dirty="0"/>
              <a:t>DETECT’s missed diagnosis rate and PPV were better than those of the guidelines even when DETECT’s specificity at step 2 was increased from 35% to 65% and RHC referral rate was lowered</a:t>
            </a:r>
          </a:p>
        </p:txBody>
      </p:sp>
      <p:sp>
        <p:nvSpPr>
          <p:cNvPr id="7" name="Content Placeholder 3">
            <a:extLst>
              <a:ext uri="{FF2B5EF4-FFF2-40B4-BE49-F238E27FC236}">
                <a16:creationId xmlns:a16="http://schemas.microsoft.com/office/drawing/2014/main" id="{644696FF-13B9-840F-5E22-1616B874FEFC}"/>
              </a:ext>
            </a:extLst>
          </p:cNvPr>
          <p:cNvSpPr txBox="1">
            <a:spLocks/>
          </p:cNvSpPr>
          <p:nvPr/>
        </p:nvSpPr>
        <p:spPr>
          <a:xfrm>
            <a:off x="349498" y="1750405"/>
            <a:ext cx="7527083" cy="534095"/>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E16603"/>
              </a:buClr>
            </a:pPr>
            <a:r>
              <a:rPr lang="en-US" sz="2200" b="1" dirty="0">
                <a:solidFill>
                  <a:schemeClr val="tx1"/>
                </a:solidFill>
                <a:latin typeface="Calibri" panose="020F0502020204030204" pitchFamily="34" charset="0"/>
                <a:cs typeface="Calibri" panose="020F0502020204030204" pitchFamily="34" charset="0"/>
              </a:rPr>
              <a:t>Comparisons of DETECT and 2009 ESC/ERS </a:t>
            </a:r>
            <a:br>
              <a:rPr lang="en-US" sz="2200" b="1" dirty="0">
                <a:solidFill>
                  <a:schemeClr val="tx1"/>
                </a:solidFill>
                <a:latin typeface="Calibri" panose="020F0502020204030204" pitchFamily="34" charset="0"/>
                <a:cs typeface="Calibri" panose="020F0502020204030204" pitchFamily="34" charset="0"/>
              </a:rPr>
            </a:br>
            <a:r>
              <a:rPr lang="en-US" sz="2200" b="1" dirty="0">
                <a:solidFill>
                  <a:schemeClr val="tx1"/>
                </a:solidFill>
                <a:latin typeface="Calibri" panose="020F0502020204030204" pitchFamily="34" charset="0"/>
                <a:cs typeface="Calibri" panose="020F0502020204030204" pitchFamily="34" charset="0"/>
              </a:rPr>
              <a:t>Screening Algorithms</a:t>
            </a:r>
          </a:p>
        </p:txBody>
      </p:sp>
      <p:graphicFrame>
        <p:nvGraphicFramePr>
          <p:cNvPr id="45" name="Chart 44">
            <a:extLst>
              <a:ext uri="{FF2B5EF4-FFF2-40B4-BE49-F238E27FC236}">
                <a16:creationId xmlns:a16="http://schemas.microsoft.com/office/drawing/2014/main" id="{547224EF-60FD-526C-2162-99860052580D}"/>
              </a:ext>
            </a:extLst>
          </p:cNvPr>
          <p:cNvGraphicFramePr/>
          <p:nvPr>
            <p:extLst>
              <p:ext uri="{D42A27DB-BD31-4B8C-83A1-F6EECF244321}">
                <p14:modId xmlns:p14="http://schemas.microsoft.com/office/powerpoint/2010/main" val="1888020055"/>
              </p:ext>
            </p:extLst>
          </p:nvPr>
        </p:nvGraphicFramePr>
        <p:xfrm>
          <a:off x="41618" y="1746339"/>
          <a:ext cx="8350821" cy="418747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BF43DBE9-4FB9-6DCA-BE20-895C6D6E7140}"/>
              </a:ext>
            </a:extLst>
          </p:cNvPr>
          <p:cNvSpPr>
            <a:spLocks noGrp="1"/>
          </p:cNvSpPr>
          <p:nvPr>
            <p:ph type="ftr" sz="quarter" idx="3"/>
          </p:nvPr>
        </p:nvSpPr>
        <p:spPr>
          <a:xfrm>
            <a:off x="0" y="6415869"/>
            <a:ext cx="11910646" cy="442131"/>
          </a:xfrm>
        </p:spPr>
        <p:txBody>
          <a:bodyPr/>
          <a:lstStyle/>
          <a:p>
            <a:r>
              <a:rPr lang="en-US" sz="1000" dirty="0"/>
              <a:t>*Evaluated on a subset of patients (N=371) with available data for the variables defined in the guideline, using the following criteria for RHC referral: (a) TRV &gt;3.4 m/s; or (b) TRV &gt;2.8-≤3.4 m/s AND symptomatic (defined as at least one of the following DETECT parameters: current anginal pain, current syncope/near syncope, current dyspnea, presence of peripheral oedema); or (c) TRV ≤2.8 m/s AND symptomatic (defined as above) AND presence of additional echo variables suggestive of PH (defined as RA area &gt;16 cm</a:t>
            </a:r>
            <a:r>
              <a:rPr lang="en-US" sz="1000" baseline="30000" dirty="0"/>
              <a:t>2</a:t>
            </a:r>
            <a:r>
              <a:rPr lang="en-US" sz="1000" dirty="0"/>
              <a:t> and/or ratio of RV diameter/left ventricular end diastolic diameter &gt;0.8)</a:t>
            </a:r>
          </a:p>
          <a:p>
            <a:r>
              <a:rPr lang="en-US" sz="1000" dirty="0"/>
              <a:t>
Coghlan JG, et al. </a:t>
            </a:r>
            <a:r>
              <a:rPr lang="en-US" sz="1000" i="1" dirty="0"/>
              <a:t>Ann Rheum Dis. </a:t>
            </a:r>
            <a:r>
              <a:rPr lang="en-US" sz="1000" dirty="0"/>
              <a:t>2014;73(7):1340-9. </a:t>
            </a:r>
          </a:p>
        </p:txBody>
      </p:sp>
    </p:spTree>
    <p:extLst>
      <p:ext uri="{BB962C8B-B14F-4D97-AF65-F5344CB8AC3E}">
        <p14:creationId xmlns:p14="http://schemas.microsoft.com/office/powerpoint/2010/main" val="170230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FBC8000-EF6E-8E69-DC5D-D6B556B8685B}"/>
              </a:ext>
            </a:extLst>
          </p:cNvPr>
          <p:cNvGrpSpPr/>
          <p:nvPr/>
        </p:nvGrpSpPr>
        <p:grpSpPr>
          <a:xfrm>
            <a:off x="0" y="1335013"/>
            <a:ext cx="7915656" cy="3756431"/>
            <a:chOff x="289560" y="1782767"/>
            <a:chExt cx="7443018" cy="3476636"/>
          </a:xfrm>
        </p:grpSpPr>
        <p:graphicFrame>
          <p:nvGraphicFramePr>
            <p:cNvPr id="11" name="Chart 10">
              <a:extLst>
                <a:ext uri="{FF2B5EF4-FFF2-40B4-BE49-F238E27FC236}">
                  <a16:creationId xmlns:a16="http://schemas.microsoft.com/office/drawing/2014/main" id="{5ACE117F-996C-8A42-C670-1611F53494E1}"/>
                </a:ext>
              </a:extLst>
            </p:cNvPr>
            <p:cNvGraphicFramePr/>
            <p:nvPr>
              <p:extLst>
                <p:ext uri="{D42A27DB-BD31-4B8C-83A1-F6EECF244321}">
                  <p14:modId xmlns:p14="http://schemas.microsoft.com/office/powerpoint/2010/main" val="2359624365"/>
                </p:ext>
              </p:extLst>
            </p:nvPr>
          </p:nvGraphicFramePr>
          <p:xfrm>
            <a:off x="289560" y="1782767"/>
            <a:ext cx="7010400" cy="3476636"/>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DCDE4219-568A-8F44-F761-E99F53665726}"/>
                </a:ext>
              </a:extLst>
            </p:cNvPr>
            <p:cNvGrpSpPr/>
            <p:nvPr/>
          </p:nvGrpSpPr>
          <p:grpSpPr>
            <a:xfrm>
              <a:off x="6056178" y="3137852"/>
              <a:ext cx="1676400" cy="735909"/>
              <a:chOff x="-6172202" y="-1348207"/>
              <a:chExt cx="1676400" cy="735909"/>
            </a:xfrm>
          </p:grpSpPr>
          <p:sp>
            <p:nvSpPr>
              <p:cNvPr id="14" name="TextBox 22">
                <a:extLst>
                  <a:ext uri="{FF2B5EF4-FFF2-40B4-BE49-F238E27FC236}">
                    <a16:creationId xmlns:a16="http://schemas.microsoft.com/office/drawing/2014/main" id="{AAC621D3-5FE7-9A2C-D700-BDCE915A06BF}"/>
                  </a:ext>
                </a:extLst>
              </p:cNvPr>
              <p:cNvSpPr txBox="1"/>
              <p:nvPr/>
            </p:nvSpPr>
            <p:spPr>
              <a:xfrm>
                <a:off x="-5943601" y="-1348207"/>
                <a:ext cx="129539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Missed diagnosis</a:t>
                </a:r>
              </a:p>
            </p:txBody>
          </p:sp>
          <p:sp>
            <p:nvSpPr>
              <p:cNvPr id="15" name="TextBox 23">
                <a:extLst>
                  <a:ext uri="{FF2B5EF4-FFF2-40B4-BE49-F238E27FC236}">
                    <a16:creationId xmlns:a16="http://schemas.microsoft.com/office/drawing/2014/main" id="{50FB9611-6FFB-E64E-4727-07614823FAA3}"/>
                  </a:ext>
                </a:extLst>
              </p:cNvPr>
              <p:cNvSpPr txBox="1"/>
              <p:nvPr/>
            </p:nvSpPr>
            <p:spPr>
              <a:xfrm>
                <a:off x="-5943601" y="-889297"/>
                <a:ext cx="144779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PPV</a:t>
                </a:r>
              </a:p>
            </p:txBody>
          </p:sp>
          <p:sp>
            <p:nvSpPr>
              <p:cNvPr id="16" name="Rectangle 15">
                <a:extLst>
                  <a:ext uri="{FF2B5EF4-FFF2-40B4-BE49-F238E27FC236}">
                    <a16:creationId xmlns:a16="http://schemas.microsoft.com/office/drawing/2014/main" id="{CA22F396-FE14-CC7E-F07B-8EDE252D7115}"/>
                  </a:ext>
                </a:extLst>
              </p:cNvPr>
              <p:cNvSpPr/>
              <p:nvPr/>
            </p:nvSpPr>
            <p:spPr>
              <a:xfrm>
                <a:off x="-6172202" y="-1285176"/>
                <a:ext cx="154961" cy="1524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28C48365-1305-22B1-1B55-59DEF5F6FB16}"/>
                  </a:ext>
                </a:extLst>
              </p:cNvPr>
              <p:cNvSpPr/>
              <p:nvPr/>
            </p:nvSpPr>
            <p:spPr>
              <a:xfrm>
                <a:off x="-6172202" y="-826266"/>
                <a:ext cx="154961"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cxnSp>
          <p:nvCxnSpPr>
            <p:cNvPr id="23" name="Straight Connector 22">
              <a:extLst>
                <a:ext uri="{FF2B5EF4-FFF2-40B4-BE49-F238E27FC236}">
                  <a16:creationId xmlns:a16="http://schemas.microsoft.com/office/drawing/2014/main" id="{72462799-6B5E-84E1-9F38-10B265F5D1B6}"/>
                </a:ext>
              </a:extLst>
            </p:cNvPr>
            <p:cNvCxnSpPr>
              <a:cxnSpLocks/>
            </p:cNvCxnSpPr>
            <p:nvPr/>
          </p:nvCxnSpPr>
          <p:spPr>
            <a:xfrm>
              <a:off x="1233171" y="2878079"/>
              <a:ext cx="2034989" cy="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05951E-21C9-D8D8-0A85-AD3177092030}"/>
                </a:ext>
              </a:extLst>
            </p:cNvPr>
            <p:cNvCxnSpPr/>
            <p:nvPr/>
          </p:nvCxnSpPr>
          <p:spPr>
            <a:xfrm>
              <a:off x="1233171" y="2746155"/>
              <a:ext cx="0" cy="25625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F77E55-9806-90B9-7264-4287120BC2C9}"/>
                </a:ext>
              </a:extLst>
            </p:cNvPr>
            <p:cNvCxnSpPr/>
            <p:nvPr/>
          </p:nvCxnSpPr>
          <p:spPr>
            <a:xfrm>
              <a:off x="3273087" y="2746155"/>
              <a:ext cx="0" cy="25625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B9769D-80B7-D80E-8551-DB5E140A3A1E}"/>
                </a:ext>
              </a:extLst>
            </p:cNvPr>
            <p:cNvCxnSpPr>
              <a:cxnSpLocks/>
            </p:cNvCxnSpPr>
            <p:nvPr/>
          </p:nvCxnSpPr>
          <p:spPr>
            <a:xfrm>
              <a:off x="3737329" y="2878079"/>
              <a:ext cx="2034989" cy="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3AC109-873E-6283-1049-3DB10EAB8D76}"/>
                </a:ext>
              </a:extLst>
            </p:cNvPr>
            <p:cNvCxnSpPr/>
            <p:nvPr/>
          </p:nvCxnSpPr>
          <p:spPr>
            <a:xfrm>
              <a:off x="3737329" y="2746155"/>
              <a:ext cx="0" cy="25625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3A97D8-08A2-A375-465F-64F093DEAF81}"/>
                </a:ext>
              </a:extLst>
            </p:cNvPr>
            <p:cNvCxnSpPr/>
            <p:nvPr/>
          </p:nvCxnSpPr>
          <p:spPr>
            <a:xfrm>
              <a:off x="5777245" y="2746155"/>
              <a:ext cx="0" cy="256250"/>
            </a:xfrm>
            <a:prstGeom prst="line">
              <a:avLst/>
            </a:prstGeom>
            <a:ln>
              <a:solidFill>
                <a:srgbClr val="128A99"/>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58C629E-E7E9-3096-A83E-4EB4A8490E8A}"/>
                </a:ext>
              </a:extLst>
            </p:cNvPr>
            <p:cNvSpPr txBox="1"/>
            <p:nvPr/>
          </p:nvSpPr>
          <p:spPr>
            <a:xfrm>
              <a:off x="1603638" y="2644857"/>
              <a:ext cx="1313637" cy="461665"/>
            </a:xfrm>
            <a:prstGeom prst="rect">
              <a:avLst/>
            </a:prstGeom>
            <a:solidFill>
              <a:schemeClr val="bg1"/>
            </a:solidFill>
          </p:spPr>
          <p:txBody>
            <a:bodyPr wrap="square" rtlCol="0" anchor="ctr">
              <a:spAutoFit/>
            </a:bodyPr>
            <a:lstStyle/>
            <a:p>
              <a:pPr algn="ctr"/>
              <a:r>
                <a:rPr lang="en-US" sz="1200" b="1" dirty="0"/>
                <a:t>Any DLCO</a:t>
              </a:r>
              <a:r>
                <a:rPr lang="en-US" sz="1200" b="1" baseline="30000" dirty="0"/>
                <a:t>†</a:t>
              </a:r>
              <a:r>
                <a:rPr lang="en-US" sz="1200" b="1" dirty="0"/>
                <a:t> (n=68)</a:t>
              </a:r>
            </a:p>
          </p:txBody>
        </p:sp>
        <p:sp>
          <p:nvSpPr>
            <p:cNvPr id="30" name="TextBox 29">
              <a:extLst>
                <a:ext uri="{FF2B5EF4-FFF2-40B4-BE49-F238E27FC236}">
                  <a16:creationId xmlns:a16="http://schemas.microsoft.com/office/drawing/2014/main" id="{3AAF6342-4D7C-28BE-FA73-3E91CA2397A2}"/>
                </a:ext>
              </a:extLst>
            </p:cNvPr>
            <p:cNvSpPr txBox="1"/>
            <p:nvPr/>
          </p:nvSpPr>
          <p:spPr>
            <a:xfrm>
              <a:off x="4121962" y="2644857"/>
              <a:ext cx="1313637" cy="461665"/>
            </a:xfrm>
            <a:prstGeom prst="rect">
              <a:avLst/>
            </a:prstGeom>
            <a:solidFill>
              <a:schemeClr val="bg1"/>
            </a:solidFill>
          </p:spPr>
          <p:txBody>
            <a:bodyPr wrap="square" rtlCol="0" anchor="ctr">
              <a:spAutoFit/>
            </a:bodyPr>
            <a:lstStyle/>
            <a:p>
              <a:pPr algn="ctr"/>
              <a:r>
                <a:rPr lang="en-US" sz="1200" b="1" dirty="0"/>
                <a:t>DLCO ≥60% (n=27)</a:t>
              </a:r>
            </a:p>
          </p:txBody>
        </p:sp>
      </p:grpSp>
      <p:sp>
        <p:nvSpPr>
          <p:cNvPr id="2" name="Title 1">
            <a:extLst>
              <a:ext uri="{FF2B5EF4-FFF2-40B4-BE49-F238E27FC236}">
                <a16:creationId xmlns:a16="http://schemas.microsoft.com/office/drawing/2014/main" id="{C27A9C93-AD15-0A78-8257-9D03A66CA545}"/>
              </a:ext>
            </a:extLst>
          </p:cNvPr>
          <p:cNvSpPr>
            <a:spLocks noGrp="1"/>
          </p:cNvSpPr>
          <p:nvPr>
            <p:ph type="title"/>
          </p:nvPr>
        </p:nvSpPr>
        <p:spPr/>
        <p:txBody>
          <a:bodyPr anchor="t">
            <a:noAutofit/>
          </a:bodyPr>
          <a:lstStyle/>
          <a:p>
            <a:r>
              <a:rPr lang="en-US" sz="2400" dirty="0"/>
              <a:t>DETECT Is Highly Sensitive</a:t>
            </a:r>
            <a:r>
              <a:rPr lang="en-US" sz="2400" baseline="30000" dirty="0"/>
              <a:t>*</a:t>
            </a:r>
            <a:r>
              <a:rPr lang="en-US" sz="2400" dirty="0"/>
              <a:t> and Reduces Missed PAH Diagnosis in Patients with Any DLCO</a:t>
            </a:r>
            <a:r>
              <a:rPr lang="en-US" sz="2400" baseline="30000" dirty="0"/>
              <a:t>†</a:t>
            </a:r>
            <a:r>
              <a:rPr lang="en-US" sz="2400" dirty="0"/>
              <a:t> Compared with 2015 ESC/ERS Guidelines</a:t>
            </a:r>
          </a:p>
        </p:txBody>
      </p:sp>
      <p:sp>
        <p:nvSpPr>
          <p:cNvPr id="3" name="Footer Placeholder 2">
            <a:extLst>
              <a:ext uri="{FF2B5EF4-FFF2-40B4-BE49-F238E27FC236}">
                <a16:creationId xmlns:a16="http://schemas.microsoft.com/office/drawing/2014/main" id="{3ADA726C-84A5-4A8E-C48A-D14EF5C73781}"/>
              </a:ext>
            </a:extLst>
          </p:cNvPr>
          <p:cNvSpPr>
            <a:spLocks noGrp="1"/>
          </p:cNvSpPr>
          <p:nvPr>
            <p:ph type="ftr" sz="quarter" idx="3"/>
          </p:nvPr>
        </p:nvSpPr>
        <p:spPr>
          <a:xfrm>
            <a:off x="0" y="6435764"/>
            <a:ext cx="11623431" cy="442131"/>
          </a:xfrm>
        </p:spPr>
        <p:txBody>
          <a:bodyPr/>
          <a:lstStyle/>
          <a:p>
            <a:r>
              <a:rPr lang="en-US" dirty="0"/>
              <a:t>*DETECT had a sensitivity of 1.00 (95% CI: 0.69-1.00) in the overall cohort (n=68) and among patients with </a:t>
            </a:r>
            <a:r>
              <a:rPr lang="en-US" dirty="0" err="1"/>
              <a:t>DLco</a:t>
            </a:r>
            <a:r>
              <a:rPr lang="en-US" dirty="0"/>
              <a:t> ≥60% (n=27)</a:t>
            </a:r>
            <a:br>
              <a:rPr lang="en-US" dirty="0"/>
            </a:br>
            <a:r>
              <a:rPr lang="en-US" baseline="30000" dirty="0"/>
              <a:t>†</a:t>
            </a:r>
            <a:r>
              <a:rPr lang="en-US" dirty="0"/>
              <a:t>Patients with PAH (n=10) had mean DLCO 47.8% predicted compared with mean DLCO 54.6% predicted among patients with no PH (n=58)</a:t>
            </a:r>
            <a:br>
              <a:rPr lang="en-US" dirty="0"/>
            </a:br>
            <a:r>
              <a:rPr lang="en-US" baseline="30000" dirty="0"/>
              <a:t>‡</a:t>
            </a:r>
            <a:r>
              <a:rPr lang="en-US" dirty="0"/>
              <a:t>Defined as </a:t>
            </a:r>
            <a:r>
              <a:rPr lang="en-US" dirty="0" err="1"/>
              <a:t>mPAP</a:t>
            </a:r>
            <a:r>
              <a:rPr lang="en-US" dirty="0"/>
              <a:t> &gt;20 mmHg, PCWP ≤15 mmHg, and PVR ≥3 Wood Units. A cutoff of &lt;20% extent of ILD on HRCT was also used as part of the definition of PAH in the study.
</a:t>
            </a:r>
          </a:p>
          <a:p>
            <a:r>
              <a:rPr lang="en-US" dirty="0"/>
              <a:t>ILD, interstitial lung disease  </a:t>
            </a:r>
          </a:p>
          <a:p>
            <a:r>
              <a:rPr lang="en-US" dirty="0"/>
              <a:t>
Young A, et al. </a:t>
            </a:r>
            <a:r>
              <a:rPr lang="en-US" i="1" dirty="0"/>
              <a:t>Arthritis </a:t>
            </a:r>
            <a:r>
              <a:rPr lang="en-US" i="1" dirty="0" err="1"/>
              <a:t>Rheumatol</a:t>
            </a:r>
            <a:r>
              <a:rPr lang="en-US" i="1" dirty="0"/>
              <a:t>. </a:t>
            </a:r>
            <a:r>
              <a:rPr lang="en-US" dirty="0"/>
              <a:t>2021;73(9):1731-7.</a:t>
            </a:r>
          </a:p>
        </p:txBody>
      </p:sp>
      <p:sp>
        <p:nvSpPr>
          <p:cNvPr id="38" name="Content Placeholder 13">
            <a:extLst>
              <a:ext uri="{FF2B5EF4-FFF2-40B4-BE49-F238E27FC236}">
                <a16:creationId xmlns:a16="http://schemas.microsoft.com/office/drawing/2014/main" id="{DCC49AF9-4468-650B-70D4-6DB77FACAB1D}"/>
              </a:ext>
            </a:extLst>
          </p:cNvPr>
          <p:cNvSpPr>
            <a:spLocks noGrp="1"/>
          </p:cNvSpPr>
          <p:nvPr>
            <p:ph idx="4294967295"/>
          </p:nvPr>
        </p:nvSpPr>
        <p:spPr>
          <a:xfrm>
            <a:off x="8043138" y="2162875"/>
            <a:ext cx="3962400" cy="638175"/>
          </a:xfrm>
        </p:spPr>
        <p:txBody>
          <a:bodyPr>
            <a:normAutofit/>
          </a:bodyPr>
          <a:lstStyle/>
          <a:p>
            <a:pPr marL="0" indent="0" algn="ctr">
              <a:buNone/>
            </a:pPr>
            <a:r>
              <a:rPr lang="en-US" sz="1800" b="1" dirty="0">
                <a:solidFill>
                  <a:schemeClr val="tx1"/>
                </a:solidFill>
                <a:effectLst/>
                <a:latin typeface="Calibri" panose="020F0502020204030204" pitchFamily="34" charset="0"/>
                <a:ea typeface="Calibri" panose="020F0502020204030204" pitchFamily="34" charset="0"/>
              </a:rPr>
              <a:t>Result Summary</a:t>
            </a:r>
            <a:endParaRPr lang="en-US" b="1" baseline="30000" dirty="0">
              <a:solidFill>
                <a:schemeClr val="tx1"/>
              </a:solidFill>
            </a:endParaRPr>
          </a:p>
        </p:txBody>
      </p:sp>
      <p:sp>
        <p:nvSpPr>
          <p:cNvPr id="7" name="Content Placeholder 3">
            <a:extLst>
              <a:ext uri="{FF2B5EF4-FFF2-40B4-BE49-F238E27FC236}">
                <a16:creationId xmlns:a16="http://schemas.microsoft.com/office/drawing/2014/main" id="{644696FF-13B9-840F-5E22-1616B874FEFC}"/>
              </a:ext>
            </a:extLst>
          </p:cNvPr>
          <p:cNvSpPr txBox="1">
            <a:spLocks/>
          </p:cNvSpPr>
          <p:nvPr/>
        </p:nvSpPr>
        <p:spPr>
          <a:xfrm>
            <a:off x="289560" y="1166897"/>
            <a:ext cx="11743414" cy="377656"/>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E16603"/>
              </a:buClr>
            </a:pPr>
            <a:r>
              <a:rPr lang="en-US" sz="2200" dirty="0">
                <a:solidFill>
                  <a:schemeClr val="tx1"/>
                </a:solidFill>
                <a:latin typeface="Calibri" panose="020F0502020204030204" pitchFamily="34" charset="0"/>
                <a:cs typeface="Calibri" panose="020F0502020204030204" pitchFamily="34" charset="0"/>
              </a:rPr>
              <a:t>UNIVERSITY OF MICHIGAN STUDY </a:t>
            </a:r>
          </a:p>
        </p:txBody>
      </p:sp>
      <p:cxnSp>
        <p:nvCxnSpPr>
          <p:cNvPr id="6" name="Straight Connector 5">
            <a:extLst>
              <a:ext uri="{FF2B5EF4-FFF2-40B4-BE49-F238E27FC236}">
                <a16:creationId xmlns:a16="http://schemas.microsoft.com/office/drawing/2014/main" id="{F30D3A1E-9FE9-1F05-D903-A13ED61DF212}"/>
              </a:ext>
            </a:extLst>
          </p:cNvPr>
          <p:cNvCxnSpPr>
            <a:cxnSpLocks/>
          </p:cNvCxnSpPr>
          <p:nvPr/>
        </p:nvCxnSpPr>
        <p:spPr>
          <a:xfrm>
            <a:off x="373625" y="1544553"/>
            <a:ext cx="11659349" cy="0"/>
          </a:xfrm>
          <a:prstGeom prst="line">
            <a:avLst/>
          </a:prstGeom>
          <a:ln w="19050">
            <a:solidFill>
              <a:srgbClr val="128A9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F1634055-CC89-328F-18D8-1B4741FE989E}"/>
              </a:ext>
            </a:extLst>
          </p:cNvPr>
          <p:cNvSpPr txBox="1">
            <a:spLocks/>
          </p:cNvSpPr>
          <p:nvPr/>
        </p:nvSpPr>
        <p:spPr>
          <a:xfrm>
            <a:off x="289560" y="1635005"/>
            <a:ext cx="11743413" cy="53409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E16603"/>
              </a:buClr>
            </a:pPr>
            <a:r>
              <a:rPr lang="en-US" sz="1800" b="1" dirty="0">
                <a:solidFill>
                  <a:schemeClr val="tx1"/>
                </a:solidFill>
                <a:latin typeface="Calibri" panose="020F0502020204030204" pitchFamily="34" charset="0"/>
                <a:cs typeface="Calibri" panose="020F0502020204030204" pitchFamily="34" charset="0"/>
              </a:rPr>
              <a:t>DETECT vs 2015 ESC/ERS Guidelines in Patients With Any DLCO</a:t>
            </a:r>
            <a:r>
              <a:rPr lang="en-US" sz="1800" b="1" baseline="30000" dirty="0">
                <a:solidFill>
                  <a:schemeClr val="tx1"/>
                </a:solidFill>
                <a:latin typeface="Calibri" panose="020F0502020204030204" pitchFamily="34" charset="0"/>
                <a:cs typeface="Calibri" panose="020F0502020204030204" pitchFamily="34" charset="0"/>
              </a:rPr>
              <a:t>†</a:t>
            </a:r>
            <a:r>
              <a:rPr lang="en-US" sz="1800" b="1" dirty="0">
                <a:solidFill>
                  <a:schemeClr val="tx1"/>
                </a:solidFill>
                <a:latin typeface="Calibri" panose="020F0502020204030204" pitchFamily="34" charset="0"/>
                <a:cs typeface="Calibri" panose="020F0502020204030204" pitchFamily="34" charset="0"/>
              </a:rPr>
              <a:t> and DLCO ≥60% Using 6th WSPH Definition of PAH</a:t>
            </a:r>
            <a:r>
              <a:rPr lang="en-US" sz="1800" b="1" baseline="30000" dirty="0">
                <a:solidFill>
                  <a:schemeClr val="tx1"/>
                </a:solidFill>
                <a:latin typeface="Calibri" panose="020F0502020204030204" pitchFamily="34" charset="0"/>
                <a:cs typeface="Calibri" panose="020F0502020204030204" pitchFamily="34" charset="0"/>
              </a:rPr>
              <a:t>‡</a:t>
            </a:r>
            <a:r>
              <a:rPr lang="en-US" sz="1800" b="1" dirty="0">
                <a:solidFill>
                  <a:schemeClr val="tx1"/>
                </a:solidFill>
                <a:latin typeface="Calibri" panose="020F0502020204030204" pitchFamily="34" charset="0"/>
                <a:cs typeface="Calibri" panose="020F0502020204030204" pitchFamily="34" charset="0"/>
              </a:rPr>
              <a:t> </a:t>
            </a:r>
          </a:p>
        </p:txBody>
      </p:sp>
      <p:graphicFrame>
        <p:nvGraphicFramePr>
          <p:cNvPr id="33" name="Content Placeholder 1">
            <a:extLst>
              <a:ext uri="{FF2B5EF4-FFF2-40B4-BE49-F238E27FC236}">
                <a16:creationId xmlns:a16="http://schemas.microsoft.com/office/drawing/2014/main" id="{CBDCB1BA-0EA0-FB55-579C-C36EE5DE4191}"/>
              </a:ext>
            </a:extLst>
          </p:cNvPr>
          <p:cNvGraphicFramePr>
            <a:graphicFrameLocks/>
          </p:cNvGraphicFramePr>
          <p:nvPr>
            <p:extLst>
              <p:ext uri="{D42A27DB-BD31-4B8C-83A1-F6EECF244321}">
                <p14:modId xmlns:p14="http://schemas.microsoft.com/office/powerpoint/2010/main" val="1254533650"/>
              </p:ext>
            </p:extLst>
          </p:nvPr>
        </p:nvGraphicFramePr>
        <p:xfrm>
          <a:off x="7071638" y="2550211"/>
          <a:ext cx="4985719" cy="1839477"/>
        </p:xfrm>
        <a:graphic>
          <a:graphicData uri="http://schemas.openxmlformats.org/drawingml/2006/table">
            <a:tbl>
              <a:tblPr firstRow="1" bandRow="1">
                <a:tableStyleId>{5C22544A-7EE6-4342-B048-85BDC9FD1C3A}</a:tableStyleId>
              </a:tblPr>
              <a:tblGrid>
                <a:gridCol w="1102970">
                  <a:extLst>
                    <a:ext uri="{9D8B030D-6E8A-4147-A177-3AD203B41FA5}">
                      <a16:colId xmlns:a16="http://schemas.microsoft.com/office/drawing/2014/main" val="836471916"/>
                    </a:ext>
                  </a:extLst>
                </a:gridCol>
                <a:gridCol w="855327">
                  <a:extLst>
                    <a:ext uri="{9D8B030D-6E8A-4147-A177-3AD203B41FA5}">
                      <a16:colId xmlns:a16="http://schemas.microsoft.com/office/drawing/2014/main" val="20000"/>
                    </a:ext>
                  </a:extLst>
                </a:gridCol>
                <a:gridCol w="995027">
                  <a:extLst>
                    <a:ext uri="{9D8B030D-6E8A-4147-A177-3AD203B41FA5}">
                      <a16:colId xmlns:a16="http://schemas.microsoft.com/office/drawing/2014/main" val="1841423260"/>
                    </a:ext>
                  </a:extLst>
                </a:gridCol>
                <a:gridCol w="963270">
                  <a:extLst>
                    <a:ext uri="{9D8B030D-6E8A-4147-A177-3AD203B41FA5}">
                      <a16:colId xmlns:a16="http://schemas.microsoft.com/office/drawing/2014/main" val="20001"/>
                    </a:ext>
                  </a:extLst>
                </a:gridCol>
                <a:gridCol w="1069125">
                  <a:extLst>
                    <a:ext uri="{9D8B030D-6E8A-4147-A177-3AD203B41FA5}">
                      <a16:colId xmlns:a16="http://schemas.microsoft.com/office/drawing/2014/main" val="1458698376"/>
                    </a:ext>
                  </a:extLst>
                </a:gridCol>
              </a:tblGrid>
              <a:tr h="355664">
                <a:tc rowSpan="2">
                  <a:txBody>
                    <a:bodyPr/>
                    <a:lstStyle/>
                    <a:p>
                      <a:endParaRPr lang="en-GB" sz="18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gridSpan="2">
                  <a:txBody>
                    <a:bodyPr/>
                    <a:lstStyle/>
                    <a:p>
                      <a:pPr algn="ctr"/>
                      <a:r>
                        <a:rPr lang="en-GB" sz="1200" dirty="0"/>
                        <a:t>Missed Diagnosis</a:t>
                      </a:r>
                    </a:p>
                  </a:txBody>
                  <a:tcPr anchor="ct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hMerge="1">
                  <a:txBody>
                    <a:bodyPr/>
                    <a:lstStyle/>
                    <a:p>
                      <a:endParaRPr lang="en-US"/>
                    </a:p>
                  </a:txBody>
                  <a:tcPr/>
                </a:tc>
                <a:tc gridSpan="2">
                  <a:txBody>
                    <a:bodyPr/>
                    <a:lstStyle/>
                    <a:p>
                      <a:pPr algn="ctr"/>
                      <a:r>
                        <a:rPr lang="en-GB" sz="1200" dirty="0"/>
                        <a:t>PPV</a:t>
                      </a:r>
                    </a:p>
                  </a:txBody>
                  <a:tcPr anchor="ctr">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hMerge="1">
                  <a:txBody>
                    <a:bodyPr/>
                    <a:lstStyle/>
                    <a:p>
                      <a:endParaRPr lang="en-US"/>
                    </a:p>
                  </a:txBody>
                  <a:tcPr>
                    <a:lnL w="190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82823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b="0" dirty="0">
                        <a:solidFill>
                          <a:srgbClr val="000000"/>
                        </a:solidFill>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DETECT</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2015 </a:t>
                      </a:r>
                      <a:br>
                        <a:rPr lang="en-GB" sz="1200" b="1" dirty="0">
                          <a:solidFill>
                            <a:srgbClr val="000000"/>
                          </a:solidFill>
                        </a:rPr>
                      </a:br>
                      <a:r>
                        <a:rPr lang="en-GB" sz="1200" b="1" dirty="0">
                          <a:solidFill>
                            <a:srgbClr val="000000"/>
                          </a:solidFill>
                        </a:rPr>
                        <a:t>ESC/ERS</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76200" marR="0" indent="0" algn="ctr" defTabSz="914400" rtl="0" eaLnBrk="1" fontAlgn="auto" latinLnBrk="0" hangingPunct="1">
                        <a:lnSpc>
                          <a:spcPct val="90000"/>
                        </a:lnSpc>
                        <a:spcBef>
                          <a:spcPts val="1000"/>
                        </a:spcBef>
                        <a:spcAft>
                          <a:spcPts val="0"/>
                        </a:spcAft>
                        <a:buClr>
                          <a:srgbClr val="168EA1"/>
                        </a:buClr>
                        <a:buSzTx/>
                        <a:buFont typeface="Arial" panose="020B0604020202020204" pitchFamily="34" charset="0"/>
                        <a:buNone/>
                        <a:tabLst/>
                        <a:defRPr/>
                      </a:pPr>
                      <a:r>
                        <a:rPr lang="en-GB" sz="1200" b="1" kern="1200" baseline="0" dirty="0">
                          <a:solidFill>
                            <a:schemeClr val="tx1"/>
                          </a:solidFill>
                          <a:latin typeface="+mn-lt"/>
                          <a:ea typeface="+mn-ea"/>
                          <a:cs typeface="+mn-cs"/>
                        </a:rPr>
                        <a:t>DETECT</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76200" marR="0" indent="0" algn="ctr" defTabSz="914400" rtl="0" eaLnBrk="1" fontAlgn="auto" latinLnBrk="0" hangingPunct="1">
                        <a:lnSpc>
                          <a:spcPct val="90000"/>
                        </a:lnSpc>
                        <a:spcBef>
                          <a:spcPts val="1000"/>
                        </a:spcBef>
                        <a:spcAft>
                          <a:spcPts val="0"/>
                        </a:spcAft>
                        <a:buClr>
                          <a:srgbClr val="168EA1"/>
                        </a:buClr>
                        <a:buSzTx/>
                        <a:buFont typeface="Arial" panose="020B0604020202020204" pitchFamily="34" charset="0"/>
                        <a:buNone/>
                        <a:tabLst/>
                        <a:defRPr/>
                      </a:pPr>
                      <a:r>
                        <a:rPr lang="en-US" sz="1200" b="1" kern="1200" dirty="0">
                          <a:solidFill>
                            <a:schemeClr val="tx1"/>
                          </a:solidFill>
                          <a:latin typeface="+mn-lt"/>
                          <a:ea typeface="+mn-ea"/>
                          <a:cs typeface="+mn-cs"/>
                        </a:rPr>
                        <a:t>2015</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 ESC/ERS</a:t>
                      </a:r>
                      <a:endParaRPr lang="en-GB" sz="1200" b="1" kern="1200" baseline="0" dirty="0">
                        <a:solidFill>
                          <a:schemeClr val="tx1"/>
                        </a:solidFill>
                        <a:latin typeface="+mn-lt"/>
                        <a:ea typeface="+mn-ea"/>
                        <a:cs typeface="+mn-cs"/>
                      </a:endParaRP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00236567"/>
                  </a:ext>
                </a:extLst>
              </a:tr>
              <a:tr h="327787">
                <a:tc>
                  <a:txBody>
                    <a:bodyPr/>
                    <a:lstStyle/>
                    <a:p>
                      <a:pPr>
                        <a:lnSpc>
                          <a:spcPct val="100000"/>
                        </a:lnSpc>
                      </a:pPr>
                      <a:r>
                        <a:rPr lang="en-GB" sz="1200" b="1" dirty="0">
                          <a:solidFill>
                            <a:srgbClr val="000000"/>
                          </a:solidFill>
                        </a:rPr>
                        <a:t>Any </a:t>
                      </a:r>
                      <a:r>
                        <a:rPr lang="en-GB" sz="1200" b="1" dirty="0">
                          <a:solidFill>
                            <a:schemeClr val="tx1"/>
                          </a:solidFill>
                        </a:rPr>
                        <a:t>DLCO</a:t>
                      </a:r>
                      <a:r>
                        <a:rPr lang="en-GB" sz="1200" b="1" baseline="30000" dirty="0">
                          <a:solidFill>
                            <a:schemeClr val="tx1"/>
                          </a:solidFill>
                        </a:rPr>
                        <a:t>†</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accent3">
                        <a:lumMod val="20000"/>
                        <a:lumOff val="80000"/>
                        <a:alpha val="50000"/>
                      </a:schemeClr>
                    </a:solidFill>
                  </a:tcPr>
                </a:tc>
                <a:tc>
                  <a:txBody>
                    <a:bodyPr/>
                    <a:lstStyle/>
                    <a:p>
                      <a:pPr algn="ctr">
                        <a:lnSpc>
                          <a:spcPct val="100000"/>
                        </a:lnSpc>
                      </a:pPr>
                      <a:r>
                        <a:rPr lang="en-GB" sz="1200" b="0" dirty="0">
                          <a:solidFill>
                            <a:srgbClr val="000000"/>
                          </a:solidFill>
                        </a:rPr>
                        <a:t>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accent3">
                        <a:lumMod val="20000"/>
                        <a:lumOff val="80000"/>
                        <a:alpha val="50000"/>
                      </a:schemeClr>
                    </a:solidFill>
                  </a:tcPr>
                </a:tc>
                <a:tc>
                  <a:txBody>
                    <a:bodyPr/>
                    <a:lstStyle/>
                    <a:p>
                      <a:pPr algn="ctr">
                        <a:lnSpc>
                          <a:spcPct val="100000"/>
                        </a:lnSpc>
                      </a:pPr>
                      <a:r>
                        <a:rPr lang="en-GB" sz="1200" b="0" dirty="0">
                          <a:solidFill>
                            <a:srgbClr val="000000"/>
                          </a:solidFill>
                        </a:rPr>
                        <a:t>20%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accent3">
                        <a:lumMod val="20000"/>
                        <a:lumOff val="80000"/>
                        <a:alpha val="50000"/>
                      </a:schemeClr>
                    </a:solidFill>
                  </a:tcPr>
                </a:tc>
                <a:tc>
                  <a:txBody>
                    <a:bodyPr/>
                    <a:lstStyle/>
                    <a:p>
                      <a:pPr marL="76200" marR="0" indent="0" algn="ctr" defTabSz="914400" rtl="0" eaLnBrk="1" fontAlgn="auto" latinLnBrk="0" hangingPunct="1">
                        <a:lnSpc>
                          <a:spcPct val="90000"/>
                        </a:lnSpc>
                        <a:spcBef>
                          <a:spcPts val="1000"/>
                        </a:spcBef>
                        <a:spcAft>
                          <a:spcPts val="0"/>
                        </a:spcAft>
                        <a:buClr>
                          <a:srgbClr val="168EA1"/>
                        </a:buClr>
                        <a:buSzTx/>
                        <a:buFont typeface="Arial" panose="020B0604020202020204" pitchFamily="34" charset="0"/>
                        <a:buNone/>
                        <a:tabLst/>
                        <a:defRPr/>
                      </a:pPr>
                      <a:r>
                        <a:rPr lang="en-GB" sz="1200" kern="1200" baseline="0" dirty="0">
                          <a:solidFill>
                            <a:schemeClr val="tx1"/>
                          </a:solidFill>
                          <a:latin typeface="+mn-lt"/>
                          <a:ea typeface="+mn-ea"/>
                          <a:cs typeface="+mn-cs"/>
                        </a:rPr>
                        <a:t>20%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accent3">
                        <a:lumMod val="20000"/>
                        <a:lumOff val="80000"/>
                        <a:alpha val="50000"/>
                      </a:schemeClr>
                    </a:solidFill>
                  </a:tcPr>
                </a:tc>
                <a:tc>
                  <a:txBody>
                    <a:bodyPr/>
                    <a:lstStyle/>
                    <a:p>
                      <a:pPr algn="ctr"/>
                      <a:r>
                        <a:rPr lang="en-US" sz="1200" baseline="0" dirty="0"/>
                        <a:t>24%</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accent3">
                        <a:lumMod val="20000"/>
                        <a:lumOff val="80000"/>
                        <a:alpha val="50000"/>
                      </a:schemeClr>
                    </a:solidFill>
                  </a:tcPr>
                </a:tc>
                <a:extLst>
                  <a:ext uri="{0D108BD9-81ED-4DB2-BD59-A6C34878D82A}">
                    <a16:rowId xmlns:a16="http://schemas.microsoft.com/office/drawing/2014/main" val="10003"/>
                  </a:ext>
                </a:extLst>
              </a:tr>
              <a:tr h="327787">
                <a:tc>
                  <a:txBody>
                    <a:bodyPr/>
                    <a:lstStyle/>
                    <a:p>
                      <a:pPr>
                        <a:lnSpc>
                          <a:spcPct val="100000"/>
                        </a:lnSpc>
                      </a:pPr>
                      <a:r>
                        <a:rPr lang="en-GB" sz="1200" b="1" dirty="0">
                          <a:solidFill>
                            <a:srgbClr val="000000"/>
                          </a:solidFill>
                        </a:rPr>
                        <a:t>DL</a:t>
                      </a:r>
                      <a:r>
                        <a:rPr lang="en-GB" sz="1200" b="1" dirty="0">
                          <a:solidFill>
                            <a:schemeClr val="tx1"/>
                          </a:solidFill>
                        </a:rPr>
                        <a:t>CO</a:t>
                      </a:r>
                      <a:r>
                        <a:rPr lang="en-GB" sz="1200" b="1" dirty="0">
                          <a:solidFill>
                            <a:srgbClr val="000000"/>
                          </a:solidFill>
                        </a:rPr>
                        <a:t> ≥60%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r>
                        <a:rPr lang="en-GB" sz="1200" b="0" dirty="0">
                          <a:solidFill>
                            <a:srgbClr val="000000"/>
                          </a:solidFill>
                        </a:rPr>
                        <a:t>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r>
                        <a:rPr lang="en-GB" sz="1200" b="0" dirty="0">
                          <a:solidFill>
                            <a:srgbClr val="000000"/>
                          </a:solidFill>
                        </a:rPr>
                        <a:t>33%</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marL="76200" marR="0" indent="0" algn="ctr" defTabSz="914400" rtl="0" eaLnBrk="1" fontAlgn="auto" latinLnBrk="0" hangingPunct="1">
                        <a:lnSpc>
                          <a:spcPct val="90000"/>
                        </a:lnSpc>
                        <a:spcBef>
                          <a:spcPts val="1000"/>
                        </a:spcBef>
                        <a:spcAft>
                          <a:spcPts val="0"/>
                        </a:spcAft>
                        <a:buClr>
                          <a:srgbClr val="168EA1"/>
                        </a:buClr>
                        <a:buSzTx/>
                        <a:buFont typeface="Arial" panose="020B0604020202020204" pitchFamily="34" charset="0"/>
                        <a:buNone/>
                        <a:tabLst/>
                        <a:defRPr/>
                      </a:pPr>
                      <a:r>
                        <a:rPr lang="en-GB" sz="1200" kern="1200" baseline="0" dirty="0">
                          <a:solidFill>
                            <a:schemeClr val="tx1"/>
                          </a:solidFill>
                          <a:latin typeface="+mn-lt"/>
                          <a:ea typeface="+mn-ea"/>
                          <a:cs typeface="+mn-cs"/>
                        </a:rPr>
                        <a:t>15%</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r>
                        <a:rPr lang="en-US" sz="1200" baseline="0" dirty="0"/>
                        <a:t>20%</a:t>
                      </a:r>
                    </a:p>
                  </a:txBody>
                  <a:tcPr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4"/>
                  </a:ext>
                </a:extLst>
              </a:tr>
            </a:tbl>
          </a:graphicData>
        </a:graphic>
      </p:graphicFrame>
      <p:sp>
        <p:nvSpPr>
          <p:cNvPr id="34" name="Rectangle: Rounded Corners 33">
            <a:extLst>
              <a:ext uri="{FF2B5EF4-FFF2-40B4-BE49-F238E27FC236}">
                <a16:creationId xmlns:a16="http://schemas.microsoft.com/office/drawing/2014/main" id="{28570C85-D325-5D71-9690-89EB9E6E50F5}"/>
              </a:ext>
            </a:extLst>
          </p:cNvPr>
          <p:cNvSpPr/>
          <p:nvPr/>
        </p:nvSpPr>
        <p:spPr>
          <a:xfrm>
            <a:off x="1125498" y="4801110"/>
            <a:ext cx="10023819" cy="76856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150812" algn="ctr">
              <a:spcBef>
                <a:spcPts val="0"/>
              </a:spcBef>
              <a:spcAft>
                <a:spcPts val="800"/>
              </a:spcAft>
              <a:buClr>
                <a:schemeClr val="bg1"/>
              </a:buClr>
            </a:pPr>
            <a:r>
              <a:rPr lang="en-US" dirty="0">
                <a:latin typeface="+mn-lt"/>
              </a:rPr>
              <a:t>Results support 6th WSPH’s recommendation to use DETECT for patients </a:t>
            </a:r>
            <a:r>
              <a:rPr lang="en-US" dirty="0">
                <a:solidFill>
                  <a:schemeClr val="bg1"/>
                </a:solidFill>
                <a:latin typeface="+mn-lt"/>
              </a:rPr>
              <a:t>with DLCO </a:t>
            </a:r>
            <a:r>
              <a:rPr lang="en-US" dirty="0">
                <a:latin typeface="+mn-lt"/>
              </a:rPr>
              <a:t>&lt;80% </a:t>
            </a:r>
            <a:r>
              <a:rPr lang="en-US" dirty="0"/>
              <a:t>            </a:t>
            </a:r>
            <a:r>
              <a:rPr lang="en-US" dirty="0">
                <a:latin typeface="+mn-lt"/>
              </a:rPr>
              <a:t>and suggest that DETECT </a:t>
            </a:r>
            <a:r>
              <a:rPr lang="en-US" dirty="0"/>
              <a:t>i</a:t>
            </a:r>
            <a:r>
              <a:rPr lang="en-US" dirty="0">
                <a:latin typeface="+mn-lt"/>
              </a:rPr>
              <a:t>s a better PAH-</a:t>
            </a:r>
            <a:r>
              <a:rPr lang="en-US" dirty="0" err="1">
                <a:latin typeface="+mn-lt"/>
              </a:rPr>
              <a:t>SSc</a:t>
            </a:r>
            <a:r>
              <a:rPr lang="en-US" dirty="0">
                <a:latin typeface="+mn-lt"/>
              </a:rPr>
              <a:t> screening tool than echo alone</a:t>
            </a:r>
          </a:p>
        </p:txBody>
      </p:sp>
    </p:spTree>
    <p:extLst>
      <p:ext uri="{BB962C8B-B14F-4D97-AF65-F5344CB8AC3E}">
        <p14:creationId xmlns:p14="http://schemas.microsoft.com/office/powerpoint/2010/main" val="269171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D6B3-5711-E454-1D24-17952A4B3C0F}"/>
              </a:ext>
            </a:extLst>
          </p:cNvPr>
          <p:cNvSpPr>
            <a:spLocks noGrp="1"/>
          </p:cNvSpPr>
          <p:nvPr>
            <p:ph type="title"/>
          </p:nvPr>
        </p:nvSpPr>
        <p:spPr>
          <a:xfrm>
            <a:off x="609600" y="199505"/>
            <a:ext cx="11036968" cy="1185577"/>
          </a:xfrm>
        </p:spPr>
        <p:txBody>
          <a:bodyPr>
            <a:normAutofit fontScale="90000"/>
          </a:bodyPr>
          <a:lstStyle/>
          <a:p>
            <a:r>
              <a:rPr lang="en-GB" dirty="0"/>
              <a:t> A Final Thought: Risk Stratification Guides Medical Therapy</a:t>
            </a:r>
            <a:br>
              <a:rPr lang="en-GB" dirty="0"/>
            </a:br>
            <a:endParaRPr lang="en-GB" dirty="0"/>
          </a:p>
        </p:txBody>
      </p:sp>
      <p:pic>
        <p:nvPicPr>
          <p:cNvPr id="4" name="Picture 3">
            <a:extLst>
              <a:ext uri="{FF2B5EF4-FFF2-40B4-BE49-F238E27FC236}">
                <a16:creationId xmlns:a16="http://schemas.microsoft.com/office/drawing/2014/main" id="{D922E334-AF20-FE52-C44D-C62DD90B3805}"/>
              </a:ext>
            </a:extLst>
          </p:cNvPr>
          <p:cNvPicPr>
            <a:picLocks noChangeAspect="1"/>
          </p:cNvPicPr>
          <p:nvPr/>
        </p:nvPicPr>
        <p:blipFill rotWithShape="1">
          <a:blip r:embed="rId3"/>
          <a:srcRect b="490"/>
          <a:stretch/>
        </p:blipFill>
        <p:spPr>
          <a:xfrm>
            <a:off x="2372521" y="1143585"/>
            <a:ext cx="7446958" cy="5015777"/>
          </a:xfrm>
          <a:prstGeom prst="rect">
            <a:avLst/>
          </a:prstGeom>
        </p:spPr>
      </p:pic>
      <p:sp>
        <p:nvSpPr>
          <p:cNvPr id="5" name="Footer Placeholder 4">
            <a:extLst>
              <a:ext uri="{FF2B5EF4-FFF2-40B4-BE49-F238E27FC236}">
                <a16:creationId xmlns:a16="http://schemas.microsoft.com/office/drawing/2014/main" id="{C6A091CA-8529-53B9-9E73-B2ED26AEB194}"/>
              </a:ext>
            </a:extLst>
          </p:cNvPr>
          <p:cNvSpPr>
            <a:spLocks noGrp="1"/>
          </p:cNvSpPr>
          <p:nvPr>
            <p:ph type="ftr" sz="quarter" idx="3"/>
          </p:nvPr>
        </p:nvSpPr>
        <p:spPr>
          <a:xfrm>
            <a:off x="0" y="6415869"/>
            <a:ext cx="10744199" cy="442131"/>
          </a:xfrm>
        </p:spPr>
        <p:txBody>
          <a:bodyPr/>
          <a:lstStyle/>
          <a:p>
            <a:r>
              <a:rPr lang="en-US" sz="1000" dirty="0"/>
              <a:t>ERA, endothelin receptor antagonist; I/H/D-PAH, idiopathic/hereditary/drug-induced PAH; PCA, patient-controlled analgesia; PDE5i, phosphodiesterase type 5 inhibitors</a:t>
            </a:r>
          </a:p>
          <a:p>
            <a:r>
              <a:rPr lang="en-US" sz="1000" dirty="0"/>
              <a:t>
Humbert M, et al. </a:t>
            </a:r>
            <a:r>
              <a:rPr lang="en-US" sz="1000" i="1" dirty="0" err="1"/>
              <a:t>Eur</a:t>
            </a:r>
            <a:r>
              <a:rPr lang="en-US" sz="1000" i="1" dirty="0"/>
              <a:t> Respir J</a:t>
            </a:r>
            <a:r>
              <a:rPr lang="en-US" sz="1000" dirty="0"/>
              <a:t>, 2023; 61: 2200879 .</a:t>
            </a:r>
          </a:p>
        </p:txBody>
      </p:sp>
    </p:spTree>
    <p:extLst>
      <p:ext uri="{BB962C8B-B14F-4D97-AF65-F5344CB8AC3E}">
        <p14:creationId xmlns:p14="http://schemas.microsoft.com/office/powerpoint/2010/main" val="203030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883B-860B-E8A5-4DE3-066F0AF0BE60}"/>
              </a:ext>
            </a:extLst>
          </p:cNvPr>
          <p:cNvSpPr>
            <a:spLocks noGrp="1"/>
          </p:cNvSpPr>
          <p:nvPr>
            <p:ph type="title"/>
          </p:nvPr>
        </p:nvSpPr>
        <p:spPr/>
        <p:txBody>
          <a:bodyPr/>
          <a:lstStyle/>
          <a:p>
            <a:r>
              <a:rPr lang="en-US" dirty="0"/>
              <a:t>Importance of Early Detection of PAH in </a:t>
            </a:r>
            <a:r>
              <a:rPr lang="en-US" dirty="0" err="1"/>
              <a:t>SSc</a:t>
            </a:r>
            <a:endParaRPr lang="en-US" dirty="0"/>
          </a:p>
        </p:txBody>
      </p:sp>
      <p:sp>
        <p:nvSpPr>
          <p:cNvPr id="3" name="Content Placeholder 2">
            <a:extLst>
              <a:ext uri="{FF2B5EF4-FFF2-40B4-BE49-F238E27FC236}">
                <a16:creationId xmlns:a16="http://schemas.microsoft.com/office/drawing/2014/main" id="{4ED42959-19BD-BF89-FF60-43586EAAF0A0}"/>
              </a:ext>
            </a:extLst>
          </p:cNvPr>
          <p:cNvSpPr>
            <a:spLocks noGrp="1"/>
          </p:cNvSpPr>
          <p:nvPr>
            <p:ph idx="1"/>
          </p:nvPr>
        </p:nvSpPr>
        <p:spPr>
          <a:xfrm>
            <a:off x="609600" y="1194456"/>
            <a:ext cx="10744200" cy="4722477"/>
          </a:xfrm>
        </p:spPr>
        <p:txBody>
          <a:bodyPr>
            <a:normAutofit fontScale="92500"/>
          </a:bodyPr>
          <a:lstStyle/>
          <a:p>
            <a:r>
              <a:rPr lang="en-US" sz="2400" dirty="0">
                <a:solidFill>
                  <a:schemeClr val="tx1"/>
                </a:solidFill>
              </a:rPr>
              <a:t>PAH is a common and serious complication of </a:t>
            </a:r>
            <a:r>
              <a:rPr lang="en-US" sz="2400" dirty="0" err="1">
                <a:solidFill>
                  <a:schemeClr val="tx1"/>
                </a:solidFill>
              </a:rPr>
              <a:t>SSc</a:t>
            </a:r>
            <a:r>
              <a:rPr lang="en-US" sz="2400" dirty="0">
                <a:solidFill>
                  <a:schemeClr val="tx1"/>
                </a:solidFill>
              </a:rPr>
              <a:t> which justifies systematic screening</a:t>
            </a:r>
            <a:r>
              <a:rPr lang="en-US" sz="2400" baseline="30000" dirty="0">
                <a:solidFill>
                  <a:schemeClr val="tx1"/>
                </a:solidFill>
              </a:rPr>
              <a:t>1</a:t>
            </a:r>
          </a:p>
          <a:p>
            <a:r>
              <a:rPr lang="en-US" sz="2400" dirty="0">
                <a:solidFill>
                  <a:schemeClr val="tx1"/>
                </a:solidFill>
              </a:rPr>
              <a:t>The WHO defines screening as the “the presumptive identification of unrecognized disease in an apparently healthy, </a:t>
            </a:r>
            <a:r>
              <a:rPr lang="en-US" sz="2400" b="1" dirty="0">
                <a:solidFill>
                  <a:schemeClr val="tx1"/>
                </a:solidFill>
              </a:rPr>
              <a:t>asymptomatic</a:t>
            </a:r>
            <a:r>
              <a:rPr lang="en-US" sz="2400" dirty="0">
                <a:solidFill>
                  <a:schemeClr val="tx1"/>
                </a:solidFill>
              </a:rPr>
              <a:t> population...”</a:t>
            </a:r>
            <a:r>
              <a:rPr lang="en-US" sz="2400" baseline="30000" dirty="0">
                <a:solidFill>
                  <a:schemeClr val="tx1"/>
                </a:solidFill>
              </a:rPr>
              <a:t>2</a:t>
            </a:r>
          </a:p>
          <a:p>
            <a:r>
              <a:rPr lang="en-US" sz="2400" dirty="0">
                <a:solidFill>
                  <a:schemeClr val="tx1"/>
                </a:solidFill>
              </a:rPr>
              <a:t>Due to the high level of missed diagnoses using echo alone, the 2022 ESC/ERS guidelines now recommend the use of DETECT as an option to screen for PAH-SSc</a:t>
            </a:r>
            <a:r>
              <a:rPr lang="en-US" sz="2400" baseline="30000" dirty="0">
                <a:solidFill>
                  <a:schemeClr val="tx1"/>
                </a:solidFill>
              </a:rPr>
              <a:t>5</a:t>
            </a:r>
          </a:p>
          <a:p>
            <a:r>
              <a:rPr lang="en-US" sz="2400" dirty="0">
                <a:solidFill>
                  <a:schemeClr val="tx1"/>
                </a:solidFill>
              </a:rPr>
              <a:t>DETECT is a multidimensional tool recommended by the 6th WSPH and the 2022 ESC/ERS guidelines as a screening option to identify patients with </a:t>
            </a:r>
            <a:r>
              <a:rPr lang="en-US" sz="2400" dirty="0" err="1">
                <a:solidFill>
                  <a:schemeClr val="tx1"/>
                </a:solidFill>
              </a:rPr>
              <a:t>SSc</a:t>
            </a:r>
            <a:r>
              <a:rPr lang="en-US" sz="2400" dirty="0">
                <a:solidFill>
                  <a:schemeClr val="tx1"/>
                </a:solidFill>
              </a:rPr>
              <a:t> at increased risk for PAH</a:t>
            </a:r>
            <a:r>
              <a:rPr lang="en-US" sz="2400" baseline="30000" dirty="0">
                <a:solidFill>
                  <a:schemeClr val="tx1"/>
                </a:solidFill>
              </a:rPr>
              <a:t>3-5</a:t>
            </a:r>
            <a:endParaRPr lang="en-US" sz="2400" dirty="0">
              <a:solidFill>
                <a:schemeClr val="tx1"/>
              </a:solidFill>
            </a:endParaRPr>
          </a:p>
          <a:p>
            <a:r>
              <a:rPr lang="en-US" sz="2400" dirty="0">
                <a:solidFill>
                  <a:schemeClr val="tx1"/>
                </a:solidFill>
              </a:rPr>
              <a:t>Regardless of the method of screening, both the WSPH and ESC/ERS recommend </a:t>
            </a:r>
            <a:r>
              <a:rPr lang="en-US" sz="2400" b="1" dirty="0">
                <a:solidFill>
                  <a:schemeClr val="tx1"/>
                </a:solidFill>
              </a:rPr>
              <a:t>annual screening</a:t>
            </a:r>
            <a:r>
              <a:rPr lang="en-US" sz="2400" dirty="0">
                <a:solidFill>
                  <a:schemeClr val="tx1"/>
                </a:solidFill>
              </a:rPr>
              <a:t> for PAH in patients with SSc</a:t>
            </a:r>
            <a:r>
              <a:rPr lang="en-US" sz="2400" baseline="30000" dirty="0">
                <a:solidFill>
                  <a:schemeClr val="tx1"/>
                </a:solidFill>
              </a:rPr>
              <a:t>4,5</a:t>
            </a:r>
          </a:p>
        </p:txBody>
      </p:sp>
      <p:sp>
        <p:nvSpPr>
          <p:cNvPr id="7" name="Footer Placeholder 6">
            <a:extLst>
              <a:ext uri="{FF2B5EF4-FFF2-40B4-BE49-F238E27FC236}">
                <a16:creationId xmlns:a16="http://schemas.microsoft.com/office/drawing/2014/main" id="{01D16E33-89DE-50E5-E1CF-EBFBCD65E063}"/>
              </a:ext>
            </a:extLst>
          </p:cNvPr>
          <p:cNvSpPr>
            <a:spLocks noGrp="1"/>
          </p:cNvSpPr>
          <p:nvPr>
            <p:ph type="ftr" sz="quarter" idx="3"/>
          </p:nvPr>
        </p:nvSpPr>
        <p:spPr>
          <a:xfrm>
            <a:off x="0" y="6415869"/>
            <a:ext cx="10744199" cy="442131"/>
          </a:xfrm>
        </p:spPr>
        <p:txBody>
          <a:bodyPr/>
          <a:lstStyle/>
          <a:p>
            <a:r>
              <a:rPr lang="en-US" sz="1000" dirty="0"/>
              <a:t>ESC, European Society of Cardiology; ERS, European Respiratory Society; PAH, pulmonary arterial hypertension; </a:t>
            </a:r>
            <a:r>
              <a:rPr lang="en-US" sz="1000" dirty="0" err="1"/>
              <a:t>SSc</a:t>
            </a:r>
            <a:r>
              <a:rPr lang="en-US" sz="1000" dirty="0"/>
              <a:t>, systemic sclerosis; WHO, World Health Organization; WSPH, World Symposia on Pulmonary Hypertension</a:t>
            </a:r>
          </a:p>
          <a:p>
            <a:r>
              <a:rPr lang="en-US" sz="1000" dirty="0"/>
              <a:t>
1. </a:t>
            </a:r>
            <a:r>
              <a:rPr lang="en-US" sz="1000" dirty="0" err="1"/>
              <a:t>Weatherald</a:t>
            </a:r>
            <a:r>
              <a:rPr lang="en-US" sz="1000" dirty="0"/>
              <a:t> J, et al. </a:t>
            </a:r>
            <a:r>
              <a:rPr lang="en-US" sz="1000" i="1" dirty="0" err="1"/>
              <a:t>Eur</a:t>
            </a:r>
            <a:r>
              <a:rPr lang="en-US" sz="1000" i="1" dirty="0"/>
              <a:t> Respir Rev. </a:t>
            </a:r>
            <a:r>
              <a:rPr lang="en-US" sz="1000" dirty="0"/>
              <a:t>2019; 28(153):190023; 2. Sagan A, et al. World Health Organization. Accessed September 1, 2022. https://</a:t>
            </a:r>
            <a:r>
              <a:rPr lang="en-US" sz="1000" dirty="0" err="1"/>
              <a:t>apps.who.int</a:t>
            </a:r>
            <a:r>
              <a:rPr lang="en-US" sz="1000" dirty="0"/>
              <a:t>/iris/bitstream/handle/10665/330810/Policy-brief-35-1997-8073-eng.pdf ; 3. Coghlan JG, et al. </a:t>
            </a:r>
            <a:r>
              <a:rPr lang="en-US" sz="1000" i="1" dirty="0"/>
              <a:t>Ann Rheum Dis. </a:t>
            </a:r>
            <a:r>
              <a:rPr lang="en-US" sz="1000" dirty="0"/>
              <a:t>2014;73(7):1340-1349; 4. Frost A, et al. </a:t>
            </a:r>
            <a:r>
              <a:rPr lang="en-US" sz="1000" i="1" dirty="0" err="1"/>
              <a:t>Eur</a:t>
            </a:r>
            <a:r>
              <a:rPr lang="en-US" sz="1000" i="1" dirty="0"/>
              <a:t> Respir J. </a:t>
            </a:r>
            <a:r>
              <a:rPr lang="en-US" sz="1000" dirty="0"/>
              <a:t>2019;53(1):1801904; 5. Humbert M, et al. </a:t>
            </a:r>
            <a:r>
              <a:rPr lang="en-US" sz="1000" i="1" dirty="0" err="1"/>
              <a:t>Eur</a:t>
            </a:r>
            <a:r>
              <a:rPr lang="en-US" sz="1000" i="1" dirty="0"/>
              <a:t> Respir J. </a:t>
            </a:r>
            <a:r>
              <a:rPr lang="en-US" sz="1000" dirty="0"/>
              <a:t>2022; ehac237. </a:t>
            </a:r>
          </a:p>
        </p:txBody>
      </p:sp>
    </p:spTree>
    <p:extLst>
      <p:ext uri="{BB962C8B-B14F-4D97-AF65-F5344CB8AC3E}">
        <p14:creationId xmlns:p14="http://schemas.microsoft.com/office/powerpoint/2010/main" val="2804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718474240"/>
              </p:ext>
            </p:extLst>
          </p:nvPr>
        </p:nvGraphicFramePr>
        <p:xfrm>
          <a:off x="4181814" y="1600568"/>
          <a:ext cx="7597456" cy="2861940"/>
        </p:xfrm>
        <a:graphic>
          <a:graphicData uri="http://schemas.openxmlformats.org/drawingml/2006/table">
            <a:tbl>
              <a:tblPr/>
              <a:tblGrid>
                <a:gridCol w="4463512">
                  <a:extLst>
                    <a:ext uri="{9D8B030D-6E8A-4147-A177-3AD203B41FA5}">
                      <a16:colId xmlns:a16="http://schemas.microsoft.com/office/drawing/2014/main" val="20000"/>
                    </a:ext>
                  </a:extLst>
                </a:gridCol>
                <a:gridCol w="3133944">
                  <a:extLst>
                    <a:ext uri="{9D8B030D-6E8A-4147-A177-3AD203B41FA5}">
                      <a16:colId xmlns:a16="http://schemas.microsoft.com/office/drawing/2014/main" val="20001"/>
                    </a:ext>
                  </a:extLst>
                </a:gridCol>
              </a:tblGrid>
              <a:tr h="1073244">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PAH Suspicion Threshold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(TR Velocity/</a:t>
                      </a:r>
                      <a:r>
                        <a:rPr kumimoji="0" lang="en-GB" altLang="en-US" sz="2400" b="1" i="0" u="none" strike="noStrike" cap="none" normalizeH="0" baseline="0" dirty="0" err="1">
                          <a:ln>
                            <a:noFill/>
                          </a:ln>
                          <a:solidFill>
                            <a:schemeClr val="bg1"/>
                          </a:solidFill>
                          <a:effectLst/>
                          <a:latin typeface="Arial" panose="020B0604020202020204" pitchFamily="34" charset="0"/>
                          <a:ea typeface="MS PGothic" pitchFamily="34" charset="-128"/>
                          <a:cs typeface="Arial" panose="020B0604020202020204" pitchFamily="34" charset="0"/>
                        </a:rPr>
                        <a:t>eRVSP</a:t>
                      </a:r>
                      <a: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4F0F7D"/>
                    </a:solidFill>
                  </a:tcPr>
                </a:tc>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Percentage of </a:t>
                      </a:r>
                      <a:b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GB" altLang="en-US" sz="2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PAH Patients</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4F0F7D"/>
                    </a:solidFill>
                  </a:tcPr>
                </a:tc>
                <a:extLst>
                  <a:ext uri="{0D108BD9-81ED-4DB2-BD59-A6C34878D82A}">
                    <a16:rowId xmlns:a16="http://schemas.microsoft.com/office/drawing/2014/main" val="10000"/>
                  </a:ext>
                </a:extLst>
              </a:tr>
              <a:tr h="596232">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sym typeface="Symbol" pitchFamily="18" charset="2"/>
                        </a:rPr>
                        <a:t></a:t>
                      </a: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2.5 m/s; 30 mm Hg</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20%</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96232">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≤2.8 m/s; 36 mm Hg</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36%</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232">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≤3.4 m/s; 50 mm Hg</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288017" rtl="0" eaLnBrk="1" latinLnBrk="0" hangingPunct="1">
                        <a:spcBef>
                          <a:spcPct val="20000"/>
                        </a:spcBef>
                        <a:defRPr sz="3200" kern="1200">
                          <a:solidFill>
                            <a:schemeClr val="bg1"/>
                          </a:solidFill>
                          <a:latin typeface="Times New Roman" pitchFamily="18" charset="0"/>
                          <a:ea typeface="MS PGothic" pitchFamily="34" charset="-128"/>
                        </a:defRPr>
                      </a:lvl1pPr>
                      <a:lvl2pPr marL="742950" indent="-285750" algn="l" defTabSz="288017" rtl="0" eaLnBrk="1" latinLnBrk="0" hangingPunct="1">
                        <a:spcBef>
                          <a:spcPct val="20000"/>
                        </a:spcBef>
                        <a:defRPr sz="3200" kern="1200">
                          <a:solidFill>
                            <a:schemeClr val="bg1"/>
                          </a:solidFill>
                          <a:latin typeface="Times New Roman" pitchFamily="18" charset="0"/>
                          <a:ea typeface="MS PGothic" pitchFamily="34" charset="-128"/>
                        </a:defRPr>
                      </a:lvl2pPr>
                      <a:lvl3pPr marL="11430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3pPr>
                      <a:lvl4pPr marL="16002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4pPr>
                      <a:lvl5pPr marL="2057400" indent="-228600" algn="l" defTabSz="288017" rtl="0" eaLnBrk="1" latinLnBrk="0" hangingPunct="1">
                        <a:spcBef>
                          <a:spcPct val="20000"/>
                        </a:spcBef>
                        <a:defRPr sz="3200" kern="1200">
                          <a:solidFill>
                            <a:schemeClr val="bg1"/>
                          </a:solidFill>
                          <a:latin typeface="Times New Roman" pitchFamily="18" charset="0"/>
                          <a:ea typeface="MS PGothic" pitchFamily="34" charset="-128"/>
                        </a:defRPr>
                      </a:lvl5pPr>
                      <a:lvl6pPr marL="25146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6pPr>
                      <a:lvl7pPr marL="29718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7pPr>
                      <a:lvl8pPr marL="34290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8pPr>
                      <a:lvl9pPr marL="3886200" indent="-228600" algn="l" defTabSz="288017" rtl="0" eaLnBrk="0" fontAlgn="base" latinLnBrk="0" hangingPunct="0">
                        <a:spcBef>
                          <a:spcPct val="20000"/>
                        </a:spcBef>
                        <a:spcAft>
                          <a:spcPct val="0"/>
                        </a:spcAft>
                        <a:defRPr sz="3200" kern="1200">
                          <a:solidFill>
                            <a:schemeClr val="bg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63%</a:t>
                      </a:r>
                    </a:p>
                  </a:txBody>
                  <a:tcPr marL="182880" marR="182880" marT="45708" marB="45708"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grpSp>
        <p:nvGrpSpPr>
          <p:cNvPr id="18" name="Group 17">
            <a:extLst>
              <a:ext uri="{FF2B5EF4-FFF2-40B4-BE49-F238E27FC236}">
                <a16:creationId xmlns:a16="http://schemas.microsoft.com/office/drawing/2014/main" id="{A625F7F1-A17D-18D9-4B55-F91F821CB678}"/>
              </a:ext>
            </a:extLst>
          </p:cNvPr>
          <p:cNvGrpSpPr/>
          <p:nvPr/>
        </p:nvGrpSpPr>
        <p:grpSpPr>
          <a:xfrm>
            <a:off x="412730" y="1600568"/>
            <a:ext cx="3183301" cy="2861940"/>
            <a:chOff x="675777" y="1415591"/>
            <a:chExt cx="3183301" cy="2861940"/>
          </a:xfrm>
        </p:grpSpPr>
        <p:sp>
          <p:nvSpPr>
            <p:cNvPr id="15" name="Rounded Rectangle 14">
              <a:extLst>
                <a:ext uri="{FF2B5EF4-FFF2-40B4-BE49-F238E27FC236}">
                  <a16:creationId xmlns:a16="http://schemas.microsoft.com/office/drawing/2014/main" id="{E3E93475-2495-0F4D-A5F4-1F001ECFC1B6}"/>
                </a:ext>
              </a:extLst>
            </p:cNvPr>
            <p:cNvSpPr/>
            <p:nvPr/>
          </p:nvSpPr>
          <p:spPr>
            <a:xfrm>
              <a:off x="675777" y="1415591"/>
              <a:ext cx="3183301" cy="2861940"/>
            </a:xfrm>
            <a:prstGeom prst="roundRect">
              <a:avLst>
                <a:gd name="adj" fmla="val 4212"/>
              </a:avLst>
            </a:prstGeom>
            <a:solidFill>
              <a:srgbClr val="800998"/>
            </a:solidFill>
            <a:ln w="57150">
              <a:solidFill>
                <a:srgbClr val="121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FFD20-8849-6E48-9841-F7C604380F71}"/>
                </a:ext>
              </a:extLst>
            </p:cNvPr>
            <p:cNvSpPr txBox="1"/>
            <p:nvPr/>
          </p:nvSpPr>
          <p:spPr>
            <a:xfrm>
              <a:off x="869893" y="1953393"/>
              <a:ext cx="2989185" cy="1815882"/>
            </a:xfrm>
            <a:prstGeom prst="rect">
              <a:avLst/>
            </a:prstGeom>
            <a:noFill/>
            <a:ln>
              <a:no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SSc</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DLCO &lt;</a:t>
              </a:r>
              <a:r>
                <a:rPr kumimoji="0" lang="en-US" sz="28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60%</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Disease duration &gt;3 years</a:t>
              </a:r>
            </a:p>
          </p:txBody>
        </p:sp>
      </p:grpSp>
      <p:sp>
        <p:nvSpPr>
          <p:cNvPr id="4" name="Footer Placeholder 3">
            <a:extLst>
              <a:ext uri="{FF2B5EF4-FFF2-40B4-BE49-F238E27FC236}">
                <a16:creationId xmlns:a16="http://schemas.microsoft.com/office/drawing/2014/main" id="{25FD8CCC-117D-146B-2221-7EB918812670}"/>
              </a:ext>
            </a:extLst>
          </p:cNvPr>
          <p:cNvSpPr>
            <a:spLocks noGrp="1"/>
          </p:cNvSpPr>
          <p:nvPr>
            <p:ph type="ftr" sz="quarter" idx="3"/>
          </p:nvPr>
        </p:nvSpPr>
        <p:spPr>
          <a:xfrm>
            <a:off x="0" y="6415869"/>
            <a:ext cx="10744199" cy="442131"/>
          </a:xfrm>
        </p:spPr>
        <p:txBody>
          <a:bodyPr/>
          <a:lstStyle/>
          <a:p>
            <a:r>
              <a:rPr lang="en-US" dirty="0"/>
              <a:t>DLCO, diffusing capacity of the lungs for carbon monoxide; </a:t>
            </a:r>
            <a:r>
              <a:rPr lang="en-US" dirty="0" err="1"/>
              <a:t>eRVSP</a:t>
            </a:r>
            <a:r>
              <a:rPr lang="en-US" dirty="0"/>
              <a:t>, estimated right ventricular systolic pressure; RAP, right atrial pressure; TR, tricuspid regurgitation</a:t>
            </a:r>
          </a:p>
          <a:p>
            <a:r>
              <a:rPr lang="en-US" dirty="0"/>
              <a:t>
Coghlan JG, et al. </a:t>
            </a:r>
            <a:r>
              <a:rPr lang="en-US" i="1" dirty="0"/>
              <a:t>Ann Rheum Dis. </a:t>
            </a:r>
            <a:r>
              <a:rPr lang="en-US" dirty="0"/>
              <a:t>2014;73(7):1340-9.</a:t>
            </a:r>
          </a:p>
        </p:txBody>
      </p:sp>
      <p:sp>
        <p:nvSpPr>
          <p:cNvPr id="2" name="Title 1">
            <a:extLst>
              <a:ext uri="{FF2B5EF4-FFF2-40B4-BE49-F238E27FC236}">
                <a16:creationId xmlns:a16="http://schemas.microsoft.com/office/drawing/2014/main" id="{3625ABA9-1034-3E46-BC19-35C5A4D6411F}"/>
              </a:ext>
            </a:extLst>
          </p:cNvPr>
          <p:cNvSpPr>
            <a:spLocks noGrp="1"/>
          </p:cNvSpPr>
          <p:nvPr>
            <p:ph type="title"/>
          </p:nvPr>
        </p:nvSpPr>
        <p:spPr/>
        <p:txBody>
          <a:bodyPr/>
          <a:lstStyle/>
          <a:p>
            <a:r>
              <a:rPr lang="en-US" altLang="en-US" dirty="0"/>
              <a:t>CAVEAT: False Negativity Is Associated with Echocardiography - DETECT Study (N=303)</a:t>
            </a:r>
            <a:endParaRPr lang="en-US" dirty="0"/>
          </a:p>
        </p:txBody>
      </p:sp>
      <p:sp>
        <p:nvSpPr>
          <p:cNvPr id="5" name="Content Placeholder 4">
            <a:extLst>
              <a:ext uri="{FF2B5EF4-FFF2-40B4-BE49-F238E27FC236}">
                <a16:creationId xmlns:a16="http://schemas.microsoft.com/office/drawing/2014/main" id="{D7046450-E8AE-9B42-B12B-BF1B941C349D}"/>
              </a:ext>
            </a:extLst>
          </p:cNvPr>
          <p:cNvSpPr>
            <a:spLocks noGrp="1"/>
          </p:cNvSpPr>
          <p:nvPr>
            <p:ph idx="1"/>
          </p:nvPr>
        </p:nvSpPr>
        <p:spPr/>
        <p:txBody>
          <a:bodyPr anchor="b"/>
          <a:lstStyle/>
          <a:p>
            <a:r>
              <a:rPr lang="en-GB" altLang="en-US" dirty="0" err="1"/>
              <a:t>eRVSP</a:t>
            </a:r>
            <a:r>
              <a:rPr lang="en-GB" altLang="en-US" dirty="0"/>
              <a:t> = 4 (TR velocity)</a:t>
            </a:r>
            <a:r>
              <a:rPr lang="en-GB" altLang="en-US" baseline="30000" dirty="0"/>
              <a:t>2</a:t>
            </a:r>
            <a:r>
              <a:rPr lang="en-GB" altLang="en-US" dirty="0"/>
              <a:t> + RAP (assumed 5 mm Hg)</a:t>
            </a:r>
          </a:p>
          <a:p>
            <a:r>
              <a:rPr lang="en-GB" altLang="en-US" dirty="0"/>
              <a:t>The use of TR velocity thresholds alone for detecting PAH is associated with a high rate of missed PAH diagnoses</a:t>
            </a:r>
          </a:p>
        </p:txBody>
      </p:sp>
    </p:spTree>
    <p:extLst>
      <p:ext uri="{BB962C8B-B14F-4D97-AF65-F5344CB8AC3E}">
        <p14:creationId xmlns:p14="http://schemas.microsoft.com/office/powerpoint/2010/main" val="16194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9C93-AD15-0A78-8257-9D03A66CA545}"/>
              </a:ext>
            </a:extLst>
          </p:cNvPr>
          <p:cNvSpPr>
            <a:spLocks noGrp="1"/>
          </p:cNvSpPr>
          <p:nvPr>
            <p:ph type="title"/>
          </p:nvPr>
        </p:nvSpPr>
        <p:spPr>
          <a:xfrm>
            <a:off x="609600" y="174453"/>
            <a:ext cx="10744200" cy="1185577"/>
          </a:xfrm>
        </p:spPr>
        <p:txBody>
          <a:bodyPr anchor="t">
            <a:normAutofit/>
          </a:bodyPr>
          <a:lstStyle/>
          <a:p>
            <a:r>
              <a:rPr lang="en-US" sz="2800" dirty="0"/>
              <a:t>A Multimodal Approach for PAH-</a:t>
            </a:r>
            <a:r>
              <a:rPr lang="en-US" sz="2800" dirty="0" err="1"/>
              <a:t>SSc</a:t>
            </a:r>
            <a:r>
              <a:rPr lang="en-US" sz="2800" dirty="0"/>
              <a:t> Screening Is Warranted</a:t>
            </a:r>
            <a:r>
              <a:rPr lang="en-US" sz="2800" baseline="30000" dirty="0"/>
              <a:t>1</a:t>
            </a:r>
            <a:endParaRPr lang="en-US" sz="2800" dirty="0"/>
          </a:p>
        </p:txBody>
      </p:sp>
      <p:sp>
        <p:nvSpPr>
          <p:cNvPr id="30" name="Rectangle: Rounded Corners 29">
            <a:extLst>
              <a:ext uri="{FF2B5EF4-FFF2-40B4-BE49-F238E27FC236}">
                <a16:creationId xmlns:a16="http://schemas.microsoft.com/office/drawing/2014/main" id="{643E59EE-FB9E-4689-799C-AC679817E467}"/>
              </a:ext>
            </a:extLst>
          </p:cNvPr>
          <p:cNvSpPr/>
          <p:nvPr/>
        </p:nvSpPr>
        <p:spPr>
          <a:xfrm>
            <a:off x="754149" y="4974197"/>
            <a:ext cx="10778356" cy="702408"/>
          </a:xfrm>
          <a:prstGeom prst="roundRect">
            <a:avLst/>
          </a:prstGeom>
          <a:solidFill>
            <a:srgbClr val="431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0812" algn="ctr">
              <a:spcBef>
                <a:spcPts val="0"/>
              </a:spcBef>
              <a:spcAft>
                <a:spcPts val="800"/>
              </a:spcAft>
              <a:buClr>
                <a:schemeClr val="bg1"/>
              </a:buClr>
            </a:pPr>
            <a:r>
              <a:rPr lang="en-US" sz="1600" dirty="0">
                <a:effectLst>
                  <a:outerShdw blurRad="50800" dist="12700" dir="5400000" algn="ctr" rotWithShape="0">
                    <a:schemeClr val="tx1"/>
                  </a:outerShdw>
                </a:effectLst>
                <a:latin typeface="+mn-lt"/>
              </a:rPr>
              <a:t>2022 ESC/ERS guidelines recommend a multimodal approach to screen (</a:t>
            </a:r>
            <a:r>
              <a:rPr lang="en-US" sz="1600" dirty="0" err="1">
                <a:effectLst>
                  <a:outerShdw blurRad="50800" dist="12700" dir="5400000" algn="ctr" rotWithShape="0">
                    <a:schemeClr val="tx1"/>
                  </a:outerShdw>
                </a:effectLst>
                <a:latin typeface="+mn-lt"/>
              </a:rPr>
              <a:t>eg</a:t>
            </a:r>
            <a:r>
              <a:rPr lang="en-US" sz="1600" dirty="0">
                <a:effectLst>
                  <a:outerShdw blurRad="50800" dist="12700" dir="5400000" algn="ctr" rotWithShape="0">
                    <a:schemeClr val="tx1"/>
                  </a:outerShdw>
                </a:effectLst>
                <a:latin typeface="+mn-lt"/>
              </a:rPr>
              <a:t>, DETECT and ASIG) for PAH-</a:t>
            </a:r>
            <a:r>
              <a:rPr lang="en-US" sz="1600" dirty="0" err="1">
                <a:effectLst>
                  <a:outerShdw blurRad="50800" dist="12700" dir="5400000" algn="ctr" rotWithShape="0">
                    <a:schemeClr val="tx1"/>
                  </a:outerShdw>
                </a:effectLst>
                <a:latin typeface="+mn-lt"/>
              </a:rPr>
              <a:t>SSc</a:t>
            </a:r>
            <a:r>
              <a:rPr lang="en-US" sz="1600" dirty="0">
                <a:effectLst>
                  <a:outerShdw blurRad="50800" dist="12700" dir="5400000" algn="ctr" rotWithShape="0">
                    <a:schemeClr val="tx1"/>
                  </a:outerShdw>
                </a:effectLst>
                <a:latin typeface="+mn-lt"/>
              </a:rPr>
              <a:t> as the diagnostic accuracy of echo/or other tests alone is suboptimal</a:t>
            </a:r>
            <a:r>
              <a:rPr lang="en-US" sz="1600" baseline="30000" dirty="0">
                <a:effectLst>
                  <a:outerShdw blurRad="50800" dist="12700" dir="5400000" algn="ctr" rotWithShape="0">
                    <a:schemeClr val="tx1"/>
                  </a:outerShdw>
                </a:effectLst>
                <a:latin typeface="+mn-lt"/>
              </a:rPr>
              <a:t>1</a:t>
            </a:r>
          </a:p>
        </p:txBody>
      </p:sp>
      <p:grpSp>
        <p:nvGrpSpPr>
          <p:cNvPr id="21" name="Group 20">
            <a:extLst>
              <a:ext uri="{FF2B5EF4-FFF2-40B4-BE49-F238E27FC236}">
                <a16:creationId xmlns:a16="http://schemas.microsoft.com/office/drawing/2014/main" id="{11680DD1-8878-2152-1DDF-E3BE2956478C}"/>
              </a:ext>
            </a:extLst>
          </p:cNvPr>
          <p:cNvGrpSpPr/>
          <p:nvPr/>
        </p:nvGrpSpPr>
        <p:grpSpPr>
          <a:xfrm>
            <a:off x="6443339" y="837940"/>
            <a:ext cx="5100648" cy="4062188"/>
            <a:chOff x="6438035" y="936163"/>
            <a:chExt cx="5100648" cy="4062188"/>
          </a:xfrm>
        </p:grpSpPr>
        <p:sp>
          <p:nvSpPr>
            <p:cNvPr id="19" name="Rectangle: Rounded Corners 18">
              <a:extLst>
                <a:ext uri="{FF2B5EF4-FFF2-40B4-BE49-F238E27FC236}">
                  <a16:creationId xmlns:a16="http://schemas.microsoft.com/office/drawing/2014/main" id="{3A38A915-4302-E6F0-45F8-945D5C187BA7}"/>
                </a:ext>
              </a:extLst>
            </p:cNvPr>
            <p:cNvSpPr/>
            <p:nvPr/>
          </p:nvSpPr>
          <p:spPr>
            <a:xfrm>
              <a:off x="6438035" y="936163"/>
              <a:ext cx="5100648" cy="347547"/>
            </a:xfrm>
            <a:prstGeom prst="roundRect">
              <a:avLst/>
            </a:prstGeom>
            <a:solidFill>
              <a:schemeClr val="accent4">
                <a:lumMod val="50000"/>
              </a:schemeClr>
            </a:solidFill>
            <a:ln w="254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effectLst>
                    <a:outerShdw blurRad="50800" dist="12700" dir="5400000" algn="ctr" rotWithShape="0">
                      <a:schemeClr val="tx1"/>
                    </a:outerShdw>
                  </a:effectLst>
                </a:rPr>
                <a:t>ASIG</a:t>
              </a:r>
              <a:r>
                <a:rPr lang="en-US" sz="2000" b="1" baseline="30000" dirty="0">
                  <a:solidFill>
                    <a:schemeClr val="bg1"/>
                  </a:solidFill>
                  <a:effectLst>
                    <a:outerShdw blurRad="50800" dist="12700" dir="5400000" algn="ctr" rotWithShape="0">
                      <a:schemeClr val="tx1"/>
                    </a:outerShdw>
                  </a:effectLst>
                </a:rPr>
                <a:t>1,3</a:t>
              </a:r>
            </a:p>
          </p:txBody>
        </p:sp>
        <p:cxnSp>
          <p:nvCxnSpPr>
            <p:cNvPr id="12" name="Straight Arrow Connector 11">
              <a:extLst>
                <a:ext uri="{FF2B5EF4-FFF2-40B4-BE49-F238E27FC236}">
                  <a16:creationId xmlns:a16="http://schemas.microsoft.com/office/drawing/2014/main" id="{263C6B62-D120-697A-A059-5284D768BADA}"/>
                </a:ext>
              </a:extLst>
            </p:cNvPr>
            <p:cNvCxnSpPr>
              <a:cxnSpLocks/>
              <a:stCxn id="31" idx="2"/>
              <a:endCxn id="38" idx="0"/>
            </p:cNvCxnSpPr>
            <p:nvPr/>
          </p:nvCxnSpPr>
          <p:spPr>
            <a:xfrm>
              <a:off x="10286406" y="4345399"/>
              <a:ext cx="797" cy="14873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95AB6A-1B3E-02D5-035E-D3AA65AC1C64}"/>
                </a:ext>
              </a:extLst>
            </p:cNvPr>
            <p:cNvCxnSpPr>
              <a:cxnSpLocks/>
              <a:stCxn id="28" idx="2"/>
              <a:endCxn id="32" idx="0"/>
            </p:cNvCxnSpPr>
            <p:nvPr/>
          </p:nvCxnSpPr>
          <p:spPr>
            <a:xfrm flipH="1">
              <a:off x="7730130" y="3826404"/>
              <a:ext cx="1212" cy="67241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51">
              <a:extLst>
                <a:ext uri="{FF2B5EF4-FFF2-40B4-BE49-F238E27FC236}">
                  <a16:creationId xmlns:a16="http://schemas.microsoft.com/office/drawing/2014/main" id="{7CA807B2-8C2B-330A-01F1-548A53B714C1}"/>
                </a:ext>
              </a:extLst>
            </p:cNvPr>
            <p:cNvSpPr/>
            <p:nvPr/>
          </p:nvSpPr>
          <p:spPr>
            <a:xfrm>
              <a:off x="6478836" y="1362271"/>
              <a:ext cx="2502589" cy="1894800"/>
            </a:xfrm>
            <a:prstGeom prst="roundRect">
              <a:avLst>
                <a:gd name="adj" fmla="val 376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80962" lvl="1" algn="ctr">
                <a:lnSpc>
                  <a:spcPct val="90000"/>
                </a:lnSpc>
                <a:spcBef>
                  <a:spcPts val="800"/>
                </a:spcBef>
                <a:buClr>
                  <a:srgbClr val="4B82C3"/>
                </a:buClr>
                <a:buSzPct val="125000"/>
              </a:pPr>
              <a:r>
                <a:rPr lang="en-US" sz="1600" dirty="0" err="1">
                  <a:solidFill>
                    <a:schemeClr val="bg2"/>
                  </a:solidFill>
                  <a:effectLst>
                    <a:outerShdw blurRad="50800" dist="12700" dir="5400000" algn="ctr" rotWithShape="0">
                      <a:schemeClr val="tx1"/>
                    </a:outerShdw>
                  </a:effectLst>
                </a:rPr>
                <a:t>DLCO</a:t>
              </a:r>
              <a:r>
                <a:rPr lang="en-US" sz="1600" baseline="-25000" dirty="0" err="1">
                  <a:solidFill>
                    <a:schemeClr val="bg2"/>
                  </a:solidFill>
                  <a:effectLst>
                    <a:outerShdw blurRad="50800" dist="12700" dir="5400000" algn="ctr" rotWithShape="0">
                      <a:schemeClr val="tx1"/>
                    </a:outerShdw>
                  </a:effectLst>
                </a:rPr>
                <a:t>corr</a:t>
              </a:r>
              <a:r>
                <a:rPr lang="en-US" sz="1600" dirty="0">
                  <a:solidFill>
                    <a:schemeClr val="bg2"/>
                  </a:solidFill>
                  <a:effectLst>
                    <a:outerShdw blurRad="50800" dist="12700" dir="5400000" algn="ctr" rotWithShape="0">
                      <a:schemeClr val="tx1"/>
                    </a:outerShdw>
                  </a:effectLst>
                </a:rPr>
                <a:t> &lt;</a:t>
              </a:r>
              <a:r>
                <a:rPr lang="en-US" sz="1600" dirty="0">
                  <a:solidFill>
                    <a:schemeClr val="bg1"/>
                  </a:solidFill>
                  <a:effectLst>
                    <a:outerShdw blurRad="50800" dist="12700" dir="5400000" algn="ctr" rotWithShape="0">
                      <a:schemeClr val="tx1"/>
                    </a:outerShdw>
                  </a:effectLst>
                </a:rPr>
                <a:t>70.3% + FVC/</a:t>
              </a:r>
              <a:r>
                <a:rPr lang="en-US" sz="1600" dirty="0" err="1">
                  <a:solidFill>
                    <a:schemeClr val="bg1"/>
                  </a:solidFill>
                  <a:effectLst>
                    <a:outerShdw blurRad="50800" dist="12700" dir="5400000" algn="ctr" rotWithShape="0">
                      <a:schemeClr val="tx1"/>
                    </a:outerShdw>
                  </a:effectLst>
                </a:rPr>
                <a:t>DLco</a:t>
              </a:r>
              <a:r>
                <a:rPr lang="en-US" sz="1600" dirty="0">
                  <a:solidFill>
                    <a:schemeClr val="bg1"/>
                  </a:solidFill>
                  <a:effectLst>
                    <a:outerShdw blurRad="50800" dist="12700" dir="5400000" algn="ctr" rotWithShape="0">
                      <a:schemeClr val="tx1"/>
                    </a:outerShdw>
                  </a:effectLst>
                </a:rPr>
                <a:t> &lt;1.82</a:t>
              </a:r>
              <a:br>
                <a:rPr lang="en-US" sz="1600" dirty="0">
                  <a:solidFill>
                    <a:schemeClr val="bg1"/>
                  </a:solidFill>
                  <a:effectLst>
                    <a:outerShdw blurRad="50800" dist="12700" dir="5400000" algn="ctr" rotWithShape="0">
                      <a:schemeClr val="tx1"/>
                    </a:outerShdw>
                  </a:effectLst>
                </a:rPr>
              </a:br>
              <a:br>
                <a:rPr lang="en-US" sz="1600" dirty="0">
                  <a:solidFill>
                    <a:schemeClr val="bg1"/>
                  </a:solidFill>
                  <a:effectLst>
                    <a:outerShdw blurRad="50800" dist="12700" dir="5400000" algn="ctr" rotWithShape="0">
                      <a:schemeClr val="tx1"/>
                    </a:outerShdw>
                  </a:effectLst>
                </a:rPr>
              </a:br>
              <a:r>
                <a:rPr lang="en-US" sz="1600" b="1" dirty="0">
                  <a:solidFill>
                    <a:schemeClr val="bg1"/>
                  </a:solidFill>
                  <a:effectLst>
                    <a:outerShdw blurRad="50800" dist="12700" dir="5400000" algn="ctr" rotWithShape="0">
                      <a:schemeClr val="tx1"/>
                    </a:outerShdw>
                  </a:effectLst>
                </a:rPr>
                <a:t>AND</a:t>
              </a:r>
              <a:br>
                <a:rPr lang="en-US" sz="1600" b="1" dirty="0">
                  <a:solidFill>
                    <a:schemeClr val="bg1"/>
                  </a:solidFill>
                  <a:effectLst>
                    <a:outerShdw blurRad="50800" dist="12700" dir="5400000" algn="ctr" rotWithShape="0">
                      <a:schemeClr val="tx1"/>
                    </a:outerShdw>
                  </a:effectLst>
                </a:rPr>
              </a:br>
              <a:br>
                <a:rPr lang="en-US" sz="1600" dirty="0">
                  <a:solidFill>
                    <a:schemeClr val="bg1"/>
                  </a:solidFill>
                  <a:effectLst>
                    <a:outerShdw blurRad="50800" dist="12700" dir="5400000" algn="ctr" rotWithShape="0">
                      <a:schemeClr val="tx1"/>
                    </a:outerShdw>
                  </a:effectLst>
                </a:rPr>
              </a:br>
              <a:r>
                <a:rPr lang="en-US" sz="1600" dirty="0">
                  <a:solidFill>
                    <a:schemeClr val="bg1"/>
                  </a:solidFill>
                  <a:effectLst>
                    <a:outerShdw blurRad="50800" dist="12700" dir="5400000" algn="ctr" rotWithShape="0">
                      <a:schemeClr val="tx1"/>
                    </a:outerShdw>
                  </a:effectLst>
                </a:rPr>
                <a:t>NT-</a:t>
              </a:r>
              <a:r>
                <a:rPr lang="en-US" sz="1600" dirty="0" err="1">
                  <a:solidFill>
                    <a:schemeClr val="bg1"/>
                  </a:solidFill>
                  <a:effectLst>
                    <a:outerShdw blurRad="50800" dist="12700" dir="5400000" algn="ctr" rotWithShape="0">
                      <a:schemeClr val="tx1"/>
                    </a:outerShdw>
                  </a:effectLst>
                </a:rPr>
                <a:t>proBNP</a:t>
              </a:r>
              <a:r>
                <a:rPr lang="en-US" sz="1600" dirty="0">
                  <a:solidFill>
                    <a:schemeClr val="bg1"/>
                  </a:solidFill>
                  <a:effectLst>
                    <a:outerShdw blurRad="50800" dist="12700" dir="5400000" algn="ctr" rotWithShape="0">
                      <a:schemeClr val="tx1"/>
                    </a:outerShdw>
                  </a:effectLst>
                </a:rPr>
                <a:t> ≤209.8 </a:t>
              </a:r>
              <a:r>
                <a:rPr lang="en-US" sz="1600" dirty="0" err="1">
                  <a:solidFill>
                    <a:schemeClr val="bg1"/>
                  </a:solidFill>
                  <a:effectLst>
                    <a:outerShdw blurRad="50800" dist="12700" dir="5400000" algn="ctr" rotWithShape="0">
                      <a:schemeClr val="tx1"/>
                    </a:outerShdw>
                  </a:effectLst>
                </a:rPr>
                <a:t>pg</a:t>
              </a:r>
              <a:r>
                <a:rPr lang="en-US" sz="1600" dirty="0">
                  <a:solidFill>
                    <a:schemeClr val="bg1"/>
                  </a:solidFill>
                  <a:effectLst>
                    <a:outerShdw blurRad="50800" dist="12700" dir="5400000" algn="ctr" rotWithShape="0">
                      <a:schemeClr val="tx1"/>
                    </a:outerShdw>
                  </a:effectLst>
                </a:rPr>
                <a:t>/mL</a:t>
              </a:r>
            </a:p>
          </p:txBody>
        </p:sp>
        <p:sp>
          <p:nvSpPr>
            <p:cNvPr id="28" name="Rounded Rectangle 20">
              <a:extLst>
                <a:ext uri="{FF2B5EF4-FFF2-40B4-BE49-F238E27FC236}">
                  <a16:creationId xmlns:a16="http://schemas.microsoft.com/office/drawing/2014/main" id="{045203D3-4823-5BD8-D2F4-7CFDBC9F1719}"/>
                </a:ext>
              </a:extLst>
            </p:cNvPr>
            <p:cNvSpPr/>
            <p:nvPr/>
          </p:nvSpPr>
          <p:spPr>
            <a:xfrm>
              <a:off x="6531826" y="3488483"/>
              <a:ext cx="2399031" cy="337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90000"/>
                </a:lnSpc>
              </a:pPr>
              <a:r>
                <a:rPr lang="en-US" sz="1400" dirty="0">
                  <a:solidFill>
                    <a:schemeClr val="bg1"/>
                  </a:solidFill>
                  <a:effectLst>
                    <a:outerShdw blurRad="50800" dist="12700" dir="5400000" algn="ctr" rotWithShape="0">
                      <a:schemeClr val="tx1"/>
                    </a:outerShdw>
                  </a:effectLst>
                </a:rPr>
                <a:t>Low likelihood of PAH</a:t>
              </a:r>
            </a:p>
          </p:txBody>
        </p:sp>
        <p:sp>
          <p:nvSpPr>
            <p:cNvPr id="31" name="Rounded Rectangle 21">
              <a:extLst>
                <a:ext uri="{FF2B5EF4-FFF2-40B4-BE49-F238E27FC236}">
                  <a16:creationId xmlns:a16="http://schemas.microsoft.com/office/drawing/2014/main" id="{9190D51C-BC4D-2506-AB36-78A461491105}"/>
                </a:ext>
              </a:extLst>
            </p:cNvPr>
            <p:cNvSpPr/>
            <p:nvPr/>
          </p:nvSpPr>
          <p:spPr>
            <a:xfrm>
              <a:off x="9305043" y="4017294"/>
              <a:ext cx="1962725" cy="32810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90000"/>
                </a:lnSpc>
              </a:pPr>
              <a:r>
                <a:rPr lang="en-US" sz="1400" dirty="0">
                  <a:solidFill>
                    <a:schemeClr val="bg1"/>
                  </a:solidFill>
                  <a:effectLst>
                    <a:outerShdw blurRad="50800" dist="12700" dir="5400000" algn="ctr" rotWithShape="0">
                      <a:schemeClr val="tx1"/>
                    </a:outerShdw>
                  </a:effectLst>
                </a:rPr>
                <a:t>Suspected PAH</a:t>
              </a:r>
            </a:p>
          </p:txBody>
        </p:sp>
        <p:sp>
          <p:nvSpPr>
            <p:cNvPr id="32" name="Rounded Rectangle 22">
              <a:extLst>
                <a:ext uri="{FF2B5EF4-FFF2-40B4-BE49-F238E27FC236}">
                  <a16:creationId xmlns:a16="http://schemas.microsoft.com/office/drawing/2014/main" id="{3DE23EE4-53B1-C7A1-9C4B-F32E9C11A5E5}"/>
                </a:ext>
              </a:extLst>
            </p:cNvPr>
            <p:cNvSpPr/>
            <p:nvPr/>
          </p:nvSpPr>
          <p:spPr>
            <a:xfrm>
              <a:off x="7113625" y="4498815"/>
              <a:ext cx="1233009" cy="499536"/>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200" dirty="0">
                  <a:solidFill>
                    <a:schemeClr val="tx1"/>
                  </a:solidFill>
                </a:rPr>
                <a:t>Repeat screen in 6-12 months</a:t>
              </a:r>
            </a:p>
          </p:txBody>
        </p:sp>
        <p:sp>
          <p:nvSpPr>
            <p:cNvPr id="33" name="Rounded Rectangle 32">
              <a:extLst>
                <a:ext uri="{FF2B5EF4-FFF2-40B4-BE49-F238E27FC236}">
                  <a16:creationId xmlns:a16="http://schemas.microsoft.com/office/drawing/2014/main" id="{E4B58E5E-3551-3B37-CF6B-7D2AF3C2C273}"/>
                </a:ext>
              </a:extLst>
            </p:cNvPr>
            <p:cNvSpPr/>
            <p:nvPr/>
          </p:nvSpPr>
          <p:spPr>
            <a:xfrm>
              <a:off x="9084723" y="3497881"/>
              <a:ext cx="2399031" cy="39727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90000"/>
                </a:lnSpc>
              </a:pPr>
              <a:r>
                <a:rPr lang="en-US" sz="1400" dirty="0">
                  <a:solidFill>
                    <a:schemeClr val="bg1"/>
                  </a:solidFill>
                  <a:effectLst>
                    <a:outerShdw blurRad="50800" dist="12700" dir="5400000" algn="ctr" rotWithShape="0">
                      <a:schemeClr val="tx1"/>
                    </a:outerShdw>
                  </a:effectLst>
                </a:rPr>
                <a:t>Echo ±</a:t>
              </a:r>
              <a:br>
                <a:rPr lang="en-US" sz="1400" dirty="0">
                  <a:solidFill>
                    <a:schemeClr val="bg1"/>
                  </a:solidFill>
                  <a:effectLst>
                    <a:outerShdw blurRad="50800" dist="12700" dir="5400000" algn="ctr" rotWithShape="0">
                      <a:schemeClr val="tx1"/>
                    </a:outerShdw>
                  </a:effectLst>
                </a:rPr>
              </a:br>
              <a:r>
                <a:rPr lang="en-US" sz="1400" dirty="0">
                  <a:solidFill>
                    <a:schemeClr val="bg1"/>
                  </a:solidFill>
                  <a:effectLst>
                    <a:outerShdw blurRad="50800" dist="12700" dir="5400000" algn="ctr" rotWithShape="0">
                      <a:schemeClr val="tx1"/>
                    </a:outerShdw>
                  </a:effectLst>
                </a:rPr>
                <a:t>HRCT, 6MWT (optional)</a:t>
              </a:r>
            </a:p>
          </p:txBody>
        </p:sp>
        <p:cxnSp>
          <p:nvCxnSpPr>
            <p:cNvPr id="34" name="Straight Arrow Connector 33">
              <a:extLst>
                <a:ext uri="{FF2B5EF4-FFF2-40B4-BE49-F238E27FC236}">
                  <a16:creationId xmlns:a16="http://schemas.microsoft.com/office/drawing/2014/main" id="{04C99C56-59D0-33D1-76DC-9F216CE039CB}"/>
                </a:ext>
              </a:extLst>
            </p:cNvPr>
            <p:cNvCxnSpPr>
              <a:cxnSpLocks/>
              <a:stCxn id="25" idx="2"/>
              <a:endCxn id="28" idx="0"/>
            </p:cNvCxnSpPr>
            <p:nvPr/>
          </p:nvCxnSpPr>
          <p:spPr>
            <a:xfrm>
              <a:off x="7730131" y="3257071"/>
              <a:ext cx="1211" cy="23141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D56A8A-F13B-644B-EE95-1B51A224625D}"/>
                </a:ext>
              </a:extLst>
            </p:cNvPr>
            <p:cNvCxnSpPr>
              <a:cxnSpLocks/>
              <a:stCxn id="37" idx="2"/>
              <a:endCxn id="33" idx="0"/>
            </p:cNvCxnSpPr>
            <p:nvPr/>
          </p:nvCxnSpPr>
          <p:spPr>
            <a:xfrm>
              <a:off x="10281211" y="3251351"/>
              <a:ext cx="3028" cy="24653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D10F3B-243A-9B28-BB12-29A3BDD85947}"/>
                </a:ext>
              </a:extLst>
            </p:cNvPr>
            <p:cNvCxnSpPr>
              <a:cxnSpLocks/>
              <a:stCxn id="33" idx="2"/>
              <a:endCxn id="31" idx="0"/>
            </p:cNvCxnSpPr>
            <p:nvPr/>
          </p:nvCxnSpPr>
          <p:spPr>
            <a:xfrm>
              <a:off x="10284239" y="3895152"/>
              <a:ext cx="2167" cy="12214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55">
              <a:extLst>
                <a:ext uri="{FF2B5EF4-FFF2-40B4-BE49-F238E27FC236}">
                  <a16:creationId xmlns:a16="http://schemas.microsoft.com/office/drawing/2014/main" id="{68F5CDED-FEA6-9841-2BDA-778674E2486E}"/>
                </a:ext>
              </a:extLst>
            </p:cNvPr>
            <p:cNvSpPr/>
            <p:nvPr/>
          </p:nvSpPr>
          <p:spPr>
            <a:xfrm>
              <a:off x="9029916" y="1362271"/>
              <a:ext cx="2502590" cy="1889080"/>
            </a:xfrm>
            <a:prstGeom prst="roundRect">
              <a:avLst>
                <a:gd name="adj" fmla="val 25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90000"/>
                </a:lnSpc>
              </a:pPr>
              <a:r>
                <a:rPr lang="en-US" sz="1600" dirty="0" err="1">
                  <a:solidFill>
                    <a:schemeClr val="bg2"/>
                  </a:solidFill>
                  <a:effectLst>
                    <a:outerShdw blurRad="50800" dist="12700" dir="5400000" algn="ctr" rotWithShape="0">
                      <a:schemeClr val="tx1"/>
                    </a:outerShdw>
                  </a:effectLst>
                  <a:sym typeface="Lato Light"/>
                </a:rPr>
                <a:t>DLCO</a:t>
              </a:r>
              <a:r>
                <a:rPr lang="en-US" sz="1600" baseline="-25000" dirty="0" err="1">
                  <a:solidFill>
                    <a:schemeClr val="bg2"/>
                  </a:solidFill>
                  <a:effectLst>
                    <a:outerShdw blurRad="50800" dist="12700" dir="5400000" algn="ctr" rotWithShape="0">
                      <a:schemeClr val="tx1"/>
                    </a:outerShdw>
                  </a:effectLst>
                  <a:sym typeface="Lato Light"/>
                </a:rPr>
                <a:t>corr</a:t>
              </a:r>
              <a:r>
                <a:rPr lang="en-US" sz="1600" dirty="0">
                  <a:solidFill>
                    <a:schemeClr val="bg2"/>
                  </a:solidFill>
                  <a:effectLst>
                    <a:outerShdw blurRad="50800" dist="12700" dir="5400000" algn="ctr" rotWithShape="0">
                      <a:schemeClr val="tx1"/>
                    </a:outerShdw>
                  </a:effectLst>
                  <a:sym typeface="Lato Light"/>
                </a:rPr>
                <a:t> &lt;70.3% + FVC/DLCO </a:t>
              </a:r>
              <a:r>
                <a:rPr lang="en-US" sz="1600" dirty="0">
                  <a:solidFill>
                    <a:schemeClr val="bg1"/>
                  </a:solidFill>
                  <a:effectLst>
                    <a:outerShdw blurRad="50800" dist="12700" dir="5400000" algn="ctr" rotWithShape="0">
                      <a:schemeClr val="tx1"/>
                    </a:outerShdw>
                  </a:effectLst>
                  <a:sym typeface="Lato Light"/>
                </a:rPr>
                <a:t>≥1.82</a:t>
              </a:r>
              <a:br>
                <a:rPr lang="en-US" sz="1600" dirty="0">
                  <a:solidFill>
                    <a:schemeClr val="bg1"/>
                  </a:solidFill>
                  <a:effectLst>
                    <a:outerShdw blurRad="50800" dist="12700" dir="5400000" algn="ctr" rotWithShape="0">
                      <a:schemeClr val="tx1"/>
                    </a:outerShdw>
                  </a:effectLst>
                  <a:sym typeface="Lato Light"/>
                </a:rPr>
              </a:br>
              <a:br>
                <a:rPr lang="en-US" sz="1600" dirty="0">
                  <a:solidFill>
                    <a:schemeClr val="bg1"/>
                  </a:solidFill>
                  <a:effectLst>
                    <a:outerShdw blurRad="50800" dist="12700" dir="5400000" algn="ctr" rotWithShape="0">
                      <a:schemeClr val="tx1"/>
                    </a:outerShdw>
                  </a:effectLst>
                  <a:sym typeface="Lato Light"/>
                </a:rPr>
              </a:br>
              <a:r>
                <a:rPr lang="en-US" sz="1600" b="1" dirty="0">
                  <a:solidFill>
                    <a:schemeClr val="bg1"/>
                  </a:solidFill>
                  <a:effectLst>
                    <a:outerShdw blurRad="50800" dist="12700" dir="5400000" algn="ctr" rotWithShape="0">
                      <a:schemeClr val="tx1"/>
                    </a:outerShdw>
                  </a:effectLst>
                  <a:sym typeface="Lato Light"/>
                </a:rPr>
                <a:t>AND/OR</a:t>
              </a:r>
              <a:br>
                <a:rPr lang="en-US" sz="1600" b="1" dirty="0">
                  <a:solidFill>
                    <a:schemeClr val="bg1"/>
                  </a:solidFill>
                  <a:effectLst>
                    <a:outerShdw blurRad="50800" dist="12700" dir="5400000" algn="ctr" rotWithShape="0">
                      <a:schemeClr val="tx1"/>
                    </a:outerShdw>
                  </a:effectLst>
                  <a:sym typeface="Lato Light"/>
                </a:rPr>
              </a:br>
              <a:br>
                <a:rPr lang="en-US" sz="1600" dirty="0">
                  <a:solidFill>
                    <a:schemeClr val="bg1"/>
                  </a:solidFill>
                  <a:effectLst>
                    <a:outerShdw blurRad="50800" dist="12700" dir="5400000" algn="ctr" rotWithShape="0">
                      <a:schemeClr val="tx1"/>
                    </a:outerShdw>
                  </a:effectLst>
                  <a:sym typeface="Lato Light"/>
                </a:rPr>
              </a:br>
              <a:r>
                <a:rPr lang="en-US" sz="1600" dirty="0">
                  <a:solidFill>
                    <a:schemeClr val="bg1"/>
                  </a:solidFill>
                  <a:effectLst>
                    <a:outerShdw blurRad="50800" dist="12700" dir="5400000" algn="ctr" rotWithShape="0">
                      <a:schemeClr val="tx1"/>
                    </a:outerShdw>
                  </a:effectLst>
                  <a:sym typeface="Lato Light"/>
                </a:rPr>
                <a:t>NT-</a:t>
              </a:r>
              <a:r>
                <a:rPr lang="en-US" sz="1600" dirty="0" err="1">
                  <a:solidFill>
                    <a:schemeClr val="bg1"/>
                  </a:solidFill>
                  <a:effectLst>
                    <a:outerShdw blurRad="50800" dist="12700" dir="5400000" algn="ctr" rotWithShape="0">
                      <a:schemeClr val="tx1"/>
                    </a:outerShdw>
                  </a:effectLst>
                  <a:sym typeface="Lato Light"/>
                </a:rPr>
                <a:t>proBNP</a:t>
              </a:r>
              <a:r>
                <a:rPr lang="en-US" sz="1600" dirty="0">
                  <a:solidFill>
                    <a:schemeClr val="bg1"/>
                  </a:solidFill>
                  <a:effectLst>
                    <a:outerShdw blurRad="50800" dist="12700" dir="5400000" algn="ctr" rotWithShape="0">
                      <a:schemeClr val="tx1"/>
                    </a:outerShdw>
                  </a:effectLst>
                  <a:sym typeface="Lato Light"/>
                </a:rPr>
                <a:t> &gt;209.8 </a:t>
              </a:r>
              <a:r>
                <a:rPr lang="en-US" sz="1600" dirty="0" err="1">
                  <a:solidFill>
                    <a:schemeClr val="bg1"/>
                  </a:solidFill>
                  <a:effectLst>
                    <a:outerShdw blurRad="50800" dist="12700" dir="5400000" algn="ctr" rotWithShape="0">
                      <a:schemeClr val="tx1"/>
                    </a:outerShdw>
                  </a:effectLst>
                  <a:sym typeface="Lato Light"/>
                </a:rPr>
                <a:t>pg</a:t>
              </a:r>
              <a:r>
                <a:rPr lang="en-US" sz="1600" dirty="0">
                  <a:solidFill>
                    <a:schemeClr val="bg1"/>
                  </a:solidFill>
                  <a:effectLst>
                    <a:outerShdw blurRad="50800" dist="12700" dir="5400000" algn="ctr" rotWithShape="0">
                      <a:schemeClr val="tx1"/>
                    </a:outerShdw>
                  </a:effectLst>
                  <a:sym typeface="Lato Light"/>
                </a:rPr>
                <a:t>/mL</a:t>
              </a:r>
            </a:p>
          </p:txBody>
        </p:sp>
        <p:sp>
          <p:nvSpPr>
            <p:cNvPr id="38" name="Rounded Rectangle 141">
              <a:extLst>
                <a:ext uri="{FF2B5EF4-FFF2-40B4-BE49-F238E27FC236}">
                  <a16:creationId xmlns:a16="http://schemas.microsoft.com/office/drawing/2014/main" id="{15FE1885-986C-8878-C199-DFEEBF7D5584}"/>
                </a:ext>
              </a:extLst>
            </p:cNvPr>
            <p:cNvSpPr/>
            <p:nvPr/>
          </p:nvSpPr>
          <p:spPr>
            <a:xfrm>
              <a:off x="9875723" y="4494135"/>
              <a:ext cx="822960" cy="499536"/>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200" dirty="0">
                  <a:solidFill>
                    <a:schemeClr val="tx1"/>
                  </a:solidFill>
                </a:rPr>
                <a:t>RHC</a:t>
              </a:r>
            </a:p>
          </p:txBody>
        </p:sp>
      </p:grpSp>
      <p:grpSp>
        <p:nvGrpSpPr>
          <p:cNvPr id="20" name="Group 19">
            <a:extLst>
              <a:ext uri="{FF2B5EF4-FFF2-40B4-BE49-F238E27FC236}">
                <a16:creationId xmlns:a16="http://schemas.microsoft.com/office/drawing/2014/main" id="{4A29A12E-548D-EDC3-6BB7-FC6CB7E72A20}"/>
              </a:ext>
            </a:extLst>
          </p:cNvPr>
          <p:cNvGrpSpPr/>
          <p:nvPr/>
        </p:nvGrpSpPr>
        <p:grpSpPr>
          <a:xfrm>
            <a:off x="744033" y="837940"/>
            <a:ext cx="5106824" cy="4061237"/>
            <a:chOff x="754149" y="937114"/>
            <a:chExt cx="5106824" cy="4061237"/>
          </a:xfrm>
        </p:grpSpPr>
        <p:sp>
          <p:nvSpPr>
            <p:cNvPr id="3" name="Rectangle: Rounded Corners 2">
              <a:extLst>
                <a:ext uri="{FF2B5EF4-FFF2-40B4-BE49-F238E27FC236}">
                  <a16:creationId xmlns:a16="http://schemas.microsoft.com/office/drawing/2014/main" id="{DB126542-03D1-F6DB-F86B-A349F68500DF}"/>
                </a:ext>
              </a:extLst>
            </p:cNvPr>
            <p:cNvSpPr/>
            <p:nvPr/>
          </p:nvSpPr>
          <p:spPr>
            <a:xfrm>
              <a:off x="760325" y="937114"/>
              <a:ext cx="5100648" cy="347547"/>
            </a:xfrm>
            <a:prstGeom prst="roundRect">
              <a:avLst/>
            </a:prstGeom>
            <a:solidFill>
              <a:schemeClr val="accent4">
                <a:lumMod val="50000"/>
              </a:schemeClr>
            </a:solidFill>
            <a:ln w="254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effectLst>
                    <a:outerShdw blurRad="50800" dist="12700" dir="5400000" algn="ctr" rotWithShape="0">
                      <a:schemeClr val="tx1"/>
                    </a:outerShdw>
                  </a:effectLst>
                </a:rPr>
                <a:t>ESC/ERS Guidelines</a:t>
              </a:r>
              <a:r>
                <a:rPr lang="en-US" sz="2000" b="1" baseline="30000" dirty="0">
                  <a:solidFill>
                    <a:schemeClr val="bg1"/>
                  </a:solidFill>
                  <a:effectLst>
                    <a:outerShdw blurRad="50800" dist="12700" dir="5400000" algn="ctr" rotWithShape="0">
                      <a:schemeClr val="tx1"/>
                    </a:outerShdw>
                  </a:effectLst>
                </a:rPr>
                <a:t>1,2</a:t>
              </a:r>
            </a:p>
          </p:txBody>
        </p:sp>
        <p:sp>
          <p:nvSpPr>
            <p:cNvPr id="5" name="Rounded Rectangle 22">
              <a:extLst>
                <a:ext uri="{FF2B5EF4-FFF2-40B4-BE49-F238E27FC236}">
                  <a16:creationId xmlns:a16="http://schemas.microsoft.com/office/drawing/2014/main" id="{FB1F4A93-F23D-BDA7-6CD7-A1D2712E729E}"/>
                </a:ext>
              </a:extLst>
            </p:cNvPr>
            <p:cNvSpPr/>
            <p:nvPr/>
          </p:nvSpPr>
          <p:spPr>
            <a:xfrm>
              <a:off x="760325" y="2916464"/>
              <a:ext cx="2478634" cy="340607"/>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600" dirty="0">
                  <a:solidFill>
                    <a:schemeClr val="tx1"/>
                  </a:solidFill>
                </a:rPr>
                <a:t>NO</a:t>
              </a:r>
            </a:p>
          </p:txBody>
        </p:sp>
        <p:sp>
          <p:nvSpPr>
            <p:cNvPr id="6" name="Rounded Rectangle 22">
              <a:extLst>
                <a:ext uri="{FF2B5EF4-FFF2-40B4-BE49-F238E27FC236}">
                  <a16:creationId xmlns:a16="http://schemas.microsoft.com/office/drawing/2014/main" id="{735A9108-15E3-282B-4BD7-5158CD2101B5}"/>
                </a:ext>
              </a:extLst>
            </p:cNvPr>
            <p:cNvSpPr/>
            <p:nvPr/>
          </p:nvSpPr>
          <p:spPr>
            <a:xfrm>
              <a:off x="3366773" y="2916464"/>
              <a:ext cx="2478634" cy="340607"/>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600" dirty="0">
                  <a:solidFill>
                    <a:schemeClr val="tx1"/>
                  </a:solidFill>
                </a:rPr>
                <a:t>YES</a:t>
              </a:r>
            </a:p>
          </p:txBody>
        </p:sp>
        <p:cxnSp>
          <p:nvCxnSpPr>
            <p:cNvPr id="7" name="Straight Arrow Connector 6">
              <a:extLst>
                <a:ext uri="{FF2B5EF4-FFF2-40B4-BE49-F238E27FC236}">
                  <a16:creationId xmlns:a16="http://schemas.microsoft.com/office/drawing/2014/main" id="{C1F03837-A1E7-CA33-E611-97880B69F68D}"/>
                </a:ext>
              </a:extLst>
            </p:cNvPr>
            <p:cNvCxnSpPr>
              <a:cxnSpLocks/>
              <a:stCxn id="6" idx="2"/>
              <a:endCxn id="8" idx="0"/>
            </p:cNvCxnSpPr>
            <p:nvPr/>
          </p:nvCxnSpPr>
          <p:spPr>
            <a:xfrm flipH="1">
              <a:off x="4604854" y="3257071"/>
              <a:ext cx="1236" cy="23141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141">
              <a:extLst>
                <a:ext uri="{FF2B5EF4-FFF2-40B4-BE49-F238E27FC236}">
                  <a16:creationId xmlns:a16="http://schemas.microsoft.com/office/drawing/2014/main" id="{6FEF98D9-07C3-44AB-EB3E-51284510E83D}"/>
                </a:ext>
              </a:extLst>
            </p:cNvPr>
            <p:cNvSpPr/>
            <p:nvPr/>
          </p:nvSpPr>
          <p:spPr>
            <a:xfrm>
              <a:off x="3366772" y="3488483"/>
              <a:ext cx="2476163" cy="849386"/>
            </a:xfrm>
            <a:prstGeom prst="roundRect">
              <a:avLst>
                <a:gd name="adj" fmla="val 7375"/>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400" dirty="0">
                  <a:effectLst>
                    <a:outerShdw blurRad="50800" dist="12700" dir="5400000" algn="ctr" rotWithShape="0">
                      <a:schemeClr val="tx1"/>
                    </a:outerShdw>
                  </a:effectLst>
                </a:rPr>
                <a:t>DETECT</a:t>
              </a:r>
            </a:p>
          </p:txBody>
        </p:sp>
        <p:sp>
          <p:nvSpPr>
            <p:cNvPr id="10" name="Rounded Rectangle 22">
              <a:extLst>
                <a:ext uri="{FF2B5EF4-FFF2-40B4-BE49-F238E27FC236}">
                  <a16:creationId xmlns:a16="http://schemas.microsoft.com/office/drawing/2014/main" id="{403D941E-98D4-60FF-A647-D00B3CE4E016}"/>
                </a:ext>
              </a:extLst>
            </p:cNvPr>
            <p:cNvSpPr/>
            <p:nvPr/>
          </p:nvSpPr>
          <p:spPr>
            <a:xfrm>
              <a:off x="3366773" y="4498816"/>
              <a:ext cx="1238081" cy="499535"/>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200" dirty="0">
                  <a:solidFill>
                    <a:schemeClr val="tx1"/>
                  </a:solidFill>
                </a:rPr>
                <a:t>No need for echo and/or RHC</a:t>
              </a:r>
            </a:p>
          </p:txBody>
        </p:sp>
        <p:sp>
          <p:nvSpPr>
            <p:cNvPr id="13" name="Rounded Rectangle 141">
              <a:extLst>
                <a:ext uri="{FF2B5EF4-FFF2-40B4-BE49-F238E27FC236}">
                  <a16:creationId xmlns:a16="http://schemas.microsoft.com/office/drawing/2014/main" id="{26DC89B5-8F62-D8F3-E61E-A797DDC874FF}"/>
                </a:ext>
              </a:extLst>
            </p:cNvPr>
            <p:cNvSpPr/>
            <p:nvPr/>
          </p:nvSpPr>
          <p:spPr>
            <a:xfrm>
              <a:off x="754149" y="3501241"/>
              <a:ext cx="2478633" cy="841520"/>
            </a:xfrm>
            <a:prstGeom prst="roundRect">
              <a:avLst>
                <a:gd name="adj" fmla="val 6263"/>
              </a:avLst>
            </a:prstGeom>
            <a:solidFill>
              <a:srgbClr val="C5BDCF"/>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ts val="1800"/>
                </a:lnSpc>
              </a:pPr>
              <a:r>
                <a:rPr lang="en-US" sz="1400" dirty="0">
                  <a:solidFill>
                    <a:schemeClr val="tx1"/>
                  </a:solidFill>
                </a:rPr>
                <a:t>Annual screening using practical approach to assess risk of PAH*</a:t>
              </a:r>
            </a:p>
          </p:txBody>
        </p:sp>
        <p:cxnSp>
          <p:nvCxnSpPr>
            <p:cNvPr id="14" name="Connector: Curved 13">
              <a:extLst>
                <a:ext uri="{FF2B5EF4-FFF2-40B4-BE49-F238E27FC236}">
                  <a16:creationId xmlns:a16="http://schemas.microsoft.com/office/drawing/2014/main" id="{528A2BC5-2E1D-A980-A34B-014E66D00137}"/>
                </a:ext>
              </a:extLst>
            </p:cNvPr>
            <p:cNvCxnSpPr>
              <a:cxnSpLocks/>
              <a:stCxn id="18" idx="2"/>
              <a:endCxn id="5" idx="0"/>
            </p:cNvCxnSpPr>
            <p:nvPr/>
          </p:nvCxnSpPr>
          <p:spPr>
            <a:xfrm rot="5400000">
              <a:off x="2556901" y="2168892"/>
              <a:ext cx="190314" cy="1304831"/>
            </a:xfrm>
            <a:prstGeom prst="curved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28515962-3DF2-28E7-6CEE-1FB3A58B5E1C}"/>
                </a:ext>
              </a:extLst>
            </p:cNvPr>
            <p:cNvCxnSpPr>
              <a:cxnSpLocks/>
              <a:stCxn id="18" idx="2"/>
              <a:endCxn id="6" idx="0"/>
            </p:cNvCxnSpPr>
            <p:nvPr/>
          </p:nvCxnSpPr>
          <p:spPr>
            <a:xfrm rot="16200000" flipH="1">
              <a:off x="3860124" y="2170498"/>
              <a:ext cx="190314" cy="1301617"/>
            </a:xfrm>
            <a:prstGeom prst="curved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B681A9-780E-1D95-8EB0-77D9D1265A76}"/>
                </a:ext>
              </a:extLst>
            </p:cNvPr>
            <p:cNvCxnSpPr>
              <a:cxnSpLocks/>
              <a:stCxn id="5" idx="2"/>
              <a:endCxn id="13" idx="0"/>
            </p:cNvCxnSpPr>
            <p:nvPr/>
          </p:nvCxnSpPr>
          <p:spPr>
            <a:xfrm flipH="1">
              <a:off x="1993466" y="3257071"/>
              <a:ext cx="6176" cy="24417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4894934C-3200-9A67-6133-853E9EB96B91}"/>
                </a:ext>
              </a:extLst>
            </p:cNvPr>
            <p:cNvCxnSpPr>
              <a:cxnSpLocks/>
              <a:stCxn id="10" idx="1"/>
              <a:endCxn id="13" idx="2"/>
            </p:cNvCxnSpPr>
            <p:nvPr/>
          </p:nvCxnSpPr>
          <p:spPr>
            <a:xfrm rot="10800000">
              <a:off x="1993467" y="4342762"/>
              <a:ext cx="1373307" cy="405823"/>
            </a:xfrm>
            <a:prstGeom prst="curved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51">
              <a:extLst>
                <a:ext uri="{FF2B5EF4-FFF2-40B4-BE49-F238E27FC236}">
                  <a16:creationId xmlns:a16="http://schemas.microsoft.com/office/drawing/2014/main" id="{AA659A06-7D38-E015-6E27-46348160898F}"/>
                </a:ext>
              </a:extLst>
            </p:cNvPr>
            <p:cNvSpPr/>
            <p:nvPr/>
          </p:nvSpPr>
          <p:spPr>
            <a:xfrm>
              <a:off x="754149" y="2141374"/>
              <a:ext cx="5100647" cy="584776"/>
            </a:xfrm>
            <a:prstGeom prst="roundRect">
              <a:avLst>
                <a:gd name="adj" fmla="val 941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lvl="1" algn="ctr">
                <a:lnSpc>
                  <a:spcPct val="90000"/>
                </a:lnSpc>
                <a:spcBef>
                  <a:spcPts val="1000"/>
                </a:spcBef>
                <a:buClr>
                  <a:schemeClr val="bg1"/>
                </a:buClr>
                <a:buSzPct val="125000"/>
              </a:pPr>
              <a:r>
                <a:rPr lang="en-US" sz="1600" dirty="0" err="1">
                  <a:solidFill>
                    <a:schemeClr val="bg1"/>
                  </a:solidFill>
                  <a:effectLst>
                    <a:outerShdw blurRad="50800" dist="12700" dir="5400000" algn="ctr" rotWithShape="0">
                      <a:schemeClr val="tx1"/>
                    </a:outerShdw>
                  </a:effectLst>
                  <a:cs typeface="Arial" panose="020B0604020202020204" pitchFamily="34" charset="0"/>
                </a:rPr>
                <a:t>SSc</a:t>
              </a:r>
              <a:r>
                <a:rPr lang="en-US" sz="1600" dirty="0">
                  <a:solidFill>
                    <a:schemeClr val="bg1"/>
                  </a:solidFill>
                  <a:effectLst>
                    <a:outerShdw blurRad="50800" dist="12700" dir="5400000" algn="ctr" rotWithShape="0">
                      <a:schemeClr val="tx1"/>
                    </a:outerShdw>
                  </a:effectLst>
                  <a:cs typeface="Arial" panose="020B0604020202020204" pitchFamily="34" charset="0"/>
                </a:rPr>
                <a:t> &gt;3 years   +   FVC ≥40%   +   </a:t>
              </a:r>
              <a:r>
                <a:rPr lang="en-US" sz="1600" dirty="0">
                  <a:solidFill>
                    <a:schemeClr val="bg2"/>
                  </a:solidFill>
                  <a:effectLst>
                    <a:outerShdw blurRad="50800" dist="12700" dir="5400000" algn="ctr" rotWithShape="0">
                      <a:schemeClr val="tx1"/>
                    </a:outerShdw>
                  </a:effectLst>
                  <a:cs typeface="Arial" panose="020B0604020202020204" pitchFamily="34" charset="0"/>
                </a:rPr>
                <a:t>DLCO &lt;60</a:t>
              </a:r>
              <a:r>
                <a:rPr lang="en-US" sz="1600" dirty="0">
                  <a:solidFill>
                    <a:schemeClr val="bg1"/>
                  </a:solidFill>
                  <a:effectLst>
                    <a:outerShdw blurRad="50800" dist="12700" dir="5400000" algn="ctr" rotWithShape="0">
                      <a:schemeClr val="tx1"/>
                    </a:outerShdw>
                  </a:effectLst>
                  <a:cs typeface="Arial" panose="020B0604020202020204" pitchFamily="34" charset="0"/>
                </a:rPr>
                <a:t>%</a:t>
              </a:r>
            </a:p>
          </p:txBody>
        </p:sp>
        <p:sp>
          <p:nvSpPr>
            <p:cNvPr id="26" name="Rounded Rectangle 51">
              <a:extLst>
                <a:ext uri="{FF2B5EF4-FFF2-40B4-BE49-F238E27FC236}">
                  <a16:creationId xmlns:a16="http://schemas.microsoft.com/office/drawing/2014/main" id="{BFC65F02-86E8-5F45-F765-05BB6584D292}"/>
                </a:ext>
              </a:extLst>
            </p:cNvPr>
            <p:cNvSpPr/>
            <p:nvPr/>
          </p:nvSpPr>
          <p:spPr>
            <a:xfrm>
              <a:off x="754149" y="1362271"/>
              <a:ext cx="5100647" cy="330341"/>
            </a:xfrm>
            <a:prstGeom prst="roundRect">
              <a:avLst>
                <a:gd name="adj" fmla="val 941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80962" lvl="1" algn="ctr">
                <a:lnSpc>
                  <a:spcPct val="90000"/>
                </a:lnSpc>
                <a:spcBef>
                  <a:spcPts val="800"/>
                </a:spcBef>
                <a:buClr>
                  <a:srgbClr val="4B82C3"/>
                </a:buClr>
                <a:buSzPct val="125000"/>
              </a:pPr>
              <a:r>
                <a:rPr lang="en-US" sz="1600" dirty="0" err="1">
                  <a:solidFill>
                    <a:schemeClr val="bg1"/>
                  </a:solidFill>
                  <a:effectLst>
                    <a:outerShdw blurRad="50800" dist="12700" dir="5400000" algn="ctr" rotWithShape="0">
                      <a:schemeClr val="tx1"/>
                    </a:outerShdw>
                  </a:effectLst>
                </a:rPr>
                <a:t>SSc</a:t>
              </a:r>
              <a:r>
                <a:rPr lang="en-US" sz="1600" dirty="0">
                  <a:solidFill>
                    <a:schemeClr val="bg1"/>
                  </a:solidFill>
                  <a:effectLst>
                    <a:outerShdw blurRad="50800" dist="12700" dir="5400000" algn="ctr" rotWithShape="0">
                      <a:schemeClr val="tx1"/>
                    </a:outerShdw>
                  </a:effectLst>
                </a:rPr>
                <a:t> and Asymptomatic for PAH</a:t>
              </a:r>
            </a:p>
          </p:txBody>
        </p:sp>
        <p:sp>
          <p:nvSpPr>
            <p:cNvPr id="27" name="Plus Sign 26">
              <a:extLst>
                <a:ext uri="{FF2B5EF4-FFF2-40B4-BE49-F238E27FC236}">
                  <a16:creationId xmlns:a16="http://schemas.microsoft.com/office/drawing/2014/main" id="{CFDD1722-EBC8-134D-6A81-ED65A649A83A}"/>
                </a:ext>
              </a:extLst>
            </p:cNvPr>
            <p:cNvSpPr/>
            <p:nvPr/>
          </p:nvSpPr>
          <p:spPr>
            <a:xfrm>
              <a:off x="3113070" y="1749776"/>
              <a:ext cx="339047" cy="31241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22">
              <a:extLst>
                <a:ext uri="{FF2B5EF4-FFF2-40B4-BE49-F238E27FC236}">
                  <a16:creationId xmlns:a16="http://schemas.microsoft.com/office/drawing/2014/main" id="{66C30A6A-87BC-489B-9355-16B06D503F4D}"/>
                </a:ext>
              </a:extLst>
            </p:cNvPr>
            <p:cNvSpPr/>
            <p:nvPr/>
          </p:nvSpPr>
          <p:spPr>
            <a:xfrm>
              <a:off x="4754710" y="4498816"/>
              <a:ext cx="1088225" cy="499535"/>
            </a:xfrm>
            <a:prstGeom prst="roundRect">
              <a:avLst/>
            </a:prstGeom>
            <a:noFill/>
            <a:ln>
              <a:solidFill>
                <a:srgbClr val="128A99"/>
              </a:solidFill>
            </a:ln>
          </p:spPr>
          <p:style>
            <a:lnRef idx="2">
              <a:schemeClr val="accent1">
                <a:shade val="50000"/>
              </a:schemeClr>
            </a:lnRef>
            <a:fillRef idx="1">
              <a:schemeClr val="accent1"/>
            </a:fillRef>
            <a:effectRef idx="0">
              <a:schemeClr val="accent1"/>
            </a:effectRef>
            <a:fontRef idx="minor">
              <a:schemeClr val="lt1"/>
            </a:fontRef>
          </p:style>
          <p:txBody>
            <a:bodyPr tIns="18288" bIns="0" rtlCol="0" anchor="ctr"/>
            <a:lstStyle/>
            <a:p>
              <a:pPr algn="ctr">
                <a:lnSpc>
                  <a:spcPct val="80000"/>
                </a:lnSpc>
              </a:pPr>
              <a:r>
                <a:rPr lang="en-US" sz="1200" dirty="0">
                  <a:solidFill>
                    <a:schemeClr val="tx1"/>
                  </a:solidFill>
                </a:rPr>
                <a:t>Echo and/or RHC</a:t>
              </a:r>
            </a:p>
          </p:txBody>
        </p:sp>
        <p:cxnSp>
          <p:nvCxnSpPr>
            <p:cNvPr id="54" name="Connector: Curved 53">
              <a:extLst>
                <a:ext uri="{FF2B5EF4-FFF2-40B4-BE49-F238E27FC236}">
                  <a16:creationId xmlns:a16="http://schemas.microsoft.com/office/drawing/2014/main" id="{D96B9BD4-F2DF-1F12-BE31-90D24F37A259}"/>
                </a:ext>
              </a:extLst>
            </p:cNvPr>
            <p:cNvCxnSpPr>
              <a:cxnSpLocks/>
              <a:stCxn id="8" idx="2"/>
              <a:endCxn id="10" idx="0"/>
            </p:cNvCxnSpPr>
            <p:nvPr/>
          </p:nvCxnSpPr>
          <p:spPr>
            <a:xfrm rot="5400000">
              <a:off x="4214861" y="4108822"/>
              <a:ext cx="160947" cy="619040"/>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AAD0E263-B7A8-EE25-443A-B9A7C647B531}"/>
                </a:ext>
              </a:extLst>
            </p:cNvPr>
            <p:cNvCxnSpPr>
              <a:cxnSpLocks/>
              <a:stCxn id="8" idx="2"/>
              <a:endCxn id="47" idx="0"/>
            </p:cNvCxnSpPr>
            <p:nvPr/>
          </p:nvCxnSpPr>
          <p:spPr>
            <a:xfrm rot="16200000" flipH="1">
              <a:off x="4871365" y="4071357"/>
              <a:ext cx="160947" cy="693969"/>
            </a:xfrm>
            <a:prstGeom prst="curved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ooter Placeholder 8">
            <a:extLst>
              <a:ext uri="{FF2B5EF4-FFF2-40B4-BE49-F238E27FC236}">
                <a16:creationId xmlns:a16="http://schemas.microsoft.com/office/drawing/2014/main" id="{683BB44D-F3F8-95F4-3ECA-6B8B5B7F559B}"/>
              </a:ext>
            </a:extLst>
          </p:cNvPr>
          <p:cNvSpPr>
            <a:spLocks noGrp="1"/>
          </p:cNvSpPr>
          <p:nvPr>
            <p:ph type="ftr" sz="quarter" idx="3"/>
          </p:nvPr>
        </p:nvSpPr>
        <p:spPr>
          <a:xfrm>
            <a:off x="0" y="6373331"/>
            <a:ext cx="10744199" cy="442131"/>
          </a:xfrm>
        </p:spPr>
        <p:txBody>
          <a:bodyPr/>
          <a:lstStyle/>
          <a:p>
            <a:r>
              <a:rPr lang="en-US" sz="1000" dirty="0"/>
              <a:t>*Assessing the risk of having PAH based on an evaluation of breathlessness, in combination with echocardiogram or PFTs and BNP/NT-</a:t>
            </a:r>
            <a:r>
              <a:rPr lang="en-US" sz="1000" dirty="0" err="1"/>
              <a:t>proBNP</a:t>
            </a:r>
            <a:r>
              <a:rPr lang="en-US" sz="1000" dirty="0"/>
              <a:t>, should be considered in patients with </a:t>
            </a:r>
            <a:r>
              <a:rPr lang="en-US" sz="1000" dirty="0" err="1"/>
              <a:t>SSc</a:t>
            </a:r>
            <a:r>
              <a:rPr lang="en-US" sz="1000" dirty="0"/>
              <a:t>.</a:t>
            </a:r>
            <a:br>
              <a:rPr lang="en-US" sz="1000" dirty="0"/>
            </a:br>
            <a:r>
              <a:rPr lang="en-US" sz="1000" dirty="0"/>
              <a:t>6MWT, 6-minute walk test; ASIG, Australian Scleroderma Interest Group; </a:t>
            </a:r>
            <a:r>
              <a:rPr lang="en-US" sz="1000" dirty="0" err="1"/>
              <a:t>DLCOcorr</a:t>
            </a:r>
            <a:r>
              <a:rPr lang="en-US" sz="1000" dirty="0"/>
              <a:t>, corrected DLCO; echo, echocardiography; FVC, forced vital capacity; HRCT, high-resolution computed tomography of lung; NT-</a:t>
            </a:r>
            <a:r>
              <a:rPr lang="en-US" sz="1000" dirty="0" err="1"/>
              <a:t>proBNP</a:t>
            </a:r>
            <a:r>
              <a:rPr lang="en-US" sz="1000" dirty="0"/>
              <a:t>, N-terminal pro-B-type natriuretic peptide; RHC, right heart catheterization</a:t>
            </a:r>
          </a:p>
          <a:p>
            <a:r>
              <a:rPr lang="en-US" sz="1000" dirty="0"/>
              <a:t>
1. Humbert M, et al. </a:t>
            </a:r>
            <a:r>
              <a:rPr lang="en-US" sz="1000" i="1" dirty="0" err="1"/>
              <a:t>Eur</a:t>
            </a:r>
            <a:r>
              <a:rPr lang="en-US" sz="1000" i="1" dirty="0"/>
              <a:t> Respir J. </a:t>
            </a:r>
            <a:r>
              <a:rPr lang="en-US" sz="1000" dirty="0"/>
              <a:t>2022; ehac237; 2. Humbert M, et al. </a:t>
            </a:r>
            <a:r>
              <a:rPr lang="en-US" sz="1000" i="1" dirty="0" err="1"/>
              <a:t>Eur</a:t>
            </a:r>
            <a:r>
              <a:rPr lang="en-US" sz="1000" i="1" dirty="0"/>
              <a:t> Respir J. </a:t>
            </a:r>
            <a:r>
              <a:rPr lang="en-US" sz="1000" dirty="0"/>
              <a:t>2022; (Suppl)ehac237; 3. Thakkar V, et al. </a:t>
            </a:r>
            <a:r>
              <a:rPr lang="en-US" sz="1000" i="1" dirty="0"/>
              <a:t>Arthritis Res </a:t>
            </a:r>
            <a:r>
              <a:rPr lang="en-US" sz="1000" i="1" dirty="0" err="1"/>
              <a:t>Ther</a:t>
            </a:r>
            <a:r>
              <a:rPr lang="en-US" sz="1000" i="1" dirty="0"/>
              <a:t>. </a:t>
            </a:r>
            <a:r>
              <a:rPr lang="en-US" sz="1000" dirty="0"/>
              <a:t>2012;14(3):R143.</a:t>
            </a:r>
          </a:p>
        </p:txBody>
      </p:sp>
    </p:spTree>
    <p:extLst>
      <p:ext uri="{BB962C8B-B14F-4D97-AF65-F5344CB8AC3E}">
        <p14:creationId xmlns:p14="http://schemas.microsoft.com/office/powerpoint/2010/main" val="4555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883B-860B-E8A5-4DE3-066F0AF0BE60}"/>
              </a:ext>
            </a:extLst>
          </p:cNvPr>
          <p:cNvSpPr>
            <a:spLocks noGrp="1"/>
          </p:cNvSpPr>
          <p:nvPr>
            <p:ph type="title"/>
          </p:nvPr>
        </p:nvSpPr>
        <p:spPr/>
        <p:txBody>
          <a:bodyPr/>
          <a:lstStyle/>
          <a:p>
            <a:r>
              <a:rPr lang="en-US" dirty="0"/>
              <a:t>Focus on DETECT: 2-Step, 8-Variable Algorithm Supports PAH-</a:t>
            </a:r>
            <a:r>
              <a:rPr lang="en-US" dirty="0" err="1"/>
              <a:t>SSc</a:t>
            </a:r>
            <a:r>
              <a:rPr lang="en-US" dirty="0"/>
              <a:t> Screening/Early Detection</a:t>
            </a:r>
          </a:p>
        </p:txBody>
      </p:sp>
      <p:sp>
        <p:nvSpPr>
          <p:cNvPr id="15" name="Rounded Rectangle 6">
            <a:extLst>
              <a:ext uri="{FF2B5EF4-FFF2-40B4-BE49-F238E27FC236}">
                <a16:creationId xmlns:a16="http://schemas.microsoft.com/office/drawing/2014/main" id="{C9C9B7B2-EC8C-10F2-D4CB-06CF4CC64949}"/>
              </a:ext>
            </a:extLst>
          </p:cNvPr>
          <p:cNvSpPr/>
          <p:nvPr/>
        </p:nvSpPr>
        <p:spPr>
          <a:xfrm>
            <a:off x="3463189" y="3777077"/>
            <a:ext cx="5259206" cy="2172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FVC % predicted/DLCO % predicted</a:t>
            </a:r>
          </a:p>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Current/past telangiectasias</a:t>
            </a:r>
          </a:p>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Serum anticentromere antibodies</a:t>
            </a:r>
          </a:p>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Serum NT-</a:t>
            </a:r>
            <a:r>
              <a:rPr lang="en-US" sz="2000" dirty="0" err="1">
                <a:solidFill>
                  <a:schemeClr val="tx1"/>
                </a:solidFill>
                <a:cs typeface="Arial" panose="020B0604020202020204" pitchFamily="34" charset="0"/>
              </a:rPr>
              <a:t>proBNP</a:t>
            </a:r>
            <a:endParaRPr lang="en-US" sz="2000" dirty="0">
              <a:solidFill>
                <a:schemeClr val="tx1"/>
              </a:solidFill>
              <a:cs typeface="Arial" panose="020B0604020202020204" pitchFamily="34" charset="0"/>
            </a:endParaRPr>
          </a:p>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Serum urate</a:t>
            </a:r>
          </a:p>
          <a:p>
            <a:pPr marL="182563" lvl="1" indent="-182563">
              <a:lnSpc>
                <a:spcPct val="90000"/>
              </a:lnSpc>
              <a:spcBef>
                <a:spcPts val="400"/>
              </a:spcBef>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Right-axis deviation on electrocardiogram</a:t>
            </a:r>
          </a:p>
        </p:txBody>
      </p:sp>
      <p:grpSp>
        <p:nvGrpSpPr>
          <p:cNvPr id="9" name="Group 8">
            <a:extLst>
              <a:ext uri="{FF2B5EF4-FFF2-40B4-BE49-F238E27FC236}">
                <a16:creationId xmlns:a16="http://schemas.microsoft.com/office/drawing/2014/main" id="{5E921388-D22F-387C-3860-576EC00A7A3F}"/>
              </a:ext>
            </a:extLst>
          </p:cNvPr>
          <p:cNvGrpSpPr/>
          <p:nvPr/>
        </p:nvGrpSpPr>
        <p:grpSpPr>
          <a:xfrm>
            <a:off x="609600" y="1398765"/>
            <a:ext cx="11223648" cy="2018394"/>
            <a:chOff x="471394" y="1115890"/>
            <a:chExt cx="11223648" cy="2018394"/>
          </a:xfrm>
        </p:grpSpPr>
        <p:sp>
          <p:nvSpPr>
            <p:cNvPr id="14" name="Rounded Rectangle 12">
              <a:extLst>
                <a:ext uri="{FF2B5EF4-FFF2-40B4-BE49-F238E27FC236}">
                  <a16:creationId xmlns:a16="http://schemas.microsoft.com/office/drawing/2014/main" id="{46B30339-1FE2-F457-B8BB-249114C21C2F}"/>
                </a:ext>
              </a:extLst>
            </p:cNvPr>
            <p:cNvSpPr/>
            <p:nvPr/>
          </p:nvSpPr>
          <p:spPr>
            <a:xfrm>
              <a:off x="6248043" y="1677326"/>
              <a:ext cx="2311789" cy="720826"/>
            </a:xfrm>
            <a:prstGeom prst="roundRect">
              <a:avLst/>
            </a:prstGeom>
            <a:gradFill>
              <a:gsLst>
                <a:gs pos="0">
                  <a:srgbClr val="48035C"/>
                </a:gs>
                <a:gs pos="80000">
                  <a:srgbClr val="670482"/>
                </a:gs>
                <a:gs pos="41000">
                  <a:srgbClr val="5A0472"/>
                </a:gs>
              </a:gsLst>
              <a:lin ang="4800000" scaled="0"/>
            </a:gradFill>
            <a:ln w="25400">
              <a:solidFill>
                <a:srgbClr val="128A9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000" b="1" dirty="0"/>
                <a:t>Echocardiogram</a:t>
              </a:r>
            </a:p>
          </p:txBody>
        </p:sp>
        <p:sp>
          <p:nvSpPr>
            <p:cNvPr id="16" name="Rounded Rectangle 9">
              <a:extLst>
                <a:ext uri="{FF2B5EF4-FFF2-40B4-BE49-F238E27FC236}">
                  <a16:creationId xmlns:a16="http://schemas.microsoft.com/office/drawing/2014/main" id="{A6409F5A-EBF0-684B-8271-4E1950C8A49D}"/>
                </a:ext>
              </a:extLst>
            </p:cNvPr>
            <p:cNvSpPr/>
            <p:nvPr/>
          </p:nvSpPr>
          <p:spPr>
            <a:xfrm>
              <a:off x="3962400" y="2265432"/>
              <a:ext cx="2251784"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6350" lvl="1" algn="ctr">
                <a:spcBef>
                  <a:spcPts val="200"/>
                </a:spcBef>
                <a:buClr>
                  <a:srgbClr val="4B82C3"/>
                </a:buClr>
                <a:buSzPct val="125000"/>
              </a:pPr>
              <a:r>
                <a:rPr lang="en-US" sz="1400" b="1" dirty="0">
                  <a:solidFill>
                    <a:schemeClr val="tx1"/>
                  </a:solidFill>
                </a:rPr>
                <a:t>Total risk points ≤300</a:t>
              </a:r>
            </a:p>
            <a:p>
              <a:pPr marL="6350" lvl="1" algn="ctr">
                <a:spcBef>
                  <a:spcPts val="200"/>
                </a:spcBef>
                <a:buClr>
                  <a:srgbClr val="4B82C3"/>
                </a:buClr>
                <a:buSzPct val="125000"/>
              </a:pPr>
              <a:r>
                <a:rPr lang="en-US" sz="1400" dirty="0">
                  <a:solidFill>
                    <a:schemeClr val="tx1"/>
                  </a:solidFill>
                </a:rPr>
                <a:t>No referral to </a:t>
              </a:r>
              <a:br>
                <a:rPr lang="en-US" sz="1400" dirty="0">
                  <a:solidFill>
                    <a:schemeClr val="tx1"/>
                  </a:solidFill>
                </a:rPr>
              </a:br>
              <a:r>
                <a:rPr lang="en-US" sz="1400" dirty="0">
                  <a:solidFill>
                    <a:schemeClr val="tx1"/>
                  </a:solidFill>
                </a:rPr>
                <a:t>echocardiogram</a:t>
              </a:r>
            </a:p>
          </p:txBody>
        </p:sp>
        <p:sp>
          <p:nvSpPr>
            <p:cNvPr id="17" name="Rounded Rectangle 13">
              <a:extLst>
                <a:ext uri="{FF2B5EF4-FFF2-40B4-BE49-F238E27FC236}">
                  <a16:creationId xmlns:a16="http://schemas.microsoft.com/office/drawing/2014/main" id="{7AB774D2-F671-DB27-E1B3-BDAF53B60803}"/>
                </a:ext>
              </a:extLst>
            </p:cNvPr>
            <p:cNvSpPr/>
            <p:nvPr/>
          </p:nvSpPr>
          <p:spPr>
            <a:xfrm>
              <a:off x="6290794" y="2428863"/>
              <a:ext cx="2041874"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563" lvl="1" indent="-182563">
                <a:lnSpc>
                  <a:spcPct val="90000"/>
                </a:lnSpc>
                <a:spcBef>
                  <a:spcPts val="1000"/>
                </a:spcBef>
                <a:spcAft>
                  <a:spcPts val="600"/>
                </a:spcAft>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RA area</a:t>
              </a:r>
            </a:p>
            <a:p>
              <a:pPr marL="182563" lvl="1" indent="-182563">
                <a:lnSpc>
                  <a:spcPct val="90000"/>
                </a:lnSpc>
                <a:spcBef>
                  <a:spcPts val="1000"/>
                </a:spcBef>
                <a:spcAft>
                  <a:spcPts val="600"/>
                </a:spcAft>
                <a:buClr>
                  <a:schemeClr val="accent2"/>
                </a:buClr>
                <a:buSzPct val="125000"/>
                <a:buFont typeface="Arial" panose="020B0604020202020204" pitchFamily="34" charset="0"/>
                <a:buChar char="•"/>
              </a:pPr>
              <a:r>
                <a:rPr lang="en-US" sz="2000" dirty="0">
                  <a:solidFill>
                    <a:schemeClr val="tx1"/>
                  </a:solidFill>
                  <a:cs typeface="Arial" panose="020B0604020202020204" pitchFamily="34" charset="0"/>
                </a:rPr>
                <a:t>TRV</a:t>
              </a:r>
            </a:p>
          </p:txBody>
        </p:sp>
        <p:sp>
          <p:nvSpPr>
            <p:cNvPr id="18" name="Rounded Rectangle 20">
              <a:extLst>
                <a:ext uri="{FF2B5EF4-FFF2-40B4-BE49-F238E27FC236}">
                  <a16:creationId xmlns:a16="http://schemas.microsoft.com/office/drawing/2014/main" id="{43C1A46E-ADDF-4D88-B2ED-8A265F9F2314}"/>
                </a:ext>
              </a:extLst>
            </p:cNvPr>
            <p:cNvSpPr/>
            <p:nvPr/>
          </p:nvSpPr>
          <p:spPr>
            <a:xfrm>
              <a:off x="490288" y="1115890"/>
              <a:ext cx="3589889"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6350" lvl="1" algn="ctr">
                <a:lnSpc>
                  <a:spcPct val="90000"/>
                </a:lnSpc>
                <a:spcBef>
                  <a:spcPts val="200"/>
                </a:spcBef>
                <a:buClr>
                  <a:srgbClr val="4B82C3"/>
                </a:buClr>
                <a:buSzPct val="125000"/>
              </a:pPr>
              <a:r>
                <a:rPr lang="en-US" sz="2400" b="1" spc="300" dirty="0">
                  <a:solidFill>
                    <a:schemeClr val="tx1"/>
                  </a:solidFill>
                  <a:cs typeface="Calibri" panose="020F0502020204030204" pitchFamily="34" charset="0"/>
                </a:rPr>
                <a:t>STEP 1</a:t>
              </a:r>
              <a:r>
                <a:rPr lang="en-US" sz="2400" b="1" spc="300" dirty="0">
                  <a:solidFill>
                    <a:schemeClr val="tx1"/>
                  </a:solidFill>
                </a:rPr>
                <a:t> </a:t>
              </a:r>
              <a:endParaRPr lang="en-US" sz="2400" spc="300" dirty="0">
                <a:solidFill>
                  <a:schemeClr val="tx1"/>
                </a:solidFill>
              </a:endParaRPr>
            </a:p>
          </p:txBody>
        </p:sp>
        <p:sp>
          <p:nvSpPr>
            <p:cNvPr id="19" name="Rounded Rectangle 22">
              <a:extLst>
                <a:ext uri="{FF2B5EF4-FFF2-40B4-BE49-F238E27FC236}">
                  <a16:creationId xmlns:a16="http://schemas.microsoft.com/office/drawing/2014/main" id="{983C5980-EA9C-0E97-8D1F-05464FFED54D}"/>
                </a:ext>
              </a:extLst>
            </p:cNvPr>
            <p:cNvSpPr/>
            <p:nvPr/>
          </p:nvSpPr>
          <p:spPr>
            <a:xfrm>
              <a:off x="6266937" y="1115890"/>
              <a:ext cx="2107458"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6350" lvl="1" algn="ctr">
                <a:lnSpc>
                  <a:spcPct val="90000"/>
                </a:lnSpc>
                <a:spcBef>
                  <a:spcPts val="200"/>
                </a:spcBef>
                <a:buClr>
                  <a:srgbClr val="4B82C3"/>
                </a:buClr>
                <a:buSzPct val="125000"/>
              </a:pPr>
              <a:r>
                <a:rPr lang="en-US" sz="2400" b="1" spc="300" dirty="0">
                  <a:solidFill>
                    <a:schemeClr val="tx1"/>
                  </a:solidFill>
                  <a:cs typeface="Calibri" panose="020F0502020204030204" pitchFamily="34" charset="0"/>
                </a:rPr>
                <a:t>STEP 2</a:t>
              </a:r>
              <a:r>
                <a:rPr lang="en-US" sz="2400" b="1" spc="300" dirty="0">
                  <a:solidFill>
                    <a:schemeClr val="tx1"/>
                  </a:solidFill>
                </a:rPr>
                <a:t> </a:t>
              </a:r>
              <a:endParaRPr lang="en-US" sz="2400" spc="300" dirty="0">
                <a:solidFill>
                  <a:schemeClr val="tx1"/>
                </a:solidFill>
              </a:endParaRPr>
            </a:p>
          </p:txBody>
        </p:sp>
        <p:sp>
          <p:nvSpPr>
            <p:cNvPr id="20" name="Rounded Rectangle 35">
              <a:extLst>
                <a:ext uri="{FF2B5EF4-FFF2-40B4-BE49-F238E27FC236}">
                  <a16:creationId xmlns:a16="http://schemas.microsoft.com/office/drawing/2014/main" id="{1A95D19C-FC70-547E-9466-95DC6BEAD7AC}"/>
                </a:ext>
              </a:extLst>
            </p:cNvPr>
            <p:cNvSpPr/>
            <p:nvPr/>
          </p:nvSpPr>
          <p:spPr>
            <a:xfrm>
              <a:off x="8469996" y="2265432"/>
              <a:ext cx="1923049"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6350" lvl="1" algn="ctr">
                <a:spcBef>
                  <a:spcPts val="200"/>
                </a:spcBef>
                <a:buClr>
                  <a:srgbClr val="4B82C3"/>
                </a:buClr>
                <a:buSzPct val="125000"/>
              </a:pPr>
              <a:r>
                <a:rPr lang="en-US" sz="1400" b="1" dirty="0">
                  <a:solidFill>
                    <a:schemeClr val="tx1"/>
                  </a:solidFill>
                </a:rPr>
                <a:t>Total risk points ≤35</a:t>
              </a:r>
            </a:p>
            <a:p>
              <a:pPr marL="6350" lvl="1" algn="ctr">
                <a:spcBef>
                  <a:spcPts val="200"/>
                </a:spcBef>
                <a:buClr>
                  <a:srgbClr val="4B82C3"/>
                </a:buClr>
                <a:buSzPct val="125000"/>
              </a:pPr>
              <a:r>
                <a:rPr lang="en-US" sz="1400" dirty="0">
                  <a:solidFill>
                    <a:schemeClr val="tx1"/>
                  </a:solidFill>
                </a:rPr>
                <a:t>No referral to RHC</a:t>
              </a:r>
            </a:p>
          </p:txBody>
        </p:sp>
        <p:sp>
          <p:nvSpPr>
            <p:cNvPr id="21" name="Rounded Rectangle 36">
              <a:extLst>
                <a:ext uri="{FF2B5EF4-FFF2-40B4-BE49-F238E27FC236}">
                  <a16:creationId xmlns:a16="http://schemas.microsoft.com/office/drawing/2014/main" id="{00EAC878-BB43-A542-7F8D-73A287398145}"/>
                </a:ext>
              </a:extLst>
            </p:cNvPr>
            <p:cNvSpPr/>
            <p:nvPr/>
          </p:nvSpPr>
          <p:spPr>
            <a:xfrm>
              <a:off x="9997111" y="2429091"/>
              <a:ext cx="1697931" cy="705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b"/>
            <a:lstStyle/>
            <a:p>
              <a:pPr marL="6350" lvl="1" algn="ctr">
                <a:lnSpc>
                  <a:spcPct val="90000"/>
                </a:lnSpc>
                <a:spcBef>
                  <a:spcPts val="800"/>
                </a:spcBef>
                <a:buClr>
                  <a:srgbClr val="4B82C3"/>
                </a:buClr>
                <a:buSzPct val="125000"/>
              </a:pPr>
              <a:r>
                <a:rPr lang="en-US" sz="2000" b="1" dirty="0">
                  <a:solidFill>
                    <a:srgbClr val="7030A0"/>
                  </a:solidFill>
                </a:rPr>
                <a:t>Referral </a:t>
              </a:r>
              <a:br>
                <a:rPr lang="en-US" sz="2000" b="1" dirty="0">
                  <a:solidFill>
                    <a:srgbClr val="7030A0"/>
                  </a:solidFill>
                </a:rPr>
              </a:br>
              <a:r>
                <a:rPr lang="en-US" sz="2000" b="1" dirty="0">
                  <a:solidFill>
                    <a:srgbClr val="7030A0"/>
                  </a:solidFill>
                </a:rPr>
                <a:t>for RHC</a:t>
              </a:r>
            </a:p>
          </p:txBody>
        </p:sp>
        <p:grpSp>
          <p:nvGrpSpPr>
            <p:cNvPr id="3" name="Group 2">
              <a:extLst>
                <a:ext uri="{FF2B5EF4-FFF2-40B4-BE49-F238E27FC236}">
                  <a16:creationId xmlns:a16="http://schemas.microsoft.com/office/drawing/2014/main" id="{970B6093-F422-DC99-75A0-8DDD176FF754}"/>
                </a:ext>
              </a:extLst>
            </p:cNvPr>
            <p:cNvGrpSpPr/>
            <p:nvPr/>
          </p:nvGrpSpPr>
          <p:grpSpPr>
            <a:xfrm>
              <a:off x="8572944" y="1767296"/>
              <a:ext cx="1923049" cy="540887"/>
              <a:chOff x="8223624" y="1781676"/>
              <a:chExt cx="1923049" cy="540887"/>
            </a:xfrm>
          </p:grpSpPr>
          <p:sp>
            <p:nvSpPr>
              <p:cNvPr id="13" name="Pentagon 1">
                <a:extLst>
                  <a:ext uri="{FF2B5EF4-FFF2-40B4-BE49-F238E27FC236}">
                    <a16:creationId xmlns:a16="http://schemas.microsoft.com/office/drawing/2014/main" id="{45B28802-31A4-313E-CA70-CCCD7BBD3298}"/>
                  </a:ext>
                </a:extLst>
              </p:cNvPr>
              <p:cNvSpPr/>
              <p:nvPr/>
            </p:nvSpPr>
            <p:spPr>
              <a:xfrm>
                <a:off x="8223624" y="1813502"/>
                <a:ext cx="1923049" cy="477234"/>
              </a:xfrm>
              <a:prstGeom prst="homePlate">
                <a:avLst>
                  <a:gd name="adj" fmla="val 279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8">
                <a:extLst>
                  <a:ext uri="{FF2B5EF4-FFF2-40B4-BE49-F238E27FC236}">
                    <a16:creationId xmlns:a16="http://schemas.microsoft.com/office/drawing/2014/main" id="{9EF9C271-7C64-4BB2-C9DC-AFF6C1FBFCF0}"/>
                  </a:ext>
                </a:extLst>
              </p:cNvPr>
              <p:cNvSpPr/>
              <p:nvPr/>
            </p:nvSpPr>
            <p:spPr>
              <a:xfrm>
                <a:off x="8280954" y="1781676"/>
                <a:ext cx="1808388"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6350" lvl="1" algn="ctr">
                  <a:buClr>
                    <a:srgbClr val="4B82C3"/>
                  </a:buClr>
                  <a:buSzPct val="125000"/>
                </a:pPr>
                <a:r>
                  <a:rPr lang="en-US" sz="1600" dirty="0">
                    <a:solidFill>
                      <a:schemeClr val="bg1"/>
                    </a:solidFill>
                    <a:effectLst>
                      <a:outerShdw blurRad="50800" dist="12700" dir="5400000" algn="ctr" rotWithShape="0">
                        <a:schemeClr val="tx1"/>
                      </a:outerShdw>
                    </a:effectLst>
                  </a:rPr>
                  <a:t>TOTAL RISK</a:t>
                </a:r>
              </a:p>
              <a:p>
                <a:pPr marL="6350" lvl="1" algn="ctr">
                  <a:buClr>
                    <a:srgbClr val="4B82C3"/>
                  </a:buClr>
                  <a:buSzPct val="125000"/>
                </a:pPr>
                <a:r>
                  <a:rPr lang="en-US" sz="1600" dirty="0">
                    <a:solidFill>
                      <a:schemeClr val="bg1"/>
                    </a:solidFill>
                    <a:effectLst>
                      <a:outerShdw blurRad="50800" dist="12700" dir="5400000" algn="ctr" rotWithShape="0">
                        <a:schemeClr val="tx1"/>
                      </a:outerShdw>
                    </a:effectLst>
                  </a:rPr>
                  <a:t>POINTS &gt;35</a:t>
                </a:r>
              </a:p>
            </p:txBody>
          </p:sp>
        </p:grpSp>
        <p:pic>
          <p:nvPicPr>
            <p:cNvPr id="23" name="Graphic 22">
              <a:extLst>
                <a:ext uri="{FF2B5EF4-FFF2-40B4-BE49-F238E27FC236}">
                  <a16:creationId xmlns:a16="http://schemas.microsoft.com/office/drawing/2014/main" id="{2184EC9D-F9BB-A8D3-9AB9-AD14E14643D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5364"/>
            <a:stretch/>
          </p:blipFill>
          <p:spPr>
            <a:xfrm>
              <a:off x="10350775" y="1543105"/>
              <a:ext cx="924419" cy="962941"/>
            </a:xfrm>
            <a:prstGeom prst="rect">
              <a:avLst/>
            </a:prstGeom>
          </p:spPr>
        </p:pic>
        <p:grpSp>
          <p:nvGrpSpPr>
            <p:cNvPr id="6" name="Group 5">
              <a:extLst>
                <a:ext uri="{FF2B5EF4-FFF2-40B4-BE49-F238E27FC236}">
                  <a16:creationId xmlns:a16="http://schemas.microsoft.com/office/drawing/2014/main" id="{BDEF08F6-7ED7-32B6-04F2-DDD18B87D2D5}"/>
                </a:ext>
              </a:extLst>
            </p:cNvPr>
            <p:cNvGrpSpPr/>
            <p:nvPr/>
          </p:nvGrpSpPr>
          <p:grpSpPr>
            <a:xfrm>
              <a:off x="4018409" y="1767296"/>
              <a:ext cx="2210741" cy="540887"/>
              <a:chOff x="4018409" y="1761770"/>
              <a:chExt cx="2210741" cy="540887"/>
            </a:xfrm>
          </p:grpSpPr>
          <p:sp>
            <p:nvSpPr>
              <p:cNvPr id="24" name="Pentagon 1">
                <a:extLst>
                  <a:ext uri="{FF2B5EF4-FFF2-40B4-BE49-F238E27FC236}">
                    <a16:creationId xmlns:a16="http://schemas.microsoft.com/office/drawing/2014/main" id="{91F84D48-AD69-200F-9BA9-0212C3CDD7F4}"/>
                  </a:ext>
                </a:extLst>
              </p:cNvPr>
              <p:cNvSpPr/>
              <p:nvPr/>
            </p:nvSpPr>
            <p:spPr>
              <a:xfrm>
                <a:off x="4018409" y="1793596"/>
                <a:ext cx="2210741" cy="477234"/>
              </a:xfrm>
              <a:prstGeom prst="homePlate">
                <a:avLst>
                  <a:gd name="adj" fmla="val 279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8">
                <a:extLst>
                  <a:ext uri="{FF2B5EF4-FFF2-40B4-BE49-F238E27FC236}">
                    <a16:creationId xmlns:a16="http://schemas.microsoft.com/office/drawing/2014/main" id="{26D0D2C5-0546-2B9A-4500-4B264D7888C9}"/>
                  </a:ext>
                </a:extLst>
              </p:cNvPr>
              <p:cNvSpPr/>
              <p:nvPr/>
            </p:nvSpPr>
            <p:spPr>
              <a:xfrm>
                <a:off x="4292972" y="1761770"/>
                <a:ext cx="1661614" cy="54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6350" lvl="1" algn="ctr">
                  <a:buClr>
                    <a:srgbClr val="4B82C3"/>
                  </a:buClr>
                  <a:buSzPct val="125000"/>
                </a:pPr>
                <a:r>
                  <a:rPr lang="en-US" sz="1600" dirty="0">
                    <a:solidFill>
                      <a:schemeClr val="bg1"/>
                    </a:solidFill>
                    <a:effectLst>
                      <a:outerShdw blurRad="50800" dist="12700" dir="5400000" algn="ctr" rotWithShape="0">
                        <a:schemeClr val="tx1"/>
                      </a:outerShdw>
                    </a:effectLst>
                  </a:rPr>
                  <a:t>TOTAL RISK</a:t>
                </a:r>
              </a:p>
              <a:p>
                <a:pPr marL="6350" lvl="1" algn="ctr">
                  <a:buClr>
                    <a:srgbClr val="4B82C3"/>
                  </a:buClr>
                  <a:buSzPct val="125000"/>
                </a:pPr>
                <a:r>
                  <a:rPr lang="en-US" sz="1600" dirty="0">
                    <a:solidFill>
                      <a:schemeClr val="bg1"/>
                    </a:solidFill>
                    <a:effectLst>
                      <a:outerShdw blurRad="50800" dist="12700" dir="5400000" algn="ctr" rotWithShape="0">
                        <a:schemeClr val="tx1"/>
                      </a:outerShdw>
                    </a:effectLst>
                  </a:rPr>
                  <a:t>POINTS &gt;300</a:t>
                </a:r>
              </a:p>
            </p:txBody>
          </p:sp>
        </p:grpSp>
        <p:sp>
          <p:nvSpPr>
            <p:cNvPr id="26" name="Rounded Rectangle 5">
              <a:extLst>
                <a:ext uri="{FF2B5EF4-FFF2-40B4-BE49-F238E27FC236}">
                  <a16:creationId xmlns:a16="http://schemas.microsoft.com/office/drawing/2014/main" id="{2EAE33FD-2742-014C-3B69-0C03D83DD335}"/>
                </a:ext>
              </a:extLst>
            </p:cNvPr>
            <p:cNvSpPr/>
            <p:nvPr/>
          </p:nvSpPr>
          <p:spPr>
            <a:xfrm>
              <a:off x="471394" y="1677325"/>
              <a:ext cx="3589890" cy="720828"/>
            </a:xfrm>
            <a:prstGeom prst="roundRect">
              <a:avLst/>
            </a:prstGeom>
            <a:gradFill>
              <a:gsLst>
                <a:gs pos="0">
                  <a:srgbClr val="48035C"/>
                </a:gs>
                <a:gs pos="80000">
                  <a:srgbClr val="670482"/>
                </a:gs>
                <a:gs pos="41000">
                  <a:srgbClr val="5A0472"/>
                </a:gs>
              </a:gsLst>
              <a:lin ang="4800000" scaled="0"/>
            </a:gradFill>
            <a:ln w="25400">
              <a:solidFill>
                <a:srgbClr val="128A9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000" b="1" dirty="0"/>
                <a:t>Non-echocardiographic </a:t>
              </a:r>
              <a:br>
                <a:rPr lang="en-US" sz="2000" b="1" dirty="0"/>
              </a:br>
              <a:r>
                <a:rPr lang="en-US" sz="2000" b="1" dirty="0"/>
                <a:t>variables</a:t>
              </a:r>
            </a:p>
          </p:txBody>
        </p:sp>
      </p:grpSp>
      <p:sp>
        <p:nvSpPr>
          <p:cNvPr id="8" name="Footer Placeholder 7">
            <a:extLst>
              <a:ext uri="{FF2B5EF4-FFF2-40B4-BE49-F238E27FC236}">
                <a16:creationId xmlns:a16="http://schemas.microsoft.com/office/drawing/2014/main" id="{F30F6488-1997-27EA-52F6-92C44DEB5F9D}"/>
              </a:ext>
            </a:extLst>
          </p:cNvPr>
          <p:cNvSpPr>
            <a:spLocks noGrp="1"/>
          </p:cNvSpPr>
          <p:nvPr>
            <p:ph type="ftr" sz="quarter" idx="3"/>
          </p:nvPr>
        </p:nvSpPr>
        <p:spPr>
          <a:xfrm>
            <a:off x="0" y="6415869"/>
            <a:ext cx="10744199" cy="442131"/>
          </a:xfrm>
        </p:spPr>
        <p:txBody>
          <a:bodyPr/>
          <a:lstStyle/>
          <a:p>
            <a:r>
              <a:rPr lang="en-US" sz="1000" dirty="0"/>
              <a:t>PAH-</a:t>
            </a:r>
            <a:r>
              <a:rPr lang="en-US" sz="1000" dirty="0" err="1"/>
              <a:t>SSc</a:t>
            </a:r>
            <a:r>
              <a:rPr lang="en-US" sz="1000" dirty="0"/>
              <a:t>, pulmonary hypertension-associated systemic sclerosis; RA, right atrium</a:t>
            </a:r>
          </a:p>
          <a:p>
            <a:br>
              <a:rPr lang="en-US" sz="1000" dirty="0"/>
            </a:br>
            <a:r>
              <a:rPr lang="en-US" sz="1000" dirty="0"/>
              <a:t>Coghlan JG, et al. </a:t>
            </a:r>
            <a:r>
              <a:rPr lang="en-US" sz="1000" i="1" dirty="0"/>
              <a:t>Ann Rheum Dis. </a:t>
            </a:r>
            <a:r>
              <a:rPr lang="en-US" sz="1000" dirty="0"/>
              <a:t>2014;73(7):1340-9. </a:t>
            </a:r>
          </a:p>
        </p:txBody>
      </p:sp>
    </p:spTree>
    <p:extLst>
      <p:ext uri="{BB962C8B-B14F-4D97-AF65-F5344CB8AC3E}">
        <p14:creationId xmlns:p14="http://schemas.microsoft.com/office/powerpoint/2010/main" val="240432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703FDF5-BBB6-AC9A-6A0E-746F310AB0D1}"/>
              </a:ext>
            </a:extLst>
          </p:cNvPr>
          <p:cNvGrpSpPr/>
          <p:nvPr/>
        </p:nvGrpSpPr>
        <p:grpSpPr>
          <a:xfrm>
            <a:off x="4461849" y="1262511"/>
            <a:ext cx="3268302" cy="4999935"/>
            <a:chOff x="5008547" y="1415934"/>
            <a:chExt cx="2783671" cy="4399946"/>
          </a:xfrm>
        </p:grpSpPr>
        <p:pic>
          <p:nvPicPr>
            <p:cNvPr id="36" name="Picture 35">
              <a:extLst>
                <a:ext uri="{FF2B5EF4-FFF2-40B4-BE49-F238E27FC236}">
                  <a16:creationId xmlns:a16="http://schemas.microsoft.com/office/drawing/2014/main" id="{A27D4AC8-C8F3-070A-6A79-5A2045FCCB5F}"/>
                </a:ext>
              </a:extLst>
            </p:cNvPr>
            <p:cNvPicPr>
              <a:picLocks noChangeAspect="1"/>
            </p:cNvPicPr>
            <p:nvPr/>
          </p:nvPicPr>
          <p:blipFill>
            <a:blip r:embed="rId2"/>
            <a:stretch>
              <a:fillRect/>
            </a:stretch>
          </p:blipFill>
          <p:spPr>
            <a:xfrm>
              <a:off x="5078121" y="1479513"/>
              <a:ext cx="2714097" cy="4336367"/>
            </a:xfrm>
            <a:prstGeom prst="rect">
              <a:avLst/>
            </a:prstGeom>
          </p:spPr>
        </p:pic>
        <p:sp>
          <p:nvSpPr>
            <p:cNvPr id="38" name="Rectangle 37">
              <a:extLst>
                <a:ext uri="{FF2B5EF4-FFF2-40B4-BE49-F238E27FC236}">
                  <a16:creationId xmlns:a16="http://schemas.microsoft.com/office/drawing/2014/main" id="{8D34D6AF-39CA-C9D2-B3AA-AA9C9CA72CDF}"/>
                </a:ext>
              </a:extLst>
            </p:cNvPr>
            <p:cNvSpPr/>
            <p:nvPr/>
          </p:nvSpPr>
          <p:spPr>
            <a:xfrm>
              <a:off x="5008547" y="1415934"/>
              <a:ext cx="2714097" cy="40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13">
            <a:extLst>
              <a:ext uri="{FF2B5EF4-FFF2-40B4-BE49-F238E27FC236}">
                <a16:creationId xmlns:a16="http://schemas.microsoft.com/office/drawing/2014/main" id="{3F539529-93B8-47E8-81CA-BC2DDE8A6D70}"/>
              </a:ext>
            </a:extLst>
          </p:cNvPr>
          <p:cNvSpPr txBox="1">
            <a:spLocks/>
          </p:cNvSpPr>
          <p:nvPr/>
        </p:nvSpPr>
        <p:spPr>
          <a:xfrm>
            <a:off x="3273839" y="6519785"/>
            <a:ext cx="5726008" cy="310793"/>
          </a:xfrm>
          <a:prstGeom prst="rect">
            <a:avLst/>
          </a:prstGeom>
          <a:solidFill>
            <a:schemeClr val="accent4">
              <a:lumMod val="75000"/>
            </a:schemeClr>
          </a:solidFill>
        </p:spPr>
        <p:txBody>
          <a:bodyPr/>
          <a:lstStyle>
            <a:lvl1pPr marL="457200" indent="-457200" algn="l" defTabSz="914400" rtl="0" eaLnBrk="1" latinLnBrk="0" hangingPunct="1">
              <a:spcBef>
                <a:spcPct val="20000"/>
              </a:spcBef>
              <a:buFont typeface="Dotum" panose="020B0600000101010101" pitchFamily="34" charset="-127"/>
              <a:buChar char="♦"/>
              <a:defRPr sz="3200" kern="1200">
                <a:solidFill>
                  <a:schemeClr val="tx1"/>
                </a:solidFill>
                <a:latin typeface="Calibri Light" panose="020F0302020204030204" pitchFamily="34" charset="0"/>
                <a:ea typeface="Dotum" panose="020B0600000101010101" pitchFamily="34" charset="-127"/>
                <a:cs typeface="Meiryo" panose="020B0604030504040204" pitchFamily="34" charset="-128"/>
              </a:defRPr>
            </a:lvl1pPr>
            <a:lvl2pPr marL="742950" indent="-285750" algn="l" defTabSz="914400" rtl="0" eaLnBrk="1" latinLnBrk="0" hangingPunct="1">
              <a:spcBef>
                <a:spcPct val="20000"/>
              </a:spcBef>
              <a:buFont typeface="Arial" panose="020B0604020202020204" pitchFamily="34" charset="0"/>
              <a:buChar char="–"/>
              <a:defRPr sz="3000" b="0" kern="1200">
                <a:solidFill>
                  <a:schemeClr val="accent1">
                    <a:lumMod val="20000"/>
                    <a:lumOff val="80000"/>
                  </a:schemeClr>
                </a:solidFill>
                <a:latin typeface="Calibri Light" panose="020F0302020204030204" pitchFamily="34" charset="0"/>
                <a:ea typeface="Dotum" panose="020B0600000101010101" pitchFamily="34" charset="-127"/>
                <a:cs typeface="Meiryo" panose="020B0604030504040204" pitchFamily="34" charset="-128"/>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accent1">
                    <a:lumMod val="40000"/>
                    <a:lumOff val="60000"/>
                  </a:schemeClr>
                </a:solidFill>
                <a:latin typeface="Calibri Light" panose="020F0302020204030204" pitchFamily="34" charset="0"/>
                <a:ea typeface="Dotum" panose="020B0600000101010101" pitchFamily="34" charset="-127"/>
                <a:cs typeface="Meiryo" panose="020B0604030504040204" pitchFamily="34" charset="-128"/>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accent1">
                    <a:lumMod val="60000"/>
                    <a:lumOff val="40000"/>
                  </a:schemeClr>
                </a:solidFill>
                <a:latin typeface="Calibri Light" panose="020F0302020204030204" pitchFamily="34" charset="0"/>
                <a:ea typeface="Dotum" panose="020B0600000101010101" pitchFamily="34" charset="-127"/>
                <a:cs typeface="Meiryo" panose="020B0604030504040204" pitchFamily="34" charset="-128"/>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accent6">
                    <a:lumMod val="60000"/>
                    <a:lumOff val="40000"/>
                  </a:schemeClr>
                </a:solidFill>
                <a:latin typeface="Calibri Light" panose="020F0302020204030204" pitchFamily="34" charset="0"/>
                <a:ea typeface="Dotum" panose="020B0600000101010101" pitchFamily="34" charset="-127"/>
                <a:cs typeface="Meiryo" panose="020B060403050404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 dirty="0">
                <a:solidFill>
                  <a:schemeClr val="bg1"/>
                </a:solidFill>
                <a:latin typeface="Calibri" panose="020F0502020204030204" pitchFamily="34" charset="0"/>
                <a:cs typeface="Calibri" panose="020F0502020204030204" pitchFamily="34" charset="0"/>
              </a:rPr>
              <a:t>DETECT v2.0 smart phone application  was released in January 2019</a:t>
            </a:r>
          </a:p>
        </p:txBody>
      </p:sp>
      <p:sp>
        <p:nvSpPr>
          <p:cNvPr id="25" name="Title 24">
            <a:extLst>
              <a:ext uri="{FF2B5EF4-FFF2-40B4-BE49-F238E27FC236}">
                <a16:creationId xmlns:a16="http://schemas.microsoft.com/office/drawing/2014/main" id="{D48936DF-6AF7-424C-BA1A-E582DC11AEDF}"/>
              </a:ext>
            </a:extLst>
          </p:cNvPr>
          <p:cNvSpPr>
            <a:spLocks noGrp="1"/>
          </p:cNvSpPr>
          <p:nvPr>
            <p:ph type="title"/>
          </p:nvPr>
        </p:nvSpPr>
        <p:spPr/>
        <p:txBody>
          <a:bodyPr anchor="t">
            <a:normAutofit/>
          </a:bodyPr>
          <a:lstStyle/>
          <a:p>
            <a:r>
              <a:rPr lang="en-GB" sz="2800" dirty="0"/>
              <a:t>DETECT Smart Phone App: A Two</a:t>
            </a:r>
            <a:r>
              <a:rPr lang="en-US" sz="2800" dirty="0"/>
              <a:t>-Step Decision Tree for Screening SSc-PAH</a:t>
            </a:r>
          </a:p>
        </p:txBody>
      </p:sp>
      <p:sp>
        <p:nvSpPr>
          <p:cNvPr id="2" name="Footer Placeholder 1">
            <a:extLst>
              <a:ext uri="{FF2B5EF4-FFF2-40B4-BE49-F238E27FC236}">
                <a16:creationId xmlns:a16="http://schemas.microsoft.com/office/drawing/2014/main" id="{A4ABB03D-EAF4-482E-BB5F-BD12098C1603}"/>
              </a:ext>
            </a:extLst>
          </p:cNvPr>
          <p:cNvSpPr>
            <a:spLocks noGrp="1"/>
          </p:cNvSpPr>
          <p:nvPr>
            <p:ph type="ftr" sz="quarter" idx="3"/>
          </p:nvPr>
        </p:nvSpPr>
        <p:spPr>
          <a:xfrm>
            <a:off x="0" y="6403169"/>
            <a:ext cx="10744199" cy="442131"/>
          </a:xfrm>
        </p:spPr>
        <p:txBody>
          <a:bodyPr/>
          <a:lstStyle/>
          <a:p>
            <a:r>
              <a:rPr lang="en-GB" dirty="0"/>
              <a:t>ECG, electrocardiogram</a:t>
            </a:r>
          </a:p>
          <a:p>
            <a:endParaRPr lang="en-GB" dirty="0"/>
          </a:p>
          <a:p>
            <a:r>
              <a:rPr lang="en-GB" dirty="0"/>
              <a:t>Coghlan JG, </a:t>
            </a:r>
            <a:r>
              <a:rPr lang="it-IT" dirty="0"/>
              <a:t>et al. </a:t>
            </a:r>
            <a:r>
              <a:rPr lang="en-GB" i="1" dirty="0"/>
              <a:t>Ann Rheum Dis</a:t>
            </a:r>
            <a:r>
              <a:rPr lang="en-GB" dirty="0"/>
              <a:t>. </a:t>
            </a:r>
            <a:r>
              <a:rPr lang="en-CH"/>
              <a:t>2014;73:1340</a:t>
            </a:r>
            <a:r>
              <a:rPr lang="en-GB" dirty="0"/>
              <a:t>-</a:t>
            </a:r>
            <a:r>
              <a:rPr lang="en-CH"/>
              <a:t>9.</a:t>
            </a:r>
            <a:r>
              <a:rPr lang="en-US" dirty="0"/>
              <a:t> </a:t>
            </a:r>
            <a:endParaRPr lang="en-CH" dirty="0"/>
          </a:p>
        </p:txBody>
      </p:sp>
      <p:grpSp>
        <p:nvGrpSpPr>
          <p:cNvPr id="10" name="Group 9">
            <a:extLst>
              <a:ext uri="{FF2B5EF4-FFF2-40B4-BE49-F238E27FC236}">
                <a16:creationId xmlns:a16="http://schemas.microsoft.com/office/drawing/2014/main" id="{07EFE043-A24F-2539-F193-F3F4A811B89B}"/>
              </a:ext>
            </a:extLst>
          </p:cNvPr>
          <p:cNvGrpSpPr/>
          <p:nvPr/>
        </p:nvGrpSpPr>
        <p:grpSpPr>
          <a:xfrm>
            <a:off x="798721" y="1302828"/>
            <a:ext cx="3473920" cy="5019281"/>
            <a:chOff x="1749963" y="1160252"/>
            <a:chExt cx="2831976" cy="4724388"/>
          </a:xfrm>
        </p:grpSpPr>
        <p:grpSp>
          <p:nvGrpSpPr>
            <p:cNvPr id="37" name="Group 36">
              <a:extLst>
                <a:ext uri="{FF2B5EF4-FFF2-40B4-BE49-F238E27FC236}">
                  <a16:creationId xmlns:a16="http://schemas.microsoft.com/office/drawing/2014/main" id="{2F8E5A31-1B3E-B3F6-DE68-D054E737F9BB}"/>
                </a:ext>
              </a:extLst>
            </p:cNvPr>
            <p:cNvGrpSpPr/>
            <p:nvPr/>
          </p:nvGrpSpPr>
          <p:grpSpPr>
            <a:xfrm>
              <a:off x="1749963" y="1160252"/>
              <a:ext cx="2661867" cy="4724388"/>
              <a:chOff x="938304" y="941555"/>
              <a:chExt cx="2661867" cy="4724388"/>
            </a:xfrm>
          </p:grpSpPr>
          <p:sp>
            <p:nvSpPr>
              <p:cNvPr id="8" name="Arrow: Right 3">
                <a:extLst>
                  <a:ext uri="{FF2B5EF4-FFF2-40B4-BE49-F238E27FC236}">
                    <a16:creationId xmlns:a16="http://schemas.microsoft.com/office/drawing/2014/main" id="{2290C9FA-7757-49CB-9FEC-DD275CB6F344}"/>
                  </a:ext>
                </a:extLst>
              </p:cNvPr>
              <p:cNvSpPr/>
              <p:nvPr/>
            </p:nvSpPr>
            <p:spPr>
              <a:xfrm>
                <a:off x="1575171" y="941555"/>
                <a:ext cx="2025000" cy="483281"/>
              </a:xfrm>
              <a:prstGeom prst="rightArrow">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e-CH" sz="1600" b="1" dirty="0">
                    <a:solidFill>
                      <a:schemeClr val="bg2"/>
                    </a:solidFill>
                    <a:effectLst>
                      <a:outerShdw blurRad="50800" dist="12700" dir="5400000" algn="ctr" rotWithShape="0">
                        <a:schemeClr val="tx1"/>
                      </a:outerShdw>
                    </a:effectLst>
                    <a:latin typeface="Calibri" panose="020F0502020204030204" pitchFamily="34" charset="0"/>
                    <a:cs typeface="Calibri" panose="020F0502020204030204" pitchFamily="34" charset="0"/>
                  </a:rPr>
                  <a:t>STEP 1</a:t>
                </a:r>
                <a:endParaRPr lang="en-CH" sz="1600" b="1">
                  <a:solidFill>
                    <a:schemeClr val="bg2"/>
                  </a:solidFill>
                  <a:effectLst>
                    <a:outerShdw blurRad="50800" dist="12700" dir="5400000" algn="ctr" rotWithShape="0">
                      <a:schemeClr val="tx1"/>
                    </a:outerShdw>
                  </a:effectLst>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2BB62FC2-2302-4234-BDF1-FC8041C5D2E5}"/>
                  </a:ext>
                </a:extLst>
              </p:cNvPr>
              <p:cNvPicPr>
                <a:picLocks noChangeAspect="1"/>
              </p:cNvPicPr>
              <p:nvPr/>
            </p:nvPicPr>
            <p:blipFill>
              <a:blip r:embed="rId3"/>
              <a:stretch>
                <a:fillRect/>
              </a:stretch>
            </p:blipFill>
            <p:spPr>
              <a:xfrm>
                <a:off x="938304" y="1353714"/>
                <a:ext cx="2381617" cy="4312229"/>
              </a:xfrm>
              <a:prstGeom prst="rect">
                <a:avLst/>
              </a:prstGeom>
            </p:spPr>
          </p:pic>
          <p:sp>
            <p:nvSpPr>
              <p:cNvPr id="23" name="TextBox 22">
                <a:extLst>
                  <a:ext uri="{FF2B5EF4-FFF2-40B4-BE49-F238E27FC236}">
                    <a16:creationId xmlns:a16="http://schemas.microsoft.com/office/drawing/2014/main" id="{8456DC21-5300-F649-64D1-4FBD52C65625}"/>
                  </a:ext>
                </a:extLst>
              </p:cNvPr>
              <p:cNvSpPr txBox="1"/>
              <p:nvPr/>
            </p:nvSpPr>
            <p:spPr>
              <a:xfrm>
                <a:off x="1092347" y="1868299"/>
                <a:ext cx="482824" cy="276999"/>
              </a:xfrm>
              <a:prstGeom prst="rect">
                <a:avLst/>
              </a:prstGeom>
              <a:noFill/>
            </p:spPr>
            <p:txBody>
              <a:bodyPr wrap="none" rtlCol="0">
                <a:spAutoFit/>
              </a:bodyPr>
              <a:lstStyle/>
              <a:p>
                <a:r>
                  <a:rPr lang="en-US" sz="1200" dirty="0"/>
                  <a:t>1.02</a:t>
                </a:r>
              </a:p>
            </p:txBody>
          </p:sp>
          <p:sp>
            <p:nvSpPr>
              <p:cNvPr id="24" name="TextBox 23">
                <a:extLst>
                  <a:ext uri="{FF2B5EF4-FFF2-40B4-BE49-F238E27FC236}">
                    <a16:creationId xmlns:a16="http://schemas.microsoft.com/office/drawing/2014/main" id="{D42A9DB4-78A9-23F7-0FEA-47104EAAC173}"/>
                  </a:ext>
                </a:extLst>
              </p:cNvPr>
              <p:cNvSpPr txBox="1"/>
              <p:nvPr/>
            </p:nvSpPr>
            <p:spPr>
              <a:xfrm>
                <a:off x="1365383" y="2572043"/>
                <a:ext cx="354584" cy="276999"/>
              </a:xfrm>
              <a:prstGeom prst="rect">
                <a:avLst/>
              </a:prstGeom>
              <a:noFill/>
            </p:spPr>
            <p:txBody>
              <a:bodyPr wrap="none" rtlCol="0">
                <a:spAutoFit/>
              </a:bodyPr>
              <a:lstStyle/>
              <a:p>
                <a:r>
                  <a:rPr lang="en-US" sz="1200" dirty="0"/>
                  <a:t>84</a:t>
                </a:r>
              </a:p>
            </p:txBody>
          </p:sp>
          <p:sp>
            <p:nvSpPr>
              <p:cNvPr id="26" name="TextBox 25">
                <a:extLst>
                  <a:ext uri="{FF2B5EF4-FFF2-40B4-BE49-F238E27FC236}">
                    <a16:creationId xmlns:a16="http://schemas.microsoft.com/office/drawing/2014/main" id="{EB880D9F-7042-C988-C0BA-1ED7AC827F44}"/>
                  </a:ext>
                </a:extLst>
              </p:cNvPr>
              <p:cNvSpPr txBox="1"/>
              <p:nvPr/>
            </p:nvSpPr>
            <p:spPr>
              <a:xfrm>
                <a:off x="2328733" y="2579045"/>
                <a:ext cx="354584" cy="276999"/>
              </a:xfrm>
              <a:prstGeom prst="rect">
                <a:avLst/>
              </a:prstGeom>
              <a:noFill/>
            </p:spPr>
            <p:txBody>
              <a:bodyPr wrap="none" rtlCol="0">
                <a:spAutoFit/>
              </a:bodyPr>
              <a:lstStyle/>
              <a:p>
                <a:r>
                  <a:rPr lang="en-US" sz="1200" dirty="0"/>
                  <a:t>82</a:t>
                </a:r>
              </a:p>
            </p:txBody>
          </p:sp>
          <p:sp>
            <p:nvSpPr>
              <p:cNvPr id="28" name="TextBox 27">
                <a:extLst>
                  <a:ext uri="{FF2B5EF4-FFF2-40B4-BE49-F238E27FC236}">
                    <a16:creationId xmlns:a16="http://schemas.microsoft.com/office/drawing/2014/main" id="{6F65D518-6664-56B6-FB48-DD4C7FDB8610}"/>
                  </a:ext>
                </a:extLst>
              </p:cNvPr>
              <p:cNvSpPr txBox="1"/>
              <p:nvPr/>
            </p:nvSpPr>
            <p:spPr>
              <a:xfrm>
                <a:off x="988357" y="2020720"/>
                <a:ext cx="377026" cy="400110"/>
              </a:xfrm>
              <a:prstGeom prst="rect">
                <a:avLst/>
              </a:prstGeom>
              <a:noFill/>
            </p:spPr>
            <p:txBody>
              <a:bodyPr wrap="none" rtlCol="0">
                <a:spAutoFit/>
              </a:bodyPr>
              <a:lstStyle/>
              <a:p>
                <a:r>
                  <a:rPr lang="en-US" sz="2000" b="1" dirty="0">
                    <a:solidFill>
                      <a:srgbClr val="FF0000"/>
                    </a:solidFill>
                  </a:rPr>
                  <a:t>✓</a:t>
                </a:r>
              </a:p>
            </p:txBody>
          </p:sp>
          <p:sp>
            <p:nvSpPr>
              <p:cNvPr id="29" name="TextBox 28">
                <a:extLst>
                  <a:ext uri="{FF2B5EF4-FFF2-40B4-BE49-F238E27FC236}">
                    <a16:creationId xmlns:a16="http://schemas.microsoft.com/office/drawing/2014/main" id="{922CFC45-E80B-7425-B12F-ED75FEE59B49}"/>
                  </a:ext>
                </a:extLst>
              </p:cNvPr>
              <p:cNvSpPr txBox="1"/>
              <p:nvPr/>
            </p:nvSpPr>
            <p:spPr>
              <a:xfrm>
                <a:off x="1020404" y="3345090"/>
                <a:ext cx="377026" cy="400110"/>
              </a:xfrm>
              <a:prstGeom prst="rect">
                <a:avLst/>
              </a:prstGeom>
              <a:noFill/>
            </p:spPr>
            <p:txBody>
              <a:bodyPr wrap="none" rtlCol="0">
                <a:spAutoFit/>
              </a:bodyPr>
              <a:lstStyle/>
              <a:p>
                <a:r>
                  <a:rPr lang="en-US" sz="2000" b="1" dirty="0">
                    <a:solidFill>
                      <a:srgbClr val="FF0000"/>
                    </a:solidFill>
                  </a:rPr>
                  <a:t>✓</a:t>
                </a:r>
              </a:p>
            </p:txBody>
          </p:sp>
          <p:sp>
            <p:nvSpPr>
              <p:cNvPr id="30" name="TextBox 29">
                <a:extLst>
                  <a:ext uri="{FF2B5EF4-FFF2-40B4-BE49-F238E27FC236}">
                    <a16:creationId xmlns:a16="http://schemas.microsoft.com/office/drawing/2014/main" id="{8A074871-AECE-17EC-0D64-46650A50DC94}"/>
                  </a:ext>
                </a:extLst>
              </p:cNvPr>
              <p:cNvSpPr txBox="1"/>
              <p:nvPr/>
            </p:nvSpPr>
            <p:spPr>
              <a:xfrm>
                <a:off x="1020404" y="2899397"/>
                <a:ext cx="377026" cy="400110"/>
              </a:xfrm>
              <a:prstGeom prst="rect">
                <a:avLst/>
              </a:prstGeom>
              <a:noFill/>
            </p:spPr>
            <p:txBody>
              <a:bodyPr wrap="none" rtlCol="0">
                <a:spAutoFit/>
              </a:bodyPr>
              <a:lstStyle/>
              <a:p>
                <a:r>
                  <a:rPr lang="en-US" sz="2000" b="1" dirty="0">
                    <a:solidFill>
                      <a:srgbClr val="FF0000"/>
                    </a:solidFill>
                  </a:rPr>
                  <a:t>✓</a:t>
                </a:r>
              </a:p>
            </p:txBody>
          </p:sp>
          <p:sp>
            <p:nvSpPr>
              <p:cNvPr id="31" name="TextBox 30">
                <a:extLst>
                  <a:ext uri="{FF2B5EF4-FFF2-40B4-BE49-F238E27FC236}">
                    <a16:creationId xmlns:a16="http://schemas.microsoft.com/office/drawing/2014/main" id="{622F5B1E-5A27-AEEF-7ED8-2A843EE3484D}"/>
                  </a:ext>
                </a:extLst>
              </p:cNvPr>
              <p:cNvSpPr txBox="1"/>
              <p:nvPr/>
            </p:nvSpPr>
            <p:spPr>
              <a:xfrm>
                <a:off x="1400990" y="3933067"/>
                <a:ext cx="354584" cy="276999"/>
              </a:xfrm>
              <a:prstGeom prst="rect">
                <a:avLst/>
              </a:prstGeom>
              <a:noFill/>
            </p:spPr>
            <p:txBody>
              <a:bodyPr wrap="none" rtlCol="0">
                <a:spAutoFit/>
              </a:bodyPr>
              <a:lstStyle/>
              <a:p>
                <a:r>
                  <a:rPr lang="en-US" sz="1200" dirty="0"/>
                  <a:t>57</a:t>
                </a:r>
              </a:p>
            </p:txBody>
          </p:sp>
          <p:sp>
            <p:nvSpPr>
              <p:cNvPr id="32" name="TextBox 31">
                <a:extLst>
                  <a:ext uri="{FF2B5EF4-FFF2-40B4-BE49-F238E27FC236}">
                    <a16:creationId xmlns:a16="http://schemas.microsoft.com/office/drawing/2014/main" id="{31F2E066-3879-D35D-E1FE-0CA9A8344CFA}"/>
                  </a:ext>
                </a:extLst>
              </p:cNvPr>
              <p:cNvSpPr txBox="1"/>
              <p:nvPr/>
            </p:nvSpPr>
            <p:spPr>
              <a:xfrm>
                <a:off x="1582526" y="4761004"/>
                <a:ext cx="377026" cy="400110"/>
              </a:xfrm>
              <a:prstGeom prst="rect">
                <a:avLst/>
              </a:prstGeom>
              <a:noFill/>
            </p:spPr>
            <p:txBody>
              <a:bodyPr wrap="none" rtlCol="0">
                <a:spAutoFit/>
              </a:bodyPr>
              <a:lstStyle/>
              <a:p>
                <a:r>
                  <a:rPr lang="en-US" sz="2000" b="1" dirty="0">
                    <a:solidFill>
                      <a:srgbClr val="FF0000"/>
                    </a:solidFill>
                  </a:rPr>
                  <a:t>✓</a:t>
                </a:r>
              </a:p>
            </p:txBody>
          </p:sp>
        </p:grpSp>
        <p:sp>
          <p:nvSpPr>
            <p:cNvPr id="3" name="Oval 2">
              <a:extLst>
                <a:ext uri="{FF2B5EF4-FFF2-40B4-BE49-F238E27FC236}">
                  <a16:creationId xmlns:a16="http://schemas.microsoft.com/office/drawing/2014/main" id="{9B33667B-69DF-AEC9-BDBB-5BBC553406F7}"/>
                </a:ext>
              </a:extLst>
            </p:cNvPr>
            <p:cNvSpPr/>
            <p:nvPr/>
          </p:nvSpPr>
          <p:spPr>
            <a:xfrm>
              <a:off x="2145418" y="1166639"/>
              <a:ext cx="2436521" cy="496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6B05EB8-61E7-6CCE-8943-B171AE8B3470}"/>
              </a:ext>
            </a:extLst>
          </p:cNvPr>
          <p:cNvGrpSpPr/>
          <p:nvPr/>
        </p:nvGrpSpPr>
        <p:grpSpPr>
          <a:xfrm>
            <a:off x="8471805" y="1315354"/>
            <a:ext cx="3672248" cy="5019281"/>
            <a:chOff x="8533151" y="1702512"/>
            <a:chExt cx="2886880" cy="4116559"/>
          </a:xfrm>
        </p:grpSpPr>
        <p:grpSp>
          <p:nvGrpSpPr>
            <p:cNvPr id="35" name="Group 34">
              <a:extLst>
                <a:ext uri="{FF2B5EF4-FFF2-40B4-BE49-F238E27FC236}">
                  <a16:creationId xmlns:a16="http://schemas.microsoft.com/office/drawing/2014/main" id="{875B865E-E84D-B59B-CE2B-E70E68BBA436}"/>
                </a:ext>
              </a:extLst>
            </p:cNvPr>
            <p:cNvGrpSpPr/>
            <p:nvPr/>
          </p:nvGrpSpPr>
          <p:grpSpPr>
            <a:xfrm>
              <a:off x="8533151" y="1708612"/>
              <a:ext cx="2678541" cy="4110459"/>
              <a:chOff x="4104989" y="1555484"/>
              <a:chExt cx="2678541" cy="4110459"/>
            </a:xfrm>
          </p:grpSpPr>
          <p:sp>
            <p:nvSpPr>
              <p:cNvPr id="9" name="Arrow: Right 4">
                <a:extLst>
                  <a:ext uri="{FF2B5EF4-FFF2-40B4-BE49-F238E27FC236}">
                    <a16:creationId xmlns:a16="http://schemas.microsoft.com/office/drawing/2014/main" id="{C88F53B1-4AD4-4E43-922A-0B8C11ECC806}"/>
                  </a:ext>
                </a:extLst>
              </p:cNvPr>
              <p:cNvSpPr/>
              <p:nvPr/>
            </p:nvSpPr>
            <p:spPr>
              <a:xfrm>
                <a:off x="4758530" y="1555484"/>
                <a:ext cx="2025000" cy="483281"/>
              </a:xfrm>
              <a:prstGeom prst="rightArrow">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e-CH" sz="1600" b="1" dirty="0">
                    <a:solidFill>
                      <a:schemeClr val="bg2"/>
                    </a:solidFill>
                    <a:effectLst>
                      <a:outerShdw blurRad="50800" dist="12700" dir="5400000" algn="ctr" rotWithShape="0">
                        <a:schemeClr val="tx1"/>
                      </a:outerShdw>
                    </a:effectLst>
                    <a:latin typeface="Calibri" panose="020F0502020204030204" pitchFamily="34" charset="0"/>
                    <a:cs typeface="Calibri" panose="020F0502020204030204" pitchFamily="34" charset="0"/>
                  </a:rPr>
                  <a:t>STEP 1 CALCULATE</a:t>
                </a:r>
                <a:endParaRPr lang="en-CH" sz="1600" b="1">
                  <a:solidFill>
                    <a:schemeClr val="bg2"/>
                  </a:solidFill>
                  <a:effectLst>
                    <a:outerShdw blurRad="50800" dist="12700" dir="5400000" algn="ctr" rotWithShape="0">
                      <a:schemeClr val="tx1"/>
                    </a:outerShdw>
                  </a:effectLst>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EBC1FC5-B235-42CF-BB62-1EF86A97C9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4989" y="1976997"/>
                <a:ext cx="2422239" cy="3688946"/>
              </a:xfrm>
              <a:prstGeom prst="rect">
                <a:avLst/>
              </a:prstGeom>
            </p:spPr>
          </p:pic>
        </p:grpSp>
        <p:sp>
          <p:nvSpPr>
            <p:cNvPr id="4" name="Oval 3">
              <a:extLst>
                <a:ext uri="{FF2B5EF4-FFF2-40B4-BE49-F238E27FC236}">
                  <a16:creationId xmlns:a16="http://schemas.microsoft.com/office/drawing/2014/main" id="{3F87BE0F-C940-ED42-3EB7-906A80E9707D}"/>
                </a:ext>
              </a:extLst>
            </p:cNvPr>
            <p:cNvSpPr/>
            <p:nvPr/>
          </p:nvSpPr>
          <p:spPr>
            <a:xfrm>
              <a:off x="8983510" y="1702512"/>
              <a:ext cx="2436521" cy="496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343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72B620-F0DE-DD1D-9253-3E27B57CB528}"/>
              </a:ext>
            </a:extLst>
          </p:cNvPr>
          <p:cNvSpPr>
            <a:spLocks noGrp="1"/>
          </p:cNvSpPr>
          <p:nvPr>
            <p:ph type="title"/>
          </p:nvPr>
        </p:nvSpPr>
        <p:spPr>
          <a:xfrm>
            <a:off x="609599" y="191287"/>
            <a:ext cx="11002027" cy="1185577"/>
          </a:xfrm>
        </p:spPr>
        <p:txBody>
          <a:bodyPr anchor="t">
            <a:normAutofit/>
          </a:bodyPr>
          <a:lstStyle/>
          <a:p>
            <a:r>
              <a:rPr lang="en-GB" sz="2800" dirty="0"/>
              <a:t>DETECT Two</a:t>
            </a:r>
            <a:r>
              <a:rPr lang="en-US" sz="2800" dirty="0"/>
              <a:t>-Step Decision Tree to </a:t>
            </a:r>
            <a:r>
              <a:rPr lang="en-US" sz="2800" dirty="0">
                <a:solidFill>
                  <a:schemeClr val="tx1"/>
                </a:solidFill>
              </a:rPr>
              <a:t>Screen for </a:t>
            </a:r>
            <a:r>
              <a:rPr lang="en-US" sz="2800" dirty="0" err="1"/>
              <a:t>SSc</a:t>
            </a:r>
            <a:r>
              <a:rPr lang="en-US" sz="2800" dirty="0"/>
              <a:t>-PAH</a:t>
            </a:r>
          </a:p>
        </p:txBody>
      </p:sp>
      <p:grpSp>
        <p:nvGrpSpPr>
          <p:cNvPr id="11" name="Group 10">
            <a:extLst>
              <a:ext uri="{FF2B5EF4-FFF2-40B4-BE49-F238E27FC236}">
                <a16:creationId xmlns:a16="http://schemas.microsoft.com/office/drawing/2014/main" id="{672A163A-0931-881C-BB15-E61E6F8D57E8}"/>
              </a:ext>
            </a:extLst>
          </p:cNvPr>
          <p:cNvGrpSpPr/>
          <p:nvPr/>
        </p:nvGrpSpPr>
        <p:grpSpPr>
          <a:xfrm>
            <a:off x="1449050" y="1022967"/>
            <a:ext cx="3265091" cy="5127867"/>
            <a:chOff x="1970788" y="1221769"/>
            <a:chExt cx="3206131" cy="3918641"/>
          </a:xfrm>
        </p:grpSpPr>
        <p:sp>
          <p:nvSpPr>
            <p:cNvPr id="5" name="Arrow: Right 5">
              <a:extLst>
                <a:ext uri="{FF2B5EF4-FFF2-40B4-BE49-F238E27FC236}">
                  <a16:creationId xmlns:a16="http://schemas.microsoft.com/office/drawing/2014/main" id="{701204F2-1B0A-ABDD-7BAE-56EC7449C5B8}"/>
                </a:ext>
              </a:extLst>
            </p:cNvPr>
            <p:cNvSpPr/>
            <p:nvPr/>
          </p:nvSpPr>
          <p:spPr>
            <a:xfrm>
              <a:off x="2841881" y="1226156"/>
              <a:ext cx="2233556" cy="483281"/>
            </a:xfrm>
            <a:prstGeom prst="rightArrow">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e-CH" sz="1600" b="1" dirty="0">
                  <a:solidFill>
                    <a:schemeClr val="bg2"/>
                  </a:solidFill>
                  <a:latin typeface="Calibri" panose="020F0502020204030204" pitchFamily="34" charset="0"/>
                  <a:cs typeface="Calibri" panose="020F0502020204030204" pitchFamily="34" charset="0"/>
                </a:rPr>
                <a:t>STEP 2 – Echo </a:t>
              </a:r>
              <a:r>
                <a:rPr lang="de-CH" sz="1600" b="1" dirty="0" err="1">
                  <a:solidFill>
                    <a:schemeClr val="bg2"/>
                  </a:solidFill>
                  <a:latin typeface="Calibri" panose="020F0502020204030204" pitchFamily="34" charset="0"/>
                  <a:cs typeface="Calibri" panose="020F0502020204030204" pitchFamily="34" charset="0"/>
                </a:rPr>
                <a:t>Results</a:t>
              </a:r>
              <a:endParaRPr lang="en-CH" sz="1600" b="1">
                <a:solidFill>
                  <a:schemeClr val="bg2"/>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7E1B599A-D726-3C65-3342-0BE92B9084F9}"/>
                </a:ext>
              </a:extLst>
            </p:cNvPr>
            <p:cNvGrpSpPr/>
            <p:nvPr/>
          </p:nvGrpSpPr>
          <p:grpSpPr>
            <a:xfrm>
              <a:off x="1970788" y="1729559"/>
              <a:ext cx="3127858" cy="3410851"/>
              <a:chOff x="5849607" y="2153610"/>
              <a:chExt cx="2241469" cy="2996369"/>
            </a:xfrm>
          </p:grpSpPr>
          <p:pic>
            <p:nvPicPr>
              <p:cNvPr id="7" name="Picture 6">
                <a:extLst>
                  <a:ext uri="{FF2B5EF4-FFF2-40B4-BE49-F238E27FC236}">
                    <a16:creationId xmlns:a16="http://schemas.microsoft.com/office/drawing/2014/main" id="{70BD545C-55AC-AA58-3159-A4481662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49607" y="2153610"/>
                <a:ext cx="2241468" cy="2549020"/>
              </a:xfrm>
              <a:prstGeom prst="rect">
                <a:avLst/>
              </a:prstGeom>
            </p:spPr>
          </p:pic>
          <p:pic>
            <p:nvPicPr>
              <p:cNvPr id="8" name="Picture 7">
                <a:extLst>
                  <a:ext uri="{FF2B5EF4-FFF2-40B4-BE49-F238E27FC236}">
                    <a16:creationId xmlns:a16="http://schemas.microsoft.com/office/drawing/2014/main" id="{3D4D56A3-E66C-874B-10F2-B3D02440EF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9608" y="4707144"/>
                <a:ext cx="2241468" cy="442835"/>
              </a:xfrm>
              <a:prstGeom prst="rect">
                <a:avLst/>
              </a:prstGeom>
            </p:spPr>
          </p:pic>
        </p:grpSp>
        <p:sp>
          <p:nvSpPr>
            <p:cNvPr id="15" name="TextBox 14">
              <a:extLst>
                <a:ext uri="{FF2B5EF4-FFF2-40B4-BE49-F238E27FC236}">
                  <a16:creationId xmlns:a16="http://schemas.microsoft.com/office/drawing/2014/main" id="{E2672C8B-74EF-9C24-C2DA-9C97B85B2551}"/>
                </a:ext>
              </a:extLst>
            </p:cNvPr>
            <p:cNvSpPr txBox="1"/>
            <p:nvPr/>
          </p:nvSpPr>
          <p:spPr>
            <a:xfrm>
              <a:off x="2841881" y="2257881"/>
              <a:ext cx="482824" cy="307777"/>
            </a:xfrm>
            <a:prstGeom prst="rect">
              <a:avLst/>
            </a:prstGeom>
            <a:noFill/>
          </p:spPr>
          <p:txBody>
            <a:bodyPr wrap="none" rtlCol="0">
              <a:spAutoFit/>
            </a:bodyPr>
            <a:lstStyle/>
            <a:p>
              <a:r>
                <a:rPr lang="en-US" sz="1400" dirty="0"/>
                <a:t>314</a:t>
              </a:r>
            </a:p>
          </p:txBody>
        </p:sp>
        <p:sp>
          <p:nvSpPr>
            <p:cNvPr id="16" name="TextBox 15">
              <a:extLst>
                <a:ext uri="{FF2B5EF4-FFF2-40B4-BE49-F238E27FC236}">
                  <a16:creationId xmlns:a16="http://schemas.microsoft.com/office/drawing/2014/main" id="{C976C143-33FE-1F29-3B29-B3BB9946E6AA}"/>
                </a:ext>
              </a:extLst>
            </p:cNvPr>
            <p:cNvSpPr txBox="1"/>
            <p:nvPr/>
          </p:nvSpPr>
          <p:spPr>
            <a:xfrm>
              <a:off x="2841881" y="2738072"/>
              <a:ext cx="383438" cy="307777"/>
            </a:xfrm>
            <a:prstGeom prst="rect">
              <a:avLst/>
            </a:prstGeom>
            <a:noFill/>
          </p:spPr>
          <p:txBody>
            <a:bodyPr wrap="none" rtlCol="0">
              <a:spAutoFit/>
            </a:bodyPr>
            <a:lstStyle/>
            <a:p>
              <a:r>
                <a:rPr lang="en-US" sz="1400" dirty="0"/>
                <a:t>13</a:t>
              </a:r>
            </a:p>
          </p:txBody>
        </p:sp>
        <p:sp>
          <p:nvSpPr>
            <p:cNvPr id="17" name="TextBox 16">
              <a:extLst>
                <a:ext uri="{FF2B5EF4-FFF2-40B4-BE49-F238E27FC236}">
                  <a16:creationId xmlns:a16="http://schemas.microsoft.com/office/drawing/2014/main" id="{C084666D-3809-95E1-0149-D886F7CDBE70}"/>
                </a:ext>
              </a:extLst>
            </p:cNvPr>
            <p:cNvSpPr txBox="1"/>
            <p:nvPr/>
          </p:nvSpPr>
          <p:spPr>
            <a:xfrm>
              <a:off x="2620385" y="3284437"/>
              <a:ext cx="532518" cy="307777"/>
            </a:xfrm>
            <a:prstGeom prst="rect">
              <a:avLst/>
            </a:prstGeom>
            <a:noFill/>
          </p:spPr>
          <p:txBody>
            <a:bodyPr wrap="none" rtlCol="0">
              <a:spAutoFit/>
            </a:bodyPr>
            <a:lstStyle/>
            <a:p>
              <a:r>
                <a:rPr lang="en-US" sz="1400" dirty="0"/>
                <a:t>2.06</a:t>
              </a:r>
            </a:p>
          </p:txBody>
        </p:sp>
        <p:sp>
          <p:nvSpPr>
            <p:cNvPr id="18" name="TextBox 17">
              <a:extLst>
                <a:ext uri="{FF2B5EF4-FFF2-40B4-BE49-F238E27FC236}">
                  <a16:creationId xmlns:a16="http://schemas.microsoft.com/office/drawing/2014/main" id="{CA0F2732-ADF3-E3E8-38E0-ED581C1790D7}"/>
                </a:ext>
              </a:extLst>
            </p:cNvPr>
            <p:cNvSpPr txBox="1"/>
            <p:nvPr/>
          </p:nvSpPr>
          <p:spPr>
            <a:xfrm>
              <a:off x="2107074" y="3471116"/>
              <a:ext cx="377026" cy="400110"/>
            </a:xfrm>
            <a:prstGeom prst="rect">
              <a:avLst/>
            </a:prstGeom>
            <a:noFill/>
          </p:spPr>
          <p:txBody>
            <a:bodyPr wrap="none" rtlCol="0">
              <a:spAutoFit/>
            </a:bodyPr>
            <a:lstStyle/>
            <a:p>
              <a:r>
                <a:rPr lang="en-US" sz="2000" b="1" dirty="0">
                  <a:solidFill>
                    <a:srgbClr val="FF0000"/>
                  </a:solidFill>
                </a:rPr>
                <a:t>✓</a:t>
              </a:r>
            </a:p>
          </p:txBody>
        </p:sp>
        <p:sp>
          <p:nvSpPr>
            <p:cNvPr id="19" name="TextBox 18">
              <a:extLst>
                <a:ext uri="{FF2B5EF4-FFF2-40B4-BE49-F238E27FC236}">
                  <a16:creationId xmlns:a16="http://schemas.microsoft.com/office/drawing/2014/main" id="{24F4CE41-2E27-A98E-92B2-70DD995A6FBB}"/>
                </a:ext>
              </a:extLst>
            </p:cNvPr>
            <p:cNvSpPr txBox="1"/>
            <p:nvPr/>
          </p:nvSpPr>
          <p:spPr>
            <a:xfrm>
              <a:off x="2676924" y="4022035"/>
              <a:ext cx="383438" cy="307777"/>
            </a:xfrm>
            <a:prstGeom prst="rect">
              <a:avLst/>
            </a:prstGeom>
            <a:noFill/>
          </p:spPr>
          <p:txBody>
            <a:bodyPr wrap="none" rtlCol="0">
              <a:spAutoFit/>
            </a:bodyPr>
            <a:lstStyle/>
            <a:p>
              <a:r>
                <a:rPr lang="en-US" sz="1400" dirty="0"/>
                <a:t>22</a:t>
              </a:r>
            </a:p>
          </p:txBody>
        </p:sp>
        <p:sp>
          <p:nvSpPr>
            <p:cNvPr id="20" name="TextBox 19">
              <a:extLst>
                <a:ext uri="{FF2B5EF4-FFF2-40B4-BE49-F238E27FC236}">
                  <a16:creationId xmlns:a16="http://schemas.microsoft.com/office/drawing/2014/main" id="{38336E07-D87B-BFFA-D3AF-3C54BAD811F6}"/>
                </a:ext>
              </a:extLst>
            </p:cNvPr>
            <p:cNvSpPr txBox="1"/>
            <p:nvPr/>
          </p:nvSpPr>
          <p:spPr>
            <a:xfrm>
              <a:off x="3887784" y="4022034"/>
              <a:ext cx="284052" cy="307777"/>
            </a:xfrm>
            <a:prstGeom prst="rect">
              <a:avLst/>
            </a:prstGeom>
            <a:noFill/>
          </p:spPr>
          <p:txBody>
            <a:bodyPr wrap="none" rtlCol="0">
              <a:spAutoFit/>
            </a:bodyPr>
            <a:lstStyle/>
            <a:p>
              <a:r>
                <a:rPr lang="en-US" sz="1400" dirty="0"/>
                <a:t>5</a:t>
              </a:r>
            </a:p>
          </p:txBody>
        </p:sp>
        <p:sp>
          <p:nvSpPr>
            <p:cNvPr id="2" name="Oval 1">
              <a:extLst>
                <a:ext uri="{FF2B5EF4-FFF2-40B4-BE49-F238E27FC236}">
                  <a16:creationId xmlns:a16="http://schemas.microsoft.com/office/drawing/2014/main" id="{7853D920-6CCF-B3AB-8101-5321C90A1630}"/>
                </a:ext>
              </a:extLst>
            </p:cNvPr>
            <p:cNvSpPr/>
            <p:nvPr/>
          </p:nvSpPr>
          <p:spPr>
            <a:xfrm>
              <a:off x="2740398" y="1221769"/>
              <a:ext cx="2436521" cy="539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C5BDD1F-F717-5792-90A7-8699F7C5F3C1}"/>
              </a:ext>
            </a:extLst>
          </p:cNvPr>
          <p:cNvGrpSpPr/>
          <p:nvPr/>
        </p:nvGrpSpPr>
        <p:grpSpPr>
          <a:xfrm>
            <a:off x="5927992" y="808059"/>
            <a:ext cx="3534623" cy="5533476"/>
            <a:chOff x="6604425" y="1193156"/>
            <a:chExt cx="3173309" cy="5220731"/>
          </a:xfrm>
        </p:grpSpPr>
        <p:sp>
          <p:nvSpPr>
            <p:cNvPr id="10" name="Arrow: Right 6">
              <a:extLst>
                <a:ext uri="{FF2B5EF4-FFF2-40B4-BE49-F238E27FC236}">
                  <a16:creationId xmlns:a16="http://schemas.microsoft.com/office/drawing/2014/main" id="{6389308D-8275-8591-9550-8B736B01E962}"/>
                </a:ext>
              </a:extLst>
            </p:cNvPr>
            <p:cNvSpPr/>
            <p:nvPr/>
          </p:nvSpPr>
          <p:spPr>
            <a:xfrm>
              <a:off x="6828147" y="1241950"/>
              <a:ext cx="2025000" cy="483281"/>
            </a:xfrm>
            <a:prstGeom prst="rightArrow">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de-CH" sz="1600" b="1" dirty="0">
                  <a:solidFill>
                    <a:schemeClr val="bg2"/>
                  </a:solidFill>
                  <a:latin typeface="Calibri" panose="020F0502020204030204" pitchFamily="34" charset="0"/>
                  <a:cs typeface="Calibri" panose="020F0502020204030204" pitchFamily="34" charset="0"/>
                </a:rPr>
                <a:t>STEP 2 CALCULATE</a:t>
              </a:r>
              <a:endParaRPr lang="en-CH" sz="1600" b="1">
                <a:solidFill>
                  <a:schemeClr val="bg2"/>
                </a:solidFill>
                <a:latin typeface="Calibri" panose="020F0502020204030204" pitchFamily="34" charset="0"/>
                <a:cs typeface="Calibri" panose="020F0502020204030204" pitchFamily="34" charset="0"/>
              </a:endParaRPr>
            </a:p>
          </p:txBody>
        </p:sp>
        <p:pic>
          <p:nvPicPr>
            <p:cNvPr id="25" name="Picture 24" descr="Graphical user interface, text, application, website&#10;&#10;Description automatically generated">
              <a:extLst>
                <a:ext uri="{FF2B5EF4-FFF2-40B4-BE49-F238E27FC236}">
                  <a16:creationId xmlns:a16="http://schemas.microsoft.com/office/drawing/2014/main" id="{FBFC4557-A3B5-0D78-535D-3967E329D7C7}"/>
                </a:ext>
              </a:extLst>
            </p:cNvPr>
            <p:cNvPicPr>
              <a:picLocks noChangeAspect="1"/>
            </p:cNvPicPr>
            <p:nvPr/>
          </p:nvPicPr>
          <p:blipFill rotWithShape="1">
            <a:blip r:embed="rId4">
              <a:extLst>
                <a:ext uri="{28A0092B-C50C-407E-A947-70E740481C1C}">
                  <a14:useLocalDpi xmlns:a14="http://schemas.microsoft.com/office/drawing/2010/main" val="0"/>
                </a:ext>
              </a:extLst>
            </a:blip>
            <a:srcRect b="2762"/>
            <a:stretch/>
          </p:blipFill>
          <p:spPr>
            <a:xfrm>
              <a:off x="6821150" y="1709437"/>
              <a:ext cx="2956584" cy="4704450"/>
            </a:xfrm>
            <a:prstGeom prst="rect">
              <a:avLst/>
            </a:prstGeom>
          </p:spPr>
        </p:pic>
        <p:sp>
          <p:nvSpPr>
            <p:cNvPr id="4" name="Oval 3">
              <a:extLst>
                <a:ext uri="{FF2B5EF4-FFF2-40B4-BE49-F238E27FC236}">
                  <a16:creationId xmlns:a16="http://schemas.microsoft.com/office/drawing/2014/main" id="{480F7CDD-8082-250D-C79D-933AB4096B23}"/>
                </a:ext>
              </a:extLst>
            </p:cNvPr>
            <p:cNvSpPr/>
            <p:nvPr/>
          </p:nvSpPr>
          <p:spPr>
            <a:xfrm>
              <a:off x="6604425" y="1193156"/>
              <a:ext cx="2436521" cy="539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ooter Placeholder 20">
            <a:extLst>
              <a:ext uri="{FF2B5EF4-FFF2-40B4-BE49-F238E27FC236}">
                <a16:creationId xmlns:a16="http://schemas.microsoft.com/office/drawing/2014/main" id="{A0992F21-37B2-6EC1-8A8C-9457A92D159C}"/>
              </a:ext>
            </a:extLst>
          </p:cNvPr>
          <p:cNvSpPr>
            <a:spLocks noGrp="1"/>
          </p:cNvSpPr>
          <p:nvPr>
            <p:ph type="ftr" sz="quarter" idx="3"/>
          </p:nvPr>
        </p:nvSpPr>
        <p:spPr>
          <a:xfrm>
            <a:off x="-1249" y="6404106"/>
            <a:ext cx="10744199" cy="442131"/>
          </a:xfrm>
        </p:spPr>
        <p:txBody>
          <a:bodyPr/>
          <a:lstStyle/>
          <a:p>
            <a:r>
              <a:rPr lang="en-US" sz="1000" dirty="0"/>
              <a:t>RVSP, right ventricular systolic pressure</a:t>
            </a:r>
          </a:p>
          <a:p>
            <a:r>
              <a:rPr lang="en-US" sz="1000" dirty="0"/>
              <a:t>
Coghlan JG, et al</a:t>
            </a:r>
            <a:r>
              <a:rPr lang="en-US" sz="1000" i="1" dirty="0"/>
              <a:t>. Ann Rheum Dis</a:t>
            </a:r>
            <a:r>
              <a:rPr lang="en-US" sz="1000" dirty="0"/>
              <a:t>. 2014;73:1340-9. </a:t>
            </a:r>
          </a:p>
        </p:txBody>
      </p:sp>
      <p:sp>
        <p:nvSpPr>
          <p:cNvPr id="13" name="Content Placeholder 13">
            <a:extLst>
              <a:ext uri="{FF2B5EF4-FFF2-40B4-BE49-F238E27FC236}">
                <a16:creationId xmlns:a16="http://schemas.microsoft.com/office/drawing/2014/main" id="{5D4B3044-5019-1011-0F44-0E1054298FC0}"/>
              </a:ext>
            </a:extLst>
          </p:cNvPr>
          <p:cNvSpPr txBox="1">
            <a:spLocks/>
          </p:cNvSpPr>
          <p:nvPr/>
        </p:nvSpPr>
        <p:spPr>
          <a:xfrm>
            <a:off x="3273839" y="6519785"/>
            <a:ext cx="5726008" cy="310793"/>
          </a:xfrm>
          <a:prstGeom prst="rect">
            <a:avLst/>
          </a:prstGeom>
          <a:solidFill>
            <a:schemeClr val="accent4">
              <a:lumMod val="75000"/>
            </a:schemeClr>
          </a:solidFill>
        </p:spPr>
        <p:txBody>
          <a:bodyPr/>
          <a:lstStyle>
            <a:lvl1pPr marL="457200" indent="-457200" algn="l" defTabSz="914400" rtl="0" eaLnBrk="1" latinLnBrk="0" hangingPunct="1">
              <a:spcBef>
                <a:spcPct val="20000"/>
              </a:spcBef>
              <a:buFont typeface="Dotum" panose="020B0600000101010101" pitchFamily="34" charset="-127"/>
              <a:buChar char="♦"/>
              <a:defRPr sz="3200" kern="1200">
                <a:solidFill>
                  <a:schemeClr val="tx1"/>
                </a:solidFill>
                <a:latin typeface="Calibri Light" panose="020F0302020204030204" pitchFamily="34" charset="0"/>
                <a:ea typeface="Dotum" panose="020B0600000101010101" pitchFamily="34" charset="-127"/>
                <a:cs typeface="Meiryo" panose="020B0604030504040204" pitchFamily="34" charset="-128"/>
              </a:defRPr>
            </a:lvl1pPr>
            <a:lvl2pPr marL="742950" indent="-285750" algn="l" defTabSz="914400" rtl="0" eaLnBrk="1" latinLnBrk="0" hangingPunct="1">
              <a:spcBef>
                <a:spcPct val="20000"/>
              </a:spcBef>
              <a:buFont typeface="Arial" panose="020B0604020202020204" pitchFamily="34" charset="0"/>
              <a:buChar char="–"/>
              <a:defRPr sz="3000" b="0" kern="1200">
                <a:solidFill>
                  <a:schemeClr val="accent1">
                    <a:lumMod val="20000"/>
                    <a:lumOff val="80000"/>
                  </a:schemeClr>
                </a:solidFill>
                <a:latin typeface="Calibri Light" panose="020F0302020204030204" pitchFamily="34" charset="0"/>
                <a:ea typeface="Dotum" panose="020B0600000101010101" pitchFamily="34" charset="-127"/>
                <a:cs typeface="Meiryo" panose="020B0604030504040204" pitchFamily="34" charset="-128"/>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accent1">
                    <a:lumMod val="40000"/>
                    <a:lumOff val="60000"/>
                  </a:schemeClr>
                </a:solidFill>
                <a:latin typeface="Calibri Light" panose="020F0302020204030204" pitchFamily="34" charset="0"/>
                <a:ea typeface="Dotum" panose="020B0600000101010101" pitchFamily="34" charset="-127"/>
                <a:cs typeface="Meiryo" panose="020B0604030504040204" pitchFamily="34" charset="-128"/>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accent1">
                    <a:lumMod val="60000"/>
                    <a:lumOff val="40000"/>
                  </a:schemeClr>
                </a:solidFill>
                <a:latin typeface="Calibri Light" panose="020F0302020204030204" pitchFamily="34" charset="0"/>
                <a:ea typeface="Dotum" panose="020B0600000101010101" pitchFamily="34" charset="-127"/>
                <a:cs typeface="Meiryo" panose="020B0604030504040204" pitchFamily="34" charset="-128"/>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accent6">
                    <a:lumMod val="60000"/>
                    <a:lumOff val="40000"/>
                  </a:schemeClr>
                </a:solidFill>
                <a:latin typeface="Calibri Light" panose="020F0302020204030204" pitchFamily="34" charset="0"/>
                <a:ea typeface="Dotum" panose="020B0600000101010101" pitchFamily="34" charset="-127"/>
                <a:cs typeface="Meiryo" panose="020B060403050404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400" dirty="0">
                <a:solidFill>
                  <a:schemeClr val="bg1"/>
                </a:solidFill>
                <a:latin typeface="Calibri" panose="020F0502020204030204" pitchFamily="34" charset="0"/>
                <a:cs typeface="Calibri" panose="020F0502020204030204" pitchFamily="34" charset="0"/>
              </a:rPr>
              <a:t>DETECT v2.0 smart phone application  was released in January 2019</a:t>
            </a:r>
          </a:p>
        </p:txBody>
      </p:sp>
    </p:spTree>
    <p:extLst>
      <p:ext uri="{BB962C8B-B14F-4D97-AF65-F5344CB8AC3E}">
        <p14:creationId xmlns:p14="http://schemas.microsoft.com/office/powerpoint/2010/main" val="2070732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616</TotalTime>
  <Words>3091</Words>
  <Application>Microsoft Macintosh PowerPoint</Application>
  <PresentationFormat>Widescreen</PresentationFormat>
  <Paragraphs>328</Paragraphs>
  <Slides>13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Dotum</vt:lpstr>
      <vt:lpstr>Arial</vt:lpstr>
      <vt:lpstr>Calibri</vt:lpstr>
      <vt:lpstr>Calibri Light</vt:lpstr>
      <vt:lpstr>Century Gothic</vt:lpstr>
      <vt:lpstr>Trebuchet MS</vt:lpstr>
      <vt:lpstr>Univers</vt:lpstr>
      <vt:lpstr>Verdana</vt:lpstr>
      <vt:lpstr>Pulm-critical Care Theme</vt:lpstr>
      <vt:lpstr>Office Theme</vt:lpstr>
      <vt:lpstr>Neurology2023</vt:lpstr>
      <vt:lpstr>How Do We Screen For PAH in the Systemic Sclerosis Patient?</vt:lpstr>
      <vt:lpstr>Disclaimer</vt:lpstr>
      <vt:lpstr>PowerPoint Presentation</vt:lpstr>
      <vt:lpstr>Importance of Early Detection of PAH in SSc</vt:lpstr>
      <vt:lpstr>CAVEAT: False Negativity Is Associated with Echocardiography - DETECT Study (N=303)</vt:lpstr>
      <vt:lpstr>A Multimodal Approach for PAH-SSc Screening Is Warranted1</vt:lpstr>
      <vt:lpstr>Focus on DETECT: 2-Step, 8-Variable Algorithm Supports PAH-SSc Screening/Early Detection</vt:lpstr>
      <vt:lpstr>DETECT Smart Phone App: A Two-Step Decision Tree for Screening SSc-PAH</vt:lpstr>
      <vt:lpstr>DETECT Two-Step Decision Tree to Screen for SSc-PAH</vt:lpstr>
      <vt:lpstr>The Value of DETECT: Highly Sensitive, Reduces Chance of a Missed PAH Diagnosis  (Compared with 2009 ESC/ERS Guidelines)</vt:lpstr>
      <vt:lpstr>DETECT Is Highly Sensitive* and Reduces Missed PAH Diagnosis in Patients with Any DLCO† Compared with 2015 ESC/ERS Guidelines</vt:lpstr>
      <vt:lpstr> A Final Thought: Risk Stratification Guides Medical Therapy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77</cp:revision>
  <dcterms:created xsi:type="dcterms:W3CDTF">2019-05-10T15:43:12Z</dcterms:created>
  <dcterms:modified xsi:type="dcterms:W3CDTF">2023-05-24T18:52:06Z</dcterms:modified>
  <cp:category/>
</cp:coreProperties>
</file>