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3688" r:id="rId2"/>
    <p:sldMasterId id="2147483699" r:id="rId3"/>
  </p:sldMasterIdLst>
  <p:notesMasterIdLst>
    <p:notesMasterId r:id="rId14"/>
  </p:notesMasterIdLst>
  <p:handoutMasterIdLst>
    <p:handoutMasterId r:id="rId15"/>
  </p:handoutMasterIdLst>
  <p:sldIdLst>
    <p:sldId id="257" r:id="rId4"/>
    <p:sldId id="256" r:id="rId5"/>
    <p:sldId id="265" r:id="rId6"/>
    <p:sldId id="302" r:id="rId7"/>
    <p:sldId id="2141411915" r:id="rId8"/>
    <p:sldId id="2141411910" r:id="rId9"/>
    <p:sldId id="2134960189" r:id="rId10"/>
    <p:sldId id="2134960190" r:id="rId11"/>
    <p:sldId id="333"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B0547538-8B96-6C5E-B990-55466F9A02D9}" name="Rebecca Barraclough" initials="RB" userId="S::rbarraclough@ushealthconnect.com::2fefac7e-c711-47ad-8a3f-c5e62e1ab735" providerId="AD"/>
  <p188:author id="{52C4C9BB-C807-8705-0B08-A3DF41A8D64B}" name="Moriah Diethorn" initials="MD" userId="Moriah Diethorn" providerId="Non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2F2F2"/>
    <a:srgbClr val="CECFD0"/>
    <a:srgbClr val="FFA200"/>
    <a:srgbClr val="431FAA"/>
    <a:srgbClr val="430942"/>
    <a:srgbClr val="000000"/>
    <a:srgbClr val="EBEBE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83" autoAdjust="0"/>
    <p:restoredTop sz="91293"/>
  </p:normalViewPr>
  <p:slideViewPr>
    <p:cSldViewPr snapToGrid="0">
      <p:cViewPr varScale="1">
        <p:scale>
          <a:sx n="96" d="100"/>
          <a:sy n="96" d="100"/>
        </p:scale>
        <p:origin x="192" y="51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200" d="100"/>
        <a:sy n="200" d="100"/>
      </p:scale>
      <p:origin x="0" y="0"/>
    </p:cViewPr>
  </p:sorterViewPr>
  <p:notesViewPr>
    <p:cSldViewPr snapToGrid="0">
      <p:cViewPr varScale="1">
        <p:scale>
          <a:sx n="54" d="100"/>
          <a:sy n="54" d="100"/>
        </p:scale>
        <p:origin x="1458"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892175571550009"/>
          <c:y val="9.8770627326325494E-2"/>
          <c:w val="0.69972511180172892"/>
          <c:h val="0.71662531306248289"/>
        </c:manualLayout>
      </c:layout>
      <c:barChart>
        <c:barDir val="col"/>
        <c:grouping val="clustered"/>
        <c:varyColors val="0"/>
        <c:ser>
          <c:idx val="0"/>
          <c:order val="0"/>
          <c:tx>
            <c:strRef>
              <c:f>Sheet1!$B$1</c:f>
              <c:strCache>
                <c:ptCount val="1"/>
                <c:pt idx="0">
                  <c:v>Series 1</c:v>
                </c:pt>
              </c:strCache>
            </c:strRef>
          </c:tx>
          <c:spPr>
            <a:solidFill>
              <a:prstClr val="black"/>
            </a:solidFill>
            <a:ln>
              <a:solidFill>
                <a:prstClr val="black"/>
              </a:solid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E96E-4AEE-9021-3C74CA619FC3}"/>
              </c:ext>
            </c:extLst>
          </c:dPt>
          <c:dPt>
            <c:idx val="1"/>
            <c:invertIfNegative val="0"/>
            <c:bubble3D val="0"/>
            <c:spPr>
              <a:solidFill>
                <a:srgbClr val="A7A9AB"/>
              </a:solidFill>
              <a:ln>
                <a:noFill/>
              </a:ln>
              <a:effectLst/>
            </c:spPr>
            <c:extLst>
              <c:ext xmlns:c16="http://schemas.microsoft.com/office/drawing/2014/chart" uri="{C3380CC4-5D6E-409C-BE32-E72D297353CC}">
                <c16:uniqueId val="{00000003-E96E-4AEE-9021-3C74CA619FC3}"/>
              </c:ext>
            </c:extLst>
          </c:dPt>
          <c:dPt>
            <c:idx val="2"/>
            <c:invertIfNegative val="0"/>
            <c:bubble3D val="0"/>
            <c:spPr>
              <a:solidFill>
                <a:srgbClr val="66888C"/>
              </a:solidFill>
              <a:ln>
                <a:noFill/>
              </a:ln>
              <a:effectLst/>
            </c:spPr>
            <c:extLst>
              <c:ext xmlns:c16="http://schemas.microsoft.com/office/drawing/2014/chart" uri="{C3380CC4-5D6E-409C-BE32-E72D297353CC}">
                <c16:uniqueId val="{00000005-E96E-4AEE-9021-3C74CA619FC3}"/>
              </c:ext>
            </c:extLst>
          </c:dPt>
          <c:dPt>
            <c:idx val="3"/>
            <c:invertIfNegative val="0"/>
            <c:bubble3D val="0"/>
            <c:spPr>
              <a:solidFill>
                <a:srgbClr val="9FBADA"/>
              </a:solidFill>
              <a:ln>
                <a:noFill/>
              </a:ln>
              <a:effectLst/>
            </c:spPr>
            <c:extLst>
              <c:ext xmlns:c16="http://schemas.microsoft.com/office/drawing/2014/chart" uri="{C3380CC4-5D6E-409C-BE32-E72D297353CC}">
                <c16:uniqueId val="{00000007-E96E-4AEE-9021-3C74CA619FC3}"/>
              </c:ext>
            </c:extLst>
          </c:dPt>
          <c:dLbls>
            <c:dLbl>
              <c:idx val="0"/>
              <c:tx>
                <c:rich>
                  <a:bodyPr/>
                  <a:lstStyle/>
                  <a:p>
                    <a:fld id="{EDEFE0F7-673E-468D-8FC5-6BF4A8B8FE9E}" type="VALUE">
                      <a:rPr lang="en-US" sz="1200" baseline="0">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E96E-4AEE-9021-3C74CA619FC3}"/>
                </c:ext>
              </c:extLst>
            </c:dLbl>
            <c:dLbl>
              <c:idx val="1"/>
              <c:tx>
                <c:rich>
                  <a:bodyPr/>
                  <a:lstStyle/>
                  <a:p>
                    <a:fld id="{AEBE3E88-4E26-4BDD-B69D-68873B07E5B9}" type="VALUE">
                      <a:rPr lang="en-US" sz="1200" baseline="0">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E96E-4AEE-9021-3C74CA619FC3}"/>
                </c:ext>
              </c:extLst>
            </c:dLbl>
            <c:dLbl>
              <c:idx val="2"/>
              <c:tx>
                <c:rich>
                  <a:bodyPr/>
                  <a:lstStyle/>
                  <a:p>
                    <a:fld id="{D48510B7-8670-4026-AFC9-5D0CB6BC7D8D}" type="VALUE">
                      <a:rPr lang="en-US" sz="1200" baseline="0">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E96E-4AEE-9021-3C74CA619FC3}"/>
                </c:ext>
              </c:extLst>
            </c:dLbl>
            <c:dLbl>
              <c:idx val="3"/>
              <c:tx>
                <c:rich>
                  <a:bodyPr/>
                  <a:lstStyle/>
                  <a:p>
                    <a:fld id="{AF9C0EA4-3668-4023-8E57-E5582E8EA3CB}" type="VALUE">
                      <a:rPr lang="en-US" sz="1200" baseline="0">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E96E-4AEE-9021-3C74CA619FC3}"/>
                </c:ext>
              </c:extLst>
            </c:dLbl>
            <c:spPr>
              <a:noFill/>
              <a:ln>
                <a:noFill/>
              </a:ln>
              <a:effectLst/>
            </c:spPr>
            <c:txPr>
              <a:bodyPr rot="0" spcFirstLastPara="1" vertOverflow="ellipsis" vert="horz" wrap="square" anchor="ctr" anchorCtr="1"/>
              <a:lstStyle/>
              <a:p>
                <a:pPr>
                  <a:defRPr sz="1200" b="1" i="0" u="none" strike="noStrike" kern="1200" baseline="0">
                    <a:solidFill>
                      <a:srgbClr val="222A47"/>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FC I</c:v>
                </c:pt>
                <c:pt idx="1">
                  <c:v>FC II</c:v>
                </c:pt>
                <c:pt idx="2">
                  <c:v>FC III</c:v>
                </c:pt>
                <c:pt idx="3">
                  <c:v>FC IV</c:v>
                </c:pt>
              </c:strCache>
            </c:strRef>
          </c:cat>
          <c:val>
            <c:numRef>
              <c:f>Sheet1!$B$2:$B$5</c:f>
              <c:numCache>
                <c:formatCode>General</c:formatCode>
                <c:ptCount val="4"/>
                <c:pt idx="0">
                  <c:v>0</c:v>
                </c:pt>
                <c:pt idx="1">
                  <c:v>12.5</c:v>
                </c:pt>
                <c:pt idx="2">
                  <c:v>69</c:v>
                </c:pt>
                <c:pt idx="3">
                  <c:v>18.5</c:v>
                </c:pt>
              </c:numCache>
            </c:numRef>
          </c:val>
          <c:extLst>
            <c:ext xmlns:c16="http://schemas.microsoft.com/office/drawing/2014/chart" uri="{C3380CC4-5D6E-409C-BE32-E72D297353CC}">
              <c16:uniqueId val="{00000008-E96E-4AEE-9021-3C74CA619FC3}"/>
            </c:ext>
          </c:extLst>
        </c:ser>
        <c:dLbls>
          <c:showLegendKey val="0"/>
          <c:showVal val="0"/>
          <c:showCatName val="0"/>
          <c:showSerName val="0"/>
          <c:showPercent val="0"/>
          <c:showBubbleSize val="0"/>
        </c:dLbls>
        <c:gapWidth val="50"/>
        <c:overlap val="-1"/>
        <c:axId val="306909520"/>
        <c:axId val="306909128"/>
      </c:barChart>
      <c:catAx>
        <c:axId val="306909520"/>
        <c:scaling>
          <c:orientation val="minMax"/>
        </c:scaling>
        <c:delete val="0"/>
        <c:axPos val="b"/>
        <c:numFmt formatCode="General" sourceLinked="1"/>
        <c:majorTickMark val="out"/>
        <c:minorTickMark val="none"/>
        <c:tickLblPos val="nextTo"/>
        <c:spPr>
          <a:noFill/>
          <a:ln w="6350" cap="flat" cmpd="sng" algn="ctr">
            <a:solidFill>
              <a:srgbClr val="222A47"/>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Verdana" panose="020B0604030504040204" pitchFamily="34" charset="0"/>
                <a:cs typeface="+mn-cs"/>
              </a:defRPr>
            </a:pPr>
            <a:endParaRPr lang="en-US"/>
          </a:p>
        </c:txPr>
        <c:crossAx val="306909128"/>
        <c:crosses val="autoZero"/>
        <c:auto val="1"/>
        <c:lblAlgn val="ctr"/>
        <c:lblOffset val="100"/>
        <c:noMultiLvlLbl val="0"/>
      </c:catAx>
      <c:valAx>
        <c:axId val="306909128"/>
        <c:scaling>
          <c:orientation val="minMax"/>
          <c:max val="100"/>
        </c:scaling>
        <c:delete val="0"/>
        <c:axPos val="l"/>
        <c:title>
          <c:tx>
            <c:rich>
              <a:bodyPr rot="-5400000" spcFirstLastPara="1" vertOverflow="ellipsis" vert="horz" wrap="square" anchor="ctr" anchorCtr="1"/>
              <a:lstStyle/>
              <a:p>
                <a:pPr>
                  <a:defRPr sz="1600" b="1" i="0" u="none" strike="noStrike" kern="1200" baseline="0">
                    <a:solidFill>
                      <a:schemeClr val="tx1"/>
                    </a:solidFill>
                    <a:latin typeface="Verdana" panose="020B0604030504040204" pitchFamily="34" charset="0"/>
                    <a:ea typeface="Verdana" panose="020B0604030504040204" pitchFamily="34" charset="0"/>
                    <a:cs typeface="+mn-cs"/>
                  </a:defRPr>
                </a:pPr>
                <a:r>
                  <a:rPr lang="en-GB" sz="1400" b="1">
                    <a:solidFill>
                      <a:schemeClr val="tx1"/>
                    </a:solidFill>
                    <a:latin typeface="Verdana" panose="020B0604030504040204" pitchFamily="34" charset="0"/>
                    <a:ea typeface="Verdana" panose="020B0604030504040204" pitchFamily="34" charset="0"/>
                  </a:rPr>
                  <a:t>Patients (%)</a:t>
                </a:r>
              </a:p>
            </c:rich>
          </c:tx>
          <c:overlay val="0"/>
          <c:spPr>
            <a:noFill/>
            <a:ln>
              <a:noFill/>
            </a:ln>
            <a:effectLst/>
          </c:spPr>
          <c:txPr>
            <a:bodyPr rot="-5400000" spcFirstLastPara="1" vertOverflow="ellipsis" vert="horz" wrap="square" anchor="ctr" anchorCtr="1"/>
            <a:lstStyle/>
            <a:p>
              <a:pPr>
                <a:defRPr sz="16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spPr>
          <a:noFill/>
          <a:ln w="6350" cap="flat" cmpd="sng" algn="ctr">
            <a:solidFill>
              <a:srgbClr val="222A47"/>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306909520"/>
        <c:crosses val="autoZero"/>
        <c:crossBetween val="between"/>
        <c:majorUnit val="20"/>
      </c:valAx>
      <c:spPr>
        <a:noFill/>
        <a:ln w="25389">
          <a:noFill/>
        </a:ln>
        <a:effectLst/>
      </c:spPr>
    </c:plotArea>
    <c:plotVisOnly val="1"/>
    <c:dispBlanksAs val="gap"/>
    <c:showDLblsOverMax val="0"/>
  </c:chart>
  <c:spPr>
    <a:noFill/>
    <a:ln w="9525" cap="flat" cmpd="sng" algn="ctr">
      <a:noFill/>
      <a:prstDash val="solid"/>
    </a:ln>
    <a:effectLst/>
  </c:spPr>
  <c:txPr>
    <a:bodyPr/>
    <a:lstStyle/>
    <a:p>
      <a:pPr>
        <a:defRPr sz="1799">
          <a:solidFill>
            <a:schemeClr val="tx1"/>
          </a:solidFill>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6569728933406273"/>
          <c:y val="9.877057810010384E-2"/>
          <c:w val="0.69972511180172892"/>
          <c:h val="0.71662531306248289"/>
        </c:manualLayout>
      </c:layout>
      <c:barChart>
        <c:barDir val="col"/>
        <c:grouping val="clustered"/>
        <c:varyColors val="0"/>
        <c:ser>
          <c:idx val="0"/>
          <c:order val="0"/>
          <c:tx>
            <c:strRef>
              <c:f>Sheet1!$B$1</c:f>
              <c:strCache>
                <c:ptCount val="1"/>
                <c:pt idx="0">
                  <c:v>Series 1</c:v>
                </c:pt>
              </c:strCache>
            </c:strRef>
          </c:tx>
          <c:spPr>
            <a:solidFill>
              <a:prstClr val="black"/>
            </a:solidFill>
            <a:ln>
              <a:solidFill>
                <a:prstClr val="black"/>
              </a:solidFill>
            </a:ln>
            <a:effectLst/>
          </c:spPr>
          <c:invertIfNegative val="0"/>
          <c:dPt>
            <c:idx val="0"/>
            <c:invertIfNegative val="0"/>
            <c:bubble3D val="0"/>
            <c:spPr>
              <a:solidFill>
                <a:srgbClr val="222A47"/>
              </a:solidFill>
              <a:ln>
                <a:noFill/>
              </a:ln>
              <a:effectLst/>
            </c:spPr>
            <c:extLst>
              <c:ext xmlns:c16="http://schemas.microsoft.com/office/drawing/2014/chart" uri="{C3380CC4-5D6E-409C-BE32-E72D297353CC}">
                <c16:uniqueId val="{00000001-B149-49C0-8DED-5BFEA0E1F821}"/>
              </c:ext>
            </c:extLst>
          </c:dPt>
          <c:dPt>
            <c:idx val="1"/>
            <c:invertIfNegative val="0"/>
            <c:bubble3D val="0"/>
            <c:spPr>
              <a:solidFill>
                <a:srgbClr val="A7A9AB"/>
              </a:solidFill>
              <a:ln>
                <a:noFill/>
              </a:ln>
              <a:effectLst/>
            </c:spPr>
            <c:extLst>
              <c:ext xmlns:c16="http://schemas.microsoft.com/office/drawing/2014/chart" uri="{C3380CC4-5D6E-409C-BE32-E72D297353CC}">
                <c16:uniqueId val="{00000003-B149-49C0-8DED-5BFEA0E1F821}"/>
              </c:ext>
            </c:extLst>
          </c:dPt>
          <c:dPt>
            <c:idx val="2"/>
            <c:invertIfNegative val="0"/>
            <c:bubble3D val="0"/>
            <c:spPr>
              <a:solidFill>
                <a:srgbClr val="66888C"/>
              </a:solidFill>
              <a:ln>
                <a:noFill/>
              </a:ln>
              <a:effectLst/>
            </c:spPr>
            <c:extLst>
              <c:ext xmlns:c16="http://schemas.microsoft.com/office/drawing/2014/chart" uri="{C3380CC4-5D6E-409C-BE32-E72D297353CC}">
                <c16:uniqueId val="{00000005-B149-49C0-8DED-5BFEA0E1F821}"/>
              </c:ext>
            </c:extLst>
          </c:dPt>
          <c:dLbls>
            <c:dLbl>
              <c:idx val="0"/>
              <c:tx>
                <c:rich>
                  <a:bodyPr/>
                  <a:lstStyle/>
                  <a:p>
                    <a:fld id="{62AF149D-17AD-4A13-9A67-C10B323456BF}" type="VALUE">
                      <a:rPr lang="en-US">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B149-49C0-8DED-5BFEA0E1F821}"/>
                </c:ext>
              </c:extLst>
            </c:dLbl>
            <c:dLbl>
              <c:idx val="1"/>
              <c:tx>
                <c:rich>
                  <a:bodyPr/>
                  <a:lstStyle/>
                  <a:p>
                    <a:fld id="{96C481F1-B414-4EE4-9F92-16CAB38C6B62}" type="VALUE">
                      <a:rPr lang="en-US">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B149-49C0-8DED-5BFEA0E1F821}"/>
                </c:ext>
              </c:extLst>
            </c:dLbl>
            <c:dLbl>
              <c:idx val="2"/>
              <c:tx>
                <c:rich>
                  <a:bodyPr/>
                  <a:lstStyle/>
                  <a:p>
                    <a:fld id="{A03CF66F-46AF-4C4A-BBD1-451EA9233227}" type="VALUE">
                      <a:rPr lang="en-US">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149-49C0-8DED-5BFEA0E1F821}"/>
                </c:ext>
              </c:extLst>
            </c:dLbl>
            <c:dLbl>
              <c:idx val="3"/>
              <c:tx>
                <c:rich>
                  <a:bodyPr/>
                  <a:lstStyle/>
                  <a:p>
                    <a:fld id="{B49B39EB-3370-4886-9C81-09DF71E63B9F}" type="VALUE">
                      <a:rPr lang="en-US">
                        <a:solidFill>
                          <a:srgbClr val="222A47"/>
                        </a:solidFill>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6-27EC-4891-84EF-BA77D9D2E0BB}"/>
                </c:ext>
              </c:extLst>
            </c:dLbl>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Verdana" panose="020B0604030504040204" pitchFamily="34" charset="0"/>
                    <a:ea typeface="Verdana" panose="020B0604030504040204" pitchFamily="34" charset="0"/>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FC I</c:v>
                </c:pt>
                <c:pt idx="1">
                  <c:v>FC II</c:v>
                </c:pt>
                <c:pt idx="2">
                  <c:v>FC III</c:v>
                </c:pt>
                <c:pt idx="3">
                  <c:v>FC IV</c:v>
                </c:pt>
              </c:strCache>
            </c:strRef>
          </c:cat>
          <c:val>
            <c:numRef>
              <c:f>Sheet1!$B$2:$B$5</c:f>
              <c:numCache>
                <c:formatCode>General</c:formatCode>
                <c:ptCount val="4"/>
                <c:pt idx="0">
                  <c:v>6</c:v>
                </c:pt>
                <c:pt idx="1">
                  <c:v>44</c:v>
                </c:pt>
                <c:pt idx="2">
                  <c:v>50</c:v>
                </c:pt>
                <c:pt idx="3">
                  <c:v>0</c:v>
                </c:pt>
              </c:numCache>
            </c:numRef>
          </c:val>
          <c:extLst>
            <c:ext xmlns:c16="http://schemas.microsoft.com/office/drawing/2014/chart" uri="{C3380CC4-5D6E-409C-BE32-E72D297353CC}">
              <c16:uniqueId val="{00000006-B149-49C0-8DED-5BFEA0E1F821}"/>
            </c:ext>
          </c:extLst>
        </c:ser>
        <c:dLbls>
          <c:showLegendKey val="0"/>
          <c:showVal val="0"/>
          <c:showCatName val="0"/>
          <c:showSerName val="0"/>
          <c:showPercent val="0"/>
          <c:showBubbleSize val="0"/>
        </c:dLbls>
        <c:gapWidth val="50"/>
        <c:overlap val="-1"/>
        <c:axId val="306908736"/>
        <c:axId val="306909912"/>
      </c:barChart>
      <c:catAx>
        <c:axId val="306908736"/>
        <c:scaling>
          <c:orientation val="minMax"/>
        </c:scaling>
        <c:delete val="0"/>
        <c:axPos val="b"/>
        <c:numFmt formatCode="General" sourceLinked="1"/>
        <c:majorTickMark val="out"/>
        <c:minorTickMark val="none"/>
        <c:tickLblPos val="nextTo"/>
        <c:spPr>
          <a:noFill/>
          <a:ln w="6350" cap="flat" cmpd="sng" algn="ctr">
            <a:solidFill>
              <a:srgbClr val="222A47"/>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06909912"/>
        <c:crosses val="autoZero"/>
        <c:auto val="1"/>
        <c:lblAlgn val="ctr"/>
        <c:lblOffset val="100"/>
        <c:noMultiLvlLbl val="0"/>
      </c:catAx>
      <c:valAx>
        <c:axId val="306909912"/>
        <c:scaling>
          <c:orientation val="minMax"/>
          <c:max val="100"/>
        </c:scaling>
        <c:delete val="0"/>
        <c:axPos val="l"/>
        <c:title>
          <c:tx>
            <c:rich>
              <a:bodyPr rot="-5400000" spcFirstLastPara="1" vertOverflow="ellipsis" vert="horz" wrap="square" anchor="ctr" anchorCtr="1"/>
              <a:lstStyle/>
              <a:p>
                <a:pPr algn="ctr" rtl="0">
                  <a:defRPr lang="en-GB" sz="1400" b="1" i="0" u="none" strike="noStrike" kern="1200" baseline="0">
                    <a:solidFill>
                      <a:schemeClr val="tx1"/>
                    </a:solidFill>
                    <a:latin typeface="Verdana" panose="020B0604030504040204" pitchFamily="34" charset="0"/>
                    <a:ea typeface="Verdana" panose="020B0604030504040204" pitchFamily="34" charset="0"/>
                    <a:cs typeface="+mn-cs"/>
                  </a:defRPr>
                </a:pPr>
                <a:r>
                  <a:rPr lang="en-GB" sz="1400" b="1" i="0" u="none" strike="noStrike" kern="1200" baseline="0">
                    <a:solidFill>
                      <a:schemeClr val="tx1"/>
                    </a:solidFill>
                    <a:latin typeface="Verdana" panose="020B0604030504040204" pitchFamily="34" charset="0"/>
                    <a:ea typeface="Verdana" panose="020B0604030504040204" pitchFamily="34" charset="0"/>
                    <a:cs typeface="+mn-cs"/>
                  </a:rPr>
                  <a:t>Patients (%)</a:t>
                </a:r>
              </a:p>
            </c:rich>
          </c:tx>
          <c:overlay val="0"/>
          <c:spPr>
            <a:noFill/>
            <a:ln>
              <a:noFill/>
            </a:ln>
            <a:effectLst/>
          </c:spPr>
          <c:txPr>
            <a:bodyPr rot="-5400000" spcFirstLastPara="1" vertOverflow="ellipsis" vert="horz" wrap="square" anchor="ctr" anchorCtr="1"/>
            <a:lstStyle/>
            <a:p>
              <a:pPr algn="ctr" rtl="0">
                <a:defRPr lang="en-GB" sz="1400" b="1"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title>
        <c:numFmt formatCode="General" sourceLinked="1"/>
        <c:majorTickMark val="out"/>
        <c:minorTickMark val="none"/>
        <c:tickLblPos val="nextTo"/>
        <c:spPr>
          <a:noFill/>
          <a:ln w="6350" cap="flat" cmpd="sng" algn="ctr">
            <a:solidFill>
              <a:srgbClr val="222A47"/>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Verdana" panose="020B0604030504040204" pitchFamily="34" charset="0"/>
                <a:ea typeface="Verdana" panose="020B0604030504040204" pitchFamily="34" charset="0"/>
                <a:cs typeface="+mn-cs"/>
              </a:defRPr>
            </a:pPr>
            <a:endParaRPr lang="en-US"/>
          </a:p>
        </c:txPr>
        <c:crossAx val="306908736"/>
        <c:crosses val="autoZero"/>
        <c:crossBetween val="between"/>
        <c:majorUnit val="20"/>
      </c:valAx>
      <c:spPr>
        <a:noFill/>
        <a:ln w="25399">
          <a:noFill/>
        </a:ln>
        <a:effectLst/>
      </c:spPr>
    </c:plotArea>
    <c:plotVisOnly val="1"/>
    <c:dispBlanksAs val="gap"/>
    <c:showDLblsOverMax val="0"/>
  </c:chart>
  <c:spPr>
    <a:noFill/>
    <a:ln w="9525" cap="flat" cmpd="sng" algn="ctr">
      <a:noFill/>
      <a:prstDash val="solid"/>
    </a:ln>
    <a:effectLst/>
  </c:spPr>
  <c:txPr>
    <a:bodyPr/>
    <a:lstStyle/>
    <a:p>
      <a:pPr>
        <a:defRPr sz="1800">
          <a:solidFill>
            <a:schemeClr val="tx1"/>
          </a:solidFill>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A3B0DA8-F06A-4558-9C2B-AF826356DC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7C9FA96-FC60-498D-9E30-230EC4494BA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8F45FD-A5D8-4CDF-9C55-67D2AFDF6E23}" type="datetimeFigureOut">
              <a:rPr lang="en-US" smtClean="0"/>
              <a:t>5/24/23</a:t>
            </a:fld>
            <a:endParaRPr lang="en-US"/>
          </a:p>
        </p:txBody>
      </p:sp>
      <p:sp>
        <p:nvSpPr>
          <p:cNvPr id="4" name="Footer Placeholder 3">
            <a:extLst>
              <a:ext uri="{FF2B5EF4-FFF2-40B4-BE49-F238E27FC236}">
                <a16:creationId xmlns:a16="http://schemas.microsoft.com/office/drawing/2014/main" id="{D380155E-A2E2-4E75-A60F-BB6D8E90269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4927CD8-6C5B-470A-8055-CA7A24F8C6B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CA15C69-444E-416E-80C6-9FB82023CAFA}" type="slidenum">
              <a:rPr lang="en-US" smtClean="0"/>
              <a:t>‹#›</a:t>
            </a:fld>
            <a:endParaRPr lang="en-US"/>
          </a:p>
        </p:txBody>
      </p:sp>
    </p:spTree>
    <p:extLst>
      <p:ext uri="{BB962C8B-B14F-4D97-AF65-F5344CB8AC3E}">
        <p14:creationId xmlns:p14="http://schemas.microsoft.com/office/powerpoint/2010/main" val="3356329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23D6F5-3390-CC49-966D-162D010FD65C}" type="datetimeFigureOut">
              <a:rPr lang="en-US" smtClean="0"/>
              <a:t>5/24/23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1DC793-02F7-7645-B963-6647C8C784F6}" type="slidenum">
              <a:rPr lang="en-US" smtClean="0"/>
              <a:t>‹#›</a:t>
            </a:fld>
            <a:endParaRPr lang="en-US"/>
          </a:p>
        </p:txBody>
      </p:sp>
    </p:spTree>
    <p:extLst>
      <p:ext uri="{BB962C8B-B14F-4D97-AF65-F5344CB8AC3E}">
        <p14:creationId xmlns:p14="http://schemas.microsoft.com/office/powerpoint/2010/main" val="799625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898669-0486-429C-A96E-64D0745450CC}" type="slidenum">
              <a:rPr lang="en-US" smtClean="0"/>
              <a:t>4</a:t>
            </a:fld>
            <a:endParaRPr lang="en-US"/>
          </a:p>
        </p:txBody>
      </p:sp>
      <p:sp>
        <p:nvSpPr>
          <p:cNvPr id="5" name="TextBox 4">
            <a:extLst>
              <a:ext uri="{FF2B5EF4-FFF2-40B4-BE49-F238E27FC236}">
                <a16:creationId xmlns:a16="http://schemas.microsoft.com/office/drawing/2014/main" id="{B1D877B5-ECAB-051A-F097-5E80DE4BEEEF}"/>
              </a:ext>
            </a:extLst>
          </p:cNvPr>
          <p:cNvSpPr txBox="1"/>
          <p:nvPr/>
        </p:nvSpPr>
        <p:spPr>
          <a:xfrm>
            <a:off x="1" y="0"/>
            <a:ext cx="685800" cy="2308324"/>
          </a:xfrm>
          <a:prstGeom prst="rect">
            <a:avLst/>
          </a:prstGeom>
          <a:noFill/>
          <a:ln>
            <a:solidFill>
              <a:srgbClr val="FF0000"/>
            </a:solidFill>
          </a:ln>
        </p:spPr>
        <p:txBody>
          <a:bodyPr wrap="square" rtlCol="0">
            <a:spAutoFit/>
          </a:bodyPr>
          <a:lstStyle/>
          <a:p>
            <a:r>
              <a:rPr lang="en-US" sz="800" dirty="0" err="1">
                <a:solidFill>
                  <a:srgbClr val="FF0000"/>
                </a:solidFill>
              </a:rPr>
              <a:t>Weatherald</a:t>
            </a:r>
            <a:r>
              <a:rPr lang="en-US" sz="800" dirty="0">
                <a:solidFill>
                  <a:srgbClr val="FF0000"/>
                </a:solidFill>
              </a:rPr>
              <a:t> Eur Respir Rev 2019 RF-98546</a:t>
            </a:r>
          </a:p>
          <a:p>
            <a:endParaRPr lang="en-US" sz="800" dirty="0">
              <a:solidFill>
                <a:srgbClr val="FF0000"/>
              </a:solidFill>
            </a:endParaRPr>
          </a:p>
          <a:p>
            <a:r>
              <a:rPr lang="en-US" sz="800" dirty="0">
                <a:solidFill>
                  <a:srgbClr val="FF0000"/>
                </a:solidFill>
              </a:rPr>
              <a:t>P1/Abstract/para1/ln1-2; p3/para2/ln1-2</a:t>
            </a:r>
          </a:p>
          <a:p>
            <a:endParaRPr lang="en-US" sz="800" dirty="0">
              <a:solidFill>
                <a:srgbClr val="FF0000"/>
              </a:solidFill>
            </a:endParaRPr>
          </a:p>
          <a:p>
            <a:r>
              <a:rPr lang="en-US" sz="800" dirty="0">
                <a:solidFill>
                  <a:srgbClr val="FF0000"/>
                </a:solidFill>
              </a:rPr>
              <a:t>P1/Abstract/para1/ln2-3</a:t>
            </a:r>
          </a:p>
          <a:p>
            <a:endParaRPr lang="en-US" sz="800" dirty="0">
              <a:solidFill>
                <a:srgbClr val="FF0000"/>
              </a:solidFill>
            </a:endParaRPr>
          </a:p>
          <a:p>
            <a:r>
              <a:rPr lang="en-US" sz="800" dirty="0">
                <a:solidFill>
                  <a:srgbClr val="FF0000"/>
                </a:solidFill>
              </a:rPr>
              <a:t>P1/Abstract/para1/ln4-6</a:t>
            </a:r>
          </a:p>
        </p:txBody>
      </p:sp>
      <p:cxnSp>
        <p:nvCxnSpPr>
          <p:cNvPr id="6" name="Straight Arrow Connector 5">
            <a:extLst>
              <a:ext uri="{FF2B5EF4-FFF2-40B4-BE49-F238E27FC236}">
                <a16:creationId xmlns:a16="http://schemas.microsoft.com/office/drawing/2014/main" id="{5505B4F8-87CD-6444-13FA-CC98E4798C23}"/>
              </a:ext>
            </a:extLst>
          </p:cNvPr>
          <p:cNvCxnSpPr>
            <a:cxnSpLocks/>
          </p:cNvCxnSpPr>
          <p:nvPr/>
        </p:nvCxnSpPr>
        <p:spPr>
          <a:xfrm>
            <a:off x="561788" y="1021976"/>
            <a:ext cx="418353" cy="4403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92E6760-ADE8-FE22-89D0-DD8CD62515A4}"/>
              </a:ext>
            </a:extLst>
          </p:cNvPr>
          <p:cNvCxnSpPr>
            <a:cxnSpLocks/>
          </p:cNvCxnSpPr>
          <p:nvPr/>
        </p:nvCxnSpPr>
        <p:spPr>
          <a:xfrm flipV="1">
            <a:off x="603624" y="1288688"/>
            <a:ext cx="376517" cy="21172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8E2B3878-36B9-3A22-B820-2A9E56A712AE}"/>
              </a:ext>
            </a:extLst>
          </p:cNvPr>
          <p:cNvCxnSpPr>
            <a:cxnSpLocks/>
          </p:cNvCxnSpPr>
          <p:nvPr/>
        </p:nvCxnSpPr>
        <p:spPr>
          <a:xfrm flipV="1">
            <a:off x="603624" y="1988672"/>
            <a:ext cx="376517" cy="134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6E8BF66E-854C-A611-E8E0-0D0CA63673E6}"/>
              </a:ext>
            </a:extLst>
          </p:cNvPr>
          <p:cNvSpPr txBox="1"/>
          <p:nvPr/>
        </p:nvSpPr>
        <p:spPr>
          <a:xfrm>
            <a:off x="6172200" y="2610090"/>
            <a:ext cx="684213" cy="1323439"/>
          </a:xfrm>
          <a:prstGeom prst="rect">
            <a:avLst/>
          </a:prstGeom>
          <a:noFill/>
          <a:ln>
            <a:solidFill>
              <a:srgbClr val="FF0000"/>
            </a:solidFill>
          </a:ln>
        </p:spPr>
        <p:txBody>
          <a:bodyPr wrap="square" rtlCol="0">
            <a:spAutoFit/>
          </a:bodyPr>
          <a:lstStyle/>
          <a:p>
            <a:r>
              <a:rPr lang="fr-FR" sz="800" dirty="0">
                <a:solidFill>
                  <a:srgbClr val="FF0000"/>
                </a:solidFill>
              </a:rPr>
              <a:t>Frost </a:t>
            </a:r>
            <a:r>
              <a:rPr lang="fr-FR" sz="800" dirty="0" err="1">
                <a:solidFill>
                  <a:srgbClr val="FF0000"/>
                </a:solidFill>
              </a:rPr>
              <a:t>Eur</a:t>
            </a:r>
            <a:r>
              <a:rPr lang="fr-FR" sz="800" dirty="0">
                <a:solidFill>
                  <a:srgbClr val="FF0000"/>
                </a:solidFill>
              </a:rPr>
              <a:t> </a:t>
            </a:r>
            <a:r>
              <a:rPr lang="fr-FR" sz="800" dirty="0" err="1">
                <a:solidFill>
                  <a:srgbClr val="FF0000"/>
                </a:solidFill>
              </a:rPr>
              <a:t>Respir</a:t>
            </a:r>
            <a:r>
              <a:rPr lang="fr-FR" sz="800" dirty="0">
                <a:solidFill>
                  <a:srgbClr val="FF0000"/>
                </a:solidFill>
              </a:rPr>
              <a:t> J 2019_RF-92738</a:t>
            </a:r>
          </a:p>
          <a:p>
            <a:endParaRPr lang="fr-FR" sz="800" dirty="0">
              <a:solidFill>
                <a:srgbClr val="FF0000"/>
              </a:solidFill>
            </a:endParaRPr>
          </a:p>
          <a:p>
            <a:r>
              <a:rPr lang="fr-FR" sz="800" dirty="0">
                <a:solidFill>
                  <a:srgbClr val="FF0000"/>
                </a:solidFill>
              </a:rPr>
              <a:t>p1/</a:t>
            </a:r>
            <a:r>
              <a:rPr lang="fr-FR" sz="800" dirty="0" err="1">
                <a:solidFill>
                  <a:srgbClr val="FF0000"/>
                </a:solidFill>
              </a:rPr>
              <a:t>Author</a:t>
            </a:r>
            <a:r>
              <a:rPr lang="fr-FR" sz="800" dirty="0">
                <a:solidFill>
                  <a:srgbClr val="FF0000"/>
                </a:solidFill>
              </a:rPr>
              <a:t> line/ln5; p4/para4, para5/ln8-15</a:t>
            </a:r>
            <a:endParaRPr lang="en-US" sz="800" dirty="0">
              <a:solidFill>
                <a:srgbClr val="FF0000"/>
              </a:solidFill>
            </a:endParaRPr>
          </a:p>
        </p:txBody>
      </p:sp>
      <p:cxnSp>
        <p:nvCxnSpPr>
          <p:cNvPr id="20" name="Straight Arrow Connector 19">
            <a:extLst>
              <a:ext uri="{FF2B5EF4-FFF2-40B4-BE49-F238E27FC236}">
                <a16:creationId xmlns:a16="http://schemas.microsoft.com/office/drawing/2014/main" id="{7DE2BD99-741E-1A97-C216-AB0F1E69AAF1}"/>
              </a:ext>
            </a:extLst>
          </p:cNvPr>
          <p:cNvCxnSpPr>
            <a:cxnSpLocks/>
          </p:cNvCxnSpPr>
          <p:nvPr/>
        </p:nvCxnSpPr>
        <p:spPr>
          <a:xfrm flipH="1">
            <a:off x="1861965" y="2535470"/>
            <a:ext cx="4307061" cy="6559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8EDD0F-09A2-3886-14B0-208D0A3105C2}"/>
              </a:ext>
            </a:extLst>
          </p:cNvPr>
          <p:cNvSpPr txBox="1"/>
          <p:nvPr/>
        </p:nvSpPr>
        <p:spPr>
          <a:xfrm>
            <a:off x="6172200" y="2089658"/>
            <a:ext cx="685800" cy="461665"/>
          </a:xfrm>
          <a:prstGeom prst="rect">
            <a:avLst/>
          </a:prstGeom>
          <a:noFill/>
          <a:ln>
            <a:solidFill>
              <a:srgbClr val="FF0000"/>
            </a:solidFill>
          </a:ln>
        </p:spPr>
        <p:txBody>
          <a:bodyPr wrap="square" rtlCol="0">
            <a:spAutoFit/>
          </a:bodyPr>
          <a:lstStyle/>
          <a:p>
            <a:r>
              <a:rPr lang="en-US" sz="600" dirty="0">
                <a:solidFill>
                  <a:srgbClr val="FF0000"/>
                </a:solidFill>
              </a:rPr>
              <a:t>Coghlan-Ann Rheum Dis 2014 RF-116676 p1346/Fig 2</a:t>
            </a:r>
          </a:p>
        </p:txBody>
      </p:sp>
      <p:cxnSp>
        <p:nvCxnSpPr>
          <p:cNvPr id="24" name="Straight Arrow Connector 23">
            <a:extLst>
              <a:ext uri="{FF2B5EF4-FFF2-40B4-BE49-F238E27FC236}">
                <a16:creationId xmlns:a16="http://schemas.microsoft.com/office/drawing/2014/main" id="{6201A05C-4F90-B3B7-0F81-CE5BD7FD34B8}"/>
              </a:ext>
            </a:extLst>
          </p:cNvPr>
          <p:cNvCxnSpPr>
            <a:cxnSpLocks/>
          </p:cNvCxnSpPr>
          <p:nvPr/>
        </p:nvCxnSpPr>
        <p:spPr>
          <a:xfrm flipH="1" flipV="1">
            <a:off x="1861965" y="2601065"/>
            <a:ext cx="4310235" cy="14788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8706AC80-D607-081A-4282-393F26A2A06A}"/>
              </a:ext>
            </a:extLst>
          </p:cNvPr>
          <p:cNvSpPr txBox="1"/>
          <p:nvPr/>
        </p:nvSpPr>
        <p:spPr>
          <a:xfrm>
            <a:off x="0" y="3488928"/>
            <a:ext cx="685800" cy="2308324"/>
          </a:xfrm>
          <a:prstGeom prst="rect">
            <a:avLst/>
          </a:prstGeom>
          <a:noFill/>
          <a:ln>
            <a:solidFill>
              <a:srgbClr val="FF0000"/>
            </a:solidFill>
          </a:ln>
        </p:spPr>
        <p:txBody>
          <a:bodyPr wrap="square" rtlCol="0">
            <a:spAutoFit/>
          </a:bodyPr>
          <a:lstStyle/>
          <a:p>
            <a:r>
              <a:rPr lang="en-US" sz="800" dirty="0" err="1">
                <a:solidFill>
                  <a:srgbClr val="FF0000"/>
                </a:solidFill>
              </a:rPr>
              <a:t>Weatherald</a:t>
            </a:r>
            <a:r>
              <a:rPr lang="en-US" sz="800" dirty="0">
                <a:solidFill>
                  <a:srgbClr val="FF0000"/>
                </a:solidFill>
              </a:rPr>
              <a:t> Eur Respir Rev 2019 RF-98546</a:t>
            </a:r>
          </a:p>
          <a:p>
            <a:endParaRPr lang="en-US" sz="800" dirty="0">
              <a:solidFill>
                <a:srgbClr val="FF0000"/>
              </a:solidFill>
            </a:endParaRPr>
          </a:p>
          <a:p>
            <a:r>
              <a:rPr lang="en-US" sz="800" dirty="0">
                <a:solidFill>
                  <a:srgbClr val="FF0000"/>
                </a:solidFill>
              </a:rPr>
              <a:t>P1/Abstract/para1/ln1-2; p3/para2/ln1-2</a:t>
            </a:r>
          </a:p>
          <a:p>
            <a:endParaRPr lang="en-US" sz="800" dirty="0">
              <a:solidFill>
                <a:srgbClr val="FF0000"/>
              </a:solidFill>
            </a:endParaRPr>
          </a:p>
          <a:p>
            <a:r>
              <a:rPr lang="en-US" sz="800" dirty="0">
                <a:solidFill>
                  <a:srgbClr val="FF0000"/>
                </a:solidFill>
              </a:rPr>
              <a:t>P1/Abstract/para1/ln2-3</a:t>
            </a:r>
          </a:p>
          <a:p>
            <a:endParaRPr lang="en-US" sz="800" dirty="0">
              <a:solidFill>
                <a:srgbClr val="FF0000"/>
              </a:solidFill>
            </a:endParaRPr>
          </a:p>
          <a:p>
            <a:r>
              <a:rPr lang="en-US" sz="800" dirty="0">
                <a:solidFill>
                  <a:srgbClr val="FF0000"/>
                </a:solidFill>
              </a:rPr>
              <a:t>P1/Abstract/para1/ln4-6</a:t>
            </a:r>
          </a:p>
        </p:txBody>
      </p:sp>
      <p:cxnSp>
        <p:nvCxnSpPr>
          <p:cNvPr id="30" name="Straight Arrow Connector 29">
            <a:extLst>
              <a:ext uri="{FF2B5EF4-FFF2-40B4-BE49-F238E27FC236}">
                <a16:creationId xmlns:a16="http://schemas.microsoft.com/office/drawing/2014/main" id="{C3FB44D8-4B7C-EED7-1A25-DD07EAC90E66}"/>
              </a:ext>
            </a:extLst>
          </p:cNvPr>
          <p:cNvCxnSpPr>
            <a:cxnSpLocks/>
          </p:cNvCxnSpPr>
          <p:nvPr/>
        </p:nvCxnSpPr>
        <p:spPr>
          <a:xfrm flipV="1">
            <a:off x="561787" y="4145596"/>
            <a:ext cx="205740" cy="3653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63E616F-56D7-881A-3885-2D5F0A14F482}"/>
              </a:ext>
            </a:extLst>
          </p:cNvPr>
          <p:cNvCxnSpPr>
            <a:cxnSpLocks/>
          </p:cNvCxnSpPr>
          <p:nvPr/>
        </p:nvCxnSpPr>
        <p:spPr>
          <a:xfrm flipV="1">
            <a:off x="603623" y="4316158"/>
            <a:ext cx="163904" cy="673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05C3EEC-9C4B-8F20-DEE9-B26A1E827217}"/>
              </a:ext>
            </a:extLst>
          </p:cNvPr>
          <p:cNvCxnSpPr>
            <a:cxnSpLocks/>
          </p:cNvCxnSpPr>
          <p:nvPr/>
        </p:nvCxnSpPr>
        <p:spPr>
          <a:xfrm flipV="1">
            <a:off x="603623" y="4892939"/>
            <a:ext cx="206190" cy="5981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4EFEBCD-AB0B-3397-802B-FE1FA4B658E5}"/>
              </a:ext>
            </a:extLst>
          </p:cNvPr>
          <p:cNvSpPr txBox="1"/>
          <p:nvPr/>
        </p:nvSpPr>
        <p:spPr>
          <a:xfrm>
            <a:off x="6170613" y="5630726"/>
            <a:ext cx="684213" cy="830997"/>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p1/</a:t>
            </a:r>
            <a:r>
              <a:rPr lang="fr-FR" sz="600" dirty="0" err="1">
                <a:solidFill>
                  <a:srgbClr val="FF0000"/>
                </a:solidFill>
              </a:rPr>
              <a:t>Author</a:t>
            </a:r>
            <a:r>
              <a:rPr lang="fr-FR" sz="600" dirty="0">
                <a:solidFill>
                  <a:srgbClr val="FF0000"/>
                </a:solidFill>
              </a:rPr>
              <a:t> line/ln5; p4/para4, para5/ln8-15</a:t>
            </a:r>
            <a:endParaRPr lang="en-US" sz="600" dirty="0">
              <a:solidFill>
                <a:srgbClr val="FF0000"/>
              </a:solidFill>
            </a:endParaRPr>
          </a:p>
        </p:txBody>
      </p:sp>
      <p:cxnSp>
        <p:nvCxnSpPr>
          <p:cNvPr id="47" name="Straight Arrow Connector 46">
            <a:extLst>
              <a:ext uri="{FF2B5EF4-FFF2-40B4-BE49-F238E27FC236}">
                <a16:creationId xmlns:a16="http://schemas.microsoft.com/office/drawing/2014/main" id="{B7667FFD-BF47-09C6-0191-50C63671A40B}"/>
              </a:ext>
            </a:extLst>
          </p:cNvPr>
          <p:cNvCxnSpPr>
            <a:cxnSpLocks/>
            <a:stCxn id="48" idx="3"/>
          </p:cNvCxnSpPr>
          <p:nvPr/>
        </p:nvCxnSpPr>
        <p:spPr>
          <a:xfrm flipV="1">
            <a:off x="685800" y="5219699"/>
            <a:ext cx="124013" cy="90431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713CFF25-AA4D-6670-5008-FDBBDD29DB26}"/>
              </a:ext>
            </a:extLst>
          </p:cNvPr>
          <p:cNvSpPr txBox="1"/>
          <p:nvPr/>
        </p:nvSpPr>
        <p:spPr>
          <a:xfrm>
            <a:off x="0" y="5893179"/>
            <a:ext cx="685800" cy="461665"/>
          </a:xfrm>
          <a:prstGeom prst="rect">
            <a:avLst/>
          </a:prstGeom>
          <a:noFill/>
          <a:ln>
            <a:solidFill>
              <a:srgbClr val="FF0000"/>
            </a:solidFill>
          </a:ln>
        </p:spPr>
        <p:txBody>
          <a:bodyPr wrap="square" rtlCol="0">
            <a:spAutoFit/>
          </a:bodyPr>
          <a:lstStyle/>
          <a:p>
            <a:r>
              <a:rPr lang="en-US" sz="600" dirty="0">
                <a:solidFill>
                  <a:srgbClr val="FF0000"/>
                </a:solidFill>
              </a:rPr>
              <a:t>Coghlan-Ann Rheum Dis 2014 RF-116676 p1346/Fig 2</a:t>
            </a:r>
          </a:p>
        </p:txBody>
      </p:sp>
      <p:cxnSp>
        <p:nvCxnSpPr>
          <p:cNvPr id="49" name="Straight Arrow Connector 48">
            <a:extLst>
              <a:ext uri="{FF2B5EF4-FFF2-40B4-BE49-F238E27FC236}">
                <a16:creationId xmlns:a16="http://schemas.microsoft.com/office/drawing/2014/main" id="{427F7E23-F2B8-796D-9585-F56A6B32CDFA}"/>
              </a:ext>
            </a:extLst>
          </p:cNvPr>
          <p:cNvCxnSpPr>
            <a:cxnSpLocks/>
          </p:cNvCxnSpPr>
          <p:nvPr/>
        </p:nvCxnSpPr>
        <p:spPr>
          <a:xfrm flipH="1" flipV="1">
            <a:off x="1299502" y="5627713"/>
            <a:ext cx="4871111" cy="726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F8BE8B35-FF9E-837E-ABA2-BA23C6B0F2C9}"/>
              </a:ext>
            </a:extLst>
          </p:cNvPr>
          <p:cNvSpPr txBox="1"/>
          <p:nvPr/>
        </p:nvSpPr>
        <p:spPr>
          <a:xfrm>
            <a:off x="-793" y="2351475"/>
            <a:ext cx="685800" cy="938719"/>
          </a:xfrm>
          <a:prstGeom prst="rect">
            <a:avLst/>
          </a:prstGeom>
          <a:noFill/>
          <a:ln>
            <a:solidFill>
              <a:srgbClr val="FF0000"/>
            </a:solidFill>
          </a:ln>
        </p:spPr>
        <p:txBody>
          <a:bodyPr wrap="square" rtlCol="0">
            <a:spAutoFit/>
          </a:bodyPr>
          <a:lstStyle/>
          <a:p>
            <a:r>
              <a:rPr lang="en-US" sz="500">
                <a:solidFill>
                  <a:srgbClr val="FF0000"/>
                </a:solidFill>
              </a:rPr>
              <a:t>Humbert Eur Heart J 2022 - ESC-ERS PH Guidelines RF-230262 p37/col2/Recommendation Table 3 continued/top row</a:t>
            </a:r>
          </a:p>
          <a:p>
            <a:endParaRPr lang="en-US" sz="500">
              <a:solidFill>
                <a:srgbClr val="FF0000"/>
              </a:solidFill>
            </a:endParaRPr>
          </a:p>
          <a:p>
            <a:r>
              <a:rPr lang="en-US" sz="500">
                <a:solidFill>
                  <a:srgbClr val="FF0000"/>
                </a:solidFill>
              </a:rPr>
              <a:t>p37/col1/Recommendation Table 3 continued/top row</a:t>
            </a:r>
            <a:endParaRPr lang="en-US" sz="500" dirty="0">
              <a:solidFill>
                <a:srgbClr val="FF0000"/>
              </a:solidFill>
            </a:endParaRPr>
          </a:p>
        </p:txBody>
      </p:sp>
      <p:cxnSp>
        <p:nvCxnSpPr>
          <p:cNvPr id="8" name="Straight Arrow Connector 7">
            <a:extLst>
              <a:ext uri="{FF2B5EF4-FFF2-40B4-BE49-F238E27FC236}">
                <a16:creationId xmlns:a16="http://schemas.microsoft.com/office/drawing/2014/main" id="{DBDF6F7E-05E5-6B33-401E-64529C42AB8C}"/>
              </a:ext>
            </a:extLst>
          </p:cNvPr>
          <p:cNvCxnSpPr>
            <a:cxnSpLocks/>
          </p:cNvCxnSpPr>
          <p:nvPr/>
        </p:nvCxnSpPr>
        <p:spPr>
          <a:xfrm flipV="1">
            <a:off x="561787" y="2351475"/>
            <a:ext cx="452107" cy="3538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85F514D-2589-5E0C-7553-30E768B695CA}"/>
              </a:ext>
            </a:extLst>
          </p:cNvPr>
          <p:cNvSpPr txBox="1"/>
          <p:nvPr/>
        </p:nvSpPr>
        <p:spPr>
          <a:xfrm>
            <a:off x="6169026" y="4965666"/>
            <a:ext cx="685800" cy="630942"/>
          </a:xfrm>
          <a:prstGeom prst="rect">
            <a:avLst/>
          </a:prstGeom>
          <a:noFill/>
          <a:ln>
            <a:solidFill>
              <a:srgbClr val="FF0000"/>
            </a:solidFill>
          </a:ln>
        </p:spPr>
        <p:txBody>
          <a:bodyPr wrap="square"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RF-230262 p37/col2/Recommendation Table 3 continued/top row</a:t>
            </a:r>
          </a:p>
        </p:txBody>
      </p:sp>
      <p:cxnSp>
        <p:nvCxnSpPr>
          <p:cNvPr id="18" name="Straight Arrow Connector 17">
            <a:extLst>
              <a:ext uri="{FF2B5EF4-FFF2-40B4-BE49-F238E27FC236}">
                <a16:creationId xmlns:a16="http://schemas.microsoft.com/office/drawing/2014/main" id="{41F0869C-91D7-D31A-CEB1-2402E7D94C01}"/>
              </a:ext>
            </a:extLst>
          </p:cNvPr>
          <p:cNvCxnSpPr>
            <a:cxnSpLocks/>
          </p:cNvCxnSpPr>
          <p:nvPr/>
        </p:nvCxnSpPr>
        <p:spPr>
          <a:xfrm flipH="1">
            <a:off x="1313733" y="5569530"/>
            <a:ext cx="4855293" cy="703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AF3F2A18-A930-6929-FEB8-65FE1DF58DA1}"/>
              </a:ext>
            </a:extLst>
          </p:cNvPr>
          <p:cNvSpPr txBox="1"/>
          <p:nvPr/>
        </p:nvSpPr>
        <p:spPr>
          <a:xfrm>
            <a:off x="6169026" y="106062"/>
            <a:ext cx="685800" cy="553998"/>
          </a:xfrm>
          <a:prstGeom prst="rect">
            <a:avLst/>
          </a:prstGeom>
          <a:noFill/>
          <a:ln>
            <a:solidFill>
              <a:srgbClr val="FF0000"/>
            </a:solidFill>
          </a:ln>
        </p:spPr>
        <p:txBody>
          <a:bodyPr wrap="square" rtlCol="0">
            <a:spAutoFit/>
          </a:bodyPr>
          <a:lstStyle/>
          <a:p>
            <a:r>
              <a:rPr lang="en-US" sz="600" dirty="0">
                <a:solidFill>
                  <a:srgbClr val="FF0000"/>
                </a:solidFill>
              </a:rPr>
              <a:t>Sagan WHO Screening 2020 </a:t>
            </a:r>
            <a:r>
              <a:rPr lang="en-US" sz="600" dirty="0">
                <a:solidFill>
                  <a:srgbClr val="00B0F0"/>
                </a:solidFill>
              </a:rPr>
              <a:t>RF-XXXXXX</a:t>
            </a:r>
            <a:r>
              <a:rPr lang="en-US" sz="600" dirty="0">
                <a:solidFill>
                  <a:srgbClr val="FF0000"/>
                </a:solidFill>
              </a:rPr>
              <a:t> p6/col1/para1/ln1-5</a:t>
            </a:r>
          </a:p>
        </p:txBody>
      </p:sp>
      <p:cxnSp>
        <p:nvCxnSpPr>
          <p:cNvPr id="41" name="Straight Arrow Connector 40">
            <a:extLst>
              <a:ext uri="{FF2B5EF4-FFF2-40B4-BE49-F238E27FC236}">
                <a16:creationId xmlns:a16="http://schemas.microsoft.com/office/drawing/2014/main" id="{0065A4EB-AFE7-5EF2-6962-93B7A3E766EA}"/>
              </a:ext>
            </a:extLst>
          </p:cNvPr>
          <p:cNvCxnSpPr>
            <a:cxnSpLocks/>
            <a:stCxn id="40" idx="1"/>
          </p:cNvCxnSpPr>
          <p:nvPr/>
        </p:nvCxnSpPr>
        <p:spPr>
          <a:xfrm flipH="1">
            <a:off x="5211606" y="383061"/>
            <a:ext cx="957420" cy="12632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836977A-E4E5-F36C-FC54-69949572ECD4}"/>
              </a:ext>
            </a:extLst>
          </p:cNvPr>
          <p:cNvSpPr txBox="1"/>
          <p:nvPr/>
        </p:nvSpPr>
        <p:spPr>
          <a:xfrm>
            <a:off x="6169026" y="4176393"/>
            <a:ext cx="685800" cy="553998"/>
          </a:xfrm>
          <a:prstGeom prst="rect">
            <a:avLst/>
          </a:prstGeom>
          <a:noFill/>
          <a:ln>
            <a:solidFill>
              <a:srgbClr val="FF0000"/>
            </a:solidFill>
          </a:ln>
        </p:spPr>
        <p:txBody>
          <a:bodyPr wrap="square" rtlCol="0">
            <a:spAutoFit/>
          </a:bodyPr>
          <a:lstStyle/>
          <a:p>
            <a:r>
              <a:rPr lang="en-US" sz="600" dirty="0">
                <a:solidFill>
                  <a:srgbClr val="FF0000"/>
                </a:solidFill>
              </a:rPr>
              <a:t>Sagan WHO Screening 2020 </a:t>
            </a:r>
            <a:r>
              <a:rPr lang="en-US" sz="600" dirty="0">
                <a:solidFill>
                  <a:srgbClr val="00B0F0"/>
                </a:solidFill>
              </a:rPr>
              <a:t>RF-XXXXXX</a:t>
            </a:r>
            <a:r>
              <a:rPr lang="en-US" sz="600" dirty="0">
                <a:solidFill>
                  <a:srgbClr val="FF0000"/>
                </a:solidFill>
              </a:rPr>
              <a:t> p6/col1/para1/ln1-5</a:t>
            </a:r>
          </a:p>
        </p:txBody>
      </p:sp>
      <p:cxnSp>
        <p:nvCxnSpPr>
          <p:cNvPr id="52" name="Straight Arrow Connector 51">
            <a:extLst>
              <a:ext uri="{FF2B5EF4-FFF2-40B4-BE49-F238E27FC236}">
                <a16:creationId xmlns:a16="http://schemas.microsoft.com/office/drawing/2014/main" id="{5EA82AC2-A2A2-9D89-1618-7F314118CF65}"/>
              </a:ext>
            </a:extLst>
          </p:cNvPr>
          <p:cNvCxnSpPr>
            <a:cxnSpLocks/>
          </p:cNvCxnSpPr>
          <p:nvPr/>
        </p:nvCxnSpPr>
        <p:spPr>
          <a:xfrm flipH="1">
            <a:off x="3506787" y="4651210"/>
            <a:ext cx="2662239" cy="6630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D21C86C0-EFE7-551B-08AD-2720CEFF0493}"/>
              </a:ext>
            </a:extLst>
          </p:cNvPr>
          <p:cNvCxnSpPr>
            <a:cxnSpLocks/>
          </p:cNvCxnSpPr>
          <p:nvPr/>
        </p:nvCxnSpPr>
        <p:spPr>
          <a:xfrm flipV="1">
            <a:off x="603623" y="2856908"/>
            <a:ext cx="410271" cy="25110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1B587326-ADF9-5E49-218B-B963D935B3B6}"/>
              </a:ext>
            </a:extLst>
          </p:cNvPr>
          <p:cNvSpPr txBox="1"/>
          <p:nvPr/>
        </p:nvSpPr>
        <p:spPr>
          <a:xfrm>
            <a:off x="4097033" y="2926370"/>
            <a:ext cx="1867887" cy="369332"/>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p4/para5/bullet1</a:t>
            </a:r>
            <a:endParaRPr lang="en-US" sz="600" dirty="0">
              <a:solidFill>
                <a:srgbClr val="FF0000"/>
              </a:solidFill>
            </a:endParaRPr>
          </a:p>
        </p:txBody>
      </p:sp>
      <p:cxnSp>
        <p:nvCxnSpPr>
          <p:cNvPr id="77" name="Straight Arrow Connector 76">
            <a:extLst>
              <a:ext uri="{FF2B5EF4-FFF2-40B4-BE49-F238E27FC236}">
                <a16:creationId xmlns:a16="http://schemas.microsoft.com/office/drawing/2014/main" id="{77606D92-E17C-164B-94E4-A472AA181E86}"/>
              </a:ext>
            </a:extLst>
          </p:cNvPr>
          <p:cNvCxnSpPr>
            <a:cxnSpLocks/>
          </p:cNvCxnSpPr>
          <p:nvPr/>
        </p:nvCxnSpPr>
        <p:spPr>
          <a:xfrm flipH="1" flipV="1">
            <a:off x="3686762" y="3004569"/>
            <a:ext cx="410271" cy="10344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1" name="TextBox 80">
            <a:extLst>
              <a:ext uri="{FF2B5EF4-FFF2-40B4-BE49-F238E27FC236}">
                <a16:creationId xmlns:a16="http://schemas.microsoft.com/office/drawing/2014/main" id="{20C84F14-948A-5063-B531-5EAB916E4F8D}"/>
              </a:ext>
            </a:extLst>
          </p:cNvPr>
          <p:cNvSpPr txBox="1"/>
          <p:nvPr/>
        </p:nvSpPr>
        <p:spPr>
          <a:xfrm>
            <a:off x="1013894" y="6093698"/>
            <a:ext cx="1885793" cy="246221"/>
          </a:xfrm>
          <a:prstGeom prst="rect">
            <a:avLst/>
          </a:prstGeom>
          <a:noFill/>
          <a:ln>
            <a:solidFill>
              <a:srgbClr val="FF0000"/>
            </a:solidFill>
          </a:ln>
        </p:spPr>
        <p:txBody>
          <a:bodyPr wrap="square"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RF-230262</a:t>
            </a:r>
          </a:p>
          <a:p>
            <a:r>
              <a:rPr lang="en-US" sz="500" dirty="0">
                <a:solidFill>
                  <a:srgbClr val="FF0000"/>
                </a:solidFill>
              </a:rPr>
              <a:t>p37/col1/Recommendation Table 3 continued/top row</a:t>
            </a:r>
          </a:p>
        </p:txBody>
      </p:sp>
      <p:sp>
        <p:nvSpPr>
          <p:cNvPr id="83" name="TextBox 82">
            <a:extLst>
              <a:ext uri="{FF2B5EF4-FFF2-40B4-BE49-F238E27FC236}">
                <a16:creationId xmlns:a16="http://schemas.microsoft.com/office/drawing/2014/main" id="{CB2E9DD4-0F4B-EF2F-CF29-59F45D2F410E}"/>
              </a:ext>
            </a:extLst>
          </p:cNvPr>
          <p:cNvSpPr txBox="1"/>
          <p:nvPr/>
        </p:nvSpPr>
        <p:spPr>
          <a:xfrm>
            <a:off x="3163089" y="5939345"/>
            <a:ext cx="1867887" cy="369332"/>
          </a:xfrm>
          <a:prstGeom prst="rect">
            <a:avLst/>
          </a:prstGeom>
          <a:noFill/>
          <a:ln>
            <a:solidFill>
              <a:srgbClr val="FF0000"/>
            </a:solidFill>
          </a:ln>
        </p:spPr>
        <p:txBody>
          <a:bodyPr wrap="square" rtlCol="0">
            <a:spAutoFit/>
          </a:bodyPr>
          <a:lstStyle/>
          <a:p>
            <a:r>
              <a:rPr lang="fr-FR" sz="600" dirty="0">
                <a:solidFill>
                  <a:srgbClr val="FF0000"/>
                </a:solidFill>
              </a:rPr>
              <a:t>Frost </a:t>
            </a:r>
            <a:r>
              <a:rPr lang="fr-FR" sz="600" dirty="0" err="1">
                <a:solidFill>
                  <a:srgbClr val="FF0000"/>
                </a:solidFill>
              </a:rPr>
              <a:t>Eur</a:t>
            </a:r>
            <a:r>
              <a:rPr lang="fr-FR" sz="600" dirty="0">
                <a:solidFill>
                  <a:srgbClr val="FF0000"/>
                </a:solidFill>
              </a:rPr>
              <a:t> </a:t>
            </a:r>
            <a:r>
              <a:rPr lang="fr-FR" sz="600" dirty="0" err="1">
                <a:solidFill>
                  <a:srgbClr val="FF0000"/>
                </a:solidFill>
              </a:rPr>
              <a:t>Respir</a:t>
            </a:r>
            <a:r>
              <a:rPr lang="fr-FR" sz="600" dirty="0">
                <a:solidFill>
                  <a:srgbClr val="FF0000"/>
                </a:solidFill>
              </a:rPr>
              <a:t> J 2019_RF-92738</a:t>
            </a:r>
          </a:p>
          <a:p>
            <a:endParaRPr lang="fr-FR" sz="600" dirty="0">
              <a:solidFill>
                <a:srgbClr val="FF0000"/>
              </a:solidFill>
            </a:endParaRPr>
          </a:p>
          <a:p>
            <a:r>
              <a:rPr lang="fr-FR" sz="600" dirty="0">
                <a:solidFill>
                  <a:srgbClr val="FF0000"/>
                </a:solidFill>
              </a:rPr>
              <a:t>p4/para5/bullet1</a:t>
            </a:r>
            <a:endParaRPr lang="en-US" sz="600" dirty="0">
              <a:solidFill>
                <a:srgbClr val="FF0000"/>
              </a:solidFill>
            </a:endParaRPr>
          </a:p>
        </p:txBody>
      </p:sp>
      <p:cxnSp>
        <p:nvCxnSpPr>
          <p:cNvPr id="84" name="Straight Arrow Connector 83">
            <a:extLst>
              <a:ext uri="{FF2B5EF4-FFF2-40B4-BE49-F238E27FC236}">
                <a16:creationId xmlns:a16="http://schemas.microsoft.com/office/drawing/2014/main" id="{EF880109-E8A4-BB00-2CF6-FA7A729D4E8F}"/>
              </a:ext>
            </a:extLst>
          </p:cNvPr>
          <p:cNvCxnSpPr>
            <a:cxnSpLocks/>
          </p:cNvCxnSpPr>
          <p:nvPr/>
        </p:nvCxnSpPr>
        <p:spPr>
          <a:xfrm flipH="1" flipV="1">
            <a:off x="2023452" y="5969658"/>
            <a:ext cx="487595" cy="1147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C4CC8821-552F-5479-9185-4EFF6214F04C}"/>
              </a:ext>
            </a:extLst>
          </p:cNvPr>
          <p:cNvCxnSpPr>
            <a:cxnSpLocks/>
          </p:cNvCxnSpPr>
          <p:nvPr/>
        </p:nvCxnSpPr>
        <p:spPr>
          <a:xfrm flipH="1">
            <a:off x="2023452" y="5960319"/>
            <a:ext cx="1139637" cy="933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9878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85A6B3-B669-4F95-9C35-7CC428CBECCC}" type="slidenum">
              <a:rPr lang="en-CH" smtClean="0"/>
              <a:t>5</a:t>
            </a:fld>
            <a:endParaRPr lang="en-CH"/>
          </a:p>
        </p:txBody>
      </p:sp>
    </p:spTree>
    <p:extLst>
      <p:ext uri="{BB962C8B-B14F-4D97-AF65-F5344CB8AC3E}">
        <p14:creationId xmlns:p14="http://schemas.microsoft.com/office/powerpoint/2010/main" val="2299503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92150" y="1141413"/>
            <a:ext cx="5472113" cy="30781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81BC28B-EA1D-46EC-841C-F08870198E5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697677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1742CC-3D8B-4DB8-820C-E18D23087BA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4127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33400"/>
            <a:ext cx="5486400" cy="3086100"/>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3A898669-0486-429C-A96E-64D0745450CC}" type="slidenum">
              <a:rPr lang="en-US" smtClean="0"/>
              <a:t>9</a:t>
            </a:fld>
            <a:endParaRPr lang="en-US"/>
          </a:p>
        </p:txBody>
      </p:sp>
      <p:sp>
        <p:nvSpPr>
          <p:cNvPr id="7" name="TextBox 6">
            <a:extLst>
              <a:ext uri="{FF2B5EF4-FFF2-40B4-BE49-F238E27FC236}">
                <a16:creationId xmlns:a16="http://schemas.microsoft.com/office/drawing/2014/main" id="{4797F652-B2E2-1387-47F6-EA22AEBB7F7D}"/>
              </a:ext>
            </a:extLst>
          </p:cNvPr>
          <p:cNvSpPr txBox="1"/>
          <p:nvPr/>
        </p:nvSpPr>
        <p:spPr>
          <a:xfrm>
            <a:off x="1" y="0"/>
            <a:ext cx="685800" cy="846386"/>
          </a:xfrm>
          <a:prstGeom prst="rect">
            <a:avLst/>
          </a:prstGeom>
          <a:noFill/>
          <a:ln>
            <a:solidFill>
              <a:srgbClr val="FF0000"/>
            </a:solidFill>
          </a:ln>
        </p:spPr>
        <p:txBody>
          <a:bodyPr wrap="square" rtlCol="0">
            <a:spAutoFit/>
          </a:bodyPr>
          <a:lstStyle/>
          <a:p>
            <a:r>
              <a:rPr lang="en-US" sz="700" dirty="0" err="1">
                <a:solidFill>
                  <a:srgbClr val="FF0000"/>
                </a:solidFill>
              </a:rPr>
              <a:t>Weatherald</a:t>
            </a:r>
            <a:r>
              <a:rPr lang="en-US" sz="700" dirty="0">
                <a:solidFill>
                  <a:srgbClr val="FF0000"/>
                </a:solidFill>
              </a:rPr>
              <a:t> Eur Respir Rev 2019 RF-98546</a:t>
            </a:r>
          </a:p>
          <a:p>
            <a:endParaRPr lang="en-US" sz="700" dirty="0">
              <a:solidFill>
                <a:srgbClr val="FF0000"/>
              </a:solidFill>
            </a:endParaRPr>
          </a:p>
          <a:p>
            <a:r>
              <a:rPr lang="en-US" sz="700" dirty="0">
                <a:solidFill>
                  <a:srgbClr val="FF0000"/>
                </a:solidFill>
              </a:rPr>
              <a:t>P1/Abstract/para1/ln1-2</a:t>
            </a:r>
          </a:p>
        </p:txBody>
      </p:sp>
      <p:sp>
        <p:nvSpPr>
          <p:cNvPr id="8" name="TextBox 7">
            <a:extLst>
              <a:ext uri="{FF2B5EF4-FFF2-40B4-BE49-F238E27FC236}">
                <a16:creationId xmlns:a16="http://schemas.microsoft.com/office/drawing/2014/main" id="{03965553-5187-65DA-CF0E-247865505532}"/>
              </a:ext>
            </a:extLst>
          </p:cNvPr>
          <p:cNvSpPr txBox="1"/>
          <p:nvPr/>
        </p:nvSpPr>
        <p:spPr>
          <a:xfrm>
            <a:off x="13887" y="882577"/>
            <a:ext cx="685799" cy="646331"/>
          </a:xfrm>
          <a:prstGeom prst="rect">
            <a:avLst/>
          </a:prstGeom>
          <a:noFill/>
          <a:ln>
            <a:solidFill>
              <a:srgbClr val="FF0000"/>
            </a:solidFill>
          </a:ln>
        </p:spPr>
        <p:txBody>
          <a:bodyPr wrap="square" rtlCol="0">
            <a:spAutoFit/>
          </a:bodyPr>
          <a:lstStyle/>
          <a:p>
            <a:r>
              <a:rPr lang="en-US" sz="600" dirty="0" err="1">
                <a:solidFill>
                  <a:srgbClr val="FF0000"/>
                </a:solidFill>
              </a:rPr>
              <a:t>Galie</a:t>
            </a:r>
            <a:r>
              <a:rPr lang="en-US" sz="600" dirty="0">
                <a:solidFill>
                  <a:srgbClr val="FF0000"/>
                </a:solidFill>
              </a:rPr>
              <a:t> Eur Heart J 2016 RF-131327</a:t>
            </a:r>
          </a:p>
          <a:p>
            <a:endParaRPr lang="en-US" sz="600" dirty="0">
              <a:solidFill>
                <a:srgbClr val="FF0000"/>
              </a:solidFill>
            </a:endParaRPr>
          </a:p>
          <a:p>
            <a:r>
              <a:rPr lang="en-US" sz="600" dirty="0">
                <a:solidFill>
                  <a:srgbClr val="FF0000"/>
                </a:solidFill>
              </a:rPr>
              <a:t>P100/col2/para1/ln8-10</a:t>
            </a:r>
          </a:p>
        </p:txBody>
      </p:sp>
      <p:cxnSp>
        <p:nvCxnSpPr>
          <p:cNvPr id="9" name="Straight Arrow Connector 8">
            <a:extLst>
              <a:ext uri="{FF2B5EF4-FFF2-40B4-BE49-F238E27FC236}">
                <a16:creationId xmlns:a16="http://schemas.microsoft.com/office/drawing/2014/main" id="{9CD01E35-8A6F-3AD7-BB80-0E7078B98154}"/>
              </a:ext>
            </a:extLst>
          </p:cNvPr>
          <p:cNvCxnSpPr>
            <a:cxnSpLocks/>
            <a:stCxn id="8" idx="3"/>
          </p:cNvCxnSpPr>
          <p:nvPr/>
        </p:nvCxnSpPr>
        <p:spPr>
          <a:xfrm>
            <a:off x="699686" y="1205743"/>
            <a:ext cx="331943" cy="161583"/>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6AF727DB-71EF-815F-D51E-A43D5BF9C0B6}"/>
              </a:ext>
            </a:extLst>
          </p:cNvPr>
          <p:cNvCxnSpPr>
            <a:cxnSpLocks/>
            <a:stCxn id="7" idx="3"/>
          </p:cNvCxnSpPr>
          <p:nvPr/>
        </p:nvCxnSpPr>
        <p:spPr>
          <a:xfrm>
            <a:off x="685801" y="423193"/>
            <a:ext cx="345830" cy="690499"/>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65B6154C-36B3-607D-A8C8-1D88592EF3E0}"/>
              </a:ext>
            </a:extLst>
          </p:cNvPr>
          <p:cNvSpPr txBox="1"/>
          <p:nvPr/>
        </p:nvSpPr>
        <p:spPr>
          <a:xfrm>
            <a:off x="6172199" y="0"/>
            <a:ext cx="685801" cy="974769"/>
          </a:xfrm>
          <a:prstGeom prst="rect">
            <a:avLst/>
          </a:prstGeom>
          <a:noFill/>
          <a:ln>
            <a:solidFill>
              <a:srgbClr val="FF0000"/>
            </a:solidFill>
          </a:ln>
        </p:spPr>
        <p:txBody>
          <a:bodyPr wrap="square" lIns="96661" tIns="48331" rIns="96661" bIns="48331" rtlCol="0">
            <a:spAutoFit/>
          </a:bodyPr>
          <a:lstStyle/>
          <a:p>
            <a:r>
              <a:rPr lang="en-US" sz="300" dirty="0">
                <a:solidFill>
                  <a:srgbClr val="FF0000"/>
                </a:solidFill>
              </a:rPr>
              <a:t>Kolstad Ann Rheum Dis. 2018 RF-87325 p864/col1/para2/ln1-2; p866/col2/Table 2</a:t>
            </a:r>
          </a:p>
          <a:p>
            <a:endParaRPr lang="en-US" sz="300" dirty="0">
              <a:solidFill>
                <a:srgbClr val="FF0000"/>
              </a:solidFill>
            </a:endParaRPr>
          </a:p>
          <a:p>
            <a:r>
              <a:rPr lang="en-US" sz="300" dirty="0">
                <a:solidFill>
                  <a:srgbClr val="FF0000"/>
                </a:solidFill>
              </a:rPr>
              <a:t>Denominator: 44+12=56</a:t>
            </a:r>
          </a:p>
          <a:p>
            <a:endParaRPr lang="en-US" sz="300" dirty="0">
              <a:solidFill>
                <a:srgbClr val="FF0000"/>
              </a:solidFill>
            </a:endParaRPr>
          </a:p>
          <a:p>
            <a:r>
              <a:rPr lang="en-US" sz="300" dirty="0">
                <a:solidFill>
                  <a:srgbClr val="FF0000"/>
                </a:solidFill>
              </a:rPr>
              <a:t>PAH: ((27+2)/56)*100=51.7~52%</a:t>
            </a:r>
          </a:p>
          <a:p>
            <a:endParaRPr lang="en-US" sz="300" dirty="0">
              <a:solidFill>
                <a:srgbClr val="FF0000"/>
              </a:solidFill>
            </a:endParaRPr>
          </a:p>
          <a:p>
            <a:r>
              <a:rPr lang="en-US" sz="300" dirty="0">
                <a:solidFill>
                  <a:srgbClr val="FF0000"/>
                </a:solidFill>
              </a:rPr>
              <a:t>Cancer: ((4+2)/56)*100=10.71~11%</a:t>
            </a:r>
          </a:p>
          <a:p>
            <a:endParaRPr lang="en-US" sz="300" dirty="0">
              <a:solidFill>
                <a:srgbClr val="FF0000"/>
              </a:solidFill>
            </a:endParaRPr>
          </a:p>
          <a:p>
            <a:r>
              <a:rPr lang="en-US" sz="300" dirty="0">
                <a:solidFill>
                  <a:srgbClr val="FF0000"/>
                </a:solidFill>
              </a:rPr>
              <a:t>Infection: ((4+1)/56)*100=8.93~9%</a:t>
            </a:r>
          </a:p>
          <a:p>
            <a:endParaRPr lang="en-US" sz="300" dirty="0">
              <a:solidFill>
                <a:srgbClr val="FF0000"/>
              </a:solidFill>
            </a:endParaRPr>
          </a:p>
          <a:p>
            <a:r>
              <a:rPr lang="en-US" sz="300" dirty="0">
                <a:solidFill>
                  <a:srgbClr val="FF0000"/>
                </a:solidFill>
              </a:rPr>
              <a:t>Others: (1+1+1+4+2+1+1+1+3+1)/56*100=28.57~28%</a:t>
            </a:r>
          </a:p>
          <a:p>
            <a:endParaRPr lang="en-US" sz="300" dirty="0">
              <a:solidFill>
                <a:srgbClr val="FF0000"/>
              </a:solidFill>
            </a:endParaRPr>
          </a:p>
        </p:txBody>
      </p:sp>
      <p:cxnSp>
        <p:nvCxnSpPr>
          <p:cNvPr id="19" name="Straight Arrow Connector 18">
            <a:extLst>
              <a:ext uri="{FF2B5EF4-FFF2-40B4-BE49-F238E27FC236}">
                <a16:creationId xmlns:a16="http://schemas.microsoft.com/office/drawing/2014/main" id="{DC7D6C4C-4C48-D385-8E7E-2F13608D5C5D}"/>
              </a:ext>
            </a:extLst>
          </p:cNvPr>
          <p:cNvCxnSpPr>
            <a:cxnSpLocks/>
          </p:cNvCxnSpPr>
          <p:nvPr/>
        </p:nvCxnSpPr>
        <p:spPr>
          <a:xfrm flipH="1">
            <a:off x="5662246" y="669414"/>
            <a:ext cx="509952" cy="44427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3F88567-1537-5AAF-8E94-E292511FE068}"/>
              </a:ext>
            </a:extLst>
          </p:cNvPr>
          <p:cNvSpPr txBox="1"/>
          <p:nvPr/>
        </p:nvSpPr>
        <p:spPr>
          <a:xfrm>
            <a:off x="6172200" y="1006969"/>
            <a:ext cx="685800" cy="651604"/>
          </a:xfrm>
          <a:prstGeom prst="rect">
            <a:avLst/>
          </a:prstGeom>
          <a:noFill/>
          <a:ln>
            <a:solidFill>
              <a:srgbClr val="FF0000"/>
            </a:solidFill>
          </a:ln>
        </p:spPr>
        <p:txBody>
          <a:bodyPr wrap="square" lIns="96661" tIns="48331" rIns="96661" bIns="48331" rtlCol="0">
            <a:spAutoFit/>
          </a:bodyPr>
          <a:lstStyle/>
          <a:p>
            <a:r>
              <a:rPr lang="es-ES" sz="600" dirty="0" err="1">
                <a:solidFill>
                  <a:srgbClr val="FF0000"/>
                </a:solidFill>
              </a:rPr>
              <a:t>Hachulla</a:t>
            </a:r>
            <a:r>
              <a:rPr lang="es-ES" sz="600" dirty="0">
                <a:solidFill>
                  <a:srgbClr val="FF0000"/>
                </a:solidFill>
              </a:rPr>
              <a:t> </a:t>
            </a:r>
            <a:r>
              <a:rPr lang="es-ES" sz="600" dirty="0" err="1">
                <a:solidFill>
                  <a:srgbClr val="FF0000"/>
                </a:solidFill>
              </a:rPr>
              <a:t>Chest</a:t>
            </a:r>
            <a:r>
              <a:rPr lang="es-ES" sz="600" dirty="0">
                <a:solidFill>
                  <a:srgbClr val="FF0000"/>
                </a:solidFill>
              </a:rPr>
              <a:t> 2009 RF-102181 p1211/</a:t>
            </a:r>
            <a:r>
              <a:rPr lang="es-ES" sz="600" dirty="0" err="1">
                <a:solidFill>
                  <a:srgbClr val="FF0000"/>
                </a:solidFill>
              </a:rPr>
              <a:t>Abstract</a:t>
            </a:r>
            <a:r>
              <a:rPr lang="es-ES" sz="600" dirty="0">
                <a:solidFill>
                  <a:srgbClr val="FF0000"/>
                </a:solidFill>
              </a:rPr>
              <a:t>/para3/ln1-2</a:t>
            </a:r>
          </a:p>
          <a:p>
            <a:endParaRPr lang="es-ES" sz="600" dirty="0">
              <a:solidFill>
                <a:srgbClr val="FF0000"/>
              </a:solidFill>
            </a:endParaRPr>
          </a:p>
        </p:txBody>
      </p:sp>
      <p:sp>
        <p:nvSpPr>
          <p:cNvPr id="26" name="TextBox 25">
            <a:extLst>
              <a:ext uri="{FF2B5EF4-FFF2-40B4-BE49-F238E27FC236}">
                <a16:creationId xmlns:a16="http://schemas.microsoft.com/office/drawing/2014/main" id="{9B12A2A4-CD88-5618-897C-03F0F401C548}"/>
              </a:ext>
            </a:extLst>
          </p:cNvPr>
          <p:cNvSpPr txBox="1"/>
          <p:nvPr/>
        </p:nvSpPr>
        <p:spPr>
          <a:xfrm>
            <a:off x="6179544" y="1733193"/>
            <a:ext cx="676869" cy="343827"/>
          </a:xfrm>
          <a:prstGeom prst="rect">
            <a:avLst/>
          </a:prstGeom>
          <a:noFill/>
          <a:ln>
            <a:solidFill>
              <a:srgbClr val="FF0000"/>
            </a:solidFill>
          </a:ln>
        </p:spPr>
        <p:txBody>
          <a:bodyPr wrap="square" lIns="96661" tIns="48331" rIns="96661" bIns="48331" rtlCol="0">
            <a:spAutoFit/>
          </a:bodyPr>
          <a:lstStyle/>
          <a:p>
            <a:r>
              <a:rPr lang="en-US" sz="400" dirty="0" err="1">
                <a:solidFill>
                  <a:srgbClr val="FF0000"/>
                </a:solidFill>
              </a:rPr>
              <a:t>Vachiery</a:t>
            </a:r>
            <a:r>
              <a:rPr lang="en-US" sz="400" dirty="0">
                <a:solidFill>
                  <a:srgbClr val="FF0000"/>
                </a:solidFill>
              </a:rPr>
              <a:t> Eur Respir Rev 2009 RF-110434 p163/col2/para3/ln8-11</a:t>
            </a:r>
          </a:p>
        </p:txBody>
      </p:sp>
      <p:sp>
        <p:nvSpPr>
          <p:cNvPr id="27" name="TextBox 26">
            <a:extLst>
              <a:ext uri="{FF2B5EF4-FFF2-40B4-BE49-F238E27FC236}">
                <a16:creationId xmlns:a16="http://schemas.microsoft.com/office/drawing/2014/main" id="{D1B24279-343F-EB1A-ED45-EC87527EC2E7}"/>
              </a:ext>
            </a:extLst>
          </p:cNvPr>
          <p:cNvSpPr txBox="1"/>
          <p:nvPr/>
        </p:nvSpPr>
        <p:spPr>
          <a:xfrm>
            <a:off x="6181131" y="2106160"/>
            <a:ext cx="676869" cy="343827"/>
          </a:xfrm>
          <a:prstGeom prst="rect">
            <a:avLst/>
          </a:prstGeom>
          <a:noFill/>
          <a:ln>
            <a:solidFill>
              <a:srgbClr val="FF0000"/>
            </a:solidFill>
          </a:ln>
        </p:spPr>
        <p:txBody>
          <a:bodyPr wrap="square" lIns="96661" tIns="48331" rIns="96661" bIns="48331" rtlCol="0">
            <a:spAutoFit/>
          </a:bodyPr>
          <a:lstStyle/>
          <a:p>
            <a:r>
              <a:rPr lang="en-US" sz="400" dirty="0" err="1">
                <a:solidFill>
                  <a:srgbClr val="FF0000"/>
                </a:solidFill>
              </a:rPr>
              <a:t>Condliffe</a:t>
            </a:r>
            <a:r>
              <a:rPr lang="en-US" sz="400" dirty="0">
                <a:solidFill>
                  <a:srgbClr val="FF0000"/>
                </a:solidFill>
              </a:rPr>
              <a:t> Am J Respir Crit Care Med 2009_RF-92779 p152/col2/para3/ln3-5</a:t>
            </a:r>
          </a:p>
        </p:txBody>
      </p:sp>
      <p:cxnSp>
        <p:nvCxnSpPr>
          <p:cNvPr id="28" name="Straight Arrow Connector 27">
            <a:extLst>
              <a:ext uri="{FF2B5EF4-FFF2-40B4-BE49-F238E27FC236}">
                <a16:creationId xmlns:a16="http://schemas.microsoft.com/office/drawing/2014/main" id="{2D10853B-CD42-A196-AF5D-80F5730E9F5B}"/>
              </a:ext>
            </a:extLst>
          </p:cNvPr>
          <p:cNvCxnSpPr>
            <a:cxnSpLocks/>
            <a:stCxn id="25" idx="1"/>
          </p:cNvCxnSpPr>
          <p:nvPr/>
        </p:nvCxnSpPr>
        <p:spPr>
          <a:xfrm flipH="1">
            <a:off x="5624249" y="1332771"/>
            <a:ext cx="547951" cy="13512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7A5BB74B-DC0E-49B0-F0AA-94F941DBF72F}"/>
              </a:ext>
            </a:extLst>
          </p:cNvPr>
          <p:cNvCxnSpPr>
            <a:cxnSpLocks/>
          </p:cNvCxnSpPr>
          <p:nvPr/>
        </p:nvCxnSpPr>
        <p:spPr>
          <a:xfrm flipH="1" flipV="1">
            <a:off x="5624249" y="1467893"/>
            <a:ext cx="534065" cy="36979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D9E12922-BA02-4551-0B7C-92732B1C3D10}"/>
              </a:ext>
            </a:extLst>
          </p:cNvPr>
          <p:cNvCxnSpPr>
            <a:cxnSpLocks/>
            <a:stCxn id="27" idx="1"/>
          </p:cNvCxnSpPr>
          <p:nvPr/>
        </p:nvCxnSpPr>
        <p:spPr>
          <a:xfrm flipH="1" flipV="1">
            <a:off x="5662246" y="1467893"/>
            <a:ext cx="518885" cy="81018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C0772268-DEC8-8CAA-9E2D-38C585E2A439}"/>
              </a:ext>
            </a:extLst>
          </p:cNvPr>
          <p:cNvSpPr txBox="1"/>
          <p:nvPr/>
        </p:nvSpPr>
        <p:spPr>
          <a:xfrm>
            <a:off x="6193642" y="2479127"/>
            <a:ext cx="662771" cy="553998"/>
          </a:xfrm>
          <a:prstGeom prst="rect">
            <a:avLst/>
          </a:prstGeom>
          <a:noFill/>
          <a:ln>
            <a:solidFill>
              <a:srgbClr val="FF0000"/>
            </a:solidFill>
          </a:ln>
        </p:spPr>
        <p:txBody>
          <a:bodyPr wrap="square" rtlCol="0">
            <a:spAutoFit/>
          </a:bodyPr>
          <a:lstStyle/>
          <a:p>
            <a:r>
              <a:rPr lang="en-US" sz="600" dirty="0" err="1">
                <a:solidFill>
                  <a:srgbClr val="FF0000"/>
                </a:solidFill>
              </a:rPr>
              <a:t>Yaqub</a:t>
            </a:r>
            <a:r>
              <a:rPr lang="en-US" sz="600" dirty="0">
                <a:solidFill>
                  <a:srgbClr val="FF0000"/>
                </a:solidFill>
              </a:rPr>
              <a:t> </a:t>
            </a:r>
            <a:r>
              <a:rPr lang="en-US" sz="600" dirty="0" err="1">
                <a:solidFill>
                  <a:srgbClr val="FF0000"/>
                </a:solidFill>
              </a:rPr>
              <a:t>Curr</a:t>
            </a:r>
            <a:r>
              <a:rPr lang="en-US" sz="600" dirty="0">
                <a:solidFill>
                  <a:srgbClr val="FF0000"/>
                </a:solidFill>
              </a:rPr>
              <a:t> </a:t>
            </a:r>
            <a:r>
              <a:rPr lang="en-US" sz="600" dirty="0" err="1">
                <a:solidFill>
                  <a:srgbClr val="FF0000"/>
                </a:solidFill>
              </a:rPr>
              <a:t>Rheumatol</a:t>
            </a:r>
            <a:r>
              <a:rPr lang="en-US" sz="600" dirty="0">
                <a:solidFill>
                  <a:srgbClr val="FF0000"/>
                </a:solidFill>
              </a:rPr>
              <a:t> Rep 2013 RF-97296 p4/col1/Table 2</a:t>
            </a:r>
          </a:p>
        </p:txBody>
      </p:sp>
      <p:cxnSp>
        <p:nvCxnSpPr>
          <p:cNvPr id="45" name="Straight Arrow Connector 44">
            <a:extLst>
              <a:ext uri="{FF2B5EF4-FFF2-40B4-BE49-F238E27FC236}">
                <a16:creationId xmlns:a16="http://schemas.microsoft.com/office/drawing/2014/main" id="{86F94C48-ABE9-80D4-CFB3-1CDD034D0E29}"/>
              </a:ext>
            </a:extLst>
          </p:cNvPr>
          <p:cNvCxnSpPr>
            <a:cxnSpLocks/>
            <a:stCxn id="44" idx="1"/>
          </p:cNvCxnSpPr>
          <p:nvPr/>
        </p:nvCxnSpPr>
        <p:spPr>
          <a:xfrm flipH="1" flipV="1">
            <a:off x="5434750" y="1837690"/>
            <a:ext cx="758892" cy="918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BE57D507-D337-DD4F-F70B-0C579F676D01}"/>
              </a:ext>
            </a:extLst>
          </p:cNvPr>
          <p:cNvSpPr txBox="1"/>
          <p:nvPr/>
        </p:nvSpPr>
        <p:spPr>
          <a:xfrm>
            <a:off x="25317" y="1588408"/>
            <a:ext cx="685799" cy="713159"/>
          </a:xfrm>
          <a:prstGeom prst="rect">
            <a:avLst/>
          </a:prstGeom>
          <a:noFill/>
          <a:ln>
            <a:solidFill>
              <a:srgbClr val="FF0000"/>
            </a:solidFill>
          </a:ln>
        </p:spPr>
        <p:txBody>
          <a:bodyPr wrap="square" lIns="96661" tIns="48331" rIns="96661" bIns="48331" rtlCol="0">
            <a:spAutoFit/>
          </a:bodyPr>
          <a:lstStyle/>
          <a:p>
            <a:r>
              <a:rPr lang="en-US" sz="500" dirty="0">
                <a:solidFill>
                  <a:srgbClr val="FF0000"/>
                </a:solidFill>
              </a:rPr>
              <a:t>Humbert-Arthritis Rheum 2011 RF-124352 </a:t>
            </a:r>
            <a:r>
              <a:rPr lang="it-IT" sz="500" dirty="0">
                <a:solidFill>
                  <a:srgbClr val="FF0000"/>
                </a:solidFill>
              </a:rPr>
              <a:t>p3523/col2/para3/ln1-7, para4/ln1-6, para5; p3524/col1/para1/ln1-4; </a:t>
            </a:r>
            <a:r>
              <a:rPr lang="en-US" sz="500" dirty="0">
                <a:solidFill>
                  <a:srgbClr val="FF0000"/>
                </a:solidFill>
              </a:rPr>
              <a:t>p3526/Fig 2</a:t>
            </a:r>
          </a:p>
        </p:txBody>
      </p:sp>
      <p:cxnSp>
        <p:nvCxnSpPr>
          <p:cNvPr id="53" name="Straight Arrow Connector 52">
            <a:extLst>
              <a:ext uri="{FF2B5EF4-FFF2-40B4-BE49-F238E27FC236}">
                <a16:creationId xmlns:a16="http://schemas.microsoft.com/office/drawing/2014/main" id="{14585012-61A3-91C0-09DF-B3A8A30D22C7}"/>
              </a:ext>
            </a:extLst>
          </p:cNvPr>
          <p:cNvCxnSpPr>
            <a:cxnSpLocks/>
            <a:stCxn id="52" idx="3"/>
          </p:cNvCxnSpPr>
          <p:nvPr/>
        </p:nvCxnSpPr>
        <p:spPr>
          <a:xfrm>
            <a:off x="711116" y="1944988"/>
            <a:ext cx="320513" cy="17851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170AB24E-B1C2-D853-577A-02B1232EDAB2}"/>
              </a:ext>
            </a:extLst>
          </p:cNvPr>
          <p:cNvSpPr txBox="1"/>
          <p:nvPr/>
        </p:nvSpPr>
        <p:spPr>
          <a:xfrm>
            <a:off x="6179545" y="3072035"/>
            <a:ext cx="685800" cy="738664"/>
          </a:xfrm>
          <a:prstGeom prst="rect">
            <a:avLst/>
          </a:prstGeom>
          <a:noFill/>
          <a:ln>
            <a:solidFill>
              <a:srgbClr val="FF0000"/>
            </a:solidFill>
          </a:ln>
        </p:spPr>
        <p:txBody>
          <a:bodyPr wrap="square" rtlCol="0">
            <a:spAutoFit/>
          </a:bodyPr>
          <a:lstStyle/>
          <a:p>
            <a:r>
              <a:rPr lang="en-US" sz="700" dirty="0">
                <a:solidFill>
                  <a:srgbClr val="FF0000"/>
                </a:solidFill>
              </a:rPr>
              <a:t>Coghlan-Ann Rheum Dis 2014 RF-116676 p1348/col1/para3/ln5-6</a:t>
            </a:r>
          </a:p>
        </p:txBody>
      </p:sp>
      <p:sp>
        <p:nvSpPr>
          <p:cNvPr id="57" name="TextBox 56">
            <a:extLst>
              <a:ext uri="{FF2B5EF4-FFF2-40B4-BE49-F238E27FC236}">
                <a16:creationId xmlns:a16="http://schemas.microsoft.com/office/drawing/2014/main" id="{6129C381-7841-040C-CF16-1066AB9F6335}"/>
              </a:ext>
            </a:extLst>
          </p:cNvPr>
          <p:cNvSpPr txBox="1"/>
          <p:nvPr/>
        </p:nvSpPr>
        <p:spPr>
          <a:xfrm>
            <a:off x="2115444" y="2701677"/>
            <a:ext cx="3413840" cy="184666"/>
          </a:xfrm>
          <a:prstGeom prst="rect">
            <a:avLst/>
          </a:prstGeom>
          <a:noFill/>
          <a:ln>
            <a:solidFill>
              <a:srgbClr val="FF0000"/>
            </a:solidFill>
          </a:ln>
        </p:spPr>
        <p:txBody>
          <a:bodyPr wrap="square" rtlCol="0">
            <a:spAutoFit/>
          </a:bodyPr>
          <a:lstStyle/>
          <a:p>
            <a:r>
              <a:rPr lang="en-US" sz="600" dirty="0">
                <a:solidFill>
                  <a:srgbClr val="FF0000"/>
                </a:solidFill>
              </a:rPr>
              <a:t>Young and Khanna Manuscript DOF 2021 RF-155937 p3/Abstract/para4; p10/para2/ln5-9; p21/Table 2</a:t>
            </a:r>
          </a:p>
        </p:txBody>
      </p:sp>
      <p:cxnSp>
        <p:nvCxnSpPr>
          <p:cNvPr id="58" name="Straight Arrow Connector 57">
            <a:extLst>
              <a:ext uri="{FF2B5EF4-FFF2-40B4-BE49-F238E27FC236}">
                <a16:creationId xmlns:a16="http://schemas.microsoft.com/office/drawing/2014/main" id="{6508F2A8-D09A-764C-C524-0D5D3983079D}"/>
              </a:ext>
            </a:extLst>
          </p:cNvPr>
          <p:cNvCxnSpPr>
            <a:cxnSpLocks/>
            <a:stCxn id="57" idx="1"/>
          </p:cNvCxnSpPr>
          <p:nvPr/>
        </p:nvCxnSpPr>
        <p:spPr>
          <a:xfrm flipH="1" flipV="1">
            <a:off x="1872343" y="2756126"/>
            <a:ext cx="243101" cy="3788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a:extLst>
              <a:ext uri="{FF2B5EF4-FFF2-40B4-BE49-F238E27FC236}">
                <a16:creationId xmlns:a16="http://schemas.microsoft.com/office/drawing/2014/main" id="{895A32FF-E8C8-C34B-4B95-C8F86A5548E6}"/>
              </a:ext>
            </a:extLst>
          </p:cNvPr>
          <p:cNvCxnSpPr>
            <a:cxnSpLocks/>
            <a:stCxn id="56" idx="1"/>
          </p:cNvCxnSpPr>
          <p:nvPr/>
        </p:nvCxnSpPr>
        <p:spPr>
          <a:xfrm flipH="1" flipV="1">
            <a:off x="5434750" y="2522931"/>
            <a:ext cx="744795" cy="91843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CD33090-4A27-615E-DB97-CBF2278B0369}"/>
              </a:ext>
            </a:extLst>
          </p:cNvPr>
          <p:cNvSpPr txBox="1"/>
          <p:nvPr/>
        </p:nvSpPr>
        <p:spPr>
          <a:xfrm>
            <a:off x="25318" y="3807620"/>
            <a:ext cx="685800" cy="646331"/>
          </a:xfrm>
          <a:prstGeom prst="rect">
            <a:avLst/>
          </a:prstGeom>
          <a:noFill/>
          <a:ln>
            <a:solidFill>
              <a:srgbClr val="FF0000"/>
            </a:solidFill>
          </a:ln>
        </p:spPr>
        <p:txBody>
          <a:bodyPr wrap="square" rtlCol="0">
            <a:spAutoFit/>
          </a:bodyPr>
          <a:lstStyle/>
          <a:p>
            <a:r>
              <a:rPr lang="en-US" sz="600" dirty="0" err="1">
                <a:solidFill>
                  <a:srgbClr val="FF0000"/>
                </a:solidFill>
              </a:rPr>
              <a:t>Weatherald</a:t>
            </a:r>
            <a:r>
              <a:rPr lang="en-US" sz="600" dirty="0">
                <a:solidFill>
                  <a:srgbClr val="FF0000"/>
                </a:solidFill>
              </a:rPr>
              <a:t> Eur Respir Rev 2019 RF-98546</a:t>
            </a:r>
          </a:p>
          <a:p>
            <a:endParaRPr lang="en-US" sz="600" dirty="0">
              <a:solidFill>
                <a:srgbClr val="FF0000"/>
              </a:solidFill>
            </a:endParaRPr>
          </a:p>
          <a:p>
            <a:r>
              <a:rPr lang="en-US" sz="600" dirty="0">
                <a:solidFill>
                  <a:srgbClr val="FF0000"/>
                </a:solidFill>
              </a:rPr>
              <a:t>P1/Abstract/para1/ln1-2</a:t>
            </a:r>
          </a:p>
        </p:txBody>
      </p:sp>
      <p:sp>
        <p:nvSpPr>
          <p:cNvPr id="6" name="TextBox 5">
            <a:extLst>
              <a:ext uri="{FF2B5EF4-FFF2-40B4-BE49-F238E27FC236}">
                <a16:creationId xmlns:a16="http://schemas.microsoft.com/office/drawing/2014/main" id="{2489EC60-AF2C-0884-2F93-B66F18DC3A74}"/>
              </a:ext>
            </a:extLst>
          </p:cNvPr>
          <p:cNvSpPr txBox="1"/>
          <p:nvPr/>
        </p:nvSpPr>
        <p:spPr>
          <a:xfrm>
            <a:off x="12660" y="4518531"/>
            <a:ext cx="685799" cy="646331"/>
          </a:xfrm>
          <a:prstGeom prst="rect">
            <a:avLst/>
          </a:prstGeom>
          <a:noFill/>
          <a:ln>
            <a:solidFill>
              <a:srgbClr val="FF0000"/>
            </a:solidFill>
          </a:ln>
        </p:spPr>
        <p:txBody>
          <a:bodyPr wrap="square" rtlCol="0">
            <a:spAutoFit/>
          </a:bodyPr>
          <a:lstStyle/>
          <a:p>
            <a:r>
              <a:rPr lang="en-US" sz="600" dirty="0" err="1">
                <a:solidFill>
                  <a:srgbClr val="FF0000"/>
                </a:solidFill>
              </a:rPr>
              <a:t>Galie</a:t>
            </a:r>
            <a:r>
              <a:rPr lang="en-US" sz="600" dirty="0">
                <a:solidFill>
                  <a:srgbClr val="FF0000"/>
                </a:solidFill>
              </a:rPr>
              <a:t> Eur Heart J 2016 RF-131327</a:t>
            </a:r>
          </a:p>
          <a:p>
            <a:endParaRPr lang="en-US" sz="600" dirty="0">
              <a:solidFill>
                <a:srgbClr val="FF0000"/>
              </a:solidFill>
            </a:endParaRPr>
          </a:p>
          <a:p>
            <a:r>
              <a:rPr lang="en-US" sz="600" dirty="0">
                <a:solidFill>
                  <a:srgbClr val="FF0000"/>
                </a:solidFill>
              </a:rPr>
              <a:t>P100/col2/para1/ln8-10</a:t>
            </a:r>
          </a:p>
        </p:txBody>
      </p:sp>
      <p:cxnSp>
        <p:nvCxnSpPr>
          <p:cNvPr id="10" name="Straight Arrow Connector 9">
            <a:extLst>
              <a:ext uri="{FF2B5EF4-FFF2-40B4-BE49-F238E27FC236}">
                <a16:creationId xmlns:a16="http://schemas.microsoft.com/office/drawing/2014/main" id="{B882198D-D6FE-156B-2E36-0F0985F0BA0A}"/>
              </a:ext>
            </a:extLst>
          </p:cNvPr>
          <p:cNvCxnSpPr>
            <a:cxnSpLocks/>
          </p:cNvCxnSpPr>
          <p:nvPr/>
        </p:nvCxnSpPr>
        <p:spPr>
          <a:xfrm flipV="1">
            <a:off x="685069" y="4425621"/>
            <a:ext cx="83198" cy="21645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DAFFD17B-DBC0-8C21-44D6-437D2D44EFE9}"/>
              </a:ext>
            </a:extLst>
          </p:cNvPr>
          <p:cNvCxnSpPr>
            <a:cxnSpLocks/>
          </p:cNvCxnSpPr>
          <p:nvPr/>
        </p:nvCxnSpPr>
        <p:spPr>
          <a:xfrm>
            <a:off x="711116" y="3885319"/>
            <a:ext cx="57151" cy="201542"/>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867D835D-7D1A-DB9C-1635-2B12FEA26AC0}"/>
              </a:ext>
            </a:extLst>
          </p:cNvPr>
          <p:cNvSpPr txBox="1"/>
          <p:nvPr/>
        </p:nvSpPr>
        <p:spPr>
          <a:xfrm>
            <a:off x="6158314" y="3885319"/>
            <a:ext cx="685801" cy="974769"/>
          </a:xfrm>
          <a:prstGeom prst="rect">
            <a:avLst/>
          </a:prstGeom>
          <a:noFill/>
          <a:ln>
            <a:solidFill>
              <a:srgbClr val="FF0000"/>
            </a:solidFill>
          </a:ln>
        </p:spPr>
        <p:txBody>
          <a:bodyPr wrap="square" lIns="96661" tIns="48331" rIns="96661" bIns="48331" rtlCol="0">
            <a:spAutoFit/>
          </a:bodyPr>
          <a:lstStyle/>
          <a:p>
            <a:r>
              <a:rPr lang="en-US" sz="300" dirty="0">
                <a:solidFill>
                  <a:srgbClr val="FF0000"/>
                </a:solidFill>
              </a:rPr>
              <a:t>Kolstad Ann Rheum Dis. 2018 RF-87325 p864/col1/para2/ln1-2; p866/col2/Table 2</a:t>
            </a:r>
          </a:p>
          <a:p>
            <a:endParaRPr lang="en-US" sz="300" dirty="0">
              <a:solidFill>
                <a:srgbClr val="FF0000"/>
              </a:solidFill>
            </a:endParaRPr>
          </a:p>
          <a:p>
            <a:r>
              <a:rPr lang="en-US" sz="300" dirty="0">
                <a:solidFill>
                  <a:srgbClr val="FF0000"/>
                </a:solidFill>
              </a:rPr>
              <a:t>Denominator: 44+12=56</a:t>
            </a:r>
          </a:p>
          <a:p>
            <a:endParaRPr lang="en-US" sz="300" dirty="0">
              <a:solidFill>
                <a:srgbClr val="FF0000"/>
              </a:solidFill>
            </a:endParaRPr>
          </a:p>
          <a:p>
            <a:r>
              <a:rPr lang="en-US" sz="300" dirty="0">
                <a:solidFill>
                  <a:srgbClr val="FF0000"/>
                </a:solidFill>
              </a:rPr>
              <a:t>PAH: ((27+2)/56)*100=51.7~52%</a:t>
            </a:r>
          </a:p>
          <a:p>
            <a:endParaRPr lang="en-US" sz="300" dirty="0">
              <a:solidFill>
                <a:srgbClr val="FF0000"/>
              </a:solidFill>
            </a:endParaRPr>
          </a:p>
          <a:p>
            <a:r>
              <a:rPr lang="en-US" sz="300" dirty="0">
                <a:solidFill>
                  <a:srgbClr val="FF0000"/>
                </a:solidFill>
              </a:rPr>
              <a:t>Cancer: ((4+2)/56)*100=10.71~11%</a:t>
            </a:r>
          </a:p>
          <a:p>
            <a:endParaRPr lang="en-US" sz="300" dirty="0">
              <a:solidFill>
                <a:srgbClr val="FF0000"/>
              </a:solidFill>
            </a:endParaRPr>
          </a:p>
          <a:p>
            <a:r>
              <a:rPr lang="en-US" sz="300" dirty="0">
                <a:solidFill>
                  <a:srgbClr val="FF0000"/>
                </a:solidFill>
              </a:rPr>
              <a:t>Infection: ((4+1)/56)*100=8.93~9%</a:t>
            </a:r>
          </a:p>
          <a:p>
            <a:endParaRPr lang="en-US" sz="300" dirty="0">
              <a:solidFill>
                <a:srgbClr val="FF0000"/>
              </a:solidFill>
            </a:endParaRPr>
          </a:p>
          <a:p>
            <a:r>
              <a:rPr lang="en-US" sz="300" dirty="0">
                <a:solidFill>
                  <a:srgbClr val="FF0000"/>
                </a:solidFill>
              </a:rPr>
              <a:t>Others: (1+1+1+4+2+1+1+1+3+1)/56*100=28.57~28%</a:t>
            </a:r>
          </a:p>
          <a:p>
            <a:endParaRPr lang="en-US" sz="300" dirty="0">
              <a:solidFill>
                <a:srgbClr val="FF0000"/>
              </a:solidFill>
            </a:endParaRPr>
          </a:p>
        </p:txBody>
      </p:sp>
      <p:cxnSp>
        <p:nvCxnSpPr>
          <p:cNvPr id="22" name="Straight Arrow Connector 21">
            <a:extLst>
              <a:ext uri="{FF2B5EF4-FFF2-40B4-BE49-F238E27FC236}">
                <a16:creationId xmlns:a16="http://schemas.microsoft.com/office/drawing/2014/main" id="{00C6F239-D7BF-BC42-76FE-2104FF17C0F1}"/>
              </a:ext>
            </a:extLst>
          </p:cNvPr>
          <p:cNvCxnSpPr>
            <a:cxnSpLocks/>
          </p:cNvCxnSpPr>
          <p:nvPr/>
        </p:nvCxnSpPr>
        <p:spPr>
          <a:xfrm flipH="1">
            <a:off x="1558636" y="4239261"/>
            <a:ext cx="4599678" cy="3659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5834BF63-FEAC-C8A8-EDAF-17D1815732F8}"/>
              </a:ext>
            </a:extLst>
          </p:cNvPr>
          <p:cNvSpPr txBox="1"/>
          <p:nvPr/>
        </p:nvSpPr>
        <p:spPr>
          <a:xfrm>
            <a:off x="6158314" y="4898359"/>
            <a:ext cx="685800" cy="651604"/>
          </a:xfrm>
          <a:prstGeom prst="rect">
            <a:avLst/>
          </a:prstGeom>
          <a:noFill/>
          <a:ln>
            <a:solidFill>
              <a:srgbClr val="FF0000"/>
            </a:solidFill>
          </a:ln>
        </p:spPr>
        <p:txBody>
          <a:bodyPr wrap="square" lIns="96661" tIns="48331" rIns="96661" bIns="48331" rtlCol="0">
            <a:spAutoFit/>
          </a:bodyPr>
          <a:lstStyle/>
          <a:p>
            <a:r>
              <a:rPr lang="es-ES" sz="600" dirty="0" err="1">
                <a:solidFill>
                  <a:srgbClr val="FF0000"/>
                </a:solidFill>
              </a:rPr>
              <a:t>Hachulla</a:t>
            </a:r>
            <a:r>
              <a:rPr lang="es-ES" sz="600" dirty="0">
                <a:solidFill>
                  <a:srgbClr val="FF0000"/>
                </a:solidFill>
              </a:rPr>
              <a:t> </a:t>
            </a:r>
            <a:r>
              <a:rPr lang="es-ES" sz="600" dirty="0" err="1">
                <a:solidFill>
                  <a:srgbClr val="FF0000"/>
                </a:solidFill>
              </a:rPr>
              <a:t>Chest</a:t>
            </a:r>
            <a:r>
              <a:rPr lang="es-ES" sz="600" dirty="0">
                <a:solidFill>
                  <a:srgbClr val="FF0000"/>
                </a:solidFill>
              </a:rPr>
              <a:t> 2009 RF-102181 p1211/</a:t>
            </a:r>
            <a:r>
              <a:rPr lang="es-ES" sz="600" dirty="0" err="1">
                <a:solidFill>
                  <a:srgbClr val="FF0000"/>
                </a:solidFill>
              </a:rPr>
              <a:t>Abstract</a:t>
            </a:r>
            <a:r>
              <a:rPr lang="es-ES" sz="600" dirty="0">
                <a:solidFill>
                  <a:srgbClr val="FF0000"/>
                </a:solidFill>
              </a:rPr>
              <a:t>/para3/ln1-2</a:t>
            </a:r>
          </a:p>
          <a:p>
            <a:endParaRPr lang="es-ES" sz="600" dirty="0">
              <a:solidFill>
                <a:srgbClr val="FF0000"/>
              </a:solidFill>
            </a:endParaRPr>
          </a:p>
        </p:txBody>
      </p:sp>
      <p:sp>
        <p:nvSpPr>
          <p:cNvPr id="31" name="TextBox 30">
            <a:extLst>
              <a:ext uri="{FF2B5EF4-FFF2-40B4-BE49-F238E27FC236}">
                <a16:creationId xmlns:a16="http://schemas.microsoft.com/office/drawing/2014/main" id="{330CA035-E652-C165-D037-F9BCA508A31B}"/>
              </a:ext>
            </a:extLst>
          </p:cNvPr>
          <p:cNvSpPr txBox="1"/>
          <p:nvPr/>
        </p:nvSpPr>
        <p:spPr>
          <a:xfrm>
            <a:off x="6165658" y="5624583"/>
            <a:ext cx="676869" cy="343827"/>
          </a:xfrm>
          <a:prstGeom prst="rect">
            <a:avLst/>
          </a:prstGeom>
          <a:noFill/>
          <a:ln>
            <a:solidFill>
              <a:srgbClr val="FF0000"/>
            </a:solidFill>
          </a:ln>
        </p:spPr>
        <p:txBody>
          <a:bodyPr wrap="square" lIns="96661" tIns="48331" rIns="96661" bIns="48331" rtlCol="0">
            <a:spAutoFit/>
          </a:bodyPr>
          <a:lstStyle/>
          <a:p>
            <a:r>
              <a:rPr lang="en-US" sz="400" dirty="0" err="1">
                <a:solidFill>
                  <a:srgbClr val="FF0000"/>
                </a:solidFill>
              </a:rPr>
              <a:t>Vachiery</a:t>
            </a:r>
            <a:r>
              <a:rPr lang="en-US" sz="400" dirty="0">
                <a:solidFill>
                  <a:srgbClr val="FF0000"/>
                </a:solidFill>
              </a:rPr>
              <a:t> Eur Respir Rev 2009 RF-110434 p163/col2/para3/ln8-11</a:t>
            </a:r>
          </a:p>
        </p:txBody>
      </p:sp>
      <p:sp>
        <p:nvSpPr>
          <p:cNvPr id="32" name="TextBox 31">
            <a:extLst>
              <a:ext uri="{FF2B5EF4-FFF2-40B4-BE49-F238E27FC236}">
                <a16:creationId xmlns:a16="http://schemas.microsoft.com/office/drawing/2014/main" id="{01404126-DDD1-286D-3620-E8072845BCD3}"/>
              </a:ext>
            </a:extLst>
          </p:cNvPr>
          <p:cNvSpPr txBox="1"/>
          <p:nvPr/>
        </p:nvSpPr>
        <p:spPr>
          <a:xfrm>
            <a:off x="6167245" y="5997550"/>
            <a:ext cx="676869" cy="343827"/>
          </a:xfrm>
          <a:prstGeom prst="rect">
            <a:avLst/>
          </a:prstGeom>
          <a:noFill/>
          <a:ln>
            <a:solidFill>
              <a:srgbClr val="FF0000"/>
            </a:solidFill>
          </a:ln>
        </p:spPr>
        <p:txBody>
          <a:bodyPr wrap="square" lIns="96661" tIns="48331" rIns="96661" bIns="48331" rtlCol="0">
            <a:spAutoFit/>
          </a:bodyPr>
          <a:lstStyle/>
          <a:p>
            <a:r>
              <a:rPr lang="en-US" sz="400" dirty="0" err="1">
                <a:solidFill>
                  <a:srgbClr val="FF0000"/>
                </a:solidFill>
              </a:rPr>
              <a:t>Condliffe</a:t>
            </a:r>
            <a:r>
              <a:rPr lang="en-US" sz="400" dirty="0">
                <a:solidFill>
                  <a:srgbClr val="FF0000"/>
                </a:solidFill>
              </a:rPr>
              <a:t> Am J Respir Crit Care Med 2009_RF-92779 p152/col2/para3/ln3-5</a:t>
            </a:r>
          </a:p>
        </p:txBody>
      </p:sp>
      <p:cxnSp>
        <p:nvCxnSpPr>
          <p:cNvPr id="34" name="Connector: Elbow 33">
            <a:extLst>
              <a:ext uri="{FF2B5EF4-FFF2-40B4-BE49-F238E27FC236}">
                <a16:creationId xmlns:a16="http://schemas.microsoft.com/office/drawing/2014/main" id="{D57AA9EC-3D11-8F68-AEEA-C0382CE58460}"/>
              </a:ext>
            </a:extLst>
          </p:cNvPr>
          <p:cNvCxnSpPr>
            <a:cxnSpLocks/>
          </p:cNvCxnSpPr>
          <p:nvPr/>
        </p:nvCxnSpPr>
        <p:spPr>
          <a:xfrm rot="10800000">
            <a:off x="5486400" y="4418871"/>
            <a:ext cx="999224" cy="805290"/>
          </a:xfrm>
          <a:prstGeom prst="bentConnector3">
            <a:avLst>
              <a:gd name="adj1" fmla="val 50000"/>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4281C472-FB61-4DD4-29BF-0D579CFA7B01}"/>
              </a:ext>
            </a:extLst>
          </p:cNvPr>
          <p:cNvCxnSpPr>
            <a:cxnSpLocks/>
            <a:stCxn id="31" idx="1"/>
          </p:cNvCxnSpPr>
          <p:nvPr/>
        </p:nvCxnSpPr>
        <p:spPr>
          <a:xfrm flipH="1" flipV="1">
            <a:off x="5985164" y="5224162"/>
            <a:ext cx="180494" cy="57233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8570BDA6-2AE1-0217-37CA-ECB938857466}"/>
              </a:ext>
            </a:extLst>
          </p:cNvPr>
          <p:cNvCxnSpPr>
            <a:cxnSpLocks/>
          </p:cNvCxnSpPr>
          <p:nvPr/>
        </p:nvCxnSpPr>
        <p:spPr>
          <a:xfrm flipH="1" flipV="1">
            <a:off x="5985164" y="5214030"/>
            <a:ext cx="173150" cy="980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A4593E52-D149-C630-7B43-5E9B16437C9B}"/>
              </a:ext>
            </a:extLst>
          </p:cNvPr>
          <p:cNvSpPr txBox="1"/>
          <p:nvPr/>
        </p:nvSpPr>
        <p:spPr>
          <a:xfrm>
            <a:off x="29571" y="5224161"/>
            <a:ext cx="662771" cy="553998"/>
          </a:xfrm>
          <a:prstGeom prst="rect">
            <a:avLst/>
          </a:prstGeom>
          <a:noFill/>
          <a:ln>
            <a:solidFill>
              <a:srgbClr val="FF0000"/>
            </a:solidFill>
          </a:ln>
        </p:spPr>
        <p:txBody>
          <a:bodyPr wrap="square" rtlCol="0">
            <a:spAutoFit/>
          </a:bodyPr>
          <a:lstStyle/>
          <a:p>
            <a:r>
              <a:rPr lang="en-US" sz="600" dirty="0" err="1">
                <a:solidFill>
                  <a:srgbClr val="FF0000"/>
                </a:solidFill>
              </a:rPr>
              <a:t>Yaqub</a:t>
            </a:r>
            <a:r>
              <a:rPr lang="en-US" sz="600" dirty="0">
                <a:solidFill>
                  <a:srgbClr val="FF0000"/>
                </a:solidFill>
              </a:rPr>
              <a:t> </a:t>
            </a:r>
            <a:r>
              <a:rPr lang="en-US" sz="600" dirty="0" err="1">
                <a:solidFill>
                  <a:srgbClr val="FF0000"/>
                </a:solidFill>
              </a:rPr>
              <a:t>Curr</a:t>
            </a:r>
            <a:r>
              <a:rPr lang="en-US" sz="600" dirty="0">
                <a:solidFill>
                  <a:srgbClr val="FF0000"/>
                </a:solidFill>
              </a:rPr>
              <a:t> </a:t>
            </a:r>
            <a:r>
              <a:rPr lang="en-US" sz="600" dirty="0" err="1">
                <a:solidFill>
                  <a:srgbClr val="FF0000"/>
                </a:solidFill>
              </a:rPr>
              <a:t>Rheumatol</a:t>
            </a:r>
            <a:r>
              <a:rPr lang="en-US" sz="600" dirty="0">
                <a:solidFill>
                  <a:srgbClr val="FF0000"/>
                </a:solidFill>
              </a:rPr>
              <a:t> Rep 2013 RF-97296 p4/col1/Table 2</a:t>
            </a:r>
          </a:p>
        </p:txBody>
      </p:sp>
      <p:cxnSp>
        <p:nvCxnSpPr>
          <p:cNvPr id="48" name="Straight Arrow Connector 47">
            <a:extLst>
              <a:ext uri="{FF2B5EF4-FFF2-40B4-BE49-F238E27FC236}">
                <a16:creationId xmlns:a16="http://schemas.microsoft.com/office/drawing/2014/main" id="{1CDF57E0-BD80-EF6B-0AEF-AB8E07EB3D41}"/>
              </a:ext>
            </a:extLst>
          </p:cNvPr>
          <p:cNvCxnSpPr>
            <a:cxnSpLocks/>
          </p:cNvCxnSpPr>
          <p:nvPr/>
        </p:nvCxnSpPr>
        <p:spPr>
          <a:xfrm flipV="1">
            <a:off x="685069" y="4572000"/>
            <a:ext cx="101111" cy="73092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FDE70661-C0E9-C1F4-F0D7-3D157461A6C5}"/>
              </a:ext>
            </a:extLst>
          </p:cNvPr>
          <p:cNvSpPr txBox="1"/>
          <p:nvPr/>
        </p:nvSpPr>
        <p:spPr>
          <a:xfrm>
            <a:off x="25317" y="5837458"/>
            <a:ext cx="685799" cy="1113269"/>
          </a:xfrm>
          <a:prstGeom prst="rect">
            <a:avLst/>
          </a:prstGeom>
          <a:noFill/>
          <a:ln>
            <a:solidFill>
              <a:srgbClr val="FF0000"/>
            </a:solidFill>
          </a:ln>
        </p:spPr>
        <p:txBody>
          <a:bodyPr wrap="square" lIns="96661" tIns="48331" rIns="96661" bIns="48331" rtlCol="0">
            <a:spAutoFit/>
          </a:bodyPr>
          <a:lstStyle/>
          <a:p>
            <a:r>
              <a:rPr lang="en-US" sz="600" dirty="0">
                <a:solidFill>
                  <a:srgbClr val="FF0000"/>
                </a:solidFill>
              </a:rPr>
              <a:t>Humbert-Arthritis Rheum 2011 RF-124352 </a:t>
            </a:r>
            <a:r>
              <a:rPr lang="it-IT" sz="600" dirty="0">
                <a:solidFill>
                  <a:srgbClr val="FF0000"/>
                </a:solidFill>
              </a:rPr>
              <a:t>p3523/col2/para3/ln1-7, para4/ln1-6, para5; p3524/col1/para1/ln1-4; </a:t>
            </a:r>
            <a:r>
              <a:rPr lang="en-US" sz="600" dirty="0">
                <a:solidFill>
                  <a:srgbClr val="FF0000"/>
                </a:solidFill>
              </a:rPr>
              <a:t>p3526/Fig 2</a:t>
            </a:r>
          </a:p>
        </p:txBody>
      </p:sp>
      <p:cxnSp>
        <p:nvCxnSpPr>
          <p:cNvPr id="59" name="Straight Arrow Connector 58">
            <a:extLst>
              <a:ext uri="{FF2B5EF4-FFF2-40B4-BE49-F238E27FC236}">
                <a16:creationId xmlns:a16="http://schemas.microsoft.com/office/drawing/2014/main" id="{131D0104-0475-6532-EC58-D16215217C37}"/>
              </a:ext>
            </a:extLst>
          </p:cNvPr>
          <p:cNvCxnSpPr>
            <a:cxnSpLocks/>
            <a:stCxn id="55" idx="3"/>
          </p:cNvCxnSpPr>
          <p:nvPr/>
        </p:nvCxnSpPr>
        <p:spPr>
          <a:xfrm flipV="1">
            <a:off x="711116" y="4735346"/>
            <a:ext cx="82408" cy="165874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48CF61F1-72A5-1736-794F-6DBAB84BB028}"/>
              </a:ext>
            </a:extLst>
          </p:cNvPr>
          <p:cNvSpPr txBox="1"/>
          <p:nvPr/>
        </p:nvSpPr>
        <p:spPr>
          <a:xfrm>
            <a:off x="4518613" y="5591738"/>
            <a:ext cx="893169" cy="646331"/>
          </a:xfrm>
          <a:prstGeom prst="rect">
            <a:avLst/>
          </a:prstGeom>
          <a:noFill/>
          <a:ln>
            <a:solidFill>
              <a:srgbClr val="FF0000"/>
            </a:solidFill>
          </a:ln>
        </p:spPr>
        <p:txBody>
          <a:bodyPr wrap="square" rtlCol="0">
            <a:spAutoFit/>
          </a:bodyPr>
          <a:lstStyle/>
          <a:p>
            <a:r>
              <a:rPr lang="en-US" sz="600" dirty="0">
                <a:solidFill>
                  <a:srgbClr val="FF0000"/>
                </a:solidFill>
              </a:rPr>
              <a:t>Young and Khanna Manuscript DOF 2021 RF-155937 p3/Abstract/para4; p10/para2/ln5-9; p21/Table 2</a:t>
            </a:r>
          </a:p>
        </p:txBody>
      </p:sp>
      <p:sp>
        <p:nvSpPr>
          <p:cNvPr id="64" name="TextBox 63">
            <a:extLst>
              <a:ext uri="{FF2B5EF4-FFF2-40B4-BE49-F238E27FC236}">
                <a16:creationId xmlns:a16="http://schemas.microsoft.com/office/drawing/2014/main" id="{A5097691-87F2-93AA-FF92-3773DEB54C57}"/>
              </a:ext>
            </a:extLst>
          </p:cNvPr>
          <p:cNvSpPr txBox="1"/>
          <p:nvPr/>
        </p:nvSpPr>
        <p:spPr>
          <a:xfrm>
            <a:off x="5400693" y="5855821"/>
            <a:ext cx="685800" cy="738664"/>
          </a:xfrm>
          <a:prstGeom prst="rect">
            <a:avLst/>
          </a:prstGeom>
          <a:noFill/>
          <a:ln>
            <a:solidFill>
              <a:srgbClr val="FF0000"/>
            </a:solidFill>
          </a:ln>
        </p:spPr>
        <p:txBody>
          <a:bodyPr wrap="square" rtlCol="0">
            <a:spAutoFit/>
          </a:bodyPr>
          <a:lstStyle/>
          <a:p>
            <a:r>
              <a:rPr lang="en-US" sz="700" dirty="0">
                <a:solidFill>
                  <a:srgbClr val="FF0000"/>
                </a:solidFill>
              </a:rPr>
              <a:t>Coghlan-Ann Rheum Dis 2014 RF-116676 p1348/col1/para3/ln5-6</a:t>
            </a:r>
          </a:p>
        </p:txBody>
      </p:sp>
      <p:cxnSp>
        <p:nvCxnSpPr>
          <p:cNvPr id="65" name="Straight Arrow Connector 64">
            <a:extLst>
              <a:ext uri="{FF2B5EF4-FFF2-40B4-BE49-F238E27FC236}">
                <a16:creationId xmlns:a16="http://schemas.microsoft.com/office/drawing/2014/main" id="{59BE1A23-FEEA-423C-2767-1507F8B420FB}"/>
              </a:ext>
            </a:extLst>
          </p:cNvPr>
          <p:cNvCxnSpPr>
            <a:cxnSpLocks/>
            <a:stCxn id="63" idx="0"/>
          </p:cNvCxnSpPr>
          <p:nvPr/>
        </p:nvCxnSpPr>
        <p:spPr>
          <a:xfrm flipH="1" flipV="1">
            <a:off x="4715846" y="5099962"/>
            <a:ext cx="249352" cy="49177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BD21B511-5119-E16B-4118-307F56FFD511}"/>
              </a:ext>
            </a:extLst>
          </p:cNvPr>
          <p:cNvCxnSpPr>
            <a:cxnSpLocks/>
            <a:stCxn id="64" idx="0"/>
          </p:cNvCxnSpPr>
          <p:nvPr/>
        </p:nvCxnSpPr>
        <p:spPr>
          <a:xfrm flipH="1" flipV="1">
            <a:off x="4728778" y="5085333"/>
            <a:ext cx="1014815" cy="77048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1BF3C3D-1C41-6E51-C88E-AE121D8BD3B2}"/>
              </a:ext>
            </a:extLst>
          </p:cNvPr>
          <p:cNvSpPr txBox="1"/>
          <p:nvPr/>
        </p:nvSpPr>
        <p:spPr>
          <a:xfrm>
            <a:off x="11022" y="2350611"/>
            <a:ext cx="685800" cy="865070"/>
          </a:xfrm>
          <a:prstGeom prst="rect">
            <a:avLst/>
          </a:prstGeom>
          <a:noFill/>
          <a:ln>
            <a:solidFill>
              <a:srgbClr val="FF0000"/>
            </a:solidFill>
          </a:ln>
        </p:spPr>
        <p:txBody>
          <a:bodyPr wrap="square" lIns="94704" tIns="47352" rIns="94704" bIns="47352"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Suppl Data </a:t>
            </a:r>
            <a:r>
              <a:rPr lang="en-US" sz="500" dirty="0">
                <a:solidFill>
                  <a:srgbClr val="00B0F0"/>
                </a:solidFill>
              </a:rPr>
              <a:t>RF-XXXXXX</a:t>
            </a:r>
            <a:r>
              <a:rPr lang="en-US" sz="500" dirty="0">
                <a:solidFill>
                  <a:srgbClr val="FF0000"/>
                </a:solidFill>
              </a:rPr>
              <a:t> p80/Table/Section: Certainty of the evidence of test accuracy/para1/ln4-6</a:t>
            </a:r>
          </a:p>
        </p:txBody>
      </p:sp>
      <p:sp>
        <p:nvSpPr>
          <p:cNvPr id="33" name="TextBox 32">
            <a:extLst>
              <a:ext uri="{FF2B5EF4-FFF2-40B4-BE49-F238E27FC236}">
                <a16:creationId xmlns:a16="http://schemas.microsoft.com/office/drawing/2014/main" id="{9111BAE1-0EA9-5B25-D631-9076B4C6DF26}"/>
              </a:ext>
            </a:extLst>
          </p:cNvPr>
          <p:cNvSpPr txBox="1"/>
          <p:nvPr/>
        </p:nvSpPr>
        <p:spPr>
          <a:xfrm>
            <a:off x="6542" y="3260178"/>
            <a:ext cx="685800" cy="526516"/>
          </a:xfrm>
          <a:prstGeom prst="rect">
            <a:avLst/>
          </a:prstGeom>
          <a:noFill/>
          <a:ln>
            <a:solidFill>
              <a:srgbClr val="FF0000"/>
            </a:solidFill>
          </a:ln>
        </p:spPr>
        <p:txBody>
          <a:bodyPr wrap="square" lIns="94704" tIns="47352" rIns="94704" bIns="47352" rtlCol="0">
            <a:spAutoFit/>
          </a:bodyPr>
          <a:lstStyle/>
          <a:p>
            <a:r>
              <a:rPr lang="en-US" sz="400" dirty="0">
                <a:solidFill>
                  <a:srgbClr val="FF0000"/>
                </a:solidFill>
              </a:rPr>
              <a:t>Humbert </a:t>
            </a:r>
            <a:r>
              <a:rPr lang="en-US" sz="400" dirty="0" err="1">
                <a:solidFill>
                  <a:srgbClr val="FF0000"/>
                </a:solidFill>
              </a:rPr>
              <a:t>Eur</a:t>
            </a:r>
            <a:r>
              <a:rPr lang="en-US" sz="400" dirty="0">
                <a:solidFill>
                  <a:srgbClr val="FF0000"/>
                </a:solidFill>
              </a:rPr>
              <a:t> Heart J 2022 - ESC-ERS PH Guidelines RF-230262 </a:t>
            </a:r>
          </a:p>
          <a:p>
            <a:endParaRPr lang="en-US" sz="400" dirty="0">
              <a:solidFill>
                <a:srgbClr val="FF0000"/>
              </a:solidFill>
            </a:endParaRPr>
          </a:p>
          <a:p>
            <a:r>
              <a:rPr lang="en-US" sz="400" dirty="0">
                <a:solidFill>
                  <a:srgbClr val="FF0000"/>
                </a:solidFill>
              </a:rPr>
              <a:t>p37/col2/Recommendation Table 3 continued/top row</a:t>
            </a:r>
          </a:p>
        </p:txBody>
      </p:sp>
      <p:cxnSp>
        <p:nvCxnSpPr>
          <p:cNvPr id="36" name="Straight Arrow Connector 35">
            <a:extLst>
              <a:ext uri="{FF2B5EF4-FFF2-40B4-BE49-F238E27FC236}">
                <a16:creationId xmlns:a16="http://schemas.microsoft.com/office/drawing/2014/main" id="{B2D81697-00C5-1165-D794-4047C7C5596F}"/>
              </a:ext>
            </a:extLst>
          </p:cNvPr>
          <p:cNvCxnSpPr>
            <a:cxnSpLocks/>
            <a:stCxn id="24" idx="3"/>
          </p:cNvCxnSpPr>
          <p:nvPr/>
        </p:nvCxnSpPr>
        <p:spPr>
          <a:xfrm>
            <a:off x="696822" y="2783146"/>
            <a:ext cx="334807" cy="191017"/>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133B1A1E-C94C-4DE6-F8DF-5542633FA6FD}"/>
              </a:ext>
            </a:extLst>
          </p:cNvPr>
          <p:cNvCxnSpPr>
            <a:cxnSpLocks/>
            <a:stCxn id="33" idx="3"/>
          </p:cNvCxnSpPr>
          <p:nvPr/>
        </p:nvCxnSpPr>
        <p:spPr>
          <a:xfrm flipV="1">
            <a:off x="692342" y="2961211"/>
            <a:ext cx="339287" cy="5622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663C6234-FA34-D9FD-871C-D5B9C2678D55}"/>
              </a:ext>
            </a:extLst>
          </p:cNvPr>
          <p:cNvSpPr txBox="1"/>
          <p:nvPr/>
        </p:nvSpPr>
        <p:spPr>
          <a:xfrm>
            <a:off x="1465438" y="5404923"/>
            <a:ext cx="1526577" cy="326461"/>
          </a:xfrm>
          <a:prstGeom prst="rect">
            <a:avLst/>
          </a:prstGeom>
          <a:noFill/>
          <a:ln>
            <a:solidFill>
              <a:srgbClr val="FF0000"/>
            </a:solidFill>
          </a:ln>
        </p:spPr>
        <p:txBody>
          <a:bodyPr wrap="square" lIns="94704" tIns="47352" rIns="94704" bIns="47352" rtlCol="0">
            <a:spAutoFit/>
          </a:bodyPr>
          <a:lstStyle/>
          <a:p>
            <a:r>
              <a:rPr lang="en-US" sz="500" dirty="0">
                <a:solidFill>
                  <a:srgbClr val="FF0000"/>
                </a:solidFill>
              </a:rPr>
              <a:t>Humbert </a:t>
            </a:r>
            <a:r>
              <a:rPr lang="en-US" sz="500" dirty="0" err="1">
                <a:solidFill>
                  <a:srgbClr val="FF0000"/>
                </a:solidFill>
              </a:rPr>
              <a:t>Eur</a:t>
            </a:r>
            <a:r>
              <a:rPr lang="en-US" sz="500" dirty="0">
                <a:solidFill>
                  <a:srgbClr val="FF0000"/>
                </a:solidFill>
              </a:rPr>
              <a:t> Heart J 2022 - ESC-ERS PH Guidelines Suppl Data </a:t>
            </a:r>
            <a:r>
              <a:rPr lang="en-US" sz="500" dirty="0">
                <a:solidFill>
                  <a:srgbClr val="00B0F0"/>
                </a:solidFill>
              </a:rPr>
              <a:t>RF-XXXXXX</a:t>
            </a:r>
            <a:r>
              <a:rPr lang="en-US" sz="500" dirty="0">
                <a:solidFill>
                  <a:srgbClr val="FF0000"/>
                </a:solidFill>
              </a:rPr>
              <a:t> p80/Table/Section: Certainty of the evidence of test accuracy/para1/ln4-6</a:t>
            </a:r>
          </a:p>
        </p:txBody>
      </p:sp>
      <p:sp>
        <p:nvSpPr>
          <p:cNvPr id="60" name="TextBox 59">
            <a:extLst>
              <a:ext uri="{FF2B5EF4-FFF2-40B4-BE49-F238E27FC236}">
                <a16:creationId xmlns:a16="http://schemas.microsoft.com/office/drawing/2014/main" id="{DE3BAD5B-2D94-BA36-C818-441CCC01AF9B}"/>
              </a:ext>
            </a:extLst>
          </p:cNvPr>
          <p:cNvSpPr txBox="1"/>
          <p:nvPr/>
        </p:nvSpPr>
        <p:spPr>
          <a:xfrm>
            <a:off x="3063835" y="5404923"/>
            <a:ext cx="1410439" cy="341850"/>
          </a:xfrm>
          <a:prstGeom prst="rect">
            <a:avLst/>
          </a:prstGeom>
          <a:noFill/>
          <a:ln>
            <a:solidFill>
              <a:srgbClr val="FF0000"/>
            </a:solidFill>
          </a:ln>
        </p:spPr>
        <p:txBody>
          <a:bodyPr wrap="square" lIns="94704" tIns="47352" rIns="94704" bIns="47352" rtlCol="0">
            <a:spAutoFit/>
          </a:bodyPr>
          <a:lstStyle/>
          <a:p>
            <a:r>
              <a:rPr lang="en-US" sz="400" dirty="0">
                <a:solidFill>
                  <a:srgbClr val="FF0000"/>
                </a:solidFill>
              </a:rPr>
              <a:t>Humbert </a:t>
            </a:r>
            <a:r>
              <a:rPr lang="en-US" sz="400" dirty="0" err="1">
                <a:solidFill>
                  <a:srgbClr val="FF0000"/>
                </a:solidFill>
              </a:rPr>
              <a:t>Eur</a:t>
            </a:r>
            <a:r>
              <a:rPr lang="en-US" sz="400" dirty="0">
                <a:solidFill>
                  <a:srgbClr val="FF0000"/>
                </a:solidFill>
              </a:rPr>
              <a:t> Heart J 2022 - ESC-ERS PH Guidelines RF-230262 </a:t>
            </a:r>
          </a:p>
          <a:p>
            <a:endParaRPr lang="en-US" sz="400" dirty="0">
              <a:solidFill>
                <a:srgbClr val="FF0000"/>
              </a:solidFill>
            </a:endParaRPr>
          </a:p>
          <a:p>
            <a:r>
              <a:rPr lang="en-US" sz="400" dirty="0">
                <a:solidFill>
                  <a:srgbClr val="FF0000"/>
                </a:solidFill>
              </a:rPr>
              <a:t>p37/col2/Recommendation Table 3 continued/top row</a:t>
            </a:r>
          </a:p>
        </p:txBody>
      </p:sp>
      <p:cxnSp>
        <p:nvCxnSpPr>
          <p:cNvPr id="66" name="Straight Connector 65">
            <a:extLst>
              <a:ext uri="{FF2B5EF4-FFF2-40B4-BE49-F238E27FC236}">
                <a16:creationId xmlns:a16="http://schemas.microsoft.com/office/drawing/2014/main" id="{4045CE0D-8E33-8BF7-E76B-F6B88C97F0EF}"/>
              </a:ext>
            </a:extLst>
          </p:cNvPr>
          <p:cNvCxnSpPr>
            <a:stCxn id="51" idx="3"/>
            <a:endCxn id="60" idx="1"/>
          </p:cNvCxnSpPr>
          <p:nvPr/>
        </p:nvCxnSpPr>
        <p:spPr>
          <a:xfrm>
            <a:off x="2992015" y="5568154"/>
            <a:ext cx="71820" cy="7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7" name="Straight Arrow Connector 66">
            <a:extLst>
              <a:ext uri="{FF2B5EF4-FFF2-40B4-BE49-F238E27FC236}">
                <a16:creationId xmlns:a16="http://schemas.microsoft.com/office/drawing/2014/main" id="{F23315E5-2597-5E0F-94F2-0172B8CEC444}"/>
              </a:ext>
            </a:extLst>
          </p:cNvPr>
          <p:cNvCxnSpPr>
            <a:cxnSpLocks/>
            <a:stCxn id="60" idx="3"/>
          </p:cNvCxnSpPr>
          <p:nvPr/>
        </p:nvCxnSpPr>
        <p:spPr>
          <a:xfrm flipV="1">
            <a:off x="4474274" y="5302927"/>
            <a:ext cx="44318" cy="27292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203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5.sv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pic>
        <p:nvPicPr>
          <p:cNvPr id="8" name="Picture 7">
            <a:extLst>
              <a:ext uri="{FF2B5EF4-FFF2-40B4-BE49-F238E27FC236}">
                <a16:creationId xmlns:a16="http://schemas.microsoft.com/office/drawing/2014/main" id="{46147BEB-DBFC-41AF-8A4B-718D90B9AB6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10" name="Picture 9">
            <a:extLst>
              <a:ext uri="{FF2B5EF4-FFF2-40B4-BE49-F238E27FC236}">
                <a16:creationId xmlns:a16="http://schemas.microsoft.com/office/drawing/2014/main" id="{1AA4465C-7E8E-47D9-93EC-E2ADB99327A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pic>
        <p:nvPicPr>
          <p:cNvPr id="2" name="Picture 1">
            <a:extLst>
              <a:ext uri="{FF2B5EF4-FFF2-40B4-BE49-F238E27FC236}">
                <a16:creationId xmlns:a16="http://schemas.microsoft.com/office/drawing/2014/main" id="{9CB2E48C-E691-838D-800A-A6A38469C64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3" name="Picture 2">
            <a:extLst>
              <a:ext uri="{FF2B5EF4-FFF2-40B4-BE49-F238E27FC236}">
                <a16:creationId xmlns:a16="http://schemas.microsoft.com/office/drawing/2014/main" id="{6E94633D-6D8D-E800-CA1A-B7129904956F}"/>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879627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670856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4779891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3549553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6" name="Picture 15" descr="Background pattern&#10;&#10;Description automatically generated">
            <a:extLst>
              <a:ext uri="{FF2B5EF4-FFF2-40B4-BE49-F238E27FC236}">
                <a16:creationId xmlns:a16="http://schemas.microsoft.com/office/drawing/2014/main" id="{67327F30-8689-45BC-ABE3-B7F0A116CC6C}"/>
              </a:ext>
            </a:extLst>
          </p:cNvPr>
          <p:cNvPicPr>
            <a:picLocks noChangeAspect="1"/>
          </p:cNvPicPr>
          <p:nvPr userDrawn="1">
            <p:custDataLst>
              <p:tags r:id="rId1"/>
            </p:custDataLst>
          </p:nvPr>
        </p:nvPicPr>
        <p:blipFill rotWithShape="1">
          <a:blip r:embed="rId4" cstate="screen">
            <a:extLst>
              <a:ext uri="{BEBA8EAE-BF5A-486C-A8C5-ECC9F3942E4B}">
                <a14:imgProps xmlns:a14="http://schemas.microsoft.com/office/drawing/2010/main">
                  <a14:imgLayer r:embed="rId5">
                    <a14:imgEffect>
                      <a14:sharpenSoften amount="-100000"/>
                    </a14:imgEffect>
                  </a14:imgLayer>
                </a14:imgProps>
              </a:ext>
              <a:ext uri="{28A0092B-C50C-407E-A947-70E740481C1C}">
                <a14:useLocalDpi xmlns:a14="http://schemas.microsoft.com/office/drawing/2010/main"/>
              </a:ext>
            </a:extLst>
          </a:blip>
          <a:srcRect/>
          <a:stretch/>
        </p:blipFill>
        <p:spPr>
          <a:xfrm rot="16200000">
            <a:off x="2667000" y="-2667000"/>
            <a:ext cx="6857999" cy="12192000"/>
          </a:xfrm>
          <a:custGeom>
            <a:avLst/>
            <a:gdLst>
              <a:gd name="connsiteX0" fmla="*/ 6857999 w 6857999"/>
              <a:gd name="connsiteY0" fmla="*/ 0 h 12192000"/>
              <a:gd name="connsiteX1" fmla="*/ 6857999 w 6857999"/>
              <a:gd name="connsiteY1" fmla="*/ 12192000 h 12192000"/>
              <a:gd name="connsiteX2" fmla="*/ 0 w 6857999"/>
              <a:gd name="connsiteY2" fmla="*/ 12192000 h 12192000"/>
              <a:gd name="connsiteX3" fmla="*/ 0 w 6857999"/>
              <a:gd name="connsiteY3" fmla="*/ 0 h 12192000"/>
            </a:gdLst>
            <a:ahLst/>
            <a:cxnLst>
              <a:cxn ang="0">
                <a:pos x="connsiteX0" y="connsiteY0"/>
              </a:cxn>
              <a:cxn ang="0">
                <a:pos x="connsiteX1" y="connsiteY1"/>
              </a:cxn>
              <a:cxn ang="0">
                <a:pos x="connsiteX2" y="connsiteY2"/>
              </a:cxn>
              <a:cxn ang="0">
                <a:pos x="connsiteX3" y="connsiteY3"/>
              </a:cxn>
            </a:cxnLst>
            <a:rect l="l" t="t" r="r" b="b"/>
            <a:pathLst>
              <a:path w="6857999" h="12192000">
                <a:moveTo>
                  <a:pt x="6857999" y="0"/>
                </a:moveTo>
                <a:lnTo>
                  <a:pt x="6857999" y="12192000"/>
                </a:lnTo>
                <a:lnTo>
                  <a:pt x="0" y="12192000"/>
                </a:lnTo>
                <a:lnTo>
                  <a:pt x="0" y="0"/>
                </a:lnTo>
                <a:close/>
              </a:path>
            </a:pathLst>
          </a:custGeom>
        </p:spPr>
      </p:pic>
      <p:grpSp>
        <p:nvGrpSpPr>
          <p:cNvPr id="19" name="Group 18">
            <a:extLst>
              <a:ext uri="{FF2B5EF4-FFF2-40B4-BE49-F238E27FC236}">
                <a16:creationId xmlns:a16="http://schemas.microsoft.com/office/drawing/2014/main" id="{CC96D564-E48C-4FF9-9226-1A350B8BF6D8}"/>
              </a:ext>
            </a:extLst>
          </p:cNvPr>
          <p:cNvGrpSpPr/>
          <p:nvPr userDrawn="1">
            <p:custDataLst>
              <p:tags r:id="rId2"/>
            </p:custDataLst>
          </p:nvPr>
        </p:nvGrpSpPr>
        <p:grpSpPr>
          <a:xfrm>
            <a:off x="976" y="0"/>
            <a:ext cx="267965" cy="6858000"/>
            <a:chOff x="976" y="0"/>
            <a:chExt cx="267965" cy="6858000"/>
          </a:xfrm>
        </p:grpSpPr>
        <p:sp>
          <p:nvSpPr>
            <p:cNvPr id="20" name="Triangle 16">
              <a:extLst>
                <a:ext uri="{FF2B5EF4-FFF2-40B4-BE49-F238E27FC236}">
                  <a16:creationId xmlns:a16="http://schemas.microsoft.com/office/drawing/2014/main" id="{85215A86-5758-4C53-BE53-E1E1E8BE6B3F}"/>
                </a:ext>
              </a:extLst>
            </p:cNvPr>
            <p:cNvSpPr/>
            <p:nvPr userDrawn="1"/>
          </p:nvSpPr>
          <p:spPr bwMode="auto">
            <a:xfrm rot="5400000">
              <a:off x="-5734" y="1353867"/>
              <a:ext cx="360608" cy="188742"/>
            </a:xfrm>
            <a:prstGeom prst="triangle">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sp>
          <p:nvSpPr>
            <p:cNvPr id="21" name="Rectangle 20">
              <a:extLst>
                <a:ext uri="{FF2B5EF4-FFF2-40B4-BE49-F238E27FC236}">
                  <a16:creationId xmlns:a16="http://schemas.microsoft.com/office/drawing/2014/main" id="{00113A2A-CCB3-4B39-ABAC-A8186D1DD20B}"/>
                </a:ext>
              </a:extLst>
            </p:cNvPr>
            <p:cNvSpPr/>
            <p:nvPr userDrawn="1"/>
          </p:nvSpPr>
          <p:spPr bwMode="auto">
            <a:xfrm>
              <a:off x="976" y="0"/>
              <a:ext cx="151424" cy="6858000"/>
            </a:xfrm>
            <a:prstGeom prst="rect">
              <a:avLst/>
            </a:prstGeom>
            <a:solidFill>
              <a:schemeClr val="accent1"/>
            </a:solidFill>
            <a:ln w="12700"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err="1">
                <a:ln>
                  <a:noFill/>
                </a:ln>
                <a:solidFill>
                  <a:schemeClr val="bg1"/>
                </a:solidFill>
                <a:effectLst/>
                <a:latin typeface="Verdana" panose="020B0604030504040204" pitchFamily="34" charset="0"/>
                <a:ea typeface="Verdana" panose="020B0604030504040204" pitchFamily="34" charset="0"/>
                <a:cs typeface="ヒラギノ角ゴ ProN W3" pitchFamily="-110" charset="-128"/>
                <a:sym typeface="Arial" pitchFamily="-110" charset="0"/>
              </a:endParaRPr>
            </a:p>
          </p:txBody>
        </p:sp>
      </p:grpSp>
      <p:sp>
        <p:nvSpPr>
          <p:cNvPr id="25" name="Title 1">
            <a:extLst>
              <a:ext uri="{FF2B5EF4-FFF2-40B4-BE49-F238E27FC236}">
                <a16:creationId xmlns:a16="http://schemas.microsoft.com/office/drawing/2014/main" id="{880482B0-8162-4E15-AE25-1CA88656613D}"/>
              </a:ext>
            </a:extLst>
          </p:cNvPr>
          <p:cNvSpPr>
            <a:spLocks noGrp="1"/>
          </p:cNvSpPr>
          <p:nvPr>
            <p:ph type="ctrTitle" hasCustomPrompt="1"/>
          </p:nvPr>
        </p:nvSpPr>
        <p:spPr>
          <a:xfrm>
            <a:off x="611187" y="1002595"/>
            <a:ext cx="10023809" cy="1203537"/>
          </a:xfrm>
        </p:spPr>
        <p:txBody>
          <a:bodyPr anchor="b"/>
          <a:lstStyle>
            <a:lvl1pPr algn="l">
              <a:defRPr sz="3600">
                <a:solidFill>
                  <a:schemeClr val="tx1"/>
                </a:solidFill>
              </a:defRPr>
            </a:lvl1pPr>
          </a:lstStyle>
          <a:p>
            <a:r>
              <a:rPr lang="en-US"/>
              <a:t>Click to enter presentation title </a:t>
            </a:r>
            <a:br>
              <a:rPr lang="en-US"/>
            </a:br>
            <a:r>
              <a:rPr lang="en-US"/>
              <a:t>on two lines</a:t>
            </a:r>
            <a:endParaRPr lang="LID4096"/>
          </a:p>
        </p:txBody>
      </p:sp>
      <p:sp>
        <p:nvSpPr>
          <p:cNvPr id="3" name="Text Placeholder 2">
            <a:extLst>
              <a:ext uri="{FF2B5EF4-FFF2-40B4-BE49-F238E27FC236}">
                <a16:creationId xmlns:a16="http://schemas.microsoft.com/office/drawing/2014/main" id="{C13CC271-4CF2-4321-992B-E761B3B7D2C3}"/>
              </a:ext>
            </a:extLst>
          </p:cNvPr>
          <p:cNvSpPr>
            <a:spLocks noGrp="1"/>
          </p:cNvSpPr>
          <p:nvPr>
            <p:ph type="body" sz="quarter" idx="11" hasCustomPrompt="1"/>
          </p:nvPr>
        </p:nvSpPr>
        <p:spPr>
          <a:xfrm>
            <a:off x="611188" y="2429520"/>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6" name="Text Placeholder 5">
            <a:extLst>
              <a:ext uri="{FF2B5EF4-FFF2-40B4-BE49-F238E27FC236}">
                <a16:creationId xmlns:a16="http://schemas.microsoft.com/office/drawing/2014/main" id="{EFE870E7-7416-4E30-BC40-AA29B178A7DD}"/>
              </a:ext>
            </a:extLst>
          </p:cNvPr>
          <p:cNvSpPr>
            <a:spLocks noGrp="1"/>
          </p:cNvSpPr>
          <p:nvPr>
            <p:ph type="body" sz="quarter" idx="12" hasCustomPrompt="1"/>
          </p:nvPr>
        </p:nvSpPr>
        <p:spPr>
          <a:xfrm>
            <a:off x="611188" y="2783969"/>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sp>
        <p:nvSpPr>
          <p:cNvPr id="26" name="Text Placeholder 2">
            <a:extLst>
              <a:ext uri="{FF2B5EF4-FFF2-40B4-BE49-F238E27FC236}">
                <a16:creationId xmlns:a16="http://schemas.microsoft.com/office/drawing/2014/main" id="{F9DB9248-A853-40F9-848E-04962AE01829}"/>
              </a:ext>
            </a:extLst>
          </p:cNvPr>
          <p:cNvSpPr>
            <a:spLocks noGrp="1"/>
          </p:cNvSpPr>
          <p:nvPr>
            <p:ph type="body" sz="quarter" idx="13" hasCustomPrompt="1"/>
          </p:nvPr>
        </p:nvSpPr>
        <p:spPr>
          <a:xfrm>
            <a:off x="611188" y="3447614"/>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27" name="Text Placeholder 5">
            <a:extLst>
              <a:ext uri="{FF2B5EF4-FFF2-40B4-BE49-F238E27FC236}">
                <a16:creationId xmlns:a16="http://schemas.microsoft.com/office/drawing/2014/main" id="{22E5661D-4501-4A37-A28C-6F28A77A6B77}"/>
              </a:ext>
            </a:extLst>
          </p:cNvPr>
          <p:cNvSpPr>
            <a:spLocks noGrp="1"/>
          </p:cNvSpPr>
          <p:nvPr>
            <p:ph type="body" sz="quarter" idx="14" hasCustomPrompt="1"/>
          </p:nvPr>
        </p:nvSpPr>
        <p:spPr>
          <a:xfrm>
            <a:off x="611188" y="3802064"/>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sp>
        <p:nvSpPr>
          <p:cNvPr id="30" name="Text Placeholder 2">
            <a:extLst>
              <a:ext uri="{FF2B5EF4-FFF2-40B4-BE49-F238E27FC236}">
                <a16:creationId xmlns:a16="http://schemas.microsoft.com/office/drawing/2014/main" id="{526C28FC-6129-4508-A51E-B989A7CA063C}"/>
              </a:ext>
            </a:extLst>
          </p:cNvPr>
          <p:cNvSpPr>
            <a:spLocks noGrp="1"/>
          </p:cNvSpPr>
          <p:nvPr>
            <p:ph type="body" sz="quarter" idx="15" hasCustomPrompt="1"/>
          </p:nvPr>
        </p:nvSpPr>
        <p:spPr>
          <a:xfrm>
            <a:off x="611188" y="4465708"/>
            <a:ext cx="4380155" cy="354450"/>
          </a:xfrm>
        </p:spPr>
        <p:txBody>
          <a:bodyPr/>
          <a:lstStyle>
            <a:lvl1pPr marL="0" indent="0">
              <a:spcBef>
                <a:spcPts val="0"/>
              </a:spcBef>
              <a:buNone/>
              <a:defRPr sz="2000">
                <a:solidFill>
                  <a:schemeClr val="tx2"/>
                </a:solidFill>
              </a:defRPr>
            </a:lvl1pPr>
          </a:lstStyle>
          <a:p>
            <a:pPr lvl="0"/>
            <a:r>
              <a:rPr lang="en-US"/>
              <a:t>Add faculty name</a:t>
            </a:r>
          </a:p>
        </p:txBody>
      </p:sp>
      <p:sp>
        <p:nvSpPr>
          <p:cNvPr id="31" name="Text Placeholder 5">
            <a:extLst>
              <a:ext uri="{FF2B5EF4-FFF2-40B4-BE49-F238E27FC236}">
                <a16:creationId xmlns:a16="http://schemas.microsoft.com/office/drawing/2014/main" id="{87B7F6AA-93C7-4271-A699-282C60C246C6}"/>
              </a:ext>
            </a:extLst>
          </p:cNvPr>
          <p:cNvSpPr>
            <a:spLocks noGrp="1"/>
          </p:cNvSpPr>
          <p:nvPr>
            <p:ph type="body" sz="quarter" idx="16" hasCustomPrompt="1"/>
          </p:nvPr>
        </p:nvSpPr>
        <p:spPr>
          <a:xfrm>
            <a:off x="611188" y="4820157"/>
            <a:ext cx="4380155" cy="536575"/>
          </a:xfrm>
        </p:spPr>
        <p:txBody>
          <a:bodyPr/>
          <a:lstStyle>
            <a:lvl1pPr marL="0" indent="0">
              <a:spcBef>
                <a:spcPts val="0"/>
              </a:spcBef>
              <a:buNone/>
              <a:defRPr sz="1600" b="0"/>
            </a:lvl1pPr>
            <a:lvl2pPr marL="360000" indent="0">
              <a:buNone/>
              <a:defRPr/>
            </a:lvl2pPr>
          </a:lstStyle>
          <a:p>
            <a:pPr lvl="0"/>
            <a:r>
              <a:rPr lang="en-US"/>
              <a:t>Add Chairs affiliation, city/state, country on two lines</a:t>
            </a:r>
            <a:endParaRPr lang="LID4096"/>
          </a:p>
        </p:txBody>
      </p:sp>
      <p:grpSp>
        <p:nvGrpSpPr>
          <p:cNvPr id="14" name="Group 13">
            <a:extLst>
              <a:ext uri="{FF2B5EF4-FFF2-40B4-BE49-F238E27FC236}">
                <a16:creationId xmlns:a16="http://schemas.microsoft.com/office/drawing/2014/main" id="{ABD08619-3E64-37A0-3D5C-3576860DF13C}"/>
              </a:ext>
            </a:extLst>
          </p:cNvPr>
          <p:cNvGrpSpPr/>
          <p:nvPr userDrawn="1"/>
        </p:nvGrpSpPr>
        <p:grpSpPr>
          <a:xfrm>
            <a:off x="9405235" y="6048586"/>
            <a:ext cx="2339805" cy="739859"/>
            <a:chOff x="6445201" y="2370759"/>
            <a:chExt cx="2339805" cy="739859"/>
          </a:xfrm>
          <a:solidFill>
            <a:schemeClr val="tx1"/>
          </a:solidFill>
        </p:grpSpPr>
        <p:pic>
          <p:nvPicPr>
            <p:cNvPr id="15" name="Graphic 14">
              <a:extLst>
                <a:ext uri="{FF2B5EF4-FFF2-40B4-BE49-F238E27FC236}">
                  <a16:creationId xmlns:a16="http://schemas.microsoft.com/office/drawing/2014/main" id="{3E702B99-F016-414A-76C7-9566DD466A50}"/>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445201" y="2370759"/>
              <a:ext cx="2339805" cy="739859"/>
            </a:xfrm>
            <a:prstGeom prst="rect">
              <a:avLst/>
            </a:prstGeom>
          </p:spPr>
        </p:pic>
        <p:sp>
          <p:nvSpPr>
            <p:cNvPr id="17" name="TextBox 16">
              <a:extLst>
                <a:ext uri="{FF2B5EF4-FFF2-40B4-BE49-F238E27FC236}">
                  <a16:creationId xmlns:a16="http://schemas.microsoft.com/office/drawing/2014/main" id="{C1B0E19B-1783-7D87-2CD9-76B52B274044}"/>
                </a:ext>
              </a:extLst>
            </p:cNvPr>
            <p:cNvSpPr txBox="1"/>
            <p:nvPr userDrawn="1"/>
          </p:nvSpPr>
          <p:spPr>
            <a:xfrm>
              <a:off x="7241278" y="2397134"/>
              <a:ext cx="719026" cy="70619"/>
            </a:xfrm>
            <a:custGeom>
              <a:avLst/>
              <a:gdLst/>
              <a:ahLst/>
              <a:cxnLst/>
              <a:rect l="l" t="t" r="r" b="b"/>
              <a:pathLst>
                <a:path w="719026" h="70619">
                  <a:moveTo>
                    <a:pt x="710580" y="46918"/>
                  </a:moveTo>
                  <a:lnTo>
                    <a:pt x="719026" y="46918"/>
                  </a:lnTo>
                  <a:lnTo>
                    <a:pt x="719026" y="55922"/>
                  </a:lnTo>
                  <a:lnTo>
                    <a:pt x="710580" y="55922"/>
                  </a:lnTo>
                  <a:close/>
                  <a:moveTo>
                    <a:pt x="481385" y="22398"/>
                  </a:moveTo>
                  <a:cubicBezTo>
                    <a:pt x="477515" y="22398"/>
                    <a:pt x="474638" y="23713"/>
                    <a:pt x="472753" y="26342"/>
                  </a:cubicBezTo>
                  <a:cubicBezTo>
                    <a:pt x="470867" y="28972"/>
                    <a:pt x="469925" y="32841"/>
                    <a:pt x="469925" y="37951"/>
                  </a:cubicBezTo>
                  <a:cubicBezTo>
                    <a:pt x="469925" y="42738"/>
                    <a:pt x="470836" y="46298"/>
                    <a:pt x="472660" y="48629"/>
                  </a:cubicBezTo>
                  <a:cubicBezTo>
                    <a:pt x="474483" y="50961"/>
                    <a:pt x="477155" y="52127"/>
                    <a:pt x="480678" y="52127"/>
                  </a:cubicBezTo>
                  <a:cubicBezTo>
                    <a:pt x="484250" y="52127"/>
                    <a:pt x="487009" y="50787"/>
                    <a:pt x="488956" y="48109"/>
                  </a:cubicBezTo>
                  <a:cubicBezTo>
                    <a:pt x="490903" y="45430"/>
                    <a:pt x="491877" y="41535"/>
                    <a:pt x="491877" y="36426"/>
                  </a:cubicBezTo>
                  <a:cubicBezTo>
                    <a:pt x="491877" y="31787"/>
                    <a:pt x="490996" y="28290"/>
                    <a:pt x="489235" y="25933"/>
                  </a:cubicBezTo>
                  <a:cubicBezTo>
                    <a:pt x="487474" y="23577"/>
                    <a:pt x="484857" y="22398"/>
                    <a:pt x="481385" y="22398"/>
                  </a:cubicBezTo>
                  <a:close/>
                  <a:moveTo>
                    <a:pt x="433760" y="22398"/>
                  </a:moveTo>
                  <a:cubicBezTo>
                    <a:pt x="429890" y="22398"/>
                    <a:pt x="427013" y="23713"/>
                    <a:pt x="425128" y="26342"/>
                  </a:cubicBezTo>
                  <a:cubicBezTo>
                    <a:pt x="423242" y="28972"/>
                    <a:pt x="422300" y="32841"/>
                    <a:pt x="422300" y="37951"/>
                  </a:cubicBezTo>
                  <a:cubicBezTo>
                    <a:pt x="422300" y="42738"/>
                    <a:pt x="423211" y="46298"/>
                    <a:pt x="425035" y="48629"/>
                  </a:cubicBezTo>
                  <a:cubicBezTo>
                    <a:pt x="426858" y="50961"/>
                    <a:pt x="429530" y="52127"/>
                    <a:pt x="433053" y="52127"/>
                  </a:cubicBezTo>
                  <a:cubicBezTo>
                    <a:pt x="436625" y="52127"/>
                    <a:pt x="439384" y="50787"/>
                    <a:pt x="441331" y="48109"/>
                  </a:cubicBezTo>
                  <a:cubicBezTo>
                    <a:pt x="443278" y="45430"/>
                    <a:pt x="444252" y="41535"/>
                    <a:pt x="444252" y="36426"/>
                  </a:cubicBezTo>
                  <a:cubicBezTo>
                    <a:pt x="444252" y="31787"/>
                    <a:pt x="443371" y="28290"/>
                    <a:pt x="441610" y="25933"/>
                  </a:cubicBezTo>
                  <a:cubicBezTo>
                    <a:pt x="439849" y="23577"/>
                    <a:pt x="437232" y="22398"/>
                    <a:pt x="433760" y="22398"/>
                  </a:cubicBezTo>
                  <a:close/>
                  <a:moveTo>
                    <a:pt x="650825" y="22026"/>
                  </a:moveTo>
                  <a:cubicBezTo>
                    <a:pt x="647328" y="22026"/>
                    <a:pt x="644550" y="23384"/>
                    <a:pt x="642491" y="26101"/>
                  </a:cubicBezTo>
                  <a:cubicBezTo>
                    <a:pt x="640432" y="28817"/>
                    <a:pt x="639403" y="32531"/>
                    <a:pt x="639403" y="37244"/>
                  </a:cubicBezTo>
                  <a:cubicBezTo>
                    <a:pt x="639403" y="41759"/>
                    <a:pt x="640519" y="45343"/>
                    <a:pt x="642751" y="47997"/>
                  </a:cubicBezTo>
                  <a:cubicBezTo>
                    <a:pt x="644984" y="50651"/>
                    <a:pt x="647861" y="51978"/>
                    <a:pt x="651384" y="51978"/>
                  </a:cubicBezTo>
                  <a:cubicBezTo>
                    <a:pt x="654856" y="51978"/>
                    <a:pt x="657578" y="50682"/>
                    <a:pt x="659550" y="48090"/>
                  </a:cubicBezTo>
                  <a:cubicBezTo>
                    <a:pt x="661522" y="45498"/>
                    <a:pt x="662508" y="41932"/>
                    <a:pt x="662508" y="37393"/>
                  </a:cubicBezTo>
                  <a:cubicBezTo>
                    <a:pt x="662508" y="32655"/>
                    <a:pt x="661467" y="28910"/>
                    <a:pt x="659383" y="26156"/>
                  </a:cubicBezTo>
                  <a:cubicBezTo>
                    <a:pt x="657299" y="23403"/>
                    <a:pt x="654447" y="22026"/>
                    <a:pt x="650825" y="22026"/>
                  </a:cubicBezTo>
                  <a:close/>
                  <a:moveTo>
                    <a:pt x="527000" y="22026"/>
                  </a:moveTo>
                  <a:cubicBezTo>
                    <a:pt x="523503" y="22026"/>
                    <a:pt x="520725" y="23384"/>
                    <a:pt x="518666" y="26101"/>
                  </a:cubicBezTo>
                  <a:cubicBezTo>
                    <a:pt x="516607" y="28817"/>
                    <a:pt x="515578" y="32531"/>
                    <a:pt x="515578" y="37244"/>
                  </a:cubicBezTo>
                  <a:cubicBezTo>
                    <a:pt x="515578" y="41759"/>
                    <a:pt x="516694" y="45343"/>
                    <a:pt x="518927" y="47997"/>
                  </a:cubicBezTo>
                  <a:cubicBezTo>
                    <a:pt x="521159" y="50651"/>
                    <a:pt x="524036" y="51978"/>
                    <a:pt x="527559" y="51978"/>
                  </a:cubicBezTo>
                  <a:cubicBezTo>
                    <a:pt x="531031" y="51978"/>
                    <a:pt x="533754" y="50682"/>
                    <a:pt x="535725" y="48090"/>
                  </a:cubicBezTo>
                  <a:cubicBezTo>
                    <a:pt x="537697" y="45498"/>
                    <a:pt x="538683" y="41932"/>
                    <a:pt x="538683" y="37393"/>
                  </a:cubicBezTo>
                  <a:cubicBezTo>
                    <a:pt x="538683" y="32655"/>
                    <a:pt x="537642" y="28910"/>
                    <a:pt x="535558" y="26156"/>
                  </a:cubicBezTo>
                  <a:cubicBezTo>
                    <a:pt x="533474" y="23403"/>
                    <a:pt x="530622" y="22026"/>
                    <a:pt x="527000" y="22026"/>
                  </a:cubicBezTo>
                  <a:close/>
                  <a:moveTo>
                    <a:pt x="287908" y="21766"/>
                  </a:moveTo>
                  <a:cubicBezTo>
                    <a:pt x="284807" y="21766"/>
                    <a:pt x="282290" y="22802"/>
                    <a:pt x="280355" y="24873"/>
                  </a:cubicBezTo>
                  <a:cubicBezTo>
                    <a:pt x="278420" y="26944"/>
                    <a:pt x="277453" y="29679"/>
                    <a:pt x="277453" y="33077"/>
                  </a:cubicBezTo>
                  <a:lnTo>
                    <a:pt x="297359" y="33077"/>
                  </a:lnTo>
                  <a:lnTo>
                    <a:pt x="297359" y="32519"/>
                  </a:lnTo>
                  <a:cubicBezTo>
                    <a:pt x="297359" y="29121"/>
                    <a:pt x="296577" y="26479"/>
                    <a:pt x="295015" y="24594"/>
                  </a:cubicBezTo>
                  <a:cubicBezTo>
                    <a:pt x="293452" y="22709"/>
                    <a:pt x="291083" y="21766"/>
                    <a:pt x="287908" y="21766"/>
                  </a:cubicBezTo>
                  <a:close/>
                  <a:moveTo>
                    <a:pt x="367308" y="17673"/>
                  </a:moveTo>
                  <a:lnTo>
                    <a:pt x="374600" y="17673"/>
                  </a:lnTo>
                  <a:lnTo>
                    <a:pt x="374600" y="42528"/>
                  </a:lnTo>
                  <a:cubicBezTo>
                    <a:pt x="374600" y="45380"/>
                    <a:pt x="375283" y="47464"/>
                    <a:pt x="376647" y="48778"/>
                  </a:cubicBezTo>
                  <a:cubicBezTo>
                    <a:pt x="378011" y="50093"/>
                    <a:pt x="380045" y="50750"/>
                    <a:pt x="382749" y="50750"/>
                  </a:cubicBezTo>
                  <a:cubicBezTo>
                    <a:pt x="385924" y="50750"/>
                    <a:pt x="388485" y="49826"/>
                    <a:pt x="390432" y="47978"/>
                  </a:cubicBezTo>
                  <a:cubicBezTo>
                    <a:pt x="392379" y="46130"/>
                    <a:pt x="393353" y="43693"/>
                    <a:pt x="393353" y="40667"/>
                  </a:cubicBezTo>
                  <a:lnTo>
                    <a:pt x="393353" y="17673"/>
                  </a:lnTo>
                  <a:lnTo>
                    <a:pt x="400757" y="17673"/>
                  </a:lnTo>
                  <a:lnTo>
                    <a:pt x="400757" y="48927"/>
                  </a:lnTo>
                  <a:cubicBezTo>
                    <a:pt x="400757" y="50167"/>
                    <a:pt x="400831" y="52499"/>
                    <a:pt x="400980" y="55922"/>
                  </a:cubicBezTo>
                  <a:lnTo>
                    <a:pt x="393502" y="55922"/>
                  </a:lnTo>
                  <a:lnTo>
                    <a:pt x="393390" y="51829"/>
                  </a:lnTo>
                  <a:cubicBezTo>
                    <a:pt x="393390" y="50738"/>
                    <a:pt x="393378" y="49919"/>
                    <a:pt x="393353" y="49374"/>
                  </a:cubicBezTo>
                  <a:cubicBezTo>
                    <a:pt x="392162" y="51755"/>
                    <a:pt x="390587" y="53504"/>
                    <a:pt x="388627" y="54620"/>
                  </a:cubicBezTo>
                  <a:cubicBezTo>
                    <a:pt x="386668" y="55736"/>
                    <a:pt x="384175" y="56294"/>
                    <a:pt x="381149" y="56294"/>
                  </a:cubicBezTo>
                  <a:cubicBezTo>
                    <a:pt x="376758" y="56294"/>
                    <a:pt x="373354" y="55153"/>
                    <a:pt x="370936" y="52871"/>
                  </a:cubicBezTo>
                  <a:cubicBezTo>
                    <a:pt x="368517" y="50589"/>
                    <a:pt x="367308" y="47364"/>
                    <a:pt x="367308" y="43197"/>
                  </a:cubicBezTo>
                  <a:close/>
                  <a:moveTo>
                    <a:pt x="82376" y="17673"/>
                  </a:moveTo>
                  <a:lnTo>
                    <a:pt x="89557" y="17673"/>
                  </a:lnTo>
                  <a:lnTo>
                    <a:pt x="89557" y="55922"/>
                  </a:lnTo>
                  <a:lnTo>
                    <a:pt x="82376" y="55922"/>
                  </a:lnTo>
                  <a:close/>
                  <a:moveTo>
                    <a:pt x="710580" y="17301"/>
                  </a:moveTo>
                  <a:lnTo>
                    <a:pt x="719026" y="17301"/>
                  </a:lnTo>
                  <a:lnTo>
                    <a:pt x="719026" y="26268"/>
                  </a:lnTo>
                  <a:lnTo>
                    <a:pt x="710580" y="26268"/>
                  </a:lnTo>
                  <a:close/>
                  <a:moveTo>
                    <a:pt x="577974" y="17301"/>
                  </a:moveTo>
                  <a:lnTo>
                    <a:pt x="580058" y="17376"/>
                  </a:lnTo>
                  <a:lnTo>
                    <a:pt x="580058" y="24370"/>
                  </a:lnTo>
                  <a:cubicBezTo>
                    <a:pt x="579636" y="24222"/>
                    <a:pt x="579177" y="24122"/>
                    <a:pt x="578681" y="24073"/>
                  </a:cubicBezTo>
                  <a:cubicBezTo>
                    <a:pt x="578185" y="24023"/>
                    <a:pt x="577577" y="23998"/>
                    <a:pt x="576858" y="23998"/>
                  </a:cubicBezTo>
                  <a:cubicBezTo>
                    <a:pt x="573236" y="23998"/>
                    <a:pt x="570551" y="24885"/>
                    <a:pt x="568803" y="26659"/>
                  </a:cubicBezTo>
                  <a:cubicBezTo>
                    <a:pt x="567054" y="28432"/>
                    <a:pt x="566179" y="31303"/>
                    <a:pt x="566179" y="35272"/>
                  </a:cubicBezTo>
                  <a:lnTo>
                    <a:pt x="566179" y="55922"/>
                  </a:lnTo>
                  <a:lnTo>
                    <a:pt x="558924" y="55922"/>
                  </a:lnTo>
                  <a:lnTo>
                    <a:pt x="558924" y="23850"/>
                  </a:lnTo>
                  <a:lnTo>
                    <a:pt x="558850" y="22026"/>
                  </a:lnTo>
                  <a:lnTo>
                    <a:pt x="558552" y="17673"/>
                  </a:lnTo>
                  <a:lnTo>
                    <a:pt x="565807" y="17673"/>
                  </a:lnTo>
                  <a:lnTo>
                    <a:pt x="565919" y="22250"/>
                  </a:lnTo>
                  <a:cubicBezTo>
                    <a:pt x="565919" y="23490"/>
                    <a:pt x="565931" y="24432"/>
                    <a:pt x="565956" y="25077"/>
                  </a:cubicBezTo>
                  <a:cubicBezTo>
                    <a:pt x="566576" y="22572"/>
                    <a:pt x="567941" y="20650"/>
                    <a:pt x="570049" y="19310"/>
                  </a:cubicBezTo>
                  <a:cubicBezTo>
                    <a:pt x="572157" y="17971"/>
                    <a:pt x="574799" y="17301"/>
                    <a:pt x="577974" y="17301"/>
                  </a:cubicBezTo>
                  <a:close/>
                  <a:moveTo>
                    <a:pt x="483357" y="17078"/>
                  </a:moveTo>
                  <a:cubicBezTo>
                    <a:pt x="488169" y="17078"/>
                    <a:pt x="492038" y="18839"/>
                    <a:pt x="494965" y="22361"/>
                  </a:cubicBezTo>
                  <a:cubicBezTo>
                    <a:pt x="497892" y="25884"/>
                    <a:pt x="499356" y="30720"/>
                    <a:pt x="499356" y="36872"/>
                  </a:cubicBezTo>
                  <a:cubicBezTo>
                    <a:pt x="499356" y="43123"/>
                    <a:pt x="497762" y="48102"/>
                    <a:pt x="494575" y="51811"/>
                  </a:cubicBezTo>
                  <a:cubicBezTo>
                    <a:pt x="491387" y="55519"/>
                    <a:pt x="487189" y="57373"/>
                    <a:pt x="481980" y="57373"/>
                  </a:cubicBezTo>
                  <a:cubicBezTo>
                    <a:pt x="479103" y="57373"/>
                    <a:pt x="476684" y="56840"/>
                    <a:pt x="474725" y="55773"/>
                  </a:cubicBezTo>
                  <a:cubicBezTo>
                    <a:pt x="472765" y="54707"/>
                    <a:pt x="471252" y="53330"/>
                    <a:pt x="470185" y="51643"/>
                  </a:cubicBezTo>
                  <a:lnTo>
                    <a:pt x="470185" y="70619"/>
                  </a:lnTo>
                  <a:lnTo>
                    <a:pt x="463079" y="70619"/>
                  </a:lnTo>
                  <a:lnTo>
                    <a:pt x="463079" y="23552"/>
                  </a:lnTo>
                  <a:cubicBezTo>
                    <a:pt x="463079" y="22907"/>
                    <a:pt x="463004" y="20947"/>
                    <a:pt x="462856" y="17673"/>
                  </a:cubicBezTo>
                  <a:lnTo>
                    <a:pt x="470074" y="17673"/>
                  </a:lnTo>
                  <a:lnTo>
                    <a:pt x="470223" y="21580"/>
                  </a:lnTo>
                  <a:cubicBezTo>
                    <a:pt x="470223" y="22647"/>
                    <a:pt x="470235" y="23453"/>
                    <a:pt x="470260" y="23998"/>
                  </a:cubicBezTo>
                  <a:cubicBezTo>
                    <a:pt x="471550" y="21791"/>
                    <a:pt x="473360" y="20085"/>
                    <a:pt x="475692" y="18882"/>
                  </a:cubicBezTo>
                  <a:cubicBezTo>
                    <a:pt x="478024" y="17679"/>
                    <a:pt x="480578" y="17078"/>
                    <a:pt x="483357" y="17078"/>
                  </a:cubicBezTo>
                  <a:close/>
                  <a:moveTo>
                    <a:pt x="435732" y="17078"/>
                  </a:moveTo>
                  <a:cubicBezTo>
                    <a:pt x="440544" y="17078"/>
                    <a:pt x="444413" y="18839"/>
                    <a:pt x="447340" y="22361"/>
                  </a:cubicBezTo>
                  <a:cubicBezTo>
                    <a:pt x="450267" y="25884"/>
                    <a:pt x="451731" y="30720"/>
                    <a:pt x="451731" y="36872"/>
                  </a:cubicBezTo>
                  <a:cubicBezTo>
                    <a:pt x="451731" y="43123"/>
                    <a:pt x="450137" y="48102"/>
                    <a:pt x="446950" y="51811"/>
                  </a:cubicBezTo>
                  <a:cubicBezTo>
                    <a:pt x="443762" y="55519"/>
                    <a:pt x="439564" y="57373"/>
                    <a:pt x="434355" y="57373"/>
                  </a:cubicBezTo>
                  <a:cubicBezTo>
                    <a:pt x="431478" y="57373"/>
                    <a:pt x="429059" y="56840"/>
                    <a:pt x="427100" y="55773"/>
                  </a:cubicBezTo>
                  <a:cubicBezTo>
                    <a:pt x="425140" y="54707"/>
                    <a:pt x="423627" y="53330"/>
                    <a:pt x="422560" y="51643"/>
                  </a:cubicBezTo>
                  <a:lnTo>
                    <a:pt x="422560" y="70619"/>
                  </a:lnTo>
                  <a:lnTo>
                    <a:pt x="415454" y="70619"/>
                  </a:lnTo>
                  <a:lnTo>
                    <a:pt x="415454" y="23552"/>
                  </a:lnTo>
                  <a:cubicBezTo>
                    <a:pt x="415454" y="22907"/>
                    <a:pt x="415379" y="20947"/>
                    <a:pt x="415231" y="17673"/>
                  </a:cubicBezTo>
                  <a:lnTo>
                    <a:pt x="422449" y="17673"/>
                  </a:lnTo>
                  <a:lnTo>
                    <a:pt x="422598" y="21580"/>
                  </a:lnTo>
                  <a:cubicBezTo>
                    <a:pt x="422598" y="22647"/>
                    <a:pt x="422610" y="23453"/>
                    <a:pt x="422635" y="23998"/>
                  </a:cubicBezTo>
                  <a:cubicBezTo>
                    <a:pt x="423925" y="21791"/>
                    <a:pt x="425735" y="20085"/>
                    <a:pt x="428067" y="18882"/>
                  </a:cubicBezTo>
                  <a:cubicBezTo>
                    <a:pt x="430399" y="17679"/>
                    <a:pt x="432953" y="17078"/>
                    <a:pt x="435732" y="17078"/>
                  </a:cubicBezTo>
                  <a:close/>
                  <a:moveTo>
                    <a:pt x="342230" y="16743"/>
                  </a:moveTo>
                  <a:cubicBezTo>
                    <a:pt x="346422" y="16743"/>
                    <a:pt x="349932" y="17593"/>
                    <a:pt x="352760" y="19292"/>
                  </a:cubicBezTo>
                  <a:cubicBezTo>
                    <a:pt x="355588" y="20991"/>
                    <a:pt x="357002" y="23626"/>
                    <a:pt x="357002" y="27198"/>
                  </a:cubicBezTo>
                  <a:lnTo>
                    <a:pt x="357002" y="28277"/>
                  </a:lnTo>
                  <a:lnTo>
                    <a:pt x="349709" y="28277"/>
                  </a:lnTo>
                  <a:lnTo>
                    <a:pt x="349709" y="27794"/>
                  </a:lnTo>
                  <a:cubicBezTo>
                    <a:pt x="349709" y="25933"/>
                    <a:pt x="349095" y="24507"/>
                    <a:pt x="347867" y="23515"/>
                  </a:cubicBezTo>
                  <a:cubicBezTo>
                    <a:pt x="346639" y="22523"/>
                    <a:pt x="344785" y="22026"/>
                    <a:pt x="342305" y="22026"/>
                  </a:cubicBezTo>
                  <a:cubicBezTo>
                    <a:pt x="339824" y="22026"/>
                    <a:pt x="337908" y="22492"/>
                    <a:pt x="336556" y="23422"/>
                  </a:cubicBezTo>
                  <a:cubicBezTo>
                    <a:pt x="335204" y="24352"/>
                    <a:pt x="334528" y="25710"/>
                    <a:pt x="334528" y="27496"/>
                  </a:cubicBezTo>
                  <a:cubicBezTo>
                    <a:pt x="334528" y="29852"/>
                    <a:pt x="336079" y="31403"/>
                    <a:pt x="339179" y="32147"/>
                  </a:cubicBezTo>
                  <a:lnTo>
                    <a:pt x="348035" y="34342"/>
                  </a:lnTo>
                  <a:cubicBezTo>
                    <a:pt x="351408" y="35185"/>
                    <a:pt x="353913" y="36426"/>
                    <a:pt x="355550" y="38063"/>
                  </a:cubicBezTo>
                  <a:cubicBezTo>
                    <a:pt x="357188" y="39700"/>
                    <a:pt x="358006" y="41920"/>
                    <a:pt x="358006" y="44723"/>
                  </a:cubicBezTo>
                  <a:cubicBezTo>
                    <a:pt x="358006" y="48344"/>
                    <a:pt x="356636" y="51296"/>
                    <a:pt x="353895" y="53578"/>
                  </a:cubicBezTo>
                  <a:cubicBezTo>
                    <a:pt x="351154" y="55860"/>
                    <a:pt x="347092" y="57001"/>
                    <a:pt x="341709" y="57001"/>
                  </a:cubicBezTo>
                  <a:cubicBezTo>
                    <a:pt x="336848" y="57001"/>
                    <a:pt x="333102" y="55928"/>
                    <a:pt x="330473" y="53783"/>
                  </a:cubicBezTo>
                  <a:cubicBezTo>
                    <a:pt x="327844" y="51637"/>
                    <a:pt x="326529" y="48567"/>
                    <a:pt x="326529" y="44574"/>
                  </a:cubicBezTo>
                  <a:lnTo>
                    <a:pt x="334082" y="44574"/>
                  </a:lnTo>
                  <a:cubicBezTo>
                    <a:pt x="334082" y="46757"/>
                    <a:pt x="334801" y="48456"/>
                    <a:pt x="336240" y="49671"/>
                  </a:cubicBezTo>
                  <a:cubicBezTo>
                    <a:pt x="337679" y="50887"/>
                    <a:pt x="339775" y="51494"/>
                    <a:pt x="342528" y="51494"/>
                  </a:cubicBezTo>
                  <a:cubicBezTo>
                    <a:pt x="345033" y="51494"/>
                    <a:pt x="346968" y="50961"/>
                    <a:pt x="348332" y="49894"/>
                  </a:cubicBezTo>
                  <a:cubicBezTo>
                    <a:pt x="349697" y="48828"/>
                    <a:pt x="350379" y="47352"/>
                    <a:pt x="350379" y="45467"/>
                  </a:cubicBezTo>
                  <a:cubicBezTo>
                    <a:pt x="350379" y="43631"/>
                    <a:pt x="349666" y="42360"/>
                    <a:pt x="348239" y="41653"/>
                  </a:cubicBezTo>
                  <a:cubicBezTo>
                    <a:pt x="346813" y="40946"/>
                    <a:pt x="344736" y="40320"/>
                    <a:pt x="342007" y="39774"/>
                  </a:cubicBezTo>
                  <a:cubicBezTo>
                    <a:pt x="339279" y="39228"/>
                    <a:pt x="336798" y="38559"/>
                    <a:pt x="334566" y="37765"/>
                  </a:cubicBezTo>
                  <a:cubicBezTo>
                    <a:pt x="332333" y="36971"/>
                    <a:pt x="330566" y="35830"/>
                    <a:pt x="329264" y="34342"/>
                  </a:cubicBezTo>
                  <a:cubicBezTo>
                    <a:pt x="327961" y="32854"/>
                    <a:pt x="327310" y="30857"/>
                    <a:pt x="327310" y="28352"/>
                  </a:cubicBezTo>
                  <a:cubicBezTo>
                    <a:pt x="327310" y="24978"/>
                    <a:pt x="328668" y="22200"/>
                    <a:pt x="331384" y="20017"/>
                  </a:cubicBezTo>
                  <a:cubicBezTo>
                    <a:pt x="334101" y="17834"/>
                    <a:pt x="337716" y="16743"/>
                    <a:pt x="342230" y="16743"/>
                  </a:cubicBezTo>
                  <a:close/>
                  <a:moveTo>
                    <a:pt x="650751" y="16669"/>
                  </a:moveTo>
                  <a:cubicBezTo>
                    <a:pt x="656630" y="16669"/>
                    <a:pt x="661324" y="18523"/>
                    <a:pt x="664834" y="22231"/>
                  </a:cubicBezTo>
                  <a:cubicBezTo>
                    <a:pt x="668344" y="25939"/>
                    <a:pt x="670099" y="30894"/>
                    <a:pt x="670099" y="37095"/>
                  </a:cubicBezTo>
                  <a:cubicBezTo>
                    <a:pt x="670099" y="43321"/>
                    <a:pt x="668449" y="48233"/>
                    <a:pt x="665150" y="51829"/>
                  </a:cubicBezTo>
                  <a:cubicBezTo>
                    <a:pt x="661851" y="55426"/>
                    <a:pt x="657262" y="57224"/>
                    <a:pt x="651384" y="57224"/>
                  </a:cubicBezTo>
                  <a:cubicBezTo>
                    <a:pt x="645356" y="57224"/>
                    <a:pt x="640606" y="55407"/>
                    <a:pt x="637133" y="51773"/>
                  </a:cubicBezTo>
                  <a:cubicBezTo>
                    <a:pt x="633661" y="48140"/>
                    <a:pt x="631924" y="43098"/>
                    <a:pt x="631924" y="36649"/>
                  </a:cubicBezTo>
                  <a:cubicBezTo>
                    <a:pt x="631924" y="30572"/>
                    <a:pt x="633611" y="25722"/>
                    <a:pt x="636984" y="22101"/>
                  </a:cubicBezTo>
                  <a:cubicBezTo>
                    <a:pt x="640358" y="18479"/>
                    <a:pt x="644947" y="16669"/>
                    <a:pt x="650751" y="16669"/>
                  </a:cubicBezTo>
                  <a:close/>
                  <a:moveTo>
                    <a:pt x="526926" y="16669"/>
                  </a:moveTo>
                  <a:cubicBezTo>
                    <a:pt x="532805" y="16669"/>
                    <a:pt x="537499" y="18523"/>
                    <a:pt x="541009" y="22231"/>
                  </a:cubicBezTo>
                  <a:cubicBezTo>
                    <a:pt x="544519" y="25939"/>
                    <a:pt x="546274" y="30894"/>
                    <a:pt x="546274" y="37095"/>
                  </a:cubicBezTo>
                  <a:cubicBezTo>
                    <a:pt x="546274" y="43321"/>
                    <a:pt x="544624" y="48233"/>
                    <a:pt x="541325" y="51829"/>
                  </a:cubicBezTo>
                  <a:cubicBezTo>
                    <a:pt x="538026" y="55426"/>
                    <a:pt x="533437" y="57224"/>
                    <a:pt x="527559" y="57224"/>
                  </a:cubicBezTo>
                  <a:cubicBezTo>
                    <a:pt x="521531" y="57224"/>
                    <a:pt x="516781" y="55407"/>
                    <a:pt x="513308" y="51773"/>
                  </a:cubicBezTo>
                  <a:cubicBezTo>
                    <a:pt x="509836" y="48140"/>
                    <a:pt x="508099" y="43098"/>
                    <a:pt x="508099" y="36649"/>
                  </a:cubicBezTo>
                  <a:cubicBezTo>
                    <a:pt x="508099" y="30572"/>
                    <a:pt x="509786" y="25722"/>
                    <a:pt x="513159" y="22101"/>
                  </a:cubicBezTo>
                  <a:cubicBezTo>
                    <a:pt x="516533" y="18479"/>
                    <a:pt x="521122" y="16669"/>
                    <a:pt x="526926" y="16669"/>
                  </a:cubicBezTo>
                  <a:close/>
                  <a:moveTo>
                    <a:pt x="288131" y="16669"/>
                  </a:moveTo>
                  <a:cubicBezTo>
                    <a:pt x="293613" y="16669"/>
                    <a:pt x="297737" y="18207"/>
                    <a:pt x="300503" y="21282"/>
                  </a:cubicBezTo>
                  <a:cubicBezTo>
                    <a:pt x="303268" y="24358"/>
                    <a:pt x="304651" y="28947"/>
                    <a:pt x="304651" y="35049"/>
                  </a:cubicBezTo>
                  <a:lnTo>
                    <a:pt x="304651" y="38100"/>
                  </a:lnTo>
                  <a:lnTo>
                    <a:pt x="277155" y="38100"/>
                  </a:lnTo>
                  <a:lnTo>
                    <a:pt x="277155" y="38695"/>
                  </a:lnTo>
                  <a:cubicBezTo>
                    <a:pt x="277155" y="42813"/>
                    <a:pt x="278110" y="46037"/>
                    <a:pt x="280020" y="48369"/>
                  </a:cubicBezTo>
                  <a:cubicBezTo>
                    <a:pt x="281930" y="50701"/>
                    <a:pt x="284634" y="51866"/>
                    <a:pt x="288131" y="51866"/>
                  </a:cubicBezTo>
                  <a:cubicBezTo>
                    <a:pt x="290686" y="51866"/>
                    <a:pt x="292757" y="51191"/>
                    <a:pt x="294345" y="49839"/>
                  </a:cubicBezTo>
                  <a:cubicBezTo>
                    <a:pt x="295932" y="48487"/>
                    <a:pt x="296863" y="46521"/>
                    <a:pt x="297135" y="43941"/>
                  </a:cubicBezTo>
                  <a:lnTo>
                    <a:pt x="304279" y="43941"/>
                  </a:lnTo>
                  <a:cubicBezTo>
                    <a:pt x="304031" y="47836"/>
                    <a:pt x="302425" y="50998"/>
                    <a:pt x="299461" y="53429"/>
                  </a:cubicBezTo>
                  <a:cubicBezTo>
                    <a:pt x="296497" y="55860"/>
                    <a:pt x="292621" y="57075"/>
                    <a:pt x="287834" y="57075"/>
                  </a:cubicBezTo>
                  <a:cubicBezTo>
                    <a:pt x="281980" y="57075"/>
                    <a:pt x="277552" y="55364"/>
                    <a:pt x="274551" y="51941"/>
                  </a:cubicBezTo>
                  <a:cubicBezTo>
                    <a:pt x="271549" y="48518"/>
                    <a:pt x="270049" y="43594"/>
                    <a:pt x="270049" y="37170"/>
                  </a:cubicBezTo>
                  <a:cubicBezTo>
                    <a:pt x="270049" y="30547"/>
                    <a:pt x="271624" y="25474"/>
                    <a:pt x="274774" y="21952"/>
                  </a:cubicBezTo>
                  <a:cubicBezTo>
                    <a:pt x="277924" y="18430"/>
                    <a:pt x="282377" y="16669"/>
                    <a:pt x="288131" y="16669"/>
                  </a:cubicBezTo>
                  <a:close/>
                  <a:moveTo>
                    <a:pt x="595126" y="7218"/>
                  </a:moveTo>
                  <a:lnTo>
                    <a:pt x="595126" y="17524"/>
                  </a:lnTo>
                  <a:lnTo>
                    <a:pt x="603684" y="17524"/>
                  </a:lnTo>
                  <a:lnTo>
                    <a:pt x="603684" y="22771"/>
                  </a:lnTo>
                  <a:lnTo>
                    <a:pt x="595126" y="22771"/>
                  </a:lnTo>
                  <a:lnTo>
                    <a:pt x="595126" y="46174"/>
                  </a:lnTo>
                  <a:cubicBezTo>
                    <a:pt x="595126" y="47885"/>
                    <a:pt x="595567" y="49088"/>
                    <a:pt x="596447" y="49783"/>
                  </a:cubicBezTo>
                  <a:cubicBezTo>
                    <a:pt x="597328" y="50477"/>
                    <a:pt x="598587" y="50825"/>
                    <a:pt x="600224" y="50825"/>
                  </a:cubicBezTo>
                  <a:cubicBezTo>
                    <a:pt x="600869" y="50825"/>
                    <a:pt x="601489" y="50794"/>
                    <a:pt x="602084" y="50732"/>
                  </a:cubicBezTo>
                  <a:cubicBezTo>
                    <a:pt x="602679" y="50670"/>
                    <a:pt x="603213" y="50577"/>
                    <a:pt x="603684" y="50453"/>
                  </a:cubicBezTo>
                  <a:lnTo>
                    <a:pt x="603684" y="55996"/>
                  </a:lnTo>
                  <a:cubicBezTo>
                    <a:pt x="603039" y="56120"/>
                    <a:pt x="602202" y="56226"/>
                    <a:pt x="601173" y="56313"/>
                  </a:cubicBezTo>
                  <a:cubicBezTo>
                    <a:pt x="600143" y="56400"/>
                    <a:pt x="599021" y="56443"/>
                    <a:pt x="597805" y="56443"/>
                  </a:cubicBezTo>
                  <a:cubicBezTo>
                    <a:pt x="594407" y="56443"/>
                    <a:pt x="591933" y="55848"/>
                    <a:pt x="590383" y="54657"/>
                  </a:cubicBezTo>
                  <a:cubicBezTo>
                    <a:pt x="588832" y="53466"/>
                    <a:pt x="588057" y="51420"/>
                    <a:pt x="588057" y="48518"/>
                  </a:cubicBezTo>
                  <a:lnTo>
                    <a:pt x="588057" y="22771"/>
                  </a:lnTo>
                  <a:lnTo>
                    <a:pt x="581285" y="22771"/>
                  </a:lnTo>
                  <a:lnTo>
                    <a:pt x="581285" y="17524"/>
                  </a:lnTo>
                  <a:lnTo>
                    <a:pt x="588057" y="17524"/>
                  </a:lnTo>
                  <a:lnTo>
                    <a:pt x="588057" y="9525"/>
                  </a:lnTo>
                  <a:close/>
                  <a:moveTo>
                    <a:pt x="204602" y="7218"/>
                  </a:moveTo>
                  <a:lnTo>
                    <a:pt x="204602" y="17524"/>
                  </a:lnTo>
                  <a:lnTo>
                    <a:pt x="213159" y="17524"/>
                  </a:lnTo>
                  <a:lnTo>
                    <a:pt x="213159" y="22771"/>
                  </a:lnTo>
                  <a:lnTo>
                    <a:pt x="204602" y="22771"/>
                  </a:lnTo>
                  <a:lnTo>
                    <a:pt x="204602" y="46174"/>
                  </a:lnTo>
                  <a:cubicBezTo>
                    <a:pt x="204602" y="47885"/>
                    <a:pt x="205042" y="49088"/>
                    <a:pt x="205922" y="49783"/>
                  </a:cubicBezTo>
                  <a:cubicBezTo>
                    <a:pt x="206803" y="50477"/>
                    <a:pt x="208062" y="50825"/>
                    <a:pt x="209699" y="50825"/>
                  </a:cubicBezTo>
                  <a:cubicBezTo>
                    <a:pt x="210344" y="50825"/>
                    <a:pt x="210964" y="50794"/>
                    <a:pt x="211559" y="50732"/>
                  </a:cubicBezTo>
                  <a:cubicBezTo>
                    <a:pt x="212155" y="50670"/>
                    <a:pt x="212688" y="50577"/>
                    <a:pt x="213159" y="50453"/>
                  </a:cubicBezTo>
                  <a:lnTo>
                    <a:pt x="213159" y="55996"/>
                  </a:lnTo>
                  <a:cubicBezTo>
                    <a:pt x="212514" y="56120"/>
                    <a:pt x="211677" y="56226"/>
                    <a:pt x="210648" y="56313"/>
                  </a:cubicBezTo>
                  <a:cubicBezTo>
                    <a:pt x="209618" y="56400"/>
                    <a:pt x="208496" y="56443"/>
                    <a:pt x="207280" y="56443"/>
                  </a:cubicBezTo>
                  <a:cubicBezTo>
                    <a:pt x="203882" y="56443"/>
                    <a:pt x="201408" y="55848"/>
                    <a:pt x="199858" y="54657"/>
                  </a:cubicBezTo>
                  <a:cubicBezTo>
                    <a:pt x="198307" y="53466"/>
                    <a:pt x="197532" y="51420"/>
                    <a:pt x="197532" y="48518"/>
                  </a:cubicBezTo>
                  <a:lnTo>
                    <a:pt x="197532" y="22771"/>
                  </a:lnTo>
                  <a:lnTo>
                    <a:pt x="190761" y="22771"/>
                  </a:lnTo>
                  <a:lnTo>
                    <a:pt x="190761" y="17524"/>
                  </a:lnTo>
                  <a:lnTo>
                    <a:pt x="197532" y="17524"/>
                  </a:lnTo>
                  <a:lnTo>
                    <a:pt x="197532" y="9525"/>
                  </a:lnTo>
                  <a:close/>
                  <a:moveTo>
                    <a:pt x="109352" y="7218"/>
                  </a:moveTo>
                  <a:lnTo>
                    <a:pt x="109352" y="17524"/>
                  </a:lnTo>
                  <a:lnTo>
                    <a:pt x="117909" y="17524"/>
                  </a:lnTo>
                  <a:lnTo>
                    <a:pt x="117909" y="22771"/>
                  </a:lnTo>
                  <a:lnTo>
                    <a:pt x="109352" y="22771"/>
                  </a:lnTo>
                  <a:lnTo>
                    <a:pt x="109352" y="46174"/>
                  </a:lnTo>
                  <a:cubicBezTo>
                    <a:pt x="109352" y="47885"/>
                    <a:pt x="109792" y="49088"/>
                    <a:pt x="110672" y="49783"/>
                  </a:cubicBezTo>
                  <a:cubicBezTo>
                    <a:pt x="111553" y="50477"/>
                    <a:pt x="112812" y="50825"/>
                    <a:pt x="114449" y="50825"/>
                  </a:cubicBezTo>
                  <a:cubicBezTo>
                    <a:pt x="115094" y="50825"/>
                    <a:pt x="115714" y="50794"/>
                    <a:pt x="116309" y="50732"/>
                  </a:cubicBezTo>
                  <a:cubicBezTo>
                    <a:pt x="116905" y="50670"/>
                    <a:pt x="117438" y="50577"/>
                    <a:pt x="117909" y="50453"/>
                  </a:cubicBezTo>
                  <a:lnTo>
                    <a:pt x="117909" y="55996"/>
                  </a:lnTo>
                  <a:cubicBezTo>
                    <a:pt x="117264" y="56120"/>
                    <a:pt x="116427" y="56226"/>
                    <a:pt x="115398" y="56313"/>
                  </a:cubicBezTo>
                  <a:cubicBezTo>
                    <a:pt x="114368" y="56400"/>
                    <a:pt x="113246" y="56443"/>
                    <a:pt x="112030" y="56443"/>
                  </a:cubicBezTo>
                  <a:cubicBezTo>
                    <a:pt x="108632" y="56443"/>
                    <a:pt x="106158" y="55848"/>
                    <a:pt x="104608" y="54657"/>
                  </a:cubicBezTo>
                  <a:cubicBezTo>
                    <a:pt x="103057" y="53466"/>
                    <a:pt x="102282" y="51420"/>
                    <a:pt x="102282" y="48518"/>
                  </a:cubicBezTo>
                  <a:lnTo>
                    <a:pt x="102282" y="22771"/>
                  </a:lnTo>
                  <a:lnTo>
                    <a:pt x="95511" y="22771"/>
                  </a:lnTo>
                  <a:lnTo>
                    <a:pt x="95511" y="17524"/>
                  </a:lnTo>
                  <a:lnTo>
                    <a:pt x="102282" y="17524"/>
                  </a:lnTo>
                  <a:lnTo>
                    <a:pt x="102282" y="9525"/>
                  </a:lnTo>
                  <a:close/>
                  <a:moveTo>
                    <a:pt x="81632" y="1042"/>
                  </a:moveTo>
                  <a:lnTo>
                    <a:pt x="90227" y="1042"/>
                  </a:lnTo>
                  <a:lnTo>
                    <a:pt x="90227" y="8892"/>
                  </a:lnTo>
                  <a:lnTo>
                    <a:pt x="81632" y="8892"/>
                  </a:lnTo>
                  <a:close/>
                  <a:moveTo>
                    <a:pt x="225177" y="967"/>
                  </a:moveTo>
                  <a:lnTo>
                    <a:pt x="232432" y="967"/>
                  </a:lnTo>
                  <a:lnTo>
                    <a:pt x="232432" y="23291"/>
                  </a:lnTo>
                  <a:cubicBezTo>
                    <a:pt x="233648" y="21282"/>
                    <a:pt x="235341" y="19726"/>
                    <a:pt x="237511" y="18622"/>
                  </a:cubicBezTo>
                  <a:cubicBezTo>
                    <a:pt x="239682" y="17518"/>
                    <a:pt x="242131" y="16966"/>
                    <a:pt x="244860" y="16966"/>
                  </a:cubicBezTo>
                  <a:cubicBezTo>
                    <a:pt x="248655" y="16966"/>
                    <a:pt x="251823" y="17946"/>
                    <a:pt x="254366" y="19906"/>
                  </a:cubicBezTo>
                  <a:cubicBezTo>
                    <a:pt x="256908" y="21865"/>
                    <a:pt x="258180" y="25462"/>
                    <a:pt x="258180" y="30696"/>
                  </a:cubicBezTo>
                  <a:lnTo>
                    <a:pt x="258180" y="55922"/>
                  </a:lnTo>
                  <a:lnTo>
                    <a:pt x="250850" y="55922"/>
                  </a:lnTo>
                  <a:lnTo>
                    <a:pt x="250850" y="32742"/>
                  </a:lnTo>
                  <a:cubicBezTo>
                    <a:pt x="250850" y="29096"/>
                    <a:pt x="250155" y="26473"/>
                    <a:pt x="248766" y="24873"/>
                  </a:cubicBezTo>
                  <a:cubicBezTo>
                    <a:pt x="247377" y="23273"/>
                    <a:pt x="245331" y="22473"/>
                    <a:pt x="242627" y="22473"/>
                  </a:cubicBezTo>
                  <a:cubicBezTo>
                    <a:pt x="240345" y="22473"/>
                    <a:pt x="238441" y="22994"/>
                    <a:pt x="236916" y="24036"/>
                  </a:cubicBezTo>
                  <a:cubicBezTo>
                    <a:pt x="235390" y="25077"/>
                    <a:pt x="234262" y="26305"/>
                    <a:pt x="233530" y="27719"/>
                  </a:cubicBezTo>
                  <a:cubicBezTo>
                    <a:pt x="232798" y="29133"/>
                    <a:pt x="232432" y="31403"/>
                    <a:pt x="232432" y="34528"/>
                  </a:cubicBezTo>
                  <a:lnTo>
                    <a:pt x="232432" y="55922"/>
                  </a:lnTo>
                  <a:lnTo>
                    <a:pt x="225177" y="55922"/>
                  </a:lnTo>
                  <a:close/>
                  <a:moveTo>
                    <a:pt x="129927" y="967"/>
                  </a:moveTo>
                  <a:lnTo>
                    <a:pt x="137182" y="967"/>
                  </a:lnTo>
                  <a:lnTo>
                    <a:pt x="137182" y="23291"/>
                  </a:lnTo>
                  <a:cubicBezTo>
                    <a:pt x="138398" y="21282"/>
                    <a:pt x="140091" y="19726"/>
                    <a:pt x="142261" y="18622"/>
                  </a:cubicBezTo>
                  <a:cubicBezTo>
                    <a:pt x="144432" y="17518"/>
                    <a:pt x="146881" y="16966"/>
                    <a:pt x="149610" y="16966"/>
                  </a:cubicBezTo>
                  <a:cubicBezTo>
                    <a:pt x="153405" y="16966"/>
                    <a:pt x="156573" y="17946"/>
                    <a:pt x="159116" y="19906"/>
                  </a:cubicBezTo>
                  <a:cubicBezTo>
                    <a:pt x="161658" y="21865"/>
                    <a:pt x="162930" y="25462"/>
                    <a:pt x="162930" y="30696"/>
                  </a:cubicBezTo>
                  <a:lnTo>
                    <a:pt x="162930" y="55922"/>
                  </a:lnTo>
                  <a:lnTo>
                    <a:pt x="155600" y="55922"/>
                  </a:lnTo>
                  <a:lnTo>
                    <a:pt x="155600" y="32742"/>
                  </a:lnTo>
                  <a:cubicBezTo>
                    <a:pt x="155600" y="29096"/>
                    <a:pt x="154905" y="26473"/>
                    <a:pt x="153516" y="24873"/>
                  </a:cubicBezTo>
                  <a:cubicBezTo>
                    <a:pt x="152127" y="23273"/>
                    <a:pt x="150081" y="22473"/>
                    <a:pt x="147377" y="22473"/>
                  </a:cubicBezTo>
                  <a:cubicBezTo>
                    <a:pt x="145095" y="22473"/>
                    <a:pt x="143191" y="22994"/>
                    <a:pt x="141666" y="24036"/>
                  </a:cubicBezTo>
                  <a:cubicBezTo>
                    <a:pt x="140140" y="25077"/>
                    <a:pt x="139012" y="26305"/>
                    <a:pt x="138280" y="27719"/>
                  </a:cubicBezTo>
                  <a:cubicBezTo>
                    <a:pt x="137548" y="29133"/>
                    <a:pt x="137182" y="31403"/>
                    <a:pt x="137182" y="34528"/>
                  </a:cubicBezTo>
                  <a:lnTo>
                    <a:pt x="137182" y="55922"/>
                  </a:lnTo>
                  <a:lnTo>
                    <a:pt x="129927" y="55922"/>
                  </a:lnTo>
                  <a:close/>
                  <a:moveTo>
                    <a:pt x="0" y="893"/>
                  </a:moveTo>
                  <a:lnTo>
                    <a:pt x="8186" y="893"/>
                  </a:lnTo>
                  <a:lnTo>
                    <a:pt x="20055" y="46174"/>
                  </a:lnTo>
                  <a:lnTo>
                    <a:pt x="33152" y="893"/>
                  </a:lnTo>
                  <a:lnTo>
                    <a:pt x="42602" y="893"/>
                  </a:lnTo>
                  <a:lnTo>
                    <a:pt x="55029" y="46546"/>
                  </a:lnTo>
                  <a:lnTo>
                    <a:pt x="67531" y="893"/>
                  </a:lnTo>
                  <a:lnTo>
                    <a:pt x="75009" y="893"/>
                  </a:lnTo>
                  <a:lnTo>
                    <a:pt x="58676" y="55922"/>
                  </a:lnTo>
                  <a:lnTo>
                    <a:pt x="50230" y="55922"/>
                  </a:lnTo>
                  <a:lnTo>
                    <a:pt x="37505" y="8892"/>
                  </a:lnTo>
                  <a:lnTo>
                    <a:pt x="23775" y="55922"/>
                  </a:lnTo>
                  <a:lnTo>
                    <a:pt x="15627" y="55922"/>
                  </a:lnTo>
                  <a:close/>
                  <a:moveTo>
                    <a:pt x="695660" y="0"/>
                  </a:moveTo>
                  <a:cubicBezTo>
                    <a:pt x="696702" y="0"/>
                    <a:pt x="697706" y="49"/>
                    <a:pt x="698674" y="149"/>
                  </a:cubicBezTo>
                  <a:cubicBezTo>
                    <a:pt x="699641" y="248"/>
                    <a:pt x="700584" y="372"/>
                    <a:pt x="701501" y="521"/>
                  </a:cubicBezTo>
                  <a:lnTo>
                    <a:pt x="701501" y="6251"/>
                  </a:lnTo>
                  <a:cubicBezTo>
                    <a:pt x="700856" y="6201"/>
                    <a:pt x="700181" y="6164"/>
                    <a:pt x="699474" y="6139"/>
                  </a:cubicBezTo>
                  <a:cubicBezTo>
                    <a:pt x="698767" y="6114"/>
                    <a:pt x="698128" y="6102"/>
                    <a:pt x="697557" y="6102"/>
                  </a:cubicBezTo>
                  <a:cubicBezTo>
                    <a:pt x="695176" y="6102"/>
                    <a:pt x="693576" y="6492"/>
                    <a:pt x="692758" y="7274"/>
                  </a:cubicBezTo>
                  <a:cubicBezTo>
                    <a:pt x="691939" y="8055"/>
                    <a:pt x="691530" y="9314"/>
                    <a:pt x="691530" y="11050"/>
                  </a:cubicBezTo>
                  <a:lnTo>
                    <a:pt x="691530" y="17673"/>
                  </a:lnTo>
                  <a:lnTo>
                    <a:pt x="700460" y="17673"/>
                  </a:lnTo>
                  <a:lnTo>
                    <a:pt x="700460" y="22845"/>
                  </a:lnTo>
                  <a:lnTo>
                    <a:pt x="691530" y="22845"/>
                  </a:lnTo>
                  <a:lnTo>
                    <a:pt x="691530" y="55922"/>
                  </a:lnTo>
                  <a:lnTo>
                    <a:pt x="684461" y="55922"/>
                  </a:lnTo>
                  <a:lnTo>
                    <a:pt x="684461" y="22845"/>
                  </a:lnTo>
                  <a:lnTo>
                    <a:pt x="676908" y="22845"/>
                  </a:lnTo>
                  <a:lnTo>
                    <a:pt x="676908" y="17673"/>
                  </a:lnTo>
                  <a:lnTo>
                    <a:pt x="684461" y="17673"/>
                  </a:lnTo>
                  <a:lnTo>
                    <a:pt x="684461" y="11497"/>
                  </a:lnTo>
                  <a:cubicBezTo>
                    <a:pt x="684461" y="7156"/>
                    <a:pt x="685484" y="4155"/>
                    <a:pt x="687530" y="2493"/>
                  </a:cubicBezTo>
                  <a:cubicBezTo>
                    <a:pt x="689577" y="831"/>
                    <a:pt x="692286" y="0"/>
                    <a:pt x="695660"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lang="en-US" sz="600">
                <a:solidFill>
                  <a:srgbClr val="83878A"/>
                </a:solidFill>
                <a:latin typeface="Univers" panose="020B0503020202020204" pitchFamily="34" charset="0"/>
                <a:ea typeface="Verdana" panose="020B0604030504040204" pitchFamily="34" charset="0"/>
              </a:endParaRPr>
            </a:p>
          </p:txBody>
        </p:sp>
      </p:grpSp>
    </p:spTree>
    <p:extLst>
      <p:ext uri="{BB962C8B-B14F-4D97-AF65-F5344CB8AC3E}">
        <p14:creationId xmlns:p14="http://schemas.microsoft.com/office/powerpoint/2010/main" val="13468067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686DA55-3014-A390-F6B9-93C74A03ED5D}"/>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3664686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7BFDA-BA3F-04E7-5092-F2956F92BE78}"/>
              </a:ext>
            </a:extLst>
          </p:cNvPr>
          <p:cNvPicPr>
            <a:picLocks noChangeAspect="1"/>
          </p:cNvPicPr>
          <p:nvPr userDrawn="1"/>
        </p:nvPicPr>
        <p:blipFill>
          <a:blip r:embed="rId2"/>
          <a:stretch>
            <a:fillRect/>
          </a:stretch>
        </p:blipFill>
        <p:spPr>
          <a:xfrm>
            <a:off x="0" y="-1"/>
            <a:ext cx="12191988" cy="975359"/>
          </a:xfrm>
          <a:prstGeom prst="rect">
            <a:avLst/>
          </a:prstGeom>
        </p:spPr>
      </p:pic>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dirty="0"/>
              <a:t>Click to edit Master title style</a:t>
            </a:r>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11907247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158567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8540068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520246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65992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sz="1000" dirty="0"/>
          </a:p>
        </p:txBody>
      </p:sp>
      <p:pic>
        <p:nvPicPr>
          <p:cNvPr id="8" name="Picture 7">
            <a:extLst>
              <a:ext uri="{FF2B5EF4-FFF2-40B4-BE49-F238E27FC236}">
                <a16:creationId xmlns:a16="http://schemas.microsoft.com/office/drawing/2014/main" id="{DF5F5FB5-B40D-470D-8C41-B7CE27E5193F}"/>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12192000" cy="975360"/>
          </a:xfrm>
          <a:prstGeom prst="rect">
            <a:avLst/>
          </a:prstGeom>
        </p:spPr>
      </p:pic>
      <p:pic>
        <p:nvPicPr>
          <p:cNvPr id="7" name="Picture 6">
            <a:extLst>
              <a:ext uri="{FF2B5EF4-FFF2-40B4-BE49-F238E27FC236}">
                <a16:creationId xmlns:a16="http://schemas.microsoft.com/office/drawing/2014/main" id="{9F979B0B-4A4D-4553-BE93-A1959FB58E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09600" y="93853"/>
            <a:ext cx="1537746" cy="787653"/>
          </a:xfrm>
          <a:prstGeom prst="rect">
            <a:avLst/>
          </a:prstGeom>
        </p:spPr>
      </p:pic>
    </p:spTree>
    <p:extLst>
      <p:ext uri="{BB962C8B-B14F-4D97-AF65-F5344CB8AC3E}">
        <p14:creationId xmlns:p14="http://schemas.microsoft.com/office/powerpoint/2010/main" val="20024553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635469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4149192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7180897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8472855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44565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40135809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4545900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62418501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710484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20216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8FA194F-9E80-4991-A301-2D14D459B8B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25923417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38201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9437246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948982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12247315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07458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d Diagram Layout">
    <p:bg>
      <p:bgPr>
        <a:gradFill flip="none" rotWithShape="1">
          <a:gsLst>
            <a:gs pos="0">
              <a:schemeClr val="bg1"/>
            </a:gs>
            <a:gs pos="100000">
              <a:srgbClr val="EBEBEB"/>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74E47-6B81-4DA6-BC35-65E2DCA474B0}"/>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F70BFC7-62AB-4097-AE5E-3ACB64158A6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Tree>
    <p:extLst>
      <p:ext uri="{BB962C8B-B14F-4D97-AF65-F5344CB8AC3E}">
        <p14:creationId xmlns:p14="http://schemas.microsoft.com/office/powerpoint/2010/main" val="40640080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bg>
      <p:bgPr>
        <a:solidFill>
          <a:srgbClr val="FFFFFF"/>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647571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405818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1"/>
              </a:buClr>
              <a:buSzPct val="100000"/>
              <a:buFont typeface="Arial" panose="020B0604020202020204" pitchFamily="34" charset="0"/>
              <a:buChar char="•"/>
              <a:defRPr/>
            </a:lvl1pPr>
            <a:lvl2pPr marL="685800" indent="-228600">
              <a:buClr>
                <a:schemeClr val="accent1"/>
              </a:buClr>
              <a:buSzPct val="100000"/>
              <a:buFont typeface="Arial" panose="020B0604020202020204" pitchFamily="34" charset="0"/>
              <a:buChar char="•"/>
              <a:defRPr/>
            </a:lvl2pPr>
            <a:lvl3pPr marL="1143000" indent="-228600">
              <a:buClr>
                <a:schemeClr val="accent1"/>
              </a:buClr>
              <a:buSzPct val="100000"/>
              <a:buFont typeface="Arial" panose="020B0604020202020204" pitchFamily="34" charset="0"/>
              <a:buChar char="•"/>
              <a:defRPr/>
            </a:lvl3pPr>
            <a:lvl4pPr marL="1600200" indent="-228600">
              <a:buClr>
                <a:schemeClr val="accent1"/>
              </a:buClr>
              <a:buSzPct val="100000"/>
              <a:buFont typeface="Arial" panose="020B0604020202020204" pitchFamily="34" charset="0"/>
              <a:buChar char="•"/>
              <a:defRPr/>
            </a:lvl4pPr>
            <a:lvl5pPr marL="2057400" indent="-228600">
              <a:buClr>
                <a:schemeClr val="accent1"/>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3"/>
              </a:buClr>
              <a:buFont typeface="Arial" panose="020B0604020202020204" pitchFamily="34" charset="0"/>
              <a:buChar char="•"/>
              <a:defRPr/>
            </a:lvl1pPr>
            <a:lvl2pPr marL="685800" indent="-228600">
              <a:buClr>
                <a:schemeClr val="accent3"/>
              </a:buClr>
              <a:buFont typeface="Arial" panose="020B0604020202020204" pitchFamily="34" charset="0"/>
              <a:buChar char="•"/>
              <a:defRPr/>
            </a:lvl2pPr>
            <a:lvl3pPr marL="1143000" indent="-228600">
              <a:buClr>
                <a:schemeClr val="accent3"/>
              </a:buClr>
              <a:buFont typeface="Arial" panose="020B0604020202020204" pitchFamily="34" charset="0"/>
              <a:buChar char="•"/>
              <a:defRPr/>
            </a:lvl3pPr>
            <a:lvl4pPr marL="1600200" indent="-228600">
              <a:buClr>
                <a:schemeClr val="accent3"/>
              </a:buClr>
              <a:buFont typeface="Arial" panose="020B0604020202020204" pitchFamily="34" charset="0"/>
              <a:buChar char="•"/>
              <a:defRPr/>
            </a:lvl4pPr>
            <a:lvl5pPr marL="2057400" indent="-228600">
              <a:buClr>
                <a:schemeClr val="accent3"/>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40459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91266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a:p>
        </p:txBody>
      </p:sp>
    </p:spTree>
    <p:extLst>
      <p:ext uri="{BB962C8B-B14F-4D97-AF65-F5344CB8AC3E}">
        <p14:creationId xmlns:p14="http://schemas.microsoft.com/office/powerpoint/2010/main" val="1066523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theme" Target="../theme/theme2.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000">
                <a:solidFill>
                  <a:schemeClr val="tx1">
                    <a:tint val="75000"/>
                  </a:schemeClr>
                </a:solidFill>
              </a:defRPr>
            </a:lvl1pPr>
          </a:lstStyle>
          <a:p>
            <a:endParaRPr lang="en-US" sz="1000" dirty="0"/>
          </a:p>
        </p:txBody>
      </p:sp>
      <p:sp>
        <p:nvSpPr>
          <p:cNvPr id="6" name="Rectangle 5">
            <a:extLst>
              <a:ext uri="{FF2B5EF4-FFF2-40B4-BE49-F238E27FC236}">
                <a16:creationId xmlns:a16="http://schemas.microsoft.com/office/drawing/2014/main" id="{4B5D83E7-F2B7-417F-9348-222F18A74341}"/>
              </a:ext>
            </a:extLst>
          </p:cNvPr>
          <p:cNvSpPr/>
          <p:nvPr/>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8D995229-119D-6F07-4505-EC7BE4781990}"/>
              </a:ext>
            </a:extLst>
          </p:cNvPr>
          <p:cNvSpPr/>
          <p:nvPr userDrawn="1"/>
        </p:nvSpPr>
        <p:spPr>
          <a:xfrm>
            <a:off x="0" y="-1"/>
            <a:ext cx="12192000" cy="106681"/>
          </a:xfrm>
          <a:prstGeom prst="rect">
            <a:avLst/>
          </a:prstGeom>
          <a:gradFill flip="none" rotWithShape="1">
            <a:gsLst>
              <a:gs pos="0">
                <a:srgbClr val="54284B"/>
              </a:gs>
              <a:gs pos="56733">
                <a:srgbClr val="6F2147"/>
              </a:gs>
              <a:gs pos="100000">
                <a:srgbClr val="4D528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523937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73" r:id="rId13"/>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accent4"/>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tx2">
            <a:lumMod val="60000"/>
            <a:lumOff val="40000"/>
          </a:schemeClr>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9089989"/>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5/24/23</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339110984"/>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7.png"/><Relationship Id="rId7" Type="http://schemas.openxmlformats.org/officeDocument/2006/relationships/hyperlink" Target="http://www.mededonthego.com/" TargetMode="External"/><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20.svg"/><Relationship Id="rId5" Type="http://schemas.openxmlformats.org/officeDocument/2006/relationships/image" Target="../media/image19.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970"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30.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chart" Target="../charts/char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0B0D0-4D64-4459-95DF-0B74CEBFB011}"/>
              </a:ext>
            </a:extLst>
          </p:cNvPr>
          <p:cNvSpPr>
            <a:spLocks noGrp="1"/>
          </p:cNvSpPr>
          <p:nvPr>
            <p:ph type="title"/>
          </p:nvPr>
        </p:nvSpPr>
        <p:spPr/>
        <p:txBody>
          <a:bodyPr/>
          <a:lstStyle/>
          <a:p>
            <a:r>
              <a:rPr lang="en-GB" dirty="0"/>
              <a:t>Why Should We Screen for PAH in Systemic Sclerosis?</a:t>
            </a:r>
            <a:endParaRPr lang="en-US" dirty="0"/>
          </a:p>
        </p:txBody>
      </p:sp>
      <p:sp>
        <p:nvSpPr>
          <p:cNvPr id="10" name="Text Placeholder 9">
            <a:extLst>
              <a:ext uri="{FF2B5EF4-FFF2-40B4-BE49-F238E27FC236}">
                <a16:creationId xmlns:a16="http://schemas.microsoft.com/office/drawing/2014/main" id="{10935DD7-B87A-4169-AD29-DA31816084D2}"/>
              </a:ext>
            </a:extLst>
          </p:cNvPr>
          <p:cNvSpPr>
            <a:spLocks noGrp="1"/>
          </p:cNvSpPr>
          <p:nvPr>
            <p:ph type="body" idx="1"/>
          </p:nvPr>
        </p:nvSpPr>
        <p:spPr/>
        <p:txBody>
          <a:bodyPr>
            <a:normAutofit lnSpcReduction="10000"/>
          </a:bodyPr>
          <a:lstStyle/>
          <a:p>
            <a:r>
              <a:rPr lang="en-GB" dirty="0"/>
              <a:t>Dinesh Khanna, MD, MS </a:t>
            </a:r>
          </a:p>
          <a:p>
            <a:r>
              <a:rPr lang="en-GB" dirty="0"/>
              <a:t>Director, University of Michigan Scleroderma Program </a:t>
            </a:r>
          </a:p>
          <a:p>
            <a:r>
              <a:rPr lang="en-GB" dirty="0"/>
              <a:t>Medical Director, Michigan  Medical Clinical Research Unit</a:t>
            </a:r>
          </a:p>
          <a:p>
            <a:r>
              <a:rPr lang="en-GB" dirty="0"/>
              <a:t>Ann Arbor, MI</a:t>
            </a:r>
          </a:p>
        </p:txBody>
      </p:sp>
    </p:spTree>
    <p:extLst>
      <p:ext uri="{BB962C8B-B14F-4D97-AF65-F5344CB8AC3E}">
        <p14:creationId xmlns:p14="http://schemas.microsoft.com/office/powerpoint/2010/main" val="42732259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3F3F3F"/>
                </a:solidFill>
                <a:effectLst/>
                <a:uLnTx/>
                <a:uFillTx/>
                <a:latin typeface="Arial" panose="020B060402020202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3"/>
              </a:rPr>
              <a:t>Advancing Diagnosis and Risk Assessment in PH</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Gain and understanding of the new guidelines and algorithms developed to detect PH early in the community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Identify appropriate circumstances to implement 3 or 4 strata risk assessments.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Enable early recognition of sub-populations of patients who are at high risk and identify appropriate screening candidates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86D7956-8579-3375-8D73-756E45B34E39}"/>
              </a:ext>
            </a:extLst>
          </p:cNvPr>
          <p:cNvSpPr>
            <a:spLocks noGrp="1"/>
          </p:cNvSpPr>
          <p:nvPr>
            <p:ph type="ftr" sz="quarter" idx="3"/>
          </p:nvPr>
        </p:nvSpPr>
        <p:spPr>
          <a:xfrm>
            <a:off x="0" y="6383432"/>
            <a:ext cx="10744199" cy="442131"/>
          </a:xfrm>
        </p:spPr>
        <p:txBody>
          <a:bodyPr/>
          <a:lstStyle/>
          <a:p>
            <a:r>
              <a:rPr lang="en-US" dirty="0"/>
              <a:t>ERS, European Respiratory Society; ESC, European Society of Cardiology; PAH, pulmonary arterial hypertension; </a:t>
            </a:r>
            <a:r>
              <a:rPr lang="en-US" dirty="0" err="1"/>
              <a:t>SSc</a:t>
            </a:r>
            <a:r>
              <a:rPr lang="en-US" dirty="0"/>
              <a:t>, systemic sclerosis; WHO, World Health Organization; WSPH, World Symposia on Pulmonary Hypertension</a:t>
            </a:r>
          </a:p>
          <a:p>
            <a:r>
              <a:rPr lang="en-US" dirty="0"/>
              <a:t>
1. </a:t>
            </a:r>
            <a:r>
              <a:rPr lang="en-US" dirty="0" err="1"/>
              <a:t>Weatherald</a:t>
            </a:r>
            <a:r>
              <a:rPr lang="en-US" dirty="0"/>
              <a:t> J, et al. </a:t>
            </a:r>
            <a:r>
              <a:rPr lang="en-US" i="1" dirty="0" err="1"/>
              <a:t>Eur</a:t>
            </a:r>
            <a:r>
              <a:rPr lang="en-US" i="1" dirty="0"/>
              <a:t> Respir Rev. </a:t>
            </a:r>
            <a:r>
              <a:rPr lang="en-US" dirty="0"/>
              <a:t>2019; 28(153):190023; 2. Sagan A, et al. World Health Organization. Health Systems and Policy Analysis. Screening. When Is it Appropriate and How Can We Get it Right? 2020. Accessed September, 1, 2022. https://</a:t>
            </a:r>
            <a:r>
              <a:rPr lang="en-US" dirty="0" err="1"/>
              <a:t>apps.who.int</a:t>
            </a:r>
            <a:r>
              <a:rPr lang="en-US" dirty="0"/>
              <a:t>/iris/bitstream/handle/10665/330810/Policy-brief-35-1997-8073-eng.pdf; 3. Coghlan JG, et al. </a:t>
            </a:r>
            <a:r>
              <a:rPr lang="en-US" i="1" dirty="0"/>
              <a:t>Ann Rheum Dis. </a:t>
            </a:r>
            <a:r>
              <a:rPr lang="en-US" dirty="0"/>
              <a:t>2014;73(7):1340-9; 4. Frost A, et al. </a:t>
            </a:r>
            <a:r>
              <a:rPr lang="en-US" i="1" dirty="0" err="1"/>
              <a:t>Eur</a:t>
            </a:r>
            <a:r>
              <a:rPr lang="en-US" i="1" dirty="0"/>
              <a:t> Respir J. </a:t>
            </a:r>
            <a:r>
              <a:rPr lang="en-US" dirty="0"/>
              <a:t>2019;53(1):1801904; 5. Humbert M, et al. </a:t>
            </a:r>
            <a:r>
              <a:rPr lang="en-US" i="1" dirty="0" err="1"/>
              <a:t>Eur</a:t>
            </a:r>
            <a:r>
              <a:rPr lang="en-US" i="1" dirty="0"/>
              <a:t> Respir J.</a:t>
            </a:r>
            <a:r>
              <a:rPr lang="en-US" dirty="0"/>
              <a:t> 2022; ehac237.</a:t>
            </a:r>
          </a:p>
        </p:txBody>
      </p:sp>
      <p:sp>
        <p:nvSpPr>
          <p:cNvPr id="2" name="Title 1">
            <a:extLst>
              <a:ext uri="{FF2B5EF4-FFF2-40B4-BE49-F238E27FC236}">
                <a16:creationId xmlns:a16="http://schemas.microsoft.com/office/drawing/2014/main" id="{2E32883B-860B-E8A5-4DE3-066F0AF0BE60}"/>
              </a:ext>
            </a:extLst>
          </p:cNvPr>
          <p:cNvSpPr>
            <a:spLocks noGrp="1"/>
          </p:cNvSpPr>
          <p:nvPr>
            <p:ph type="title"/>
          </p:nvPr>
        </p:nvSpPr>
        <p:spPr/>
        <p:txBody>
          <a:bodyPr/>
          <a:lstStyle/>
          <a:p>
            <a:r>
              <a:rPr lang="en-US" dirty="0"/>
              <a:t>Importance of Early Detection of PAH in </a:t>
            </a:r>
            <a:r>
              <a:rPr lang="en-US" dirty="0" err="1"/>
              <a:t>SSc</a:t>
            </a:r>
            <a:endParaRPr lang="en-US" dirty="0"/>
          </a:p>
        </p:txBody>
      </p:sp>
      <p:sp>
        <p:nvSpPr>
          <p:cNvPr id="3" name="Content Placeholder 2">
            <a:extLst>
              <a:ext uri="{FF2B5EF4-FFF2-40B4-BE49-F238E27FC236}">
                <a16:creationId xmlns:a16="http://schemas.microsoft.com/office/drawing/2014/main" id="{4ED42959-19BD-BF89-FF60-43586EAAF0A0}"/>
              </a:ext>
            </a:extLst>
          </p:cNvPr>
          <p:cNvSpPr>
            <a:spLocks noGrp="1"/>
          </p:cNvSpPr>
          <p:nvPr>
            <p:ph idx="1"/>
          </p:nvPr>
        </p:nvSpPr>
        <p:spPr>
          <a:xfrm>
            <a:off x="609600" y="1178972"/>
            <a:ext cx="10744200" cy="4722477"/>
          </a:xfrm>
        </p:spPr>
        <p:txBody>
          <a:bodyPr>
            <a:normAutofit/>
          </a:bodyPr>
          <a:lstStyle/>
          <a:p>
            <a:r>
              <a:rPr lang="en-US" sz="2000" dirty="0"/>
              <a:t>PAH is a common and serious complication of </a:t>
            </a:r>
            <a:r>
              <a:rPr lang="en-US" sz="2000" dirty="0" err="1"/>
              <a:t>SSc</a:t>
            </a:r>
            <a:r>
              <a:rPr lang="en-US" sz="2000" dirty="0"/>
              <a:t> which justifies systematic screening</a:t>
            </a:r>
            <a:r>
              <a:rPr lang="en-US" sz="2000" baseline="30000" dirty="0"/>
              <a:t>1</a:t>
            </a:r>
          </a:p>
          <a:p>
            <a:r>
              <a:rPr lang="en-US" sz="2000" dirty="0"/>
              <a:t>Many patients present with advanced symptoms, significant functional impairment, and severe hemodynamics at diagnosis</a:t>
            </a:r>
            <a:r>
              <a:rPr lang="en-US" sz="2000" baseline="30000" dirty="0"/>
              <a:t>1</a:t>
            </a:r>
          </a:p>
          <a:p>
            <a:r>
              <a:rPr lang="en-US" sz="2000" dirty="0"/>
              <a:t>The WHO defines screening as the “the presumptive identification of unrecognized disease in an apparently healthy, </a:t>
            </a:r>
            <a:r>
              <a:rPr lang="en-US" sz="2000" b="1" dirty="0"/>
              <a:t>asymptomatic</a:t>
            </a:r>
            <a:r>
              <a:rPr lang="en-US" sz="2000" dirty="0"/>
              <a:t> population...”</a:t>
            </a:r>
            <a:r>
              <a:rPr lang="en-US" sz="2000" baseline="30000" dirty="0"/>
              <a:t>2</a:t>
            </a:r>
          </a:p>
          <a:p>
            <a:r>
              <a:rPr lang="en-US" sz="2000" dirty="0"/>
              <a:t>Timely diagnosis via systematic screening of </a:t>
            </a:r>
            <a:r>
              <a:rPr lang="en-US" sz="2000" b="1" dirty="0"/>
              <a:t>asymptomatic</a:t>
            </a:r>
            <a:r>
              <a:rPr lang="en-US" sz="2000" dirty="0"/>
              <a:t> patients may help support early intervention efforts to improve outcomes in PAH-SSc</a:t>
            </a:r>
            <a:r>
              <a:rPr lang="en-US" sz="2000" baseline="30000" dirty="0"/>
              <a:t>1</a:t>
            </a:r>
          </a:p>
          <a:p>
            <a:r>
              <a:rPr lang="en-US" sz="2000" dirty="0"/>
              <a:t>DETECT is a multidimensional tool recommended by the 6th WSPH and the 2022 ESC/ERS guidelines as a screening option to identify patients with </a:t>
            </a:r>
            <a:r>
              <a:rPr lang="en-US" sz="2000" dirty="0" err="1"/>
              <a:t>SSc</a:t>
            </a:r>
            <a:r>
              <a:rPr lang="en-US" sz="2000" dirty="0"/>
              <a:t> at increased risk for PAH</a:t>
            </a:r>
            <a:r>
              <a:rPr lang="en-US" sz="2000" baseline="30000" dirty="0"/>
              <a:t>3-5</a:t>
            </a:r>
          </a:p>
          <a:p>
            <a:r>
              <a:rPr lang="en-US" sz="2000" dirty="0"/>
              <a:t>Regardless of the method of screening, both the WSPH and ESC/ERS recommend annual screening for PAH in patients with SSc</a:t>
            </a:r>
            <a:r>
              <a:rPr lang="en-US" sz="2000" baseline="30000" dirty="0"/>
              <a:t>4,5</a:t>
            </a:r>
          </a:p>
        </p:txBody>
      </p:sp>
    </p:spTree>
    <p:extLst>
      <p:ext uri="{BB962C8B-B14F-4D97-AF65-F5344CB8AC3E}">
        <p14:creationId xmlns:p14="http://schemas.microsoft.com/office/powerpoint/2010/main" val="266660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EA17D07-E6A0-004C-A677-2352294314F8}"/>
              </a:ext>
            </a:extLst>
          </p:cNvPr>
          <p:cNvSpPr/>
          <p:nvPr/>
        </p:nvSpPr>
        <p:spPr>
          <a:xfrm>
            <a:off x="248146" y="4937911"/>
            <a:ext cx="11695708" cy="1569660"/>
          </a:xfrm>
          <a:prstGeom prst="rect">
            <a:avLst/>
          </a:prstGeom>
          <a:solidFill>
            <a:schemeClr val="bg1"/>
          </a:solidFill>
        </p:spPr>
        <p:txBody>
          <a:bodyPr wrap="square">
            <a:spAutoFit/>
          </a:bodyPr>
          <a:lstStyle/>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Screening is </a:t>
            </a:r>
            <a:r>
              <a:rPr lang="en-US" sz="2400" b="1" u="sng" dirty="0">
                <a:latin typeface="Arial" panose="020B0604020202020204" pitchFamily="34" charset="0"/>
                <a:cs typeface="Arial" panose="020B0604020202020204" pitchFamily="34" charset="0"/>
              </a:rPr>
              <a:t>not</a:t>
            </a:r>
            <a:r>
              <a:rPr lang="en-US" sz="2400" dirty="0">
                <a:latin typeface="Arial" panose="020B0604020202020204" pitchFamily="34" charset="0"/>
                <a:cs typeface="Arial" panose="020B0604020202020204" pitchFamily="34" charset="0"/>
              </a:rPr>
              <a:t> the same as early diagnosis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People who do not have symptoms are invited to undergo screening tests</a:t>
            </a:r>
            <a:endParaRPr lang="en-US" sz="2400" strike="sngStrike"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Early diagnosis is intended to detect conditions as early as possible among people with symptoms</a:t>
            </a:r>
          </a:p>
        </p:txBody>
      </p:sp>
      <p:sp>
        <p:nvSpPr>
          <p:cNvPr id="9" name="Title 8">
            <a:extLst>
              <a:ext uri="{FF2B5EF4-FFF2-40B4-BE49-F238E27FC236}">
                <a16:creationId xmlns:a16="http://schemas.microsoft.com/office/drawing/2014/main" id="{C8BBD6B5-27B9-3D4D-AC51-99A9E292BDE6}"/>
              </a:ext>
            </a:extLst>
          </p:cNvPr>
          <p:cNvSpPr>
            <a:spLocks noGrp="1"/>
          </p:cNvSpPr>
          <p:nvPr>
            <p:ph type="title"/>
          </p:nvPr>
        </p:nvSpPr>
        <p:spPr>
          <a:xfrm>
            <a:off x="609600" y="199505"/>
            <a:ext cx="11089710" cy="1185577"/>
          </a:xfrm>
        </p:spPr>
        <p:txBody>
          <a:bodyPr/>
          <a:lstStyle/>
          <a:p>
            <a:r>
              <a:rPr lang="en-US" dirty="0"/>
              <a:t>Screening</a:t>
            </a:r>
            <a:r>
              <a:rPr lang="en-GB" dirty="0"/>
              <a:t> Is Recommended for Asymptomatic Patients</a:t>
            </a:r>
            <a:endParaRPr lang="en-US" dirty="0"/>
          </a:p>
        </p:txBody>
      </p:sp>
      <p:grpSp>
        <p:nvGrpSpPr>
          <p:cNvPr id="11" name="Group 10">
            <a:extLst>
              <a:ext uri="{FF2B5EF4-FFF2-40B4-BE49-F238E27FC236}">
                <a16:creationId xmlns:a16="http://schemas.microsoft.com/office/drawing/2014/main" id="{AF4D7E31-7F67-40D5-87F2-F8B112AB45EE}"/>
              </a:ext>
            </a:extLst>
          </p:cNvPr>
          <p:cNvGrpSpPr/>
          <p:nvPr/>
        </p:nvGrpSpPr>
        <p:grpSpPr>
          <a:xfrm>
            <a:off x="1171065" y="1385082"/>
            <a:ext cx="9849869" cy="3605701"/>
            <a:chOff x="577803" y="1361828"/>
            <a:chExt cx="9849869" cy="3605701"/>
          </a:xfrm>
        </p:grpSpPr>
        <p:sp>
          <p:nvSpPr>
            <p:cNvPr id="5" name="Up Arrow 4">
              <a:extLst>
                <a:ext uri="{FF2B5EF4-FFF2-40B4-BE49-F238E27FC236}">
                  <a16:creationId xmlns:a16="http://schemas.microsoft.com/office/drawing/2014/main" id="{D51A1D52-71AD-C64F-907F-A64C7077DCE4}"/>
                </a:ext>
              </a:extLst>
            </p:cNvPr>
            <p:cNvSpPr/>
            <p:nvPr/>
          </p:nvSpPr>
          <p:spPr>
            <a:xfrm rot="4069956">
              <a:off x="6415527" y="1865165"/>
              <a:ext cx="621399" cy="1217967"/>
            </a:xfrm>
            <a:prstGeom prst="upArrow">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5">
              <a:extLst>
                <a:ext uri="{FF2B5EF4-FFF2-40B4-BE49-F238E27FC236}">
                  <a16:creationId xmlns:a16="http://schemas.microsoft.com/office/drawing/2014/main" id="{69664071-6CDF-D547-8DD1-0073F2D438FF}"/>
                </a:ext>
              </a:extLst>
            </p:cNvPr>
            <p:cNvSpPr/>
            <p:nvPr/>
          </p:nvSpPr>
          <p:spPr>
            <a:xfrm rot="6930565">
              <a:off x="6387016" y="3403170"/>
              <a:ext cx="621399" cy="1197366"/>
            </a:xfrm>
            <a:prstGeom prst="upArrow">
              <a:avLst/>
            </a:prstGeom>
            <a:solidFill>
              <a:schemeClr val="accent3"/>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Rounded Corners 6">
              <a:extLst>
                <a:ext uri="{FF2B5EF4-FFF2-40B4-BE49-F238E27FC236}">
                  <a16:creationId xmlns:a16="http://schemas.microsoft.com/office/drawing/2014/main" id="{4DE1CC2A-3642-4254-9EAF-36E2520D32B5}"/>
                </a:ext>
              </a:extLst>
            </p:cNvPr>
            <p:cNvSpPr/>
            <p:nvPr/>
          </p:nvSpPr>
          <p:spPr bwMode="auto">
            <a:xfrm>
              <a:off x="2453268" y="1956636"/>
              <a:ext cx="3506573" cy="2585671"/>
            </a:xfrm>
            <a:prstGeom prst="roundRect">
              <a:avLst>
                <a:gd name="adj" fmla="val 5320"/>
              </a:avLst>
            </a:prstGeom>
            <a:solidFill>
              <a:srgbClr val="4472C4">
                <a:alpha val="80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0" rIns="91440" bIns="45720" numCol="1" rtlCol="0" anchor="t" anchorCtr="0" compatLnSpc="1">
              <a:prstTxWarp prst="textNoShape">
                <a:avLst/>
              </a:prstTxWarp>
            </a:bodyPr>
            <a:lstStyle/>
            <a:p>
              <a:pPr algn="ctr"/>
              <a:endParaRPr lang="en-US" sz="3200" b="1" dirty="0">
                <a:solidFill>
                  <a:schemeClr val="bg1"/>
                </a:solidFill>
              </a:endParaRPr>
            </a:p>
            <a:p>
              <a:pPr algn="ctr"/>
              <a:r>
                <a:rPr lang="en-US" sz="3200" b="1" dirty="0">
                  <a:solidFill>
                    <a:schemeClr val="bg1"/>
                  </a:solidFill>
                  <a:effectLst>
                    <a:outerShdw blurRad="50800" dist="12700" dir="5400000" algn="ctr" rotWithShape="0">
                      <a:schemeClr val="tx1"/>
                    </a:outerShdw>
                  </a:effectLst>
                </a:rPr>
                <a:t>Symptomatic</a:t>
              </a:r>
            </a:p>
          </p:txBody>
        </p:sp>
        <p:pic>
          <p:nvPicPr>
            <p:cNvPr id="18" name="Picture 17" descr="A picture containing electronics&#10;&#10;Description automatically generated">
              <a:extLst>
                <a:ext uri="{FF2B5EF4-FFF2-40B4-BE49-F238E27FC236}">
                  <a16:creationId xmlns:a16="http://schemas.microsoft.com/office/drawing/2014/main" id="{4E23D21E-07F5-4FA5-AD0C-B8AD2AED39B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687585" y="3222430"/>
              <a:ext cx="892885" cy="874435"/>
            </a:xfrm>
            <a:prstGeom prst="rect">
              <a:avLst/>
            </a:prstGeom>
          </p:spPr>
        </p:pic>
        <p:pic>
          <p:nvPicPr>
            <p:cNvPr id="19" name="Picture 18" descr="A close up of a sign&#10;&#10;Description automatically generated">
              <a:extLst>
                <a:ext uri="{FF2B5EF4-FFF2-40B4-BE49-F238E27FC236}">
                  <a16:creationId xmlns:a16="http://schemas.microsoft.com/office/drawing/2014/main" id="{5BA1D2F5-B87F-4622-BCF9-C0CCA5E665B5}"/>
                </a:ext>
              </a:extLst>
            </p:cNvPr>
            <p:cNvPicPr>
              <a:picLocks noChangeAspect="1"/>
            </p:cNvPicPr>
            <p:nvPr/>
          </p:nvPicPr>
          <p:blipFill>
            <a:blip r:embed="rId4" cstate="print">
              <a:biLevel thresh="50000"/>
              <a:extLst>
                <a:ext uri="{28A0092B-C50C-407E-A947-70E740481C1C}">
                  <a14:useLocalDpi xmlns:a14="http://schemas.microsoft.com/office/drawing/2010/main"/>
                </a:ext>
              </a:extLst>
            </a:blip>
            <a:stretch>
              <a:fillRect/>
            </a:stretch>
          </p:blipFill>
          <p:spPr>
            <a:xfrm>
              <a:off x="3217577" y="3161876"/>
              <a:ext cx="982174" cy="1000981"/>
            </a:xfrm>
            <a:prstGeom prst="rect">
              <a:avLst/>
            </a:prstGeom>
          </p:spPr>
        </p:pic>
        <p:sp>
          <p:nvSpPr>
            <p:cNvPr id="22" name="Rectangle: Rounded Corners 21">
              <a:extLst>
                <a:ext uri="{FF2B5EF4-FFF2-40B4-BE49-F238E27FC236}">
                  <a16:creationId xmlns:a16="http://schemas.microsoft.com/office/drawing/2014/main" id="{3F53BD2F-D910-4B24-89A3-D7C17BBB4656}"/>
                </a:ext>
              </a:extLst>
            </p:cNvPr>
            <p:cNvSpPr/>
            <p:nvPr/>
          </p:nvSpPr>
          <p:spPr bwMode="auto">
            <a:xfrm>
              <a:off x="7654501" y="1361828"/>
              <a:ext cx="2773171" cy="1609344"/>
            </a:xfrm>
            <a:prstGeom prst="roundRect">
              <a:avLst>
                <a:gd name="adj" fmla="val 7037"/>
              </a:avLst>
            </a:prstGeom>
            <a:solidFill>
              <a:schemeClr val="accent6"/>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sz="3200" b="1" dirty="0">
                  <a:solidFill>
                    <a:schemeClr val="bg1"/>
                  </a:solidFill>
                  <a:effectLst>
                    <a:outerShdw blurRad="50800" dist="12700" dir="5400000" algn="ctr" rotWithShape="0">
                      <a:schemeClr val="tx1"/>
                    </a:outerShdw>
                  </a:effectLst>
                </a:rPr>
                <a:t>Screening</a:t>
              </a:r>
            </a:p>
          </p:txBody>
        </p:sp>
        <p:sp>
          <p:nvSpPr>
            <p:cNvPr id="23" name="Rectangle: Rounded Corners 22">
              <a:extLst>
                <a:ext uri="{FF2B5EF4-FFF2-40B4-BE49-F238E27FC236}">
                  <a16:creationId xmlns:a16="http://schemas.microsoft.com/office/drawing/2014/main" id="{45BC1355-AA59-4B4A-B015-13FD5DF7C308}"/>
                </a:ext>
              </a:extLst>
            </p:cNvPr>
            <p:cNvSpPr/>
            <p:nvPr/>
          </p:nvSpPr>
          <p:spPr bwMode="auto">
            <a:xfrm>
              <a:off x="7654500" y="3358185"/>
              <a:ext cx="2773171" cy="1609344"/>
            </a:xfrm>
            <a:prstGeom prst="roundRect">
              <a:avLst>
                <a:gd name="adj" fmla="val 8000"/>
              </a:avLst>
            </a:prstGeom>
            <a:solidFill>
              <a:srgbClr val="316BDB"/>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sz="3200" b="1" dirty="0">
                  <a:solidFill>
                    <a:schemeClr val="bg1"/>
                  </a:solidFill>
                  <a:effectLst>
                    <a:outerShdw blurRad="50800" dist="12700" dir="5400000" algn="ctr" rotWithShape="0">
                      <a:schemeClr val="tx1"/>
                    </a:outerShdw>
                  </a:effectLst>
                </a:rPr>
                <a:t>Diagnosis</a:t>
              </a:r>
            </a:p>
          </p:txBody>
        </p:sp>
        <p:sp>
          <p:nvSpPr>
            <p:cNvPr id="8" name="&quot;Not Allowed&quot; Symbol 7">
              <a:extLst>
                <a:ext uri="{FF2B5EF4-FFF2-40B4-BE49-F238E27FC236}">
                  <a16:creationId xmlns:a16="http://schemas.microsoft.com/office/drawing/2014/main" id="{EF39BDAA-1F46-440F-ACB6-1AD965E6D3AA}"/>
                </a:ext>
              </a:extLst>
            </p:cNvPr>
            <p:cNvSpPr/>
            <p:nvPr/>
          </p:nvSpPr>
          <p:spPr bwMode="auto">
            <a:xfrm>
              <a:off x="6306382" y="2044130"/>
              <a:ext cx="839688" cy="860035"/>
            </a:xfrm>
            <a:prstGeom prst="noSmoking">
              <a:avLst/>
            </a:prstGeom>
            <a:solidFill>
              <a:srgbClr val="FF0000">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14" name="Rounded Rectangle 13">
              <a:extLst>
                <a:ext uri="{FF2B5EF4-FFF2-40B4-BE49-F238E27FC236}">
                  <a16:creationId xmlns:a16="http://schemas.microsoft.com/office/drawing/2014/main" id="{0AC5C04B-0110-FC44-8F3C-48E8149DFC6E}"/>
                </a:ext>
              </a:extLst>
            </p:cNvPr>
            <p:cNvSpPr/>
            <p:nvPr/>
          </p:nvSpPr>
          <p:spPr>
            <a:xfrm>
              <a:off x="577803" y="2723729"/>
              <a:ext cx="1720518" cy="935918"/>
            </a:xfrm>
            <a:prstGeom prst="roundRect">
              <a:avLst>
                <a:gd name="adj" fmla="val 50000"/>
              </a:avLst>
            </a:prstGeom>
            <a:solidFill>
              <a:srgbClr val="121463"/>
            </a:solidFill>
            <a:ln w="38100">
              <a:solidFill>
                <a:srgbClr val="800998"/>
              </a:solidFill>
            </a:ln>
            <a:scene3d>
              <a:camera prst="orthographicFront"/>
              <a:lightRig rig="threePt" dir="t"/>
            </a:scene3d>
            <a:sp3d>
              <a:bevelT w="127000" h="38100"/>
            </a:sp3d>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rtlCol="0" anchor="ctr"/>
            <a:lstStyle/>
            <a:p>
              <a:pPr algn="ctr"/>
              <a:r>
                <a:rPr lang="en-GB" sz="2800" b="1" dirty="0">
                  <a:latin typeface="Arial" panose="020B0604020202020204" pitchFamily="34" charset="0"/>
                  <a:ea typeface="Verdana" panose="020B0604030504040204" pitchFamily="34" charset="0"/>
                  <a:cs typeface="Arial" panose="020B0604020202020204" pitchFamily="34" charset="0"/>
                </a:rPr>
                <a:t>WHO</a:t>
              </a:r>
            </a:p>
          </p:txBody>
        </p:sp>
      </p:grpSp>
    </p:spTree>
    <p:extLst>
      <p:ext uri="{BB962C8B-B14F-4D97-AF65-F5344CB8AC3E}">
        <p14:creationId xmlns:p14="http://schemas.microsoft.com/office/powerpoint/2010/main" val="2501356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CBA96E6-C969-EB5D-4171-466F1F4409C8}"/>
              </a:ext>
            </a:extLst>
          </p:cNvPr>
          <p:cNvSpPr/>
          <p:nvPr/>
        </p:nvSpPr>
        <p:spPr>
          <a:xfrm>
            <a:off x="237284" y="5036201"/>
            <a:ext cx="12020386" cy="1569660"/>
          </a:xfrm>
          <a:prstGeom prst="rect">
            <a:avLst/>
          </a:prstGeom>
        </p:spPr>
        <p:txBody>
          <a:bodyPr wrap="square">
            <a:spAutoFit/>
          </a:bodyPr>
          <a:lstStyle/>
          <a:p>
            <a:r>
              <a:rPr lang="en-US" sz="2400" dirty="0">
                <a:latin typeface="Arial" panose="020B0604020202020204" pitchFamily="34" charset="0"/>
                <a:cs typeface="Arial" panose="020B0604020202020204" pitchFamily="34" charset="0"/>
              </a:rPr>
              <a:t>The </a:t>
            </a:r>
            <a:r>
              <a:rPr lang="en-US" sz="2400" b="1" u="sng" dirty="0">
                <a:latin typeface="Arial" panose="020B0604020202020204" pitchFamily="34" charset="0"/>
                <a:cs typeface="Arial" panose="020B0604020202020204" pitchFamily="34" charset="0"/>
              </a:rPr>
              <a:t>purpose</a:t>
            </a:r>
            <a:r>
              <a:rPr lang="en-US" sz="2400" dirty="0">
                <a:latin typeface="Arial" panose="020B0604020202020204" pitchFamily="34" charset="0"/>
                <a:cs typeface="Arial" panose="020B0604020202020204" pitchFamily="34" charset="0"/>
              </a:rPr>
              <a:t> of screening is to identify people who are at higher risk of a health problem or a condition, so that an early treatment or intervention can be offered and thereby reduce the incidence and/or mortality of the health problem or condition within the population. </a:t>
            </a:r>
          </a:p>
        </p:txBody>
      </p:sp>
      <p:sp>
        <p:nvSpPr>
          <p:cNvPr id="2" name="Title 1">
            <a:extLst>
              <a:ext uri="{FF2B5EF4-FFF2-40B4-BE49-F238E27FC236}">
                <a16:creationId xmlns:a16="http://schemas.microsoft.com/office/drawing/2014/main" id="{A78DC8A6-01E9-EC9B-9532-E3F634954A28}"/>
              </a:ext>
            </a:extLst>
          </p:cNvPr>
          <p:cNvSpPr>
            <a:spLocks noGrp="1"/>
          </p:cNvSpPr>
          <p:nvPr>
            <p:ph type="title"/>
          </p:nvPr>
        </p:nvSpPr>
        <p:spPr>
          <a:xfrm>
            <a:off x="609599" y="199505"/>
            <a:ext cx="10964449" cy="1185577"/>
          </a:xfrm>
        </p:spPr>
        <p:txBody>
          <a:bodyPr/>
          <a:lstStyle/>
          <a:p>
            <a:r>
              <a:rPr lang="en-US" dirty="0"/>
              <a:t>Screening</a:t>
            </a:r>
            <a:r>
              <a:rPr lang="en-GB" dirty="0"/>
              <a:t> Is Recommended for Asymptomatic Patients</a:t>
            </a:r>
            <a:endParaRPr lang="en-US" dirty="0"/>
          </a:p>
        </p:txBody>
      </p:sp>
      <p:grpSp>
        <p:nvGrpSpPr>
          <p:cNvPr id="4" name="Group 3">
            <a:extLst>
              <a:ext uri="{FF2B5EF4-FFF2-40B4-BE49-F238E27FC236}">
                <a16:creationId xmlns:a16="http://schemas.microsoft.com/office/drawing/2014/main" id="{76E36D4F-036B-D435-0C8A-E325C2FEF4C1}"/>
              </a:ext>
            </a:extLst>
          </p:cNvPr>
          <p:cNvGrpSpPr/>
          <p:nvPr/>
        </p:nvGrpSpPr>
        <p:grpSpPr>
          <a:xfrm>
            <a:off x="1171065" y="1385082"/>
            <a:ext cx="9849869" cy="3605701"/>
            <a:chOff x="577803" y="1361828"/>
            <a:chExt cx="9849869" cy="3605701"/>
          </a:xfrm>
        </p:grpSpPr>
        <p:sp>
          <p:nvSpPr>
            <p:cNvPr id="15" name="Up Arrow 14">
              <a:extLst>
                <a:ext uri="{FF2B5EF4-FFF2-40B4-BE49-F238E27FC236}">
                  <a16:creationId xmlns:a16="http://schemas.microsoft.com/office/drawing/2014/main" id="{0021FFE2-E92F-AC29-D1F2-FC5EE39F55A0}"/>
                </a:ext>
              </a:extLst>
            </p:cNvPr>
            <p:cNvSpPr/>
            <p:nvPr/>
          </p:nvSpPr>
          <p:spPr>
            <a:xfrm rot="4069956">
              <a:off x="6415527" y="1865165"/>
              <a:ext cx="621399" cy="1217967"/>
            </a:xfrm>
            <a:prstGeom prst="upArrow">
              <a:avLst/>
            </a:prstGeom>
            <a:solidFill>
              <a:schemeClr val="accent6"/>
            </a:solidFill>
            <a:ln>
              <a:no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a:extLst>
                <a:ext uri="{FF2B5EF4-FFF2-40B4-BE49-F238E27FC236}">
                  <a16:creationId xmlns:a16="http://schemas.microsoft.com/office/drawing/2014/main" id="{C7228DDC-12A4-3D05-4B08-C89F7CA7CD50}"/>
                </a:ext>
              </a:extLst>
            </p:cNvPr>
            <p:cNvSpPr/>
            <p:nvPr/>
          </p:nvSpPr>
          <p:spPr>
            <a:xfrm rot="6930565">
              <a:off x="6387016" y="3403170"/>
              <a:ext cx="621399" cy="1197366"/>
            </a:xfrm>
            <a:prstGeom prst="upArrow">
              <a:avLst/>
            </a:prstGeom>
            <a:solidFill>
              <a:schemeClr val="accent3"/>
            </a:solidFill>
            <a:ln>
              <a:noFill/>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Rounded Corners 6">
              <a:extLst>
                <a:ext uri="{FF2B5EF4-FFF2-40B4-BE49-F238E27FC236}">
                  <a16:creationId xmlns:a16="http://schemas.microsoft.com/office/drawing/2014/main" id="{9F272F73-48B6-087C-F066-38922F682304}"/>
                </a:ext>
              </a:extLst>
            </p:cNvPr>
            <p:cNvSpPr/>
            <p:nvPr/>
          </p:nvSpPr>
          <p:spPr bwMode="auto">
            <a:xfrm>
              <a:off x="2453268" y="1956636"/>
              <a:ext cx="3506573" cy="2585671"/>
            </a:xfrm>
            <a:prstGeom prst="roundRect">
              <a:avLst>
                <a:gd name="adj" fmla="val 5320"/>
              </a:avLst>
            </a:prstGeom>
            <a:solidFill>
              <a:srgbClr val="4472C4">
                <a:alpha val="80000"/>
              </a:srgbClr>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0" rIns="91440" bIns="45720" numCol="1" rtlCol="0" anchor="t" anchorCtr="0" compatLnSpc="1">
              <a:prstTxWarp prst="textNoShape">
                <a:avLst/>
              </a:prstTxWarp>
            </a:bodyPr>
            <a:lstStyle/>
            <a:p>
              <a:pPr algn="ctr"/>
              <a:endParaRPr lang="en-US" sz="3200" b="1" dirty="0">
                <a:solidFill>
                  <a:schemeClr val="bg1"/>
                </a:solidFill>
              </a:endParaRPr>
            </a:p>
            <a:p>
              <a:pPr algn="ctr"/>
              <a:r>
                <a:rPr lang="en-US" sz="3200" b="1" dirty="0">
                  <a:solidFill>
                    <a:schemeClr val="bg1"/>
                  </a:solidFill>
                  <a:effectLst>
                    <a:outerShdw blurRad="50800" dist="12700" dir="5400000" algn="ctr" rotWithShape="0">
                      <a:schemeClr val="tx1"/>
                    </a:outerShdw>
                  </a:effectLst>
                </a:rPr>
                <a:t>Symptomatic</a:t>
              </a:r>
            </a:p>
          </p:txBody>
        </p:sp>
        <p:pic>
          <p:nvPicPr>
            <p:cNvPr id="18" name="Picture 17" descr="A picture containing electronics&#10;&#10;Description automatically generated">
              <a:extLst>
                <a:ext uri="{FF2B5EF4-FFF2-40B4-BE49-F238E27FC236}">
                  <a16:creationId xmlns:a16="http://schemas.microsoft.com/office/drawing/2014/main" id="{887D2D96-5629-CBEA-C0AF-A6CBA352FC8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687585" y="3222430"/>
              <a:ext cx="892885" cy="874435"/>
            </a:xfrm>
            <a:prstGeom prst="rect">
              <a:avLst/>
            </a:prstGeom>
          </p:spPr>
        </p:pic>
        <p:pic>
          <p:nvPicPr>
            <p:cNvPr id="19" name="Picture 18" descr="A close up of a sign&#10;&#10;Description automatically generated">
              <a:extLst>
                <a:ext uri="{FF2B5EF4-FFF2-40B4-BE49-F238E27FC236}">
                  <a16:creationId xmlns:a16="http://schemas.microsoft.com/office/drawing/2014/main" id="{DA85035B-9E55-A02E-DD0F-B592017AD7BD}"/>
                </a:ext>
              </a:extLst>
            </p:cNvPr>
            <p:cNvPicPr>
              <a:picLocks noChangeAspect="1"/>
            </p:cNvPicPr>
            <p:nvPr/>
          </p:nvPicPr>
          <p:blipFill>
            <a:blip r:embed="rId3" cstate="print">
              <a:biLevel thresh="50000"/>
              <a:extLst>
                <a:ext uri="{28A0092B-C50C-407E-A947-70E740481C1C}">
                  <a14:useLocalDpi xmlns:a14="http://schemas.microsoft.com/office/drawing/2010/main"/>
                </a:ext>
              </a:extLst>
            </a:blip>
            <a:stretch>
              <a:fillRect/>
            </a:stretch>
          </p:blipFill>
          <p:spPr>
            <a:xfrm>
              <a:off x="3217577" y="3161876"/>
              <a:ext cx="982174" cy="1000981"/>
            </a:xfrm>
            <a:prstGeom prst="rect">
              <a:avLst/>
            </a:prstGeom>
          </p:spPr>
        </p:pic>
        <p:sp>
          <p:nvSpPr>
            <p:cNvPr id="20" name="Rectangle: Rounded Corners 21">
              <a:extLst>
                <a:ext uri="{FF2B5EF4-FFF2-40B4-BE49-F238E27FC236}">
                  <a16:creationId xmlns:a16="http://schemas.microsoft.com/office/drawing/2014/main" id="{42EC74F5-41AA-F199-8696-8295141A6700}"/>
                </a:ext>
              </a:extLst>
            </p:cNvPr>
            <p:cNvSpPr/>
            <p:nvPr/>
          </p:nvSpPr>
          <p:spPr bwMode="auto">
            <a:xfrm>
              <a:off x="7654501" y="1361828"/>
              <a:ext cx="2773171" cy="1609344"/>
            </a:xfrm>
            <a:prstGeom prst="roundRect">
              <a:avLst>
                <a:gd name="adj" fmla="val 7037"/>
              </a:avLst>
            </a:prstGeom>
            <a:solidFill>
              <a:schemeClr val="accent6"/>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sz="3200" b="1" dirty="0">
                  <a:solidFill>
                    <a:schemeClr val="bg1"/>
                  </a:solidFill>
                  <a:effectLst>
                    <a:outerShdw blurRad="50800" dist="12700" dir="5400000" algn="ctr" rotWithShape="0">
                      <a:schemeClr val="tx1"/>
                    </a:outerShdw>
                  </a:effectLst>
                </a:rPr>
                <a:t>Screening</a:t>
              </a:r>
            </a:p>
          </p:txBody>
        </p:sp>
        <p:sp>
          <p:nvSpPr>
            <p:cNvPr id="21" name="Rectangle: Rounded Corners 22">
              <a:extLst>
                <a:ext uri="{FF2B5EF4-FFF2-40B4-BE49-F238E27FC236}">
                  <a16:creationId xmlns:a16="http://schemas.microsoft.com/office/drawing/2014/main" id="{A8E274EF-CFE4-DA80-5F99-F2E2D7DFA39C}"/>
                </a:ext>
              </a:extLst>
            </p:cNvPr>
            <p:cNvSpPr/>
            <p:nvPr/>
          </p:nvSpPr>
          <p:spPr bwMode="auto">
            <a:xfrm>
              <a:off x="7654500" y="3358185"/>
              <a:ext cx="2773171" cy="1609344"/>
            </a:xfrm>
            <a:prstGeom prst="roundRect">
              <a:avLst>
                <a:gd name="adj" fmla="val 8000"/>
              </a:avLst>
            </a:prstGeom>
            <a:solidFill>
              <a:srgbClr val="316BDB"/>
            </a:solidFill>
            <a:ln w="12700" cap="flat" cmpd="sng" algn="ctr">
              <a:noFill/>
              <a:prstDash val="solid"/>
              <a:round/>
              <a:headEnd type="none" w="med" len="med"/>
              <a:tailEnd type="none" w="med" len="med"/>
            </a:ln>
            <a:effectLst/>
            <a:scene3d>
              <a:camera prst="orthographicFront"/>
              <a:lightRig rig="threePt" dir="t"/>
            </a:scene3d>
            <a:sp3d>
              <a:bevelT/>
            </a:sp3d>
          </p:spPr>
          <p:txBody>
            <a:bodyPr vert="horz" wrap="square" lIns="91440" tIns="45720" rIns="91440" bIns="45720" numCol="1" rtlCol="0" anchor="ctr" anchorCtr="0" compatLnSpc="1">
              <a:prstTxWarp prst="textNoShape">
                <a:avLst/>
              </a:prstTxWarp>
            </a:bodyPr>
            <a:lstStyle/>
            <a:p>
              <a:pPr algn="ctr"/>
              <a:r>
                <a:rPr lang="en-US" sz="3200" b="1" dirty="0">
                  <a:solidFill>
                    <a:schemeClr val="bg1"/>
                  </a:solidFill>
                  <a:effectLst>
                    <a:outerShdw blurRad="50800" dist="12700" dir="5400000" algn="ctr" rotWithShape="0">
                      <a:schemeClr val="tx1"/>
                    </a:outerShdw>
                  </a:effectLst>
                </a:rPr>
                <a:t>Diagnosis</a:t>
              </a:r>
            </a:p>
          </p:txBody>
        </p:sp>
        <p:sp>
          <p:nvSpPr>
            <p:cNvPr id="22" name="&quot;Not Allowed&quot; Symbol 7">
              <a:extLst>
                <a:ext uri="{FF2B5EF4-FFF2-40B4-BE49-F238E27FC236}">
                  <a16:creationId xmlns:a16="http://schemas.microsoft.com/office/drawing/2014/main" id="{A297A8C5-660B-7B31-1509-CF3CA9197E93}"/>
                </a:ext>
              </a:extLst>
            </p:cNvPr>
            <p:cNvSpPr/>
            <p:nvPr/>
          </p:nvSpPr>
          <p:spPr bwMode="auto">
            <a:xfrm>
              <a:off x="6306382" y="2044130"/>
              <a:ext cx="839688" cy="860035"/>
            </a:xfrm>
            <a:prstGeom prst="noSmoking">
              <a:avLst/>
            </a:prstGeom>
            <a:solidFill>
              <a:srgbClr val="FF0000">
                <a:alpha val="50000"/>
              </a:srgbClr>
            </a:solidFill>
            <a:ln w="12700"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3200" b="0" i="0" u="none" strike="noStrike" cap="none" normalizeH="0" baseline="0" dirty="0" err="1">
                <a:ln>
                  <a:noFill/>
                </a:ln>
                <a:solidFill>
                  <a:schemeClr val="bg1"/>
                </a:solidFill>
                <a:effectLst/>
                <a:latin typeface="Arial" pitchFamily="-110" charset="0"/>
                <a:ea typeface="ヒラギノ角ゴ ProN W3" pitchFamily="-110" charset="-128"/>
                <a:cs typeface="ヒラギノ角ゴ ProN W3" pitchFamily="-110" charset="-128"/>
                <a:sym typeface="Arial" pitchFamily="-110" charset="0"/>
              </a:endParaRPr>
            </a:p>
          </p:txBody>
        </p:sp>
        <p:sp>
          <p:nvSpPr>
            <p:cNvPr id="23" name="Rounded Rectangle 22">
              <a:extLst>
                <a:ext uri="{FF2B5EF4-FFF2-40B4-BE49-F238E27FC236}">
                  <a16:creationId xmlns:a16="http://schemas.microsoft.com/office/drawing/2014/main" id="{D7792D85-3472-F687-1E41-3FB578521411}"/>
                </a:ext>
              </a:extLst>
            </p:cNvPr>
            <p:cNvSpPr/>
            <p:nvPr/>
          </p:nvSpPr>
          <p:spPr>
            <a:xfrm>
              <a:off x="577803" y="2723729"/>
              <a:ext cx="1720518" cy="935918"/>
            </a:xfrm>
            <a:prstGeom prst="roundRect">
              <a:avLst>
                <a:gd name="adj" fmla="val 50000"/>
              </a:avLst>
            </a:prstGeom>
            <a:solidFill>
              <a:srgbClr val="121463"/>
            </a:solidFill>
            <a:ln w="38100">
              <a:solidFill>
                <a:srgbClr val="800998"/>
              </a:solidFill>
            </a:ln>
            <a:scene3d>
              <a:camera prst="orthographicFront"/>
              <a:lightRig rig="threePt" dir="t"/>
            </a:scene3d>
            <a:sp3d>
              <a:bevelT w="127000" h="38100"/>
            </a:sp3d>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rtlCol="0" anchor="ctr"/>
            <a:lstStyle/>
            <a:p>
              <a:pPr algn="ctr"/>
              <a:r>
                <a:rPr lang="en-GB" sz="2800" b="1" dirty="0">
                  <a:latin typeface="Arial" panose="020B0604020202020204" pitchFamily="34" charset="0"/>
                  <a:ea typeface="Verdana" panose="020B0604030504040204" pitchFamily="34" charset="0"/>
                  <a:cs typeface="Arial" panose="020B0604020202020204" pitchFamily="34" charset="0"/>
                </a:rPr>
                <a:t>WHO</a:t>
              </a:r>
            </a:p>
          </p:txBody>
        </p:sp>
      </p:grpSp>
    </p:spTree>
    <p:extLst>
      <p:ext uri="{BB962C8B-B14F-4D97-AF65-F5344CB8AC3E}">
        <p14:creationId xmlns:p14="http://schemas.microsoft.com/office/powerpoint/2010/main" val="38156318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Title 1"/>
          <p:cNvSpPr>
            <a:spLocks noGrp="1"/>
          </p:cNvSpPr>
          <p:nvPr>
            <p:ph type="title"/>
          </p:nvPr>
        </p:nvSpPr>
        <p:spPr>
          <a:xfrm>
            <a:off x="609599" y="199505"/>
            <a:ext cx="11167601" cy="1185577"/>
          </a:xfrm>
        </p:spPr>
        <p:txBody>
          <a:bodyPr>
            <a:normAutofit/>
          </a:bodyPr>
          <a:lstStyle/>
          <a:p>
            <a:r>
              <a:rPr lang="en-GB" sz="3000" dirty="0"/>
              <a:t>Screening Allows Earlier Detection of PAH in </a:t>
            </a:r>
            <a:r>
              <a:rPr lang="en-GB" sz="3000" dirty="0" err="1"/>
              <a:t>SSc</a:t>
            </a:r>
            <a:r>
              <a:rPr lang="en-GB" sz="3000" dirty="0"/>
              <a:t> Patients</a:t>
            </a:r>
          </a:p>
        </p:txBody>
      </p:sp>
      <p:sp>
        <p:nvSpPr>
          <p:cNvPr id="22" name="Text Placeholder 7">
            <a:extLst>
              <a:ext uri="{FF2B5EF4-FFF2-40B4-BE49-F238E27FC236}">
                <a16:creationId xmlns:a16="http://schemas.microsoft.com/office/drawing/2014/main" id="{4D02DEA9-B495-491E-9226-09A41E4776DF}"/>
              </a:ext>
            </a:extLst>
          </p:cNvPr>
          <p:cNvSpPr txBox="1">
            <a:spLocks/>
          </p:cNvSpPr>
          <p:nvPr/>
        </p:nvSpPr>
        <p:spPr>
          <a:xfrm>
            <a:off x="1387300" y="1506747"/>
            <a:ext cx="2120681" cy="451788"/>
          </a:xfrm>
          <a:prstGeom prst="rect">
            <a:avLst/>
          </a:prstGeom>
        </p:spPr>
        <p:txBody>
          <a:bodyPr rtlCol="0">
            <a:noAutofit/>
          </a:bodyPr>
          <a:lstStyle>
            <a:lvl1pPr marL="234142" indent="-234142"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24" indent="-234142"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72" indent="-201155"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08" indent="-201155"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867" indent="-191123"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08"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25"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41"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59"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a:lstStyle>
          <a:p>
            <a:pPr marL="0" marR="0" lvl="0" indent="0" algn="ctr" defTabSz="914400" rtl="0" eaLnBrk="1" fontAlgn="base" latinLnBrk="0" hangingPunct="1">
              <a:lnSpc>
                <a:spcPct val="100000"/>
              </a:lnSpc>
              <a:spcBef>
                <a:spcPct val="0"/>
              </a:spcBef>
              <a:spcAft>
                <a:spcPct val="0"/>
              </a:spcAft>
              <a:buClr>
                <a:srgbClr val="212121"/>
              </a:buClr>
              <a:buSzPct val="100000"/>
              <a:buFont typeface="Arial" pitchFamily="-65" charset="0"/>
              <a:buNone/>
              <a:tabLst/>
              <a:defRPr/>
            </a:pPr>
            <a:r>
              <a:rPr kumimoji="0" lang="en-GB" sz="14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rPr>
              <a:t>Routine practice </a:t>
            </a:r>
          </a:p>
          <a:p>
            <a:pPr marL="0" marR="0" lvl="0" indent="0" algn="ctr" defTabSz="914400" rtl="0" eaLnBrk="1" fontAlgn="base" latinLnBrk="0" hangingPunct="1">
              <a:lnSpc>
                <a:spcPct val="100000"/>
              </a:lnSpc>
              <a:spcBef>
                <a:spcPct val="0"/>
              </a:spcBef>
              <a:spcAft>
                <a:spcPct val="0"/>
              </a:spcAft>
              <a:buClr>
                <a:srgbClr val="212121"/>
              </a:buClr>
              <a:buSzPct val="100000"/>
              <a:buFont typeface="Arial" pitchFamily="-65" charset="0"/>
              <a:buNone/>
              <a:tabLst/>
              <a:defRPr/>
            </a:pPr>
            <a:r>
              <a:rPr kumimoji="0" lang="en-GB" sz="14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rPr>
              <a:t>(</a:t>
            </a:r>
            <a:r>
              <a:rPr kumimoji="0" lang="en-GB" sz="1400" b="1" i="1"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rPr>
              <a:t>n</a:t>
            </a:r>
            <a:r>
              <a:rPr kumimoji="0" lang="en-GB" sz="14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rPr>
              <a:t> = 16)</a:t>
            </a:r>
            <a:endParaRPr kumimoji="0" lang="en-GB" sz="1600" b="1" i="0" u="none" strike="noStrike" kern="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endParaRPr>
          </a:p>
        </p:txBody>
      </p:sp>
      <p:sp>
        <p:nvSpPr>
          <p:cNvPr id="31" name="Text Placeholder 7">
            <a:extLst>
              <a:ext uri="{FF2B5EF4-FFF2-40B4-BE49-F238E27FC236}">
                <a16:creationId xmlns:a16="http://schemas.microsoft.com/office/drawing/2014/main" id="{50AB4AF2-832D-4358-A330-66194D96A852}"/>
              </a:ext>
            </a:extLst>
          </p:cNvPr>
          <p:cNvSpPr txBox="1">
            <a:spLocks/>
          </p:cNvSpPr>
          <p:nvPr/>
        </p:nvSpPr>
        <p:spPr bwMode="auto">
          <a:xfrm>
            <a:off x="5361072" y="1544933"/>
            <a:ext cx="2120681" cy="412775"/>
          </a:xfrm>
          <a:prstGeom prst="rect">
            <a:avLst/>
          </a:prstGeom>
          <a:noFill/>
          <a:ln w="12700">
            <a:noFill/>
            <a:miter lim="800000"/>
            <a:headEnd/>
            <a:tailEnd/>
          </a:ln>
        </p:spPr>
        <p:txBody>
          <a:bodyPr vert="horz" wrap="square" lIns="0" tIns="0" rIns="0" bIns="0" numCol="1" rtlCol="0" anchor="t" anchorCtr="0" compatLnSpc="1">
            <a:prstTxWarp prst="textNoShape">
              <a:avLst/>
            </a:prstTxWarp>
            <a:noAutofit/>
          </a:bodyPr>
          <a:lstStyle>
            <a:lvl1pPr marL="234142" marR="0" indent="-234142" algn="l" defTabSz="76195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24" marR="0" indent="-234142"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72" marR="0" indent="-201155"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3pPr>
            <a:lvl4pPr marL="1097208" marR="0" indent="-201155"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4pPr>
            <a:lvl5pPr marL="1487867" marR="0" indent="-191123"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300">
                <a:solidFill>
                  <a:schemeClr val="tx1"/>
                </a:solidFill>
                <a:latin typeface="Verdana" charset="0"/>
                <a:ea typeface="Verdana" charset="0"/>
                <a:cs typeface="Verdana" charset="0"/>
                <a:sym typeface="Arial" pitchFamily="-65" charset="0"/>
              </a:defRPr>
            </a:lvl5pPr>
            <a:lvl6pPr marL="1776108"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25"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41"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59"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a:lstStyle>
          <a:p>
            <a:pPr marL="0" indent="0" algn="ctr" defTabSz="914400">
              <a:spcBef>
                <a:spcPct val="0"/>
              </a:spcBef>
              <a:buNone/>
              <a:defRPr/>
            </a:pPr>
            <a:r>
              <a:rPr lang="en-GB" sz="1400" b="1" kern="0" dirty="0">
                <a:solidFill>
                  <a:schemeClr val="tx2"/>
                </a:solidFill>
                <a:latin typeface="Verdana" panose="020B0604030504040204" pitchFamily="34" charset="0"/>
                <a:ea typeface="Verdana" panose="020B0604030504040204" pitchFamily="34" charset="0"/>
                <a:cs typeface="Calibri" panose="020F0502020204030204" pitchFamily="34" charset="0"/>
              </a:rPr>
              <a:t>Screened*</a:t>
            </a:r>
          </a:p>
          <a:p>
            <a:pPr marL="0" indent="0" algn="ctr" defTabSz="914400">
              <a:spcBef>
                <a:spcPct val="0"/>
              </a:spcBef>
              <a:buNone/>
              <a:defRPr/>
            </a:pPr>
            <a:r>
              <a:rPr lang="en-GB" sz="1400" b="1" kern="0" dirty="0">
                <a:solidFill>
                  <a:schemeClr val="tx2"/>
                </a:solidFill>
                <a:latin typeface="Verdana" panose="020B0604030504040204" pitchFamily="34" charset="0"/>
                <a:ea typeface="Verdana" panose="020B0604030504040204" pitchFamily="34" charset="0"/>
                <a:cs typeface="Calibri" panose="020F0502020204030204" pitchFamily="34" charset="0"/>
              </a:rPr>
              <a:t>(</a:t>
            </a:r>
            <a:r>
              <a:rPr lang="en-GB" sz="1400" b="1" i="1" kern="0" dirty="0">
                <a:solidFill>
                  <a:schemeClr val="tx2"/>
                </a:solidFill>
                <a:latin typeface="Verdana" panose="020B0604030504040204" pitchFamily="34" charset="0"/>
                <a:ea typeface="Verdana" panose="020B0604030504040204" pitchFamily="34" charset="0"/>
                <a:cs typeface="Calibri" panose="020F0502020204030204" pitchFamily="34" charset="0"/>
              </a:rPr>
              <a:t>n</a:t>
            </a:r>
            <a:r>
              <a:rPr lang="en-GB" sz="1400" b="1" kern="0" dirty="0">
                <a:solidFill>
                  <a:schemeClr val="tx2"/>
                </a:solidFill>
                <a:latin typeface="Verdana" panose="020B0604030504040204" pitchFamily="34" charset="0"/>
                <a:ea typeface="Verdana" panose="020B0604030504040204" pitchFamily="34" charset="0"/>
                <a:cs typeface="Calibri" panose="020F0502020204030204" pitchFamily="34" charset="0"/>
              </a:rPr>
              <a:t> = 16)</a:t>
            </a:r>
          </a:p>
        </p:txBody>
      </p:sp>
      <p:sp>
        <p:nvSpPr>
          <p:cNvPr id="16" name="TextBox 2">
            <a:extLst>
              <a:ext uri="{FF2B5EF4-FFF2-40B4-BE49-F238E27FC236}">
                <a16:creationId xmlns:a16="http://schemas.microsoft.com/office/drawing/2014/main" id="{878BA1CA-C05E-4707-932E-F6552180B677}"/>
              </a:ext>
            </a:extLst>
          </p:cNvPr>
          <p:cNvSpPr txBox="1">
            <a:spLocks noChangeArrowheads="1"/>
          </p:cNvSpPr>
          <p:nvPr/>
        </p:nvSpPr>
        <p:spPr bwMode="auto">
          <a:xfrm>
            <a:off x="2018685" y="5731957"/>
            <a:ext cx="460895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sz="1400" b="1"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rPr>
              <a:t>p </a:t>
            </a:r>
            <a:r>
              <a:rPr kumimoji="0" lang="en-GB" sz="1400" b="1" i="0"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rPr>
              <a:t>= 0.036; routine versus screened patients</a:t>
            </a:r>
            <a:endParaRPr kumimoji="0" lang="en-GB" sz="1400" b="1" i="1" u="none" strike="noStrike" kern="1200" cap="none" spc="0" normalizeH="0" baseline="0" noProof="0" dirty="0">
              <a:ln>
                <a:noFill/>
              </a:ln>
              <a:solidFill>
                <a:schemeClr val="tx2"/>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graphicFrame>
        <p:nvGraphicFramePr>
          <p:cNvPr id="169" name="Content Placeholder 9">
            <a:extLst>
              <a:ext uri="{FF2B5EF4-FFF2-40B4-BE49-F238E27FC236}">
                <a16:creationId xmlns:a16="http://schemas.microsoft.com/office/drawing/2014/main" id="{171E399D-8280-4EDB-D81E-3A6606CF9135}"/>
              </a:ext>
            </a:extLst>
          </p:cNvPr>
          <p:cNvGraphicFramePr>
            <a:graphicFrameLocks/>
          </p:cNvGraphicFramePr>
          <p:nvPr>
            <p:extLst>
              <p:ext uri="{D42A27DB-BD31-4B8C-83A1-F6EECF244321}">
                <p14:modId xmlns:p14="http://schemas.microsoft.com/office/powerpoint/2010/main" val="2589505771"/>
              </p:ext>
            </p:extLst>
          </p:nvPr>
        </p:nvGraphicFramePr>
        <p:xfrm>
          <a:off x="90429" y="2019655"/>
          <a:ext cx="3938588" cy="38496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0" name="Content Placeholder 9">
            <a:extLst>
              <a:ext uri="{FF2B5EF4-FFF2-40B4-BE49-F238E27FC236}">
                <a16:creationId xmlns:a16="http://schemas.microsoft.com/office/drawing/2014/main" id="{A83A08FC-94DD-A776-1614-C1C5F80DF419}"/>
              </a:ext>
            </a:extLst>
          </p:cNvPr>
          <p:cNvGraphicFramePr>
            <a:graphicFrameLocks/>
          </p:cNvGraphicFramePr>
          <p:nvPr>
            <p:extLst>
              <p:ext uri="{D42A27DB-BD31-4B8C-83A1-F6EECF244321}">
                <p14:modId xmlns:p14="http://schemas.microsoft.com/office/powerpoint/2010/main" val="3000217490"/>
              </p:ext>
            </p:extLst>
          </p:nvPr>
        </p:nvGraphicFramePr>
        <p:xfrm>
          <a:off x="4067490" y="2014991"/>
          <a:ext cx="3940175" cy="3849687"/>
        </p:xfrm>
        <a:graphic>
          <a:graphicData uri="http://schemas.openxmlformats.org/drawingml/2006/chart">
            <c:chart xmlns:c="http://schemas.openxmlformats.org/drawingml/2006/chart" xmlns:r="http://schemas.openxmlformats.org/officeDocument/2006/relationships" r:id="rId4"/>
          </a:graphicData>
        </a:graphic>
      </p:graphicFrame>
      <p:sp>
        <p:nvSpPr>
          <p:cNvPr id="225" name="Rectangle 224">
            <a:extLst>
              <a:ext uri="{FF2B5EF4-FFF2-40B4-BE49-F238E27FC236}">
                <a16:creationId xmlns:a16="http://schemas.microsoft.com/office/drawing/2014/main" id="{84F81381-86F5-E579-D2BB-D1DBE0E5A457}"/>
              </a:ext>
            </a:extLst>
          </p:cNvPr>
          <p:cNvSpPr/>
          <p:nvPr/>
        </p:nvSpPr>
        <p:spPr>
          <a:xfrm>
            <a:off x="5184674" y="2346502"/>
            <a:ext cx="1285200" cy="3338111"/>
          </a:xfrm>
          <a:prstGeom prst="rect">
            <a:avLst/>
          </a:prstGeom>
          <a:solidFill>
            <a:schemeClr val="bg2">
              <a:lumMod val="90000"/>
              <a:alpha val="20000"/>
            </a:scheme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solidFill>
                <a:srgbClr val="212121"/>
              </a:solidFill>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226" name="TextBox 225">
            <a:extLst>
              <a:ext uri="{FF2B5EF4-FFF2-40B4-BE49-F238E27FC236}">
                <a16:creationId xmlns:a16="http://schemas.microsoft.com/office/drawing/2014/main" id="{CFC0DA80-046B-0349-C619-A6C062A5F839}"/>
              </a:ext>
            </a:extLst>
          </p:cNvPr>
          <p:cNvSpPr txBox="1"/>
          <p:nvPr/>
        </p:nvSpPr>
        <p:spPr>
          <a:xfrm>
            <a:off x="5200293" y="2456668"/>
            <a:ext cx="1136618" cy="523220"/>
          </a:xfrm>
          <a:prstGeom prst="rect">
            <a:avLst/>
          </a:prstGeom>
          <a:noFill/>
          <a:ln>
            <a:no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de-CH" sz="1400" b="0" i="0" u="none" strike="noStrike" kern="0" cap="none" spc="0" normalizeH="0" baseline="0" noProof="0">
                <a:ln>
                  <a:noFill/>
                </a:ln>
                <a:solidFill>
                  <a:schemeClr val="tx2"/>
                </a:solidFill>
                <a:effectLst/>
                <a:uLnTx/>
                <a:uFillTx/>
                <a:latin typeface="+mj-lt"/>
                <a:ea typeface="Verdana" panose="020B0604030504040204" pitchFamily="34" charset="0"/>
                <a:cs typeface="Calibri" panose="020F0502020204030204" pitchFamily="34" charset="0"/>
              </a:rPr>
              <a:t>50% </a:t>
            </a:r>
            <a:br>
              <a:rPr kumimoji="0" lang="de-CH" sz="1400" b="0" i="0" u="none" strike="noStrike" kern="0" cap="none" spc="0" normalizeH="0" baseline="0" noProof="0">
                <a:ln>
                  <a:noFill/>
                </a:ln>
                <a:solidFill>
                  <a:schemeClr val="tx2"/>
                </a:solidFill>
                <a:effectLst/>
                <a:uLnTx/>
                <a:uFillTx/>
                <a:latin typeface="+mj-lt"/>
                <a:ea typeface="Verdana" panose="020B0604030504040204" pitchFamily="34" charset="0"/>
                <a:cs typeface="Calibri" panose="020F0502020204030204" pitchFamily="34" charset="0"/>
              </a:rPr>
            </a:br>
            <a:r>
              <a:rPr kumimoji="0" lang="de-CH" sz="1400" b="0" i="0" u="none" strike="noStrike" kern="0" cap="none" spc="0" normalizeH="0" baseline="0" noProof="0">
                <a:ln>
                  <a:noFill/>
                </a:ln>
                <a:solidFill>
                  <a:schemeClr val="tx2"/>
                </a:solidFill>
                <a:effectLst/>
                <a:uLnTx/>
                <a:uFillTx/>
                <a:latin typeface="+mj-lt"/>
                <a:ea typeface="Verdana" panose="020B0604030504040204" pitchFamily="34" charset="0"/>
                <a:cs typeface="Calibri" panose="020F0502020204030204" pitchFamily="34" charset="0"/>
              </a:rPr>
              <a:t>in FC I/II</a:t>
            </a:r>
            <a:endParaRPr kumimoji="0" lang="en-GB" sz="1400" b="0" i="0" u="none" strike="noStrike" kern="0" cap="none" spc="0" normalizeH="0" baseline="0" noProof="0">
              <a:ln>
                <a:noFill/>
              </a:ln>
              <a:solidFill>
                <a:schemeClr val="tx2"/>
              </a:solidFill>
              <a:effectLst/>
              <a:uLnTx/>
              <a:uFillTx/>
              <a:latin typeface="+mj-lt"/>
              <a:ea typeface="Verdana" panose="020B0604030504040204" pitchFamily="34" charset="0"/>
              <a:cs typeface="Calibri" panose="020F0502020204030204" pitchFamily="34" charset="0"/>
            </a:endParaRPr>
          </a:p>
        </p:txBody>
      </p:sp>
      <p:sp>
        <p:nvSpPr>
          <p:cNvPr id="227" name="Rectangle 226">
            <a:extLst>
              <a:ext uri="{FF2B5EF4-FFF2-40B4-BE49-F238E27FC236}">
                <a16:creationId xmlns:a16="http://schemas.microsoft.com/office/drawing/2014/main" id="{4820C666-6B71-D544-7CF9-E07C940E3BBD}"/>
              </a:ext>
            </a:extLst>
          </p:cNvPr>
          <p:cNvSpPr/>
          <p:nvPr/>
        </p:nvSpPr>
        <p:spPr>
          <a:xfrm>
            <a:off x="1240086" y="2292969"/>
            <a:ext cx="1286435" cy="3338111"/>
          </a:xfrm>
          <a:prstGeom prst="rect">
            <a:avLst/>
          </a:prstGeom>
          <a:solidFill>
            <a:schemeClr val="bg2">
              <a:lumMod val="90000"/>
              <a:alpha val="20000"/>
            </a:schemeClr>
          </a:solidFill>
          <a:ln w="25400" cap="flat" cmpd="sng" algn="ctr">
            <a:no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GB" sz="1600" b="0" i="0" u="none" strike="noStrike" kern="0" cap="none" spc="0" normalizeH="0" baseline="0" noProof="0">
              <a:ln>
                <a:noFill/>
              </a:ln>
              <a:effectLst/>
              <a:uLnTx/>
              <a:uFillTx/>
              <a:latin typeface="Calibri" panose="020F0502020204030204" pitchFamily="34" charset="0"/>
              <a:ea typeface="Verdana" panose="020B0604030504040204" pitchFamily="34" charset="0"/>
              <a:cs typeface="Calibri" panose="020F0502020204030204" pitchFamily="34" charset="0"/>
            </a:endParaRPr>
          </a:p>
        </p:txBody>
      </p:sp>
      <p:sp>
        <p:nvSpPr>
          <p:cNvPr id="63" name="TextBox 62">
            <a:extLst>
              <a:ext uri="{FF2B5EF4-FFF2-40B4-BE49-F238E27FC236}">
                <a16:creationId xmlns:a16="http://schemas.microsoft.com/office/drawing/2014/main" id="{D9DA2425-2D23-46B1-F393-ABA5581493C2}"/>
              </a:ext>
            </a:extLst>
          </p:cNvPr>
          <p:cNvSpPr txBox="1"/>
          <p:nvPr/>
        </p:nvSpPr>
        <p:spPr>
          <a:xfrm>
            <a:off x="1300871" y="2456001"/>
            <a:ext cx="1136618" cy="523220"/>
          </a:xfrm>
          <a:prstGeom prst="rect">
            <a:avLst/>
          </a:prstGeom>
          <a:noFill/>
          <a:ln>
            <a:noFill/>
          </a:ln>
        </p:spPr>
        <p:txBody>
          <a:bodyPr wrap="square">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lang="de-CH" sz="1400" kern="0">
                <a:solidFill>
                  <a:schemeClr val="tx2"/>
                </a:solidFill>
                <a:ea typeface="Verdana" panose="020B0604030504040204" pitchFamily="34" charset="0"/>
                <a:cs typeface="Calibri" panose="020F0502020204030204" pitchFamily="34" charset="0"/>
              </a:rPr>
              <a:t>12.5</a:t>
            </a:r>
            <a:r>
              <a:rPr kumimoji="0" lang="de-CH" sz="1400" b="0" i="0" u="none" strike="noStrike" kern="0" cap="none" spc="0" normalizeH="0" baseline="0" noProof="0">
                <a:ln>
                  <a:noFill/>
                </a:ln>
                <a:solidFill>
                  <a:schemeClr val="tx2"/>
                </a:solidFill>
                <a:effectLst/>
                <a:uLnTx/>
                <a:uFillTx/>
                <a:ea typeface="Verdana" panose="020B0604030504040204" pitchFamily="34" charset="0"/>
                <a:cs typeface="Calibri" panose="020F0502020204030204" pitchFamily="34" charset="0"/>
              </a:rPr>
              <a:t>% </a:t>
            </a:r>
            <a:br>
              <a:rPr kumimoji="0" lang="de-CH" sz="1400" b="0" i="0" u="none" strike="noStrike" kern="0" cap="none" spc="0" normalizeH="0" baseline="0" noProof="0">
                <a:ln>
                  <a:noFill/>
                </a:ln>
                <a:solidFill>
                  <a:schemeClr val="tx2"/>
                </a:solidFill>
                <a:effectLst/>
                <a:uLnTx/>
                <a:uFillTx/>
                <a:ea typeface="Verdana" panose="020B0604030504040204" pitchFamily="34" charset="0"/>
                <a:cs typeface="Calibri" panose="020F0502020204030204" pitchFamily="34" charset="0"/>
              </a:rPr>
            </a:br>
            <a:r>
              <a:rPr kumimoji="0" lang="de-CH" sz="1400" b="0" i="0" u="none" strike="noStrike" kern="0" cap="none" spc="0" normalizeH="0" baseline="0" noProof="0">
                <a:ln>
                  <a:noFill/>
                </a:ln>
                <a:solidFill>
                  <a:schemeClr val="tx2"/>
                </a:solidFill>
                <a:effectLst/>
                <a:uLnTx/>
                <a:uFillTx/>
                <a:ea typeface="Verdana" panose="020B0604030504040204" pitchFamily="34" charset="0"/>
                <a:cs typeface="Calibri" panose="020F0502020204030204" pitchFamily="34" charset="0"/>
              </a:rPr>
              <a:t>in FC I/II</a:t>
            </a:r>
            <a:endParaRPr kumimoji="0" lang="en-GB" sz="1400" b="0" i="0" u="none" strike="noStrike" kern="0" cap="none" spc="0" normalizeH="0" baseline="0" noProof="0">
              <a:ln>
                <a:noFill/>
              </a:ln>
              <a:solidFill>
                <a:schemeClr val="tx2"/>
              </a:solidFill>
              <a:effectLst/>
              <a:uLnTx/>
              <a:uFillTx/>
              <a:ea typeface="Verdana" panose="020B0604030504040204" pitchFamily="34" charset="0"/>
              <a:cs typeface="Calibri" panose="020F0502020204030204" pitchFamily="34" charset="0"/>
            </a:endParaRPr>
          </a:p>
        </p:txBody>
      </p:sp>
      <p:sp>
        <p:nvSpPr>
          <p:cNvPr id="76" name="Text Placeholder 7">
            <a:extLst>
              <a:ext uri="{FF2B5EF4-FFF2-40B4-BE49-F238E27FC236}">
                <a16:creationId xmlns:a16="http://schemas.microsoft.com/office/drawing/2014/main" id="{BF056EED-E993-FFAE-9745-B5A95E230DC5}"/>
              </a:ext>
            </a:extLst>
          </p:cNvPr>
          <p:cNvSpPr txBox="1">
            <a:spLocks/>
          </p:cNvSpPr>
          <p:nvPr/>
        </p:nvSpPr>
        <p:spPr bwMode="auto">
          <a:xfrm>
            <a:off x="9106497" y="1541323"/>
            <a:ext cx="2468082" cy="412775"/>
          </a:xfrm>
          <a:prstGeom prst="rect">
            <a:avLst/>
          </a:prstGeom>
          <a:noFill/>
          <a:ln w="12700">
            <a:noFill/>
            <a:miter lim="800000"/>
            <a:headEnd/>
            <a:tailEnd/>
          </a:ln>
        </p:spPr>
        <p:txBody>
          <a:bodyPr vert="horz" wrap="square" lIns="0" tIns="0" rIns="0" bIns="0" numCol="1" rtlCol="0" anchor="t" anchorCtr="0" compatLnSpc="1">
            <a:prstTxWarp prst="textNoShape">
              <a:avLst/>
            </a:prstTxWarp>
            <a:noAutofit/>
          </a:bodyPr>
          <a:lstStyle>
            <a:lvl1pPr marL="234142" marR="0" indent="-234142" algn="l" defTabSz="761950" rtl="0" eaLnBrk="1" fontAlgn="base" latinLnBrk="0" hangingPunct="1">
              <a:lnSpc>
                <a:spcPct val="100000"/>
              </a:lnSpc>
              <a:spcBef>
                <a:spcPts val="1800"/>
              </a:spcBef>
              <a:spcAft>
                <a:spcPct val="0"/>
              </a:spcAft>
              <a:buClr>
                <a:srgbClr val="21212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24" marR="0" indent="-234142"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72" marR="0" indent="-201155"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800">
                <a:solidFill>
                  <a:schemeClr val="tx1"/>
                </a:solidFill>
                <a:latin typeface="Verdana" charset="0"/>
                <a:ea typeface="Verdana" charset="0"/>
                <a:cs typeface="Verdana" charset="0"/>
                <a:sym typeface="Arial" pitchFamily="-65" charset="0"/>
              </a:defRPr>
            </a:lvl3pPr>
            <a:lvl4pPr marL="1097208" marR="0" indent="-201155"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500">
                <a:solidFill>
                  <a:schemeClr val="tx1"/>
                </a:solidFill>
                <a:latin typeface="Verdana" charset="0"/>
                <a:ea typeface="Verdana" charset="0"/>
                <a:cs typeface="Verdana" charset="0"/>
                <a:sym typeface="Arial" pitchFamily="-65" charset="0"/>
              </a:defRPr>
            </a:lvl4pPr>
            <a:lvl5pPr marL="1487867" marR="0" indent="-191123" algn="l" defTabSz="761950" rtl="0" eaLnBrk="1" fontAlgn="base" latinLnBrk="0" hangingPunct="1">
              <a:lnSpc>
                <a:spcPct val="100000"/>
              </a:lnSpc>
              <a:spcBef>
                <a:spcPts val="0"/>
              </a:spcBef>
              <a:spcAft>
                <a:spcPct val="0"/>
              </a:spcAft>
              <a:buClr>
                <a:srgbClr val="212121"/>
              </a:buClr>
              <a:buSzPct val="100000"/>
              <a:buFont typeface="Arial" pitchFamily="-65" charset="0"/>
              <a:buChar char="»"/>
              <a:tabLst/>
              <a:defRPr sz="1300">
                <a:solidFill>
                  <a:schemeClr val="tx1"/>
                </a:solidFill>
                <a:latin typeface="Verdana" charset="0"/>
                <a:ea typeface="Verdana" charset="0"/>
                <a:cs typeface="Verdana" charset="0"/>
                <a:sym typeface="Arial" pitchFamily="-65" charset="0"/>
              </a:defRPr>
            </a:lvl5pPr>
            <a:lvl6pPr marL="1776108"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25"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41"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59"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a:lstStyle>
          <a:p>
            <a:pPr marL="0" indent="0" algn="ctr" defTabSz="914400">
              <a:spcBef>
                <a:spcPct val="0"/>
              </a:spcBef>
              <a:buNone/>
              <a:defRPr/>
            </a:pPr>
            <a:r>
              <a:rPr lang="en-GB" sz="1400" b="1" kern="0" dirty="0">
                <a:solidFill>
                  <a:schemeClr val="tx2"/>
                </a:solidFill>
                <a:latin typeface="Verdana" panose="020B0604030504040204" pitchFamily="34" charset="0"/>
                <a:ea typeface="Verdana" panose="020B0604030504040204" pitchFamily="34" charset="0"/>
                <a:cs typeface="Calibri" panose="020F0502020204030204" pitchFamily="34" charset="0"/>
              </a:rPr>
              <a:t>8-year survival from diagnosis of </a:t>
            </a:r>
            <a:r>
              <a:rPr lang="en-GB" sz="1400" b="1" kern="0" dirty="0" err="1">
                <a:solidFill>
                  <a:schemeClr val="tx2"/>
                </a:solidFill>
                <a:latin typeface="Verdana" panose="020B0604030504040204" pitchFamily="34" charset="0"/>
                <a:ea typeface="Verdana" panose="020B0604030504040204" pitchFamily="34" charset="0"/>
                <a:cs typeface="Calibri" panose="020F0502020204030204" pitchFamily="34" charset="0"/>
              </a:rPr>
              <a:t>SSc</a:t>
            </a:r>
            <a:r>
              <a:rPr lang="en-GB" sz="1400" b="1" kern="0" dirty="0">
                <a:solidFill>
                  <a:schemeClr val="tx2"/>
                </a:solidFill>
                <a:latin typeface="Verdana" panose="020B0604030504040204" pitchFamily="34" charset="0"/>
                <a:ea typeface="Verdana" panose="020B0604030504040204" pitchFamily="34" charset="0"/>
                <a:cs typeface="Calibri" panose="020F0502020204030204" pitchFamily="34" charset="0"/>
              </a:rPr>
              <a:t>-PAH</a:t>
            </a:r>
          </a:p>
        </p:txBody>
      </p:sp>
      <p:grpSp>
        <p:nvGrpSpPr>
          <p:cNvPr id="2" name="Group 1">
            <a:extLst>
              <a:ext uri="{FF2B5EF4-FFF2-40B4-BE49-F238E27FC236}">
                <a16:creationId xmlns:a16="http://schemas.microsoft.com/office/drawing/2014/main" id="{BDAF5B17-B297-B008-36CD-4AD0BDEAE3DA}"/>
              </a:ext>
            </a:extLst>
          </p:cNvPr>
          <p:cNvGrpSpPr/>
          <p:nvPr/>
        </p:nvGrpSpPr>
        <p:grpSpPr>
          <a:xfrm>
            <a:off x="8100000" y="2124444"/>
            <a:ext cx="3677206" cy="3607513"/>
            <a:chOff x="8100000" y="2124444"/>
            <a:chExt cx="3677206" cy="3607513"/>
          </a:xfrm>
        </p:grpSpPr>
        <p:sp>
          <p:nvSpPr>
            <p:cNvPr id="172" name="Freeform: Shape 171">
              <a:extLst>
                <a:ext uri="{FF2B5EF4-FFF2-40B4-BE49-F238E27FC236}">
                  <a16:creationId xmlns:a16="http://schemas.microsoft.com/office/drawing/2014/main" id="{607EB334-7CF4-9937-A113-A42CF76930E2}"/>
                </a:ext>
              </a:extLst>
            </p:cNvPr>
            <p:cNvSpPr/>
            <p:nvPr/>
          </p:nvSpPr>
          <p:spPr bwMode="auto">
            <a:xfrm>
              <a:off x="8803580" y="2456184"/>
              <a:ext cx="2917675" cy="982996"/>
            </a:xfrm>
            <a:custGeom>
              <a:avLst/>
              <a:gdLst>
                <a:gd name="connsiteX0" fmla="*/ 0 w 7586804"/>
                <a:gd name="connsiteY0" fmla="*/ 0 h 1339913"/>
                <a:gd name="connsiteX1" fmla="*/ 1593410 w 7586804"/>
                <a:gd name="connsiteY1" fmla="*/ 0 h 1339913"/>
                <a:gd name="connsiteX2" fmla="*/ 1593410 w 7586804"/>
                <a:gd name="connsiteY2" fmla="*/ 271604 h 1339913"/>
                <a:gd name="connsiteX3" fmla="*/ 2308634 w 7586804"/>
                <a:gd name="connsiteY3" fmla="*/ 271604 h 1339913"/>
                <a:gd name="connsiteX4" fmla="*/ 2308634 w 7586804"/>
                <a:gd name="connsiteY4" fmla="*/ 679010 h 1339913"/>
                <a:gd name="connsiteX5" fmla="*/ 4381878 w 7586804"/>
                <a:gd name="connsiteY5" fmla="*/ 679010 h 1339913"/>
                <a:gd name="connsiteX6" fmla="*/ 4381878 w 7586804"/>
                <a:gd name="connsiteY6" fmla="*/ 986828 h 1339913"/>
                <a:gd name="connsiteX7" fmla="*/ 6038662 w 7586804"/>
                <a:gd name="connsiteY7" fmla="*/ 986828 h 1339913"/>
                <a:gd name="connsiteX8" fmla="*/ 6038662 w 7586804"/>
                <a:gd name="connsiteY8" fmla="*/ 1339913 h 1339913"/>
                <a:gd name="connsiteX9" fmla="*/ 7586804 w 7586804"/>
                <a:gd name="connsiteY9" fmla="*/ 1339913 h 133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6804" h="1339913">
                  <a:moveTo>
                    <a:pt x="0" y="0"/>
                  </a:moveTo>
                  <a:lnTo>
                    <a:pt x="1593410" y="0"/>
                  </a:lnTo>
                  <a:lnTo>
                    <a:pt x="1593410" y="271604"/>
                  </a:lnTo>
                  <a:lnTo>
                    <a:pt x="2308634" y="271604"/>
                  </a:lnTo>
                  <a:lnTo>
                    <a:pt x="2308634" y="679010"/>
                  </a:lnTo>
                  <a:lnTo>
                    <a:pt x="4381878" y="679010"/>
                  </a:lnTo>
                  <a:lnTo>
                    <a:pt x="4381878" y="986828"/>
                  </a:lnTo>
                  <a:lnTo>
                    <a:pt x="6038662" y="986828"/>
                  </a:lnTo>
                  <a:lnTo>
                    <a:pt x="6038662" y="1339913"/>
                  </a:lnTo>
                  <a:lnTo>
                    <a:pt x="7586804" y="1339913"/>
                  </a:lnTo>
                </a:path>
              </a:pathLst>
            </a:custGeom>
            <a:noFill/>
            <a:ln w="12700" cap="flat" cmpd="sng" algn="ctr">
              <a:solidFill>
                <a:srgbClr val="FFA2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200" b="0" i="0" u="none" strike="noStrike" kern="0" cap="none" spc="0" normalizeH="0" baseline="0" noProof="0">
                <a:ln>
                  <a:noFill/>
                </a:ln>
                <a:solidFill>
                  <a:srgbClr val="777777"/>
                </a:solidFill>
                <a:effectLst/>
                <a:uLnTx/>
                <a:uFillTx/>
                <a:latin typeface="Calibri" panose="020F0502020204030204" pitchFamily="34" charset="0"/>
                <a:cs typeface="Calibri" panose="020F0502020204030204" pitchFamily="34" charset="0"/>
                <a:sym typeface="Arial" pitchFamily="-110" charset="0"/>
              </a:endParaRPr>
            </a:p>
          </p:txBody>
        </p:sp>
        <p:sp>
          <p:nvSpPr>
            <p:cNvPr id="173" name="Freeform: Shape 172">
              <a:extLst>
                <a:ext uri="{FF2B5EF4-FFF2-40B4-BE49-F238E27FC236}">
                  <a16:creationId xmlns:a16="http://schemas.microsoft.com/office/drawing/2014/main" id="{23715AAD-77CB-37A1-28AC-2A86BF454D69}"/>
                </a:ext>
              </a:extLst>
            </p:cNvPr>
            <p:cNvSpPr/>
            <p:nvPr/>
          </p:nvSpPr>
          <p:spPr bwMode="auto">
            <a:xfrm>
              <a:off x="8803580" y="2456184"/>
              <a:ext cx="2935084" cy="2523909"/>
            </a:xfrm>
            <a:custGeom>
              <a:avLst/>
              <a:gdLst>
                <a:gd name="connsiteX0" fmla="*/ 0 w 7632072"/>
                <a:gd name="connsiteY0" fmla="*/ 0 h 3440317"/>
                <a:gd name="connsiteX1" fmla="*/ 172016 w 7632072"/>
                <a:gd name="connsiteY1" fmla="*/ 0 h 3440317"/>
                <a:gd name="connsiteX2" fmla="*/ 172016 w 7632072"/>
                <a:gd name="connsiteY2" fmla="*/ 262550 h 3440317"/>
                <a:gd name="connsiteX3" fmla="*/ 425513 w 7632072"/>
                <a:gd name="connsiteY3" fmla="*/ 262550 h 3440317"/>
                <a:gd name="connsiteX4" fmla="*/ 425513 w 7632072"/>
                <a:gd name="connsiteY4" fmla="*/ 506994 h 3440317"/>
                <a:gd name="connsiteX5" fmla="*/ 787652 w 7632072"/>
                <a:gd name="connsiteY5" fmla="*/ 506994 h 3440317"/>
                <a:gd name="connsiteX6" fmla="*/ 787652 w 7632072"/>
                <a:gd name="connsiteY6" fmla="*/ 742384 h 3440317"/>
                <a:gd name="connsiteX7" fmla="*/ 896294 w 7632072"/>
                <a:gd name="connsiteY7" fmla="*/ 742384 h 3440317"/>
                <a:gd name="connsiteX8" fmla="*/ 896294 w 7632072"/>
                <a:gd name="connsiteY8" fmla="*/ 923453 h 3440317"/>
                <a:gd name="connsiteX9" fmla="*/ 1276539 w 7632072"/>
                <a:gd name="connsiteY9" fmla="*/ 923453 h 3440317"/>
                <a:gd name="connsiteX10" fmla="*/ 1276539 w 7632072"/>
                <a:gd name="connsiteY10" fmla="*/ 1222218 h 3440317"/>
                <a:gd name="connsiteX11" fmla="*/ 1620571 w 7632072"/>
                <a:gd name="connsiteY11" fmla="*/ 1222218 h 3440317"/>
                <a:gd name="connsiteX12" fmla="*/ 1620571 w 7632072"/>
                <a:gd name="connsiteY12" fmla="*/ 1448554 h 3440317"/>
                <a:gd name="connsiteX13" fmla="*/ 1892175 w 7632072"/>
                <a:gd name="connsiteY13" fmla="*/ 1448554 h 3440317"/>
                <a:gd name="connsiteX14" fmla="*/ 1892175 w 7632072"/>
                <a:gd name="connsiteY14" fmla="*/ 1683944 h 3440317"/>
                <a:gd name="connsiteX15" fmla="*/ 2009870 w 7632072"/>
                <a:gd name="connsiteY15" fmla="*/ 1683944 h 3440317"/>
                <a:gd name="connsiteX16" fmla="*/ 2009870 w 7632072"/>
                <a:gd name="connsiteY16" fmla="*/ 1928388 h 3440317"/>
                <a:gd name="connsiteX17" fmla="*/ 2082297 w 7632072"/>
                <a:gd name="connsiteY17" fmla="*/ 1928388 h 3440317"/>
                <a:gd name="connsiteX18" fmla="*/ 2082297 w 7632072"/>
                <a:gd name="connsiteY18" fmla="*/ 2544024 h 3440317"/>
                <a:gd name="connsiteX19" fmla="*/ 2634559 w 7632072"/>
                <a:gd name="connsiteY19" fmla="*/ 2544024 h 3440317"/>
                <a:gd name="connsiteX20" fmla="*/ 2634559 w 7632072"/>
                <a:gd name="connsiteY20" fmla="*/ 2770360 h 3440317"/>
                <a:gd name="connsiteX21" fmla="*/ 4363771 w 7632072"/>
                <a:gd name="connsiteY21" fmla="*/ 2770360 h 3440317"/>
                <a:gd name="connsiteX22" fmla="*/ 4363771 w 7632072"/>
                <a:gd name="connsiteY22" fmla="*/ 3105339 h 3440317"/>
                <a:gd name="connsiteX23" fmla="*/ 6998329 w 7632072"/>
                <a:gd name="connsiteY23" fmla="*/ 3105339 h 3440317"/>
                <a:gd name="connsiteX24" fmla="*/ 6998329 w 7632072"/>
                <a:gd name="connsiteY24" fmla="*/ 3440317 h 3440317"/>
                <a:gd name="connsiteX25" fmla="*/ 7632072 w 7632072"/>
                <a:gd name="connsiteY25" fmla="*/ 3440317 h 344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632072" h="3440317">
                  <a:moveTo>
                    <a:pt x="0" y="0"/>
                  </a:moveTo>
                  <a:lnTo>
                    <a:pt x="172016" y="0"/>
                  </a:lnTo>
                  <a:lnTo>
                    <a:pt x="172016" y="262550"/>
                  </a:lnTo>
                  <a:lnTo>
                    <a:pt x="425513" y="262550"/>
                  </a:lnTo>
                  <a:lnTo>
                    <a:pt x="425513" y="506994"/>
                  </a:lnTo>
                  <a:lnTo>
                    <a:pt x="787652" y="506994"/>
                  </a:lnTo>
                  <a:lnTo>
                    <a:pt x="787652" y="742384"/>
                  </a:lnTo>
                  <a:lnTo>
                    <a:pt x="896294" y="742384"/>
                  </a:lnTo>
                  <a:lnTo>
                    <a:pt x="896294" y="923453"/>
                  </a:lnTo>
                  <a:lnTo>
                    <a:pt x="1276539" y="923453"/>
                  </a:lnTo>
                  <a:lnTo>
                    <a:pt x="1276539" y="1222218"/>
                  </a:lnTo>
                  <a:lnTo>
                    <a:pt x="1620571" y="1222218"/>
                  </a:lnTo>
                  <a:lnTo>
                    <a:pt x="1620571" y="1448554"/>
                  </a:lnTo>
                  <a:lnTo>
                    <a:pt x="1892175" y="1448554"/>
                  </a:lnTo>
                  <a:lnTo>
                    <a:pt x="1892175" y="1683944"/>
                  </a:lnTo>
                  <a:lnTo>
                    <a:pt x="2009870" y="1683944"/>
                  </a:lnTo>
                  <a:lnTo>
                    <a:pt x="2009870" y="1928388"/>
                  </a:lnTo>
                  <a:lnTo>
                    <a:pt x="2082297" y="1928388"/>
                  </a:lnTo>
                  <a:lnTo>
                    <a:pt x="2082297" y="2544024"/>
                  </a:lnTo>
                  <a:lnTo>
                    <a:pt x="2634559" y="2544024"/>
                  </a:lnTo>
                  <a:lnTo>
                    <a:pt x="2634559" y="2770360"/>
                  </a:lnTo>
                  <a:lnTo>
                    <a:pt x="4363771" y="2770360"/>
                  </a:lnTo>
                  <a:lnTo>
                    <a:pt x="4363771" y="3105339"/>
                  </a:lnTo>
                  <a:lnTo>
                    <a:pt x="6998329" y="3105339"/>
                  </a:lnTo>
                  <a:lnTo>
                    <a:pt x="6998329" y="3440317"/>
                  </a:lnTo>
                  <a:lnTo>
                    <a:pt x="7632072" y="3440317"/>
                  </a:lnTo>
                </a:path>
              </a:pathLst>
            </a:custGeom>
            <a:noFill/>
            <a:ln w="127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GB" sz="3200" b="0" i="0" u="none" strike="noStrike" kern="0" cap="none" spc="0" normalizeH="0" baseline="0" noProof="0">
                <a:ln>
                  <a:noFill/>
                </a:ln>
                <a:solidFill>
                  <a:srgbClr val="777777"/>
                </a:solidFill>
                <a:effectLst/>
                <a:uLnTx/>
                <a:uFillTx/>
                <a:latin typeface="Calibri" panose="020F0502020204030204" pitchFamily="34" charset="0"/>
                <a:cs typeface="Calibri" panose="020F0502020204030204" pitchFamily="34" charset="0"/>
                <a:sym typeface="Arial" pitchFamily="-110" charset="0"/>
              </a:endParaRPr>
            </a:p>
          </p:txBody>
        </p:sp>
        <p:cxnSp>
          <p:nvCxnSpPr>
            <p:cNvPr id="174" name="Straight Connector 173">
              <a:extLst>
                <a:ext uri="{FF2B5EF4-FFF2-40B4-BE49-F238E27FC236}">
                  <a16:creationId xmlns:a16="http://schemas.microsoft.com/office/drawing/2014/main" id="{5DC1EC5D-F491-AF12-D230-E67DF519D6D0}"/>
                </a:ext>
              </a:extLst>
            </p:cNvPr>
            <p:cNvCxnSpPr>
              <a:cxnSpLocks/>
            </p:cNvCxnSpPr>
            <p:nvPr/>
          </p:nvCxnSpPr>
          <p:spPr bwMode="auto">
            <a:xfrm>
              <a:off x="8805901" y="2383124"/>
              <a:ext cx="0" cy="2776299"/>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175" name="Straight Connector 174">
              <a:extLst>
                <a:ext uri="{FF2B5EF4-FFF2-40B4-BE49-F238E27FC236}">
                  <a16:creationId xmlns:a16="http://schemas.microsoft.com/office/drawing/2014/main" id="{B8C11BF4-5C4A-4945-4EC0-C2920EA5E127}"/>
                </a:ext>
              </a:extLst>
            </p:cNvPr>
            <p:cNvCxnSpPr>
              <a:cxnSpLocks/>
            </p:cNvCxnSpPr>
            <p:nvPr/>
          </p:nvCxnSpPr>
          <p:spPr bwMode="auto">
            <a:xfrm flipH="1">
              <a:off x="8808604" y="5159422"/>
              <a:ext cx="2968602" cy="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187" name="Straight Connector 186">
              <a:extLst>
                <a:ext uri="{FF2B5EF4-FFF2-40B4-BE49-F238E27FC236}">
                  <a16:creationId xmlns:a16="http://schemas.microsoft.com/office/drawing/2014/main" id="{6064D2B4-F6EF-2C33-F26A-BFAFE2DE2B55}"/>
                </a:ext>
              </a:extLst>
            </p:cNvPr>
            <p:cNvCxnSpPr>
              <a:cxnSpLocks/>
            </p:cNvCxnSpPr>
            <p:nvPr/>
          </p:nvCxnSpPr>
          <p:spPr bwMode="auto">
            <a:xfrm flipV="1">
              <a:off x="9141306" y="3157679"/>
              <a:ext cx="0" cy="1972634"/>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88" name="Straight Connector 187">
              <a:extLst>
                <a:ext uri="{FF2B5EF4-FFF2-40B4-BE49-F238E27FC236}">
                  <a16:creationId xmlns:a16="http://schemas.microsoft.com/office/drawing/2014/main" id="{9D7C5276-A12B-2F22-6162-186202733167}"/>
                </a:ext>
              </a:extLst>
            </p:cNvPr>
            <p:cNvCxnSpPr>
              <a:cxnSpLocks/>
            </p:cNvCxnSpPr>
            <p:nvPr/>
          </p:nvCxnSpPr>
          <p:spPr bwMode="auto">
            <a:xfrm flipV="1">
              <a:off x="9809215" y="4516382"/>
              <a:ext cx="0" cy="613931"/>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89" name="Straight Connector 188">
              <a:extLst>
                <a:ext uri="{FF2B5EF4-FFF2-40B4-BE49-F238E27FC236}">
                  <a16:creationId xmlns:a16="http://schemas.microsoft.com/office/drawing/2014/main" id="{C08BAF7C-C329-19BC-FD1B-03F13F9A1702}"/>
                </a:ext>
              </a:extLst>
            </p:cNvPr>
            <p:cNvCxnSpPr>
              <a:cxnSpLocks/>
            </p:cNvCxnSpPr>
            <p:nvPr/>
          </p:nvCxnSpPr>
          <p:spPr bwMode="auto">
            <a:xfrm flipV="1">
              <a:off x="10484086" y="4754270"/>
              <a:ext cx="0" cy="376043"/>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90" name="Straight Connector 189">
              <a:extLst>
                <a:ext uri="{FF2B5EF4-FFF2-40B4-BE49-F238E27FC236}">
                  <a16:creationId xmlns:a16="http://schemas.microsoft.com/office/drawing/2014/main" id="{F32F6D55-11E8-7217-5B8F-F4A3B8B79918}"/>
                </a:ext>
              </a:extLst>
            </p:cNvPr>
            <p:cNvCxnSpPr>
              <a:cxnSpLocks/>
            </p:cNvCxnSpPr>
            <p:nvPr/>
          </p:nvCxnSpPr>
          <p:spPr bwMode="auto">
            <a:xfrm flipV="1">
              <a:off x="11500166" y="4997476"/>
              <a:ext cx="0" cy="132837"/>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91" name="Straight Connector 190">
              <a:extLst>
                <a:ext uri="{FF2B5EF4-FFF2-40B4-BE49-F238E27FC236}">
                  <a16:creationId xmlns:a16="http://schemas.microsoft.com/office/drawing/2014/main" id="{5B3D6882-FE24-EF0C-CC75-6C8C0B89350F}"/>
                </a:ext>
              </a:extLst>
            </p:cNvPr>
            <p:cNvCxnSpPr>
              <a:cxnSpLocks/>
            </p:cNvCxnSpPr>
            <p:nvPr/>
          </p:nvCxnSpPr>
          <p:spPr bwMode="auto">
            <a:xfrm flipV="1">
              <a:off x="11499006" y="2462826"/>
              <a:ext cx="0" cy="976355"/>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92" name="Straight Connector 191">
              <a:extLst>
                <a:ext uri="{FF2B5EF4-FFF2-40B4-BE49-F238E27FC236}">
                  <a16:creationId xmlns:a16="http://schemas.microsoft.com/office/drawing/2014/main" id="{CF965E9D-9342-A9CC-46E3-33DDF949C259}"/>
                </a:ext>
              </a:extLst>
            </p:cNvPr>
            <p:cNvCxnSpPr>
              <a:cxnSpLocks/>
            </p:cNvCxnSpPr>
            <p:nvPr/>
          </p:nvCxnSpPr>
          <p:spPr bwMode="auto">
            <a:xfrm flipV="1">
              <a:off x="10484086" y="2462826"/>
              <a:ext cx="0" cy="481537"/>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93" name="Straight Connector 192">
              <a:extLst>
                <a:ext uri="{FF2B5EF4-FFF2-40B4-BE49-F238E27FC236}">
                  <a16:creationId xmlns:a16="http://schemas.microsoft.com/office/drawing/2014/main" id="{D711DD8F-3181-BD43-E646-46226A1C026A}"/>
                </a:ext>
              </a:extLst>
            </p:cNvPr>
            <p:cNvCxnSpPr>
              <a:cxnSpLocks/>
            </p:cNvCxnSpPr>
            <p:nvPr/>
          </p:nvCxnSpPr>
          <p:spPr bwMode="auto">
            <a:xfrm flipV="1">
              <a:off x="9812696" y="2462826"/>
              <a:ext cx="0" cy="474895"/>
            </a:xfrm>
            <a:prstGeom prst="line">
              <a:avLst/>
            </a:prstGeom>
            <a:solidFill>
              <a:srgbClr val="C0C0C0"/>
            </a:solidFill>
            <a:ln w="12700" cap="flat" cmpd="sng" algn="ctr">
              <a:solidFill>
                <a:srgbClr val="777777"/>
              </a:solidFill>
              <a:prstDash val="sysDash"/>
              <a:round/>
              <a:headEnd type="none" w="med" len="med"/>
              <a:tailEnd type="none" w="med" len="med"/>
            </a:ln>
            <a:effectLst/>
          </p:spPr>
        </p:cxnSp>
        <p:cxnSp>
          <p:nvCxnSpPr>
            <p:cNvPr id="194" name="Straight Connector 193">
              <a:extLst>
                <a:ext uri="{FF2B5EF4-FFF2-40B4-BE49-F238E27FC236}">
                  <a16:creationId xmlns:a16="http://schemas.microsoft.com/office/drawing/2014/main" id="{C760F03C-5CEF-ACF0-9782-11796031BA8B}"/>
                </a:ext>
              </a:extLst>
            </p:cNvPr>
            <p:cNvCxnSpPr>
              <a:cxnSpLocks/>
            </p:cNvCxnSpPr>
            <p:nvPr/>
          </p:nvCxnSpPr>
          <p:spPr bwMode="auto">
            <a:xfrm flipV="1">
              <a:off x="9140146" y="2310063"/>
              <a:ext cx="0" cy="152763"/>
            </a:xfrm>
            <a:prstGeom prst="line">
              <a:avLst/>
            </a:prstGeom>
            <a:solidFill>
              <a:srgbClr val="C0C0C0"/>
            </a:solidFill>
            <a:ln w="12700" cap="flat" cmpd="sng" algn="ctr">
              <a:solidFill>
                <a:srgbClr val="777777"/>
              </a:solidFill>
              <a:prstDash val="sysDash"/>
              <a:round/>
              <a:headEnd type="none" w="med" len="med"/>
              <a:tailEnd type="none" w="med" len="med"/>
            </a:ln>
            <a:effectLst/>
          </p:spPr>
        </p:cxnSp>
        <p:sp>
          <p:nvSpPr>
            <p:cNvPr id="195" name="TextBox 194">
              <a:extLst>
                <a:ext uri="{FF2B5EF4-FFF2-40B4-BE49-F238E27FC236}">
                  <a16:creationId xmlns:a16="http://schemas.microsoft.com/office/drawing/2014/main" id="{CC059ED0-9515-4A6F-3EB1-8C47024F3105}"/>
                </a:ext>
              </a:extLst>
            </p:cNvPr>
            <p:cNvSpPr txBox="1"/>
            <p:nvPr/>
          </p:nvSpPr>
          <p:spPr>
            <a:xfrm>
              <a:off x="11232378" y="2124444"/>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dirty="0">
                  <a:ln>
                    <a:noFill/>
                  </a:ln>
                  <a:solidFill>
                    <a:srgbClr val="FFA200"/>
                  </a:solidFill>
                  <a:effectLst/>
                  <a:uLnTx/>
                  <a:uFillTx/>
                  <a:latin typeface="Verdana" panose="020B0604030504040204" pitchFamily="34" charset="0"/>
                  <a:ea typeface="Verdana" panose="020B0604030504040204" pitchFamily="34" charset="0"/>
                  <a:cs typeface="Calibri" panose="020F0502020204030204" pitchFamily="34" charset="0"/>
                </a:rPr>
                <a:t>64%</a:t>
              </a:r>
            </a:p>
          </p:txBody>
        </p:sp>
        <p:sp>
          <p:nvSpPr>
            <p:cNvPr id="196" name="TextBox 195">
              <a:extLst>
                <a:ext uri="{FF2B5EF4-FFF2-40B4-BE49-F238E27FC236}">
                  <a16:creationId xmlns:a16="http://schemas.microsoft.com/office/drawing/2014/main" id="{586F97EC-0832-87F0-DFF6-668EA495D37E}"/>
                </a:ext>
              </a:extLst>
            </p:cNvPr>
            <p:cNvSpPr txBox="1"/>
            <p:nvPr/>
          </p:nvSpPr>
          <p:spPr>
            <a:xfrm>
              <a:off x="10218628" y="2124444"/>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A200"/>
                  </a:solidFill>
                  <a:effectLst/>
                  <a:uLnTx/>
                  <a:uFillTx/>
                  <a:latin typeface="Verdana" panose="020B0604030504040204" pitchFamily="34" charset="0"/>
                  <a:ea typeface="Verdana" panose="020B0604030504040204" pitchFamily="34" charset="0"/>
                  <a:cs typeface="Calibri" panose="020F0502020204030204" pitchFamily="34" charset="0"/>
                </a:rPr>
                <a:t>73%</a:t>
              </a:r>
            </a:p>
          </p:txBody>
        </p:sp>
        <p:sp>
          <p:nvSpPr>
            <p:cNvPr id="197" name="TextBox 196">
              <a:extLst>
                <a:ext uri="{FF2B5EF4-FFF2-40B4-BE49-F238E27FC236}">
                  <a16:creationId xmlns:a16="http://schemas.microsoft.com/office/drawing/2014/main" id="{FA5E30B4-124F-D80B-A9DD-9170E6C2AE2F}"/>
                </a:ext>
              </a:extLst>
            </p:cNvPr>
            <p:cNvSpPr txBox="1"/>
            <p:nvPr/>
          </p:nvSpPr>
          <p:spPr>
            <a:xfrm>
              <a:off x="9543756" y="2124444"/>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A200"/>
                  </a:solidFill>
                  <a:effectLst/>
                  <a:uLnTx/>
                  <a:uFillTx/>
                  <a:latin typeface="Verdana" panose="020B0604030504040204" pitchFamily="34" charset="0"/>
                  <a:ea typeface="Verdana" panose="020B0604030504040204" pitchFamily="34" charset="0"/>
                  <a:cs typeface="Calibri" panose="020F0502020204030204" pitchFamily="34" charset="0"/>
                </a:rPr>
                <a:t>81%</a:t>
              </a:r>
            </a:p>
          </p:txBody>
        </p:sp>
        <p:sp>
          <p:nvSpPr>
            <p:cNvPr id="198" name="TextBox 197">
              <a:extLst>
                <a:ext uri="{FF2B5EF4-FFF2-40B4-BE49-F238E27FC236}">
                  <a16:creationId xmlns:a16="http://schemas.microsoft.com/office/drawing/2014/main" id="{7ACADCEB-2245-8B49-9E31-68F6DC5013F3}"/>
                </a:ext>
              </a:extLst>
            </p:cNvPr>
            <p:cNvSpPr txBox="1"/>
            <p:nvPr/>
          </p:nvSpPr>
          <p:spPr>
            <a:xfrm>
              <a:off x="8829003" y="2124444"/>
              <a:ext cx="62228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FFA200"/>
                  </a:solidFill>
                  <a:effectLst/>
                  <a:uLnTx/>
                  <a:uFillTx/>
                  <a:latin typeface="Verdana" panose="020B0604030504040204" pitchFamily="34" charset="0"/>
                  <a:ea typeface="Verdana" panose="020B0604030504040204" pitchFamily="34" charset="0"/>
                  <a:cs typeface="Calibri" panose="020F0502020204030204" pitchFamily="34" charset="0"/>
                </a:rPr>
                <a:t>100%</a:t>
              </a:r>
            </a:p>
          </p:txBody>
        </p:sp>
        <p:sp>
          <p:nvSpPr>
            <p:cNvPr id="199" name="TextBox 198">
              <a:extLst>
                <a:ext uri="{FF2B5EF4-FFF2-40B4-BE49-F238E27FC236}">
                  <a16:creationId xmlns:a16="http://schemas.microsoft.com/office/drawing/2014/main" id="{CA4C4106-4CBE-96A5-8825-E037211D397E}"/>
                </a:ext>
              </a:extLst>
            </p:cNvPr>
            <p:cNvSpPr txBox="1"/>
            <p:nvPr/>
          </p:nvSpPr>
          <p:spPr>
            <a:xfrm>
              <a:off x="11232379" y="4456636"/>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Calibri" panose="020F0502020204030204" pitchFamily="34" charset="0"/>
                </a:rPr>
                <a:t>17%</a:t>
              </a:r>
            </a:p>
          </p:txBody>
        </p:sp>
        <p:sp>
          <p:nvSpPr>
            <p:cNvPr id="200" name="TextBox 199">
              <a:extLst>
                <a:ext uri="{FF2B5EF4-FFF2-40B4-BE49-F238E27FC236}">
                  <a16:creationId xmlns:a16="http://schemas.microsoft.com/office/drawing/2014/main" id="{4A620427-CD9B-4770-30AC-9C0F4FCF335E}"/>
                </a:ext>
              </a:extLst>
            </p:cNvPr>
            <p:cNvSpPr txBox="1"/>
            <p:nvPr/>
          </p:nvSpPr>
          <p:spPr>
            <a:xfrm>
              <a:off x="10221779" y="4210415"/>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Calibri" panose="020F0502020204030204" pitchFamily="34" charset="0"/>
                </a:rPr>
                <a:t>25%</a:t>
              </a:r>
            </a:p>
          </p:txBody>
        </p:sp>
        <p:sp>
          <p:nvSpPr>
            <p:cNvPr id="201" name="TextBox 200">
              <a:extLst>
                <a:ext uri="{FF2B5EF4-FFF2-40B4-BE49-F238E27FC236}">
                  <a16:creationId xmlns:a16="http://schemas.microsoft.com/office/drawing/2014/main" id="{36975558-4A21-ACD1-DD6E-96CF75A713F6}"/>
                </a:ext>
              </a:extLst>
            </p:cNvPr>
            <p:cNvSpPr txBox="1"/>
            <p:nvPr/>
          </p:nvSpPr>
          <p:spPr>
            <a:xfrm>
              <a:off x="9560877" y="4066076"/>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Calibri" panose="020F0502020204030204" pitchFamily="34" charset="0"/>
                </a:rPr>
                <a:t>31%</a:t>
              </a:r>
            </a:p>
          </p:txBody>
        </p:sp>
        <p:sp>
          <p:nvSpPr>
            <p:cNvPr id="202" name="TextBox 201">
              <a:extLst>
                <a:ext uri="{FF2B5EF4-FFF2-40B4-BE49-F238E27FC236}">
                  <a16:creationId xmlns:a16="http://schemas.microsoft.com/office/drawing/2014/main" id="{D7971DA7-DD7E-98FF-C7F7-C28439DB983A}"/>
                </a:ext>
              </a:extLst>
            </p:cNvPr>
            <p:cNvSpPr txBox="1"/>
            <p:nvPr/>
          </p:nvSpPr>
          <p:spPr>
            <a:xfrm>
              <a:off x="9073871" y="2834596"/>
              <a:ext cx="530916" cy="246221"/>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srgbClr val="C00000"/>
                  </a:solidFill>
                  <a:effectLst/>
                  <a:uLnTx/>
                  <a:uFillTx/>
                  <a:latin typeface="Verdana" panose="020B0604030504040204" pitchFamily="34" charset="0"/>
                  <a:ea typeface="Verdana" panose="020B0604030504040204" pitchFamily="34" charset="0"/>
                  <a:cs typeface="Calibri" panose="020F0502020204030204" pitchFamily="34" charset="0"/>
                </a:rPr>
                <a:t>75%</a:t>
              </a:r>
            </a:p>
          </p:txBody>
        </p:sp>
        <p:sp>
          <p:nvSpPr>
            <p:cNvPr id="203" name="TextBox 202">
              <a:extLst>
                <a:ext uri="{FF2B5EF4-FFF2-40B4-BE49-F238E27FC236}">
                  <a16:creationId xmlns:a16="http://schemas.microsoft.com/office/drawing/2014/main" id="{C7F9F714-D193-4FDC-8978-32623ABCFEC6}"/>
                </a:ext>
              </a:extLst>
            </p:cNvPr>
            <p:cNvSpPr txBox="1"/>
            <p:nvPr/>
          </p:nvSpPr>
          <p:spPr>
            <a:xfrm>
              <a:off x="9324074" y="5424180"/>
              <a:ext cx="2032929" cy="307777"/>
            </a:xfrm>
            <a:prstGeom prst="rect">
              <a:avLst/>
            </a:prstGeom>
            <a:noFill/>
          </p:spPr>
          <p:txBody>
            <a:bodyPr wrap="none" rtlCol="0">
              <a:spAutoFit/>
            </a:bodyPr>
            <a:lstStyle/>
            <a:p>
              <a:pPr algn="ctr">
                <a:defRPr/>
              </a:pPr>
              <a:r>
                <a:rPr lang="en-GB" sz="1400" b="1" dirty="0">
                  <a:latin typeface="Verdana" panose="020B0604030504040204" pitchFamily="34" charset="0"/>
                  <a:ea typeface="Verdana" panose="020B0604030504040204" pitchFamily="34" charset="0"/>
                </a:rPr>
                <a:t>Years of follow-up</a:t>
              </a:r>
            </a:p>
          </p:txBody>
        </p:sp>
        <p:sp>
          <p:nvSpPr>
            <p:cNvPr id="204" name="TextBox 203">
              <a:extLst>
                <a:ext uri="{FF2B5EF4-FFF2-40B4-BE49-F238E27FC236}">
                  <a16:creationId xmlns:a16="http://schemas.microsoft.com/office/drawing/2014/main" id="{335E71BB-4141-DFFE-D954-E0C358B69B0E}"/>
                </a:ext>
              </a:extLst>
            </p:cNvPr>
            <p:cNvSpPr txBox="1"/>
            <p:nvPr/>
          </p:nvSpPr>
          <p:spPr>
            <a:xfrm>
              <a:off x="11356611" y="5188174"/>
              <a:ext cx="28245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8</a:t>
              </a:r>
            </a:p>
          </p:txBody>
        </p:sp>
        <p:sp>
          <p:nvSpPr>
            <p:cNvPr id="205" name="TextBox 204">
              <a:extLst>
                <a:ext uri="{FF2B5EF4-FFF2-40B4-BE49-F238E27FC236}">
                  <a16:creationId xmlns:a16="http://schemas.microsoft.com/office/drawing/2014/main" id="{F5AA1030-78D5-A736-07AB-48FDD79C78ED}"/>
                </a:ext>
              </a:extLst>
            </p:cNvPr>
            <p:cNvSpPr txBox="1"/>
            <p:nvPr/>
          </p:nvSpPr>
          <p:spPr>
            <a:xfrm>
              <a:off x="10345709" y="5188174"/>
              <a:ext cx="28245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5</a:t>
              </a:r>
            </a:p>
          </p:txBody>
        </p:sp>
        <p:sp>
          <p:nvSpPr>
            <p:cNvPr id="206" name="TextBox 205">
              <a:extLst>
                <a:ext uri="{FF2B5EF4-FFF2-40B4-BE49-F238E27FC236}">
                  <a16:creationId xmlns:a16="http://schemas.microsoft.com/office/drawing/2014/main" id="{4847F06E-BE99-680F-0372-348C46616A7F}"/>
                </a:ext>
              </a:extLst>
            </p:cNvPr>
            <p:cNvSpPr txBox="1"/>
            <p:nvPr/>
          </p:nvSpPr>
          <p:spPr>
            <a:xfrm>
              <a:off x="9667356" y="5188174"/>
              <a:ext cx="28245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3</a:t>
              </a:r>
            </a:p>
          </p:txBody>
        </p:sp>
        <p:sp>
          <p:nvSpPr>
            <p:cNvPr id="207" name="TextBox 206">
              <a:extLst>
                <a:ext uri="{FF2B5EF4-FFF2-40B4-BE49-F238E27FC236}">
                  <a16:creationId xmlns:a16="http://schemas.microsoft.com/office/drawing/2014/main" id="{EA565504-0980-63C7-FD8A-0E80AC0DE6D0}"/>
                </a:ext>
              </a:extLst>
            </p:cNvPr>
            <p:cNvSpPr txBox="1"/>
            <p:nvPr/>
          </p:nvSpPr>
          <p:spPr>
            <a:xfrm>
              <a:off x="9002884" y="5188174"/>
              <a:ext cx="282450" cy="276999"/>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1</a:t>
              </a:r>
            </a:p>
          </p:txBody>
        </p:sp>
        <p:sp>
          <p:nvSpPr>
            <p:cNvPr id="208" name="TextBox 207">
              <a:extLst>
                <a:ext uri="{FF2B5EF4-FFF2-40B4-BE49-F238E27FC236}">
                  <a16:creationId xmlns:a16="http://schemas.microsoft.com/office/drawing/2014/main" id="{5603F271-2998-14D5-AABF-3808DB7C914B}"/>
                </a:ext>
              </a:extLst>
            </p:cNvPr>
            <p:cNvSpPr txBox="1"/>
            <p:nvPr/>
          </p:nvSpPr>
          <p:spPr>
            <a:xfrm rot="16200000">
              <a:off x="7272690" y="3660248"/>
              <a:ext cx="1962397" cy="307777"/>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400" b="1" dirty="0">
                  <a:latin typeface="Verdana" panose="020B0604030504040204" pitchFamily="34" charset="0"/>
                  <a:ea typeface="Verdana" panose="020B0604030504040204" pitchFamily="34" charset="0"/>
                </a:rPr>
                <a:t>Survival rate (%)</a:t>
              </a:r>
            </a:p>
          </p:txBody>
        </p:sp>
        <p:sp>
          <p:nvSpPr>
            <p:cNvPr id="209" name="TextBox 208">
              <a:extLst>
                <a:ext uri="{FF2B5EF4-FFF2-40B4-BE49-F238E27FC236}">
                  <a16:creationId xmlns:a16="http://schemas.microsoft.com/office/drawing/2014/main" id="{8625E1CD-85C0-455A-0AC7-5606E49836B0}"/>
                </a:ext>
              </a:extLst>
            </p:cNvPr>
            <p:cNvSpPr txBox="1"/>
            <p:nvPr/>
          </p:nvSpPr>
          <p:spPr>
            <a:xfrm>
              <a:off x="8526335" y="5015100"/>
              <a:ext cx="282450"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Calibri" panose="020F0502020204030204" pitchFamily="34" charset="0"/>
                </a:rPr>
                <a:t>0</a:t>
              </a:r>
            </a:p>
          </p:txBody>
        </p:sp>
        <p:sp>
          <p:nvSpPr>
            <p:cNvPr id="211" name="TextBox 210">
              <a:extLst>
                <a:ext uri="{FF2B5EF4-FFF2-40B4-BE49-F238E27FC236}">
                  <a16:creationId xmlns:a16="http://schemas.microsoft.com/office/drawing/2014/main" id="{0764BA96-2073-5B1F-778E-BE54538167F3}"/>
                </a:ext>
              </a:extLst>
            </p:cNvPr>
            <p:cNvSpPr txBox="1"/>
            <p:nvPr/>
          </p:nvSpPr>
          <p:spPr>
            <a:xfrm>
              <a:off x="8428553" y="4486795"/>
              <a:ext cx="38023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Calibri" panose="020F0502020204030204" pitchFamily="34" charset="0"/>
                </a:rPr>
                <a:t>20</a:t>
              </a:r>
            </a:p>
          </p:txBody>
        </p:sp>
        <p:sp>
          <p:nvSpPr>
            <p:cNvPr id="213" name="TextBox 212">
              <a:extLst>
                <a:ext uri="{FF2B5EF4-FFF2-40B4-BE49-F238E27FC236}">
                  <a16:creationId xmlns:a16="http://schemas.microsoft.com/office/drawing/2014/main" id="{E0CEFD03-57E2-941C-C112-48A1835D8474}"/>
                </a:ext>
              </a:extLst>
            </p:cNvPr>
            <p:cNvSpPr txBox="1"/>
            <p:nvPr/>
          </p:nvSpPr>
          <p:spPr>
            <a:xfrm>
              <a:off x="8428553" y="3943417"/>
              <a:ext cx="38023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40</a:t>
              </a:r>
            </a:p>
          </p:txBody>
        </p:sp>
        <p:sp>
          <p:nvSpPr>
            <p:cNvPr id="215" name="TextBox 214">
              <a:extLst>
                <a:ext uri="{FF2B5EF4-FFF2-40B4-BE49-F238E27FC236}">
                  <a16:creationId xmlns:a16="http://schemas.microsoft.com/office/drawing/2014/main" id="{B371967C-6D87-5A87-6BA7-51E154506333}"/>
                </a:ext>
              </a:extLst>
            </p:cNvPr>
            <p:cNvSpPr txBox="1"/>
            <p:nvPr/>
          </p:nvSpPr>
          <p:spPr>
            <a:xfrm>
              <a:off x="8428553" y="3400039"/>
              <a:ext cx="38023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Verdana" panose="020B0604030504040204" pitchFamily="34" charset="0"/>
                  <a:ea typeface="Verdana" panose="020B0604030504040204" pitchFamily="34" charset="0"/>
                  <a:cs typeface="Calibri" panose="020F0502020204030204" pitchFamily="34" charset="0"/>
                </a:rPr>
                <a:t>60</a:t>
              </a:r>
            </a:p>
          </p:txBody>
        </p:sp>
        <p:sp>
          <p:nvSpPr>
            <p:cNvPr id="217" name="TextBox 216">
              <a:extLst>
                <a:ext uri="{FF2B5EF4-FFF2-40B4-BE49-F238E27FC236}">
                  <a16:creationId xmlns:a16="http://schemas.microsoft.com/office/drawing/2014/main" id="{70EC180B-26B2-92F2-9EC6-186E270B48CE}"/>
                </a:ext>
              </a:extLst>
            </p:cNvPr>
            <p:cNvSpPr txBox="1"/>
            <p:nvPr/>
          </p:nvSpPr>
          <p:spPr>
            <a:xfrm>
              <a:off x="8428553" y="2856661"/>
              <a:ext cx="380232"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Calibri" panose="020F0502020204030204" pitchFamily="34" charset="0"/>
                </a:rPr>
                <a:t>80</a:t>
              </a:r>
            </a:p>
          </p:txBody>
        </p:sp>
        <p:sp>
          <p:nvSpPr>
            <p:cNvPr id="219" name="TextBox 218">
              <a:extLst>
                <a:ext uri="{FF2B5EF4-FFF2-40B4-BE49-F238E27FC236}">
                  <a16:creationId xmlns:a16="http://schemas.microsoft.com/office/drawing/2014/main" id="{BC256EF9-8ABB-CCF6-9AAA-510ABC66EA1F}"/>
                </a:ext>
              </a:extLst>
            </p:cNvPr>
            <p:cNvSpPr txBox="1"/>
            <p:nvPr/>
          </p:nvSpPr>
          <p:spPr>
            <a:xfrm>
              <a:off x="8330770" y="2313283"/>
              <a:ext cx="478015" cy="276999"/>
            </a:xfrm>
            <a:prstGeom prst="rect">
              <a:avLst/>
            </a:prstGeom>
            <a:noFill/>
          </p:spPr>
          <p:txBody>
            <a:bodyPr wrap="non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Verdana" panose="020B0604030504040204" pitchFamily="34" charset="0"/>
                  <a:ea typeface="Verdana" panose="020B0604030504040204" pitchFamily="34" charset="0"/>
                  <a:cs typeface="Calibri" panose="020F0502020204030204" pitchFamily="34" charset="0"/>
                </a:rPr>
                <a:t>100</a:t>
              </a:r>
            </a:p>
          </p:txBody>
        </p:sp>
        <p:sp>
          <p:nvSpPr>
            <p:cNvPr id="74" name="TextBox 73">
              <a:extLst>
                <a:ext uri="{FF2B5EF4-FFF2-40B4-BE49-F238E27FC236}">
                  <a16:creationId xmlns:a16="http://schemas.microsoft.com/office/drawing/2014/main" id="{852C9DF0-9DBE-614A-56E2-A4C4B2FB1556}"/>
                </a:ext>
              </a:extLst>
            </p:cNvPr>
            <p:cNvSpPr txBox="1"/>
            <p:nvPr/>
          </p:nvSpPr>
          <p:spPr>
            <a:xfrm>
              <a:off x="10542306" y="3500854"/>
              <a:ext cx="1172159"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dirty="0">
                  <a:ln>
                    <a:noFill/>
                  </a:ln>
                  <a:solidFill>
                    <a:srgbClr val="FFA200"/>
                  </a:solidFill>
                  <a:effectLst/>
                  <a:uLnTx/>
                  <a:uFillTx/>
                  <a:latin typeface="Verdana" panose="020B0604030504040204" pitchFamily="34" charset="0"/>
                  <a:ea typeface="Verdana" panose="020B0604030504040204" pitchFamily="34" charset="0"/>
                </a:rPr>
                <a:t>Screened</a:t>
              </a:r>
              <a:endParaRPr kumimoji="0" lang="en-CH" sz="1000" b="1" i="0" u="none" strike="noStrike" kern="1200" cap="none" spc="0" normalizeH="0" baseline="0" noProof="0">
                <a:ln>
                  <a:noFill/>
                </a:ln>
                <a:solidFill>
                  <a:srgbClr val="FFA200"/>
                </a:solidFill>
                <a:effectLst/>
                <a:uLnTx/>
                <a:uFillTx/>
                <a:latin typeface="Verdana" panose="020B0604030504040204" pitchFamily="34" charset="0"/>
                <a:ea typeface="Verdana" panose="020B0604030504040204" pitchFamily="34" charset="0"/>
              </a:endParaRPr>
            </a:p>
          </p:txBody>
        </p:sp>
        <p:sp>
          <p:nvSpPr>
            <p:cNvPr id="75" name="TextBox 74">
              <a:extLst>
                <a:ext uri="{FF2B5EF4-FFF2-40B4-BE49-F238E27FC236}">
                  <a16:creationId xmlns:a16="http://schemas.microsoft.com/office/drawing/2014/main" id="{507E827C-E3CB-5CE6-E517-741606E9248A}"/>
                </a:ext>
              </a:extLst>
            </p:cNvPr>
            <p:cNvSpPr txBox="1"/>
            <p:nvPr/>
          </p:nvSpPr>
          <p:spPr>
            <a:xfrm>
              <a:off x="10542306" y="4039396"/>
              <a:ext cx="1172159" cy="153888"/>
            </a:xfrm>
            <a:prstGeom prst="rect">
              <a:avLst/>
            </a:prstGeom>
            <a:noFill/>
          </p:spPr>
          <p:txBody>
            <a:bodyPr wrap="square" lIns="0" tIns="0" rIns="0" bIns="0"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000" b="1"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rPr>
                <a:t>Routine practice</a:t>
              </a:r>
              <a:endParaRPr kumimoji="0" lang="en-CH" sz="1000" b="1" i="0" u="none" strike="noStrike" kern="1200" cap="none" spc="0" normalizeH="0" baseline="0" noProof="0">
                <a:ln>
                  <a:noFill/>
                </a:ln>
                <a:solidFill>
                  <a:srgbClr val="C00000"/>
                </a:solidFill>
                <a:effectLst/>
                <a:uLnTx/>
                <a:uFillTx/>
                <a:latin typeface="Verdana" panose="020B0604030504040204" pitchFamily="34" charset="0"/>
                <a:ea typeface="Verdana" panose="020B0604030504040204" pitchFamily="34" charset="0"/>
              </a:endParaRPr>
            </a:p>
          </p:txBody>
        </p:sp>
        <p:cxnSp>
          <p:nvCxnSpPr>
            <p:cNvPr id="51" name="Straight Connector 50">
              <a:extLst>
                <a:ext uri="{FF2B5EF4-FFF2-40B4-BE49-F238E27FC236}">
                  <a16:creationId xmlns:a16="http://schemas.microsoft.com/office/drawing/2014/main" id="{D8E29139-1EE6-4BF4-26C5-507539322206}"/>
                </a:ext>
              </a:extLst>
            </p:cNvPr>
            <p:cNvCxnSpPr>
              <a:cxnSpLocks/>
            </p:cNvCxnSpPr>
            <p:nvPr/>
          </p:nvCxnSpPr>
          <p:spPr>
            <a:xfrm>
              <a:off x="11491803" y="5159422"/>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512698F-722C-5649-F6F9-716D770AF9AB}"/>
                </a:ext>
              </a:extLst>
            </p:cNvPr>
            <p:cNvCxnSpPr>
              <a:cxnSpLocks/>
            </p:cNvCxnSpPr>
            <p:nvPr/>
          </p:nvCxnSpPr>
          <p:spPr>
            <a:xfrm>
              <a:off x="10484086" y="5159422"/>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3B2C4BFC-7E18-65B2-61CA-876C8F37B535}"/>
                </a:ext>
              </a:extLst>
            </p:cNvPr>
            <p:cNvCxnSpPr>
              <a:cxnSpLocks/>
            </p:cNvCxnSpPr>
            <p:nvPr/>
          </p:nvCxnSpPr>
          <p:spPr>
            <a:xfrm>
              <a:off x="9808581" y="5159422"/>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948CE83A-F2AD-C737-5B75-0DADB2CC2E44}"/>
                </a:ext>
              </a:extLst>
            </p:cNvPr>
            <p:cNvCxnSpPr>
              <a:cxnSpLocks/>
            </p:cNvCxnSpPr>
            <p:nvPr/>
          </p:nvCxnSpPr>
          <p:spPr>
            <a:xfrm>
              <a:off x="9137293" y="5159422"/>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2ADB4707-B58B-7010-2113-F978029BF85D}"/>
                </a:ext>
              </a:extLst>
            </p:cNvPr>
            <p:cNvCxnSpPr>
              <a:cxnSpLocks/>
            </p:cNvCxnSpPr>
            <p:nvPr/>
          </p:nvCxnSpPr>
          <p:spPr>
            <a:xfrm rot="5400000">
              <a:off x="8778901" y="5131624"/>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5EE1AC18-B2F5-B9CF-3AAE-6A6CA281FC06}"/>
                </a:ext>
              </a:extLst>
            </p:cNvPr>
            <p:cNvCxnSpPr>
              <a:cxnSpLocks/>
            </p:cNvCxnSpPr>
            <p:nvPr/>
          </p:nvCxnSpPr>
          <p:spPr>
            <a:xfrm rot="5400000">
              <a:off x="8778901" y="2429001"/>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EDD5D284-55DA-E14A-5D61-E48E580A5DC6}"/>
                </a:ext>
              </a:extLst>
            </p:cNvPr>
            <p:cNvCxnSpPr>
              <a:cxnSpLocks/>
            </p:cNvCxnSpPr>
            <p:nvPr/>
          </p:nvCxnSpPr>
          <p:spPr>
            <a:xfrm rot="5400000">
              <a:off x="8778901" y="2969526"/>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F6DA14EE-236A-BFB5-249B-1AC42839B8F5}"/>
                </a:ext>
              </a:extLst>
            </p:cNvPr>
            <p:cNvCxnSpPr>
              <a:cxnSpLocks/>
            </p:cNvCxnSpPr>
            <p:nvPr/>
          </p:nvCxnSpPr>
          <p:spPr>
            <a:xfrm rot="5400000">
              <a:off x="8778901" y="3510051"/>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F223CEDA-6A52-782A-82E8-44E4810E4B30}"/>
                </a:ext>
              </a:extLst>
            </p:cNvPr>
            <p:cNvCxnSpPr>
              <a:cxnSpLocks/>
            </p:cNvCxnSpPr>
            <p:nvPr/>
          </p:nvCxnSpPr>
          <p:spPr>
            <a:xfrm rot="5400000">
              <a:off x="8778901" y="4050576"/>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cxnSp>
          <p:nvCxnSpPr>
            <p:cNvPr id="61" name="Straight Connector 60">
              <a:extLst>
                <a:ext uri="{FF2B5EF4-FFF2-40B4-BE49-F238E27FC236}">
                  <a16:creationId xmlns:a16="http://schemas.microsoft.com/office/drawing/2014/main" id="{B1AB4C37-91F3-E360-5DD9-DA1AA9B5A3C4}"/>
                </a:ext>
              </a:extLst>
            </p:cNvPr>
            <p:cNvCxnSpPr>
              <a:cxnSpLocks/>
            </p:cNvCxnSpPr>
            <p:nvPr/>
          </p:nvCxnSpPr>
          <p:spPr>
            <a:xfrm rot="5400000">
              <a:off x="8778901" y="4591101"/>
              <a:ext cx="0" cy="54000"/>
            </a:xfrm>
            <a:prstGeom prst="line">
              <a:avLst/>
            </a:prstGeom>
            <a:solidFill>
              <a:srgbClr val="C0C0C0"/>
            </a:solidFill>
            <a:ln w="6350" cap="flat" cmpd="sng" algn="ctr">
              <a:solidFill>
                <a:schemeClr val="tx2"/>
              </a:solidFill>
              <a:prstDash val="solid"/>
              <a:round/>
              <a:headEnd type="none" w="med" len="med"/>
              <a:tailEnd type="none" w="med" len="med"/>
            </a:ln>
            <a:effectLst/>
          </p:spPr>
        </p:cxnSp>
      </p:grpSp>
      <p:sp>
        <p:nvSpPr>
          <p:cNvPr id="5" name="Footer Placeholder 4">
            <a:extLst>
              <a:ext uri="{FF2B5EF4-FFF2-40B4-BE49-F238E27FC236}">
                <a16:creationId xmlns:a16="http://schemas.microsoft.com/office/drawing/2014/main" id="{B2781124-4438-4E13-42B7-BF14736C7FBE}"/>
              </a:ext>
            </a:extLst>
          </p:cNvPr>
          <p:cNvSpPr>
            <a:spLocks noGrp="1"/>
          </p:cNvSpPr>
          <p:nvPr>
            <p:ph type="ftr" sz="quarter" idx="3"/>
          </p:nvPr>
        </p:nvSpPr>
        <p:spPr>
          <a:xfrm>
            <a:off x="0" y="6355817"/>
            <a:ext cx="10744199" cy="442131"/>
          </a:xfrm>
        </p:spPr>
        <p:txBody>
          <a:bodyPr/>
          <a:lstStyle/>
          <a:p>
            <a:r>
              <a:rPr lang="en-US" sz="1000" dirty="0"/>
              <a:t>FC, functional class 
Humbert M, et al. </a:t>
            </a:r>
            <a:r>
              <a:rPr lang="en-US" sz="1000" i="1" dirty="0"/>
              <a:t>Arthritis Rheum</a:t>
            </a:r>
            <a:r>
              <a:rPr lang="en-US" sz="1000" dirty="0"/>
              <a:t>. 2011;63(11):3522-30.</a:t>
            </a:r>
          </a:p>
        </p:txBody>
      </p:sp>
      <p:sp>
        <p:nvSpPr>
          <p:cNvPr id="3" name="TextBox 2">
            <a:extLst>
              <a:ext uri="{FF2B5EF4-FFF2-40B4-BE49-F238E27FC236}">
                <a16:creationId xmlns:a16="http://schemas.microsoft.com/office/drawing/2014/main" id="{F2AD4076-27C8-E24F-0DB2-60B02430F23F}"/>
              </a:ext>
            </a:extLst>
          </p:cNvPr>
          <p:cNvSpPr txBox="1"/>
          <p:nvPr/>
        </p:nvSpPr>
        <p:spPr>
          <a:xfrm>
            <a:off x="9912626" y="30877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19920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ooter Placeholder 13">
            <a:extLst>
              <a:ext uri="{FF2B5EF4-FFF2-40B4-BE49-F238E27FC236}">
                <a16:creationId xmlns:a16="http://schemas.microsoft.com/office/drawing/2014/main" id="{13A36D7B-CF85-5A76-DCC8-C49D608778AD}"/>
              </a:ext>
            </a:extLst>
          </p:cNvPr>
          <p:cNvSpPr>
            <a:spLocks noGrp="1"/>
          </p:cNvSpPr>
          <p:nvPr>
            <p:ph type="ftr" sz="quarter" idx="3"/>
          </p:nvPr>
        </p:nvSpPr>
        <p:spPr>
          <a:xfrm>
            <a:off x="0" y="6449286"/>
            <a:ext cx="10744199" cy="442131"/>
          </a:xfrm>
        </p:spPr>
        <p:txBody>
          <a:bodyPr/>
          <a:lstStyle/>
          <a:p>
            <a:r>
              <a:rPr lang="en-US" dirty="0"/>
              <a:t>BNP, brain natriuretic peptide; CMR, cardiovascular magnetic resonance; CPET, cardiopulmonary exercise testing; CTD, connective tissue disease; DLCO, diffusing capacity for carbon monoxide; FVC, forced vital capacity; NT-</a:t>
            </a:r>
            <a:r>
              <a:rPr lang="en-US" dirty="0" err="1"/>
              <a:t>proBNP</a:t>
            </a:r>
            <a:r>
              <a:rPr lang="en-US" dirty="0"/>
              <a:t>, N-terminal pro-B-type natriuretic peptide; RHC, right heart catheterization; PFT, pulmonary function test</a:t>
            </a:r>
          </a:p>
          <a:p>
            <a:r>
              <a:rPr lang="en-US" dirty="0"/>
              <a:t>
Humbert M, et al. </a:t>
            </a:r>
            <a:r>
              <a:rPr lang="en-US" i="1" dirty="0" err="1"/>
              <a:t>Eur</a:t>
            </a:r>
            <a:r>
              <a:rPr lang="en-US" i="1" dirty="0"/>
              <a:t> Respir J </a:t>
            </a:r>
            <a:r>
              <a:rPr lang="en-US" dirty="0"/>
              <a:t>2023; 61: 220087.</a:t>
            </a:r>
          </a:p>
        </p:txBody>
      </p:sp>
      <p:sp>
        <p:nvSpPr>
          <p:cNvPr id="2" name="Title 1"/>
          <p:cNvSpPr>
            <a:spLocks noGrp="1"/>
          </p:cNvSpPr>
          <p:nvPr>
            <p:ph type="title"/>
          </p:nvPr>
        </p:nvSpPr>
        <p:spPr/>
        <p:txBody>
          <a:bodyPr anchor="t"/>
          <a:lstStyle/>
          <a:p>
            <a:r>
              <a:rPr lang="en-US" dirty="0"/>
              <a:t>S</a:t>
            </a:r>
            <a:r>
              <a:rPr lang="en-GB" dirty="0" err="1"/>
              <a:t>creening</a:t>
            </a:r>
            <a:r>
              <a:rPr lang="en-GB" dirty="0"/>
              <a:t> for PAH in </a:t>
            </a:r>
            <a:r>
              <a:rPr lang="en-GB" dirty="0" err="1"/>
              <a:t>SSc</a:t>
            </a:r>
            <a:r>
              <a:rPr lang="en-GB" dirty="0"/>
              <a:t> Patients Is Recommended</a:t>
            </a:r>
          </a:p>
        </p:txBody>
      </p:sp>
      <p:sp>
        <p:nvSpPr>
          <p:cNvPr id="17" name="Text Placeholder 7">
            <a:extLst>
              <a:ext uri="{FF2B5EF4-FFF2-40B4-BE49-F238E27FC236}">
                <a16:creationId xmlns:a16="http://schemas.microsoft.com/office/drawing/2014/main" id="{554D6D05-B807-A5D2-3874-8F2EFFE40C90}"/>
              </a:ext>
            </a:extLst>
          </p:cNvPr>
          <p:cNvSpPr txBox="1">
            <a:spLocks/>
          </p:cNvSpPr>
          <p:nvPr/>
        </p:nvSpPr>
        <p:spPr>
          <a:xfrm>
            <a:off x="2414148" y="829799"/>
            <a:ext cx="7327027" cy="374503"/>
          </a:xfrm>
          <a:prstGeom prst="rect">
            <a:avLst/>
          </a:prstGeom>
        </p:spPr>
        <p:txBody>
          <a:bodyPr rtlCol="0">
            <a:noAutofit/>
          </a:bodyPr>
          <a:lstStyle>
            <a:lvl1pPr marL="234142" indent="-234142" algn="l" rtl="0" eaLnBrk="1" fontAlgn="base" hangingPunct="1">
              <a:lnSpc>
                <a:spcPct val="100000"/>
              </a:lnSpc>
              <a:spcBef>
                <a:spcPts val="1800"/>
              </a:spcBef>
              <a:spcAft>
                <a:spcPct val="0"/>
              </a:spcAft>
              <a:buClr>
                <a:schemeClr val="tx1"/>
              </a:buClr>
              <a:buSzPct val="100000"/>
              <a:buFont typeface="Arial" pitchFamily="-65" charset="0"/>
              <a:buChar char="•"/>
              <a:tabLst/>
              <a:defRPr sz="2333">
                <a:solidFill>
                  <a:schemeClr val="tx1"/>
                </a:solidFill>
                <a:latin typeface="Verdana" charset="0"/>
                <a:ea typeface="Verdana" charset="0"/>
                <a:cs typeface="Verdana" charset="0"/>
                <a:sym typeface="Arial" pitchFamily="-65" charset="0"/>
              </a:defRPr>
            </a:lvl1pPr>
            <a:lvl2pPr marL="534424" indent="-234142" algn="l" rtl="0" eaLnBrk="1" fontAlgn="base" hangingPunct="1">
              <a:lnSpc>
                <a:spcPct val="100000"/>
              </a:lnSpc>
              <a:spcBef>
                <a:spcPts val="0"/>
              </a:spcBef>
              <a:spcAft>
                <a:spcPct val="0"/>
              </a:spcAft>
              <a:buClr>
                <a:schemeClr val="tx1"/>
              </a:buClr>
              <a:buSzPct val="100000"/>
              <a:buFont typeface="Arial" pitchFamily="-65" charset="0"/>
              <a:buChar char="–"/>
              <a:tabLst/>
              <a:defRPr sz="2000">
                <a:solidFill>
                  <a:schemeClr val="tx1"/>
                </a:solidFill>
                <a:latin typeface="Verdana" charset="0"/>
                <a:ea typeface="Verdana" charset="0"/>
                <a:cs typeface="Verdana" charset="0"/>
                <a:sym typeface="Arial" pitchFamily="-65" charset="0"/>
              </a:defRPr>
            </a:lvl2pPr>
            <a:lvl3pPr marL="731472" indent="-201155" algn="l" rtl="0" eaLnBrk="1" fontAlgn="base" hangingPunct="1">
              <a:lnSpc>
                <a:spcPct val="100000"/>
              </a:lnSpc>
              <a:spcBef>
                <a:spcPts val="0"/>
              </a:spcBef>
              <a:spcAft>
                <a:spcPct val="0"/>
              </a:spcAft>
              <a:buClr>
                <a:schemeClr val="tx1"/>
              </a:buClr>
              <a:buSzPct val="100000"/>
              <a:buFont typeface="Arial" pitchFamily="-65" charset="0"/>
              <a:buChar char="•"/>
              <a:defRPr sz="1800">
                <a:solidFill>
                  <a:schemeClr val="tx1"/>
                </a:solidFill>
                <a:latin typeface="Verdana" charset="0"/>
                <a:ea typeface="Verdana" charset="0"/>
                <a:cs typeface="Verdana" charset="0"/>
                <a:sym typeface="Arial" pitchFamily="-65" charset="0"/>
              </a:defRPr>
            </a:lvl3pPr>
            <a:lvl4pPr marL="1097208" indent="-201155" algn="l" rtl="0" eaLnBrk="1" fontAlgn="base" hangingPunct="1">
              <a:lnSpc>
                <a:spcPct val="100000"/>
              </a:lnSpc>
              <a:spcBef>
                <a:spcPts val="0"/>
              </a:spcBef>
              <a:spcAft>
                <a:spcPct val="0"/>
              </a:spcAft>
              <a:buClr>
                <a:schemeClr val="tx1"/>
              </a:buClr>
              <a:buSzPct val="100000"/>
              <a:buFont typeface="Arial" pitchFamily="-65" charset="0"/>
              <a:buChar char="–"/>
              <a:defRPr sz="1500">
                <a:solidFill>
                  <a:schemeClr val="tx1"/>
                </a:solidFill>
                <a:latin typeface="Verdana" charset="0"/>
                <a:ea typeface="Verdana" charset="0"/>
                <a:cs typeface="Verdana" charset="0"/>
                <a:sym typeface="Arial" pitchFamily="-65" charset="0"/>
              </a:defRPr>
            </a:lvl4pPr>
            <a:lvl5pPr marL="1487867" indent="-191123" algn="l" rtl="0" eaLnBrk="1" fontAlgn="base" hangingPunct="1">
              <a:lnSpc>
                <a:spcPct val="100000"/>
              </a:lnSpc>
              <a:spcBef>
                <a:spcPts val="0"/>
              </a:spcBef>
              <a:spcAft>
                <a:spcPct val="0"/>
              </a:spcAft>
              <a:buClr>
                <a:schemeClr val="tx1"/>
              </a:buClr>
              <a:buSzPct val="100000"/>
              <a:buFont typeface="Arial" pitchFamily="-65" charset="0"/>
              <a:buChar char="»"/>
              <a:defRPr sz="1300">
                <a:solidFill>
                  <a:schemeClr val="tx1"/>
                </a:solidFill>
                <a:latin typeface="Verdana" charset="0"/>
                <a:ea typeface="Verdana" charset="0"/>
                <a:cs typeface="Verdana" charset="0"/>
                <a:sym typeface="Arial" pitchFamily="-65" charset="0"/>
              </a:defRPr>
            </a:lvl5pPr>
            <a:lvl6pPr marL="1776108"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6pPr>
            <a:lvl7pPr marL="2064125"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7pPr>
            <a:lvl8pPr marL="2352141"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8pPr>
            <a:lvl9pPr marL="2640159" indent="-192011" algn="l" rtl="0" eaLnBrk="1" fontAlgn="base" hangingPunct="1">
              <a:spcBef>
                <a:spcPts val="380"/>
              </a:spcBef>
              <a:spcAft>
                <a:spcPct val="0"/>
              </a:spcAft>
              <a:buSzPct val="100000"/>
              <a:buFont typeface="Arial" pitchFamily="-110" charset="0"/>
              <a:buChar char="»"/>
              <a:defRPr sz="1700">
                <a:solidFill>
                  <a:schemeClr val="tx1"/>
                </a:solidFill>
                <a:latin typeface="+mn-lt"/>
                <a:ea typeface="+mn-ea"/>
                <a:cs typeface="+mn-cs"/>
                <a:sym typeface="Arial" pitchFamily="-110" charset="0"/>
              </a:defRPr>
            </a:lvl9pPr>
          </a:lstStyle>
          <a:p>
            <a:pPr marL="0" marR="0" lvl="0" indent="0" algn="ctr" defTabSz="914400" rtl="0" eaLnBrk="1" fontAlgn="base" latinLnBrk="0" hangingPunct="1">
              <a:lnSpc>
                <a:spcPct val="100000"/>
              </a:lnSpc>
              <a:spcBef>
                <a:spcPct val="0"/>
              </a:spcBef>
              <a:spcAft>
                <a:spcPct val="0"/>
              </a:spcAft>
              <a:buClr>
                <a:srgbClr val="212121"/>
              </a:buClr>
              <a:buSzPct val="100000"/>
              <a:buFont typeface="Arial" pitchFamily="-65" charset="0"/>
              <a:buNone/>
              <a:tabLst/>
              <a:defRPr/>
            </a:pPr>
            <a:r>
              <a:rPr kumimoji="0" lang="en-GB" sz="1600" b="1" i="0" u="none" strike="noStrike" kern="0" cap="none" spc="0" normalizeH="0" baseline="0" noProof="0" dirty="0">
                <a:ln>
                  <a:noFill/>
                </a:ln>
                <a:solidFill>
                  <a:schemeClr val="accent3"/>
                </a:solidFill>
                <a:effectLst/>
                <a:uLnTx/>
                <a:uFillTx/>
                <a:latin typeface="Verdana" panose="020B0604030504040204" pitchFamily="34" charset="0"/>
                <a:ea typeface="Verdana" panose="020B0604030504040204" pitchFamily="34" charset="0"/>
                <a:cs typeface="Calibri" panose="020F0502020204030204" pitchFamily="34" charset="0"/>
                <a:sym typeface="Arial" pitchFamily="-65" charset="0"/>
              </a:rPr>
              <a:t>Recommendations from the 2022 ESC/ERS Guidelines on PAH</a:t>
            </a:r>
          </a:p>
        </p:txBody>
      </p:sp>
      <p:grpSp>
        <p:nvGrpSpPr>
          <p:cNvPr id="13" name="Group 12">
            <a:extLst>
              <a:ext uri="{FF2B5EF4-FFF2-40B4-BE49-F238E27FC236}">
                <a16:creationId xmlns:a16="http://schemas.microsoft.com/office/drawing/2014/main" id="{671CD322-3E35-F96B-5A10-75CB7DF9D375}"/>
              </a:ext>
            </a:extLst>
          </p:cNvPr>
          <p:cNvGrpSpPr/>
          <p:nvPr/>
        </p:nvGrpSpPr>
        <p:grpSpPr>
          <a:xfrm>
            <a:off x="6401647" y="1327107"/>
            <a:ext cx="5526204" cy="3630027"/>
            <a:chOff x="6401647" y="1657590"/>
            <a:chExt cx="4805125" cy="2971319"/>
          </a:xfrm>
        </p:grpSpPr>
        <p:pic>
          <p:nvPicPr>
            <p:cNvPr id="23" name="Picture 22">
              <a:extLst>
                <a:ext uri="{FF2B5EF4-FFF2-40B4-BE49-F238E27FC236}">
                  <a16:creationId xmlns:a16="http://schemas.microsoft.com/office/drawing/2014/main" id="{D96C7D35-9CCD-0E7E-F0CB-DB513397081E}"/>
                </a:ext>
              </a:extLst>
            </p:cNvPr>
            <p:cNvPicPr>
              <a:picLocks noChangeAspect="1"/>
            </p:cNvPicPr>
            <p:nvPr/>
          </p:nvPicPr>
          <p:blipFill>
            <a:blip r:embed="rId3"/>
            <a:stretch>
              <a:fillRect/>
            </a:stretch>
          </p:blipFill>
          <p:spPr>
            <a:xfrm>
              <a:off x="6401647" y="1657590"/>
              <a:ext cx="4805125" cy="2971319"/>
            </a:xfrm>
            <a:prstGeom prst="rect">
              <a:avLst/>
            </a:prstGeom>
          </p:spPr>
        </p:pic>
        <p:sp>
          <p:nvSpPr>
            <p:cNvPr id="6" name="Rectangle 5">
              <a:extLst>
                <a:ext uri="{FF2B5EF4-FFF2-40B4-BE49-F238E27FC236}">
                  <a16:creationId xmlns:a16="http://schemas.microsoft.com/office/drawing/2014/main" id="{0510A7E3-CEEF-30BF-6EE9-F00C0B11D611}"/>
                </a:ext>
              </a:extLst>
            </p:cNvPr>
            <p:cNvSpPr/>
            <p:nvPr/>
          </p:nvSpPr>
          <p:spPr>
            <a:xfrm>
              <a:off x="10291160" y="1749288"/>
              <a:ext cx="144927" cy="149362"/>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49A84BE-7B82-3051-98BC-4D0F2004EA99}"/>
                </a:ext>
              </a:extLst>
            </p:cNvPr>
            <p:cNvSpPr/>
            <p:nvPr/>
          </p:nvSpPr>
          <p:spPr>
            <a:xfrm>
              <a:off x="11015461" y="1755914"/>
              <a:ext cx="144927" cy="149362"/>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65A5C6B1-1B08-4A40-B93B-E615862F7B3D}"/>
              </a:ext>
            </a:extLst>
          </p:cNvPr>
          <p:cNvGrpSpPr/>
          <p:nvPr/>
        </p:nvGrpSpPr>
        <p:grpSpPr>
          <a:xfrm>
            <a:off x="609600" y="1332896"/>
            <a:ext cx="5486400" cy="4763926"/>
            <a:chOff x="1046874" y="1657590"/>
            <a:chExt cx="4805126" cy="4205347"/>
          </a:xfrm>
        </p:grpSpPr>
        <p:pic>
          <p:nvPicPr>
            <p:cNvPr id="22" name="Picture 21">
              <a:extLst>
                <a:ext uri="{FF2B5EF4-FFF2-40B4-BE49-F238E27FC236}">
                  <a16:creationId xmlns:a16="http://schemas.microsoft.com/office/drawing/2014/main" id="{50D5446C-8DA0-1889-A9C9-91EE1562159C}"/>
                </a:ext>
              </a:extLst>
            </p:cNvPr>
            <p:cNvPicPr>
              <a:picLocks noChangeAspect="1"/>
            </p:cNvPicPr>
            <p:nvPr/>
          </p:nvPicPr>
          <p:blipFill>
            <a:blip r:embed="rId4"/>
            <a:stretch>
              <a:fillRect/>
            </a:stretch>
          </p:blipFill>
          <p:spPr>
            <a:xfrm>
              <a:off x="1046874" y="1657590"/>
              <a:ext cx="4805126" cy="4205347"/>
            </a:xfrm>
            <a:prstGeom prst="rect">
              <a:avLst/>
            </a:prstGeom>
          </p:spPr>
        </p:pic>
        <p:sp>
          <p:nvSpPr>
            <p:cNvPr id="4" name="Rectangle 3">
              <a:extLst>
                <a:ext uri="{FF2B5EF4-FFF2-40B4-BE49-F238E27FC236}">
                  <a16:creationId xmlns:a16="http://schemas.microsoft.com/office/drawing/2014/main" id="{A1D15878-BE85-D9BA-A8A2-5F54171B4A54}"/>
                </a:ext>
              </a:extLst>
            </p:cNvPr>
            <p:cNvSpPr/>
            <p:nvPr/>
          </p:nvSpPr>
          <p:spPr>
            <a:xfrm>
              <a:off x="4917403" y="1762540"/>
              <a:ext cx="144927" cy="149362"/>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341D73F-60C2-F7FA-249B-7326525B5FAE}"/>
                </a:ext>
              </a:extLst>
            </p:cNvPr>
            <p:cNvSpPr/>
            <p:nvPr/>
          </p:nvSpPr>
          <p:spPr>
            <a:xfrm>
              <a:off x="5658359" y="1762540"/>
              <a:ext cx="144927" cy="149362"/>
            </a:xfrm>
            <a:prstGeom prst="rect">
              <a:avLst/>
            </a:prstGeom>
            <a:solidFill>
              <a:srgbClr val="CEC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0BAD8B9-33C4-84CB-C9A6-FF4D1F3CDE4A}"/>
                </a:ext>
              </a:extLst>
            </p:cNvPr>
            <p:cNvSpPr/>
            <p:nvPr/>
          </p:nvSpPr>
          <p:spPr>
            <a:xfrm>
              <a:off x="3459665" y="2703443"/>
              <a:ext cx="449727" cy="1192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FF46ADC-0BC0-B596-86E4-42594ED6DA1B}"/>
                </a:ext>
              </a:extLst>
            </p:cNvPr>
            <p:cNvSpPr/>
            <p:nvPr/>
          </p:nvSpPr>
          <p:spPr>
            <a:xfrm>
              <a:off x="3909392" y="3672820"/>
              <a:ext cx="449727" cy="1192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DAC37E-E9D9-EFBC-6616-BD516583DA25}"/>
                </a:ext>
              </a:extLst>
            </p:cNvPr>
            <p:cNvSpPr/>
            <p:nvPr/>
          </p:nvSpPr>
          <p:spPr>
            <a:xfrm>
              <a:off x="3605016" y="4417796"/>
              <a:ext cx="449727" cy="119270"/>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0CFDB2-AB4F-9CBD-E7C2-D26328B1EDA2}"/>
                </a:ext>
              </a:extLst>
            </p:cNvPr>
            <p:cNvSpPr/>
            <p:nvPr/>
          </p:nvSpPr>
          <p:spPr>
            <a:xfrm>
              <a:off x="1411781" y="5577361"/>
              <a:ext cx="1013354" cy="232567"/>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95049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32883B-860B-E8A5-4DE3-066F0AF0BE60}"/>
              </a:ext>
            </a:extLst>
          </p:cNvPr>
          <p:cNvSpPr>
            <a:spLocks noGrp="1"/>
          </p:cNvSpPr>
          <p:nvPr>
            <p:ph type="title"/>
          </p:nvPr>
        </p:nvSpPr>
        <p:spPr/>
        <p:txBody>
          <a:bodyPr anchor="t"/>
          <a:lstStyle/>
          <a:p>
            <a:r>
              <a:rPr lang="en-US" dirty="0"/>
              <a:t>Summary</a:t>
            </a:r>
          </a:p>
        </p:txBody>
      </p:sp>
      <p:sp>
        <p:nvSpPr>
          <p:cNvPr id="3" name="Content Placeholder 2">
            <a:extLst>
              <a:ext uri="{FF2B5EF4-FFF2-40B4-BE49-F238E27FC236}">
                <a16:creationId xmlns:a16="http://schemas.microsoft.com/office/drawing/2014/main" id="{4ED42959-19BD-BF89-FF60-43586EAAF0A0}"/>
              </a:ext>
            </a:extLst>
          </p:cNvPr>
          <p:cNvSpPr>
            <a:spLocks noGrp="1"/>
          </p:cNvSpPr>
          <p:nvPr>
            <p:ph idx="1"/>
          </p:nvPr>
        </p:nvSpPr>
        <p:spPr>
          <a:xfrm>
            <a:off x="609600" y="1000126"/>
            <a:ext cx="10744200" cy="4989006"/>
          </a:xfrm>
        </p:spPr>
        <p:txBody>
          <a:bodyPr>
            <a:normAutofit/>
          </a:bodyPr>
          <a:lstStyle/>
          <a:p>
            <a:r>
              <a:rPr lang="en-US" sz="2000" dirty="0"/>
              <a:t>PAH is a known complication in 5%-12% of </a:t>
            </a:r>
            <a:r>
              <a:rPr lang="en-US" sz="2000" dirty="0" err="1"/>
              <a:t>SSc</a:t>
            </a:r>
            <a:r>
              <a:rPr lang="en-US" sz="2000" dirty="0"/>
              <a:t> cases and has been reported to be the primary cause of death in the PAH-CTD</a:t>
            </a:r>
            <a:r>
              <a:rPr lang="en-US" sz="2000" baseline="30000" dirty="0"/>
              <a:t>1-3</a:t>
            </a:r>
          </a:p>
          <a:p>
            <a:r>
              <a:rPr lang="en-US" sz="2000" dirty="0"/>
              <a:t>Many patients with </a:t>
            </a:r>
            <a:r>
              <a:rPr lang="en-US" sz="2000" dirty="0" err="1"/>
              <a:t>SSc</a:t>
            </a:r>
            <a:r>
              <a:rPr lang="en-US" sz="2000" dirty="0"/>
              <a:t> experience long delays in diagnosis of PAH and worsening prognosis</a:t>
            </a:r>
            <a:r>
              <a:rPr lang="en-US" sz="2000" baseline="30000" dirty="0"/>
              <a:t>4-6</a:t>
            </a:r>
          </a:p>
          <a:p>
            <a:r>
              <a:rPr lang="en-US" sz="2000" dirty="0"/>
              <a:t>Certain demographic and clinical features are associated with an increased risk of PAH in SSc</a:t>
            </a:r>
            <a:r>
              <a:rPr lang="en-US" sz="2000" baseline="30000" dirty="0"/>
              <a:t>7</a:t>
            </a:r>
          </a:p>
          <a:p>
            <a:r>
              <a:rPr lang="en-US" sz="2000" dirty="0"/>
              <a:t>Proactive screening can help detect PAH at earlier disease stages and improve patient outcomes</a:t>
            </a:r>
            <a:r>
              <a:rPr lang="en-US" sz="2000" baseline="30000" dirty="0"/>
              <a:t>8 </a:t>
            </a:r>
          </a:p>
          <a:p>
            <a:r>
              <a:rPr lang="en-US" sz="2000" dirty="0"/>
              <a:t>The DETECT algorithm has been reported to have greater sensitivity and reduce missed diagnoses of PAH in </a:t>
            </a:r>
            <a:r>
              <a:rPr lang="en-US" sz="2000" dirty="0" err="1"/>
              <a:t>SSc</a:t>
            </a:r>
            <a:r>
              <a:rPr lang="en-US" sz="2000" dirty="0"/>
              <a:t> when compared with the 2009 and 2015 ESC/ERS guidelines</a:t>
            </a:r>
            <a:r>
              <a:rPr lang="en-US" sz="2000" baseline="30000" dirty="0"/>
              <a:t>9,10</a:t>
            </a:r>
          </a:p>
          <a:p>
            <a:r>
              <a:rPr lang="en-US" sz="2000" dirty="0"/>
              <a:t>Due to the high level of missed diagnoses using echo alone, the 2022 ESC/ERS guidelines now recommend the use of DETECT as an option to screen for PAH-SSc</a:t>
            </a:r>
            <a:r>
              <a:rPr lang="en-US" sz="2000" baseline="30000" dirty="0"/>
              <a:t>11,12</a:t>
            </a:r>
          </a:p>
        </p:txBody>
      </p:sp>
      <p:sp>
        <p:nvSpPr>
          <p:cNvPr id="7" name="Footer Placeholder 6">
            <a:extLst>
              <a:ext uri="{FF2B5EF4-FFF2-40B4-BE49-F238E27FC236}">
                <a16:creationId xmlns:a16="http://schemas.microsoft.com/office/drawing/2014/main" id="{D3D280BC-22BE-6EAA-8310-DCE61C73E61A}"/>
              </a:ext>
            </a:extLst>
          </p:cNvPr>
          <p:cNvSpPr>
            <a:spLocks noGrp="1"/>
          </p:cNvSpPr>
          <p:nvPr>
            <p:ph type="ftr" sz="quarter" idx="3"/>
          </p:nvPr>
        </p:nvSpPr>
        <p:spPr>
          <a:xfrm>
            <a:off x="0" y="6415869"/>
            <a:ext cx="11528755" cy="442131"/>
          </a:xfrm>
        </p:spPr>
        <p:txBody>
          <a:bodyPr/>
          <a:lstStyle/>
          <a:p>
            <a:r>
              <a:rPr lang="en-US" sz="1000" dirty="0"/>
              <a:t>PAH-CTD, pulmonary arterial hypertension associated with connective tissue disease</a:t>
            </a:r>
          </a:p>
          <a:p>
            <a:r>
              <a:rPr lang="en-US" sz="1000" dirty="0"/>
              <a:t>
1. </a:t>
            </a:r>
            <a:r>
              <a:rPr lang="en-US" sz="1000" dirty="0" err="1"/>
              <a:t>Weatherald</a:t>
            </a:r>
            <a:r>
              <a:rPr lang="en-US" sz="1000" dirty="0"/>
              <a:t> J, et al. </a:t>
            </a:r>
            <a:r>
              <a:rPr lang="en-US" sz="1000" i="1" dirty="0" err="1"/>
              <a:t>Eur</a:t>
            </a:r>
            <a:r>
              <a:rPr lang="en-US" sz="1000" i="1" dirty="0"/>
              <a:t> Respir Rev. </a:t>
            </a:r>
            <a:r>
              <a:rPr lang="en-US" sz="1000" dirty="0"/>
              <a:t>2019; 28(153):190023; 2. </a:t>
            </a:r>
            <a:r>
              <a:rPr lang="en-US" sz="1000" dirty="0" err="1"/>
              <a:t>Galiè</a:t>
            </a:r>
            <a:r>
              <a:rPr lang="en-US" sz="1000" dirty="0"/>
              <a:t> N, et al</a:t>
            </a:r>
            <a:r>
              <a:rPr lang="en-US" sz="1000" i="1" dirty="0"/>
              <a:t>. </a:t>
            </a:r>
            <a:r>
              <a:rPr lang="en-US" sz="1000" i="1" dirty="0" err="1"/>
              <a:t>Eur</a:t>
            </a:r>
            <a:r>
              <a:rPr lang="en-US" sz="1000" i="1" dirty="0"/>
              <a:t> Heart J. </a:t>
            </a:r>
            <a:r>
              <a:rPr lang="en-US" sz="1000" dirty="0"/>
              <a:t>2016;37(1):67-11; 3. Kolstad KD, et al. </a:t>
            </a:r>
            <a:r>
              <a:rPr lang="en-US" sz="1000" i="1" dirty="0"/>
              <a:t>Chest</a:t>
            </a:r>
            <a:r>
              <a:rPr lang="en-US" sz="1000" dirty="0"/>
              <a:t>. 2018;154(4):862-71; 4. </a:t>
            </a:r>
            <a:r>
              <a:rPr lang="en-US" sz="1000" dirty="0" err="1"/>
              <a:t>Hachulla</a:t>
            </a:r>
            <a:r>
              <a:rPr lang="en-US" sz="1000" dirty="0"/>
              <a:t> E, et al. </a:t>
            </a:r>
            <a:r>
              <a:rPr lang="en-US" sz="1000" i="1" dirty="0"/>
              <a:t>Chest</a:t>
            </a:r>
            <a:r>
              <a:rPr lang="en-US" sz="1000" dirty="0"/>
              <a:t>. 2009;136(5):1211-9; 5. </a:t>
            </a:r>
            <a:r>
              <a:rPr lang="en-US" sz="1000" dirty="0" err="1"/>
              <a:t>Vachiéry</a:t>
            </a:r>
            <a:r>
              <a:rPr lang="en-US" sz="1000" dirty="0"/>
              <a:t> JL, et al. </a:t>
            </a:r>
            <a:r>
              <a:rPr lang="en-US" sz="1000" i="1" dirty="0" err="1"/>
              <a:t>Eur</a:t>
            </a:r>
            <a:r>
              <a:rPr lang="en-US" sz="1000" i="1" dirty="0"/>
              <a:t> Respir Rev. </a:t>
            </a:r>
            <a:r>
              <a:rPr lang="en-US" sz="1000" dirty="0"/>
              <a:t>2009;18(113):162-9; 6. </a:t>
            </a:r>
            <a:r>
              <a:rPr lang="en-US" sz="1000" dirty="0" err="1"/>
              <a:t>Condliffe</a:t>
            </a:r>
            <a:r>
              <a:rPr lang="en-US" sz="1000" dirty="0"/>
              <a:t> R, et al. </a:t>
            </a:r>
            <a:r>
              <a:rPr lang="en-US" sz="1000" i="1" dirty="0"/>
              <a:t>Am J Respir Crit Care Med. </a:t>
            </a:r>
            <a:r>
              <a:rPr lang="en-US" sz="1000" dirty="0"/>
              <a:t>2009;179(2):151-7; 7. </a:t>
            </a:r>
            <a:r>
              <a:rPr lang="en-US" sz="1000" dirty="0" err="1"/>
              <a:t>Yaqub</a:t>
            </a:r>
            <a:r>
              <a:rPr lang="en-US" sz="1000" dirty="0"/>
              <a:t> A, et al. </a:t>
            </a:r>
            <a:r>
              <a:rPr lang="en-US" sz="1000" i="1" dirty="0" err="1"/>
              <a:t>Curr</a:t>
            </a:r>
            <a:r>
              <a:rPr lang="en-US" sz="1000" i="1" dirty="0"/>
              <a:t> </a:t>
            </a:r>
            <a:r>
              <a:rPr lang="en-US" sz="1000" i="1" dirty="0" err="1"/>
              <a:t>Rheumatol</a:t>
            </a:r>
            <a:r>
              <a:rPr lang="en-US" sz="1000" i="1" dirty="0"/>
              <a:t> Rep. </a:t>
            </a:r>
            <a:r>
              <a:rPr lang="en-US" sz="1000" dirty="0"/>
              <a:t>2013;15(1):302; 8. Humbert M, et al</a:t>
            </a:r>
            <a:r>
              <a:rPr lang="en-US" sz="1000" i="1" dirty="0"/>
              <a:t>. Arthritis Rheum. </a:t>
            </a:r>
            <a:r>
              <a:rPr lang="en-US" sz="1000" dirty="0"/>
              <a:t>2011;63(11):3522-30; 9. Young A, et al. </a:t>
            </a:r>
            <a:r>
              <a:rPr lang="en-US" sz="1000" i="1" dirty="0"/>
              <a:t>Arthritis </a:t>
            </a:r>
            <a:r>
              <a:rPr lang="en-US" sz="1000" i="1" dirty="0" err="1"/>
              <a:t>Rheumatol</a:t>
            </a:r>
            <a:r>
              <a:rPr lang="en-US" sz="1000" i="1" dirty="0"/>
              <a:t>. </a:t>
            </a:r>
            <a:r>
              <a:rPr lang="en-US" sz="1000" dirty="0"/>
              <a:t>2021; 10. Coghlan JG, et al. </a:t>
            </a:r>
            <a:r>
              <a:rPr lang="en-US" sz="1000" i="1" dirty="0"/>
              <a:t>Ann Rheum Dis. </a:t>
            </a:r>
            <a:r>
              <a:rPr lang="en-US" sz="1000" dirty="0"/>
              <a:t>2014;73(7):1340-9; 11. Humbert M, et al. </a:t>
            </a:r>
            <a:r>
              <a:rPr lang="en-US" sz="1000" i="1" dirty="0" err="1"/>
              <a:t>Eur</a:t>
            </a:r>
            <a:r>
              <a:rPr lang="en-US" sz="1000" i="1" dirty="0"/>
              <a:t> Respir J. </a:t>
            </a:r>
            <a:r>
              <a:rPr lang="en-US" sz="1000" dirty="0"/>
              <a:t>2022; ehac237; 12. Humbert M, et al. </a:t>
            </a:r>
            <a:r>
              <a:rPr lang="en-US" sz="1000" i="1" dirty="0" err="1"/>
              <a:t>Eur</a:t>
            </a:r>
            <a:r>
              <a:rPr lang="en-US" sz="1000" i="1" dirty="0"/>
              <a:t> Respir J. </a:t>
            </a:r>
            <a:r>
              <a:rPr lang="en-US" sz="1000" dirty="0"/>
              <a:t>2022; (Suppl) ehac237. </a:t>
            </a:r>
          </a:p>
        </p:txBody>
      </p:sp>
    </p:spTree>
    <p:extLst>
      <p:ext uri="{BB962C8B-B14F-4D97-AF65-F5344CB8AC3E}">
        <p14:creationId xmlns:p14="http://schemas.microsoft.com/office/powerpoint/2010/main" val="329819204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BS_SHAPE_LOCK" val="TRUE"/>
</p:tagLst>
</file>

<file path=ppt/tags/tag2.xml><?xml version="1.0" encoding="utf-8"?>
<p:tagLst xmlns:a="http://schemas.openxmlformats.org/drawingml/2006/main" xmlns:r="http://schemas.openxmlformats.org/officeDocument/2006/relationships" xmlns:p="http://schemas.openxmlformats.org/presentationml/2006/main">
  <p:tag name="BS_SHAPE_LOCK" val="TRUE"/>
</p:tagLst>
</file>

<file path=ppt/theme/theme1.xml><?xml version="1.0" encoding="utf-8"?>
<a:theme xmlns:a="http://schemas.openxmlformats.org/drawingml/2006/main" name="Pulm-critical Care Theme">
  <a:themeElements>
    <a:clrScheme name="MedEd PCC">
      <a:dk1>
        <a:srgbClr val="3F3F3F"/>
      </a:dk1>
      <a:lt1>
        <a:srgbClr val="FFFFFF"/>
      </a:lt1>
      <a:dk2>
        <a:srgbClr val="3F3F3F"/>
      </a:dk2>
      <a:lt2>
        <a:srgbClr val="FAFAFA"/>
      </a:lt2>
      <a:accent1>
        <a:srgbClr val="8E1537"/>
      </a:accent1>
      <a:accent2>
        <a:srgbClr val="B21E6C"/>
      </a:accent2>
      <a:accent3>
        <a:srgbClr val="10416A"/>
      </a:accent3>
      <a:accent4>
        <a:srgbClr val="0075C9"/>
      </a:accent4>
      <a:accent5>
        <a:srgbClr val="FCB315"/>
      </a:accent5>
      <a:accent6>
        <a:srgbClr val="7CC109"/>
      </a:accent6>
      <a:hlink>
        <a:srgbClr val="CE0E2D"/>
      </a:hlink>
      <a:folHlink>
        <a:srgbClr val="001B7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ulm-critical Care Theme" id="{3F50686B-5308-D44F-AC5D-3023AE0E6F62}" vid="{3D7E2827-609A-184A-8312-F06F4BBE7F19}"/>
    </a:ext>
  </a:extLst>
</a:theme>
</file>

<file path=ppt/theme/theme2.xml><?xml version="1.0" encoding="utf-8"?>
<a:theme xmlns:a="http://schemas.openxmlformats.org/drawingml/2006/main" name="Neurology2023">
  <a:themeElements>
    <a:clrScheme name="NeuroPsych23">
      <a:dk1>
        <a:srgbClr val="3F3F3F"/>
      </a:dk1>
      <a:lt1>
        <a:srgbClr val="FFFFFF"/>
      </a:lt1>
      <a:dk2>
        <a:srgbClr val="5E5E5E"/>
      </a:dk2>
      <a:lt2>
        <a:srgbClr val="FFFFFF"/>
      </a:lt2>
      <a:accent1>
        <a:srgbClr val="2B407E"/>
      </a:accent1>
      <a:accent2>
        <a:srgbClr val="A84657"/>
      </a:accent2>
      <a:accent3>
        <a:srgbClr val="98E9ED"/>
      </a:accent3>
      <a:accent4>
        <a:srgbClr val="8589A7"/>
      </a:accent4>
      <a:accent5>
        <a:srgbClr val="642C50"/>
      </a:accent5>
      <a:accent6>
        <a:srgbClr val="1D224C"/>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urology2023" id="{6B2DFC96-7B20-6A45-8521-B7802BE8BE55}" vid="{48BB2579-8D5B-E643-8D3E-498541DF600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Janssen Our Promise – COOL">
    <a:dk1>
      <a:srgbClr val="212121"/>
    </a:dk1>
    <a:lt1>
      <a:srgbClr val="FFFFFF"/>
    </a:lt1>
    <a:dk2>
      <a:srgbClr val="646464"/>
    </a:dk2>
    <a:lt2>
      <a:srgbClr val="F4F4F4"/>
    </a:lt2>
    <a:accent1>
      <a:srgbClr val="00A0DF"/>
    </a:accent1>
    <a:accent2>
      <a:srgbClr val="003479"/>
    </a:accent2>
    <a:accent3>
      <a:srgbClr val="1C75BC"/>
    </a:accent3>
    <a:accent4>
      <a:srgbClr val="349941"/>
    </a:accent4>
    <a:accent5>
      <a:srgbClr val="6EBD44"/>
    </a:accent5>
    <a:accent6>
      <a:srgbClr val="7E2E78"/>
    </a:accent6>
    <a:hlink>
      <a:srgbClr val="00A0DE"/>
    </a:hlink>
    <a:folHlink>
      <a:srgbClr val="636363"/>
    </a:folHlink>
  </a:clrScheme>
  <a:fontScheme name="Title &amp; Bullets">
    <a:majorFont>
      <a:latin typeface="Arial"/>
      <a:ea typeface="ヒラギノ角ゴ ProN W6"/>
      <a:cs typeface="ヒラギノ角ゴ ProN W6"/>
    </a:majorFont>
    <a:minorFont>
      <a:latin typeface="Arial"/>
      <a:ea typeface="ヒラギノ角ゴ ProN W3"/>
      <a:cs typeface="ヒラギノ角ゴ ProN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Pulm-critical Care Theme</Template>
  <TotalTime>612</TotalTime>
  <Words>2066</Words>
  <Application>Microsoft Macintosh PowerPoint</Application>
  <PresentationFormat>Widescreen</PresentationFormat>
  <Paragraphs>209</Paragraphs>
  <Slides>10</Slides>
  <Notes>7</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10</vt:i4>
      </vt:variant>
    </vt:vector>
  </HeadingPairs>
  <TitlesOfParts>
    <vt:vector size="20" baseType="lpstr">
      <vt:lpstr>Arial</vt:lpstr>
      <vt:lpstr>Calibri</vt:lpstr>
      <vt:lpstr>Calibri Light</vt:lpstr>
      <vt:lpstr>Century Gothic</vt:lpstr>
      <vt:lpstr>Trebuchet MS</vt:lpstr>
      <vt:lpstr>Univers</vt:lpstr>
      <vt:lpstr>Verdana</vt:lpstr>
      <vt:lpstr>Pulm-critical Care Theme</vt:lpstr>
      <vt:lpstr>Neurology2023</vt:lpstr>
      <vt:lpstr>Office Theme</vt:lpstr>
      <vt:lpstr>Why Should We Screen for PAH in Systemic Sclerosis?</vt:lpstr>
      <vt:lpstr>Disclaimer</vt:lpstr>
      <vt:lpstr>PowerPoint Presentation</vt:lpstr>
      <vt:lpstr>Importance of Early Detection of PAH in SSc</vt:lpstr>
      <vt:lpstr>Screening Is Recommended for Asymptomatic Patients</vt:lpstr>
      <vt:lpstr>Screening Is Recommended for Asymptomatic Patients</vt:lpstr>
      <vt:lpstr>Screening Allows Earlier Detection of PAH in SSc Patients</vt:lpstr>
      <vt:lpstr>Screening for PAH in SSc Patients Is Recommended</vt:lpstr>
      <vt:lpstr>Summary</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MedEd On The Go</dc:creator>
  <cp:keywords/>
  <dc:description/>
  <cp:lastModifiedBy>Moriah Diethorn</cp:lastModifiedBy>
  <cp:revision>79</cp:revision>
  <dcterms:created xsi:type="dcterms:W3CDTF">2019-05-10T15:43:12Z</dcterms:created>
  <dcterms:modified xsi:type="dcterms:W3CDTF">2023-05-24T18:56:15Z</dcterms:modified>
  <cp:category/>
</cp:coreProperties>
</file>