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 id="2147483687" r:id="rId2"/>
    <p:sldMasterId id="2147483699" r:id="rId3"/>
  </p:sldMasterIdLst>
  <p:notesMasterIdLst>
    <p:notesMasterId r:id="rId12"/>
  </p:notesMasterIdLst>
  <p:handoutMasterIdLst>
    <p:handoutMasterId r:id="rId13"/>
  </p:handoutMasterIdLst>
  <p:sldIdLst>
    <p:sldId id="2134959419" r:id="rId4"/>
    <p:sldId id="256" r:id="rId5"/>
    <p:sldId id="265" r:id="rId6"/>
    <p:sldId id="2134959415" r:id="rId7"/>
    <p:sldId id="2134959416" r:id="rId8"/>
    <p:sldId id="2134959417" r:id="rId9"/>
    <p:sldId id="2134959418"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B0547538-8B96-6C5E-B990-55466F9A02D9}" name="Rebecca Barraclough" initials="RB" userId="S::rbarraclough@ushealthconnect.com::2fefac7e-c711-47ad-8a3f-c5e62e1ab735" providerId="AD"/>
  <p188:author id="{6EB12EAF-BC4E-6B6B-0102-503011D8EEE7}" name="Emily Jebing" initials="EJ" userId="Emily Jebing" providerId="None"/>
  <p188:author id="{395453D9-83D9-A04B-6D27-6FB645420696}" name="Dr Dixon Wilde" initials="DDW" userId="Dr Dixon Wilde" providerId="Non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C00"/>
    <a:srgbClr val="EBEBE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665" autoAdjust="0"/>
    <p:restoredTop sz="95918"/>
  </p:normalViewPr>
  <p:slideViewPr>
    <p:cSldViewPr snapToGrid="0">
      <p:cViewPr varScale="1">
        <p:scale>
          <a:sx n="118" d="100"/>
          <a:sy n="118" d="100"/>
        </p:scale>
        <p:origin x="1120" y="20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970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18" Type="http://schemas.microsoft.com/office/2018/10/relationships/authors" Target="author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5/24/23</a:t>
            </a:fld>
            <a:endParaRPr lang="en-US"/>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23D6F5-3390-CC49-966D-162D010FD65C}" type="datetimeFigureOut">
              <a:rPr lang="en-US" smtClean="0"/>
              <a:t>5/24/23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1DC793-02F7-7645-B963-6647C8C784F6}" type="slidenum">
              <a:rPr lang="en-US" smtClean="0"/>
              <a:t>‹#›</a:t>
            </a:fld>
            <a:endParaRPr lang="en-US"/>
          </a:p>
        </p:txBody>
      </p:sp>
    </p:spTree>
    <p:extLst>
      <p:ext uri="{BB962C8B-B14F-4D97-AF65-F5344CB8AC3E}">
        <p14:creationId xmlns:p14="http://schemas.microsoft.com/office/powerpoint/2010/main" val="799625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1DC793-02F7-7645-B963-6647C8C784F6}" type="slidenum">
              <a:rPr lang="en-US" smtClean="0"/>
              <a:t>1</a:t>
            </a:fld>
            <a:endParaRPr lang="en-US"/>
          </a:p>
        </p:txBody>
      </p:sp>
    </p:spTree>
    <p:extLst>
      <p:ext uri="{BB962C8B-B14F-4D97-AF65-F5344CB8AC3E}">
        <p14:creationId xmlns:p14="http://schemas.microsoft.com/office/powerpoint/2010/main" val="38987786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1541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94770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pic>
        <p:nvPicPr>
          <p:cNvPr id="8" name="Picture 7">
            <a:extLst>
              <a:ext uri="{FF2B5EF4-FFF2-40B4-BE49-F238E27FC236}">
                <a16:creationId xmlns:a16="http://schemas.microsoft.com/office/drawing/2014/main" id="{46147BEB-DBFC-41AF-8A4B-718D90B9AB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0" name="Picture 9">
            <a:extLst>
              <a:ext uri="{FF2B5EF4-FFF2-40B4-BE49-F238E27FC236}">
                <a16:creationId xmlns:a16="http://schemas.microsoft.com/office/drawing/2014/main" id="{1AA4465C-7E8E-47D9-93EC-E2ADB99327A9}"/>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pic>
        <p:nvPicPr>
          <p:cNvPr id="2" name="Picture 1">
            <a:extLst>
              <a:ext uri="{FF2B5EF4-FFF2-40B4-BE49-F238E27FC236}">
                <a16:creationId xmlns:a16="http://schemas.microsoft.com/office/drawing/2014/main" id="{EBF95974-441D-698E-08D9-F78EDD9259B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3" name="Picture 2">
            <a:extLst>
              <a:ext uri="{FF2B5EF4-FFF2-40B4-BE49-F238E27FC236}">
                <a16:creationId xmlns:a16="http://schemas.microsoft.com/office/drawing/2014/main" id="{EC096D16-6BDF-8DCB-CD64-8879BFF57BD4}"/>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1720677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217807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5017536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6968370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250C-6EEA-B1A1-B491-1042254842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BD3599-E485-39AC-03C7-74F93F01CE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F96DE3-09DA-C553-4E03-25C8490BF4CE}"/>
              </a:ext>
            </a:extLst>
          </p:cNvPr>
          <p:cNvSpPr>
            <a:spLocks noGrp="1"/>
          </p:cNvSpPr>
          <p:nvPr>
            <p:ph type="dt" sz="half" idx="10"/>
          </p:nvPr>
        </p:nvSpPr>
        <p:spPr/>
        <p:txBody>
          <a:bodyPr/>
          <a:lstStyle/>
          <a:p>
            <a:fld id="{68607845-940D-AF42-90E6-0A3F0004BE78}" type="datetimeFigureOut">
              <a:rPr lang="en-US" smtClean="0"/>
              <a:t>5/24/23</a:t>
            </a:fld>
            <a:endParaRPr lang="en-US"/>
          </a:p>
        </p:txBody>
      </p:sp>
      <p:sp>
        <p:nvSpPr>
          <p:cNvPr id="5" name="Footer Placeholder 4">
            <a:extLst>
              <a:ext uri="{FF2B5EF4-FFF2-40B4-BE49-F238E27FC236}">
                <a16:creationId xmlns:a16="http://schemas.microsoft.com/office/drawing/2014/main" id="{EFA9A60E-868C-52C6-C825-19BA338FF8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1579E-803B-BD28-2DBB-13250B0CA552}"/>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7260194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FC08-534A-8154-8815-A5BFFB686E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B8B7-FC0D-4F40-EC2B-62E119F7C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17CCE6-3E70-D9AF-F696-4DDE3281A5DF}"/>
              </a:ext>
            </a:extLst>
          </p:cNvPr>
          <p:cNvSpPr>
            <a:spLocks noGrp="1"/>
          </p:cNvSpPr>
          <p:nvPr>
            <p:ph type="dt" sz="half" idx="10"/>
          </p:nvPr>
        </p:nvSpPr>
        <p:spPr/>
        <p:txBody>
          <a:bodyPr/>
          <a:lstStyle/>
          <a:p>
            <a:fld id="{68607845-940D-AF42-90E6-0A3F0004BE78}" type="datetimeFigureOut">
              <a:rPr lang="en-US" smtClean="0"/>
              <a:t>5/24/23</a:t>
            </a:fld>
            <a:endParaRPr lang="en-US"/>
          </a:p>
        </p:txBody>
      </p:sp>
      <p:sp>
        <p:nvSpPr>
          <p:cNvPr id="5" name="Footer Placeholder 4">
            <a:extLst>
              <a:ext uri="{FF2B5EF4-FFF2-40B4-BE49-F238E27FC236}">
                <a16:creationId xmlns:a16="http://schemas.microsoft.com/office/drawing/2014/main" id="{3693B666-A55A-067A-E47A-F4A087A8B2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8EFF9-3F62-FFA8-F4BC-890344B8B66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9665870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25A2-2765-239F-A15A-3F2C72B2AC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EDEC4F-96BF-9190-2B7F-6CE6BF4214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97-E997-3E50-0FFF-FB8BD85539E4}"/>
              </a:ext>
            </a:extLst>
          </p:cNvPr>
          <p:cNvSpPr>
            <a:spLocks noGrp="1"/>
          </p:cNvSpPr>
          <p:nvPr>
            <p:ph type="dt" sz="half" idx="10"/>
          </p:nvPr>
        </p:nvSpPr>
        <p:spPr/>
        <p:txBody>
          <a:bodyPr/>
          <a:lstStyle/>
          <a:p>
            <a:fld id="{68607845-940D-AF42-90E6-0A3F0004BE78}" type="datetimeFigureOut">
              <a:rPr lang="en-US" smtClean="0"/>
              <a:t>5/24/23</a:t>
            </a:fld>
            <a:endParaRPr lang="en-US"/>
          </a:p>
        </p:txBody>
      </p:sp>
      <p:sp>
        <p:nvSpPr>
          <p:cNvPr id="5" name="Footer Placeholder 4">
            <a:extLst>
              <a:ext uri="{FF2B5EF4-FFF2-40B4-BE49-F238E27FC236}">
                <a16:creationId xmlns:a16="http://schemas.microsoft.com/office/drawing/2014/main" id="{54973FE1-6DFF-CDB4-7A32-D3D242B7A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263AC-E06E-CCF8-C678-2295416D6BF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0946250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2703-6067-83C5-B7B3-BFB8744510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87963D-72B5-EAAA-B532-937561249D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0478CC-A6AE-5BA5-0C93-2ABD2CB91B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F93BF-43F9-E86C-2186-7EE4544814C4}"/>
              </a:ext>
            </a:extLst>
          </p:cNvPr>
          <p:cNvSpPr>
            <a:spLocks noGrp="1"/>
          </p:cNvSpPr>
          <p:nvPr>
            <p:ph type="dt" sz="half" idx="10"/>
          </p:nvPr>
        </p:nvSpPr>
        <p:spPr/>
        <p:txBody>
          <a:bodyPr/>
          <a:lstStyle/>
          <a:p>
            <a:fld id="{68607845-940D-AF42-90E6-0A3F0004BE78}" type="datetimeFigureOut">
              <a:rPr lang="en-US" smtClean="0"/>
              <a:t>5/24/23</a:t>
            </a:fld>
            <a:endParaRPr lang="en-US"/>
          </a:p>
        </p:txBody>
      </p:sp>
      <p:sp>
        <p:nvSpPr>
          <p:cNvPr id="6" name="Footer Placeholder 5">
            <a:extLst>
              <a:ext uri="{FF2B5EF4-FFF2-40B4-BE49-F238E27FC236}">
                <a16:creationId xmlns:a16="http://schemas.microsoft.com/office/drawing/2014/main" id="{42E5678A-92ED-3CA8-25E7-1697F7B109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A367E-BEF6-76B2-B494-82E3A4FFFA0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9136973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067C-F02F-CA51-C76E-9AFAA77F46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7DFFB7-D356-0068-C081-0037355B3B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46DE1-B636-ED1B-AB2F-C49A63505C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EE0272-F65F-ED84-720C-CA73A9D148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50EF4-AE51-FB58-8AAB-D7B6106A86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D4A651-BC82-2322-E0B4-F301EE08EC72}"/>
              </a:ext>
            </a:extLst>
          </p:cNvPr>
          <p:cNvSpPr>
            <a:spLocks noGrp="1"/>
          </p:cNvSpPr>
          <p:nvPr>
            <p:ph type="dt" sz="half" idx="10"/>
          </p:nvPr>
        </p:nvSpPr>
        <p:spPr/>
        <p:txBody>
          <a:bodyPr/>
          <a:lstStyle/>
          <a:p>
            <a:fld id="{68607845-940D-AF42-90E6-0A3F0004BE78}" type="datetimeFigureOut">
              <a:rPr lang="en-US" smtClean="0"/>
              <a:t>5/24/23</a:t>
            </a:fld>
            <a:endParaRPr lang="en-US"/>
          </a:p>
        </p:txBody>
      </p:sp>
      <p:sp>
        <p:nvSpPr>
          <p:cNvPr id="8" name="Footer Placeholder 7">
            <a:extLst>
              <a:ext uri="{FF2B5EF4-FFF2-40B4-BE49-F238E27FC236}">
                <a16:creationId xmlns:a16="http://schemas.microsoft.com/office/drawing/2014/main" id="{36DE80AA-357E-6C98-0356-40E44CEA86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AEBF76-C709-17B1-7646-653B310FA635}"/>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4853497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A9F76-DC18-5638-D2F2-A8C5E27ACA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2889F-0B2E-7251-3AFB-6AE4AC334F59}"/>
              </a:ext>
            </a:extLst>
          </p:cNvPr>
          <p:cNvSpPr>
            <a:spLocks noGrp="1"/>
          </p:cNvSpPr>
          <p:nvPr>
            <p:ph type="dt" sz="half" idx="10"/>
          </p:nvPr>
        </p:nvSpPr>
        <p:spPr/>
        <p:txBody>
          <a:bodyPr/>
          <a:lstStyle/>
          <a:p>
            <a:fld id="{68607845-940D-AF42-90E6-0A3F0004BE78}" type="datetimeFigureOut">
              <a:rPr lang="en-US" smtClean="0"/>
              <a:t>5/24/23</a:t>
            </a:fld>
            <a:endParaRPr lang="en-US"/>
          </a:p>
        </p:txBody>
      </p:sp>
      <p:sp>
        <p:nvSpPr>
          <p:cNvPr id="4" name="Footer Placeholder 3">
            <a:extLst>
              <a:ext uri="{FF2B5EF4-FFF2-40B4-BE49-F238E27FC236}">
                <a16:creationId xmlns:a16="http://schemas.microsoft.com/office/drawing/2014/main" id="{7303151B-2399-38C2-5A12-67FB2C4937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D54789-EB7D-63FF-798A-50C671590E5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0283339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AC998-1345-0A1E-D969-E2343D24E5B0}"/>
              </a:ext>
            </a:extLst>
          </p:cNvPr>
          <p:cNvSpPr>
            <a:spLocks noGrp="1"/>
          </p:cNvSpPr>
          <p:nvPr>
            <p:ph type="dt" sz="half" idx="10"/>
          </p:nvPr>
        </p:nvSpPr>
        <p:spPr/>
        <p:txBody>
          <a:bodyPr/>
          <a:lstStyle/>
          <a:p>
            <a:fld id="{68607845-940D-AF42-90E6-0A3F0004BE78}" type="datetimeFigureOut">
              <a:rPr lang="en-US" smtClean="0"/>
              <a:t>5/24/23</a:t>
            </a:fld>
            <a:endParaRPr lang="en-US"/>
          </a:p>
        </p:txBody>
      </p:sp>
      <p:sp>
        <p:nvSpPr>
          <p:cNvPr id="3" name="Footer Placeholder 2">
            <a:extLst>
              <a:ext uri="{FF2B5EF4-FFF2-40B4-BE49-F238E27FC236}">
                <a16:creationId xmlns:a16="http://schemas.microsoft.com/office/drawing/2014/main" id="{24CBE583-98EF-E399-09BA-BD0061BEF4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234487-D257-CCB4-7728-4674E825B93B}"/>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77005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8" name="Picture 7">
            <a:extLst>
              <a:ext uri="{FF2B5EF4-FFF2-40B4-BE49-F238E27FC236}">
                <a16:creationId xmlns:a16="http://schemas.microsoft.com/office/drawing/2014/main" id="{DF5F5FB5-B40D-470D-8C41-B7CE27E519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7" name="Picture 6">
            <a:extLst>
              <a:ext uri="{FF2B5EF4-FFF2-40B4-BE49-F238E27FC236}">
                <a16:creationId xmlns:a16="http://schemas.microsoft.com/office/drawing/2014/main" id="{9F979B0B-4A4D-4553-BE93-A1959FB58E0D}"/>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36399251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06936-E1B0-0DD5-1952-04504CECDC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ED911E-6386-4271-B6E9-40C5066E25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E8560E-7E00-2A07-7AE0-12A12B709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0F7A04-C019-9FFD-A565-15FD384B2CBA}"/>
              </a:ext>
            </a:extLst>
          </p:cNvPr>
          <p:cNvSpPr>
            <a:spLocks noGrp="1"/>
          </p:cNvSpPr>
          <p:nvPr>
            <p:ph type="dt" sz="half" idx="10"/>
          </p:nvPr>
        </p:nvSpPr>
        <p:spPr/>
        <p:txBody>
          <a:bodyPr/>
          <a:lstStyle/>
          <a:p>
            <a:fld id="{68607845-940D-AF42-90E6-0A3F0004BE78}" type="datetimeFigureOut">
              <a:rPr lang="en-US" smtClean="0"/>
              <a:t>5/24/23</a:t>
            </a:fld>
            <a:endParaRPr lang="en-US"/>
          </a:p>
        </p:txBody>
      </p:sp>
      <p:sp>
        <p:nvSpPr>
          <p:cNvPr id="6" name="Footer Placeholder 5">
            <a:extLst>
              <a:ext uri="{FF2B5EF4-FFF2-40B4-BE49-F238E27FC236}">
                <a16:creationId xmlns:a16="http://schemas.microsoft.com/office/drawing/2014/main" id="{3C619466-C547-5950-58EE-EE1847F6B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F1FB8-9D79-225C-2626-783076682BD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5367179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1F79-9E23-3848-6F69-35488B4C9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EC5418-1A70-E059-01EC-1D7218641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A7CE12-2BFD-3001-A50F-144325830B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FFDA66-E22F-675F-FEB8-63150CF7F0F3}"/>
              </a:ext>
            </a:extLst>
          </p:cNvPr>
          <p:cNvSpPr>
            <a:spLocks noGrp="1"/>
          </p:cNvSpPr>
          <p:nvPr>
            <p:ph type="dt" sz="half" idx="10"/>
          </p:nvPr>
        </p:nvSpPr>
        <p:spPr/>
        <p:txBody>
          <a:bodyPr/>
          <a:lstStyle/>
          <a:p>
            <a:fld id="{68607845-940D-AF42-90E6-0A3F0004BE78}" type="datetimeFigureOut">
              <a:rPr lang="en-US" smtClean="0"/>
              <a:t>5/24/23</a:t>
            </a:fld>
            <a:endParaRPr lang="en-US"/>
          </a:p>
        </p:txBody>
      </p:sp>
      <p:sp>
        <p:nvSpPr>
          <p:cNvPr id="6" name="Footer Placeholder 5">
            <a:extLst>
              <a:ext uri="{FF2B5EF4-FFF2-40B4-BE49-F238E27FC236}">
                <a16:creationId xmlns:a16="http://schemas.microsoft.com/office/drawing/2014/main" id="{10C83DCB-B75E-E3B9-1D31-F97DD2D65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41B311-4B71-A04A-F24B-8930E95E38DC}"/>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7085402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74C5-0A9B-18F3-9CAF-A2B1A25B92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D017D1-B693-49B4-3D5E-A85798E93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F5442-7CBE-77D1-A385-C70394651352}"/>
              </a:ext>
            </a:extLst>
          </p:cNvPr>
          <p:cNvSpPr>
            <a:spLocks noGrp="1"/>
          </p:cNvSpPr>
          <p:nvPr>
            <p:ph type="dt" sz="half" idx="10"/>
          </p:nvPr>
        </p:nvSpPr>
        <p:spPr/>
        <p:txBody>
          <a:bodyPr/>
          <a:lstStyle/>
          <a:p>
            <a:fld id="{68607845-940D-AF42-90E6-0A3F0004BE78}" type="datetimeFigureOut">
              <a:rPr lang="en-US" smtClean="0"/>
              <a:t>5/24/23</a:t>
            </a:fld>
            <a:endParaRPr lang="en-US"/>
          </a:p>
        </p:txBody>
      </p:sp>
      <p:sp>
        <p:nvSpPr>
          <p:cNvPr id="5" name="Footer Placeholder 4">
            <a:extLst>
              <a:ext uri="{FF2B5EF4-FFF2-40B4-BE49-F238E27FC236}">
                <a16:creationId xmlns:a16="http://schemas.microsoft.com/office/drawing/2014/main" id="{D87A6695-506E-F21D-883F-09C59CE1C5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E03CC-E804-AE4F-BC35-01C4F6A9E24A}"/>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82341744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70CF5B-1288-5AE1-2A77-4AA7451944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6E1E66-A92E-A10E-28AA-282CAF2696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6E619-06E1-63C2-881D-5EC5E6E70BD2}"/>
              </a:ext>
            </a:extLst>
          </p:cNvPr>
          <p:cNvSpPr>
            <a:spLocks noGrp="1"/>
          </p:cNvSpPr>
          <p:nvPr>
            <p:ph type="dt" sz="half" idx="10"/>
          </p:nvPr>
        </p:nvSpPr>
        <p:spPr/>
        <p:txBody>
          <a:bodyPr/>
          <a:lstStyle/>
          <a:p>
            <a:fld id="{68607845-940D-AF42-90E6-0A3F0004BE78}" type="datetimeFigureOut">
              <a:rPr lang="en-US" smtClean="0"/>
              <a:t>5/24/23</a:t>
            </a:fld>
            <a:endParaRPr lang="en-US"/>
          </a:p>
        </p:txBody>
      </p:sp>
      <p:sp>
        <p:nvSpPr>
          <p:cNvPr id="5" name="Footer Placeholder 4">
            <a:extLst>
              <a:ext uri="{FF2B5EF4-FFF2-40B4-BE49-F238E27FC236}">
                <a16:creationId xmlns:a16="http://schemas.microsoft.com/office/drawing/2014/main" id="{F76803AB-03EE-7B44-B956-081B88BE2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1B24F-3185-E413-DA86-85FF758C4669}"/>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48046725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686DA55-3014-A390-F6B9-93C74A03ED5D}"/>
              </a:ext>
            </a:extLst>
          </p:cNvPr>
          <p:cNvPicPr>
            <a:picLocks noChangeAspect="1"/>
          </p:cNvPicPr>
          <p:nvPr userDrawn="1"/>
        </p:nvPicPr>
        <p:blipFill>
          <a:blip r:embed="rId2"/>
          <a:stretch>
            <a:fillRect/>
          </a:stretch>
        </p:blipFill>
        <p:spPr>
          <a:xfrm>
            <a:off x="0" y="-1"/>
            <a:ext cx="12191988" cy="975359"/>
          </a:xfrm>
          <a:prstGeom prst="rect">
            <a:avLst/>
          </a:prstGeom>
        </p:spPr>
      </p:pic>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4" name="Picture 3">
            <a:extLst>
              <a:ext uri="{FF2B5EF4-FFF2-40B4-BE49-F238E27FC236}">
                <a16:creationId xmlns:a16="http://schemas.microsoft.com/office/drawing/2014/main" id="{7F769840-AFB3-41D5-B8CE-7626D91553BC}"/>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196583657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BD7BFDA-BA3F-04E7-5092-F2956F92BE78}"/>
              </a:ext>
            </a:extLst>
          </p:cNvPr>
          <p:cNvPicPr>
            <a:picLocks noChangeAspect="1"/>
          </p:cNvPicPr>
          <p:nvPr userDrawn="1"/>
        </p:nvPicPr>
        <p:blipFill>
          <a:blip r:embed="rId2"/>
          <a:stretch>
            <a:fillRect/>
          </a:stretch>
        </p:blipFill>
        <p:spPr>
          <a:xfrm>
            <a:off x="0" y="-1"/>
            <a:ext cx="12191988" cy="975359"/>
          </a:xfrm>
          <a:prstGeom prst="rect">
            <a:avLst/>
          </a:prstGeom>
        </p:spPr>
      </p:pic>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2" name="Picture 1">
            <a:extLst>
              <a:ext uri="{FF2B5EF4-FFF2-40B4-BE49-F238E27FC236}">
                <a16:creationId xmlns:a16="http://schemas.microsoft.com/office/drawing/2014/main" id="{B8243155-C1BE-4C8F-A1B8-E05BE1DC5B6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0064943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8788561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31915077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2"/>
              </a:buClr>
              <a:buSzPct val="100000"/>
              <a:buFont typeface="Arial" panose="020B0604020202020204" pitchFamily="34" charset="0"/>
              <a:buChar char="•"/>
              <a:defRPr/>
            </a:lvl1pPr>
            <a:lvl2pPr marL="685800" indent="-228600">
              <a:buClr>
                <a:schemeClr val="accent2"/>
              </a:buClr>
              <a:buSzPct val="100000"/>
              <a:buFont typeface="Arial" panose="020B0604020202020204" pitchFamily="34" charset="0"/>
              <a:buChar char="•"/>
              <a:defRPr/>
            </a:lvl2pPr>
            <a:lvl3pPr marL="1143000" indent="-228600">
              <a:buClr>
                <a:schemeClr val="accent2"/>
              </a:buClr>
              <a:buSzPct val="100000"/>
              <a:buFont typeface="Arial" panose="020B0604020202020204" pitchFamily="34" charset="0"/>
              <a:buChar char="•"/>
              <a:defRPr/>
            </a:lvl3pPr>
            <a:lvl4pPr marL="1600200" indent="-228600">
              <a:buClr>
                <a:schemeClr val="accent2"/>
              </a:buClr>
              <a:buSzPct val="100000"/>
              <a:buFont typeface="Arial" panose="020B0604020202020204" pitchFamily="34" charset="0"/>
              <a:buChar char="•"/>
              <a:defRPr/>
            </a:lvl4pPr>
            <a:lvl5pPr marL="2057400" indent="-228600">
              <a:buClr>
                <a:schemeClr val="accent2"/>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4"/>
              </a:buClr>
              <a:buFont typeface="Arial" panose="020B0604020202020204" pitchFamily="34" charset="0"/>
              <a:buChar char="•"/>
              <a:defRPr/>
            </a:lvl1pPr>
            <a:lvl2pPr marL="685800" indent="-228600">
              <a:buClr>
                <a:schemeClr val="accent4"/>
              </a:buClr>
              <a:buFont typeface="Arial" panose="020B0604020202020204" pitchFamily="34" charset="0"/>
              <a:buChar char="•"/>
              <a:defRPr/>
            </a:lvl2pPr>
            <a:lvl3pPr marL="1143000" indent="-228600">
              <a:buClr>
                <a:schemeClr val="accent4"/>
              </a:buClr>
              <a:buFont typeface="Arial" panose="020B0604020202020204" pitchFamily="34" charset="0"/>
              <a:buChar char="•"/>
              <a:defRPr/>
            </a:lvl3pPr>
            <a:lvl4pPr marL="1600200" indent="-228600">
              <a:buClr>
                <a:schemeClr val="accent4"/>
              </a:buClr>
              <a:buFont typeface="Arial" panose="020B0604020202020204" pitchFamily="34" charset="0"/>
              <a:buChar char="•"/>
              <a:defRPr/>
            </a:lvl4pPr>
            <a:lvl5pPr marL="2057400" indent="-228600">
              <a:buClr>
                <a:schemeClr val="accent4"/>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308514885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64029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40413377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52795098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61092040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21311045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890179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410099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316117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7899643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921509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416670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3731011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theme" Target="../theme/theme3.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6" name="Rectangle 5">
            <a:extLst>
              <a:ext uri="{FF2B5EF4-FFF2-40B4-BE49-F238E27FC236}">
                <a16:creationId xmlns:a16="http://schemas.microsoft.com/office/drawing/2014/main" id="{4B5D83E7-F2B7-417F-9348-222F18A74341}"/>
              </a:ext>
            </a:extLst>
          </p:cNvPr>
          <p:cNvSpPr/>
          <p:nvPr/>
        </p:nvSpPr>
        <p:spPr>
          <a:xfrm>
            <a:off x="0" y="-1"/>
            <a:ext cx="12192000" cy="106681"/>
          </a:xfrm>
          <a:prstGeom prst="rect">
            <a:avLst/>
          </a:prstGeom>
          <a:gradFill flip="none" rotWithShape="1">
            <a:gsLst>
              <a:gs pos="0">
                <a:srgbClr val="54284B"/>
              </a:gs>
              <a:gs pos="56733">
                <a:srgbClr val="6F2147"/>
              </a:gs>
              <a:gs pos="100000">
                <a:srgbClr val="4D528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E321832E-18C1-698D-8C92-67485222BA18}"/>
              </a:ext>
            </a:extLst>
          </p:cNvPr>
          <p:cNvSpPr/>
          <p:nvPr userDrawn="1"/>
        </p:nvSpPr>
        <p:spPr>
          <a:xfrm>
            <a:off x="0" y="-1"/>
            <a:ext cx="12192000" cy="106681"/>
          </a:xfrm>
          <a:prstGeom prst="rect">
            <a:avLst/>
          </a:prstGeom>
          <a:gradFill flip="none" rotWithShape="1">
            <a:gsLst>
              <a:gs pos="0">
                <a:srgbClr val="54284B"/>
              </a:gs>
              <a:gs pos="56733">
                <a:srgbClr val="6F2147"/>
              </a:gs>
              <a:gs pos="100000">
                <a:srgbClr val="4D528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042363498"/>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BC1509-97F9-9AC9-3004-0444397C1F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3713C-9A88-4E7F-B7F0-88A5DDA067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762F71-44E5-6941-7F1B-4DA15FB3D9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07845-940D-AF42-90E6-0A3F0004BE78}" type="datetimeFigureOut">
              <a:rPr lang="en-US" smtClean="0"/>
              <a:t>5/24/23</a:t>
            </a:fld>
            <a:endParaRPr lang="en-US"/>
          </a:p>
        </p:txBody>
      </p:sp>
      <p:sp>
        <p:nvSpPr>
          <p:cNvPr id="5" name="Footer Placeholder 4">
            <a:extLst>
              <a:ext uri="{FF2B5EF4-FFF2-40B4-BE49-F238E27FC236}">
                <a16:creationId xmlns:a16="http://schemas.microsoft.com/office/drawing/2014/main" id="{2D5F44EC-2508-285C-261A-6C6D471B16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461F35-DC72-C444-9401-DB6D236197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C78B3-0045-9547-874D-082F52276EB6}" type="slidenum">
              <a:rPr lang="en-US" smtClean="0"/>
              <a:t>‹#›</a:t>
            </a:fld>
            <a:endParaRPr lang="en-US"/>
          </a:p>
        </p:txBody>
      </p:sp>
    </p:spTree>
    <p:extLst>
      <p:ext uri="{BB962C8B-B14F-4D97-AF65-F5344CB8AC3E}">
        <p14:creationId xmlns:p14="http://schemas.microsoft.com/office/powerpoint/2010/main" val="1437475636"/>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7" name="Rectangle 6">
            <a:extLst>
              <a:ext uri="{FF2B5EF4-FFF2-40B4-BE49-F238E27FC236}">
                <a16:creationId xmlns:a16="http://schemas.microsoft.com/office/drawing/2014/main" id="{28BAFC7C-C4EC-4B09-AB0B-7ABA6DA3C09F}"/>
              </a:ext>
            </a:extLst>
          </p:cNvPr>
          <p:cNvSpPr/>
          <p:nvPr/>
        </p:nvSpPr>
        <p:spPr>
          <a:xfrm>
            <a:off x="0" y="0"/>
            <a:ext cx="12192000" cy="106681"/>
          </a:xfrm>
          <a:prstGeom prst="rect">
            <a:avLst/>
          </a:prstGeom>
          <a:gradFill>
            <a:gsLst>
              <a:gs pos="0">
                <a:srgbClr val="898CAD"/>
              </a:gs>
              <a:gs pos="100000">
                <a:srgbClr val="1C24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05849710"/>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1"/>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bg1">
            <a:lumMod val="65000"/>
          </a:schemeClr>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2"/>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www.mededonthego.com/Video/program/970" TargetMode="External"/><Relationship Id="rId7" Type="http://schemas.openxmlformats.org/officeDocument/2006/relationships/image" Target="../media/image5.svg"/><Relationship Id="rId2" Type="http://schemas.openxmlformats.org/officeDocument/2006/relationships/notesSlide" Target="../notesSlides/notesSlide2.xml"/><Relationship Id="rId1" Type="http://schemas.openxmlformats.org/officeDocument/2006/relationships/slideLayout" Target="../slideLayouts/slideLayout19.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hyperlink" Target="mailto:support@MedEdOTG.com" TargetMode="External"/><Relationship Id="rId10" Type="http://schemas.openxmlformats.org/officeDocument/2006/relationships/image" Target="../media/image8.png"/><Relationship Id="rId4" Type="http://schemas.openxmlformats.org/officeDocument/2006/relationships/hyperlink" Target="http://www.mededonthego.com/" TargetMode="External"/><Relationship Id="rId9" Type="http://schemas.openxmlformats.org/officeDocument/2006/relationships/image" Target="../media/image7.sv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hyperlink" Target="http://www.mededotg.com/" TargetMode="External"/><Relationship Id="rId3" Type="http://schemas.openxmlformats.org/officeDocument/2006/relationships/image" Target="../media/image10.png"/><Relationship Id="rId7" Type="http://schemas.openxmlformats.org/officeDocument/2006/relationships/hyperlink" Target="http://www.mededonthego.com/" TargetMode="External"/><Relationship Id="rId2" Type="http://schemas.openxmlformats.org/officeDocument/2006/relationships/notesSlide" Target="../notesSlides/notesSlide3.xml"/><Relationship Id="rId1" Type="http://schemas.openxmlformats.org/officeDocument/2006/relationships/slideLayout" Target="../slideLayouts/slideLayout30.xml"/><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5.svg"/><Relationship Id="rId4" Type="http://schemas.openxmlformats.org/officeDocument/2006/relationships/image" Target="../media/image11.svg"/><Relationship Id="rId9"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B2925E2-F2D3-3E56-7EC7-603864251DDF}"/>
              </a:ext>
            </a:extLst>
          </p:cNvPr>
          <p:cNvSpPr>
            <a:spLocks noGrp="1"/>
          </p:cNvSpPr>
          <p:nvPr>
            <p:ph type="title"/>
          </p:nvPr>
        </p:nvSpPr>
        <p:spPr/>
        <p:txBody>
          <a:bodyPr/>
          <a:lstStyle/>
          <a:p>
            <a:r>
              <a:rPr lang="en-US" dirty="0"/>
              <a:t>Case: A 54-Year-Old Woman With Progressive Dyspnea</a:t>
            </a:r>
          </a:p>
        </p:txBody>
      </p:sp>
      <p:sp>
        <p:nvSpPr>
          <p:cNvPr id="5" name="Text Placeholder 4">
            <a:extLst>
              <a:ext uri="{FF2B5EF4-FFF2-40B4-BE49-F238E27FC236}">
                <a16:creationId xmlns:a16="http://schemas.microsoft.com/office/drawing/2014/main" id="{85D686D7-887E-0DB5-8A86-934B2272B6B1}"/>
              </a:ext>
            </a:extLst>
          </p:cNvPr>
          <p:cNvSpPr>
            <a:spLocks noGrp="1"/>
          </p:cNvSpPr>
          <p:nvPr>
            <p:ph type="body" idx="1"/>
          </p:nvPr>
        </p:nvSpPr>
        <p:spPr/>
        <p:txBody>
          <a:bodyPr>
            <a:normAutofit fontScale="77500" lnSpcReduction="20000"/>
          </a:bodyPr>
          <a:lstStyle/>
          <a:p>
            <a:r>
              <a:rPr lang="en-US" dirty="0" err="1"/>
              <a:t>Vallerie</a:t>
            </a:r>
            <a:r>
              <a:rPr lang="en-US" dirty="0"/>
              <a:t> V. McLaughlin, MD                                                                                               </a:t>
            </a:r>
          </a:p>
          <a:p>
            <a:r>
              <a:rPr lang="en-US" dirty="0"/>
              <a:t>Associate Chief Clinical Officer, Cardiovascular Services</a:t>
            </a:r>
          </a:p>
          <a:p>
            <a:r>
              <a:rPr lang="en-US" dirty="0"/>
              <a:t>Director, Pulmonary Hypertension Program</a:t>
            </a:r>
          </a:p>
          <a:p>
            <a:r>
              <a:rPr lang="en-US" dirty="0"/>
              <a:t>University of Michigan</a:t>
            </a:r>
          </a:p>
          <a:p>
            <a:r>
              <a:rPr lang="en-US" dirty="0"/>
              <a:t>Ann Arbor, MI</a:t>
            </a:r>
          </a:p>
        </p:txBody>
      </p:sp>
    </p:spTree>
    <p:extLst>
      <p:ext uri="{BB962C8B-B14F-4D97-AF65-F5344CB8AC3E}">
        <p14:creationId xmlns:p14="http://schemas.microsoft.com/office/powerpoint/2010/main" val="3268789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3F3F3F"/>
                </a:solidFill>
                <a:effectLst/>
                <a:uLnTx/>
                <a:uFillTx/>
                <a:latin typeface="Arial" panose="020B0604020202020204"/>
                <a:ea typeface="+mn-ea"/>
                <a:cs typeface="+mn-cs"/>
              </a:rPr>
              <a:t>The views and opinions expressed in this educational activity are those of the faculty and do not necessarily represent the views of Total CME, LLC,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2183204-970A-B111-5DCA-6C0B2E08FD03}"/>
              </a:ext>
            </a:extLst>
          </p:cNvPr>
          <p:cNvSpPr txBox="1"/>
          <p:nvPr/>
        </p:nvSpPr>
        <p:spPr>
          <a:xfrm>
            <a:off x="1557505" y="5707282"/>
            <a:ext cx="261296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or portions thereof may not be published, posted online or used in presentations without permission.</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0EE13496-F6DC-B1E6-63D7-6A65639436E6}"/>
              </a:ext>
            </a:extLst>
          </p:cNvPr>
          <p:cNvSpPr txBox="1"/>
          <p:nvPr/>
        </p:nvSpPr>
        <p:spPr>
          <a:xfrm>
            <a:off x="594592" y="359469"/>
            <a:ext cx="10997719" cy="692468"/>
          </a:xfrm>
          <a:prstGeom prst="roundRect">
            <a:avLst>
              <a:gd name="adj" fmla="val 50000"/>
            </a:avLst>
          </a:prstGeom>
          <a:solidFill>
            <a:srgbClr val="0098EA"/>
          </a:solidFill>
        </p:spPr>
        <p:txBody>
          <a:bodyPr wrap="square" t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Trebuchet MS" panose="020B0703020202090204" pitchFamily="34" charset="0"/>
                <a:ea typeface="+mn-ea"/>
                <a:cs typeface="Calibri" panose="020F0502020204030204" pitchFamily="34" charset="0"/>
              </a:rPr>
              <a:t>Resource Information</a:t>
            </a:r>
          </a:p>
        </p:txBody>
      </p:sp>
      <p:sp>
        <p:nvSpPr>
          <p:cNvPr id="4" name="TextBox 3">
            <a:extLst>
              <a:ext uri="{FF2B5EF4-FFF2-40B4-BE49-F238E27FC236}">
                <a16:creationId xmlns:a16="http://schemas.microsoft.com/office/drawing/2014/main" id="{821270A0-01CF-6D78-64D3-D2393CA1DB1B}"/>
              </a:ext>
            </a:extLst>
          </p:cNvPr>
          <p:cNvSpPr txBox="1"/>
          <p:nvPr/>
        </p:nvSpPr>
        <p:spPr>
          <a:xfrm>
            <a:off x="594592" y="1162619"/>
            <a:ext cx="10997719" cy="289310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mn-cs"/>
              </a:rPr>
              <a:t>About This Resource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These slides are one component of a continuing education program available online at </a:t>
            </a:r>
            <a:r>
              <a:rPr kumimoji="0" lang="en-US" sz="1500" b="0" i="0" u="none" strike="noStrike" kern="1200" cap="none" spc="0" normalizeH="0" baseline="0" noProof="0" dirty="0" err="1">
                <a:ln>
                  <a:noFill/>
                </a:ln>
                <a:solidFill>
                  <a:srgbClr val="747474"/>
                </a:solidFill>
                <a:effectLst/>
                <a:uLnTx/>
                <a:uFillTx/>
                <a:latin typeface="Arial" panose="020B0604020202020204" pitchFamily="34" charset="0"/>
                <a:ea typeface="+mn-ea"/>
                <a:cs typeface="Arial" panose="020B0604020202020204" pitchFamily="34" charset="0"/>
              </a:rPr>
              <a:t>MedEd</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 On The Go titled </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3"/>
              </a:rPr>
              <a:t>Advancing Diagnosis and Risk Assessment in PH</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Program Learning Objectives: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Gain and understanding of the new guidelines and algorithms developed to detect PH early in the community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Identify appropriate circumstances to implement 3 or 4 strata risk assessments.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Enable early recognition of sub-populations of patients who are at high risk and identify appropriate screening candidates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err="1">
                <a:ln>
                  <a:noFill/>
                </a:ln>
                <a:solidFill>
                  <a:srgbClr val="0098EA"/>
                </a:solidFill>
                <a:effectLst/>
                <a:uLnTx/>
                <a:uFillTx/>
                <a:latin typeface="Century Gothic" panose="020B0502020202020204" pitchFamily="34" charset="0"/>
                <a:ea typeface="+mn-ea"/>
                <a:cs typeface="Arial" panose="020B0604020202020204" pitchFamily="34" charset="0"/>
              </a:rPr>
              <a:t>MedEd</a:t>
            </a:r>
            <a:r>
              <a:rPr kumimoji="0" lang="en-US" sz="15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Arial" panose="020B0604020202020204" pitchFamily="34" charset="0"/>
              </a:rPr>
              <a:t> On The Go</a:t>
            </a:r>
            <a:r>
              <a:rPr kumimoji="0" lang="en-US" sz="1500" b="1" i="0" u="none" strike="noStrike" kern="1200" cap="none" spc="0" normalizeH="0" baseline="30000" noProof="0" dirty="0">
                <a:ln>
                  <a:noFill/>
                </a:ln>
                <a:solidFill>
                  <a:srgbClr val="0098EA"/>
                </a:solidFill>
                <a:effectLst/>
                <a:uLnTx/>
                <a:uFillTx/>
                <a:latin typeface="Century Gothic" panose="020B0502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4"/>
              </a:rPr>
              <a:t>www.mededonthego.com</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747474"/>
              </a:solidFill>
              <a:effectLst/>
              <a:uLnTx/>
              <a:uFillTx/>
              <a:latin typeface="Calibri" panose="020F0502020204030204"/>
              <a:ea typeface="+mn-ea"/>
              <a:cs typeface="+mn-cs"/>
            </a:endParaRPr>
          </a:p>
        </p:txBody>
      </p:sp>
      <p:cxnSp>
        <p:nvCxnSpPr>
          <p:cNvPr id="25" name="Straight Connector 24">
            <a:extLst>
              <a:ext uri="{FF2B5EF4-FFF2-40B4-BE49-F238E27FC236}">
                <a16:creationId xmlns:a16="http://schemas.microsoft.com/office/drawing/2014/main" id="{6D57FF65-33DE-661D-FDBA-12500FF6E05A}"/>
              </a:ext>
            </a:extLst>
          </p:cNvPr>
          <p:cNvCxnSpPr>
            <a:cxnSpLocks/>
          </p:cNvCxnSpPr>
          <p:nvPr/>
        </p:nvCxnSpPr>
        <p:spPr>
          <a:xfrm>
            <a:off x="600876" y="5388512"/>
            <a:ext cx="10996532" cy="0"/>
          </a:xfrm>
          <a:prstGeom prst="line">
            <a:avLst/>
          </a:prstGeom>
          <a:ln>
            <a:solidFill>
              <a:srgbClr val="0098EA"/>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2187CAD-40DF-359C-4264-683025719B57}"/>
              </a:ext>
            </a:extLst>
          </p:cNvPr>
          <p:cNvSpPr txBox="1"/>
          <p:nvPr/>
        </p:nvSpPr>
        <p:spPr>
          <a:xfrm>
            <a:off x="9217940" y="5707282"/>
            <a:ext cx="2165677"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47474"/>
                </a:solidFill>
                <a:effectLst/>
                <a:uLnTx/>
                <a:uFillTx/>
                <a:latin typeface="Arial" panose="020B0604020202020204" pitchFamily="34" charset="0"/>
                <a:ea typeface="Times New Roman" panose="02020603050405020304" pitchFamily="18" charset="0"/>
                <a:cs typeface="Arial" panose="020B0604020202020204" pitchFamily="34" charset="0"/>
              </a:rPr>
              <a:t>To contact us regarding inaccuracies, omissions or permissions please email us at </a:t>
            </a:r>
            <a:r>
              <a:rPr kumimoji="0" lang="en-US" sz="1200" b="0" i="0" u="sng" strike="noStrike" kern="1200" cap="none" spc="0" normalizeH="0" baseline="0" noProof="0" dirty="0">
                <a:ln>
                  <a:noFill/>
                </a:ln>
                <a:solidFill>
                  <a:srgbClr val="3898F9"/>
                </a:solidFill>
                <a:effectLst/>
                <a:uLnTx/>
                <a:uFillTx/>
                <a:latin typeface="Arial" panose="020B0604020202020204" pitchFamily="34" charset="0"/>
                <a:ea typeface="Times New Roman" panose="02020603050405020304" pitchFamily="18" charset="0"/>
                <a:cs typeface="Arial" panose="020B0604020202020204" pitchFamily="34" charset="0"/>
                <a:hlinkClick r:id="rId5"/>
              </a:rPr>
              <a:t>support@MedEdOTG.com</a:t>
            </a: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8" name="Graphic 7" descr="Chat bubble outline">
            <a:extLst>
              <a:ext uri="{FF2B5EF4-FFF2-40B4-BE49-F238E27FC236}">
                <a16:creationId xmlns:a16="http://schemas.microsoft.com/office/drawing/2014/main" id="{06F4C142-8867-0F42-B3B7-D4F09FB224B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8375917" y="5590710"/>
            <a:ext cx="787862" cy="787862"/>
          </a:xfrm>
          <a:prstGeom prst="rect">
            <a:avLst/>
          </a:prstGeom>
        </p:spPr>
      </p:pic>
      <p:pic>
        <p:nvPicPr>
          <p:cNvPr id="20" name="Graphic 19">
            <a:extLst>
              <a:ext uri="{FF2B5EF4-FFF2-40B4-BE49-F238E27FC236}">
                <a16:creationId xmlns:a16="http://schemas.microsoft.com/office/drawing/2014/main" id="{9D6FF3C3-E8EB-6F75-281D-7EC60CF26BB5}"/>
              </a:ext>
            </a:extLst>
          </p:cNvPr>
          <p:cNvPicPr>
            <a:picLocks noChangeAspect="1"/>
          </p:cNvPicPr>
          <p:nvPr/>
        </p:nvPicPr>
        <p:blipFill rotWithShape="1">
          <a:blip r:embed="rId8" cstate="screen">
            <a:extLst>
              <a:ext uri="{28A0092B-C50C-407E-A947-70E740481C1C}">
                <a14:useLocalDpi xmlns:a14="http://schemas.microsoft.com/office/drawing/2010/main"/>
              </a:ext>
              <a:ext uri="{96DAC541-7B7A-43D3-8B79-37D633B846F1}">
                <asvg:svgBlip xmlns:asvg="http://schemas.microsoft.com/office/drawing/2016/SVG/main" r:embed="rId9"/>
              </a:ext>
            </a:extLst>
          </a:blip>
          <a:srcRect b="17964"/>
          <a:stretch/>
        </p:blipFill>
        <p:spPr>
          <a:xfrm>
            <a:off x="618797" y="5731536"/>
            <a:ext cx="787862" cy="646331"/>
          </a:xfrm>
          <a:prstGeom prst="rect">
            <a:avLst/>
          </a:prstGeom>
        </p:spPr>
      </p:pic>
      <p:sp>
        <p:nvSpPr>
          <p:cNvPr id="2" name="TextBox 1">
            <a:extLst>
              <a:ext uri="{FF2B5EF4-FFF2-40B4-BE49-F238E27FC236}">
                <a16:creationId xmlns:a16="http://schemas.microsoft.com/office/drawing/2014/main" id="{6CFC2CE5-F394-6990-63F0-E857AC5C3519}"/>
              </a:ext>
            </a:extLst>
          </p:cNvPr>
          <p:cNvSpPr txBox="1"/>
          <p:nvPr/>
        </p:nvSpPr>
        <p:spPr>
          <a:xfrm>
            <a:off x="5366615" y="5707282"/>
            <a:ext cx="246944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can be saved for personal use (non-commercial use only) with credit given to the resource authors.</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6" name="Graphic 5" descr="Download from cloud outline">
            <a:extLst>
              <a:ext uri="{FF2B5EF4-FFF2-40B4-BE49-F238E27FC236}">
                <a16:creationId xmlns:a16="http://schemas.microsoft.com/office/drawing/2014/main" id="{2D69C189-75F0-6840-CF40-7D57A5931DA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479126" y="5625435"/>
            <a:ext cx="787862" cy="787862"/>
          </a:xfrm>
          <a:prstGeom prst="rect">
            <a:avLst/>
          </a:prstGeom>
        </p:spPr>
      </p:pic>
    </p:spTree>
    <p:extLst>
      <p:ext uri="{BB962C8B-B14F-4D97-AF65-F5344CB8AC3E}">
        <p14:creationId xmlns:p14="http://schemas.microsoft.com/office/powerpoint/2010/main" val="26007701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0CFBC-678F-BF8E-51F7-97B364D04DC5}"/>
              </a:ext>
            </a:extLst>
          </p:cNvPr>
          <p:cNvSpPr>
            <a:spLocks noGrp="1"/>
          </p:cNvSpPr>
          <p:nvPr>
            <p:ph type="title"/>
          </p:nvPr>
        </p:nvSpPr>
        <p:spPr/>
        <p:txBody>
          <a:bodyPr/>
          <a:lstStyle/>
          <a:p>
            <a:r>
              <a:rPr lang="en-US" dirty="0"/>
              <a:t>54-Year-Old Woman With Progressive Dyspnea</a:t>
            </a:r>
          </a:p>
        </p:txBody>
      </p:sp>
      <p:sp>
        <p:nvSpPr>
          <p:cNvPr id="3" name="Content Placeholder 2">
            <a:extLst>
              <a:ext uri="{FF2B5EF4-FFF2-40B4-BE49-F238E27FC236}">
                <a16:creationId xmlns:a16="http://schemas.microsoft.com/office/drawing/2014/main" id="{7E2033B7-5DCE-B176-9A50-A17FA66D8593}"/>
              </a:ext>
            </a:extLst>
          </p:cNvPr>
          <p:cNvSpPr>
            <a:spLocks noGrp="1"/>
          </p:cNvSpPr>
          <p:nvPr>
            <p:ph idx="1"/>
          </p:nvPr>
        </p:nvSpPr>
        <p:spPr/>
        <p:txBody>
          <a:bodyPr>
            <a:normAutofit/>
          </a:bodyPr>
          <a:lstStyle/>
          <a:p>
            <a:r>
              <a:rPr lang="en-US" sz="2800" dirty="0"/>
              <a:t>History of hypertension and obesity</a:t>
            </a:r>
          </a:p>
          <a:p>
            <a:r>
              <a:rPr lang="en-US" sz="2800" dirty="0"/>
              <a:t>Dyspnea has progressed to FC 3</a:t>
            </a:r>
          </a:p>
          <a:p>
            <a:r>
              <a:rPr lang="en-US" sz="2800" dirty="0"/>
              <a:t>PCP in rural area orders basic work up, ECG, CXR</a:t>
            </a:r>
          </a:p>
          <a:p>
            <a:r>
              <a:rPr lang="en-US" sz="2800" dirty="0"/>
              <a:t>Echo shows mild RV enlargement and dysfunction, moderate TR, Estimated RVSP of 52 mmHg</a:t>
            </a:r>
          </a:p>
          <a:p>
            <a:r>
              <a:rPr lang="en-US" sz="2800" dirty="0"/>
              <a:t>Refers to PH center</a:t>
            </a:r>
          </a:p>
        </p:txBody>
      </p:sp>
      <p:sp>
        <p:nvSpPr>
          <p:cNvPr id="9" name="Footer Placeholder 8">
            <a:extLst>
              <a:ext uri="{FF2B5EF4-FFF2-40B4-BE49-F238E27FC236}">
                <a16:creationId xmlns:a16="http://schemas.microsoft.com/office/drawing/2014/main" id="{D30F0850-07D6-4B8A-033B-F51BB563BA0B}"/>
              </a:ext>
            </a:extLst>
          </p:cNvPr>
          <p:cNvSpPr>
            <a:spLocks noGrp="1"/>
          </p:cNvSpPr>
          <p:nvPr>
            <p:ph type="ftr" sz="quarter" idx="3"/>
          </p:nvPr>
        </p:nvSpPr>
        <p:spPr>
          <a:xfrm>
            <a:off x="0" y="6415869"/>
            <a:ext cx="10744199" cy="442131"/>
          </a:xfrm>
        </p:spPr>
        <p:txBody>
          <a:bodyPr/>
          <a:lstStyle/>
          <a:p>
            <a:r>
              <a:rPr lang="en-US" sz="1000" dirty="0"/>
              <a:t>CXR, chest radiography; ECG, electrocardiogram; FC, functional class; PCP, primary care provider; PH, pulmonary hypertension; RV, right ventricle; RVSP, right ventricular systolic pressure; TR, tricuspid regurgitation.</a:t>
            </a:r>
          </a:p>
        </p:txBody>
      </p:sp>
    </p:spTree>
    <p:extLst>
      <p:ext uri="{BB962C8B-B14F-4D97-AF65-F5344CB8AC3E}">
        <p14:creationId xmlns:p14="http://schemas.microsoft.com/office/powerpoint/2010/main" val="2960006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3A7EB6D9-7390-FCD2-5DBC-10B4EB05C04B}"/>
              </a:ext>
            </a:extLst>
          </p:cNvPr>
          <p:cNvSpPr>
            <a:spLocks noGrp="1"/>
          </p:cNvSpPr>
          <p:nvPr>
            <p:ph type="ftr" sz="quarter" idx="3"/>
          </p:nvPr>
        </p:nvSpPr>
        <p:spPr>
          <a:xfrm>
            <a:off x="0" y="6415869"/>
            <a:ext cx="10744199" cy="442131"/>
          </a:xfrm>
        </p:spPr>
        <p:txBody>
          <a:bodyPr/>
          <a:lstStyle/>
          <a:p>
            <a:r>
              <a:rPr lang="en-US" dirty="0"/>
              <a:t>PFT, pulmonary function test; RHC, right heart catheterization; V/Q, ventilation perfusion scan. </a:t>
            </a:r>
          </a:p>
        </p:txBody>
      </p:sp>
      <p:sp>
        <p:nvSpPr>
          <p:cNvPr id="2" name="Title 1">
            <a:extLst>
              <a:ext uri="{FF2B5EF4-FFF2-40B4-BE49-F238E27FC236}">
                <a16:creationId xmlns:a16="http://schemas.microsoft.com/office/drawing/2014/main" id="{C2A63EB5-E6A8-3936-5E53-33E296214980}"/>
              </a:ext>
            </a:extLst>
          </p:cNvPr>
          <p:cNvSpPr>
            <a:spLocks noGrp="1"/>
          </p:cNvSpPr>
          <p:nvPr>
            <p:ph type="title"/>
          </p:nvPr>
        </p:nvSpPr>
        <p:spPr/>
        <p:txBody>
          <a:bodyPr/>
          <a:lstStyle/>
          <a:p>
            <a:r>
              <a:rPr lang="en-US" dirty="0"/>
              <a:t>54-Year-Old Woman With Progressive Dyspnea</a:t>
            </a:r>
          </a:p>
        </p:txBody>
      </p:sp>
      <p:sp>
        <p:nvSpPr>
          <p:cNvPr id="3" name="Content Placeholder 2">
            <a:extLst>
              <a:ext uri="{FF2B5EF4-FFF2-40B4-BE49-F238E27FC236}">
                <a16:creationId xmlns:a16="http://schemas.microsoft.com/office/drawing/2014/main" id="{E135B18A-ED34-0210-9FEF-95A67F70CFDD}"/>
              </a:ext>
            </a:extLst>
          </p:cNvPr>
          <p:cNvSpPr>
            <a:spLocks noGrp="1"/>
          </p:cNvSpPr>
          <p:nvPr>
            <p:ph idx="1"/>
          </p:nvPr>
        </p:nvSpPr>
        <p:spPr/>
        <p:txBody>
          <a:bodyPr/>
          <a:lstStyle/>
          <a:p>
            <a:r>
              <a:rPr lang="en-US" dirty="0"/>
              <a:t>Makes appointment at PH center, but is twice a no-show</a:t>
            </a:r>
          </a:p>
          <a:p>
            <a:r>
              <a:rPr lang="en-US" dirty="0"/>
              <a:t>PH nurse reaches out to patient and learns that she has transportation challenges</a:t>
            </a:r>
          </a:p>
          <a:p>
            <a:r>
              <a:rPr lang="en-US" dirty="0"/>
              <a:t>PH center suggests video visit as initial appointment</a:t>
            </a:r>
          </a:p>
          <a:p>
            <a:r>
              <a:rPr lang="en-US" dirty="0"/>
              <a:t>Initial consult performed via video visit, diagnosis of PH discussed, as are barriers, such as transportation difficulties</a:t>
            </a:r>
          </a:p>
          <a:p>
            <a:r>
              <a:rPr lang="en-US" dirty="0"/>
              <a:t>Labs, PFTs, and V/Q scan are arranged to be done locally</a:t>
            </a:r>
          </a:p>
          <a:p>
            <a:r>
              <a:rPr lang="en-US" dirty="0"/>
              <a:t>All remaining testing is scheduled, including RHC, and follow up visit at PH center in one day</a:t>
            </a:r>
          </a:p>
          <a:p>
            <a:r>
              <a:rPr lang="en-US" dirty="0"/>
              <a:t>Patient also sees social worker and PH nurse coordinator that day</a:t>
            </a:r>
          </a:p>
        </p:txBody>
      </p:sp>
    </p:spTree>
    <p:extLst>
      <p:ext uri="{BB962C8B-B14F-4D97-AF65-F5344CB8AC3E}">
        <p14:creationId xmlns:p14="http://schemas.microsoft.com/office/powerpoint/2010/main" val="12401310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9A629-09C2-E81E-0488-38ED1D8B48B4}"/>
              </a:ext>
            </a:extLst>
          </p:cNvPr>
          <p:cNvSpPr>
            <a:spLocks noGrp="1"/>
          </p:cNvSpPr>
          <p:nvPr>
            <p:ph type="title"/>
          </p:nvPr>
        </p:nvSpPr>
        <p:spPr/>
        <p:txBody>
          <a:bodyPr/>
          <a:lstStyle/>
          <a:p>
            <a:r>
              <a:rPr lang="en-US" dirty="0"/>
              <a:t>54-Year-Old Woman With Progressive Dyspnea</a:t>
            </a:r>
          </a:p>
        </p:txBody>
      </p:sp>
      <p:sp>
        <p:nvSpPr>
          <p:cNvPr id="3" name="Content Placeholder 2">
            <a:extLst>
              <a:ext uri="{FF2B5EF4-FFF2-40B4-BE49-F238E27FC236}">
                <a16:creationId xmlns:a16="http://schemas.microsoft.com/office/drawing/2014/main" id="{205995F3-FCC2-B1FC-A86D-C11E93E97FBF}"/>
              </a:ext>
            </a:extLst>
          </p:cNvPr>
          <p:cNvSpPr>
            <a:spLocks noGrp="1"/>
          </p:cNvSpPr>
          <p:nvPr>
            <p:ph idx="1"/>
          </p:nvPr>
        </p:nvSpPr>
        <p:spPr/>
        <p:txBody>
          <a:bodyPr>
            <a:normAutofit/>
          </a:bodyPr>
          <a:lstStyle/>
          <a:p>
            <a:r>
              <a:rPr lang="en-US" sz="3200" dirty="0"/>
              <a:t>Falls into intermediate risk category based on 3 strata</a:t>
            </a:r>
          </a:p>
          <a:p>
            <a:pPr lvl="1"/>
            <a:r>
              <a:rPr lang="en-US" sz="2800" dirty="0"/>
              <a:t>FC3, 6MWD 380 m, NT-</a:t>
            </a:r>
            <a:r>
              <a:rPr lang="en-US" sz="2800" dirty="0" err="1"/>
              <a:t>proBNP</a:t>
            </a:r>
            <a:r>
              <a:rPr lang="en-US" sz="2800" dirty="0"/>
              <a:t> 427</a:t>
            </a:r>
          </a:p>
          <a:p>
            <a:r>
              <a:rPr lang="en-US" sz="3200" dirty="0"/>
              <a:t>Started on dual oral combination therapy</a:t>
            </a:r>
          </a:p>
          <a:p>
            <a:r>
              <a:rPr lang="en-US" sz="3200" dirty="0"/>
              <a:t>Follow up arranged by combination of video visits, collaboration with local providers, and return to PH center</a:t>
            </a:r>
          </a:p>
          <a:p>
            <a:endParaRPr lang="en-US" sz="3200" dirty="0"/>
          </a:p>
        </p:txBody>
      </p:sp>
      <p:sp>
        <p:nvSpPr>
          <p:cNvPr id="7" name="Footer Placeholder 6">
            <a:extLst>
              <a:ext uri="{FF2B5EF4-FFF2-40B4-BE49-F238E27FC236}">
                <a16:creationId xmlns:a16="http://schemas.microsoft.com/office/drawing/2014/main" id="{924E09F1-176D-D8A3-80FE-AD9C6DB459E7}"/>
              </a:ext>
            </a:extLst>
          </p:cNvPr>
          <p:cNvSpPr>
            <a:spLocks noGrp="1"/>
          </p:cNvSpPr>
          <p:nvPr>
            <p:ph type="ftr" sz="quarter" idx="3"/>
          </p:nvPr>
        </p:nvSpPr>
        <p:spPr>
          <a:xfrm>
            <a:off x="0" y="6415869"/>
            <a:ext cx="10744199" cy="442131"/>
          </a:xfrm>
        </p:spPr>
        <p:txBody>
          <a:bodyPr/>
          <a:lstStyle/>
          <a:p>
            <a:r>
              <a:rPr lang="en-US" sz="1000" dirty="0"/>
              <a:t>6MWD, 6-minute walk distance; NT-</a:t>
            </a:r>
            <a:r>
              <a:rPr lang="en-US" sz="1000" dirty="0" err="1"/>
              <a:t>proBNP</a:t>
            </a:r>
            <a:r>
              <a:rPr lang="en-US" sz="1000" dirty="0"/>
              <a:t>, N-terminal pro-B-type brain natriuretic peptide. </a:t>
            </a:r>
          </a:p>
        </p:txBody>
      </p:sp>
    </p:spTree>
    <p:extLst>
      <p:ext uri="{BB962C8B-B14F-4D97-AF65-F5344CB8AC3E}">
        <p14:creationId xmlns:p14="http://schemas.microsoft.com/office/powerpoint/2010/main" val="11668783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CF724-9A8E-6265-276C-6F9C7D8C95BE}"/>
              </a:ext>
            </a:extLst>
          </p:cNvPr>
          <p:cNvSpPr>
            <a:spLocks noGrp="1"/>
          </p:cNvSpPr>
          <p:nvPr>
            <p:ph type="title"/>
          </p:nvPr>
        </p:nvSpPr>
        <p:spPr/>
        <p:txBody>
          <a:bodyPr/>
          <a:lstStyle/>
          <a:p>
            <a:r>
              <a:rPr lang="en-US" dirty="0"/>
              <a:t>Challenges of Health Care in the United States</a:t>
            </a:r>
          </a:p>
        </p:txBody>
      </p:sp>
      <p:sp>
        <p:nvSpPr>
          <p:cNvPr id="3" name="Content Placeholder 2">
            <a:extLst>
              <a:ext uri="{FF2B5EF4-FFF2-40B4-BE49-F238E27FC236}">
                <a16:creationId xmlns:a16="http://schemas.microsoft.com/office/drawing/2014/main" id="{4CEF0EB2-768A-8393-3477-A02E0AA8EE7C}"/>
              </a:ext>
            </a:extLst>
          </p:cNvPr>
          <p:cNvSpPr>
            <a:spLocks noGrp="1"/>
          </p:cNvSpPr>
          <p:nvPr>
            <p:ph idx="1"/>
          </p:nvPr>
        </p:nvSpPr>
        <p:spPr/>
        <p:txBody>
          <a:bodyPr>
            <a:normAutofit/>
          </a:bodyPr>
          <a:lstStyle/>
          <a:p>
            <a:pPr>
              <a:lnSpc>
                <a:spcPct val="150000"/>
              </a:lnSpc>
            </a:pPr>
            <a:r>
              <a:rPr lang="en-US" sz="2800" dirty="0"/>
              <a:t>Socioeconomic challenges</a:t>
            </a:r>
          </a:p>
          <a:p>
            <a:pPr>
              <a:lnSpc>
                <a:spcPct val="150000"/>
              </a:lnSpc>
            </a:pPr>
            <a:r>
              <a:rPr lang="en-US" sz="2800" dirty="0"/>
              <a:t>Inadequate access</a:t>
            </a:r>
          </a:p>
          <a:p>
            <a:pPr>
              <a:lnSpc>
                <a:spcPct val="150000"/>
              </a:lnSpc>
            </a:pPr>
            <a:r>
              <a:rPr lang="en-US" sz="2800" dirty="0"/>
              <a:t>Health care disparities</a:t>
            </a:r>
          </a:p>
          <a:p>
            <a:pPr>
              <a:lnSpc>
                <a:spcPct val="150000"/>
              </a:lnSpc>
            </a:pPr>
            <a:r>
              <a:rPr lang="en-US" sz="2800" dirty="0"/>
              <a:t>Transportation issues in rural areas</a:t>
            </a:r>
          </a:p>
          <a:p>
            <a:pPr>
              <a:lnSpc>
                <a:spcPct val="150000"/>
              </a:lnSpc>
            </a:pPr>
            <a:r>
              <a:rPr lang="en-US" sz="2800" dirty="0"/>
              <a:t>Density of PH expert centers in some parts of the country</a:t>
            </a:r>
          </a:p>
        </p:txBody>
      </p:sp>
    </p:spTree>
    <p:extLst>
      <p:ext uri="{BB962C8B-B14F-4D97-AF65-F5344CB8AC3E}">
        <p14:creationId xmlns:p14="http://schemas.microsoft.com/office/powerpoint/2010/main" val="2575345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C52CB23-A893-F3BC-7EE2-D977C82AA838}"/>
              </a:ext>
            </a:extLst>
          </p:cNvPr>
          <p:cNvSpPr/>
          <p:nvPr/>
        </p:nvSpPr>
        <p:spPr>
          <a:xfrm>
            <a:off x="-1" y="0"/>
            <a:ext cx="12192000" cy="6858000"/>
          </a:xfrm>
          <a:prstGeom prst="rect">
            <a:avLst/>
          </a:prstGeom>
          <a:solidFill>
            <a:srgbClr val="009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pic>
        <p:nvPicPr>
          <p:cNvPr id="17" name="Graphic 16" descr="User with solid fill">
            <a:extLst>
              <a:ext uri="{FF2B5EF4-FFF2-40B4-BE49-F238E27FC236}">
                <a16:creationId xmlns:a16="http://schemas.microsoft.com/office/drawing/2014/main" id="{74847793-B893-A93A-FFCC-6C95F2C9FE22}"/>
              </a:ext>
            </a:extLst>
          </p:cNvPr>
          <p:cNvPicPr>
            <a:picLocks noChangeAspect="1"/>
          </p:cNvPicPr>
          <p:nvPr/>
        </p:nvPicPr>
        <p:blipFill rotWithShape="1">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rcRect l="28418" t="35016" r="44861" b="50079"/>
          <a:stretch/>
        </p:blipFill>
        <p:spPr>
          <a:xfrm>
            <a:off x="6250613" y="0"/>
            <a:ext cx="5941387" cy="3314044"/>
          </a:xfrm>
          <a:prstGeom prst="rect">
            <a:avLst/>
          </a:prstGeom>
        </p:spPr>
      </p:pic>
      <p:sp>
        <p:nvSpPr>
          <p:cNvPr id="7" name="TextBox 6">
            <a:extLst>
              <a:ext uri="{FF2B5EF4-FFF2-40B4-BE49-F238E27FC236}">
                <a16:creationId xmlns:a16="http://schemas.microsoft.com/office/drawing/2014/main" id="{FD65D34E-012D-57F2-01D9-E33429ED2AC6}"/>
              </a:ext>
            </a:extLst>
          </p:cNvPr>
          <p:cNvSpPr txBox="1"/>
          <p:nvPr/>
        </p:nvSpPr>
        <p:spPr>
          <a:xfrm>
            <a:off x="870978" y="550718"/>
            <a:ext cx="7793520" cy="13234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Looking for more resources </a:t>
            </a:r>
            <a:br>
              <a:rPr kumimoji="0" lang="en-US" sz="40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br>
            <a:r>
              <a:rPr kumimoji="0" lang="en-US" sz="40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on this topic?</a:t>
            </a:r>
          </a:p>
        </p:txBody>
      </p:sp>
      <p:pic>
        <p:nvPicPr>
          <p:cNvPr id="18" name="Graphic 17" descr="User with solid fill">
            <a:extLst>
              <a:ext uri="{FF2B5EF4-FFF2-40B4-BE49-F238E27FC236}">
                <a16:creationId xmlns:a16="http://schemas.microsoft.com/office/drawing/2014/main" id="{5C24E54E-14AB-F843-0853-616E04BAE910}"/>
              </a:ext>
            </a:extLst>
          </p:cNvPr>
          <p:cNvPicPr>
            <a:picLocks noChangeAspect="1"/>
          </p:cNvPicPr>
          <p:nvPr/>
        </p:nvPicPr>
        <p:blipFill rotWithShape="1">
          <a:blip r:embed="rId5" cstate="screen">
            <a:extLst>
              <a:ext uri="{28A0092B-C50C-407E-A947-70E740481C1C}">
                <a14:useLocalDpi xmlns:a14="http://schemas.microsoft.com/office/drawing/2010/main"/>
              </a:ext>
              <a:ext uri="{96DAC541-7B7A-43D3-8B79-37D633B846F1}">
                <asvg:svgBlip xmlns:asvg="http://schemas.microsoft.com/office/drawing/2016/SVG/main" r:embed="rId6"/>
              </a:ext>
            </a:extLst>
          </a:blip>
          <a:srcRect l="28418" t="41261" r="53427" b="50079"/>
          <a:stretch/>
        </p:blipFill>
        <p:spPr>
          <a:xfrm flipH="1" flipV="1">
            <a:off x="-1" y="3543956"/>
            <a:ext cx="6948177" cy="3314044"/>
          </a:xfrm>
          <a:prstGeom prst="rect">
            <a:avLst/>
          </a:prstGeom>
        </p:spPr>
      </p:pic>
      <p:sp>
        <p:nvSpPr>
          <p:cNvPr id="2" name="TextBox 1">
            <a:hlinkClick r:id="rId7" tooltip="MedEd On The Go"/>
            <a:extLst>
              <a:ext uri="{FF2B5EF4-FFF2-40B4-BE49-F238E27FC236}">
                <a16:creationId xmlns:a16="http://schemas.microsoft.com/office/drawing/2014/main" id="{624C7CEC-6FAA-E8C2-47BA-84734D0A035F}"/>
              </a:ext>
            </a:extLst>
          </p:cNvPr>
          <p:cNvSpPr txBox="1"/>
          <p:nvPr/>
        </p:nvSpPr>
        <p:spPr>
          <a:xfrm>
            <a:off x="870978" y="5018509"/>
            <a:ext cx="6077198" cy="1152465"/>
          </a:xfrm>
          <a:prstGeom prst="roundRect">
            <a:avLst>
              <a:gd name="adj" fmla="val 48137"/>
            </a:avLst>
          </a:prstGeom>
          <a:solidFill>
            <a:schemeClr val="bg1"/>
          </a:solidFill>
          <a:ln>
            <a:noFill/>
          </a:ln>
          <a:effectLst/>
        </p:spPr>
        <p:txBody>
          <a:bodyPr wrap="square" tIns="182880" bIns="9144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hlinkClick r:id="rId8" tooltip="Visit us now!"/>
              </a:rPr>
              <a:t>www.MedEdOTG.com</a:t>
            </a:r>
            <a:endPar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endParaRPr>
          </a:p>
        </p:txBody>
      </p:sp>
      <p:sp>
        <p:nvSpPr>
          <p:cNvPr id="3" name="TextBox 2">
            <a:extLst>
              <a:ext uri="{FF2B5EF4-FFF2-40B4-BE49-F238E27FC236}">
                <a16:creationId xmlns:a16="http://schemas.microsoft.com/office/drawing/2014/main" id="{C54A7D02-C060-E473-59D6-ABDD4DCC19A6}"/>
              </a:ext>
            </a:extLst>
          </p:cNvPr>
          <p:cNvSpPr txBox="1"/>
          <p:nvPr/>
        </p:nvSpPr>
        <p:spPr>
          <a:xfrm>
            <a:off x="870979" y="2424875"/>
            <a:ext cx="4310622" cy="203132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CME/CE in minutes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Congress highlights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Late-breaking data</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Quizzes</a:t>
            </a:r>
          </a:p>
        </p:txBody>
      </p:sp>
      <p:sp>
        <p:nvSpPr>
          <p:cNvPr id="8" name="TextBox 7">
            <a:extLst>
              <a:ext uri="{FF2B5EF4-FFF2-40B4-BE49-F238E27FC236}">
                <a16:creationId xmlns:a16="http://schemas.microsoft.com/office/drawing/2014/main" id="{531AC232-9957-4A51-B937-C4AB6A46FA92}"/>
              </a:ext>
            </a:extLst>
          </p:cNvPr>
          <p:cNvSpPr txBox="1"/>
          <p:nvPr/>
        </p:nvSpPr>
        <p:spPr>
          <a:xfrm>
            <a:off x="5058796" y="2424875"/>
            <a:ext cx="5225023" cy="150810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Webinars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In-person events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Slides &amp; resources</a:t>
            </a:r>
          </a:p>
        </p:txBody>
      </p:sp>
      <p:pic>
        <p:nvPicPr>
          <p:cNvPr id="10" name="Graphic 9">
            <a:extLst>
              <a:ext uri="{FF2B5EF4-FFF2-40B4-BE49-F238E27FC236}">
                <a16:creationId xmlns:a16="http://schemas.microsoft.com/office/drawing/2014/main" id="{93E4D248-876E-0145-581A-20C841F43DE5}"/>
              </a:ext>
            </a:extLst>
          </p:cNvPr>
          <p:cNvPicPr>
            <a:picLocks noChangeAspect="1"/>
          </p:cNvPicPr>
          <p:nvPr/>
        </p:nvPicPr>
        <p:blipFill>
          <a:blip r:embed="rId9" cstate="screen">
            <a:extLst>
              <a:ext uri="{28A0092B-C50C-407E-A947-70E740481C1C}">
                <a14:useLocalDpi xmlns:a14="http://schemas.microsoft.com/office/drawing/2010/main"/>
              </a:ext>
              <a:ext uri="{96DAC541-7B7A-43D3-8B79-37D633B846F1}">
                <asvg:svgBlip xmlns:asvg="http://schemas.microsoft.com/office/drawing/2016/SVG/main" r:embed="rId10"/>
              </a:ext>
            </a:extLst>
          </a:blip>
          <a:stretch>
            <a:fillRect/>
          </a:stretch>
        </p:blipFill>
        <p:spPr>
          <a:xfrm>
            <a:off x="9036699" y="446062"/>
            <a:ext cx="2494241" cy="1255751"/>
          </a:xfrm>
          <a:prstGeom prst="rect">
            <a:avLst/>
          </a:prstGeom>
        </p:spPr>
      </p:pic>
    </p:spTree>
    <p:extLst>
      <p:ext uri="{BB962C8B-B14F-4D97-AF65-F5344CB8AC3E}">
        <p14:creationId xmlns:p14="http://schemas.microsoft.com/office/powerpoint/2010/main" val="2405816164"/>
      </p:ext>
    </p:extLst>
  </p:cSld>
  <p:clrMapOvr>
    <a:masterClrMapping/>
  </p:clrMapOvr>
</p:sld>
</file>

<file path=ppt/theme/theme1.xml><?xml version="1.0" encoding="utf-8"?>
<a:theme xmlns:a="http://schemas.openxmlformats.org/drawingml/2006/main" name="Pulm-critical Care Theme">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ulm-critical Care Theme" id="{3F50686B-5308-D44F-AC5D-3023AE0E6F62}" vid="{3D7E2827-609A-184A-8312-F06F4BBE7F1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Neurology2023">
  <a:themeElements>
    <a:clrScheme name="NeuroPsych23">
      <a:dk1>
        <a:srgbClr val="3F3F3F"/>
      </a:dk1>
      <a:lt1>
        <a:srgbClr val="FFFFFF"/>
      </a:lt1>
      <a:dk2>
        <a:srgbClr val="5E5E5E"/>
      </a:dk2>
      <a:lt2>
        <a:srgbClr val="FFFFFF"/>
      </a:lt2>
      <a:accent1>
        <a:srgbClr val="2B407E"/>
      </a:accent1>
      <a:accent2>
        <a:srgbClr val="A84657"/>
      </a:accent2>
      <a:accent3>
        <a:srgbClr val="98E9ED"/>
      </a:accent3>
      <a:accent4>
        <a:srgbClr val="8589A7"/>
      </a:accent4>
      <a:accent5>
        <a:srgbClr val="642C50"/>
      </a:accent5>
      <a:accent6>
        <a:srgbClr val="1D224C"/>
      </a:accent6>
      <a:hlink>
        <a:srgbClr val="3500FF"/>
      </a:hlink>
      <a:folHlink>
        <a:srgbClr val="9C266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urology2023" id="{6B2DFC96-7B20-6A45-8521-B7802BE8BE55}" vid="{48BB2579-8D5B-E643-8D3E-498541DF600D}"/>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Pulm-critical Care Theme</Template>
  <TotalTime>225</TotalTime>
  <Words>667</Words>
  <Application>Microsoft Macintosh PowerPoint</Application>
  <PresentationFormat>Widescreen</PresentationFormat>
  <Paragraphs>62</Paragraphs>
  <Slides>8</Slides>
  <Notes>3</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8</vt:i4>
      </vt:variant>
    </vt:vector>
  </HeadingPairs>
  <TitlesOfParts>
    <vt:vector size="16" baseType="lpstr">
      <vt:lpstr>Arial</vt:lpstr>
      <vt:lpstr>Calibri</vt:lpstr>
      <vt:lpstr>Calibri Light</vt:lpstr>
      <vt:lpstr>Century Gothic</vt:lpstr>
      <vt:lpstr>Trebuchet MS</vt:lpstr>
      <vt:lpstr>Pulm-critical Care Theme</vt:lpstr>
      <vt:lpstr>Office Theme</vt:lpstr>
      <vt:lpstr>Neurology2023</vt:lpstr>
      <vt:lpstr>Case: A 54-Year-Old Woman With Progressive Dyspnea</vt:lpstr>
      <vt:lpstr>Disclaimer</vt:lpstr>
      <vt:lpstr>PowerPoint Presentation</vt:lpstr>
      <vt:lpstr>54-Year-Old Woman With Progressive Dyspnea</vt:lpstr>
      <vt:lpstr>54-Year-Old Woman With Progressive Dyspnea</vt:lpstr>
      <vt:lpstr>54-Year-Old Woman With Progressive Dyspnea</vt:lpstr>
      <vt:lpstr>Challenges of Health Care in the United States</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MedEd On The Go</dc:creator>
  <cp:keywords/>
  <dc:description/>
  <cp:lastModifiedBy>Moriah Diethorn</cp:lastModifiedBy>
  <cp:revision>51</cp:revision>
  <dcterms:created xsi:type="dcterms:W3CDTF">2019-05-10T15:43:12Z</dcterms:created>
  <dcterms:modified xsi:type="dcterms:W3CDTF">2023-05-24T18:48:56Z</dcterms:modified>
  <cp:category/>
</cp:coreProperties>
</file>