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1" r:id="rId2"/>
    <p:sldMasterId id="2147483712" r:id="rId3"/>
  </p:sldMasterIdLst>
  <p:notesMasterIdLst>
    <p:notesMasterId r:id="rId15"/>
  </p:notesMasterIdLst>
  <p:handoutMasterIdLst>
    <p:handoutMasterId r:id="rId16"/>
  </p:handoutMasterIdLst>
  <p:sldIdLst>
    <p:sldId id="2134959412" r:id="rId4"/>
    <p:sldId id="256" r:id="rId5"/>
    <p:sldId id="265" r:id="rId6"/>
    <p:sldId id="2134959413" r:id="rId7"/>
    <p:sldId id="2134959243" r:id="rId8"/>
    <p:sldId id="2134959244" r:id="rId9"/>
    <p:sldId id="2134959251" r:id="rId10"/>
    <p:sldId id="2134959256" r:id="rId11"/>
    <p:sldId id="2134959242" r:id="rId12"/>
    <p:sldId id="2134959254"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6EB12EAF-BC4E-6B6B-0102-503011D8EEE7}" name="Emily Jebing" initials="EJ" userId="Emily Jebing" providerId="None"/>
  <p188:author id="{395453D9-83D9-A04B-6D27-6FB645420696}" name="Dr Dixon Wilde" initials="DDW" userId="Dr Dixon Wilde"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E2148"/>
    <a:srgbClr val="FFFC00"/>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05" autoAdjust="0"/>
    <p:restoredTop sz="96327"/>
  </p:normalViewPr>
  <p:slideViewPr>
    <p:cSldViewPr snapToGrid="0">
      <p:cViewPr varScale="1">
        <p:scale>
          <a:sx n="119" d="100"/>
          <a:sy n="119" d="100"/>
        </p:scale>
        <p:origin x="384" y="1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970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21" Type="http://schemas.microsoft.com/office/2018/10/relationships/authors" Targe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5/24/23</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23D6F5-3390-CC49-966D-162D010FD65C}" type="datetimeFigureOut">
              <a:rPr lang="en-US" smtClean="0"/>
              <a:t>5/24/23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1DC793-02F7-7645-B963-6647C8C784F6}" type="slidenum">
              <a:rPr lang="en-US" smtClean="0"/>
              <a:t>‹#›</a:t>
            </a:fld>
            <a:endParaRPr lang="en-US"/>
          </a:p>
        </p:txBody>
      </p:sp>
    </p:spTree>
    <p:extLst>
      <p:ext uri="{BB962C8B-B14F-4D97-AF65-F5344CB8AC3E}">
        <p14:creationId xmlns:p14="http://schemas.microsoft.com/office/powerpoint/2010/main" val="799625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2" name="Picture 1">
            <a:extLst>
              <a:ext uri="{FF2B5EF4-FFF2-40B4-BE49-F238E27FC236}">
                <a16:creationId xmlns:a16="http://schemas.microsoft.com/office/drawing/2014/main" id="{BB739672-6D47-2BDE-1937-559A6E1F74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3" name="Picture 2">
            <a:extLst>
              <a:ext uri="{FF2B5EF4-FFF2-40B4-BE49-F238E27FC236}">
                <a16:creationId xmlns:a16="http://schemas.microsoft.com/office/drawing/2014/main" id="{E7D340A4-2FE6-B8DF-41D8-050DE90B2FD8}"/>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529022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49261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577819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114754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686DA55-3014-A390-F6B9-93C74A03ED5D}"/>
              </a:ext>
            </a:extLst>
          </p:cNvPr>
          <p:cNvPicPr>
            <a:picLocks noChangeAspect="1"/>
          </p:cNvPicPr>
          <p:nvPr userDrawn="1"/>
        </p:nvPicPr>
        <p:blipFill>
          <a:blip r:embed="rId2"/>
          <a:stretch>
            <a:fillRect/>
          </a:stretch>
        </p:blipFill>
        <p:spPr>
          <a:xfrm>
            <a:off x="0" y="-1"/>
            <a:ext cx="12191988" cy="97535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91640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D7BFDA-BA3F-04E7-5092-F2956F92BE78}"/>
              </a:ext>
            </a:extLst>
          </p:cNvPr>
          <p:cNvPicPr>
            <a:picLocks noChangeAspect="1"/>
          </p:cNvPicPr>
          <p:nvPr userDrawn="1"/>
        </p:nvPicPr>
        <p:blipFill>
          <a:blip r:embed="rId2"/>
          <a:stretch>
            <a:fillRect/>
          </a:stretch>
        </p:blipFill>
        <p:spPr>
          <a:xfrm>
            <a:off x="0" y="-1"/>
            <a:ext cx="12191988" cy="97535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8476288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40681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353842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502321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95486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003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55698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251269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969608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05163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9059760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2270385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224991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436246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742320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904094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613209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4909526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103683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9629572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735695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75075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3237343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72258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878053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35759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9437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645543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64A8572C-6EAE-05D2-2879-88002FBAEF32}"/>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5210630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254784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1520672730"/>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970"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2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F070B43-56E2-5942-B323-104CEBA7F68F}"/>
              </a:ext>
            </a:extLst>
          </p:cNvPr>
          <p:cNvSpPr>
            <a:spLocks noGrp="1"/>
          </p:cNvSpPr>
          <p:nvPr>
            <p:ph type="title"/>
          </p:nvPr>
        </p:nvSpPr>
        <p:spPr/>
        <p:txBody>
          <a:bodyPr/>
          <a:lstStyle/>
          <a:p>
            <a:r>
              <a:rPr lang="en-US" dirty="0"/>
              <a:t>Screening and Diagnosis of PAH: </a:t>
            </a:r>
            <a:br>
              <a:rPr lang="en-US" dirty="0"/>
            </a:br>
            <a:r>
              <a:rPr lang="en-US" dirty="0"/>
              <a:t>Cardiopulmonary Exercise Testing (CPET) </a:t>
            </a:r>
          </a:p>
        </p:txBody>
      </p:sp>
      <p:sp>
        <p:nvSpPr>
          <p:cNvPr id="6" name="Text Placeholder 5">
            <a:extLst>
              <a:ext uri="{FF2B5EF4-FFF2-40B4-BE49-F238E27FC236}">
                <a16:creationId xmlns:a16="http://schemas.microsoft.com/office/drawing/2014/main" id="{46455D33-B183-DC7A-6AB9-9FBA6EF9D26A}"/>
              </a:ext>
            </a:extLst>
          </p:cNvPr>
          <p:cNvSpPr>
            <a:spLocks noGrp="1"/>
          </p:cNvSpPr>
          <p:nvPr>
            <p:ph type="body" idx="1"/>
          </p:nvPr>
        </p:nvSpPr>
        <p:spPr>
          <a:xfrm>
            <a:off x="609601" y="4589463"/>
            <a:ext cx="10515600" cy="1740085"/>
          </a:xfrm>
        </p:spPr>
        <p:txBody>
          <a:bodyPr>
            <a:normAutofit fontScale="92500" lnSpcReduction="20000"/>
          </a:bodyPr>
          <a:lstStyle/>
          <a:p>
            <a:r>
              <a:rPr lang="en-US" dirty="0" err="1"/>
              <a:t>Vallerie</a:t>
            </a:r>
            <a:r>
              <a:rPr lang="en-US" dirty="0"/>
              <a:t> V. McLaughlin, MD                                                                                               </a:t>
            </a:r>
          </a:p>
          <a:p>
            <a:r>
              <a:rPr lang="en-US" dirty="0"/>
              <a:t>Associate Chief Clinical Officer, Cardiovascular Services</a:t>
            </a:r>
          </a:p>
          <a:p>
            <a:r>
              <a:rPr lang="en-US" dirty="0"/>
              <a:t>Director, Pulmonary Hypertension Program</a:t>
            </a:r>
          </a:p>
          <a:p>
            <a:r>
              <a:rPr lang="en-US" dirty="0"/>
              <a:t>University of Michigan</a:t>
            </a:r>
          </a:p>
          <a:p>
            <a:r>
              <a:rPr lang="en-US" dirty="0"/>
              <a:t>Ann Arbor, MI</a:t>
            </a:r>
          </a:p>
          <a:p>
            <a:endParaRPr lang="en-US" dirty="0"/>
          </a:p>
        </p:txBody>
      </p:sp>
    </p:spTree>
    <p:extLst>
      <p:ext uri="{BB962C8B-B14F-4D97-AF65-F5344CB8AC3E}">
        <p14:creationId xmlns:p14="http://schemas.microsoft.com/office/powerpoint/2010/main" val="221622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8C135-AE66-9032-DB32-1B5B3568B466}"/>
              </a:ext>
            </a:extLst>
          </p:cNvPr>
          <p:cNvSpPr>
            <a:spLocks noGrp="1"/>
          </p:cNvSpPr>
          <p:nvPr>
            <p:ph type="title"/>
          </p:nvPr>
        </p:nvSpPr>
        <p:spPr>
          <a:xfrm>
            <a:off x="609600" y="127316"/>
            <a:ext cx="10744200" cy="1185577"/>
          </a:xfrm>
        </p:spPr>
        <p:txBody>
          <a:bodyPr/>
          <a:lstStyle/>
          <a:p>
            <a:r>
              <a:rPr lang="en-US" dirty="0"/>
              <a:t>2022 ERS/ESC Recommendations on Use of CPET</a:t>
            </a:r>
          </a:p>
        </p:txBody>
      </p:sp>
      <p:graphicFrame>
        <p:nvGraphicFramePr>
          <p:cNvPr id="4" name="Table 4">
            <a:extLst>
              <a:ext uri="{FF2B5EF4-FFF2-40B4-BE49-F238E27FC236}">
                <a16:creationId xmlns:a16="http://schemas.microsoft.com/office/drawing/2014/main" id="{1E046376-451C-7B8C-BCDB-2E9ABFC2924C}"/>
              </a:ext>
            </a:extLst>
          </p:cNvPr>
          <p:cNvGraphicFramePr>
            <a:graphicFrameLocks noGrp="1"/>
          </p:cNvGraphicFramePr>
          <p:nvPr>
            <p:ph idx="1"/>
            <p:extLst>
              <p:ext uri="{D42A27DB-BD31-4B8C-83A1-F6EECF244321}">
                <p14:modId xmlns:p14="http://schemas.microsoft.com/office/powerpoint/2010/main" val="4070780385"/>
              </p:ext>
            </p:extLst>
          </p:nvPr>
        </p:nvGraphicFramePr>
        <p:xfrm>
          <a:off x="1003871" y="1145454"/>
          <a:ext cx="9955657" cy="4876800"/>
        </p:xfrm>
        <a:graphic>
          <a:graphicData uri="http://schemas.openxmlformats.org/drawingml/2006/table">
            <a:tbl>
              <a:tblPr firstRow="1" bandRow="1">
                <a:tableStyleId>{5C22544A-7EE6-4342-B048-85BDC9FD1C3A}</a:tableStyleId>
              </a:tblPr>
              <a:tblGrid>
                <a:gridCol w="975541">
                  <a:extLst>
                    <a:ext uri="{9D8B030D-6E8A-4147-A177-3AD203B41FA5}">
                      <a16:colId xmlns:a16="http://schemas.microsoft.com/office/drawing/2014/main" val="3341236892"/>
                    </a:ext>
                  </a:extLst>
                </a:gridCol>
                <a:gridCol w="426572">
                  <a:extLst>
                    <a:ext uri="{9D8B030D-6E8A-4147-A177-3AD203B41FA5}">
                      <a16:colId xmlns:a16="http://schemas.microsoft.com/office/drawing/2014/main" val="2037908030"/>
                    </a:ext>
                  </a:extLst>
                </a:gridCol>
                <a:gridCol w="2015707">
                  <a:extLst>
                    <a:ext uri="{9D8B030D-6E8A-4147-A177-3AD203B41FA5}">
                      <a16:colId xmlns:a16="http://schemas.microsoft.com/office/drawing/2014/main" val="566929921"/>
                    </a:ext>
                  </a:extLst>
                </a:gridCol>
                <a:gridCol w="735992">
                  <a:extLst>
                    <a:ext uri="{9D8B030D-6E8A-4147-A177-3AD203B41FA5}">
                      <a16:colId xmlns:a16="http://schemas.microsoft.com/office/drawing/2014/main" val="2038629031"/>
                    </a:ext>
                  </a:extLst>
                </a:gridCol>
                <a:gridCol w="4953735">
                  <a:extLst>
                    <a:ext uri="{9D8B030D-6E8A-4147-A177-3AD203B41FA5}">
                      <a16:colId xmlns:a16="http://schemas.microsoft.com/office/drawing/2014/main" val="811483116"/>
                    </a:ext>
                  </a:extLst>
                </a:gridCol>
                <a:gridCol w="848110">
                  <a:extLst>
                    <a:ext uri="{9D8B030D-6E8A-4147-A177-3AD203B41FA5}">
                      <a16:colId xmlns:a16="http://schemas.microsoft.com/office/drawing/2014/main" val="2131482698"/>
                    </a:ext>
                  </a:extLst>
                </a:gridCol>
              </a:tblGrid>
              <a:tr h="321714">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outerShdw blurRad="50800" dist="12700" dir="5400000" algn="ctr" rotWithShape="0">
                              <a:schemeClr val="tx1"/>
                            </a:outerShdw>
                          </a:effectLst>
                          <a:latin typeface="+mn-lt"/>
                          <a:ea typeface="+mn-ea"/>
                          <a:cs typeface="+mn-cs"/>
                        </a:rPr>
                        <a:t>Selected revised recommendations (R) and new recommendations (N)</a:t>
                      </a:r>
                    </a:p>
                  </a:txBody>
                  <a:tcPr marL="68580" marR="68580" marT="34290" marB="34290" anchor="ct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lt1"/>
                        </a:solidFill>
                        <a:effectLst/>
                        <a:latin typeface="+mn-lt"/>
                        <a:ea typeface="+mn-ea"/>
                        <a:cs typeface="+mn-cs"/>
                      </a:endParaRPr>
                    </a:p>
                  </a:txBody>
                  <a:tcPr/>
                </a:tc>
                <a:extLst>
                  <a:ext uri="{0D108BD9-81ED-4DB2-BD59-A6C34878D82A}">
                    <a16:rowId xmlns:a16="http://schemas.microsoft.com/office/drawing/2014/main" val="2863788034"/>
                  </a:ext>
                </a:extLst>
              </a:tr>
              <a:tr h="364896">
                <a:tc gridSpan="2">
                  <a:txBody>
                    <a:bodyPr/>
                    <a:lstStyle/>
                    <a:p>
                      <a:r>
                        <a:rPr lang="en-US" sz="1400" b="1" kern="1200" dirty="0">
                          <a:solidFill>
                            <a:schemeClr val="bg1"/>
                          </a:solidFill>
                          <a:effectLst>
                            <a:outerShdw blurRad="12700" dist="12700" dir="5400000" algn="ctr" rotWithShape="0">
                              <a:schemeClr val="tx1"/>
                            </a:outerShdw>
                          </a:effectLst>
                          <a:latin typeface="+mn-lt"/>
                          <a:ea typeface="+mn-ea"/>
                          <a:cs typeface="+mn-cs"/>
                        </a:rPr>
                        <a:t>New or revised</a:t>
                      </a:r>
                    </a:p>
                  </a:txBody>
                  <a:tcPr marL="68580" marR="68580" marT="34290" marB="34290" anchor="ctr">
                    <a:lnB w="12700"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bg1"/>
                          </a:solidFill>
                          <a:effectLst>
                            <a:outerShdw blurRad="12700" dist="12700" dir="5400000" algn="ctr" rotWithShape="0">
                              <a:schemeClr val="tx1"/>
                            </a:outerShdw>
                          </a:effectLst>
                          <a:latin typeface="+mn-lt"/>
                          <a:ea typeface="+mn-ea"/>
                          <a:cs typeface="+mn-cs"/>
                        </a:rPr>
                        <a:t>Recommendation in 2015</a:t>
                      </a:r>
                    </a:p>
                  </a:txBody>
                  <a:tcPr marL="68580" marR="68580" marT="34290" marB="34290" anchor="ctr">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bg1"/>
                          </a:solidFill>
                          <a:effectLst>
                            <a:outerShdw blurRad="12700" dist="12700" dir="5400000" algn="ctr" rotWithShape="0">
                              <a:schemeClr val="tx1"/>
                            </a:outerShdw>
                          </a:effectLst>
                          <a:latin typeface="+mn-lt"/>
                          <a:ea typeface="+mn-ea"/>
                          <a:cs typeface="+mn-cs"/>
                        </a:rPr>
                        <a:t>Class</a:t>
                      </a:r>
                      <a:endParaRPr lang="en-US" sz="1400" b="1" kern="1200" baseline="30000" dirty="0">
                        <a:solidFill>
                          <a:schemeClr val="bg1"/>
                        </a:solidFill>
                        <a:effectLst>
                          <a:outerShdw blurRad="12700" dist="12700" dir="5400000" algn="ctr" rotWithShape="0">
                            <a:schemeClr val="tx1"/>
                          </a:outerShdw>
                        </a:effectLst>
                        <a:latin typeface="+mn-lt"/>
                        <a:ea typeface="+mn-ea"/>
                        <a:cs typeface="+mn-cs"/>
                      </a:endParaRPr>
                    </a:p>
                  </a:txBody>
                  <a:tcPr marL="68580" marR="68580" marT="34290" marB="34290" anchor="ctr">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bg1"/>
                          </a:solidFill>
                          <a:effectLst>
                            <a:outerShdw blurRad="12700" dist="12700" dir="5400000" algn="ctr" rotWithShape="0">
                              <a:schemeClr val="tx1"/>
                            </a:outerShdw>
                          </a:effectLst>
                          <a:latin typeface="+mn-lt"/>
                          <a:ea typeface="+mn-ea"/>
                          <a:cs typeface="+mn-cs"/>
                        </a:rPr>
                        <a:t>Recommendation in 2022 version</a:t>
                      </a:r>
                      <a:endParaRPr lang="en-US" sz="1400" b="1" kern="1200" baseline="30000" dirty="0">
                        <a:solidFill>
                          <a:schemeClr val="bg1"/>
                        </a:solidFill>
                        <a:effectLst>
                          <a:outerShdw blurRad="12700" dist="12700" dir="5400000" algn="ctr" rotWithShape="0">
                            <a:schemeClr val="tx1"/>
                          </a:outerShdw>
                        </a:effectLst>
                        <a:latin typeface="+mn-lt"/>
                        <a:ea typeface="+mn-ea"/>
                        <a:cs typeface="+mn-cs"/>
                      </a:endParaRPr>
                    </a:p>
                  </a:txBody>
                  <a:tcPr marL="68580" marR="68580" marT="34290" marB="34290" anchor="ctr">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bg1"/>
                          </a:solidFill>
                          <a:effectLst>
                            <a:outerShdw blurRad="12700" dist="12700" dir="5400000" algn="ctr" rotWithShape="0">
                              <a:schemeClr val="tx1"/>
                            </a:outerShdw>
                          </a:effectLst>
                          <a:latin typeface="+mn-lt"/>
                          <a:ea typeface="+mn-ea"/>
                          <a:cs typeface="+mn-cs"/>
                        </a:rPr>
                        <a:t>Class</a:t>
                      </a:r>
                      <a:endParaRPr lang="en-US" sz="1400" b="1" kern="1200" baseline="30000" dirty="0">
                        <a:solidFill>
                          <a:schemeClr val="bg1"/>
                        </a:solidFill>
                        <a:effectLst>
                          <a:outerShdw blurRad="12700" dist="12700" dir="5400000" algn="ctr" rotWithShape="0">
                            <a:schemeClr val="tx1"/>
                          </a:outerShdw>
                        </a:effectLst>
                        <a:latin typeface="+mn-lt"/>
                        <a:ea typeface="+mn-ea"/>
                        <a:cs typeface="+mn-cs"/>
                      </a:endParaRPr>
                    </a:p>
                  </a:txBody>
                  <a:tcPr marL="68580" marR="68580" marT="34290" marB="34290" anchor="ctr">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2225921353"/>
                  </a:ext>
                </a:extLst>
              </a:tr>
              <a:tr h="269544">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Diagnostic strategy – Recommendation Table 2</a:t>
                      </a:r>
                    </a:p>
                  </a:txBody>
                  <a:tcPr marL="68580" marR="68580" marT="34290" marB="34290" anchor="ctr">
                    <a:lnT w="12700" cap="flat" cmpd="sng" algn="ctr">
                      <a:solidFill>
                        <a:schemeClr val="tx1"/>
                      </a:solidFill>
                      <a:prstDash val="solid"/>
                      <a:round/>
                      <a:headEnd type="none" w="med" len="med"/>
                      <a:tailEnd type="none" w="med" len="med"/>
                    </a:lnT>
                    <a:solidFill>
                      <a:schemeClr val="accent3">
                        <a:lumMod val="20000"/>
                        <a:lumOff val="80000"/>
                      </a:schemeClr>
                    </a:solidFill>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kern="1200" dirty="0">
                        <a:solidFill>
                          <a:schemeClr val="dk1"/>
                        </a:solidFill>
                        <a:effectLst/>
                        <a:latin typeface="+mn-lt"/>
                        <a:ea typeface="+mn-ea"/>
                        <a:cs typeface="+mn-cs"/>
                      </a:endParaRPr>
                    </a:p>
                  </a:txBody>
                  <a:tcPr>
                    <a:lnT w="12700" cap="flat" cmpd="sng" algn="ctr">
                      <a:solidFill>
                        <a:schemeClr val="tx1"/>
                      </a:solidFill>
                      <a:prstDash val="solid"/>
                      <a:round/>
                      <a:headEnd type="none" w="med" len="med"/>
                      <a:tailEnd type="none" w="med" len="med"/>
                    </a:lnT>
                    <a:solidFill>
                      <a:schemeClr val="accent3">
                        <a:lumMod val="20000"/>
                        <a:lumOff val="80000"/>
                      </a:schemeClr>
                    </a:solidFill>
                  </a:tcPr>
                </a:tc>
                <a:extLst>
                  <a:ext uri="{0D108BD9-81ED-4DB2-BD59-A6C34878D82A}">
                    <a16:rowId xmlns:a16="http://schemas.microsoft.com/office/drawing/2014/main" val="3538592228"/>
                  </a:ext>
                </a:extLst>
              </a:tr>
              <a:tr h="652123">
                <a:tc gridSpan="4">
                  <a:txBody>
                    <a:bodyPr/>
                    <a:lstStyle/>
                    <a:p>
                      <a:r>
                        <a:rPr lang="en-US" sz="1400" dirty="0"/>
                        <a:t>New</a:t>
                      </a:r>
                    </a:p>
                  </a:txBody>
                  <a:tcPr marL="68580" marR="68580" marT="34290" marB="34290" anchor="ctr">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dirty="0"/>
                    </a:p>
                  </a:txBody>
                  <a:tcPr/>
                </a:tc>
                <a:tc hMerge="1">
                  <a:txBody>
                    <a:bodyPr/>
                    <a:lstStyle/>
                    <a:p>
                      <a:endParaRPr lang="en-US" dirty="0"/>
                    </a:p>
                  </a:txBody>
                  <a:tcPr/>
                </a:tc>
                <a:tc>
                  <a:txBody>
                    <a:bodyPr/>
                    <a:lstStyle/>
                    <a:p>
                      <a:r>
                        <a:rPr lang="en-US" sz="1400" kern="1200" dirty="0">
                          <a:solidFill>
                            <a:schemeClr val="dk1"/>
                          </a:solidFill>
                          <a:effectLst/>
                          <a:latin typeface="+mn-lt"/>
                          <a:ea typeface="+mn-ea"/>
                          <a:cs typeface="+mn-cs"/>
                        </a:rPr>
                        <a:t>In symptomatic patients with intermediate</a:t>
                      </a:r>
                    </a:p>
                    <a:p>
                      <a:r>
                        <a:rPr lang="en-US" sz="1400" kern="1200" dirty="0">
                          <a:solidFill>
                            <a:schemeClr val="dk1"/>
                          </a:solidFill>
                          <a:effectLst/>
                          <a:latin typeface="+mn-lt"/>
                          <a:ea typeface="+mn-ea"/>
                          <a:cs typeface="+mn-cs"/>
                        </a:rPr>
                        <a:t>echocardiographic probability of PH, CPET may be</a:t>
                      </a:r>
                    </a:p>
                    <a:p>
                      <a:r>
                        <a:rPr lang="en-US" sz="1400" kern="1200" dirty="0">
                          <a:solidFill>
                            <a:schemeClr val="dk1"/>
                          </a:solidFill>
                          <a:effectLst/>
                          <a:latin typeface="+mn-lt"/>
                          <a:ea typeface="+mn-ea"/>
                          <a:cs typeface="+mn-cs"/>
                        </a:rPr>
                        <a:t>considered to further determine the likelihood of PH</a:t>
                      </a:r>
                      <a:endParaRPr lang="en-US" sz="1400" dirty="0"/>
                    </a:p>
                  </a:txBody>
                  <a:tcPr marL="68580" marR="68580" marT="34290" marB="34290" anchor="ctr">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IIb</a:t>
                      </a:r>
                    </a:p>
                  </a:txBody>
                  <a:tcPr marL="68580" marR="68580" marT="34290" marB="34290" anchor="ctr">
                    <a:lnB w="12700" cap="flat" cmpd="sng" algn="ctr">
                      <a:solidFill>
                        <a:schemeClr val="tx1"/>
                      </a:solidFill>
                      <a:prstDash val="solid"/>
                      <a:round/>
                      <a:headEnd type="none" w="med" len="med"/>
                      <a:tailEnd type="none" w="med" len="med"/>
                    </a:lnB>
                    <a:solidFill>
                      <a:srgbClr val="FF7C00"/>
                    </a:solidFill>
                  </a:tcPr>
                </a:tc>
                <a:extLst>
                  <a:ext uri="{0D108BD9-81ED-4DB2-BD59-A6C34878D82A}">
                    <a16:rowId xmlns:a16="http://schemas.microsoft.com/office/drawing/2014/main" val="1380676169"/>
                  </a:ext>
                </a:extLst>
              </a:tr>
              <a:tr h="460833">
                <a:tc gridSpan="6">
                  <a:txBody>
                    <a:bodyPr/>
                    <a:lstStyle/>
                    <a:p>
                      <a:r>
                        <a:rPr lang="en-US" sz="1400" b="1" kern="1200" dirty="0">
                          <a:solidFill>
                            <a:schemeClr val="dk1"/>
                          </a:solidFill>
                          <a:effectLst/>
                          <a:latin typeface="+mn-lt"/>
                          <a:ea typeface="+mn-ea"/>
                          <a:cs typeface="+mn-cs"/>
                        </a:rPr>
                        <a:t>Screening and improved detection of pulmonary arterial hypertension and chronic thrombo-embolic pulmonary hypertension – Recommendation Table 3</a:t>
                      </a:r>
                    </a:p>
                  </a:txBody>
                  <a:tcPr marL="68580" marR="68580" marT="34290" marB="34290" anchor="ctr">
                    <a:lnT w="12700" cap="flat" cmpd="sng" algn="ctr">
                      <a:solidFill>
                        <a:schemeClr val="tx1"/>
                      </a:solidFill>
                      <a:prstDash val="solid"/>
                      <a:round/>
                      <a:headEnd type="none" w="med" len="med"/>
                      <a:tailEnd type="none" w="med" len="med"/>
                    </a:lnT>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400" dirty="0"/>
                    </a:p>
                  </a:txBody>
                  <a:tcPr/>
                </a:tc>
                <a:tc hMerge="1">
                  <a:txBody>
                    <a:bodyPr/>
                    <a:lstStyle/>
                    <a:p>
                      <a:endParaRPr lang="en-US" sz="1400" b="1" kern="1200" dirty="0">
                        <a:solidFill>
                          <a:schemeClr val="dk1"/>
                        </a:solidFill>
                        <a:effectLst/>
                        <a:latin typeface="+mn-lt"/>
                        <a:ea typeface="+mn-ea"/>
                        <a:cs typeface="+mn-cs"/>
                      </a:endParaRPr>
                    </a:p>
                  </a:txBody>
                  <a:tcPr>
                    <a:lnT w="12700" cap="flat" cmpd="sng" algn="ctr">
                      <a:solidFill>
                        <a:schemeClr val="tx1"/>
                      </a:solidFill>
                      <a:prstDash val="solid"/>
                      <a:round/>
                      <a:headEnd type="none" w="med" len="med"/>
                      <a:tailEnd type="none" w="med" len="med"/>
                    </a:lnT>
                    <a:solidFill>
                      <a:schemeClr val="accent3">
                        <a:lumMod val="20000"/>
                        <a:lumOff val="80000"/>
                      </a:schemeClr>
                    </a:solidFill>
                  </a:tcPr>
                </a:tc>
                <a:extLst>
                  <a:ext uri="{0D108BD9-81ED-4DB2-BD59-A6C34878D82A}">
                    <a16:rowId xmlns:a16="http://schemas.microsoft.com/office/drawing/2014/main" val="3774005074"/>
                  </a:ext>
                </a:extLst>
              </a:tr>
              <a:tr h="652123">
                <a:tc>
                  <a:txBody>
                    <a:bodyPr/>
                    <a:lstStyle/>
                    <a:p>
                      <a:r>
                        <a:rPr lang="en-US" sz="1400" dirty="0"/>
                        <a:t>Revised</a:t>
                      </a:r>
                    </a:p>
                  </a:txBody>
                  <a:tcPr marL="68580" marR="68580" marT="34290" marB="34290" anchor="ctr">
                    <a:noFill/>
                  </a:tcPr>
                </a:tc>
                <a:tc gridSpan="2">
                  <a:txBody>
                    <a:bodyPr/>
                    <a:lstStyle/>
                    <a:p>
                      <a:r>
                        <a:rPr lang="en-US" sz="1400" kern="1200" dirty="0">
                          <a:solidFill>
                            <a:schemeClr val="dk1"/>
                          </a:solidFill>
                          <a:effectLst/>
                          <a:latin typeface="+mn-lt"/>
                          <a:ea typeface="+mn-ea"/>
                          <a:cs typeface="+mn-cs"/>
                        </a:rPr>
                        <a:t>RHC is recommended in all cases of suspected PAH</a:t>
                      </a:r>
                    </a:p>
                    <a:p>
                      <a:r>
                        <a:rPr lang="en-US" sz="1400" kern="1200" dirty="0">
                          <a:solidFill>
                            <a:schemeClr val="dk1"/>
                          </a:solidFill>
                          <a:effectLst/>
                          <a:latin typeface="+mn-lt"/>
                          <a:ea typeface="+mn-ea"/>
                          <a:cs typeface="+mn-cs"/>
                        </a:rPr>
                        <a:t>associated with CTD</a:t>
                      </a:r>
                    </a:p>
                  </a:txBody>
                  <a:tcPr marL="68580" marR="68580" marT="34290" marB="34290" anchor="ctr">
                    <a:noFill/>
                  </a:tcPr>
                </a:tc>
                <a:tc hMerge="1">
                  <a:txBody>
                    <a:bodyPr/>
                    <a:lstStyle/>
                    <a:p>
                      <a:endParaRPr lang="en-US"/>
                    </a:p>
                  </a:txBody>
                  <a:tcPr/>
                </a:tc>
                <a:tc>
                  <a:txBody>
                    <a:bodyPr/>
                    <a:lstStyle/>
                    <a:p>
                      <a:pPr algn="ctr"/>
                      <a:r>
                        <a:rPr lang="en-US" sz="1400" dirty="0"/>
                        <a:t>I</a:t>
                      </a:r>
                      <a:endParaRPr lang="en-US" sz="1100" dirty="0"/>
                    </a:p>
                  </a:txBody>
                  <a:tcPr marL="68580" marR="68580" marT="34290" marB="34290" anchor="ctr">
                    <a:noFill/>
                  </a:tcPr>
                </a:tc>
                <a:tc>
                  <a:txBody>
                    <a:bodyPr/>
                    <a:lstStyle/>
                    <a:p>
                      <a:r>
                        <a:rPr lang="en-US" sz="1400" kern="1200" dirty="0">
                          <a:solidFill>
                            <a:schemeClr val="dk1"/>
                          </a:solidFill>
                          <a:effectLst/>
                          <a:latin typeface="+mn-lt"/>
                          <a:ea typeface="+mn-ea"/>
                          <a:cs typeface="+mn-cs"/>
                        </a:rPr>
                        <a:t>In symptomatic patients with </a:t>
                      </a:r>
                      <a:r>
                        <a:rPr lang="en-US" sz="1400" kern="1200" dirty="0" err="1">
                          <a:solidFill>
                            <a:schemeClr val="dk1"/>
                          </a:solidFill>
                          <a:effectLst/>
                          <a:latin typeface="+mn-lt"/>
                          <a:ea typeface="+mn-ea"/>
                          <a:cs typeface="+mn-cs"/>
                        </a:rPr>
                        <a:t>SSc</a:t>
                      </a:r>
                      <a:r>
                        <a:rPr lang="en-US" sz="1400" kern="1200" dirty="0">
                          <a:solidFill>
                            <a:schemeClr val="dk1"/>
                          </a:solidFill>
                          <a:effectLst/>
                          <a:latin typeface="+mn-lt"/>
                          <a:ea typeface="+mn-ea"/>
                          <a:cs typeface="+mn-cs"/>
                        </a:rPr>
                        <a:t>, exercise echocardiography or CPET, or CMR may be considered to aid decisions to perform RHC</a:t>
                      </a:r>
                    </a:p>
                  </a:txBody>
                  <a:tcPr marL="68580" marR="68580" marT="34290" marB="3429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kern="1200">
                          <a:solidFill>
                            <a:schemeClr val="dk1"/>
                          </a:solidFill>
                          <a:effectLst/>
                          <a:latin typeface="+mn-lt"/>
                          <a:ea typeface="+mn-ea"/>
                          <a:cs typeface="+mn-cs"/>
                        </a:rPr>
                        <a:t>IIb</a:t>
                      </a:r>
                      <a:endParaRPr lang="en-US" sz="1400" kern="1200" dirty="0">
                        <a:solidFill>
                          <a:schemeClr val="dk1"/>
                        </a:solidFill>
                        <a:effectLst/>
                        <a:latin typeface="+mn-lt"/>
                        <a:ea typeface="+mn-ea"/>
                        <a:cs typeface="+mn-cs"/>
                      </a:endParaRPr>
                    </a:p>
                  </a:txBody>
                  <a:tcPr marL="68580" marR="68580" marT="34290" marB="34290" anchor="ctr">
                    <a:solidFill>
                      <a:srgbClr val="FF7C00"/>
                    </a:solidFill>
                  </a:tcPr>
                </a:tc>
                <a:extLst>
                  <a:ext uri="{0D108BD9-81ED-4DB2-BD59-A6C34878D82A}">
                    <a16:rowId xmlns:a16="http://schemas.microsoft.com/office/drawing/2014/main" val="2077229728"/>
                  </a:ext>
                </a:extLst>
              </a:tr>
              <a:tr h="843412">
                <a:tc gridSpan="3">
                  <a:txBody>
                    <a:bodyPr/>
                    <a:lstStyle/>
                    <a:p>
                      <a:r>
                        <a:rPr lang="en-US" sz="1400" dirty="0"/>
                        <a:t>New</a:t>
                      </a:r>
                    </a:p>
                  </a:txBody>
                  <a:tcPr marL="68580" marR="68580" marT="34290" marB="34290" anchor="ctr">
                    <a:noFill/>
                  </a:tcPr>
                </a:tc>
                <a:tc hMerge="1">
                  <a:txBody>
                    <a:bodyPr/>
                    <a:lstStyle/>
                    <a:p>
                      <a:endParaRPr lang="en-US" sz="1400" kern="1200" dirty="0">
                        <a:solidFill>
                          <a:schemeClr val="dk1"/>
                        </a:solidFill>
                        <a:effectLst/>
                        <a:latin typeface="+mn-lt"/>
                        <a:ea typeface="+mn-ea"/>
                        <a:cs typeface="+mn-cs"/>
                      </a:endParaRPr>
                    </a:p>
                  </a:txBody>
                  <a:tcPr/>
                </a:tc>
                <a:tc hMerge="1">
                  <a:txBody>
                    <a:bodyPr/>
                    <a:lstStyle/>
                    <a:p>
                      <a:endParaRPr lang="en-US"/>
                    </a:p>
                  </a:txBody>
                  <a:tcPr/>
                </a:tc>
                <a:tc>
                  <a:txBody>
                    <a:bodyPr/>
                    <a:lstStyle/>
                    <a:p>
                      <a:endParaRPr lang="en-US" sz="1100" dirty="0"/>
                    </a:p>
                  </a:txBody>
                  <a:tcPr marL="68580" marR="68580" marT="34290" marB="34290" anchor="ctr">
                    <a:noFill/>
                  </a:tcPr>
                </a:tc>
                <a:tc>
                  <a:txBody>
                    <a:bodyPr/>
                    <a:lstStyle/>
                    <a:p>
                      <a:r>
                        <a:rPr lang="en-US" sz="1400" kern="1200" dirty="0">
                          <a:solidFill>
                            <a:schemeClr val="dk1"/>
                          </a:solidFill>
                          <a:effectLst/>
                          <a:latin typeface="+mn-lt"/>
                          <a:ea typeface="+mn-ea"/>
                          <a:cs typeface="+mn-cs"/>
                        </a:rPr>
                        <a:t>For symptomatic patients with mismatched perfusion lung defects beyond 3 months of anticoagulation for acute PE, referral to a PH/CTEPH center is recommended after considering the results of echocardiography, BNP/NT-</a:t>
                      </a:r>
                      <a:r>
                        <a:rPr lang="en-US" sz="1400" kern="1200" dirty="0" err="1">
                          <a:solidFill>
                            <a:schemeClr val="dk1"/>
                          </a:solidFill>
                          <a:effectLst/>
                          <a:latin typeface="+mn-lt"/>
                          <a:ea typeface="+mn-ea"/>
                          <a:cs typeface="+mn-cs"/>
                        </a:rPr>
                        <a:t>proBNP</a:t>
                      </a:r>
                      <a:r>
                        <a:rPr lang="en-US" sz="1400" kern="1200" dirty="0">
                          <a:solidFill>
                            <a:schemeClr val="dk1"/>
                          </a:solidFill>
                          <a:effectLst/>
                          <a:latin typeface="+mn-lt"/>
                          <a:ea typeface="+mn-ea"/>
                          <a:cs typeface="+mn-cs"/>
                        </a:rPr>
                        <a:t>, and/or CPET</a:t>
                      </a:r>
                    </a:p>
                  </a:txBody>
                  <a:tcPr marL="68580" marR="68580" marT="34290" marB="3429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kern="1200">
                          <a:solidFill>
                            <a:schemeClr val="dk1"/>
                          </a:solidFill>
                          <a:effectLst/>
                          <a:latin typeface="+mn-lt"/>
                          <a:ea typeface="+mn-ea"/>
                          <a:cs typeface="+mn-cs"/>
                        </a:rPr>
                        <a:t>I</a:t>
                      </a:r>
                      <a:endParaRPr lang="en-US" sz="1400" kern="1200" dirty="0">
                        <a:solidFill>
                          <a:schemeClr val="dk1"/>
                        </a:solidFill>
                        <a:effectLst/>
                        <a:latin typeface="+mn-lt"/>
                        <a:ea typeface="+mn-ea"/>
                        <a:cs typeface="+mn-cs"/>
                      </a:endParaRPr>
                    </a:p>
                  </a:txBody>
                  <a:tcPr marL="68580" marR="68580" marT="34290" marB="34290" anchor="ctr">
                    <a:solidFill>
                      <a:srgbClr val="92D050"/>
                    </a:solidFill>
                  </a:tcPr>
                </a:tc>
                <a:extLst>
                  <a:ext uri="{0D108BD9-81ED-4DB2-BD59-A6C34878D82A}">
                    <a16:rowId xmlns:a16="http://schemas.microsoft.com/office/drawing/2014/main" val="2450643544"/>
                  </a:ext>
                </a:extLst>
              </a:tr>
              <a:tr h="652123">
                <a:tc gridSpan="3">
                  <a:txBody>
                    <a:bodyPr/>
                    <a:lstStyle/>
                    <a:p>
                      <a:r>
                        <a:rPr lang="en-US" sz="1400" dirty="0"/>
                        <a:t>New</a:t>
                      </a:r>
                    </a:p>
                  </a:txBody>
                  <a:tcPr marL="68580" marR="68580" marT="34290" marB="34290" anchor="ctr">
                    <a:noFill/>
                  </a:tcPr>
                </a:tc>
                <a:tc hMerge="1">
                  <a:txBody>
                    <a:bodyPr/>
                    <a:lstStyle/>
                    <a:p>
                      <a:endParaRPr lang="en-US" sz="1400" kern="1200" dirty="0">
                        <a:solidFill>
                          <a:schemeClr val="dk1"/>
                        </a:solidFill>
                        <a:effectLst/>
                        <a:latin typeface="+mn-lt"/>
                        <a:ea typeface="+mn-ea"/>
                        <a:cs typeface="+mn-cs"/>
                      </a:endParaRPr>
                    </a:p>
                  </a:txBody>
                  <a:tcPr/>
                </a:tc>
                <a:tc hMerge="1">
                  <a:txBody>
                    <a:bodyPr/>
                    <a:lstStyle/>
                    <a:p>
                      <a:endParaRPr lang="en-US"/>
                    </a:p>
                  </a:txBody>
                  <a:tcPr/>
                </a:tc>
                <a:tc>
                  <a:txBody>
                    <a:bodyPr/>
                    <a:lstStyle/>
                    <a:p>
                      <a:endParaRPr lang="en-US" sz="1100" dirty="0"/>
                    </a:p>
                  </a:txBody>
                  <a:tcPr marL="68580" marR="68580" marT="34290" marB="34290" anchor="ctr">
                    <a:noFill/>
                  </a:tcPr>
                </a:tc>
                <a:tc>
                  <a:txBody>
                    <a:bodyPr/>
                    <a:lstStyle/>
                    <a:p>
                      <a:r>
                        <a:rPr lang="en-US" sz="1400" kern="1200" dirty="0">
                          <a:solidFill>
                            <a:schemeClr val="dk1"/>
                          </a:solidFill>
                          <a:effectLst/>
                          <a:latin typeface="+mn-lt"/>
                          <a:ea typeface="+mn-ea"/>
                          <a:cs typeface="+mn-cs"/>
                        </a:rPr>
                        <a:t>Further tests (echocardiography, BNP/NT-</a:t>
                      </a:r>
                      <a:r>
                        <a:rPr lang="en-US" sz="1400" kern="1200" dirty="0" err="1">
                          <a:solidFill>
                            <a:schemeClr val="dk1"/>
                          </a:solidFill>
                          <a:effectLst/>
                          <a:latin typeface="+mn-lt"/>
                          <a:ea typeface="+mn-ea"/>
                          <a:cs typeface="+mn-cs"/>
                        </a:rPr>
                        <a:t>proBNP</a:t>
                      </a:r>
                      <a:r>
                        <a:rPr lang="en-US" sz="1400" kern="1200" dirty="0">
                          <a:solidFill>
                            <a:schemeClr val="dk1"/>
                          </a:solidFill>
                          <a:effectLst/>
                          <a:latin typeface="+mn-lt"/>
                          <a:ea typeface="+mn-ea"/>
                          <a:cs typeface="+mn-cs"/>
                        </a:rPr>
                        <a:t>, PFTs, and/or CPET) should be considered in symptomatic patients with CTD, portal hypertension, or HIV to screen for PAH</a:t>
                      </a:r>
                    </a:p>
                  </a:txBody>
                  <a:tcPr marL="68580" marR="68580" marT="34290" marB="3429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kern="1200" dirty="0" err="1">
                          <a:solidFill>
                            <a:schemeClr val="dk1"/>
                          </a:solidFill>
                          <a:effectLst/>
                          <a:latin typeface="+mn-lt"/>
                          <a:ea typeface="+mn-ea"/>
                          <a:cs typeface="+mn-cs"/>
                        </a:rPr>
                        <a:t>IIa</a:t>
                      </a:r>
                      <a:endParaRPr lang="en-US" sz="1400" kern="1200" dirty="0">
                        <a:solidFill>
                          <a:schemeClr val="dk1"/>
                        </a:solidFill>
                        <a:effectLst/>
                        <a:latin typeface="+mn-lt"/>
                        <a:ea typeface="+mn-ea"/>
                        <a:cs typeface="+mn-cs"/>
                      </a:endParaRPr>
                    </a:p>
                  </a:txBody>
                  <a:tcPr marL="68580" marR="68580" marT="34290" marB="34290" anchor="ctr">
                    <a:solidFill>
                      <a:srgbClr val="FFC000"/>
                    </a:solidFill>
                  </a:tcPr>
                </a:tc>
                <a:extLst>
                  <a:ext uri="{0D108BD9-81ED-4DB2-BD59-A6C34878D82A}">
                    <a16:rowId xmlns:a16="http://schemas.microsoft.com/office/drawing/2014/main" val="382407364"/>
                  </a:ext>
                </a:extLst>
              </a:tr>
            </a:tbl>
          </a:graphicData>
        </a:graphic>
      </p:graphicFrame>
      <p:sp>
        <p:nvSpPr>
          <p:cNvPr id="6" name="Footer Placeholder 5">
            <a:extLst>
              <a:ext uri="{FF2B5EF4-FFF2-40B4-BE49-F238E27FC236}">
                <a16:creationId xmlns:a16="http://schemas.microsoft.com/office/drawing/2014/main" id="{4FF5C1BA-9B72-6CC4-1E9D-5C60574D339A}"/>
              </a:ext>
            </a:extLst>
          </p:cNvPr>
          <p:cNvSpPr>
            <a:spLocks noGrp="1"/>
          </p:cNvSpPr>
          <p:nvPr>
            <p:ph type="ftr" sz="quarter" idx="3"/>
          </p:nvPr>
        </p:nvSpPr>
        <p:spPr>
          <a:xfrm>
            <a:off x="0" y="6437429"/>
            <a:ext cx="10744199" cy="442131"/>
          </a:xfrm>
        </p:spPr>
        <p:txBody>
          <a:bodyPr/>
          <a:lstStyle/>
          <a:p>
            <a:r>
              <a:rPr lang="en-US" sz="1000" dirty="0"/>
              <a:t>BNP, brain natriuretic peptide; CMR, cardiovascular magnetic resonance; CTEPH, chronic thromboembolic pulmonary hypertension; HIV, human immunodeficiency virus; NT-</a:t>
            </a:r>
            <a:r>
              <a:rPr lang="en-US" sz="1000" dirty="0" err="1"/>
              <a:t>proBNP</a:t>
            </a:r>
            <a:r>
              <a:rPr lang="en-US" sz="1000" dirty="0"/>
              <a:t>, N-terminal pro-B-type brain natriuretic peptide; PE, pulmonary embolism; PFT, pulmonary function test; RHC, right heart catheterization
Humbert M, et al. </a:t>
            </a:r>
            <a:r>
              <a:rPr lang="en-US" sz="1000" i="1" dirty="0" err="1"/>
              <a:t>Eur</a:t>
            </a:r>
            <a:r>
              <a:rPr lang="en-US" sz="1000" i="1" dirty="0"/>
              <a:t> Respir J</a:t>
            </a:r>
            <a:r>
              <a:rPr lang="en-US" sz="1000" dirty="0"/>
              <a:t>. 2023; 61: 220087.</a:t>
            </a:r>
          </a:p>
        </p:txBody>
      </p:sp>
    </p:spTree>
    <p:extLst>
      <p:ext uri="{BB962C8B-B14F-4D97-AF65-F5344CB8AC3E}">
        <p14:creationId xmlns:p14="http://schemas.microsoft.com/office/powerpoint/2010/main" val="4084077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3F3F3F"/>
                </a:solidFill>
                <a:effectLst/>
                <a:uLnTx/>
                <a:uFillTx/>
                <a:latin typeface="Arial" panose="020B060402020202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28931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Advancing Diagnosis and Risk Assessment in PH</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Gain and understanding of the new guidelines and algorithms developed to detect PH early in the community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Identify appropriate circumstances to implement 3 or 4 strata risk assessments.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Enable early recognition of sub-populations of patients who are at high risk and identify appropriate screening candidates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4C9414-489E-1AC1-11F6-5FAB6CC8D9B2}"/>
              </a:ext>
            </a:extLst>
          </p:cNvPr>
          <p:cNvSpPr>
            <a:spLocks noGrp="1"/>
          </p:cNvSpPr>
          <p:nvPr>
            <p:ph type="title"/>
          </p:nvPr>
        </p:nvSpPr>
        <p:spPr/>
        <p:txBody>
          <a:bodyPr/>
          <a:lstStyle/>
          <a:p>
            <a:r>
              <a:rPr lang="en-US" dirty="0"/>
              <a:t>Potential Candidates for Early Diagnosis</a:t>
            </a:r>
          </a:p>
        </p:txBody>
      </p:sp>
      <p:sp>
        <p:nvSpPr>
          <p:cNvPr id="5" name="Content Placeholder 4">
            <a:extLst>
              <a:ext uri="{FF2B5EF4-FFF2-40B4-BE49-F238E27FC236}">
                <a16:creationId xmlns:a16="http://schemas.microsoft.com/office/drawing/2014/main" id="{FE70EC44-CB27-5767-A9F4-2EAA12157455}"/>
              </a:ext>
            </a:extLst>
          </p:cNvPr>
          <p:cNvSpPr>
            <a:spLocks noGrp="1"/>
          </p:cNvSpPr>
          <p:nvPr>
            <p:ph idx="1"/>
          </p:nvPr>
        </p:nvSpPr>
        <p:spPr/>
        <p:txBody>
          <a:bodyPr>
            <a:normAutofit/>
          </a:bodyPr>
          <a:lstStyle/>
          <a:p>
            <a:r>
              <a:rPr lang="en-US" sz="3200" dirty="0"/>
              <a:t>Heritable PAH</a:t>
            </a:r>
          </a:p>
          <a:p>
            <a:r>
              <a:rPr lang="en-US" sz="3200" dirty="0"/>
              <a:t>CTD patients</a:t>
            </a:r>
          </a:p>
          <a:p>
            <a:r>
              <a:rPr lang="en-US" sz="3200" dirty="0"/>
              <a:t>CTED patients</a:t>
            </a:r>
          </a:p>
          <a:p>
            <a:endParaRPr lang="en-US" sz="3200" dirty="0"/>
          </a:p>
          <a:p>
            <a:r>
              <a:rPr lang="en-US" sz="3200" dirty="0"/>
              <a:t>CPET also helpful to evaluate unexplained dyspnea</a:t>
            </a:r>
          </a:p>
        </p:txBody>
      </p:sp>
      <p:sp>
        <p:nvSpPr>
          <p:cNvPr id="11" name="Footer Placeholder 10">
            <a:extLst>
              <a:ext uri="{FF2B5EF4-FFF2-40B4-BE49-F238E27FC236}">
                <a16:creationId xmlns:a16="http://schemas.microsoft.com/office/drawing/2014/main" id="{93EE8D09-D7AC-3000-0447-3E86B97FD405}"/>
              </a:ext>
            </a:extLst>
          </p:cNvPr>
          <p:cNvSpPr>
            <a:spLocks noGrp="1"/>
          </p:cNvSpPr>
          <p:nvPr>
            <p:ph type="ftr" sz="quarter" idx="3"/>
          </p:nvPr>
        </p:nvSpPr>
        <p:spPr>
          <a:xfrm>
            <a:off x="0" y="6293207"/>
            <a:ext cx="10744199" cy="442131"/>
          </a:xfrm>
        </p:spPr>
        <p:txBody>
          <a:bodyPr/>
          <a:lstStyle/>
          <a:p>
            <a:r>
              <a:rPr lang="en-US" sz="1000" dirty="0"/>
              <a:t>CTD, connective tissue disease; CTED, chronic thromboembolic disease; CPET, cardiopulmonary exercise testing; PAH, pulmonary arterial hypertension.</a:t>
            </a:r>
          </a:p>
        </p:txBody>
      </p:sp>
    </p:spTree>
    <p:extLst>
      <p:ext uri="{BB962C8B-B14F-4D97-AF65-F5344CB8AC3E}">
        <p14:creationId xmlns:p14="http://schemas.microsoft.com/office/powerpoint/2010/main" val="506132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32C712-9E09-B170-D887-60BC624387A1}"/>
              </a:ext>
            </a:extLst>
          </p:cNvPr>
          <p:cNvSpPr>
            <a:spLocks noGrp="1"/>
          </p:cNvSpPr>
          <p:nvPr>
            <p:ph type="title"/>
          </p:nvPr>
        </p:nvSpPr>
        <p:spPr/>
        <p:txBody>
          <a:bodyPr/>
          <a:lstStyle/>
          <a:p>
            <a:r>
              <a:rPr lang="en-US" dirty="0"/>
              <a:t>CPET Fundamentals</a:t>
            </a:r>
          </a:p>
        </p:txBody>
      </p:sp>
      <p:sp>
        <p:nvSpPr>
          <p:cNvPr id="5" name="Content Placeholder 4">
            <a:extLst>
              <a:ext uri="{FF2B5EF4-FFF2-40B4-BE49-F238E27FC236}">
                <a16:creationId xmlns:a16="http://schemas.microsoft.com/office/drawing/2014/main" id="{A6CD01C4-050A-4D47-C560-985341B8DBB2}"/>
              </a:ext>
            </a:extLst>
          </p:cNvPr>
          <p:cNvSpPr>
            <a:spLocks noGrp="1"/>
          </p:cNvSpPr>
          <p:nvPr>
            <p:ph idx="1"/>
          </p:nvPr>
        </p:nvSpPr>
        <p:spPr/>
        <p:txBody>
          <a:bodyPr>
            <a:normAutofit fontScale="92500" lnSpcReduction="10000"/>
          </a:bodyPr>
          <a:lstStyle/>
          <a:p>
            <a:pPr>
              <a:lnSpc>
                <a:spcPct val="110000"/>
              </a:lnSpc>
              <a:spcAft>
                <a:spcPts val="900"/>
              </a:spcAft>
            </a:pPr>
            <a:r>
              <a:rPr lang="en-US" sz="2800" dirty="0">
                <a:solidFill>
                  <a:schemeClr val="tx1"/>
                </a:solidFill>
                <a:effectLst/>
              </a:rPr>
              <a:t>Early in disease development, symptoms of PAH are nonspecific and include impaired exercise tolerance</a:t>
            </a:r>
          </a:p>
          <a:p>
            <a:pPr>
              <a:lnSpc>
                <a:spcPct val="110000"/>
              </a:lnSpc>
              <a:spcAft>
                <a:spcPts val="900"/>
              </a:spcAft>
            </a:pPr>
            <a:r>
              <a:rPr lang="en-US" sz="2800" dirty="0">
                <a:solidFill>
                  <a:schemeClr val="tx1"/>
                </a:solidFill>
                <a:effectLst/>
              </a:rPr>
              <a:t>Parameters derived from CPET have been shown to aid in diagnosis, treatment response, and have prognostic significance in PAH</a:t>
            </a:r>
            <a:r>
              <a:rPr lang="en-US" sz="2800" dirty="0">
                <a:solidFill>
                  <a:schemeClr val="tx1"/>
                </a:solidFill>
              </a:rPr>
              <a:t>; it</a:t>
            </a:r>
            <a:r>
              <a:rPr lang="en-US" sz="2800" dirty="0">
                <a:solidFill>
                  <a:schemeClr val="tx1"/>
                </a:solidFill>
                <a:effectLst/>
              </a:rPr>
              <a:t> remains a critical and underutilized test</a:t>
            </a:r>
            <a:r>
              <a:rPr lang="en-US" sz="2800" baseline="30000" dirty="0">
                <a:solidFill>
                  <a:schemeClr val="tx1"/>
                </a:solidFill>
                <a:effectLst/>
              </a:rPr>
              <a:t>1</a:t>
            </a:r>
          </a:p>
          <a:p>
            <a:pPr>
              <a:lnSpc>
                <a:spcPct val="110000"/>
              </a:lnSpc>
              <a:spcAft>
                <a:spcPts val="900"/>
              </a:spcAft>
            </a:pPr>
            <a:r>
              <a:rPr lang="en-US" sz="2800" dirty="0">
                <a:solidFill>
                  <a:schemeClr val="tx1"/>
                </a:solidFill>
                <a:effectLst/>
              </a:rPr>
              <a:t>Changes in exercise physiology and gas exchange reflecting the pathophysiology of pulmonary hypertension include reduction in oxygen uptake (VO</a:t>
            </a:r>
            <a:r>
              <a:rPr lang="en-US" sz="2800" baseline="-25000" dirty="0">
                <a:solidFill>
                  <a:schemeClr val="tx1"/>
                </a:solidFill>
                <a:effectLst/>
              </a:rPr>
              <a:t>2</a:t>
            </a:r>
            <a:r>
              <a:rPr lang="en-US" sz="2800" dirty="0">
                <a:solidFill>
                  <a:schemeClr val="tx1"/>
                </a:solidFill>
                <a:effectLst/>
              </a:rPr>
              <a:t>) at anaerobic threshold (AT) and at peak exercise, ventilatory inefficiency, arterial hypoxemia, and altered kinetics of VO</a:t>
            </a:r>
            <a:r>
              <a:rPr lang="en-US" sz="2800" baseline="-25000" dirty="0">
                <a:solidFill>
                  <a:schemeClr val="tx1"/>
                </a:solidFill>
                <a:effectLst/>
              </a:rPr>
              <a:t>2</a:t>
            </a:r>
            <a:r>
              <a:rPr lang="en-US" sz="2800" baseline="30000" dirty="0">
                <a:solidFill>
                  <a:schemeClr val="tx1"/>
                </a:solidFill>
                <a:effectLst/>
              </a:rPr>
              <a:t>2</a:t>
            </a:r>
          </a:p>
        </p:txBody>
      </p:sp>
      <p:sp>
        <p:nvSpPr>
          <p:cNvPr id="7" name="Footer Placeholder 6">
            <a:extLst>
              <a:ext uri="{FF2B5EF4-FFF2-40B4-BE49-F238E27FC236}">
                <a16:creationId xmlns:a16="http://schemas.microsoft.com/office/drawing/2014/main" id="{87E47E3F-93B9-4BF8-7C8D-D791A4F8576B}"/>
              </a:ext>
            </a:extLst>
          </p:cNvPr>
          <p:cNvSpPr>
            <a:spLocks noGrp="1"/>
          </p:cNvSpPr>
          <p:nvPr>
            <p:ph type="ftr" sz="quarter" idx="3"/>
          </p:nvPr>
        </p:nvSpPr>
        <p:spPr>
          <a:xfrm>
            <a:off x="0" y="6415869"/>
            <a:ext cx="10744199" cy="442131"/>
          </a:xfrm>
        </p:spPr>
        <p:txBody>
          <a:bodyPr/>
          <a:lstStyle/>
          <a:p>
            <a:r>
              <a:rPr lang="en-US" sz="1000" dirty="0"/>
              <a:t>1. Farina S, et al. </a:t>
            </a:r>
            <a:r>
              <a:rPr lang="en-US" sz="1000" i="1" dirty="0" err="1"/>
              <a:t>Eur</a:t>
            </a:r>
            <a:r>
              <a:rPr lang="en-US" sz="1000" i="1" dirty="0"/>
              <a:t> Respir Rev. </a:t>
            </a:r>
            <a:r>
              <a:rPr lang="en-US" sz="1000" dirty="0"/>
              <a:t>2018;27(148); 2. Sherman A, et al. </a:t>
            </a:r>
            <a:r>
              <a:rPr lang="en-US" sz="1000" i="1" dirty="0"/>
              <a:t>Heart Failure Clin, </a:t>
            </a:r>
            <a:r>
              <a:rPr lang="en-US" sz="1000" dirty="0"/>
              <a:t>2023; 19:35–43.</a:t>
            </a:r>
          </a:p>
        </p:txBody>
      </p:sp>
    </p:spTree>
    <p:extLst>
      <p:ext uri="{BB962C8B-B14F-4D97-AF65-F5344CB8AC3E}">
        <p14:creationId xmlns:p14="http://schemas.microsoft.com/office/powerpoint/2010/main" val="2408587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BEA41-2168-701C-1D0A-B8E6E1772C32}"/>
              </a:ext>
            </a:extLst>
          </p:cNvPr>
          <p:cNvSpPr>
            <a:spLocks noGrp="1"/>
          </p:cNvSpPr>
          <p:nvPr>
            <p:ph type="title"/>
          </p:nvPr>
        </p:nvSpPr>
        <p:spPr/>
        <p:txBody>
          <a:bodyPr/>
          <a:lstStyle/>
          <a:p>
            <a:r>
              <a:rPr lang="en-US" dirty="0"/>
              <a:t>CPET: Valuable Tool to Noninvasively Identify Patients</a:t>
            </a:r>
            <a:br>
              <a:rPr lang="en-US" dirty="0"/>
            </a:br>
            <a:r>
              <a:rPr lang="en-US" dirty="0"/>
              <a:t>that Are More Likely to Have Pulmonary Hypertension</a:t>
            </a:r>
          </a:p>
        </p:txBody>
      </p:sp>
      <p:sp>
        <p:nvSpPr>
          <p:cNvPr id="3" name="Content Placeholder 2">
            <a:extLst>
              <a:ext uri="{FF2B5EF4-FFF2-40B4-BE49-F238E27FC236}">
                <a16:creationId xmlns:a16="http://schemas.microsoft.com/office/drawing/2014/main" id="{49D1795E-6B68-4192-F903-D7E814A40691}"/>
              </a:ext>
            </a:extLst>
          </p:cNvPr>
          <p:cNvSpPr>
            <a:spLocks noGrp="1"/>
          </p:cNvSpPr>
          <p:nvPr>
            <p:ph idx="1"/>
          </p:nvPr>
        </p:nvSpPr>
        <p:spPr/>
        <p:txBody>
          <a:bodyPr/>
          <a:lstStyle/>
          <a:p>
            <a:pPr>
              <a:spcAft>
                <a:spcPts val="1200"/>
              </a:spcAft>
            </a:pPr>
            <a:r>
              <a:rPr lang="en-US" b="1" dirty="0">
                <a:effectLst/>
              </a:rPr>
              <a:t>Multiple CPET parameters are associated with PAH</a:t>
            </a:r>
          </a:p>
          <a:p>
            <a:pPr lvl="1"/>
            <a:r>
              <a:rPr lang="en-US" sz="2400" dirty="0">
                <a:effectLst/>
              </a:rPr>
              <a:t>Reduced peak V’</a:t>
            </a:r>
            <a:r>
              <a:rPr lang="en-US" dirty="0">
                <a:effectLst/>
              </a:rPr>
              <a:t>O</a:t>
            </a:r>
            <a:r>
              <a:rPr lang="en-US" sz="2400" baseline="-25000" dirty="0">
                <a:effectLst/>
              </a:rPr>
              <a:t>2</a:t>
            </a:r>
          </a:p>
          <a:p>
            <a:pPr lvl="1"/>
            <a:r>
              <a:rPr lang="en-US" sz="2400" dirty="0">
                <a:effectLst/>
              </a:rPr>
              <a:t>Peak work rate</a:t>
            </a:r>
          </a:p>
          <a:p>
            <a:pPr lvl="1"/>
            <a:r>
              <a:rPr lang="en-US" sz="2400" dirty="0">
                <a:effectLst/>
              </a:rPr>
              <a:t>Peak V’</a:t>
            </a:r>
            <a:r>
              <a:rPr lang="en-US" dirty="0">
                <a:effectLst/>
              </a:rPr>
              <a:t>O</a:t>
            </a:r>
            <a:r>
              <a:rPr lang="en-US" sz="2400" baseline="-25000" dirty="0">
                <a:effectLst/>
              </a:rPr>
              <a:t>2</a:t>
            </a:r>
            <a:r>
              <a:rPr lang="en-US" sz="2400" dirty="0">
                <a:effectLst/>
              </a:rPr>
              <a:t>/work rate (WR) slope</a:t>
            </a:r>
          </a:p>
          <a:p>
            <a:pPr lvl="1"/>
            <a:r>
              <a:rPr lang="en-US" sz="2400" dirty="0">
                <a:effectLst/>
              </a:rPr>
              <a:t>Elevated V’E/V’</a:t>
            </a:r>
            <a:r>
              <a:rPr lang="en-US" dirty="0">
                <a:effectLst/>
              </a:rPr>
              <a:t>CO</a:t>
            </a:r>
            <a:r>
              <a:rPr lang="en-US" sz="2400" baseline="-25000" dirty="0">
                <a:effectLst/>
              </a:rPr>
              <a:t>2</a:t>
            </a:r>
            <a:r>
              <a:rPr lang="en-US" sz="2400" dirty="0">
                <a:effectLst/>
              </a:rPr>
              <a:t> slope </a:t>
            </a:r>
          </a:p>
          <a:p>
            <a:pPr lvl="1"/>
            <a:r>
              <a:rPr lang="en-US" sz="2400" dirty="0">
                <a:effectLst/>
              </a:rPr>
              <a:t>Reduced</a:t>
            </a:r>
            <a:r>
              <a:rPr lang="en-US" sz="2400" dirty="0"/>
              <a:t> </a:t>
            </a:r>
            <a:r>
              <a:rPr lang="en-US" sz="2400" dirty="0">
                <a:effectLst/>
              </a:rPr>
              <a:t>end-tidal CO</a:t>
            </a:r>
            <a:r>
              <a:rPr lang="en-US" sz="2400" baseline="-25000" dirty="0">
                <a:effectLst/>
              </a:rPr>
              <a:t>2</a:t>
            </a:r>
            <a:r>
              <a:rPr lang="en-US" sz="2400" dirty="0">
                <a:effectLst/>
              </a:rPr>
              <a:t> tension (P</a:t>
            </a:r>
            <a:r>
              <a:rPr lang="en-US" sz="2400" baseline="-25000" dirty="0">
                <a:effectLst/>
              </a:rPr>
              <a:t>ET</a:t>
            </a:r>
            <a:r>
              <a:rPr lang="en-US" sz="2400" dirty="0">
                <a:effectLst/>
              </a:rPr>
              <a:t>CO</a:t>
            </a:r>
            <a:r>
              <a:rPr lang="en-US" sz="2400" baseline="-25000" dirty="0">
                <a:effectLst/>
              </a:rPr>
              <a:t>2</a:t>
            </a:r>
            <a:r>
              <a:rPr lang="en-US" sz="2400" dirty="0">
                <a:effectLst/>
              </a:rPr>
              <a:t>) at anaerobic threshold (AT) or peak</a:t>
            </a:r>
          </a:p>
        </p:txBody>
      </p:sp>
      <p:sp>
        <p:nvSpPr>
          <p:cNvPr id="8" name="Footer Placeholder 7">
            <a:extLst>
              <a:ext uri="{FF2B5EF4-FFF2-40B4-BE49-F238E27FC236}">
                <a16:creationId xmlns:a16="http://schemas.microsoft.com/office/drawing/2014/main" id="{AD29C9A4-1298-E77F-4B63-B227E8947D67}"/>
              </a:ext>
            </a:extLst>
          </p:cNvPr>
          <p:cNvSpPr>
            <a:spLocks noGrp="1"/>
          </p:cNvSpPr>
          <p:nvPr>
            <p:ph type="ftr" sz="quarter" idx="3"/>
          </p:nvPr>
        </p:nvSpPr>
        <p:spPr>
          <a:xfrm>
            <a:off x="0" y="6415869"/>
            <a:ext cx="10744199" cy="442131"/>
          </a:xfrm>
        </p:spPr>
        <p:txBody>
          <a:bodyPr/>
          <a:lstStyle/>
          <a:p>
            <a:r>
              <a:rPr lang="en-US" sz="1000" dirty="0"/>
              <a:t>V’CO2 , carbon dioxide output; V’O2, minute ventilation
Luo Q, et al. </a:t>
            </a:r>
            <a:r>
              <a:rPr lang="en-US" sz="1000" i="1" dirty="0"/>
              <a:t>J </a:t>
            </a:r>
            <a:r>
              <a:rPr lang="en-US" sz="1000" i="1" dirty="0" err="1"/>
              <a:t>Thorac</a:t>
            </a:r>
            <a:r>
              <a:rPr lang="en-US" sz="1000" i="1" dirty="0"/>
              <a:t> Dis. </a:t>
            </a:r>
            <a:r>
              <a:rPr lang="en-US" sz="1000" dirty="0"/>
              <a:t>2021;13:178–88.</a:t>
            </a:r>
          </a:p>
        </p:txBody>
      </p:sp>
    </p:spTree>
    <p:extLst>
      <p:ext uri="{BB962C8B-B14F-4D97-AF65-F5344CB8AC3E}">
        <p14:creationId xmlns:p14="http://schemas.microsoft.com/office/powerpoint/2010/main" val="1808905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89616-B518-B80D-2997-A4037DCCE170}"/>
              </a:ext>
            </a:extLst>
          </p:cNvPr>
          <p:cNvSpPr>
            <a:spLocks noGrp="1"/>
          </p:cNvSpPr>
          <p:nvPr>
            <p:ph type="title"/>
          </p:nvPr>
        </p:nvSpPr>
        <p:spPr/>
        <p:txBody>
          <a:bodyPr/>
          <a:lstStyle/>
          <a:p>
            <a:r>
              <a:rPr lang="en-US" dirty="0"/>
              <a:t>CPET Variables in Different Causes of Dyspnea</a:t>
            </a:r>
          </a:p>
        </p:txBody>
      </p:sp>
      <p:graphicFrame>
        <p:nvGraphicFramePr>
          <p:cNvPr id="4" name="Table 4">
            <a:extLst>
              <a:ext uri="{FF2B5EF4-FFF2-40B4-BE49-F238E27FC236}">
                <a16:creationId xmlns:a16="http://schemas.microsoft.com/office/drawing/2014/main" id="{39BC0E03-808C-B665-5C62-601A2B0EA8E3}"/>
              </a:ext>
            </a:extLst>
          </p:cNvPr>
          <p:cNvGraphicFramePr>
            <a:graphicFrameLocks noGrp="1"/>
          </p:cNvGraphicFramePr>
          <p:nvPr>
            <p:ph idx="1"/>
            <p:extLst>
              <p:ext uri="{D42A27DB-BD31-4B8C-83A1-F6EECF244321}">
                <p14:modId xmlns:p14="http://schemas.microsoft.com/office/powerpoint/2010/main" val="4106970314"/>
              </p:ext>
            </p:extLst>
          </p:nvPr>
        </p:nvGraphicFramePr>
        <p:xfrm>
          <a:off x="2655012" y="1333250"/>
          <a:ext cx="6653375" cy="4709642"/>
        </p:xfrm>
        <a:graphic>
          <a:graphicData uri="http://schemas.openxmlformats.org/drawingml/2006/table">
            <a:tbl>
              <a:tblPr firstRow="1" bandRow="1">
                <a:tableStyleId>{5C22544A-7EE6-4342-B048-85BDC9FD1C3A}</a:tableStyleId>
              </a:tblPr>
              <a:tblGrid>
                <a:gridCol w="2092351">
                  <a:extLst>
                    <a:ext uri="{9D8B030D-6E8A-4147-A177-3AD203B41FA5}">
                      <a16:colId xmlns:a16="http://schemas.microsoft.com/office/drawing/2014/main" val="1674990190"/>
                    </a:ext>
                  </a:extLst>
                </a:gridCol>
                <a:gridCol w="4561024">
                  <a:extLst>
                    <a:ext uri="{9D8B030D-6E8A-4147-A177-3AD203B41FA5}">
                      <a16:colId xmlns:a16="http://schemas.microsoft.com/office/drawing/2014/main" val="2880760337"/>
                    </a:ext>
                  </a:extLst>
                </a:gridCol>
              </a:tblGrid>
              <a:tr h="327121">
                <a:tc>
                  <a:txBody>
                    <a:bodyPr/>
                    <a:lstStyle/>
                    <a:p>
                      <a:pPr algn="ctr"/>
                      <a:r>
                        <a:rPr lang="en-US" sz="1600" dirty="0"/>
                        <a:t>Condition</a:t>
                      </a:r>
                    </a:p>
                  </a:txBody>
                  <a:tcPr marL="68580" marR="68580" marT="34290" marB="34290">
                    <a:solidFill>
                      <a:srgbClr val="6E2148"/>
                    </a:solidFill>
                  </a:tcPr>
                </a:tc>
                <a:tc>
                  <a:txBody>
                    <a:bodyPr/>
                    <a:lstStyle/>
                    <a:p>
                      <a:pPr algn="ctr"/>
                      <a:r>
                        <a:rPr lang="en-US" sz="1600" dirty="0"/>
                        <a:t>Variables</a:t>
                      </a:r>
                    </a:p>
                  </a:txBody>
                  <a:tcPr marL="68580" marR="68580" marT="34290" marB="34290">
                    <a:solidFill>
                      <a:srgbClr val="6E2148"/>
                    </a:solidFill>
                  </a:tcPr>
                </a:tc>
                <a:extLst>
                  <a:ext uri="{0D108BD9-81ED-4DB2-BD59-A6C34878D82A}">
                    <a16:rowId xmlns:a16="http://schemas.microsoft.com/office/drawing/2014/main" val="78707852"/>
                  </a:ext>
                </a:extLst>
              </a:tr>
              <a:tr h="941032">
                <a:tc>
                  <a:txBody>
                    <a:bodyPr/>
                    <a:lstStyle/>
                    <a:p>
                      <a:r>
                        <a:rPr lang="en-US" sz="1400" dirty="0"/>
                        <a:t>Cardiovascular</a:t>
                      </a:r>
                    </a:p>
                  </a:txBody>
                  <a:tcPr marL="68580" marR="68580" marT="34290" marB="34290">
                    <a:lnB w="12700" cap="flat" cmpd="sng" algn="ctr">
                      <a:solidFill>
                        <a:schemeClr val="tx1"/>
                      </a:solidFill>
                      <a:prstDash val="solid"/>
                      <a:round/>
                      <a:headEnd type="none" w="med" len="med"/>
                      <a:tailEnd type="none" w="med" len="med"/>
                    </a:lnB>
                    <a:noFill/>
                  </a:tcPr>
                </a:tc>
                <a:tc>
                  <a:txBody>
                    <a:bodyPr/>
                    <a:lstStyle/>
                    <a:p>
                      <a:r>
                        <a:rPr lang="en-US" sz="1400" kern="1200" dirty="0">
                          <a:solidFill>
                            <a:schemeClr val="dk1"/>
                          </a:solidFill>
                          <a:effectLst/>
                          <a:latin typeface="+mn-lt"/>
                          <a:ea typeface="+mn-ea"/>
                          <a:cs typeface="+mn-cs"/>
                        </a:rPr>
                        <a:t>Peak VO</a:t>
                      </a:r>
                      <a:r>
                        <a:rPr lang="en-US" sz="1400" kern="1200" baseline="-25000" dirty="0">
                          <a:solidFill>
                            <a:schemeClr val="dk1"/>
                          </a:solidFill>
                          <a:effectLst/>
                          <a:latin typeface="+mn-lt"/>
                          <a:ea typeface="+mn-ea"/>
                          <a:cs typeface="+mn-cs"/>
                        </a:rPr>
                        <a:t>2</a:t>
                      </a:r>
                      <a:r>
                        <a:rPr lang="en-US" sz="1400" kern="1200" dirty="0">
                          <a:solidFill>
                            <a:schemeClr val="dk1"/>
                          </a:solidFill>
                          <a:effectLst/>
                          <a:latin typeface="+mn-lt"/>
                          <a:ea typeface="+mn-ea"/>
                          <a:cs typeface="+mn-cs"/>
                        </a:rPr>
                        <a:t> &lt; 80% of the predicted</a:t>
                      </a:r>
                    </a:p>
                    <a:p>
                      <a:r>
                        <a:rPr lang="en-US" sz="1400" kern="1200" dirty="0">
                          <a:solidFill>
                            <a:schemeClr val="dk1"/>
                          </a:solidFill>
                          <a:effectLst/>
                          <a:latin typeface="+mn-lt"/>
                          <a:ea typeface="+mn-ea"/>
                          <a:cs typeface="+mn-cs"/>
                        </a:rPr>
                        <a:t>Low ventilatory threshold (VT)</a:t>
                      </a:r>
                    </a:p>
                    <a:p>
                      <a:r>
                        <a:rPr lang="en-US" sz="1400" kern="1200" dirty="0">
                          <a:solidFill>
                            <a:schemeClr val="dk1"/>
                          </a:solidFill>
                          <a:effectLst/>
                          <a:latin typeface="+mn-lt"/>
                          <a:ea typeface="+mn-ea"/>
                          <a:cs typeface="+mn-cs"/>
                        </a:rPr>
                        <a:t>Chronotropic incompetence</a:t>
                      </a:r>
                    </a:p>
                    <a:p>
                      <a:r>
                        <a:rPr lang="en-US" sz="1400" kern="1200" dirty="0">
                          <a:solidFill>
                            <a:schemeClr val="dk1"/>
                          </a:solidFill>
                          <a:effectLst/>
                          <a:latin typeface="+mn-lt"/>
                          <a:ea typeface="+mn-ea"/>
                          <a:cs typeface="+mn-cs"/>
                        </a:rPr>
                        <a:t>Heart rate recovery ≤12 BPM after the first minute</a:t>
                      </a:r>
                    </a:p>
                  </a:txBody>
                  <a:tcPr marL="68580" marR="68580" marT="34290" marB="34290">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1189442"/>
                  </a:ext>
                </a:extLst>
              </a:tr>
              <a:tr h="11561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Pulmonary</a:t>
                      </a: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kern="1200" dirty="0">
                          <a:solidFill>
                            <a:schemeClr val="dk1"/>
                          </a:solidFill>
                          <a:effectLst/>
                          <a:latin typeface="+mn-lt"/>
                          <a:ea typeface="+mn-ea"/>
                          <a:cs typeface="+mn-cs"/>
                        </a:rPr>
                        <a:t>Peak VO</a:t>
                      </a:r>
                      <a:r>
                        <a:rPr lang="en-US" sz="1400" kern="1200" baseline="-25000" dirty="0">
                          <a:solidFill>
                            <a:schemeClr val="dk1"/>
                          </a:solidFill>
                          <a:effectLst/>
                          <a:latin typeface="+mn-lt"/>
                          <a:ea typeface="+mn-ea"/>
                          <a:cs typeface="+mn-cs"/>
                        </a:rPr>
                        <a:t>2</a:t>
                      </a:r>
                      <a:r>
                        <a:rPr lang="en-US" sz="1400" kern="1200" dirty="0">
                          <a:solidFill>
                            <a:schemeClr val="dk1"/>
                          </a:solidFill>
                          <a:effectLst/>
                          <a:latin typeface="+mn-lt"/>
                          <a:ea typeface="+mn-ea"/>
                          <a:cs typeface="+mn-cs"/>
                        </a:rPr>
                        <a:t> &lt; 80% of the predicted</a:t>
                      </a:r>
                    </a:p>
                    <a:p>
                      <a:r>
                        <a:rPr lang="en-US" sz="1400" kern="1200" dirty="0">
                          <a:solidFill>
                            <a:schemeClr val="dk1"/>
                          </a:solidFill>
                          <a:effectLst/>
                          <a:latin typeface="+mn-lt"/>
                          <a:ea typeface="+mn-ea"/>
                          <a:cs typeface="+mn-cs"/>
                        </a:rPr>
                        <a:t>Low ventilatory threshold (VT)</a:t>
                      </a:r>
                    </a:p>
                    <a:p>
                      <a:r>
                        <a:rPr lang="en-US" sz="1400" kern="1200" dirty="0">
                          <a:solidFill>
                            <a:schemeClr val="dk1"/>
                          </a:solidFill>
                          <a:effectLst/>
                          <a:latin typeface="+mn-lt"/>
                          <a:ea typeface="+mn-ea"/>
                          <a:cs typeface="+mn-cs"/>
                        </a:rPr>
                        <a:t>Peak respiratory rate &gt; 50/min</a:t>
                      </a:r>
                    </a:p>
                    <a:p>
                      <a:r>
                        <a:rPr lang="en-US" sz="1400" kern="1200" dirty="0">
                          <a:solidFill>
                            <a:schemeClr val="dk1"/>
                          </a:solidFill>
                          <a:effectLst/>
                          <a:latin typeface="+mn-lt"/>
                          <a:ea typeface="+mn-ea"/>
                          <a:cs typeface="+mn-cs"/>
                        </a:rPr>
                        <a:t>Ventilatory reserve (peak VE/MVV) &lt; 15%</a:t>
                      </a:r>
                    </a:p>
                    <a:p>
                      <a:r>
                        <a:rPr lang="en-US" sz="1400" kern="1200" dirty="0">
                          <a:solidFill>
                            <a:schemeClr val="dk1"/>
                          </a:solidFill>
                          <a:effectLst/>
                          <a:latin typeface="+mn-lt"/>
                          <a:ea typeface="+mn-ea"/>
                          <a:cs typeface="+mn-cs"/>
                        </a:rPr>
                        <a:t>Oxygen desaturation</a:t>
                      </a: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5741454"/>
                  </a:ext>
                </a:extLst>
              </a:tr>
              <a:tr h="7259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Deconditioning</a:t>
                      </a: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kern="1200" dirty="0">
                          <a:solidFill>
                            <a:schemeClr val="dk1"/>
                          </a:solidFill>
                          <a:effectLst/>
                          <a:latin typeface="+mn-lt"/>
                          <a:ea typeface="+mn-ea"/>
                          <a:cs typeface="+mn-cs"/>
                        </a:rPr>
                        <a:t>Low-normal peak VO</a:t>
                      </a:r>
                      <a:r>
                        <a:rPr lang="en-US" sz="1400" kern="1200" baseline="-25000" dirty="0">
                          <a:solidFill>
                            <a:schemeClr val="dk1"/>
                          </a:solidFill>
                          <a:effectLst/>
                          <a:latin typeface="+mn-lt"/>
                          <a:ea typeface="+mn-ea"/>
                          <a:cs typeface="+mn-cs"/>
                        </a:rPr>
                        <a:t>2</a:t>
                      </a:r>
                    </a:p>
                    <a:p>
                      <a:r>
                        <a:rPr lang="en-US" sz="1400" kern="1200" dirty="0">
                          <a:solidFill>
                            <a:schemeClr val="dk1"/>
                          </a:solidFill>
                          <a:effectLst/>
                          <a:latin typeface="+mn-lt"/>
                          <a:ea typeface="+mn-ea"/>
                          <a:cs typeface="+mn-cs"/>
                        </a:rPr>
                        <a:t>Low ventilatory threshold (VT)</a:t>
                      </a:r>
                    </a:p>
                    <a:p>
                      <a:r>
                        <a:rPr lang="en-US" sz="1400" kern="1200" dirty="0">
                          <a:solidFill>
                            <a:schemeClr val="dk1"/>
                          </a:solidFill>
                          <a:effectLst/>
                          <a:latin typeface="+mn-lt"/>
                          <a:ea typeface="+mn-ea"/>
                          <a:cs typeface="+mn-cs"/>
                        </a:rPr>
                        <a:t>Absence of any other abnormal response</a:t>
                      </a: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546900"/>
                  </a:ext>
                </a:extLst>
              </a:tr>
              <a:tr h="8334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Obesity</a:t>
                      </a: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kern="1200" dirty="0">
                          <a:solidFill>
                            <a:schemeClr val="dk1"/>
                          </a:solidFill>
                          <a:effectLst/>
                          <a:latin typeface="+mn-lt"/>
                          <a:ea typeface="+mn-ea"/>
                          <a:cs typeface="+mn-cs"/>
                        </a:rPr>
                        <a:t>Absolute VO</a:t>
                      </a:r>
                      <a:r>
                        <a:rPr lang="en-US" sz="1400" kern="1200" baseline="-25000" dirty="0">
                          <a:solidFill>
                            <a:schemeClr val="dk1"/>
                          </a:solidFill>
                          <a:effectLst/>
                          <a:latin typeface="+mn-lt"/>
                          <a:ea typeface="+mn-ea"/>
                          <a:cs typeface="+mn-cs"/>
                        </a:rPr>
                        <a:t>2</a:t>
                      </a:r>
                      <a:r>
                        <a:rPr lang="en-US" sz="1400" kern="1200" dirty="0">
                          <a:solidFill>
                            <a:schemeClr val="dk1"/>
                          </a:solidFill>
                          <a:effectLst/>
                          <a:latin typeface="+mn-lt"/>
                          <a:ea typeface="+mn-ea"/>
                          <a:cs typeface="+mn-cs"/>
                        </a:rPr>
                        <a:t> greater than predicted</a:t>
                      </a:r>
                    </a:p>
                    <a:p>
                      <a:r>
                        <a:rPr lang="en-US" sz="1400" kern="1200" dirty="0">
                          <a:solidFill>
                            <a:schemeClr val="dk1"/>
                          </a:solidFill>
                          <a:effectLst/>
                          <a:latin typeface="+mn-lt"/>
                          <a:ea typeface="+mn-ea"/>
                          <a:cs typeface="+mn-cs"/>
                        </a:rPr>
                        <a:t>Indexed peak VO</a:t>
                      </a:r>
                      <a:r>
                        <a:rPr lang="en-US" sz="1400" kern="1200" baseline="-25000" dirty="0">
                          <a:solidFill>
                            <a:schemeClr val="dk1"/>
                          </a:solidFill>
                          <a:effectLst/>
                          <a:latin typeface="+mn-lt"/>
                          <a:ea typeface="+mn-ea"/>
                          <a:cs typeface="+mn-cs"/>
                        </a:rPr>
                        <a:t>2</a:t>
                      </a:r>
                      <a:r>
                        <a:rPr lang="en-US" sz="1400" kern="1200" dirty="0">
                          <a:solidFill>
                            <a:schemeClr val="dk1"/>
                          </a:solidFill>
                          <a:effectLst/>
                          <a:latin typeface="+mn-lt"/>
                          <a:ea typeface="+mn-ea"/>
                          <a:cs typeface="+mn-cs"/>
                        </a:rPr>
                        <a:t> lower than predicted</a:t>
                      </a:r>
                    </a:p>
                    <a:p>
                      <a:r>
                        <a:rPr lang="en-US" sz="1400" kern="1200" dirty="0">
                          <a:solidFill>
                            <a:schemeClr val="dk1"/>
                          </a:solidFill>
                          <a:effectLst/>
                          <a:latin typeface="+mn-lt"/>
                          <a:ea typeface="+mn-ea"/>
                          <a:cs typeface="+mn-cs"/>
                        </a:rPr>
                        <a:t>Increased VO</a:t>
                      </a:r>
                      <a:r>
                        <a:rPr lang="en-US" sz="1400" kern="1200" baseline="-25000" dirty="0">
                          <a:solidFill>
                            <a:schemeClr val="dk1"/>
                          </a:solidFill>
                          <a:effectLst/>
                          <a:latin typeface="+mn-lt"/>
                          <a:ea typeface="+mn-ea"/>
                          <a:cs typeface="+mn-cs"/>
                        </a:rPr>
                        <a:t>2</a:t>
                      </a:r>
                      <a:r>
                        <a:rPr lang="en-US" sz="1400" kern="1200" dirty="0">
                          <a:solidFill>
                            <a:schemeClr val="dk1"/>
                          </a:solidFill>
                          <a:effectLst/>
                          <a:latin typeface="+mn-lt"/>
                          <a:ea typeface="+mn-ea"/>
                          <a:cs typeface="+mn-cs"/>
                        </a:rPr>
                        <a:t>/work slope</a:t>
                      </a: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7397854"/>
                  </a:ext>
                </a:extLst>
              </a:tr>
              <a:tr h="7259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Muscle disease</a:t>
                      </a:r>
                    </a:p>
                  </a:txBody>
                  <a:tcPr marL="68580" marR="68580" marT="34290" marB="34290">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sz="1400" kern="1200" dirty="0">
                          <a:solidFill>
                            <a:schemeClr val="dk1"/>
                          </a:solidFill>
                          <a:effectLst/>
                          <a:latin typeface="+mn-lt"/>
                          <a:ea typeface="+mn-ea"/>
                          <a:cs typeface="+mn-cs"/>
                        </a:rPr>
                        <a:t>Submaximal cardiac and respiratory response</a:t>
                      </a:r>
                    </a:p>
                    <a:p>
                      <a:r>
                        <a:rPr lang="en-US" sz="1400" kern="1200" dirty="0">
                          <a:solidFill>
                            <a:schemeClr val="dk1"/>
                          </a:solidFill>
                          <a:effectLst/>
                          <a:latin typeface="+mn-lt"/>
                          <a:ea typeface="+mn-ea"/>
                          <a:cs typeface="+mn-cs"/>
                        </a:rPr>
                        <a:t>Low ventilatory threshold (VT)</a:t>
                      </a:r>
                    </a:p>
                    <a:p>
                      <a:r>
                        <a:rPr lang="en-US" sz="1400" kern="1200" dirty="0">
                          <a:solidFill>
                            <a:schemeClr val="dk1"/>
                          </a:solidFill>
                          <a:effectLst/>
                          <a:latin typeface="+mn-lt"/>
                          <a:ea typeface="+mn-ea"/>
                          <a:cs typeface="+mn-cs"/>
                        </a:rPr>
                        <a:t>Elevate lactate at submaximal work</a:t>
                      </a:r>
                    </a:p>
                  </a:txBody>
                  <a:tcPr marL="68580" marR="68580" marT="34290" marB="34290">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900997230"/>
                  </a:ext>
                </a:extLst>
              </a:tr>
            </a:tbl>
          </a:graphicData>
        </a:graphic>
      </p:graphicFrame>
      <p:sp>
        <p:nvSpPr>
          <p:cNvPr id="7" name="Footer Placeholder 6">
            <a:extLst>
              <a:ext uri="{FF2B5EF4-FFF2-40B4-BE49-F238E27FC236}">
                <a16:creationId xmlns:a16="http://schemas.microsoft.com/office/drawing/2014/main" id="{61BA3FD1-F019-EF89-16B1-F22C91651F98}"/>
              </a:ext>
            </a:extLst>
          </p:cNvPr>
          <p:cNvSpPr>
            <a:spLocks noGrp="1"/>
          </p:cNvSpPr>
          <p:nvPr>
            <p:ph type="ftr" sz="quarter" idx="3"/>
          </p:nvPr>
        </p:nvSpPr>
        <p:spPr>
          <a:xfrm>
            <a:off x="0" y="6415869"/>
            <a:ext cx="10744199" cy="442131"/>
          </a:xfrm>
        </p:spPr>
        <p:txBody>
          <a:bodyPr/>
          <a:lstStyle/>
          <a:p>
            <a:r>
              <a:rPr lang="en-US" sz="1000" dirty="0"/>
              <a:t>BPM, beats per minute; MVV, maximal voluntary ventilations; VE, peak exercise ventilations
Santoro C, et al. </a:t>
            </a:r>
            <a:r>
              <a:rPr lang="en-US" sz="1000" i="1" dirty="0"/>
              <a:t>Cardiovascular Ultrasound, </a:t>
            </a:r>
            <a:r>
              <a:rPr lang="en-US" sz="1000" dirty="0"/>
              <a:t>2019;17:29.</a:t>
            </a:r>
          </a:p>
        </p:txBody>
      </p:sp>
    </p:spTree>
    <p:extLst>
      <p:ext uri="{BB962C8B-B14F-4D97-AF65-F5344CB8AC3E}">
        <p14:creationId xmlns:p14="http://schemas.microsoft.com/office/powerpoint/2010/main" val="1382063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E952512-98F4-39E2-1897-AC7E3D4849CF}"/>
              </a:ext>
            </a:extLst>
          </p:cNvPr>
          <p:cNvSpPr>
            <a:spLocks noGrp="1"/>
          </p:cNvSpPr>
          <p:nvPr>
            <p:ph type="ftr" sz="quarter" idx="3"/>
          </p:nvPr>
        </p:nvSpPr>
        <p:spPr>
          <a:xfrm>
            <a:off x="0" y="6415869"/>
            <a:ext cx="11751733" cy="442131"/>
          </a:xfrm>
        </p:spPr>
        <p:txBody>
          <a:bodyPr/>
          <a:lstStyle/>
          <a:p>
            <a:r>
              <a:rPr lang="en-US" dirty="0"/>
              <a:t>COPD, chronic obstructive pulmonary disease; ESC, European Society of Cardiology; ERS, European Respiratory Society; HR, heart rate; LHD, left heart disease; PVD, peripheral vascular disease; </a:t>
            </a:r>
            <a:r>
              <a:rPr lang="en-US" dirty="0" err="1"/>
              <a:t>SSc</a:t>
            </a:r>
            <a:r>
              <a:rPr lang="en-US" dirty="0"/>
              <a:t>, systemic sclerosis</a:t>
            </a:r>
          </a:p>
          <a:p>
            <a:r>
              <a:rPr lang="en-US" dirty="0"/>
              <a:t>
1. Humbert M, et al. </a:t>
            </a:r>
            <a:r>
              <a:rPr lang="en-US" dirty="0" err="1"/>
              <a:t>E</a:t>
            </a:r>
            <a:r>
              <a:rPr lang="en-US" i="1" dirty="0" err="1"/>
              <a:t>ur</a:t>
            </a:r>
            <a:r>
              <a:rPr lang="en-US" i="1" dirty="0"/>
              <a:t> Heart J. </a:t>
            </a:r>
            <a:r>
              <a:rPr lang="en-US" dirty="0"/>
              <a:t>2022. 1–114; 2. Sun XG, et al. </a:t>
            </a:r>
            <a:r>
              <a:rPr lang="en-US" i="1" dirty="0"/>
              <a:t>Circulation</a:t>
            </a:r>
            <a:r>
              <a:rPr lang="en-US" dirty="0"/>
              <a:t>. 2001; 104: 429–35; 3. </a:t>
            </a:r>
            <a:r>
              <a:rPr lang="en-US" dirty="0" err="1"/>
              <a:t>Boerrigter</a:t>
            </a:r>
            <a:r>
              <a:rPr lang="en-US" dirty="0"/>
              <a:t> BG, et al. </a:t>
            </a:r>
            <a:r>
              <a:rPr lang="en-US" i="1" dirty="0"/>
              <a:t>Chest</a:t>
            </a:r>
            <a:r>
              <a:rPr lang="en-US" dirty="0"/>
              <a:t>, 2012; 142: 1166–74; 4. </a:t>
            </a:r>
            <a:r>
              <a:rPr lang="en-US" dirty="0" err="1"/>
              <a:t>Caravita</a:t>
            </a:r>
            <a:r>
              <a:rPr lang="en-US" dirty="0"/>
              <a:t> S, et al. </a:t>
            </a:r>
            <a:r>
              <a:rPr lang="en-US" i="1" dirty="0"/>
              <a:t>J Heart Lung Transplant</a:t>
            </a:r>
            <a:r>
              <a:rPr lang="en-US" dirty="0"/>
              <a:t>, 2017; 36: 754–762; 5. </a:t>
            </a:r>
            <a:r>
              <a:rPr lang="en-US" dirty="0" err="1"/>
              <a:t>Dumitrescu</a:t>
            </a:r>
            <a:r>
              <a:rPr lang="en-US" dirty="0"/>
              <a:t> D, et al. </a:t>
            </a:r>
            <a:r>
              <a:rPr lang="en-US" i="1" dirty="0"/>
              <a:t>Heart</a:t>
            </a:r>
            <a:r>
              <a:rPr lang="en-US" dirty="0"/>
              <a:t>. 2017; 103: 774–82.</a:t>
            </a:r>
          </a:p>
        </p:txBody>
      </p:sp>
      <p:sp>
        <p:nvSpPr>
          <p:cNvPr id="2" name="Title 1">
            <a:extLst>
              <a:ext uri="{FF2B5EF4-FFF2-40B4-BE49-F238E27FC236}">
                <a16:creationId xmlns:a16="http://schemas.microsoft.com/office/drawing/2014/main" id="{4CFA0E23-5873-FB58-9384-04BDE228EE75}"/>
              </a:ext>
            </a:extLst>
          </p:cNvPr>
          <p:cNvSpPr>
            <a:spLocks noGrp="1"/>
          </p:cNvSpPr>
          <p:nvPr>
            <p:ph type="title"/>
          </p:nvPr>
        </p:nvSpPr>
        <p:spPr/>
        <p:txBody>
          <a:bodyPr/>
          <a:lstStyle/>
          <a:p>
            <a:r>
              <a:rPr lang="en-US" dirty="0"/>
              <a:t>ERS/ESC 2022 – Use of CPET</a:t>
            </a:r>
          </a:p>
        </p:txBody>
      </p:sp>
      <p:sp>
        <p:nvSpPr>
          <p:cNvPr id="3" name="Content Placeholder 2">
            <a:extLst>
              <a:ext uri="{FF2B5EF4-FFF2-40B4-BE49-F238E27FC236}">
                <a16:creationId xmlns:a16="http://schemas.microsoft.com/office/drawing/2014/main" id="{41C58389-1F17-48F5-41F9-03629595B8BD}"/>
              </a:ext>
            </a:extLst>
          </p:cNvPr>
          <p:cNvSpPr>
            <a:spLocks noGrp="1"/>
          </p:cNvSpPr>
          <p:nvPr>
            <p:ph idx="1"/>
          </p:nvPr>
        </p:nvSpPr>
        <p:spPr>
          <a:xfrm>
            <a:off x="609600" y="1252279"/>
            <a:ext cx="10744200" cy="4980079"/>
          </a:xfrm>
        </p:spPr>
        <p:txBody>
          <a:bodyPr/>
          <a:lstStyle/>
          <a:p>
            <a:r>
              <a:rPr lang="en-US" sz="2000" dirty="0"/>
              <a:t>Cardiopulmonary exercise testing (CPET) is a useful tool to assess the underlying pathophysiologic mechanisms leading to exercise intolerance</a:t>
            </a:r>
            <a:r>
              <a:rPr lang="en-US" sz="2000" baseline="30000" dirty="0"/>
              <a:t>1</a:t>
            </a:r>
          </a:p>
          <a:p>
            <a:r>
              <a:rPr lang="en-US" sz="2000" dirty="0"/>
              <a:t>Patients with PAH show a typical pattern</a:t>
            </a:r>
          </a:p>
          <a:p>
            <a:pPr lvl="1"/>
            <a:r>
              <a:rPr lang="en-US" dirty="0"/>
              <a:t>Low end-tidal partial pressure of carbon dioxide (P</a:t>
            </a:r>
            <a:r>
              <a:rPr lang="en-US" baseline="-25000" dirty="0"/>
              <a:t>ET</a:t>
            </a:r>
            <a:r>
              <a:rPr lang="en-US" dirty="0"/>
              <a:t>CO</a:t>
            </a:r>
            <a:r>
              <a:rPr lang="en-US" baseline="-25000" dirty="0"/>
              <a:t>2</a:t>
            </a:r>
            <a:r>
              <a:rPr lang="en-US" dirty="0"/>
              <a:t>), high ventilatory equivalent for carbon dioxide (VE/V</a:t>
            </a:r>
            <a:r>
              <a:rPr lang="en-US" sz="1600" dirty="0"/>
              <a:t>CO</a:t>
            </a:r>
            <a:r>
              <a:rPr lang="en-US" baseline="-25000" dirty="0"/>
              <a:t>2</a:t>
            </a:r>
            <a:r>
              <a:rPr lang="en-US" dirty="0"/>
              <a:t>),</a:t>
            </a:r>
          </a:p>
          <a:p>
            <a:r>
              <a:rPr lang="en-US" sz="2000" dirty="0"/>
              <a:t>Low oxygen pulse (</a:t>
            </a:r>
            <a:r>
              <a:rPr lang="en-US" sz="2000" dirty="0">
                <a:solidFill>
                  <a:schemeClr val="tx1"/>
                </a:solidFill>
              </a:rPr>
              <a:t>V</a:t>
            </a:r>
            <a:r>
              <a:rPr lang="en-US" sz="1800" dirty="0">
                <a:solidFill>
                  <a:schemeClr val="tx1"/>
                </a:solidFill>
              </a:rPr>
              <a:t>O</a:t>
            </a:r>
            <a:r>
              <a:rPr lang="en-US" sz="2000" baseline="-25000" dirty="0">
                <a:solidFill>
                  <a:schemeClr val="tx1"/>
                </a:solidFill>
              </a:rPr>
              <a:t>2</a:t>
            </a:r>
            <a:r>
              <a:rPr lang="en-US" sz="2000" dirty="0">
                <a:solidFill>
                  <a:schemeClr val="tx1"/>
                </a:solidFill>
              </a:rPr>
              <a:t>/HR), and low peak oxygen uptake (V</a:t>
            </a:r>
            <a:r>
              <a:rPr lang="en-US" sz="1800" dirty="0">
                <a:solidFill>
                  <a:schemeClr val="tx1"/>
                </a:solidFill>
              </a:rPr>
              <a:t>O</a:t>
            </a:r>
            <a:r>
              <a:rPr lang="en-US" sz="2000" baseline="-25000" dirty="0">
                <a:solidFill>
                  <a:schemeClr val="tx1"/>
                </a:solidFill>
              </a:rPr>
              <a:t>2</a:t>
            </a:r>
            <a:r>
              <a:rPr lang="en-US" sz="2000" dirty="0">
                <a:solidFill>
                  <a:schemeClr val="tx1"/>
                </a:solidFill>
              </a:rPr>
              <a:t>)</a:t>
            </a:r>
            <a:r>
              <a:rPr lang="en-US" sz="2000" baseline="30000" dirty="0">
                <a:solidFill>
                  <a:schemeClr val="tx1"/>
                </a:solidFill>
              </a:rPr>
              <a:t>2</a:t>
            </a:r>
            <a:r>
              <a:rPr lang="en-US" sz="2000" dirty="0">
                <a:solidFill>
                  <a:schemeClr val="tx1"/>
                </a:solidFill>
              </a:rPr>
              <a:t> </a:t>
            </a:r>
          </a:p>
          <a:p>
            <a:r>
              <a:rPr lang="en-US" sz="2000" dirty="0">
                <a:solidFill>
                  <a:schemeClr val="tx1"/>
                </a:solidFill>
              </a:rPr>
              <a:t>These findings should prompt consideration of PVD</a:t>
            </a:r>
          </a:p>
          <a:p>
            <a:r>
              <a:rPr lang="en-US" sz="2000" dirty="0"/>
              <a:t>In patients with LHD or COPD, such a pattern may indicate an additional pulmonary vascular limitation</a:t>
            </a:r>
            <a:r>
              <a:rPr lang="en-US" sz="2000" baseline="30000" dirty="0"/>
              <a:t>3,4</a:t>
            </a:r>
          </a:p>
          <a:p>
            <a:r>
              <a:rPr lang="en-US" sz="2000" dirty="0"/>
              <a:t>In populations at risk of PAH, such as those with </a:t>
            </a:r>
            <a:r>
              <a:rPr lang="en-US" sz="2000" dirty="0" err="1"/>
              <a:t>SSc</a:t>
            </a:r>
            <a:r>
              <a:rPr lang="en-US" sz="2000" dirty="0"/>
              <a:t>, a normal peak V</a:t>
            </a:r>
            <a:r>
              <a:rPr lang="en-US" sz="1800" dirty="0"/>
              <a:t>O</a:t>
            </a:r>
            <a:r>
              <a:rPr lang="en-US" sz="2000" baseline="-25000" dirty="0"/>
              <a:t>2</a:t>
            </a:r>
            <a:r>
              <a:rPr lang="en-US" sz="2000" dirty="0"/>
              <a:t> seems to exclude the diagnosis of PAH</a:t>
            </a:r>
            <a:r>
              <a:rPr lang="en-US" sz="2000" baseline="30000" dirty="0"/>
              <a:t>5</a:t>
            </a:r>
          </a:p>
        </p:txBody>
      </p:sp>
    </p:spTree>
    <p:extLst>
      <p:ext uri="{BB962C8B-B14F-4D97-AF65-F5344CB8AC3E}">
        <p14:creationId xmlns:p14="http://schemas.microsoft.com/office/powerpoint/2010/main" val="568027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DB581-1E88-8984-3D43-3EDFA22A6A9C}"/>
              </a:ext>
            </a:extLst>
          </p:cNvPr>
          <p:cNvSpPr>
            <a:spLocks noGrp="1"/>
          </p:cNvSpPr>
          <p:nvPr>
            <p:ph type="title"/>
          </p:nvPr>
        </p:nvSpPr>
        <p:spPr/>
        <p:txBody>
          <a:bodyPr/>
          <a:lstStyle/>
          <a:p>
            <a:r>
              <a:rPr lang="en-US" dirty="0"/>
              <a:t>CPET – When to Use this Diagnostic Approach?</a:t>
            </a:r>
          </a:p>
        </p:txBody>
      </p:sp>
      <p:sp>
        <p:nvSpPr>
          <p:cNvPr id="3" name="Content Placeholder 2">
            <a:extLst>
              <a:ext uri="{FF2B5EF4-FFF2-40B4-BE49-F238E27FC236}">
                <a16:creationId xmlns:a16="http://schemas.microsoft.com/office/drawing/2014/main" id="{7C4C3EA2-E839-E82C-2436-8ED9BFE8E72C}"/>
              </a:ext>
            </a:extLst>
          </p:cNvPr>
          <p:cNvSpPr>
            <a:spLocks noGrp="1"/>
          </p:cNvSpPr>
          <p:nvPr>
            <p:ph idx="1"/>
          </p:nvPr>
        </p:nvSpPr>
        <p:spPr/>
        <p:txBody>
          <a:bodyPr/>
          <a:lstStyle/>
          <a:p>
            <a:r>
              <a:rPr lang="en-US" dirty="0">
                <a:effectLst/>
              </a:rPr>
              <a:t>Symptomatic patients with risk factors or associated conditions of PAH and an intermediate echocardiographic probability of PH should be considered for further investigation with cardiopulmonary exercise testing (CPET)</a:t>
            </a:r>
          </a:p>
          <a:p>
            <a:r>
              <a:rPr lang="en-US" dirty="0">
                <a:effectLst/>
              </a:rPr>
              <a:t>This can improve the accuracy of the diagnostic </a:t>
            </a:r>
            <a:r>
              <a:rPr lang="en-US" dirty="0">
                <a:solidFill>
                  <a:schemeClr val="tx1"/>
                </a:solidFill>
                <a:effectLst/>
              </a:rPr>
              <a:t>algorithm in keeping with the new definition of PH</a:t>
            </a:r>
          </a:p>
          <a:p>
            <a:r>
              <a:rPr lang="en-US" dirty="0">
                <a:solidFill>
                  <a:schemeClr val="tx1"/>
                </a:solidFill>
                <a:effectLst/>
              </a:rPr>
              <a:t>In this context, the sequential combination of a ventilatory equivalent for carbon dioxide (VE/V</a:t>
            </a:r>
            <a:r>
              <a:rPr lang="en-US" sz="1600" dirty="0">
                <a:solidFill>
                  <a:schemeClr val="tx1"/>
                </a:solidFill>
              </a:rPr>
              <a:t>CO</a:t>
            </a:r>
            <a:r>
              <a:rPr lang="en-US" baseline="-25000" dirty="0">
                <a:solidFill>
                  <a:schemeClr val="tx1"/>
                </a:solidFill>
                <a:effectLst/>
              </a:rPr>
              <a:t>2</a:t>
            </a:r>
            <a:r>
              <a:rPr lang="en-US" dirty="0">
                <a:solidFill>
                  <a:schemeClr val="tx1"/>
                </a:solidFill>
                <a:effectLst/>
              </a:rPr>
              <a:t>) slope ≥ 36 in DETECT-positive patients with </a:t>
            </a:r>
            <a:r>
              <a:rPr lang="en-US" dirty="0" err="1">
                <a:effectLst/>
              </a:rPr>
              <a:t>SSc</a:t>
            </a:r>
            <a:r>
              <a:rPr lang="en-US" dirty="0">
                <a:effectLst/>
              </a:rPr>
              <a:t> enabled an increase in the specificity and PPV, reducing the number of unnecessary invasive procedures without a loss in sensitivity and negative predictive value (NPV; missed diagnoses) in accordance with the new hemodynamic definition</a:t>
            </a:r>
          </a:p>
        </p:txBody>
      </p:sp>
      <p:sp>
        <p:nvSpPr>
          <p:cNvPr id="7" name="Footer Placeholder 6">
            <a:extLst>
              <a:ext uri="{FF2B5EF4-FFF2-40B4-BE49-F238E27FC236}">
                <a16:creationId xmlns:a16="http://schemas.microsoft.com/office/drawing/2014/main" id="{C8A5CA0F-59C1-DDEC-563B-C3FD9CF67E4A}"/>
              </a:ext>
            </a:extLst>
          </p:cNvPr>
          <p:cNvSpPr>
            <a:spLocks noGrp="1"/>
          </p:cNvSpPr>
          <p:nvPr>
            <p:ph type="ftr" sz="quarter" idx="3"/>
          </p:nvPr>
        </p:nvSpPr>
        <p:spPr>
          <a:xfrm>
            <a:off x="0" y="6415869"/>
            <a:ext cx="10744199" cy="442131"/>
          </a:xfrm>
        </p:spPr>
        <p:txBody>
          <a:bodyPr/>
          <a:lstStyle/>
          <a:p>
            <a:r>
              <a:rPr lang="en-US" sz="1000" dirty="0"/>
              <a:t>DETECT, Detecting Deterioration, Evaluation, Treatment, Escalation and Communicating; PH, pulmonary hypertension; PPV, positive predictive value 
Humbert M, et al. </a:t>
            </a:r>
            <a:r>
              <a:rPr lang="en-US" sz="1000" i="1" dirty="0" err="1"/>
              <a:t>Eur</a:t>
            </a:r>
            <a:r>
              <a:rPr lang="en-US" sz="1000" i="1" dirty="0"/>
              <a:t> Heart J</a:t>
            </a:r>
            <a:r>
              <a:rPr lang="en-US" sz="1000" dirty="0"/>
              <a:t>. 2022;1–114. </a:t>
            </a:r>
          </a:p>
        </p:txBody>
      </p:sp>
    </p:spTree>
    <p:extLst>
      <p:ext uri="{BB962C8B-B14F-4D97-AF65-F5344CB8AC3E}">
        <p14:creationId xmlns:p14="http://schemas.microsoft.com/office/powerpoint/2010/main" val="3795303866"/>
      </p:ext>
    </p:extLst>
  </p:cSld>
  <p:clrMapOvr>
    <a:masterClrMapping/>
  </p:clrMapOvr>
</p:sld>
</file>

<file path=ppt/theme/theme1.xml><?xml version="1.0" encoding="utf-8"?>
<a:theme xmlns:a="http://schemas.openxmlformats.org/drawingml/2006/main" name="Pulm-critical Care Theme">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lm-critical Care Theme" id="{3F50686B-5308-D44F-AC5D-3023AE0E6F62}" vid="{3D7E2827-609A-184A-8312-F06F4BBE7F19}"/>
    </a:ext>
  </a:extLst>
</a:theme>
</file>

<file path=ppt/theme/theme2.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Pulm-critical Care Theme</Template>
  <TotalTime>240</TotalTime>
  <Words>1423</Words>
  <Application>Microsoft Macintosh PowerPoint</Application>
  <PresentationFormat>Widescreen</PresentationFormat>
  <Paragraphs>122</Paragraphs>
  <Slides>11</Slides>
  <Notes>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Arial</vt:lpstr>
      <vt:lpstr>Calibri</vt:lpstr>
      <vt:lpstr>Calibri Light</vt:lpstr>
      <vt:lpstr>Century Gothic</vt:lpstr>
      <vt:lpstr>Trebuchet MS</vt:lpstr>
      <vt:lpstr>Pulm-critical Care Theme</vt:lpstr>
      <vt:lpstr>Neurology2023</vt:lpstr>
      <vt:lpstr>Office Theme</vt:lpstr>
      <vt:lpstr>Screening and Diagnosis of PAH:  Cardiopulmonary Exercise Testing (CPET) </vt:lpstr>
      <vt:lpstr>Disclaimer</vt:lpstr>
      <vt:lpstr>PowerPoint Presentation</vt:lpstr>
      <vt:lpstr>Potential Candidates for Early Diagnosis</vt:lpstr>
      <vt:lpstr>CPET Fundamentals</vt:lpstr>
      <vt:lpstr>CPET: Valuable Tool to Noninvasively Identify Patients that Are More Likely to Have Pulmonary Hypertension</vt:lpstr>
      <vt:lpstr>CPET Variables in Different Causes of Dyspnea</vt:lpstr>
      <vt:lpstr>ERS/ESC 2022 – Use of CPET</vt:lpstr>
      <vt:lpstr>CPET – When to Use this Diagnostic Approach?</vt:lpstr>
      <vt:lpstr>2022 ERS/ESC Recommendations on Use of CPET</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Moriah Diethorn</cp:lastModifiedBy>
  <cp:revision>53</cp:revision>
  <dcterms:created xsi:type="dcterms:W3CDTF">2019-05-10T15:43:12Z</dcterms:created>
  <dcterms:modified xsi:type="dcterms:W3CDTF">2023-05-24T18:47:58Z</dcterms:modified>
  <cp:category/>
</cp:coreProperties>
</file>