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9" r:id="rId3"/>
    <p:sldMasterId id="2147483701" r:id="rId4"/>
  </p:sldMasterIdLst>
  <p:notesMasterIdLst>
    <p:notesMasterId r:id="rId15"/>
  </p:notesMasterIdLst>
  <p:sldIdLst>
    <p:sldId id="2134959411" r:id="rId5"/>
    <p:sldId id="256" r:id="rId6"/>
    <p:sldId id="265" r:id="rId7"/>
    <p:sldId id="904" r:id="rId8"/>
    <p:sldId id="870" r:id="rId9"/>
    <p:sldId id="2134959376" r:id="rId10"/>
    <p:sldId id="2134959412" r:id="rId11"/>
    <p:sldId id="758" r:id="rId12"/>
    <p:sldId id="90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9DBD6-C8B4-4240-B0F1-667DDF1C0B04}" v="3" dt="2023-05-24T19:01:36.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2" autoAdjust="0"/>
    <p:restoredTop sz="95782"/>
  </p:normalViewPr>
  <p:slideViewPr>
    <p:cSldViewPr snapToGrid="0">
      <p:cViewPr varScale="1">
        <p:scale>
          <a:sx n="111" d="100"/>
          <a:sy n="111" d="100"/>
        </p:scale>
        <p:origin x="240" y="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iah Diethorn" userId="73d8bc5b-fbef-4079-9a43-86314fc099eb" providerId="ADAL" clId="{3119DBD6-C8B4-4240-B0F1-667DDF1C0B04}"/>
    <pc:docChg chg="modSld">
      <pc:chgData name="Moriah Diethorn" userId="73d8bc5b-fbef-4079-9a43-86314fc099eb" providerId="ADAL" clId="{3119DBD6-C8B4-4240-B0F1-667DDF1C0B04}" dt="2023-05-24T19:01:36.217" v="1" actId="18331"/>
      <pc:docMkLst>
        <pc:docMk/>
      </pc:docMkLst>
      <pc:sldChg chg="modSp">
        <pc:chgData name="Moriah Diethorn" userId="73d8bc5b-fbef-4079-9a43-86314fc099eb" providerId="ADAL" clId="{3119DBD6-C8B4-4240-B0F1-667DDF1C0B04}" dt="2023-05-24T19:01:36.217" v="1" actId="18331"/>
        <pc:sldMkLst>
          <pc:docMk/>
          <pc:sldMk cId="2776218844" sldId="2134959376"/>
        </pc:sldMkLst>
        <pc:picChg chg="mod">
          <ac:chgData name="Moriah Diethorn" userId="73d8bc5b-fbef-4079-9a43-86314fc099eb" providerId="ADAL" clId="{3119DBD6-C8B4-4240-B0F1-667DDF1C0B04}" dt="2023-05-24T19:01:36.217" v="1" actId="18331"/>
          <ac:picMkLst>
            <pc:docMk/>
            <pc:sldMk cId="2776218844" sldId="2134959376"/>
            <ac:picMk id="5" creationId="{BC97F93F-93AD-974B-BBB9-27E2A19214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8EEE-9A63-4CBB-A225-069B23C6DAA8}"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DD213-6A4F-491D-9C60-2285ED26D75D}" type="slidenum">
              <a:rPr lang="en-US" smtClean="0"/>
              <a:t>‹#›</a:t>
            </a:fld>
            <a:endParaRPr lang="en-US"/>
          </a:p>
        </p:txBody>
      </p:sp>
    </p:spTree>
    <p:extLst>
      <p:ext uri="{BB962C8B-B14F-4D97-AF65-F5344CB8AC3E}">
        <p14:creationId xmlns:p14="http://schemas.microsoft.com/office/powerpoint/2010/main" val="28710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50"/>
              </a:solidFill>
            </a:endParaRPr>
          </a:p>
        </p:txBody>
      </p:sp>
    </p:spTree>
    <p:extLst>
      <p:ext uri="{BB962C8B-B14F-4D97-AF65-F5344CB8AC3E}">
        <p14:creationId xmlns:p14="http://schemas.microsoft.com/office/powerpoint/2010/main" val="317784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9232ADA-AF8B-D04B-A3FB-7AFE0589BA97}" type="slidenum">
              <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09"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9" charset="-128"/>
              <a:cs typeface="+mn-cs"/>
            </a:endParaRPr>
          </a:p>
        </p:txBody>
      </p:sp>
    </p:spTree>
    <p:extLst>
      <p:ext uri="{BB962C8B-B14F-4D97-AF65-F5344CB8AC3E}">
        <p14:creationId xmlns:p14="http://schemas.microsoft.com/office/powerpoint/2010/main" val="29084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479CBD-A477-4E58-8D7D-60E0E27F07C8}" type="slidenum">
              <a:rPr lang="en-US" smtClean="0"/>
              <a:t>7</a:t>
            </a:fld>
            <a:endParaRPr lang="en-US" dirty="0"/>
          </a:p>
        </p:txBody>
      </p:sp>
    </p:spTree>
    <p:extLst>
      <p:ext uri="{BB962C8B-B14F-4D97-AF65-F5344CB8AC3E}">
        <p14:creationId xmlns:p14="http://schemas.microsoft.com/office/powerpoint/2010/main" val="422062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4926"/>
            <a:ext cx="2971800" cy="457513"/>
          </a:xfrm>
          <a:prstGeom prst="rect">
            <a:avLst/>
          </a:prstGeom>
        </p:spPr>
        <p:txBody>
          <a:bodyPr/>
          <a:lstStyle/>
          <a:p>
            <a:pPr algn="l">
              <a:defRPr/>
            </a:pPr>
            <a:fld id="{E0348095-3EF5-B041-BAED-301453F78736}" type="slidenum">
              <a:rPr lang="en-US" sz="2400" smtClean="0">
                <a:solidFill>
                  <a:srgbClr val="000000"/>
                </a:solidFill>
              </a:rPr>
              <a:pPr algn="l">
                <a:defRPr/>
              </a:pPr>
              <a:t>8</a:t>
            </a:fld>
            <a:endParaRPr lang="en-US" sz="2400" dirty="0">
              <a:solidFill>
                <a:srgbClr val="000000"/>
              </a:solidFill>
            </a:endParaRPr>
          </a:p>
        </p:txBody>
      </p:sp>
    </p:spTree>
    <p:extLst>
      <p:ext uri="{BB962C8B-B14F-4D97-AF65-F5344CB8AC3E}">
        <p14:creationId xmlns:p14="http://schemas.microsoft.com/office/powerpoint/2010/main" val="284256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305BA-9DF0-CD48-B8E9-44EC285E3AB4}" type="slidenum">
              <a:rPr lang="en-US" smtClean="0"/>
              <a:pPr/>
              <a:t>9</a:t>
            </a:fld>
            <a:endParaRPr lang="en-US" dirty="0"/>
          </a:p>
        </p:txBody>
      </p:sp>
    </p:spTree>
    <p:extLst>
      <p:ext uri="{BB962C8B-B14F-4D97-AF65-F5344CB8AC3E}">
        <p14:creationId xmlns:p14="http://schemas.microsoft.com/office/powerpoint/2010/main" val="31310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062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393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4545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02123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4739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083CF21-914B-0283-A43F-CA529331B8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915D69D1-172E-D4AD-908A-CFFD5DDCB4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91998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46765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5403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13904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86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8244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9131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85128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2371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265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07615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63056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63448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21697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6289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2223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4388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5446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49598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5688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24623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51379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6612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8007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03236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4683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26392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0513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98828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791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065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349389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6866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73149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6471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72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4340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7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1924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167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88166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98593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19911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51E43D9-8ABC-0212-E790-399A1F98AE4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27891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65007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6676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B5A40-CEDB-DF18-A7A6-760B4933C16D}"/>
              </a:ext>
            </a:extLst>
          </p:cNvPr>
          <p:cNvSpPr>
            <a:spLocks noGrp="1"/>
          </p:cNvSpPr>
          <p:nvPr>
            <p:ph type="title"/>
          </p:nvPr>
        </p:nvSpPr>
        <p:spPr/>
        <p:txBody>
          <a:bodyPr>
            <a:normAutofit fontScale="90000"/>
          </a:bodyPr>
          <a:lstStyle/>
          <a:p>
            <a:r>
              <a:rPr lang="en-US" dirty="0"/>
              <a:t>Understanding the 4-Strata Approach to Risk Assessment (RA) for Patient Monitoring and Management</a:t>
            </a:r>
          </a:p>
        </p:txBody>
      </p:sp>
      <p:sp>
        <p:nvSpPr>
          <p:cNvPr id="5" name="Text Placeholder 4">
            <a:extLst>
              <a:ext uri="{FF2B5EF4-FFF2-40B4-BE49-F238E27FC236}">
                <a16:creationId xmlns:a16="http://schemas.microsoft.com/office/drawing/2014/main" id="{15C5250F-A51D-B5C3-AC72-302FD91B5E00}"/>
              </a:ext>
            </a:extLst>
          </p:cNvPr>
          <p:cNvSpPr>
            <a:spLocks noGrp="1"/>
          </p:cNvSpPr>
          <p:nvPr>
            <p:ph type="body" idx="1"/>
          </p:nvPr>
        </p:nvSpPr>
        <p:spPr>
          <a:xfrm>
            <a:off x="609601" y="4423208"/>
            <a:ext cx="10515600" cy="1930090"/>
          </a:xfrm>
        </p:spPr>
        <p:txBody>
          <a:bodyPr>
            <a:normAutofit lnSpcReduction="10000"/>
          </a:bodyPr>
          <a:lstStyle/>
          <a:p>
            <a:r>
              <a:rPr lang="en-US" dirty="0" err="1"/>
              <a:t>Vallerie</a:t>
            </a:r>
            <a:r>
              <a:rPr lang="en-US" dirty="0"/>
              <a:t> V. McLaughlin, MD                                                                                               </a:t>
            </a:r>
          </a:p>
          <a:p>
            <a:r>
              <a:rPr lang="en-US" dirty="0"/>
              <a:t>Associate Chief Clinical Officer, Cardiovascular Services</a:t>
            </a:r>
          </a:p>
          <a:p>
            <a:r>
              <a:rPr lang="en-US" dirty="0"/>
              <a:t>Director, Pulmonary Hypertension Program</a:t>
            </a:r>
          </a:p>
          <a:p>
            <a:r>
              <a:rPr lang="en-US" dirty="0"/>
              <a:t>University of Michigan</a:t>
            </a:r>
          </a:p>
          <a:p>
            <a:r>
              <a:rPr lang="en-US" dirty="0"/>
              <a:t>Ann Arbor, MI</a:t>
            </a:r>
          </a:p>
          <a:p>
            <a:endParaRPr lang="en-US" dirty="0"/>
          </a:p>
        </p:txBody>
      </p:sp>
    </p:spTree>
    <p:extLst>
      <p:ext uri="{BB962C8B-B14F-4D97-AF65-F5344CB8AC3E}">
        <p14:creationId xmlns:p14="http://schemas.microsoft.com/office/powerpoint/2010/main" val="120801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D1FC-F480-3D6F-63EE-55931D0B040A}"/>
              </a:ext>
            </a:extLst>
          </p:cNvPr>
          <p:cNvSpPr>
            <a:spLocks noGrp="1"/>
          </p:cNvSpPr>
          <p:nvPr>
            <p:ph type="title"/>
          </p:nvPr>
        </p:nvSpPr>
        <p:spPr/>
        <p:txBody>
          <a:bodyPr/>
          <a:lstStyle/>
          <a:p>
            <a:r>
              <a:rPr lang="en-US" dirty="0"/>
              <a:t>Variables Used to Calculate Simplified Four-Strata Risk Assessment Tool</a:t>
            </a:r>
          </a:p>
        </p:txBody>
      </p:sp>
      <p:sp>
        <p:nvSpPr>
          <p:cNvPr id="7" name="Footer Placeholder 6">
            <a:extLst>
              <a:ext uri="{FF2B5EF4-FFF2-40B4-BE49-F238E27FC236}">
                <a16:creationId xmlns:a16="http://schemas.microsoft.com/office/drawing/2014/main" id="{5DC0B2A9-6702-992C-6C7F-C7DEB266F779}"/>
              </a:ext>
            </a:extLst>
          </p:cNvPr>
          <p:cNvSpPr>
            <a:spLocks noGrp="1"/>
          </p:cNvSpPr>
          <p:nvPr>
            <p:ph type="ftr" sz="quarter" idx="3"/>
          </p:nvPr>
        </p:nvSpPr>
        <p:spPr>
          <a:xfrm>
            <a:off x="0" y="6415869"/>
            <a:ext cx="10744199" cy="442131"/>
          </a:xfrm>
        </p:spPr>
        <p:txBody>
          <a:bodyPr/>
          <a:lstStyle/>
          <a:p>
            <a:r>
              <a:rPr lang="en-US" dirty="0"/>
              <a:t>6MWD, six-minute walk distance; BNP, brain natriuretic peptide, NT-pro BNP, N-terminal pro-brain natriuretic peptide; WHO-FC, World Health Association F functional class</a:t>
            </a:r>
          </a:p>
          <a:p>
            <a:r>
              <a:rPr lang="en-US" dirty="0"/>
              <a:t>Humbert M, et al. </a:t>
            </a:r>
            <a:r>
              <a:rPr lang="en-US" i="1" dirty="0" err="1"/>
              <a:t>Eur</a:t>
            </a:r>
            <a:r>
              <a:rPr lang="en-US" i="1" dirty="0"/>
              <a:t> Heart J. </a:t>
            </a:r>
            <a:r>
              <a:rPr lang="en-US" dirty="0"/>
              <a:t>2022;43:3618-3731. DOI: 10.1093/</a:t>
            </a:r>
            <a:r>
              <a:rPr lang="en-US" dirty="0" err="1"/>
              <a:t>eurheartj</a:t>
            </a:r>
            <a:r>
              <a:rPr lang="en-US" dirty="0"/>
              <a:t>/ehac237.</a:t>
            </a:r>
          </a:p>
          <a:p>
            <a:r>
              <a:rPr lang="en-US" dirty="0"/>
              <a:t>Humbert M, et al. </a:t>
            </a:r>
            <a:r>
              <a:rPr lang="en-US" i="1" dirty="0" err="1"/>
              <a:t>Eur</a:t>
            </a:r>
            <a:r>
              <a:rPr lang="en-US" i="1" dirty="0"/>
              <a:t> Respir J. </a:t>
            </a:r>
            <a:r>
              <a:rPr lang="en-US" dirty="0"/>
              <a:t>2023; 61: 2200879. DOI: 10.1183/13993003.00879-2022.</a:t>
            </a:r>
          </a:p>
        </p:txBody>
      </p:sp>
      <p:graphicFrame>
        <p:nvGraphicFramePr>
          <p:cNvPr id="6" name="Table 6">
            <a:extLst>
              <a:ext uri="{FF2B5EF4-FFF2-40B4-BE49-F238E27FC236}">
                <a16:creationId xmlns:a16="http://schemas.microsoft.com/office/drawing/2014/main" id="{3478E8B7-50C4-3A33-E45B-D0B74A8CBD23}"/>
              </a:ext>
            </a:extLst>
          </p:cNvPr>
          <p:cNvGraphicFramePr>
            <a:graphicFrameLocks noGrp="1"/>
          </p:cNvGraphicFramePr>
          <p:nvPr>
            <p:extLst>
              <p:ext uri="{D42A27DB-BD31-4B8C-83A1-F6EECF244321}">
                <p14:modId xmlns:p14="http://schemas.microsoft.com/office/powerpoint/2010/main" val="337675980"/>
              </p:ext>
            </p:extLst>
          </p:nvPr>
        </p:nvGraphicFramePr>
        <p:xfrm>
          <a:off x="330462" y="1840009"/>
          <a:ext cx="11531075" cy="3456385"/>
        </p:xfrm>
        <a:graphic>
          <a:graphicData uri="http://schemas.openxmlformats.org/drawingml/2006/table">
            <a:tbl>
              <a:tblPr firstRow="1" bandRow="1">
                <a:tableStyleId>{5C22544A-7EE6-4342-B048-85BDC9FD1C3A}</a:tableStyleId>
              </a:tblPr>
              <a:tblGrid>
                <a:gridCol w="3084333">
                  <a:extLst>
                    <a:ext uri="{9D8B030D-6E8A-4147-A177-3AD203B41FA5}">
                      <a16:colId xmlns:a16="http://schemas.microsoft.com/office/drawing/2014/main" val="2932884808"/>
                    </a:ext>
                  </a:extLst>
                </a:gridCol>
                <a:gridCol w="1528097">
                  <a:extLst>
                    <a:ext uri="{9D8B030D-6E8A-4147-A177-3AD203B41FA5}">
                      <a16:colId xmlns:a16="http://schemas.microsoft.com/office/drawing/2014/main" val="4116974967"/>
                    </a:ext>
                  </a:extLst>
                </a:gridCol>
                <a:gridCol w="2306215">
                  <a:extLst>
                    <a:ext uri="{9D8B030D-6E8A-4147-A177-3AD203B41FA5}">
                      <a16:colId xmlns:a16="http://schemas.microsoft.com/office/drawing/2014/main" val="3179219813"/>
                    </a:ext>
                  </a:extLst>
                </a:gridCol>
                <a:gridCol w="2306215">
                  <a:extLst>
                    <a:ext uri="{9D8B030D-6E8A-4147-A177-3AD203B41FA5}">
                      <a16:colId xmlns:a16="http://schemas.microsoft.com/office/drawing/2014/main" val="4060306834"/>
                    </a:ext>
                  </a:extLst>
                </a:gridCol>
                <a:gridCol w="2306215">
                  <a:extLst>
                    <a:ext uri="{9D8B030D-6E8A-4147-A177-3AD203B41FA5}">
                      <a16:colId xmlns:a16="http://schemas.microsoft.com/office/drawing/2014/main" val="623844067"/>
                    </a:ext>
                  </a:extLst>
                </a:gridCol>
              </a:tblGrid>
              <a:tr h="924638">
                <a:tc>
                  <a:txBody>
                    <a:bodyPr/>
                    <a:lstStyle/>
                    <a:p>
                      <a:pPr algn="ctr"/>
                      <a:r>
                        <a:rPr lang="en-US" dirty="0"/>
                        <a:t>Determinants of Prognosis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dirty="0">
                          <a:effectLst>
                            <a:outerShdw blurRad="50800" dist="12700" dir="5400000" algn="ctr" rotWithShape="0">
                              <a:schemeClr val="tx1"/>
                            </a:outerShdw>
                          </a:effectLst>
                        </a:rPr>
                        <a:t>Low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dirty="0">
                          <a:solidFill>
                            <a:schemeClr val="tx1"/>
                          </a:solidFill>
                        </a:rPr>
                        <a:t>Intermediate-Low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a:r>
                        <a:rPr lang="en-US" dirty="0">
                          <a:solidFill>
                            <a:schemeClr val="tx1"/>
                          </a:solidFill>
                        </a:rPr>
                        <a:t>Intermediate-High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US" dirty="0">
                          <a:effectLst>
                            <a:outerShdw blurRad="50800" dist="12700" dir="5400000" algn="ctr" rotWithShape="0">
                              <a:schemeClr val="tx1"/>
                            </a:outerShdw>
                          </a:effectLst>
                        </a:rPr>
                        <a:t>High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80268746"/>
                  </a:ext>
                </a:extLst>
              </a:tr>
              <a:tr h="535703">
                <a:tc>
                  <a:txBody>
                    <a:bodyPr/>
                    <a:lstStyle/>
                    <a:p>
                      <a:r>
                        <a:rPr lang="en-US" b="1" dirty="0"/>
                        <a:t>Points Assigned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dirty="0">
                          <a:solidFill>
                            <a:schemeClr val="bg1"/>
                          </a:solidFill>
                          <a:effectLst>
                            <a:outerShdw blurRad="50800" dist="12700" dir="5400000" algn="ctr" rotWithShape="0">
                              <a:schemeClr val="tx1"/>
                            </a:outerShdw>
                          </a:effectLst>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dirty="0">
                          <a:solidFill>
                            <a:schemeClr val="tx1"/>
                          </a:solidFill>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dirty="0">
                          <a:solidFill>
                            <a:schemeClr val="tx1"/>
                          </a:solidFill>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dirty="0">
                          <a:solidFill>
                            <a:schemeClr val="bg1"/>
                          </a:solidFill>
                          <a:effectLst>
                            <a:outerShdw blurRad="50800" dist="12700" dir="5400000" algn="ctr" rotWithShape="0">
                              <a:schemeClr val="tx1"/>
                            </a:outerShdw>
                          </a:effectLst>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979439810"/>
                  </a:ext>
                </a:extLst>
              </a:tr>
              <a:tr h="535703">
                <a:tc>
                  <a:txBody>
                    <a:bodyPr/>
                    <a:lstStyle/>
                    <a:p>
                      <a:r>
                        <a:rPr lang="en-US" b="1" dirty="0"/>
                        <a:t>WHO-FC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dirty="0">
                          <a:solidFill>
                            <a:schemeClr val="bg1"/>
                          </a:solidFill>
                          <a:effectLst>
                            <a:outerShdw blurRad="50800" dist="12700" dir="5400000" algn="ctr" rotWithShape="0">
                              <a:schemeClr val="tx1"/>
                            </a:outerShdw>
                          </a:effectLst>
                        </a:rPr>
                        <a:t>I or 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dirty="0">
                          <a:solidFill>
                            <a:schemeClr val="tx1"/>
                          </a:solidFill>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dirty="0">
                          <a:solidFill>
                            <a:schemeClr val="tx1"/>
                          </a:solidFill>
                        </a:rPr>
                        <a:t>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dirty="0">
                          <a:solidFill>
                            <a:schemeClr val="bg1"/>
                          </a:solidFill>
                          <a:effectLst>
                            <a:outerShdw blurRad="50800" dist="12700" dir="5400000" algn="ctr" rotWithShape="0">
                              <a:schemeClr val="tx1"/>
                            </a:outerShdw>
                          </a:effectLst>
                        </a:rPr>
                        <a:t>IV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3407259730"/>
                  </a:ext>
                </a:extLst>
              </a:tr>
              <a:tr h="535703">
                <a:tc>
                  <a:txBody>
                    <a:bodyPr/>
                    <a:lstStyle/>
                    <a:p>
                      <a:r>
                        <a:rPr lang="en-US" b="1" dirty="0"/>
                        <a:t>6MWD, 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dirty="0">
                          <a:solidFill>
                            <a:schemeClr val="bg1"/>
                          </a:solidFill>
                          <a:effectLst>
                            <a:outerShdw blurRad="50800" dist="12700" dir="5400000" algn="ctr" rotWithShape="0">
                              <a:schemeClr val="tx1"/>
                            </a:outerShdw>
                          </a:effectLst>
                        </a:rPr>
                        <a:t>&gt; 440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dirty="0">
                          <a:solidFill>
                            <a:schemeClr val="tx1"/>
                          </a:solidFill>
                        </a:rPr>
                        <a:t>320 - 440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dirty="0">
                          <a:solidFill>
                            <a:schemeClr val="tx1"/>
                          </a:solidFill>
                        </a:rPr>
                        <a:t>165 - 319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dirty="0">
                          <a:solidFill>
                            <a:schemeClr val="bg1"/>
                          </a:solidFill>
                          <a:effectLst>
                            <a:outerShdw blurRad="50800" dist="12700" dir="5400000" algn="ctr" rotWithShape="0">
                              <a:schemeClr val="tx1"/>
                            </a:outerShdw>
                          </a:effectLst>
                        </a:rPr>
                        <a:t>&lt; 165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3948241606"/>
                  </a:ext>
                </a:extLst>
              </a:tr>
              <a:tr h="924638">
                <a:tc>
                  <a:txBody>
                    <a:bodyPr/>
                    <a:lstStyle/>
                    <a:p>
                      <a:r>
                        <a:rPr lang="en-US" b="1" dirty="0"/>
                        <a:t>BNP or </a:t>
                      </a:r>
                    </a:p>
                    <a:p>
                      <a:r>
                        <a:rPr lang="en-US" b="1" dirty="0"/>
                        <a:t>NT-</a:t>
                      </a:r>
                      <a:r>
                        <a:rPr lang="en-US" b="1" dirty="0" err="1"/>
                        <a:t>proBNP</a:t>
                      </a:r>
                      <a:r>
                        <a:rPr lang="en-US" b="1" dirty="0"/>
                        <a:t>, ng/L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a:solidFill>
                            <a:schemeClr val="bg1"/>
                          </a:solidFill>
                          <a:effectLst>
                            <a:outerShdw blurRad="50800" dist="12700" dir="5400000" algn="ctr" rotWithShape="0">
                              <a:schemeClr val="tx1"/>
                            </a:outerShdw>
                          </a:effectLst>
                        </a:rPr>
                        <a:t>&lt; 50</a:t>
                      </a:r>
                    </a:p>
                    <a:p>
                      <a:pPr algn="ctr"/>
                      <a:r>
                        <a:rPr lang="en-US" dirty="0">
                          <a:solidFill>
                            <a:schemeClr val="bg1"/>
                          </a:solidFill>
                          <a:effectLst>
                            <a:outerShdw blurRad="50800" dist="12700" dir="5400000" algn="ctr" rotWithShape="0">
                              <a:schemeClr val="tx1"/>
                            </a:outerShdw>
                          </a:effectLst>
                        </a:rPr>
                        <a:t>&lt; 300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dirty="0">
                          <a:solidFill>
                            <a:schemeClr val="tx1"/>
                          </a:solidFill>
                        </a:rPr>
                        <a:t>50 – 199</a:t>
                      </a:r>
                    </a:p>
                    <a:p>
                      <a:pPr algn="ctr"/>
                      <a:r>
                        <a:rPr lang="en-US" dirty="0">
                          <a:solidFill>
                            <a:schemeClr val="tx1"/>
                          </a:solidFill>
                        </a:rPr>
                        <a:t>300 - 649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a:r>
                        <a:rPr lang="en-US" dirty="0">
                          <a:solidFill>
                            <a:schemeClr val="tx1"/>
                          </a:solidFill>
                        </a:rPr>
                        <a:t>200 – 800</a:t>
                      </a:r>
                    </a:p>
                    <a:p>
                      <a:pPr algn="ctr"/>
                      <a:r>
                        <a:rPr lang="en-US" dirty="0">
                          <a:solidFill>
                            <a:schemeClr val="tx1"/>
                          </a:solidFill>
                        </a:rPr>
                        <a:t>650 - 1100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indent="0" algn="ctr">
                        <a:buFontTx/>
                        <a:buNone/>
                      </a:pPr>
                      <a:r>
                        <a:rPr lang="en-US" dirty="0">
                          <a:solidFill>
                            <a:schemeClr val="bg1"/>
                          </a:solidFill>
                          <a:effectLst>
                            <a:outerShdw blurRad="50800" dist="12700" dir="5400000" algn="ctr" rotWithShape="0">
                              <a:schemeClr val="tx1"/>
                            </a:outerShdw>
                          </a:effectLst>
                        </a:rPr>
                        <a:t>&gt; 800</a:t>
                      </a:r>
                    </a:p>
                    <a:p>
                      <a:pPr marL="0" indent="0" algn="ctr">
                        <a:buFontTx/>
                        <a:buNone/>
                      </a:pPr>
                      <a:r>
                        <a:rPr lang="en-US" dirty="0">
                          <a:solidFill>
                            <a:schemeClr val="bg1"/>
                          </a:solidFill>
                          <a:effectLst>
                            <a:outerShdw blurRad="50800" dist="12700" dir="5400000" algn="ctr" rotWithShape="0">
                              <a:schemeClr val="tx1"/>
                            </a:outerShdw>
                          </a:effectLst>
                        </a:rPr>
                        <a:t>&gt; 1100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7921263"/>
                  </a:ext>
                </a:extLst>
              </a:tr>
            </a:tbl>
          </a:graphicData>
        </a:graphic>
      </p:graphicFrame>
    </p:spTree>
    <p:extLst>
      <p:ext uri="{BB962C8B-B14F-4D97-AF65-F5344CB8AC3E}">
        <p14:creationId xmlns:p14="http://schemas.microsoft.com/office/powerpoint/2010/main" val="364343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44B7C2B-6F3B-79A3-A39E-30DF65780ADB}"/>
              </a:ext>
            </a:extLst>
          </p:cNvPr>
          <p:cNvGrpSpPr/>
          <p:nvPr/>
        </p:nvGrpSpPr>
        <p:grpSpPr>
          <a:xfrm>
            <a:off x="1770793" y="1076033"/>
            <a:ext cx="8421814" cy="4164811"/>
            <a:chOff x="256336" y="1467380"/>
            <a:chExt cx="8421814" cy="4164811"/>
          </a:xfrm>
        </p:grpSpPr>
        <p:pic>
          <p:nvPicPr>
            <p:cNvPr id="4" name="Picture 3" descr="Chart, line chart&#10;&#10;Description automatically generated">
              <a:extLst>
                <a:ext uri="{FF2B5EF4-FFF2-40B4-BE49-F238E27FC236}">
                  <a16:creationId xmlns:a16="http://schemas.microsoft.com/office/drawing/2014/main" id="{CFCF5CBD-9275-43C8-8FB9-F9E1C08835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49" t="-98" r="1"/>
            <a:stretch/>
          </p:blipFill>
          <p:spPr>
            <a:xfrm>
              <a:off x="4536746" y="1593709"/>
              <a:ext cx="4141404" cy="4027310"/>
            </a:xfrm>
            <a:prstGeom prst="rect">
              <a:avLst/>
            </a:prstGeom>
          </p:spPr>
        </p:pic>
        <p:pic>
          <p:nvPicPr>
            <p:cNvPr id="6" name="Picture 5" descr="Chart, line chart&#10;&#10;Description automatically generated">
              <a:extLst>
                <a:ext uri="{FF2B5EF4-FFF2-40B4-BE49-F238E27FC236}">
                  <a16:creationId xmlns:a16="http://schemas.microsoft.com/office/drawing/2014/main" id="{FE02074C-5902-0955-85B6-BBA8432ED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515" t="-98" r="-1" b="108"/>
            <a:stretch/>
          </p:blipFill>
          <p:spPr>
            <a:xfrm>
              <a:off x="271463" y="1597658"/>
              <a:ext cx="4236441" cy="4023360"/>
            </a:xfrm>
            <a:prstGeom prst="rect">
              <a:avLst/>
            </a:prstGeom>
          </p:spPr>
        </p:pic>
        <p:sp>
          <p:nvSpPr>
            <p:cNvPr id="7" name="TextBox 6">
              <a:extLst>
                <a:ext uri="{FF2B5EF4-FFF2-40B4-BE49-F238E27FC236}">
                  <a16:creationId xmlns:a16="http://schemas.microsoft.com/office/drawing/2014/main" id="{5AD20E9F-DE9A-6631-F8F6-1FA03AE2B73E}"/>
                </a:ext>
              </a:extLst>
            </p:cNvPr>
            <p:cNvSpPr txBox="1"/>
            <p:nvPr/>
          </p:nvSpPr>
          <p:spPr>
            <a:xfrm>
              <a:off x="1112520" y="4434840"/>
              <a:ext cx="304800" cy="276999"/>
            </a:xfrm>
            <a:prstGeom prst="rect">
              <a:avLst/>
            </a:prstGeom>
            <a:solidFill>
              <a:schemeClr val="bg1"/>
            </a:solidFill>
          </p:spPr>
          <p:txBody>
            <a:bodyPr wrap="square" rtlCol="0">
              <a:spAutoFit/>
            </a:bodyPr>
            <a:lstStyle/>
            <a:p>
              <a:pPr algn="ctr"/>
              <a:endParaRPr lang="en-US" sz="1200" dirty="0">
                <a:solidFill>
                  <a:srgbClr val="FF0000"/>
                </a:solidFill>
              </a:endParaRPr>
            </a:p>
          </p:txBody>
        </p:sp>
        <p:sp>
          <p:nvSpPr>
            <p:cNvPr id="9" name="TextBox 8">
              <a:extLst>
                <a:ext uri="{FF2B5EF4-FFF2-40B4-BE49-F238E27FC236}">
                  <a16:creationId xmlns:a16="http://schemas.microsoft.com/office/drawing/2014/main" id="{2591E272-FF49-0B3E-31C6-A7EF08387D2D}"/>
                </a:ext>
              </a:extLst>
            </p:cNvPr>
            <p:cNvSpPr txBox="1"/>
            <p:nvPr/>
          </p:nvSpPr>
          <p:spPr>
            <a:xfrm>
              <a:off x="280448" y="4709159"/>
              <a:ext cx="527709" cy="892552"/>
            </a:xfrm>
            <a:prstGeom prst="rect">
              <a:avLst/>
            </a:prstGeom>
            <a:solidFill>
              <a:schemeClr val="bg1"/>
            </a:solidFill>
          </p:spPr>
          <p:txBody>
            <a:bodyPr wrap="square" rtlCol="0">
              <a:spAutoFit/>
            </a:bodyPr>
            <a:lstStyle/>
            <a:p>
              <a:pPr algn="r">
                <a:spcAft>
                  <a:spcPts val="300"/>
                </a:spcAft>
              </a:pPr>
              <a:r>
                <a:rPr lang="en-US" sz="1200" b="1" dirty="0">
                  <a:solidFill>
                    <a:srgbClr val="008F00"/>
                  </a:solidFill>
                </a:rPr>
                <a:t>Low</a:t>
              </a:r>
            </a:p>
            <a:p>
              <a:pPr algn="r">
                <a:spcAft>
                  <a:spcPts val="300"/>
                </a:spcAft>
              </a:pPr>
              <a:r>
                <a:rPr lang="en-US" sz="1100" b="1" dirty="0">
                  <a:solidFill>
                    <a:srgbClr val="929000"/>
                  </a:solidFill>
                </a:rPr>
                <a:t>I-L</a:t>
              </a:r>
              <a:br>
                <a:rPr lang="en-US" sz="1200" b="1" dirty="0">
                  <a:solidFill>
                    <a:schemeClr val="bg1"/>
                  </a:solidFill>
                </a:rPr>
              </a:br>
              <a:r>
                <a:rPr lang="en-US" sz="1200" b="1" dirty="0">
                  <a:solidFill>
                    <a:srgbClr val="FFC000"/>
                  </a:solidFill>
                </a:rPr>
                <a:t>I-H</a:t>
              </a:r>
            </a:p>
            <a:p>
              <a:pPr algn="r">
                <a:spcAft>
                  <a:spcPts val="300"/>
                </a:spcAft>
              </a:pPr>
              <a:r>
                <a:rPr lang="en-US" sz="1200" b="1" dirty="0">
                  <a:solidFill>
                    <a:srgbClr val="C00000"/>
                  </a:solidFill>
                </a:rPr>
                <a:t>High</a:t>
              </a:r>
            </a:p>
          </p:txBody>
        </p:sp>
        <p:sp>
          <p:nvSpPr>
            <p:cNvPr id="11" name="TextBox 10">
              <a:extLst>
                <a:ext uri="{FF2B5EF4-FFF2-40B4-BE49-F238E27FC236}">
                  <a16:creationId xmlns:a16="http://schemas.microsoft.com/office/drawing/2014/main" id="{585C43E8-4C82-41A4-0201-50457362DC6A}"/>
                </a:ext>
              </a:extLst>
            </p:cNvPr>
            <p:cNvSpPr txBox="1"/>
            <p:nvPr/>
          </p:nvSpPr>
          <p:spPr>
            <a:xfrm>
              <a:off x="3881426" y="2029861"/>
              <a:ext cx="494046" cy="276999"/>
            </a:xfrm>
            <a:prstGeom prst="rect">
              <a:avLst/>
            </a:prstGeom>
            <a:noFill/>
          </p:spPr>
          <p:txBody>
            <a:bodyPr wrap="none" rtlCol="0">
              <a:spAutoFit/>
            </a:bodyPr>
            <a:lstStyle/>
            <a:p>
              <a:pPr algn="ctr"/>
              <a:r>
                <a:rPr lang="en-US" sz="1200" b="1" dirty="0">
                  <a:solidFill>
                    <a:srgbClr val="008F00"/>
                  </a:solidFill>
                </a:rPr>
                <a:t>Low</a:t>
              </a:r>
            </a:p>
          </p:txBody>
        </p:sp>
        <p:sp>
          <p:nvSpPr>
            <p:cNvPr id="12" name="TextBox 11">
              <a:extLst>
                <a:ext uri="{FF2B5EF4-FFF2-40B4-BE49-F238E27FC236}">
                  <a16:creationId xmlns:a16="http://schemas.microsoft.com/office/drawing/2014/main" id="{FD0F51DD-B1F2-36D0-87C8-67E09EB16F5D}"/>
                </a:ext>
              </a:extLst>
            </p:cNvPr>
            <p:cNvSpPr txBox="1"/>
            <p:nvPr/>
          </p:nvSpPr>
          <p:spPr>
            <a:xfrm>
              <a:off x="2703626" y="2262676"/>
              <a:ext cx="885179" cy="461665"/>
            </a:xfrm>
            <a:prstGeom prst="rect">
              <a:avLst/>
            </a:prstGeom>
            <a:noFill/>
          </p:spPr>
          <p:txBody>
            <a:bodyPr wrap="none" rtlCol="0">
              <a:spAutoFit/>
            </a:bodyPr>
            <a:lstStyle/>
            <a:p>
              <a:pPr algn="ctr"/>
              <a:r>
                <a:rPr lang="en-US" sz="1200" b="1" dirty="0">
                  <a:solidFill>
                    <a:srgbClr val="929000"/>
                  </a:solidFill>
                </a:rPr>
                <a:t>Intermed-</a:t>
              </a:r>
              <a:br>
                <a:rPr lang="en-US" sz="1200" b="1" dirty="0">
                  <a:solidFill>
                    <a:srgbClr val="929000"/>
                  </a:solidFill>
                </a:rPr>
              </a:br>
              <a:r>
                <a:rPr lang="en-US" sz="1200" b="1" dirty="0">
                  <a:solidFill>
                    <a:srgbClr val="929000"/>
                  </a:solidFill>
                </a:rPr>
                <a:t>Low</a:t>
              </a:r>
            </a:p>
          </p:txBody>
        </p:sp>
        <p:sp>
          <p:nvSpPr>
            <p:cNvPr id="13" name="TextBox 12">
              <a:extLst>
                <a:ext uri="{FF2B5EF4-FFF2-40B4-BE49-F238E27FC236}">
                  <a16:creationId xmlns:a16="http://schemas.microsoft.com/office/drawing/2014/main" id="{3499D2A9-9809-BA7E-074F-930091A035F4}"/>
                </a:ext>
              </a:extLst>
            </p:cNvPr>
            <p:cNvSpPr txBox="1"/>
            <p:nvPr/>
          </p:nvSpPr>
          <p:spPr>
            <a:xfrm>
              <a:off x="3519812" y="2651760"/>
              <a:ext cx="885179" cy="461665"/>
            </a:xfrm>
            <a:prstGeom prst="rect">
              <a:avLst/>
            </a:prstGeom>
            <a:noFill/>
          </p:spPr>
          <p:txBody>
            <a:bodyPr wrap="none" rtlCol="0">
              <a:spAutoFit/>
            </a:bodyPr>
            <a:lstStyle/>
            <a:p>
              <a:pPr algn="ctr"/>
              <a:r>
                <a:rPr lang="en-US" sz="1200" b="1" dirty="0">
                  <a:solidFill>
                    <a:srgbClr val="FFC000"/>
                  </a:solidFill>
                </a:rPr>
                <a:t>Intermed-</a:t>
              </a:r>
              <a:br>
                <a:rPr lang="en-US" sz="1200" b="1" dirty="0">
                  <a:solidFill>
                    <a:srgbClr val="FFC000"/>
                  </a:solidFill>
                </a:rPr>
              </a:br>
              <a:r>
                <a:rPr lang="en-US" sz="1200" b="1" dirty="0">
                  <a:solidFill>
                    <a:srgbClr val="FFC000"/>
                  </a:solidFill>
                </a:rPr>
                <a:t>High</a:t>
              </a:r>
            </a:p>
          </p:txBody>
        </p:sp>
        <p:sp>
          <p:nvSpPr>
            <p:cNvPr id="14" name="TextBox 13">
              <a:extLst>
                <a:ext uri="{FF2B5EF4-FFF2-40B4-BE49-F238E27FC236}">
                  <a16:creationId xmlns:a16="http://schemas.microsoft.com/office/drawing/2014/main" id="{3AAE41D1-D947-77D8-5C9A-75B308D12ED9}"/>
                </a:ext>
              </a:extLst>
            </p:cNvPr>
            <p:cNvSpPr txBox="1"/>
            <p:nvPr/>
          </p:nvSpPr>
          <p:spPr>
            <a:xfrm>
              <a:off x="3881426" y="3749040"/>
              <a:ext cx="527710" cy="276999"/>
            </a:xfrm>
            <a:prstGeom prst="rect">
              <a:avLst/>
            </a:prstGeom>
            <a:noFill/>
          </p:spPr>
          <p:txBody>
            <a:bodyPr wrap="none" rtlCol="0">
              <a:spAutoFit/>
            </a:bodyPr>
            <a:lstStyle/>
            <a:p>
              <a:pPr algn="ctr"/>
              <a:r>
                <a:rPr lang="en-US" sz="1200" b="1" dirty="0">
                  <a:solidFill>
                    <a:srgbClr val="C00000"/>
                  </a:solidFill>
                </a:rPr>
                <a:t>High</a:t>
              </a:r>
            </a:p>
          </p:txBody>
        </p:sp>
        <p:sp>
          <p:nvSpPr>
            <p:cNvPr id="16" name="TextBox 15">
              <a:extLst>
                <a:ext uri="{FF2B5EF4-FFF2-40B4-BE49-F238E27FC236}">
                  <a16:creationId xmlns:a16="http://schemas.microsoft.com/office/drawing/2014/main" id="{ECE87DB9-0AC1-8190-EA62-87AA57C02315}"/>
                </a:ext>
              </a:extLst>
            </p:cNvPr>
            <p:cNvSpPr txBox="1"/>
            <p:nvPr/>
          </p:nvSpPr>
          <p:spPr>
            <a:xfrm>
              <a:off x="4538099" y="4739639"/>
              <a:ext cx="527709" cy="892552"/>
            </a:xfrm>
            <a:prstGeom prst="rect">
              <a:avLst/>
            </a:prstGeom>
            <a:solidFill>
              <a:schemeClr val="bg1"/>
            </a:solidFill>
          </p:spPr>
          <p:txBody>
            <a:bodyPr wrap="none" rtlCol="0">
              <a:spAutoFit/>
            </a:bodyPr>
            <a:lstStyle/>
            <a:p>
              <a:pPr algn="r">
                <a:spcAft>
                  <a:spcPts val="300"/>
                </a:spcAft>
              </a:pPr>
              <a:r>
                <a:rPr lang="en-US" sz="1200" b="1" dirty="0">
                  <a:solidFill>
                    <a:srgbClr val="008F00"/>
                  </a:solidFill>
                </a:rPr>
                <a:t>Low</a:t>
              </a:r>
            </a:p>
            <a:p>
              <a:pPr algn="r">
                <a:spcAft>
                  <a:spcPts val="300"/>
                </a:spcAft>
              </a:pPr>
              <a:r>
                <a:rPr lang="en-US" sz="1100" b="1" dirty="0">
                  <a:solidFill>
                    <a:srgbClr val="929000"/>
                  </a:solidFill>
                </a:rPr>
                <a:t>I-L</a:t>
              </a:r>
              <a:br>
                <a:rPr lang="en-US" sz="1200" b="1" dirty="0">
                  <a:solidFill>
                    <a:schemeClr val="bg1"/>
                  </a:solidFill>
                </a:rPr>
              </a:br>
              <a:r>
                <a:rPr lang="en-US" sz="1200" b="1" dirty="0">
                  <a:solidFill>
                    <a:srgbClr val="FFC000"/>
                  </a:solidFill>
                </a:rPr>
                <a:t>I-H</a:t>
              </a:r>
            </a:p>
            <a:p>
              <a:pPr algn="r">
                <a:spcAft>
                  <a:spcPts val="300"/>
                </a:spcAft>
              </a:pPr>
              <a:r>
                <a:rPr lang="en-US" sz="1200" b="1" dirty="0">
                  <a:solidFill>
                    <a:srgbClr val="C00000"/>
                  </a:solidFill>
                </a:rPr>
                <a:t>High</a:t>
              </a:r>
            </a:p>
          </p:txBody>
        </p:sp>
        <p:sp>
          <p:nvSpPr>
            <p:cNvPr id="17" name="TextBox 16">
              <a:extLst>
                <a:ext uri="{FF2B5EF4-FFF2-40B4-BE49-F238E27FC236}">
                  <a16:creationId xmlns:a16="http://schemas.microsoft.com/office/drawing/2014/main" id="{18314586-F4B9-0141-D9F8-A95206DC081B}"/>
                </a:ext>
              </a:extLst>
            </p:cNvPr>
            <p:cNvSpPr txBox="1"/>
            <p:nvPr/>
          </p:nvSpPr>
          <p:spPr>
            <a:xfrm rot="16200000">
              <a:off x="-402923" y="2840879"/>
              <a:ext cx="1622559" cy="276999"/>
            </a:xfrm>
            <a:prstGeom prst="rect">
              <a:avLst/>
            </a:prstGeom>
            <a:solidFill>
              <a:schemeClr val="bg1"/>
            </a:solidFill>
          </p:spPr>
          <p:txBody>
            <a:bodyPr wrap="none" rtlCol="0">
              <a:spAutoFit/>
            </a:bodyPr>
            <a:lstStyle/>
            <a:p>
              <a:pPr algn="ctr"/>
              <a:r>
                <a:rPr lang="en-US" sz="1200" b="1" dirty="0"/>
                <a:t>Survival Probability</a:t>
              </a:r>
            </a:p>
          </p:txBody>
        </p:sp>
        <p:sp>
          <p:nvSpPr>
            <p:cNvPr id="18" name="TextBox 17">
              <a:extLst>
                <a:ext uri="{FF2B5EF4-FFF2-40B4-BE49-F238E27FC236}">
                  <a16:creationId xmlns:a16="http://schemas.microsoft.com/office/drawing/2014/main" id="{C75DB533-8EE9-E20D-FA4C-6029E9C6C7EA}"/>
                </a:ext>
              </a:extLst>
            </p:cNvPr>
            <p:cNvSpPr txBox="1"/>
            <p:nvPr/>
          </p:nvSpPr>
          <p:spPr>
            <a:xfrm>
              <a:off x="4536746" y="1511888"/>
              <a:ext cx="184731" cy="276999"/>
            </a:xfrm>
            <a:prstGeom prst="rect">
              <a:avLst/>
            </a:prstGeom>
            <a:solidFill>
              <a:schemeClr val="bg1"/>
            </a:solidFill>
          </p:spPr>
          <p:txBody>
            <a:bodyPr wrap="none" rtlCol="0">
              <a:spAutoFit/>
            </a:bodyPr>
            <a:lstStyle/>
            <a:p>
              <a:pPr algn="ctr"/>
              <a:endParaRPr lang="en-US" sz="1200" dirty="0">
                <a:solidFill>
                  <a:srgbClr val="FF0000"/>
                </a:solidFill>
              </a:endParaRPr>
            </a:p>
          </p:txBody>
        </p:sp>
        <p:sp>
          <p:nvSpPr>
            <p:cNvPr id="3" name="TextBox 2">
              <a:extLst>
                <a:ext uri="{FF2B5EF4-FFF2-40B4-BE49-F238E27FC236}">
                  <a16:creationId xmlns:a16="http://schemas.microsoft.com/office/drawing/2014/main" id="{D3314694-7192-F919-6990-41862D5525BA}"/>
                </a:ext>
              </a:extLst>
            </p:cNvPr>
            <p:cNvSpPr txBox="1"/>
            <p:nvPr/>
          </p:nvSpPr>
          <p:spPr>
            <a:xfrm>
              <a:off x="256336" y="1467380"/>
              <a:ext cx="184731" cy="276999"/>
            </a:xfrm>
            <a:prstGeom prst="rect">
              <a:avLst/>
            </a:prstGeom>
            <a:solidFill>
              <a:schemeClr val="bg1"/>
            </a:solidFill>
          </p:spPr>
          <p:txBody>
            <a:bodyPr wrap="none" rtlCol="0">
              <a:spAutoFit/>
            </a:bodyPr>
            <a:lstStyle/>
            <a:p>
              <a:pPr algn="ctr"/>
              <a:endParaRPr lang="en-US" sz="1200" dirty="0">
                <a:solidFill>
                  <a:srgbClr val="FF0000"/>
                </a:solidFill>
              </a:endParaRPr>
            </a:p>
          </p:txBody>
        </p:sp>
      </p:grpSp>
      <p:sp>
        <p:nvSpPr>
          <p:cNvPr id="2" name="Title 1">
            <a:extLst>
              <a:ext uri="{FF2B5EF4-FFF2-40B4-BE49-F238E27FC236}">
                <a16:creationId xmlns:a16="http://schemas.microsoft.com/office/drawing/2014/main" id="{8151294F-E6EB-27F9-7D0E-9FAC32D8F431}"/>
              </a:ext>
            </a:extLst>
          </p:cNvPr>
          <p:cNvSpPr>
            <a:spLocks noGrp="1"/>
          </p:cNvSpPr>
          <p:nvPr>
            <p:ph type="title"/>
          </p:nvPr>
        </p:nvSpPr>
        <p:spPr>
          <a:xfrm>
            <a:off x="609600" y="151379"/>
            <a:ext cx="11582400" cy="1185577"/>
          </a:xfrm>
        </p:spPr>
        <p:txBody>
          <a:bodyPr/>
          <a:lstStyle/>
          <a:p>
            <a:r>
              <a:rPr lang="en-US" dirty="0"/>
              <a:t>COMPERA 2.0: Refined 4-Stratum Risk Assessment Model</a:t>
            </a:r>
          </a:p>
        </p:txBody>
      </p:sp>
      <p:sp>
        <p:nvSpPr>
          <p:cNvPr id="5" name="Footer Placeholder 4">
            <a:extLst>
              <a:ext uri="{FF2B5EF4-FFF2-40B4-BE49-F238E27FC236}">
                <a16:creationId xmlns:a16="http://schemas.microsoft.com/office/drawing/2014/main" id="{4AA1498B-40FB-BEB4-EA56-8719040E5063}"/>
              </a:ext>
            </a:extLst>
          </p:cNvPr>
          <p:cNvSpPr>
            <a:spLocks noGrp="1"/>
          </p:cNvSpPr>
          <p:nvPr>
            <p:ph type="ftr" sz="quarter" idx="3"/>
          </p:nvPr>
        </p:nvSpPr>
        <p:spPr>
          <a:xfrm>
            <a:off x="-7126" y="6376905"/>
            <a:ext cx="10744199" cy="442131"/>
          </a:xfrm>
        </p:spPr>
        <p:txBody>
          <a:bodyPr/>
          <a:lstStyle/>
          <a:p>
            <a:r>
              <a:rPr lang="en-US" dirty="0" err="1"/>
              <a:t>Hoeper</a:t>
            </a:r>
            <a:r>
              <a:rPr lang="en-US" dirty="0"/>
              <a:t> MM, et al</a:t>
            </a:r>
            <a:r>
              <a:rPr lang="en-US" i="1" dirty="0"/>
              <a:t>. </a:t>
            </a:r>
            <a:r>
              <a:rPr lang="en-US" i="1" dirty="0" err="1"/>
              <a:t>Eur</a:t>
            </a:r>
            <a:r>
              <a:rPr lang="en-US" i="1" dirty="0"/>
              <a:t> Respir J</a:t>
            </a:r>
            <a:r>
              <a:rPr lang="en-US" dirty="0"/>
              <a:t>. 2022; 60: 2102311. DOI: 10.1183/13993003.02311-2021.</a:t>
            </a:r>
          </a:p>
        </p:txBody>
      </p:sp>
      <p:sp>
        <p:nvSpPr>
          <p:cNvPr id="20" name="TextBox 19">
            <a:extLst>
              <a:ext uri="{FF2B5EF4-FFF2-40B4-BE49-F238E27FC236}">
                <a16:creationId xmlns:a16="http://schemas.microsoft.com/office/drawing/2014/main" id="{21A99EE7-002D-2B13-F1B4-A2A8892E86A5}"/>
              </a:ext>
            </a:extLst>
          </p:cNvPr>
          <p:cNvSpPr txBox="1"/>
          <p:nvPr/>
        </p:nvSpPr>
        <p:spPr>
          <a:xfrm>
            <a:off x="1454927" y="5408075"/>
            <a:ext cx="9192551" cy="1021877"/>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a:effectLst>
                  <a:outerShdw blurRad="50800" dist="12700" dir="5400000" algn="ctr" rotWithShape="0">
                    <a:schemeClr val="tx1"/>
                  </a:outerShdw>
                </a:effectLst>
              </a:rPr>
              <a:t>Intermediate-low / intermediate-high 4-stratum model is more sensitive to prognostically relevant changes in risk than the original 3-stratum model with only one intermediate category.</a:t>
            </a:r>
            <a:endParaRPr lang="en-US" sz="2000" dirty="0">
              <a:solidFill>
                <a:srgbClr val="FF0000"/>
              </a:soli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305161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5054-C3BB-5048-997F-C9F92FA403A0}"/>
              </a:ext>
            </a:extLst>
          </p:cNvPr>
          <p:cNvSpPr>
            <a:spLocks noGrp="1"/>
          </p:cNvSpPr>
          <p:nvPr>
            <p:ph type="title"/>
          </p:nvPr>
        </p:nvSpPr>
        <p:spPr/>
        <p:txBody>
          <a:bodyPr/>
          <a:lstStyle/>
          <a:p>
            <a:r>
              <a:rPr lang="en-US" dirty="0"/>
              <a:t>French Validation: Risk Assessment at Baseline and First Reassessment </a:t>
            </a:r>
          </a:p>
        </p:txBody>
      </p:sp>
      <p:sp>
        <p:nvSpPr>
          <p:cNvPr id="3" name="Content Placeholder 2">
            <a:extLst>
              <a:ext uri="{FF2B5EF4-FFF2-40B4-BE49-F238E27FC236}">
                <a16:creationId xmlns:a16="http://schemas.microsoft.com/office/drawing/2014/main" id="{120A3C34-DC20-CB4C-BB6C-25C89E1A75CC}"/>
              </a:ext>
            </a:extLst>
          </p:cNvPr>
          <p:cNvSpPr>
            <a:spLocks noGrp="1"/>
          </p:cNvSpPr>
          <p:nvPr>
            <p:ph idx="1"/>
          </p:nvPr>
        </p:nvSpPr>
        <p:spPr>
          <a:xfrm>
            <a:off x="485882" y="1497745"/>
            <a:ext cx="4017880" cy="4971029"/>
          </a:xfrm>
        </p:spPr>
        <p:txBody>
          <a:bodyPr>
            <a:normAutofit/>
          </a:bodyPr>
          <a:lstStyle/>
          <a:p>
            <a:r>
              <a:rPr lang="en-US" sz="1800" dirty="0"/>
              <a:t>Using the 3-strata SPAHR/COMPERA risk assessment method, most patients (67%) were classified as intermediate risk at baseline, with 16% classified as low-risk and 16% classified as high-risk.</a:t>
            </a:r>
          </a:p>
          <a:p>
            <a:r>
              <a:rPr lang="en-US" sz="1800" dirty="0"/>
              <a:t>Using the 4-strata approach, 12% were low-risk, 40% were intermediate-low risk, 33% were intermediate-high risk, and 15% were high-risk. </a:t>
            </a:r>
          </a:p>
          <a:p>
            <a:r>
              <a:rPr lang="en-US" sz="1800" dirty="0"/>
              <a:t>There were significant differences in survival across risk groups using the 3-strata approach and the 4-strata approach.</a:t>
            </a:r>
          </a:p>
        </p:txBody>
      </p:sp>
      <p:pic>
        <p:nvPicPr>
          <p:cNvPr id="5" name="Picture 4">
            <a:extLst>
              <a:ext uri="{FF2B5EF4-FFF2-40B4-BE49-F238E27FC236}">
                <a16:creationId xmlns:a16="http://schemas.microsoft.com/office/drawing/2014/main" id="{BC97F93F-93AD-974B-BBB9-27E2A19214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373207"/>
            <a:ext cx="5782378" cy="5075728"/>
          </a:xfrm>
          <a:prstGeom prst="rect">
            <a:avLst/>
          </a:prstGeom>
        </p:spPr>
      </p:pic>
      <p:sp>
        <p:nvSpPr>
          <p:cNvPr id="6" name="TextBox 5">
            <a:extLst>
              <a:ext uri="{FF2B5EF4-FFF2-40B4-BE49-F238E27FC236}">
                <a16:creationId xmlns:a16="http://schemas.microsoft.com/office/drawing/2014/main" id="{BC1AABF7-509E-9347-A51C-7E74E9E6C2A6}"/>
              </a:ext>
            </a:extLst>
          </p:cNvPr>
          <p:cNvSpPr txBox="1"/>
          <p:nvPr/>
        </p:nvSpPr>
        <p:spPr>
          <a:xfrm>
            <a:off x="7596573" y="1254277"/>
            <a:ext cx="3109099" cy="261610"/>
          </a:xfrm>
          <a:prstGeom prst="rect">
            <a:avLst/>
          </a:prstGeom>
          <a:noFill/>
        </p:spPr>
        <p:txBody>
          <a:bodyPr wrap="square" rtlCol="0">
            <a:spAutoFit/>
          </a:bodyPr>
          <a:lstStyle/>
          <a:p>
            <a:pPr algn="ctr" fontAlgn="base">
              <a:spcBef>
                <a:spcPct val="0"/>
              </a:spcBef>
              <a:spcAft>
                <a:spcPct val="0"/>
              </a:spcAft>
              <a:defRPr/>
            </a:pPr>
            <a:r>
              <a:rPr lang="en-US" sz="1100" b="1" dirty="0">
                <a:ea typeface="ＭＳ Ｐゴシック" pitchFamily="-109" charset="-128"/>
                <a:cs typeface="Arial"/>
              </a:rPr>
              <a:t>Survival According to a 3-strata Model </a:t>
            </a:r>
          </a:p>
        </p:txBody>
      </p:sp>
      <p:sp>
        <p:nvSpPr>
          <p:cNvPr id="7" name="TextBox 6">
            <a:extLst>
              <a:ext uri="{FF2B5EF4-FFF2-40B4-BE49-F238E27FC236}">
                <a16:creationId xmlns:a16="http://schemas.microsoft.com/office/drawing/2014/main" id="{D8BA82F0-E88F-F441-9B3E-827B9A40848A}"/>
              </a:ext>
            </a:extLst>
          </p:cNvPr>
          <p:cNvSpPr txBox="1"/>
          <p:nvPr/>
        </p:nvSpPr>
        <p:spPr>
          <a:xfrm>
            <a:off x="4764053" y="1952667"/>
            <a:ext cx="1654094" cy="3539430"/>
          </a:xfrm>
          <a:prstGeom prst="rect">
            <a:avLst/>
          </a:prstGeom>
          <a:noFill/>
        </p:spPr>
        <p:txBody>
          <a:bodyPr wrap="square" rtlCol="0">
            <a:spAutoFit/>
          </a:bodyPr>
          <a:lstStyle/>
          <a:p>
            <a:pPr marL="257175" indent="-257175" fontAlgn="base">
              <a:spcBef>
                <a:spcPct val="0"/>
              </a:spcBef>
              <a:spcAft>
                <a:spcPts val="1200"/>
              </a:spcAft>
              <a:buFontTx/>
              <a:buAutoNum type="alphaUcPeriod"/>
              <a:defRPr/>
            </a:pPr>
            <a:r>
              <a:rPr lang="en-US" sz="1200" b="1" dirty="0">
                <a:ea typeface="ＭＳ Ｐゴシック" pitchFamily="-109" charset="-128"/>
                <a:cs typeface="Arial"/>
              </a:rPr>
              <a:t>3-Strata After diagnosis</a:t>
            </a:r>
          </a:p>
          <a:p>
            <a:pPr marL="257175" indent="-257175" fontAlgn="base">
              <a:spcBef>
                <a:spcPct val="0"/>
              </a:spcBef>
              <a:spcAft>
                <a:spcPct val="0"/>
              </a:spcAft>
              <a:buFontTx/>
              <a:buAutoNum type="alphaUcPeriod"/>
              <a:defRPr/>
            </a:pPr>
            <a:r>
              <a:rPr lang="en-US" sz="1200" b="1" dirty="0">
                <a:ea typeface="ＭＳ Ｐゴシック" pitchFamily="-109" charset="-128"/>
                <a:cs typeface="Arial"/>
              </a:rPr>
              <a:t>3-Strata First Reassessment</a:t>
            </a: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fontAlgn="base">
              <a:spcBef>
                <a:spcPct val="0"/>
              </a:spcBef>
              <a:spcAft>
                <a:spcPct val="0"/>
              </a:spcAft>
              <a:defRPr/>
            </a:pPr>
            <a:endParaRPr lang="en-US" sz="1200" b="1" dirty="0">
              <a:ea typeface="ＭＳ Ｐゴシック" pitchFamily="-109" charset="-128"/>
              <a:cs typeface="Arial"/>
            </a:endParaRPr>
          </a:p>
          <a:p>
            <a:pPr fontAlgn="base">
              <a:spcBef>
                <a:spcPct val="0"/>
              </a:spcBef>
              <a:spcAft>
                <a:spcPct val="0"/>
              </a:spcAft>
              <a:defRPr/>
            </a:pPr>
            <a:endParaRPr lang="en-US" sz="1200" b="1" dirty="0">
              <a:ea typeface="ＭＳ Ｐゴシック" pitchFamily="-109" charset="-128"/>
              <a:cs typeface="Arial"/>
            </a:endParaRP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fontAlgn="base">
              <a:spcBef>
                <a:spcPct val="0"/>
              </a:spcBef>
              <a:spcAft>
                <a:spcPct val="0"/>
              </a:spcAft>
              <a:defRPr/>
            </a:pPr>
            <a:endParaRPr lang="en-US" sz="1200" b="1" dirty="0">
              <a:ea typeface="ＭＳ Ｐゴシック" pitchFamily="-109" charset="-128"/>
              <a:cs typeface="Arial"/>
            </a:endParaRP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marL="257175" indent="-257175" fontAlgn="base">
              <a:spcBef>
                <a:spcPct val="0"/>
              </a:spcBef>
              <a:spcAft>
                <a:spcPct val="0"/>
              </a:spcAft>
              <a:buFontTx/>
              <a:buAutoNum type="alphaUcPeriod"/>
              <a:defRPr/>
            </a:pPr>
            <a:endParaRPr lang="en-US" sz="1200" b="1" dirty="0">
              <a:ea typeface="ＭＳ Ｐゴシック" pitchFamily="-109" charset="-128"/>
              <a:cs typeface="Arial"/>
            </a:endParaRPr>
          </a:p>
          <a:p>
            <a:pPr marL="285750" indent="-276225" fontAlgn="base">
              <a:spcBef>
                <a:spcPct val="0"/>
              </a:spcBef>
              <a:spcAft>
                <a:spcPts val="1200"/>
              </a:spcAft>
              <a:defRPr/>
            </a:pPr>
            <a:r>
              <a:rPr lang="en-US" sz="1200" b="1" dirty="0">
                <a:ea typeface="ＭＳ Ｐゴシック" pitchFamily="-109" charset="-128"/>
                <a:cs typeface="Arial"/>
              </a:rPr>
              <a:t>C.     4-Strata, After Diagnosis</a:t>
            </a:r>
          </a:p>
          <a:p>
            <a:pPr marL="285750" indent="-276225" fontAlgn="base">
              <a:spcBef>
                <a:spcPct val="0"/>
              </a:spcBef>
              <a:spcAft>
                <a:spcPct val="0"/>
              </a:spcAft>
              <a:defRPr/>
            </a:pPr>
            <a:r>
              <a:rPr lang="en-US" sz="1200" b="1" dirty="0">
                <a:ea typeface="ＭＳ Ｐゴシック" pitchFamily="-109" charset="-128"/>
                <a:cs typeface="Arial"/>
              </a:rPr>
              <a:t>D.     4-Strata, First Reassessment</a:t>
            </a:r>
          </a:p>
        </p:txBody>
      </p:sp>
      <p:sp>
        <p:nvSpPr>
          <p:cNvPr id="8" name="TextBox 7">
            <a:extLst>
              <a:ext uri="{FF2B5EF4-FFF2-40B4-BE49-F238E27FC236}">
                <a16:creationId xmlns:a16="http://schemas.microsoft.com/office/drawing/2014/main" id="{22AF378D-9D8F-F541-9709-D7EC8DEC2850}"/>
              </a:ext>
            </a:extLst>
          </p:cNvPr>
          <p:cNvSpPr txBox="1"/>
          <p:nvPr/>
        </p:nvSpPr>
        <p:spPr>
          <a:xfrm>
            <a:off x="7648915" y="3761920"/>
            <a:ext cx="3004413" cy="261610"/>
          </a:xfrm>
          <a:prstGeom prst="rect">
            <a:avLst/>
          </a:prstGeom>
          <a:noFill/>
        </p:spPr>
        <p:txBody>
          <a:bodyPr wrap="square" rtlCol="0">
            <a:spAutoFit/>
          </a:bodyPr>
          <a:lstStyle/>
          <a:p>
            <a:pPr algn="ctr" fontAlgn="base">
              <a:spcBef>
                <a:spcPct val="0"/>
              </a:spcBef>
              <a:spcAft>
                <a:spcPct val="0"/>
              </a:spcAft>
              <a:defRPr/>
            </a:pPr>
            <a:r>
              <a:rPr lang="en-US" sz="1100" b="1" dirty="0">
                <a:ea typeface="ＭＳ Ｐゴシック" pitchFamily="-109" charset="-128"/>
                <a:cs typeface="Arial"/>
              </a:rPr>
              <a:t>Survival According to a 4-strata Model </a:t>
            </a:r>
          </a:p>
        </p:txBody>
      </p:sp>
      <p:sp>
        <p:nvSpPr>
          <p:cNvPr id="12" name="Footer Placeholder 11">
            <a:extLst>
              <a:ext uri="{FF2B5EF4-FFF2-40B4-BE49-F238E27FC236}">
                <a16:creationId xmlns:a16="http://schemas.microsoft.com/office/drawing/2014/main" id="{88AD6CE2-886A-6EC3-2C8C-EB571B0C94C1}"/>
              </a:ext>
            </a:extLst>
          </p:cNvPr>
          <p:cNvSpPr>
            <a:spLocks noGrp="1"/>
          </p:cNvSpPr>
          <p:nvPr>
            <p:ph type="ftr" sz="quarter" idx="3"/>
          </p:nvPr>
        </p:nvSpPr>
        <p:spPr>
          <a:xfrm>
            <a:off x="0" y="6396585"/>
            <a:ext cx="10744199" cy="442131"/>
          </a:xfrm>
        </p:spPr>
        <p:txBody>
          <a:bodyPr/>
          <a:lstStyle/>
          <a:p>
            <a:r>
              <a:rPr lang="en-US" dirty="0" err="1"/>
              <a:t>Boucly</a:t>
            </a:r>
            <a:r>
              <a:rPr lang="en-US" dirty="0"/>
              <a:t> A, et al. </a:t>
            </a:r>
            <a:r>
              <a:rPr lang="en-US" i="1" dirty="0" err="1"/>
              <a:t>Eur</a:t>
            </a:r>
            <a:r>
              <a:rPr lang="en-US" i="1" dirty="0"/>
              <a:t> Respir J. </a:t>
            </a:r>
            <a:r>
              <a:rPr lang="en-US" dirty="0"/>
              <a:t>2022 Jun 30;59(6):2102419. </a:t>
            </a:r>
            <a:r>
              <a:rPr lang="en-US" dirty="0" err="1"/>
              <a:t>doi</a:t>
            </a:r>
            <a:r>
              <a:rPr lang="en-US" dirty="0"/>
              <a:t>: 10.1183/13993003.02419-2021.</a:t>
            </a:r>
          </a:p>
        </p:txBody>
      </p:sp>
    </p:spTree>
    <p:extLst>
      <p:ext uri="{BB962C8B-B14F-4D97-AF65-F5344CB8AC3E}">
        <p14:creationId xmlns:p14="http://schemas.microsoft.com/office/powerpoint/2010/main" val="277621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7234A-1D9D-5020-06FD-AB04AF6A4D71}"/>
              </a:ext>
            </a:extLst>
          </p:cNvPr>
          <p:cNvSpPr>
            <a:spLocks noGrp="1"/>
          </p:cNvSpPr>
          <p:nvPr>
            <p:ph type="title"/>
          </p:nvPr>
        </p:nvSpPr>
        <p:spPr/>
        <p:txBody>
          <a:bodyPr>
            <a:normAutofit/>
          </a:bodyPr>
          <a:lstStyle/>
          <a:p>
            <a:r>
              <a:rPr lang="en-US" sz="2800" dirty="0"/>
              <a:t>Sensitivity to Change in Status </a:t>
            </a:r>
            <a:br>
              <a:rPr lang="en-US" sz="2800" dirty="0"/>
            </a:br>
            <a:r>
              <a:rPr lang="en-US" sz="2400" b="0" dirty="0"/>
              <a:t>(French Pulmonary Hypertension Registry)</a:t>
            </a:r>
            <a:endParaRPr lang="en-US" sz="2800" b="0" dirty="0"/>
          </a:p>
        </p:txBody>
      </p:sp>
      <p:sp>
        <p:nvSpPr>
          <p:cNvPr id="3" name="Footer Placeholder 1">
            <a:extLst>
              <a:ext uri="{FF2B5EF4-FFF2-40B4-BE49-F238E27FC236}">
                <a16:creationId xmlns:a16="http://schemas.microsoft.com/office/drawing/2014/main" id="{A5B08BDD-DB7D-D213-866F-F0F5ECA966CC}"/>
              </a:ext>
            </a:extLst>
          </p:cNvPr>
          <p:cNvSpPr>
            <a:spLocks noGrp="1"/>
          </p:cNvSpPr>
          <p:nvPr>
            <p:ph type="ftr" sz="quarter" idx="3"/>
          </p:nvPr>
        </p:nvSpPr>
        <p:spPr/>
        <p:txBody>
          <a:bodyPr/>
          <a:lstStyle/>
          <a:p>
            <a:r>
              <a:rPr lang="en-US" dirty="0" err="1"/>
              <a:t>Hoeper</a:t>
            </a:r>
            <a:r>
              <a:rPr lang="en-US" dirty="0"/>
              <a:t> MM, et al. </a:t>
            </a:r>
            <a:r>
              <a:rPr lang="en-US" i="1" dirty="0" err="1"/>
              <a:t>Eur</a:t>
            </a:r>
            <a:r>
              <a:rPr lang="en-US" i="1" dirty="0"/>
              <a:t> Respir J, </a:t>
            </a:r>
            <a:r>
              <a:rPr lang="en-US" dirty="0"/>
              <a:t>2022; 60: 2102311 [DOI: 10.1183/13993003.02311-2021].</a:t>
            </a:r>
          </a:p>
        </p:txBody>
      </p:sp>
      <p:pic>
        <p:nvPicPr>
          <p:cNvPr id="10" name="Picture 9">
            <a:extLst>
              <a:ext uri="{FF2B5EF4-FFF2-40B4-BE49-F238E27FC236}">
                <a16:creationId xmlns:a16="http://schemas.microsoft.com/office/drawing/2014/main" id="{43063E62-D5A8-456F-947B-70AD0B6BE5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7687" y="2907753"/>
            <a:ext cx="3910111" cy="3238149"/>
          </a:xfrm>
          <a:prstGeom prst="rect">
            <a:avLst/>
          </a:prstGeom>
        </p:spPr>
      </p:pic>
      <p:sp>
        <p:nvSpPr>
          <p:cNvPr id="11" name="Content Placeholder 3">
            <a:extLst>
              <a:ext uri="{FF2B5EF4-FFF2-40B4-BE49-F238E27FC236}">
                <a16:creationId xmlns:a16="http://schemas.microsoft.com/office/drawing/2014/main" id="{99294607-B551-4BA6-BE34-FCD6F9DCF071}"/>
              </a:ext>
            </a:extLst>
          </p:cNvPr>
          <p:cNvSpPr txBox="1">
            <a:spLocks/>
          </p:cNvSpPr>
          <p:nvPr/>
        </p:nvSpPr>
        <p:spPr>
          <a:xfrm>
            <a:off x="1509430" y="1411232"/>
            <a:ext cx="9547970" cy="417910"/>
          </a:xfrm>
          <a:prstGeom prst="rect">
            <a:avLst/>
          </a:prstGeom>
          <a:solidFill>
            <a:schemeClr val="accent4">
              <a:lumMod val="75000"/>
            </a:schemeClr>
          </a:solidFill>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5"/>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85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50800" dist="12700" dir="5400000" algn="ctr" rotWithShape="0">
                    <a:schemeClr val="tx1"/>
                  </a:outerShdw>
                </a:effectLst>
              </a:rPr>
              <a:t>Changes in Risk Status From Baseline and First Follow-Up</a:t>
            </a:r>
          </a:p>
        </p:txBody>
      </p:sp>
      <p:sp>
        <p:nvSpPr>
          <p:cNvPr id="4" name="TextBox 3">
            <a:extLst>
              <a:ext uri="{FF2B5EF4-FFF2-40B4-BE49-F238E27FC236}">
                <a16:creationId xmlns:a16="http://schemas.microsoft.com/office/drawing/2014/main" id="{BB2A8C38-0FEB-8746-91C9-CEF67FFCBC3A}"/>
              </a:ext>
            </a:extLst>
          </p:cNvPr>
          <p:cNvSpPr txBox="1"/>
          <p:nvPr/>
        </p:nvSpPr>
        <p:spPr>
          <a:xfrm>
            <a:off x="452021" y="2003199"/>
            <a:ext cx="3112775" cy="369332"/>
          </a:xfrm>
          <a:prstGeom prst="rect">
            <a:avLst/>
          </a:prstGeom>
          <a:noFill/>
        </p:spPr>
        <p:txBody>
          <a:bodyPr wrap="none" rtlCol="0">
            <a:spAutoFit/>
          </a:bodyPr>
          <a:lstStyle/>
          <a:p>
            <a:pPr algn="ctr"/>
            <a:r>
              <a:rPr lang="en-US" b="1" dirty="0"/>
              <a:t>Original 3-Strata Approach</a:t>
            </a:r>
          </a:p>
        </p:txBody>
      </p:sp>
      <p:sp>
        <p:nvSpPr>
          <p:cNvPr id="14" name="TextBox 13">
            <a:extLst>
              <a:ext uri="{FF2B5EF4-FFF2-40B4-BE49-F238E27FC236}">
                <a16:creationId xmlns:a16="http://schemas.microsoft.com/office/drawing/2014/main" id="{3EBCD937-0628-394A-B9E8-E41FC1A52FE0}"/>
              </a:ext>
            </a:extLst>
          </p:cNvPr>
          <p:cNvSpPr txBox="1"/>
          <p:nvPr/>
        </p:nvSpPr>
        <p:spPr>
          <a:xfrm>
            <a:off x="4192930" y="2013607"/>
            <a:ext cx="2715230" cy="369332"/>
          </a:xfrm>
          <a:prstGeom prst="rect">
            <a:avLst/>
          </a:prstGeom>
          <a:noFill/>
        </p:spPr>
        <p:txBody>
          <a:bodyPr wrap="none" rtlCol="0">
            <a:spAutoFit/>
          </a:bodyPr>
          <a:lstStyle/>
          <a:p>
            <a:pPr algn="ctr"/>
            <a:r>
              <a:rPr lang="en-US" b="1" dirty="0"/>
              <a:t>New 4-Strata Approach</a:t>
            </a:r>
          </a:p>
        </p:txBody>
      </p:sp>
      <p:grpSp>
        <p:nvGrpSpPr>
          <p:cNvPr id="40" name="Group 39">
            <a:extLst>
              <a:ext uri="{FF2B5EF4-FFF2-40B4-BE49-F238E27FC236}">
                <a16:creationId xmlns:a16="http://schemas.microsoft.com/office/drawing/2014/main" id="{B644337C-3AA4-0031-291C-996F57F8C9A2}"/>
              </a:ext>
            </a:extLst>
          </p:cNvPr>
          <p:cNvGrpSpPr/>
          <p:nvPr/>
        </p:nvGrpSpPr>
        <p:grpSpPr>
          <a:xfrm>
            <a:off x="7838311" y="4616381"/>
            <a:ext cx="4353191" cy="1338890"/>
            <a:chOff x="2268594" y="4495562"/>
            <a:chExt cx="7953487" cy="1077676"/>
          </a:xfrm>
        </p:grpSpPr>
        <p:cxnSp>
          <p:nvCxnSpPr>
            <p:cNvPr id="41" name="Straight Connector 40">
              <a:extLst>
                <a:ext uri="{FF2B5EF4-FFF2-40B4-BE49-F238E27FC236}">
                  <a16:creationId xmlns:a16="http://schemas.microsoft.com/office/drawing/2014/main" id="{18955D46-9C29-FF85-B894-5C054F8C14E8}"/>
                </a:ext>
              </a:extLst>
            </p:cNvPr>
            <p:cNvCxnSpPr>
              <a:cxnSpLocks/>
            </p:cNvCxnSpPr>
            <p:nvPr/>
          </p:nvCxnSpPr>
          <p:spPr>
            <a:xfrm>
              <a:off x="4643253" y="4868883"/>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8247BA0C-C2D1-6655-921C-14CD75D97712}"/>
                </a:ext>
              </a:extLst>
            </p:cNvPr>
            <p:cNvCxnSpPr>
              <a:cxnSpLocks/>
            </p:cNvCxnSpPr>
            <p:nvPr/>
          </p:nvCxnSpPr>
          <p:spPr>
            <a:xfrm>
              <a:off x="4538353" y="4985252"/>
              <a:ext cx="5012198" cy="0"/>
            </a:xfrm>
            <a:prstGeom prst="line">
              <a:avLst/>
            </a:prstGeom>
            <a:ln w="19050">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B557BD1F-F115-3B85-AE32-395576466BD8}"/>
                </a:ext>
              </a:extLst>
            </p:cNvPr>
            <p:cNvCxnSpPr>
              <a:cxnSpLocks/>
            </p:cNvCxnSpPr>
            <p:nvPr/>
          </p:nvCxnSpPr>
          <p:spPr>
            <a:xfrm>
              <a:off x="5424880" y="4846179"/>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FA38FBC6-5965-D8EB-7350-AF5CBEE2387F}"/>
                </a:ext>
              </a:extLst>
            </p:cNvPr>
            <p:cNvCxnSpPr>
              <a:cxnSpLocks/>
            </p:cNvCxnSpPr>
            <p:nvPr/>
          </p:nvCxnSpPr>
          <p:spPr>
            <a:xfrm>
              <a:off x="6203869" y="4834304"/>
              <a:ext cx="0" cy="273133"/>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45" name="Straight Connector 44">
              <a:extLst>
                <a:ext uri="{FF2B5EF4-FFF2-40B4-BE49-F238E27FC236}">
                  <a16:creationId xmlns:a16="http://schemas.microsoft.com/office/drawing/2014/main" id="{C12439DF-F9F5-287E-8E63-DE63D312E255}"/>
                </a:ext>
              </a:extLst>
            </p:cNvPr>
            <p:cNvCxnSpPr>
              <a:cxnSpLocks/>
            </p:cNvCxnSpPr>
            <p:nvPr/>
          </p:nvCxnSpPr>
          <p:spPr>
            <a:xfrm>
              <a:off x="7001494" y="4846178"/>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6EF9B3EB-A2C4-9DA2-7716-2403EF98C63A}"/>
                </a:ext>
              </a:extLst>
            </p:cNvPr>
            <p:cNvCxnSpPr>
              <a:cxnSpLocks/>
            </p:cNvCxnSpPr>
            <p:nvPr/>
          </p:nvCxnSpPr>
          <p:spPr>
            <a:xfrm>
              <a:off x="7791203" y="4869468"/>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CB41BD7F-849F-9C34-7914-280FCF4A00EB}"/>
                </a:ext>
              </a:extLst>
            </p:cNvPr>
            <p:cNvCxnSpPr>
              <a:cxnSpLocks/>
            </p:cNvCxnSpPr>
            <p:nvPr/>
          </p:nvCxnSpPr>
          <p:spPr>
            <a:xfrm>
              <a:off x="8583880" y="4893217"/>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B8D05600-F6DA-1596-90E7-B1E1F98BFFCC}"/>
                </a:ext>
              </a:extLst>
            </p:cNvPr>
            <p:cNvCxnSpPr>
              <a:cxnSpLocks/>
            </p:cNvCxnSpPr>
            <p:nvPr/>
          </p:nvCxnSpPr>
          <p:spPr>
            <a:xfrm>
              <a:off x="9362704" y="4877820"/>
              <a:ext cx="0" cy="27313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017DABE5-163D-F30D-125F-C64699A7531F}"/>
                </a:ext>
              </a:extLst>
            </p:cNvPr>
            <p:cNvCxnSpPr>
              <a:cxnSpLocks/>
            </p:cNvCxnSpPr>
            <p:nvPr/>
          </p:nvCxnSpPr>
          <p:spPr>
            <a:xfrm>
              <a:off x="5268137" y="4984490"/>
              <a:ext cx="710309" cy="0"/>
            </a:xfrm>
            <a:prstGeom prst="line">
              <a:avLst/>
            </a:prstGeom>
            <a:ln w="31750"/>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EE0178F7-ED9D-A070-4D24-31948F5C4B6A}"/>
                </a:ext>
              </a:extLst>
            </p:cNvPr>
            <p:cNvCxnSpPr>
              <a:cxnSpLocks/>
            </p:cNvCxnSpPr>
            <p:nvPr/>
          </p:nvCxnSpPr>
          <p:spPr>
            <a:xfrm>
              <a:off x="5268137" y="4919275"/>
              <a:ext cx="0" cy="13716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123B753F-F212-05F9-513F-EF85B95A2797}"/>
                </a:ext>
              </a:extLst>
            </p:cNvPr>
            <p:cNvCxnSpPr>
              <a:cxnSpLocks/>
            </p:cNvCxnSpPr>
            <p:nvPr/>
          </p:nvCxnSpPr>
          <p:spPr>
            <a:xfrm>
              <a:off x="5991326" y="4919275"/>
              <a:ext cx="0" cy="13716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sp>
          <p:nvSpPr>
            <p:cNvPr id="52" name="Oval 51">
              <a:extLst>
                <a:ext uri="{FF2B5EF4-FFF2-40B4-BE49-F238E27FC236}">
                  <a16:creationId xmlns:a16="http://schemas.microsoft.com/office/drawing/2014/main" id="{7DF41AB6-D946-FFAE-4EBE-E2A41099BAE2}"/>
                </a:ext>
              </a:extLst>
            </p:cNvPr>
            <p:cNvSpPr/>
            <p:nvPr/>
          </p:nvSpPr>
          <p:spPr>
            <a:xfrm>
              <a:off x="5522480" y="4952487"/>
              <a:ext cx="91427" cy="61128"/>
            </a:xfrm>
            <a:prstGeom prst="ellipse">
              <a:avLst/>
            </a:prstGeom>
            <a:solidFill>
              <a:schemeClr val="bg2">
                <a:lumMod val="1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Narrow" panose="020B0604020202020204" pitchFamily="34" charset="0"/>
                <a:cs typeface="Arial Narrow" panose="020B0604020202020204" pitchFamily="34" charset="0"/>
              </a:endParaRPr>
            </a:p>
          </p:txBody>
        </p:sp>
        <p:sp>
          <p:nvSpPr>
            <p:cNvPr id="53" name="TextBox 52">
              <a:extLst>
                <a:ext uri="{FF2B5EF4-FFF2-40B4-BE49-F238E27FC236}">
                  <a16:creationId xmlns:a16="http://schemas.microsoft.com/office/drawing/2014/main" id="{D419F83B-7116-D143-C302-5C5B12B1259D}"/>
                </a:ext>
              </a:extLst>
            </p:cNvPr>
            <p:cNvSpPr txBox="1"/>
            <p:nvPr/>
          </p:nvSpPr>
          <p:spPr>
            <a:xfrm>
              <a:off x="4403220" y="5123218"/>
              <a:ext cx="486762" cy="247731"/>
            </a:xfrm>
            <a:prstGeom prst="rect">
              <a:avLst/>
            </a:prstGeom>
            <a:noFill/>
          </p:spPr>
          <p:txBody>
            <a:bodyPr wrap="none" rtlCol="0">
              <a:spAutoFit/>
            </a:bodyPr>
            <a:lstStyle/>
            <a:p>
              <a:pPr algn="ctr"/>
              <a:r>
                <a:rPr lang="en-US" sz="1400" dirty="0">
                  <a:latin typeface="Arial Narrow" panose="020B0604020202020204" pitchFamily="34" charset="0"/>
                  <a:cs typeface="Arial Narrow" panose="020B0604020202020204" pitchFamily="34" charset="0"/>
                </a:rPr>
                <a:t>0</a:t>
              </a:r>
            </a:p>
          </p:txBody>
        </p:sp>
        <p:sp>
          <p:nvSpPr>
            <p:cNvPr id="54" name="TextBox 53">
              <a:extLst>
                <a:ext uri="{FF2B5EF4-FFF2-40B4-BE49-F238E27FC236}">
                  <a16:creationId xmlns:a16="http://schemas.microsoft.com/office/drawing/2014/main" id="{97922023-D7D9-52FC-361D-20DB6F775286}"/>
                </a:ext>
              </a:extLst>
            </p:cNvPr>
            <p:cNvSpPr txBox="1"/>
            <p:nvPr/>
          </p:nvSpPr>
          <p:spPr>
            <a:xfrm>
              <a:off x="5981633" y="5138671"/>
              <a:ext cx="486762" cy="247731"/>
            </a:xfrm>
            <a:prstGeom prst="rect">
              <a:avLst/>
            </a:prstGeom>
            <a:noFill/>
          </p:spPr>
          <p:txBody>
            <a:bodyPr wrap="none" rtlCol="0">
              <a:spAutoFit/>
            </a:bodyPr>
            <a:lstStyle/>
            <a:p>
              <a:pPr algn="ctr"/>
              <a:r>
                <a:rPr lang="en-US" sz="1400" dirty="0">
                  <a:latin typeface="Arial Narrow" panose="020B0604020202020204" pitchFamily="34" charset="0"/>
                  <a:cs typeface="Arial Narrow" panose="020B0604020202020204" pitchFamily="34" charset="0"/>
                </a:rPr>
                <a:t>1</a:t>
              </a:r>
            </a:p>
          </p:txBody>
        </p:sp>
        <p:sp>
          <p:nvSpPr>
            <p:cNvPr id="55" name="TextBox 54">
              <a:extLst>
                <a:ext uri="{FF2B5EF4-FFF2-40B4-BE49-F238E27FC236}">
                  <a16:creationId xmlns:a16="http://schemas.microsoft.com/office/drawing/2014/main" id="{AFD8E81C-03AD-45FE-2FDA-DB7D9922D595}"/>
                </a:ext>
              </a:extLst>
            </p:cNvPr>
            <p:cNvSpPr txBox="1"/>
            <p:nvPr/>
          </p:nvSpPr>
          <p:spPr>
            <a:xfrm>
              <a:off x="7559508" y="5123218"/>
              <a:ext cx="486762" cy="247731"/>
            </a:xfrm>
            <a:prstGeom prst="rect">
              <a:avLst/>
            </a:prstGeom>
            <a:noFill/>
          </p:spPr>
          <p:txBody>
            <a:bodyPr wrap="none" rtlCol="0">
              <a:spAutoFit/>
            </a:bodyPr>
            <a:lstStyle/>
            <a:p>
              <a:pPr algn="ctr"/>
              <a:r>
                <a:rPr lang="en-US" sz="1400" dirty="0">
                  <a:latin typeface="Arial Narrow" panose="020B0604020202020204" pitchFamily="34" charset="0"/>
                  <a:cs typeface="Arial Narrow" panose="020B0604020202020204" pitchFamily="34" charset="0"/>
                </a:rPr>
                <a:t>2</a:t>
              </a:r>
            </a:p>
          </p:txBody>
        </p:sp>
        <p:sp>
          <p:nvSpPr>
            <p:cNvPr id="56" name="TextBox 55">
              <a:extLst>
                <a:ext uri="{FF2B5EF4-FFF2-40B4-BE49-F238E27FC236}">
                  <a16:creationId xmlns:a16="http://schemas.microsoft.com/office/drawing/2014/main" id="{6C0858B2-A4D9-ABB8-104E-9A40DA80CE15}"/>
                </a:ext>
              </a:extLst>
            </p:cNvPr>
            <p:cNvSpPr txBox="1"/>
            <p:nvPr/>
          </p:nvSpPr>
          <p:spPr>
            <a:xfrm>
              <a:off x="9136539" y="5123218"/>
              <a:ext cx="486762" cy="247731"/>
            </a:xfrm>
            <a:prstGeom prst="rect">
              <a:avLst/>
            </a:prstGeom>
            <a:noFill/>
          </p:spPr>
          <p:txBody>
            <a:bodyPr wrap="none" rtlCol="0">
              <a:spAutoFit/>
            </a:bodyPr>
            <a:lstStyle/>
            <a:p>
              <a:pPr algn="ctr"/>
              <a:r>
                <a:rPr lang="en-US" sz="1400" dirty="0">
                  <a:latin typeface="Arial Narrow" panose="020B0604020202020204" pitchFamily="34" charset="0"/>
                  <a:cs typeface="Arial Narrow" panose="020B0604020202020204" pitchFamily="34" charset="0"/>
                </a:rPr>
                <a:t>3</a:t>
              </a:r>
            </a:p>
          </p:txBody>
        </p:sp>
        <p:sp>
          <p:nvSpPr>
            <p:cNvPr id="57" name="TextBox 56">
              <a:extLst>
                <a:ext uri="{FF2B5EF4-FFF2-40B4-BE49-F238E27FC236}">
                  <a16:creationId xmlns:a16="http://schemas.microsoft.com/office/drawing/2014/main" id="{DCB03F95-8FDD-4E78-4BF9-920425429390}"/>
                </a:ext>
              </a:extLst>
            </p:cNvPr>
            <p:cNvSpPr txBox="1"/>
            <p:nvPr/>
          </p:nvSpPr>
          <p:spPr>
            <a:xfrm>
              <a:off x="2268594" y="4664137"/>
              <a:ext cx="2369933" cy="767965"/>
            </a:xfrm>
            <a:prstGeom prst="rect">
              <a:avLst/>
            </a:prstGeom>
            <a:noFill/>
          </p:spPr>
          <p:txBody>
            <a:bodyPr wrap="square" rtlCol="0">
              <a:spAutoFit/>
            </a:bodyPr>
            <a:lstStyle/>
            <a:p>
              <a:pPr algn="ctr"/>
              <a:r>
                <a:rPr lang="en-US" sz="1400" b="1" dirty="0">
                  <a:solidFill>
                    <a:srgbClr val="000000"/>
                  </a:solidFill>
                  <a:latin typeface="Arial Narrow" panose="020B0604020202020204" pitchFamily="34" charset="0"/>
                  <a:cs typeface="Arial Narrow" panose="020B0604020202020204" pitchFamily="34" charset="0"/>
                </a:rPr>
                <a:t>Intermediate Risk at First Follow-Up (n=104)</a:t>
              </a:r>
            </a:p>
          </p:txBody>
        </p:sp>
        <p:sp>
          <p:nvSpPr>
            <p:cNvPr id="58" name="TextBox 57">
              <a:extLst>
                <a:ext uri="{FF2B5EF4-FFF2-40B4-BE49-F238E27FC236}">
                  <a16:creationId xmlns:a16="http://schemas.microsoft.com/office/drawing/2014/main" id="{ADEDCC54-A63D-B3D3-691D-517820765ED7}"/>
                </a:ext>
              </a:extLst>
            </p:cNvPr>
            <p:cNvSpPr txBox="1"/>
            <p:nvPr/>
          </p:nvSpPr>
          <p:spPr>
            <a:xfrm>
              <a:off x="5274694" y="4495562"/>
              <a:ext cx="3453599" cy="272503"/>
            </a:xfrm>
            <a:prstGeom prst="rect">
              <a:avLst/>
            </a:prstGeom>
            <a:noFill/>
          </p:spPr>
          <p:txBody>
            <a:bodyPr wrap="none" rtlCol="0">
              <a:spAutoFit/>
            </a:bodyPr>
            <a:lstStyle/>
            <a:p>
              <a:pPr algn="ctr"/>
              <a:r>
                <a:rPr lang="en-US" sz="1600" b="1" dirty="0">
                  <a:solidFill>
                    <a:srgbClr val="000000"/>
                  </a:solidFill>
                  <a:latin typeface="Arial Narrow" panose="020B0604020202020204" pitchFamily="34" charset="0"/>
                  <a:cs typeface="Arial Narrow" panose="020B0604020202020204" pitchFamily="34" charset="0"/>
                </a:rPr>
                <a:t>High Risk at Baseline</a:t>
              </a:r>
            </a:p>
          </p:txBody>
        </p:sp>
        <p:sp>
          <p:nvSpPr>
            <p:cNvPr id="59" name="TextBox 58">
              <a:extLst>
                <a:ext uri="{FF2B5EF4-FFF2-40B4-BE49-F238E27FC236}">
                  <a16:creationId xmlns:a16="http://schemas.microsoft.com/office/drawing/2014/main" id="{82B453C8-6D59-DAA9-EED2-A390EE26FE3D}"/>
                </a:ext>
              </a:extLst>
            </p:cNvPr>
            <p:cNvSpPr txBox="1"/>
            <p:nvPr/>
          </p:nvSpPr>
          <p:spPr>
            <a:xfrm>
              <a:off x="3982597" y="5325507"/>
              <a:ext cx="6239484" cy="247731"/>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Hazard Ratio and 95% Confidence Interval</a:t>
              </a:r>
            </a:p>
          </p:txBody>
        </p:sp>
      </p:grpSp>
      <p:grpSp>
        <p:nvGrpSpPr>
          <p:cNvPr id="13" name="Group 12">
            <a:extLst>
              <a:ext uri="{FF2B5EF4-FFF2-40B4-BE49-F238E27FC236}">
                <a16:creationId xmlns:a16="http://schemas.microsoft.com/office/drawing/2014/main" id="{FD8524F5-89B2-6EB1-9034-9352E2096B84}"/>
              </a:ext>
            </a:extLst>
          </p:cNvPr>
          <p:cNvGrpSpPr/>
          <p:nvPr/>
        </p:nvGrpSpPr>
        <p:grpSpPr>
          <a:xfrm>
            <a:off x="7825538" y="2493407"/>
            <a:ext cx="4678624" cy="1979424"/>
            <a:chOff x="8977490" y="1329105"/>
            <a:chExt cx="4678624" cy="1979424"/>
          </a:xfrm>
        </p:grpSpPr>
        <p:grpSp>
          <p:nvGrpSpPr>
            <p:cNvPr id="7" name="Group 6">
              <a:extLst>
                <a:ext uri="{FF2B5EF4-FFF2-40B4-BE49-F238E27FC236}">
                  <a16:creationId xmlns:a16="http://schemas.microsoft.com/office/drawing/2014/main" id="{FC9F1A68-20C4-A401-D4EE-A528BB4B4CAB}"/>
                </a:ext>
              </a:extLst>
            </p:cNvPr>
            <p:cNvGrpSpPr/>
            <p:nvPr/>
          </p:nvGrpSpPr>
          <p:grpSpPr>
            <a:xfrm>
              <a:off x="8977490" y="1329105"/>
              <a:ext cx="4678624" cy="1979424"/>
              <a:chOff x="2251579" y="936026"/>
              <a:chExt cx="8626490" cy="3295061"/>
            </a:xfrm>
          </p:grpSpPr>
          <p:cxnSp>
            <p:nvCxnSpPr>
              <p:cNvPr id="9" name="Straight Connector 8">
                <a:extLst>
                  <a:ext uri="{FF2B5EF4-FFF2-40B4-BE49-F238E27FC236}">
                    <a16:creationId xmlns:a16="http://schemas.microsoft.com/office/drawing/2014/main" id="{CCAC0D42-8039-5E85-F2C2-5FFC80043134}"/>
                  </a:ext>
                </a:extLst>
              </p:cNvPr>
              <p:cNvCxnSpPr>
                <a:cxnSpLocks/>
              </p:cNvCxnSpPr>
              <p:nvPr/>
            </p:nvCxnSpPr>
            <p:spPr>
              <a:xfrm>
                <a:off x="4667993" y="1684311"/>
                <a:ext cx="0" cy="15814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93D02FA-F131-18B0-6F85-1D8A7B0CA931}"/>
                  </a:ext>
                </a:extLst>
              </p:cNvPr>
              <p:cNvCxnSpPr>
                <a:cxnSpLocks/>
              </p:cNvCxnSpPr>
              <p:nvPr/>
            </p:nvCxnSpPr>
            <p:spPr>
              <a:xfrm>
                <a:off x="5449620" y="1684311"/>
                <a:ext cx="0" cy="15814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DE4CC76-9E83-B6D0-3AF4-A2B8A6442B02}"/>
                  </a:ext>
                </a:extLst>
              </p:cNvPr>
              <p:cNvCxnSpPr>
                <a:cxnSpLocks/>
              </p:cNvCxnSpPr>
              <p:nvPr/>
            </p:nvCxnSpPr>
            <p:spPr>
              <a:xfrm>
                <a:off x="9387444" y="1684304"/>
                <a:ext cx="0" cy="1581410"/>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C5830DB-A76C-BAF6-7F31-7D99871D8C5D}"/>
                  </a:ext>
                </a:extLst>
              </p:cNvPr>
              <p:cNvCxnSpPr>
                <a:cxnSpLocks/>
              </p:cNvCxnSpPr>
              <p:nvPr/>
            </p:nvCxnSpPr>
            <p:spPr>
              <a:xfrm>
                <a:off x="7026234" y="1684311"/>
                <a:ext cx="0" cy="15814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1E289907-1A75-6CBA-1197-060F2BB3B95D}"/>
                  </a:ext>
                </a:extLst>
              </p:cNvPr>
              <p:cNvCxnSpPr>
                <a:cxnSpLocks/>
              </p:cNvCxnSpPr>
              <p:nvPr/>
            </p:nvCxnSpPr>
            <p:spPr>
              <a:xfrm>
                <a:off x="7815943" y="1684311"/>
                <a:ext cx="0" cy="15814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00357B6D-98DC-D811-7D19-4AF9FDD97333}"/>
                  </a:ext>
                </a:extLst>
              </p:cNvPr>
              <p:cNvCxnSpPr>
                <a:cxnSpLocks/>
              </p:cNvCxnSpPr>
              <p:nvPr/>
            </p:nvCxnSpPr>
            <p:spPr>
              <a:xfrm>
                <a:off x="8609609" y="1684311"/>
                <a:ext cx="0" cy="15814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0102A20E-2AE3-0F7F-1AA1-7A148F3C69E9}"/>
                  </a:ext>
                </a:extLst>
              </p:cNvPr>
              <p:cNvCxnSpPr>
                <a:cxnSpLocks/>
              </p:cNvCxnSpPr>
              <p:nvPr/>
            </p:nvCxnSpPr>
            <p:spPr>
              <a:xfrm>
                <a:off x="4563093" y="1826822"/>
                <a:ext cx="4987458" cy="2474"/>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E1200DA6-B130-C63A-0DC3-F6D784AE19C8}"/>
                  </a:ext>
                </a:extLst>
              </p:cNvPr>
              <p:cNvCxnSpPr>
                <a:cxnSpLocks/>
              </p:cNvCxnSpPr>
              <p:nvPr/>
            </p:nvCxnSpPr>
            <p:spPr>
              <a:xfrm>
                <a:off x="4563093" y="2457723"/>
                <a:ext cx="4987458" cy="0"/>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19A31E9-0E02-36FE-D0F9-4963601DC52F}"/>
                  </a:ext>
                </a:extLst>
              </p:cNvPr>
              <p:cNvCxnSpPr>
                <a:cxnSpLocks/>
              </p:cNvCxnSpPr>
              <p:nvPr/>
            </p:nvCxnSpPr>
            <p:spPr>
              <a:xfrm>
                <a:off x="4564083" y="3088856"/>
                <a:ext cx="4986468" cy="0"/>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6F191BB9-7749-A4AA-7114-B51229506AC9}"/>
                  </a:ext>
                </a:extLst>
              </p:cNvPr>
              <p:cNvCxnSpPr>
                <a:cxnSpLocks/>
              </p:cNvCxnSpPr>
              <p:nvPr/>
            </p:nvCxnSpPr>
            <p:spPr>
              <a:xfrm>
                <a:off x="7029203" y="1825417"/>
                <a:ext cx="1754810" cy="1174"/>
              </a:xfrm>
              <a:prstGeom prst="line">
                <a:avLst/>
              </a:prstGeom>
              <a:ln w="3175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F73EE053-CE3B-43B5-E3A5-033033451F58}"/>
                  </a:ext>
                </a:extLst>
              </p:cNvPr>
              <p:cNvCxnSpPr>
                <a:cxnSpLocks/>
              </p:cNvCxnSpPr>
              <p:nvPr/>
            </p:nvCxnSpPr>
            <p:spPr>
              <a:xfrm>
                <a:off x="7025244" y="1737856"/>
                <a:ext cx="0" cy="18288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FB5B5E24-25A8-4470-C9E4-E3EE1004CD4C}"/>
                  </a:ext>
                </a:extLst>
              </p:cNvPr>
              <p:cNvCxnSpPr>
                <a:cxnSpLocks/>
              </p:cNvCxnSpPr>
              <p:nvPr/>
            </p:nvCxnSpPr>
            <p:spPr>
              <a:xfrm>
                <a:off x="8773929" y="1725981"/>
                <a:ext cx="0" cy="18288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23CF8802-38E1-B011-B599-F681B549DF7A}"/>
                  </a:ext>
                </a:extLst>
              </p:cNvPr>
              <p:cNvSpPr/>
              <p:nvPr/>
            </p:nvSpPr>
            <p:spPr>
              <a:xfrm>
                <a:off x="7715029" y="1787866"/>
                <a:ext cx="91440" cy="91440"/>
              </a:xfrm>
              <a:prstGeom prst="ellipse">
                <a:avLst/>
              </a:prstGeom>
              <a:solidFill>
                <a:schemeClr val="bg2">
                  <a:lumMod val="1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4020202020204" pitchFamily="34" charset="0"/>
                  <a:cs typeface="Arial Narrow" panose="020B0604020202020204" pitchFamily="34" charset="0"/>
                </a:endParaRPr>
              </a:p>
            </p:txBody>
          </p:sp>
          <p:cxnSp>
            <p:nvCxnSpPr>
              <p:cNvPr id="28" name="Straight Connector 27">
                <a:extLst>
                  <a:ext uri="{FF2B5EF4-FFF2-40B4-BE49-F238E27FC236}">
                    <a16:creationId xmlns:a16="http://schemas.microsoft.com/office/drawing/2014/main" id="{56AEC7FC-AE5E-5822-58B5-C9D9EB015FBD}"/>
                  </a:ext>
                </a:extLst>
              </p:cNvPr>
              <p:cNvCxnSpPr>
                <a:cxnSpLocks/>
              </p:cNvCxnSpPr>
              <p:nvPr/>
            </p:nvCxnSpPr>
            <p:spPr>
              <a:xfrm>
                <a:off x="5192042" y="3103205"/>
                <a:ext cx="528034" cy="0"/>
              </a:xfrm>
              <a:prstGeom prst="line">
                <a:avLst/>
              </a:prstGeom>
              <a:ln w="31750"/>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F4681926-2966-5795-7BF2-982FD61FF1BA}"/>
                  </a:ext>
                </a:extLst>
              </p:cNvPr>
              <p:cNvCxnSpPr>
                <a:cxnSpLocks/>
              </p:cNvCxnSpPr>
              <p:nvPr/>
            </p:nvCxnSpPr>
            <p:spPr>
              <a:xfrm>
                <a:off x="5179163" y="3036986"/>
                <a:ext cx="0" cy="13716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2ACA83C0-DA2B-9FAE-F977-83590F3FBCC9}"/>
                  </a:ext>
                </a:extLst>
              </p:cNvPr>
              <p:cNvCxnSpPr>
                <a:cxnSpLocks/>
              </p:cNvCxnSpPr>
              <p:nvPr/>
            </p:nvCxnSpPr>
            <p:spPr>
              <a:xfrm>
                <a:off x="5720076" y="3036986"/>
                <a:ext cx="0" cy="137160"/>
              </a:xfrm>
              <a:prstGeom prst="line">
                <a:avLst/>
              </a:prstGeom>
              <a:ln w="31750">
                <a:solidFill>
                  <a:schemeClr val="tx1">
                    <a:lumMod val="50000"/>
                  </a:schemeClr>
                </a:solidFill>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64C91CDF-84F2-7F10-692C-E35564BAFB43}"/>
                  </a:ext>
                </a:extLst>
              </p:cNvPr>
              <p:cNvSpPr/>
              <p:nvPr/>
            </p:nvSpPr>
            <p:spPr>
              <a:xfrm>
                <a:off x="5367267" y="3057485"/>
                <a:ext cx="91440" cy="91440"/>
              </a:xfrm>
              <a:prstGeom prst="ellipse">
                <a:avLst/>
              </a:prstGeom>
              <a:solidFill>
                <a:schemeClr val="bg2">
                  <a:lumMod val="1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4020202020204" pitchFamily="34" charset="0"/>
                  <a:cs typeface="Arial Narrow" panose="020B0604020202020204" pitchFamily="34" charset="0"/>
                </a:endParaRPr>
              </a:p>
            </p:txBody>
          </p:sp>
          <p:sp>
            <p:nvSpPr>
              <p:cNvPr id="32" name="TextBox 31">
                <a:extLst>
                  <a:ext uri="{FF2B5EF4-FFF2-40B4-BE49-F238E27FC236}">
                    <a16:creationId xmlns:a16="http://schemas.microsoft.com/office/drawing/2014/main" id="{EE946F9B-9815-5CF9-C7DC-4A8744A3BA5E}"/>
                  </a:ext>
                </a:extLst>
              </p:cNvPr>
              <p:cNvSpPr txBox="1"/>
              <p:nvPr/>
            </p:nvSpPr>
            <p:spPr>
              <a:xfrm>
                <a:off x="4518754" y="3309245"/>
                <a:ext cx="298480" cy="512343"/>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0</a:t>
                </a:r>
              </a:p>
            </p:txBody>
          </p:sp>
          <p:sp>
            <p:nvSpPr>
              <p:cNvPr id="33" name="TextBox 32">
                <a:extLst>
                  <a:ext uri="{FF2B5EF4-FFF2-40B4-BE49-F238E27FC236}">
                    <a16:creationId xmlns:a16="http://schemas.microsoft.com/office/drawing/2014/main" id="{E620B585-FB5D-E3B4-6AA5-4D7DA4D4FE1C}"/>
                  </a:ext>
                </a:extLst>
              </p:cNvPr>
              <p:cNvSpPr txBox="1"/>
              <p:nvPr/>
            </p:nvSpPr>
            <p:spPr>
              <a:xfrm>
                <a:off x="6097167" y="3324698"/>
                <a:ext cx="298480" cy="512343"/>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1</a:t>
                </a:r>
              </a:p>
            </p:txBody>
          </p:sp>
          <p:sp>
            <p:nvSpPr>
              <p:cNvPr id="34" name="TextBox 33">
                <a:extLst>
                  <a:ext uri="{FF2B5EF4-FFF2-40B4-BE49-F238E27FC236}">
                    <a16:creationId xmlns:a16="http://schemas.microsoft.com/office/drawing/2014/main" id="{042E56C7-1EF5-5FD2-8A73-7236BCDD6D4D}"/>
                  </a:ext>
                </a:extLst>
              </p:cNvPr>
              <p:cNvSpPr txBox="1"/>
              <p:nvPr/>
            </p:nvSpPr>
            <p:spPr>
              <a:xfrm>
                <a:off x="7675042" y="3309245"/>
                <a:ext cx="298480" cy="512343"/>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2</a:t>
                </a:r>
              </a:p>
            </p:txBody>
          </p:sp>
          <p:sp>
            <p:nvSpPr>
              <p:cNvPr id="35" name="TextBox 34">
                <a:extLst>
                  <a:ext uri="{FF2B5EF4-FFF2-40B4-BE49-F238E27FC236}">
                    <a16:creationId xmlns:a16="http://schemas.microsoft.com/office/drawing/2014/main" id="{26BE882B-0DD3-1CA6-C30F-5359CA664364}"/>
                  </a:ext>
                </a:extLst>
              </p:cNvPr>
              <p:cNvSpPr txBox="1"/>
              <p:nvPr/>
            </p:nvSpPr>
            <p:spPr>
              <a:xfrm>
                <a:off x="9252071" y="3309245"/>
                <a:ext cx="298480" cy="512343"/>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3</a:t>
                </a:r>
              </a:p>
            </p:txBody>
          </p:sp>
          <p:sp>
            <p:nvSpPr>
              <p:cNvPr id="36" name="TextBox 35">
                <a:extLst>
                  <a:ext uri="{FF2B5EF4-FFF2-40B4-BE49-F238E27FC236}">
                    <a16:creationId xmlns:a16="http://schemas.microsoft.com/office/drawing/2014/main" id="{BA1B909C-99BC-3544-90A3-9A375720D6B3}"/>
                  </a:ext>
                </a:extLst>
              </p:cNvPr>
              <p:cNvSpPr txBox="1"/>
              <p:nvPr/>
            </p:nvSpPr>
            <p:spPr>
              <a:xfrm>
                <a:off x="4477119" y="936026"/>
                <a:ext cx="5352204" cy="563576"/>
              </a:xfrm>
              <a:prstGeom prst="rect">
                <a:avLst/>
              </a:prstGeom>
              <a:noFill/>
            </p:spPr>
            <p:txBody>
              <a:bodyPr wrap="square" rtlCol="0">
                <a:spAutoFit/>
              </a:bodyPr>
              <a:lstStyle/>
              <a:p>
                <a:pPr algn="ctr"/>
                <a:r>
                  <a:rPr lang="en-US" sz="1600" b="1" dirty="0">
                    <a:solidFill>
                      <a:srgbClr val="000000"/>
                    </a:solidFill>
                    <a:latin typeface="Arial Narrow" panose="020B0604020202020204" pitchFamily="34" charset="0"/>
                    <a:cs typeface="Arial Narrow" panose="020B0604020202020204" pitchFamily="34" charset="0"/>
                  </a:rPr>
                  <a:t>Intermediate Risk at Baseline</a:t>
                </a:r>
              </a:p>
            </p:txBody>
          </p:sp>
          <p:sp>
            <p:nvSpPr>
              <p:cNvPr id="37" name="TextBox 36">
                <a:extLst>
                  <a:ext uri="{FF2B5EF4-FFF2-40B4-BE49-F238E27FC236}">
                    <a16:creationId xmlns:a16="http://schemas.microsoft.com/office/drawing/2014/main" id="{95620C53-25E1-1320-9029-5CC9A5515885}"/>
                  </a:ext>
                </a:extLst>
              </p:cNvPr>
              <p:cNvSpPr txBox="1"/>
              <p:nvPr/>
            </p:nvSpPr>
            <p:spPr>
              <a:xfrm>
                <a:off x="3224828" y="3718744"/>
                <a:ext cx="7653241" cy="512343"/>
              </a:xfrm>
              <a:prstGeom prst="rect">
                <a:avLst/>
              </a:prstGeom>
              <a:noFill/>
            </p:spPr>
            <p:txBody>
              <a:bodyPr wrap="square" rtlCol="0">
                <a:spAutoFit/>
              </a:bodyPr>
              <a:lstStyle/>
              <a:p>
                <a:pPr algn="ctr"/>
                <a:r>
                  <a:rPr lang="en-US" sz="1400" dirty="0">
                    <a:latin typeface="Arial Narrow" panose="020B0604020202020204" pitchFamily="34" charset="0"/>
                    <a:cs typeface="Arial Narrow" panose="020B0604020202020204" pitchFamily="34" charset="0"/>
                  </a:rPr>
                  <a:t>Hazard Ratio and 95% Confidence Interval</a:t>
                </a:r>
              </a:p>
            </p:txBody>
          </p:sp>
          <p:sp>
            <p:nvSpPr>
              <p:cNvPr id="38" name="TextBox 37">
                <a:extLst>
                  <a:ext uri="{FF2B5EF4-FFF2-40B4-BE49-F238E27FC236}">
                    <a16:creationId xmlns:a16="http://schemas.microsoft.com/office/drawing/2014/main" id="{EB5D0326-E29B-EED1-92B6-DF47E0AF1BC7}"/>
                  </a:ext>
                </a:extLst>
              </p:cNvPr>
              <p:cNvSpPr txBox="1"/>
              <p:nvPr/>
            </p:nvSpPr>
            <p:spPr>
              <a:xfrm>
                <a:off x="2251579" y="1302998"/>
                <a:ext cx="2391675" cy="1229622"/>
              </a:xfrm>
              <a:prstGeom prst="rect">
                <a:avLst/>
              </a:prstGeom>
              <a:noFill/>
            </p:spPr>
            <p:txBody>
              <a:bodyPr wrap="square" rtlCol="0">
                <a:spAutoFit/>
              </a:bodyPr>
              <a:lstStyle/>
              <a:p>
                <a:pPr algn="ctr"/>
                <a:r>
                  <a:rPr lang="en-US" sz="1400" b="1" dirty="0">
                    <a:solidFill>
                      <a:srgbClr val="000000"/>
                    </a:solidFill>
                    <a:latin typeface="Arial Narrow" panose="020B0604020202020204" pitchFamily="34" charset="0"/>
                    <a:cs typeface="Arial Narrow" panose="020B0604020202020204" pitchFamily="34" charset="0"/>
                  </a:rPr>
                  <a:t>High Risk at First Follow-Up (n=134)</a:t>
                </a:r>
              </a:p>
            </p:txBody>
          </p:sp>
          <p:sp>
            <p:nvSpPr>
              <p:cNvPr id="39" name="TextBox 38">
                <a:extLst>
                  <a:ext uri="{FF2B5EF4-FFF2-40B4-BE49-F238E27FC236}">
                    <a16:creationId xmlns:a16="http://schemas.microsoft.com/office/drawing/2014/main" id="{CA827805-2D14-9019-EDEB-68FF6FE0B24D}"/>
                  </a:ext>
                </a:extLst>
              </p:cNvPr>
              <p:cNvSpPr txBox="1"/>
              <p:nvPr/>
            </p:nvSpPr>
            <p:spPr>
              <a:xfrm>
                <a:off x="2275130" y="2650649"/>
                <a:ext cx="2305250" cy="1229622"/>
              </a:xfrm>
              <a:prstGeom prst="rect">
                <a:avLst/>
              </a:prstGeom>
              <a:noFill/>
            </p:spPr>
            <p:txBody>
              <a:bodyPr wrap="square" rtlCol="0">
                <a:spAutoFit/>
              </a:bodyPr>
              <a:lstStyle/>
              <a:p>
                <a:pPr algn="ctr"/>
                <a:r>
                  <a:rPr lang="en-US" sz="1400" b="1" dirty="0">
                    <a:solidFill>
                      <a:srgbClr val="000000"/>
                    </a:solidFill>
                    <a:latin typeface="Arial Narrow" panose="020B0604020202020204" pitchFamily="34" charset="0"/>
                    <a:cs typeface="Arial Narrow" panose="020B0604020202020204" pitchFamily="34" charset="0"/>
                  </a:rPr>
                  <a:t>Low Risk at First Follow-Up (n=179)</a:t>
                </a:r>
              </a:p>
            </p:txBody>
          </p:sp>
        </p:grpSp>
        <p:cxnSp>
          <p:nvCxnSpPr>
            <p:cNvPr id="2" name="Straight Connector 1">
              <a:extLst>
                <a:ext uri="{FF2B5EF4-FFF2-40B4-BE49-F238E27FC236}">
                  <a16:creationId xmlns:a16="http://schemas.microsoft.com/office/drawing/2014/main" id="{E1F8E900-3779-CD23-84E4-FF76848748DE}"/>
                </a:ext>
              </a:extLst>
            </p:cNvPr>
            <p:cNvCxnSpPr>
              <a:cxnSpLocks/>
            </p:cNvCxnSpPr>
            <p:nvPr/>
          </p:nvCxnSpPr>
          <p:spPr>
            <a:xfrm>
              <a:off x="11135527" y="1778618"/>
              <a:ext cx="0" cy="988744"/>
            </a:xfrm>
            <a:prstGeom prst="line">
              <a:avLst/>
            </a:prstGeom>
            <a:ln w="57150"/>
          </p:spPr>
          <p:style>
            <a:lnRef idx="3">
              <a:schemeClr val="accent4"/>
            </a:lnRef>
            <a:fillRef idx="0">
              <a:schemeClr val="accent4"/>
            </a:fillRef>
            <a:effectRef idx="2">
              <a:schemeClr val="accent4"/>
            </a:effectRef>
            <a:fontRef idx="minor">
              <a:schemeClr val="tx1"/>
            </a:fontRef>
          </p:style>
        </p:cxnSp>
      </p:grpSp>
      <p:pic>
        <p:nvPicPr>
          <p:cNvPr id="65" name="Content Placeholder 5">
            <a:extLst>
              <a:ext uri="{FF2B5EF4-FFF2-40B4-BE49-F238E27FC236}">
                <a16:creationId xmlns:a16="http://schemas.microsoft.com/office/drawing/2014/main" id="{32E43BD7-FFEB-86EE-D343-C61BB1BE10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361"/>
          <a:stretch/>
        </p:blipFill>
        <p:spPr>
          <a:xfrm>
            <a:off x="243721" y="2426161"/>
            <a:ext cx="3620673" cy="3724275"/>
          </a:xfrm>
          <a:prstGeom prst="rect">
            <a:avLst/>
          </a:prstGeom>
        </p:spPr>
      </p:pic>
      <p:pic>
        <p:nvPicPr>
          <p:cNvPr id="66" name="Picture 65">
            <a:extLst>
              <a:ext uri="{FF2B5EF4-FFF2-40B4-BE49-F238E27FC236}">
                <a16:creationId xmlns:a16="http://schemas.microsoft.com/office/drawing/2014/main" id="{401174C6-BC3C-122C-E7AD-0134113672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95700" y="2485544"/>
            <a:ext cx="4198808" cy="307777"/>
          </a:xfrm>
          <a:prstGeom prst="rect">
            <a:avLst/>
          </a:prstGeom>
        </p:spPr>
      </p:pic>
    </p:spTree>
    <p:extLst>
      <p:ext uri="{BB962C8B-B14F-4D97-AF65-F5344CB8AC3E}">
        <p14:creationId xmlns:p14="http://schemas.microsoft.com/office/powerpoint/2010/main" val="153404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chor="t"/>
          <a:lstStyle/>
          <a:p>
            <a:r>
              <a:rPr lang="en-GB" altLang="fr-FR" dirty="0"/>
              <a:t>PAH REVEAL Risk Score Calculator 2.0</a:t>
            </a:r>
          </a:p>
        </p:txBody>
      </p:sp>
      <p:sp>
        <p:nvSpPr>
          <p:cNvPr id="15" name="Footer Placeholder 14">
            <a:extLst>
              <a:ext uri="{FF2B5EF4-FFF2-40B4-BE49-F238E27FC236}">
                <a16:creationId xmlns:a16="http://schemas.microsoft.com/office/drawing/2014/main" id="{DA1A816B-C353-8A01-8853-7DD700820FFD}"/>
              </a:ext>
            </a:extLst>
          </p:cNvPr>
          <p:cNvSpPr>
            <a:spLocks noGrp="1"/>
          </p:cNvSpPr>
          <p:nvPr>
            <p:ph type="ftr" sz="quarter" idx="3"/>
          </p:nvPr>
        </p:nvSpPr>
        <p:spPr/>
        <p:txBody>
          <a:bodyPr/>
          <a:lstStyle/>
          <a:p>
            <a:r>
              <a:rPr lang="en-US" dirty="0" err="1"/>
              <a:t>Benza</a:t>
            </a:r>
            <a:r>
              <a:rPr lang="en-US" dirty="0"/>
              <a:t> RL et al. </a:t>
            </a:r>
            <a:r>
              <a:rPr lang="en-US" i="1" dirty="0"/>
              <a:t>Chest</a:t>
            </a:r>
            <a:r>
              <a:rPr lang="en-US" dirty="0"/>
              <a:t>. 2019;156:323-337.</a:t>
            </a:r>
          </a:p>
        </p:txBody>
      </p:sp>
      <p:pic>
        <p:nvPicPr>
          <p:cNvPr id="10"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082046"/>
            <a:ext cx="5465779" cy="2626359"/>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7" y="3888346"/>
            <a:ext cx="5465782" cy="2535659"/>
          </a:xfrm>
          <a:prstGeom prst="rect">
            <a:avLst/>
          </a:prstGeom>
        </p:spPr>
      </p:pic>
      <p:cxnSp>
        <p:nvCxnSpPr>
          <p:cNvPr id="3" name="Straight Arrow Connector 2"/>
          <p:cNvCxnSpPr/>
          <p:nvPr/>
        </p:nvCxnSpPr>
        <p:spPr>
          <a:xfrm flipH="1">
            <a:off x="10545629" y="884552"/>
            <a:ext cx="746760" cy="518160"/>
          </a:xfrm>
          <a:prstGeom prst="straightConnector1">
            <a:avLst/>
          </a:prstGeom>
          <a:ln w="28575">
            <a:solidFill>
              <a:srgbClr val="FF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 name="Picture 3" descr="Graphical user interface&#10;&#10;Description automatically generated">
            <a:extLst>
              <a:ext uri="{FF2B5EF4-FFF2-40B4-BE49-F238E27FC236}">
                <a16:creationId xmlns:a16="http://schemas.microsoft.com/office/drawing/2014/main" id="{0D3643A6-E023-FE46-9F76-E685D86D8EB6}"/>
              </a:ext>
            </a:extLst>
          </p:cNvPr>
          <p:cNvPicPr>
            <a:picLocks noChangeAspect="1"/>
          </p:cNvPicPr>
          <p:nvPr/>
        </p:nvPicPr>
        <p:blipFill>
          <a:blip r:embed="rId5"/>
          <a:stretch>
            <a:fillRect/>
          </a:stretch>
        </p:blipFill>
        <p:spPr>
          <a:xfrm>
            <a:off x="1744567" y="1084156"/>
            <a:ext cx="3524036" cy="5407327"/>
          </a:xfrm>
          <a:prstGeom prst="rect">
            <a:avLst/>
          </a:prstGeom>
        </p:spPr>
      </p:pic>
      <p:cxnSp>
        <p:nvCxnSpPr>
          <p:cNvPr id="2" name="Straight Arrow Connector 1">
            <a:extLst>
              <a:ext uri="{FF2B5EF4-FFF2-40B4-BE49-F238E27FC236}">
                <a16:creationId xmlns:a16="http://schemas.microsoft.com/office/drawing/2014/main" id="{CCDE89BD-7850-BAA4-9BBA-15C6585B13E4}"/>
              </a:ext>
            </a:extLst>
          </p:cNvPr>
          <p:cNvCxnSpPr/>
          <p:nvPr/>
        </p:nvCxnSpPr>
        <p:spPr>
          <a:xfrm flipH="1">
            <a:off x="8455508" y="3787819"/>
            <a:ext cx="746760" cy="518160"/>
          </a:xfrm>
          <a:prstGeom prst="straightConnector1">
            <a:avLst/>
          </a:prstGeom>
          <a:ln w="28575">
            <a:solidFill>
              <a:srgbClr val="FF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985581"/>
      </p:ext>
    </p:extLst>
  </p:cSld>
  <p:clrMapOvr>
    <a:masterClrMapping/>
  </p:clrMapOvr>
  <mc:AlternateContent xmlns:mc="http://schemas.openxmlformats.org/markup-compatibility/2006" xmlns:p14="http://schemas.microsoft.com/office/powerpoint/2010/main">
    <mc:Choice Requires="p14">
      <p:transition spd="slow" p14:dur="2000" advTm="37238"/>
    </mc:Choice>
    <mc:Fallback xmlns="">
      <p:transition spd="slow" advTm="3723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21158C-6FAA-B64C-A4BA-6B206860B2A1}"/>
              </a:ext>
            </a:extLst>
          </p:cNvPr>
          <p:cNvSpPr>
            <a:spLocks noGrp="1"/>
          </p:cNvSpPr>
          <p:nvPr>
            <p:ph type="title"/>
          </p:nvPr>
        </p:nvSpPr>
        <p:spPr>
          <a:xfrm>
            <a:off x="447670" y="-206158"/>
            <a:ext cx="11628647" cy="1185577"/>
          </a:xfrm>
        </p:spPr>
        <p:txBody>
          <a:bodyPr>
            <a:normAutofit/>
          </a:bodyPr>
          <a:lstStyle/>
          <a:p>
            <a:r>
              <a:rPr lang="en-US" sz="2800" dirty="0"/>
              <a:t>REVEAL 2.0 and Lite 2 Risk Score Parameters and Scoring</a:t>
            </a:r>
          </a:p>
        </p:txBody>
      </p:sp>
      <p:graphicFrame>
        <p:nvGraphicFramePr>
          <p:cNvPr id="7" name="Table 4">
            <a:extLst>
              <a:ext uri="{FF2B5EF4-FFF2-40B4-BE49-F238E27FC236}">
                <a16:creationId xmlns:a16="http://schemas.microsoft.com/office/drawing/2014/main" id="{23CD9996-1D14-CB4F-ADBB-9315B85A9632}"/>
              </a:ext>
            </a:extLst>
          </p:cNvPr>
          <p:cNvGraphicFramePr>
            <a:graphicFrameLocks noGrp="1"/>
          </p:cNvGraphicFramePr>
          <p:nvPr>
            <p:extLst>
              <p:ext uri="{D42A27DB-BD31-4B8C-83A1-F6EECF244321}">
                <p14:modId xmlns:p14="http://schemas.microsoft.com/office/powerpoint/2010/main" val="2886913048"/>
              </p:ext>
            </p:extLst>
          </p:nvPr>
        </p:nvGraphicFramePr>
        <p:xfrm>
          <a:off x="563353" y="756369"/>
          <a:ext cx="9114904" cy="5715000"/>
        </p:xfrm>
        <a:graphic>
          <a:graphicData uri="http://schemas.openxmlformats.org/drawingml/2006/table">
            <a:tbl>
              <a:tblPr firstRow="1" bandRow="1">
                <a:effectLst/>
                <a:tableStyleId>{5C22544A-7EE6-4342-B048-85BDC9FD1C3A}</a:tableStyleId>
              </a:tblPr>
              <a:tblGrid>
                <a:gridCol w="1839250">
                  <a:extLst>
                    <a:ext uri="{9D8B030D-6E8A-4147-A177-3AD203B41FA5}">
                      <a16:colId xmlns:a16="http://schemas.microsoft.com/office/drawing/2014/main" val="3840851268"/>
                    </a:ext>
                  </a:extLst>
                </a:gridCol>
                <a:gridCol w="1845938">
                  <a:extLst>
                    <a:ext uri="{9D8B030D-6E8A-4147-A177-3AD203B41FA5}">
                      <a16:colId xmlns:a16="http://schemas.microsoft.com/office/drawing/2014/main" val="1646662319"/>
                    </a:ext>
                  </a:extLst>
                </a:gridCol>
                <a:gridCol w="189896">
                  <a:extLst>
                    <a:ext uri="{9D8B030D-6E8A-4147-A177-3AD203B41FA5}">
                      <a16:colId xmlns:a16="http://schemas.microsoft.com/office/drawing/2014/main" val="2470962131"/>
                    </a:ext>
                  </a:extLst>
                </a:gridCol>
                <a:gridCol w="606684">
                  <a:extLst>
                    <a:ext uri="{9D8B030D-6E8A-4147-A177-3AD203B41FA5}">
                      <a16:colId xmlns:a16="http://schemas.microsoft.com/office/drawing/2014/main" val="893697671"/>
                    </a:ext>
                  </a:extLst>
                </a:gridCol>
                <a:gridCol w="787871">
                  <a:extLst>
                    <a:ext uri="{9D8B030D-6E8A-4147-A177-3AD203B41FA5}">
                      <a16:colId xmlns:a16="http://schemas.microsoft.com/office/drawing/2014/main" val="3022291361"/>
                    </a:ext>
                  </a:extLst>
                </a:gridCol>
                <a:gridCol w="156842">
                  <a:extLst>
                    <a:ext uri="{9D8B030D-6E8A-4147-A177-3AD203B41FA5}">
                      <a16:colId xmlns:a16="http://schemas.microsoft.com/office/drawing/2014/main" val="3562229574"/>
                    </a:ext>
                  </a:extLst>
                </a:gridCol>
                <a:gridCol w="2208944">
                  <a:extLst>
                    <a:ext uri="{9D8B030D-6E8A-4147-A177-3AD203B41FA5}">
                      <a16:colId xmlns:a16="http://schemas.microsoft.com/office/drawing/2014/main" val="2004779744"/>
                    </a:ext>
                  </a:extLst>
                </a:gridCol>
                <a:gridCol w="1479479">
                  <a:extLst>
                    <a:ext uri="{9D8B030D-6E8A-4147-A177-3AD203B41FA5}">
                      <a16:colId xmlns:a16="http://schemas.microsoft.com/office/drawing/2014/main" val="1764344420"/>
                    </a:ext>
                  </a:extLst>
                </a:gridCol>
              </a:tblGrid>
              <a:tr h="775219">
                <a:tc>
                  <a:txBody>
                    <a:bodyPr/>
                    <a:lstStyle/>
                    <a:p>
                      <a:r>
                        <a:rPr lang="en-US" sz="1500" b="1" dirty="0">
                          <a:solidFill>
                            <a:schemeClr val="bg1"/>
                          </a:solidFill>
                          <a:effectLst>
                            <a:outerShdw blurRad="50800" dist="12700" dir="5400000" algn="ctr" rotWithShape="0">
                              <a:schemeClr val="tx1"/>
                            </a:outerShdw>
                          </a:effectLst>
                          <a:latin typeface="+mn-lt"/>
                        </a:rPr>
                        <a:t>Parameter</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algn="ctr"/>
                      <a:r>
                        <a:rPr lang="en-US" sz="1500" b="1" dirty="0">
                          <a:solidFill>
                            <a:schemeClr val="bg1"/>
                          </a:solidFill>
                          <a:effectLst>
                            <a:outerShdw blurRad="50800" dist="12700" dir="5400000" algn="ctr" rotWithShape="0">
                              <a:schemeClr val="tx1"/>
                            </a:outerShdw>
                          </a:effectLst>
                          <a:latin typeface="+mn-lt"/>
                        </a:rPr>
                        <a:t>REVEAL 2.0 </a:t>
                      </a:r>
                    </a:p>
                    <a:p>
                      <a:pPr algn="ctr"/>
                      <a:r>
                        <a:rPr lang="en-US" sz="1500" b="1" dirty="0">
                          <a:solidFill>
                            <a:schemeClr val="bg1"/>
                          </a:solidFill>
                          <a:effectLst>
                            <a:outerShdw blurRad="50800" dist="12700" dir="5400000" algn="ctr" rotWithShape="0">
                              <a:schemeClr val="tx1"/>
                            </a:outerShdw>
                          </a:effectLst>
                          <a:latin typeface="+mn-lt"/>
                        </a:rPr>
                        <a:t>(13 variables)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500" b="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outerShdw blurRad="50800" dist="12700" dir="5400000" algn="ctr" rotWithShape="0">
                              <a:schemeClr val="tx1"/>
                            </a:outerShdw>
                          </a:effectLst>
                          <a:latin typeface="+mn-lt"/>
                        </a:rPr>
                        <a:t>REVEAL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outerShdw blurRad="50800" dist="12700" dir="5400000" algn="ctr" rotWithShape="0">
                              <a:schemeClr val="tx1"/>
                            </a:outerShdw>
                          </a:effectLst>
                          <a:latin typeface="+mn-lt"/>
                        </a:rPr>
                        <a:t>Lite 2</a:t>
                      </a:r>
                      <a:br>
                        <a:rPr lang="en-US" sz="1500" b="1" dirty="0">
                          <a:solidFill>
                            <a:schemeClr val="bg1"/>
                          </a:solidFill>
                          <a:effectLst>
                            <a:outerShdw blurRad="50800" dist="12700" dir="5400000" algn="ctr" rotWithShape="0">
                              <a:schemeClr val="tx1"/>
                            </a:outerShdw>
                          </a:effectLst>
                          <a:latin typeface="+mn-lt"/>
                        </a:rPr>
                      </a:br>
                      <a:r>
                        <a:rPr lang="en-US" sz="1500" b="1" dirty="0">
                          <a:solidFill>
                            <a:schemeClr val="bg1"/>
                          </a:solidFill>
                          <a:effectLst>
                            <a:outerShdw blurRad="50800" dist="12700" dir="5400000" algn="ctr" rotWithShape="0">
                              <a:schemeClr val="tx1"/>
                            </a:outerShdw>
                          </a:effectLst>
                          <a:latin typeface="+mn-lt"/>
                        </a:rPr>
                        <a:t>(6 variables)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989672597"/>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Cause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500" b="0" dirty="0">
                          <a:solidFill>
                            <a:schemeClr val="tx1"/>
                          </a:solidFill>
                          <a:latin typeface="+mn-lt"/>
                          <a:cs typeface="Arial" panose="020B0604020202020204" pitchFamily="34" charset="0"/>
                        </a:rPr>
                        <a:t>CTD-PAH: </a:t>
                      </a:r>
                      <a:r>
                        <a:rPr lang="en-US" sz="1500" b="1" dirty="0">
                          <a:solidFill>
                            <a:srgbClr val="C00000"/>
                          </a:solidFill>
                          <a:latin typeface="+mn-lt"/>
                          <a:cs typeface="Arial" panose="020B0604020202020204" pitchFamily="34" charset="0"/>
                        </a:rPr>
                        <a:t>+1</a:t>
                      </a:r>
                      <a:r>
                        <a:rPr lang="en-US" sz="1500" b="0" dirty="0">
                          <a:solidFill>
                            <a:schemeClr val="tx1"/>
                          </a:solidFill>
                          <a:latin typeface="+mn-lt"/>
                          <a:cs typeface="Arial" panose="020B0604020202020204" pitchFamily="34" charset="0"/>
                        </a:rPr>
                        <a:t> </a:t>
                      </a:r>
                      <a:r>
                        <a:rPr lang="en-US" sz="1500" b="1" dirty="0" err="1">
                          <a:solidFill>
                            <a:srgbClr val="C00000"/>
                          </a:solidFill>
                          <a:latin typeface="+mn-lt"/>
                          <a:cs typeface="Arial" panose="020B0604020202020204" pitchFamily="34" charset="0"/>
                        </a:rPr>
                        <a:t>pt</a:t>
                      </a: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dirty="0">
                          <a:solidFill>
                            <a:srgbClr val="C00000"/>
                          </a:solidFill>
                          <a:latin typeface="+mn-lt"/>
                        </a:rPr>
                        <a:t>PoPH: </a:t>
                      </a:r>
                      <a:r>
                        <a:rPr lang="en-US" sz="1500" b="1" dirty="0">
                          <a:solidFill>
                            <a:srgbClr val="C00000"/>
                          </a:solidFill>
                          <a:latin typeface="+mn-lt"/>
                        </a:rPr>
                        <a:t>+3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ctr"/>
                      <a:r>
                        <a:rPr lang="en-US" sz="1500" b="0" dirty="0">
                          <a:solidFill>
                            <a:schemeClr val="tx1"/>
                          </a:solidFill>
                          <a:latin typeface="+mn-lt"/>
                          <a:cs typeface="Arial" panose="020B0604020202020204" pitchFamily="34" charset="0"/>
                        </a:rPr>
                        <a:t>Heritable: </a:t>
                      </a:r>
                      <a:r>
                        <a:rPr lang="en-US" sz="1500" b="1" dirty="0">
                          <a:solidFill>
                            <a:srgbClr val="C00000"/>
                          </a:solidFill>
                          <a:latin typeface="+mn-lt"/>
                          <a:cs typeface="Arial" panose="020B0604020202020204" pitchFamily="34" charset="0"/>
                        </a:rPr>
                        <a:t>+2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826072"/>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Demographics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rgbClr val="C00000"/>
                          </a:solidFill>
                          <a:latin typeface="+mn-lt"/>
                          <a:cs typeface="Arial" panose="020B0604020202020204" pitchFamily="34" charset="0"/>
                        </a:rPr>
                        <a:t>Men &gt; 60 y: </a:t>
                      </a:r>
                      <a:r>
                        <a:rPr lang="en-US" sz="1500" b="1" dirty="0">
                          <a:solidFill>
                            <a:srgbClr val="C00000"/>
                          </a:solidFill>
                          <a:latin typeface="+mn-lt"/>
                          <a:cs typeface="Arial" panose="020B0604020202020204" pitchFamily="34" charset="0"/>
                        </a:rPr>
                        <a:t>+2 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209322"/>
                  </a:ext>
                </a:extLst>
              </a:tr>
              <a:tr h="547214">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Renal Insufficiency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eGFR &lt; 60 mL/min/1.73m</a:t>
                      </a:r>
                      <a:r>
                        <a:rPr lang="en-US" sz="1500" b="0" baseline="30000" dirty="0">
                          <a:solidFill>
                            <a:schemeClr val="tx1"/>
                          </a:solidFill>
                          <a:latin typeface="+mn-lt"/>
                          <a:cs typeface="Arial" panose="020B0604020202020204" pitchFamily="34" charset="0"/>
                        </a:rPr>
                        <a:t>2</a:t>
                      </a:r>
                      <a:r>
                        <a:rPr lang="en-US" sz="1500" b="0" dirty="0">
                          <a:solidFill>
                            <a:schemeClr val="tx1"/>
                          </a:solidFill>
                          <a:latin typeface="+mn-lt"/>
                          <a:cs typeface="Arial" panose="020B0604020202020204" pitchFamily="34" charset="0"/>
                        </a:rPr>
                        <a:t> or defined by clinical judgement if eGFR not available: </a:t>
                      </a:r>
                      <a:r>
                        <a:rPr lang="en-US" sz="1500" b="1" dirty="0">
                          <a:solidFill>
                            <a:srgbClr val="C00000"/>
                          </a:solidFill>
                          <a:latin typeface="+mn-lt"/>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169671022"/>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NYHA or WHO 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500" b="0" dirty="0">
                          <a:solidFill>
                            <a:schemeClr val="tx1"/>
                          </a:solidFill>
                          <a:latin typeface="+mn-lt"/>
                          <a:cs typeface="Arial" panose="020B0604020202020204" pitchFamily="34" charset="0"/>
                        </a:rPr>
                        <a:t>FC I: </a:t>
                      </a:r>
                      <a:r>
                        <a:rPr lang="en-US" sz="1500" b="1" dirty="0">
                          <a:solidFill>
                            <a:srgbClr val="C00000"/>
                          </a:solidFill>
                          <a:latin typeface="+mn-lt"/>
                          <a:ea typeface="Cambria Math" panose="02040503050406030204" pitchFamily="18" charset="0"/>
                          <a:cs typeface="Arial" panose="020B0604020202020204" pitchFamily="34" charset="0"/>
                        </a:rPr>
                        <a:t>−</a:t>
                      </a:r>
                      <a:r>
                        <a:rPr lang="en-US" sz="1500" b="1"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r>
                        <a:rPr lang="en-US" sz="1500" b="0" dirty="0">
                          <a:solidFill>
                            <a:schemeClr val="tx1"/>
                          </a:solidFill>
                          <a:latin typeface="+mn-lt"/>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dirty="0">
                          <a:solidFill>
                            <a:srgbClr val="C00000"/>
                          </a:solidFill>
                          <a:latin typeface="+mn-lt"/>
                          <a:cs typeface="Arial" panose="020B0604020202020204" pitchFamily="34" charset="0"/>
                        </a:rPr>
                        <a:t>FC III: </a:t>
                      </a:r>
                      <a:r>
                        <a:rPr lang="en-US" sz="1500" b="1"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ctr"/>
                      <a:r>
                        <a:rPr lang="en-US" sz="1500" b="0" dirty="0">
                          <a:solidFill>
                            <a:schemeClr val="tx1"/>
                          </a:solidFill>
                          <a:latin typeface="+mn-lt"/>
                          <a:cs typeface="Arial" panose="020B0604020202020204" pitchFamily="34" charset="0"/>
                        </a:rPr>
                        <a:t>FC IV: </a:t>
                      </a:r>
                      <a:r>
                        <a:rPr lang="en-US" sz="1500" b="1" dirty="0">
                          <a:solidFill>
                            <a:srgbClr val="C00000"/>
                          </a:solidFill>
                          <a:latin typeface="+mn-lt"/>
                          <a:cs typeface="Arial" panose="020B0604020202020204" pitchFamily="34" charset="0"/>
                        </a:rPr>
                        <a:t>+2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996387"/>
                  </a:ext>
                </a:extLst>
              </a:tr>
              <a:tr h="547214">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All-Cause Hospitalization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Within previous 6 mo: </a:t>
                      </a:r>
                      <a:r>
                        <a:rPr lang="en-US" sz="1500" b="1" dirty="0">
                          <a:solidFill>
                            <a:schemeClr val="tx1"/>
                          </a:solidFill>
                          <a:latin typeface="+mn-lt"/>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6983404"/>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Vital 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algn="ctr"/>
                      <a:r>
                        <a:rPr lang="en-US" sz="1500" b="0" dirty="0">
                          <a:solidFill>
                            <a:schemeClr val="tx1"/>
                          </a:solidFill>
                          <a:latin typeface="+mn-lt"/>
                          <a:cs typeface="Arial" panose="020B0604020202020204" pitchFamily="34" charset="0"/>
                        </a:rPr>
                        <a:t>SBP &lt; 110 mmHg: </a:t>
                      </a:r>
                      <a:r>
                        <a:rPr lang="en-US" sz="1500" b="1" dirty="0">
                          <a:solidFill>
                            <a:srgbClr val="C00000"/>
                          </a:solidFill>
                          <a:latin typeface="+mn-lt"/>
                          <a:cs typeface="Arial" panose="020B0604020202020204" pitchFamily="34" charset="0"/>
                        </a:rPr>
                        <a:t>+1</a:t>
                      </a:r>
                      <a:r>
                        <a:rPr lang="en-US" sz="1500" b="0" dirty="0">
                          <a:solidFill>
                            <a:schemeClr val="tx1"/>
                          </a:solidFill>
                          <a:latin typeface="+mn-lt"/>
                          <a:cs typeface="Arial" panose="020B0604020202020204" pitchFamily="34" charset="0"/>
                        </a:rPr>
                        <a:t> </a:t>
                      </a:r>
                      <a:r>
                        <a:rPr lang="en-US" sz="1500" b="1" dirty="0">
                          <a:solidFill>
                            <a:srgbClr val="C00000"/>
                          </a:solidFill>
                          <a:latin typeface="+mn-lt"/>
                          <a:cs typeface="Arial" panose="020B0604020202020204" pitchFamily="34" charset="0"/>
                        </a:rPr>
                        <a:t>pt</a:t>
                      </a: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dirty="0">
                          <a:solidFill>
                            <a:schemeClr val="tx1"/>
                          </a:solidFill>
                          <a:latin typeface="+mn-lt"/>
                          <a:cs typeface="Arial" panose="020B0604020202020204" pitchFamily="34" charset="0"/>
                        </a:rPr>
                        <a:t>HR &gt; 96 bpm: </a:t>
                      </a:r>
                      <a:r>
                        <a:rPr lang="en-US" sz="1500" b="1" dirty="0">
                          <a:solidFill>
                            <a:srgbClr val="C00000"/>
                          </a:solidFill>
                          <a:latin typeface="+mn-lt"/>
                          <a:cs typeface="Arial" panose="020B0604020202020204" pitchFamily="34" charset="0"/>
                        </a:rPr>
                        <a:t>+1 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268483893"/>
                  </a:ext>
                </a:extLst>
              </a:tr>
              <a:tr h="547214">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6MWD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algn="ctr"/>
                      <a:r>
                        <a:rPr lang="en-US" sz="1500" b="0" kern="1200" baseline="0" dirty="0">
                          <a:solidFill>
                            <a:schemeClr val="tx1"/>
                          </a:solidFill>
                          <a:latin typeface="+mn-lt"/>
                          <a:cs typeface="Arial" panose="020B0604020202020204" pitchFamily="34" charset="0"/>
                        </a:rPr>
                        <a:t>≥ 440 m: </a:t>
                      </a:r>
                      <a:r>
                        <a:rPr lang="en-US" sz="1500" b="1" dirty="0">
                          <a:solidFill>
                            <a:srgbClr val="C00000"/>
                          </a:solidFill>
                          <a:latin typeface="+mn-lt"/>
                          <a:ea typeface="Cambria Math" panose="02040503050406030204" pitchFamily="18" charset="0"/>
                          <a:cs typeface="Arial" panose="020B0604020202020204" pitchFamily="34" charset="0"/>
                        </a:rPr>
                        <a:t>−</a:t>
                      </a:r>
                      <a:r>
                        <a:rPr lang="en-US" sz="1500" b="1" kern="1200" baseline="0" dirty="0">
                          <a:solidFill>
                            <a:srgbClr val="C00000"/>
                          </a:solidFill>
                          <a:latin typeface="+mn-lt"/>
                          <a:cs typeface="Arial" panose="020B0604020202020204" pitchFamily="34" charset="0"/>
                        </a:rPr>
                        <a:t>2</a:t>
                      </a:r>
                      <a:r>
                        <a:rPr lang="en-US" sz="1500" b="0" kern="1200" baseline="0" dirty="0">
                          <a:solidFill>
                            <a:schemeClr val="tx1"/>
                          </a:solidFill>
                          <a:latin typeface="+mn-lt"/>
                          <a:cs typeface="Arial" panose="020B0604020202020204" pitchFamily="34" charset="0"/>
                        </a:rPr>
                        <a:t> </a:t>
                      </a:r>
                      <a:r>
                        <a:rPr lang="en-US" sz="1500" b="1" dirty="0">
                          <a:solidFill>
                            <a:srgbClr val="C00000"/>
                          </a:solidFill>
                          <a:latin typeface="+mn-lt"/>
                          <a:cs typeface="Arial" panose="020B0604020202020204" pitchFamily="34" charset="0"/>
                        </a:rPr>
                        <a:t>pt</a:t>
                      </a: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500" b="0" kern="1200" baseline="0" dirty="0">
                          <a:solidFill>
                            <a:schemeClr val="tx1"/>
                          </a:solidFill>
                          <a:latin typeface="+mn-lt"/>
                          <a:cs typeface="Arial" panose="020B0604020202020204" pitchFamily="34" charset="0"/>
                        </a:rPr>
                        <a:t>320 to </a:t>
                      </a:r>
                    </a:p>
                    <a:p>
                      <a:pPr algn="ctr"/>
                      <a:r>
                        <a:rPr lang="en-US" sz="1500" b="0" kern="1200" baseline="0" dirty="0">
                          <a:solidFill>
                            <a:schemeClr val="tx1"/>
                          </a:solidFill>
                          <a:latin typeface="+mn-lt"/>
                          <a:cs typeface="Arial" panose="020B0604020202020204" pitchFamily="34" charset="0"/>
                        </a:rPr>
                        <a:t>&lt;440 m: </a:t>
                      </a:r>
                      <a:r>
                        <a:rPr lang="en-US" sz="1500" b="1" dirty="0">
                          <a:solidFill>
                            <a:srgbClr val="C00000"/>
                          </a:solidFill>
                          <a:latin typeface="+mn-lt"/>
                          <a:ea typeface="Cambria Math" panose="02040503050406030204" pitchFamily="18" charset="0"/>
                          <a:cs typeface="Arial" panose="020B0604020202020204" pitchFamily="34" charset="0"/>
                        </a:rPr>
                        <a:t>−</a:t>
                      </a:r>
                      <a:r>
                        <a:rPr lang="en-US" sz="1500" b="1" kern="1200" baseline="0"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r>
                        <a:rPr lang="en-US" sz="1500" b="0" kern="1200" baseline="0" dirty="0">
                          <a:solidFill>
                            <a:schemeClr val="tx1"/>
                          </a:solidFill>
                          <a:latin typeface="+mn-lt"/>
                          <a:cs typeface="Arial" panose="020B0604020202020204" pitchFamily="34" charset="0"/>
                        </a:rPr>
                        <a:t> </a:t>
                      </a:r>
                      <a:endParaRPr lang="en-US" sz="15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kern="1200" baseline="0" dirty="0">
                          <a:solidFill>
                            <a:schemeClr val="tx1"/>
                          </a:solidFill>
                          <a:latin typeface="+mn-lt"/>
                          <a:cs typeface="Arial" panose="020B0604020202020204" pitchFamily="34" charset="0"/>
                        </a:rPr>
                        <a:t>320 to </a:t>
                      </a:r>
                    </a:p>
                    <a:p>
                      <a:pPr algn="ctr"/>
                      <a:r>
                        <a:rPr lang="en-US" sz="1500" b="0" kern="1200" baseline="0" dirty="0">
                          <a:solidFill>
                            <a:schemeClr val="tx1"/>
                          </a:solidFill>
                          <a:latin typeface="+mn-lt"/>
                          <a:cs typeface="Arial" panose="020B0604020202020204" pitchFamily="34" charset="0"/>
                        </a:rPr>
                        <a:t>&lt; 440 m: </a:t>
                      </a:r>
                      <a:r>
                        <a:rPr lang="en-US" sz="1500" b="1" dirty="0">
                          <a:solidFill>
                            <a:srgbClr val="C00000"/>
                          </a:solidFill>
                          <a:latin typeface="+mn-lt"/>
                          <a:ea typeface="Cambria Math" panose="02040503050406030204" pitchFamily="18" charset="0"/>
                          <a:cs typeface="Arial" panose="020B0604020202020204" pitchFamily="34" charset="0"/>
                        </a:rPr>
                        <a:t>−</a:t>
                      </a:r>
                      <a:r>
                        <a:rPr lang="en-US" sz="1500" b="1" kern="1200" baseline="0" dirty="0">
                          <a:solidFill>
                            <a:srgbClr val="C00000"/>
                          </a:solidFill>
                          <a:latin typeface="+mn-lt"/>
                          <a:cs typeface="Arial" panose="020B0604020202020204" pitchFamily="34" charset="0"/>
                        </a:rPr>
                        <a:t>1 </a:t>
                      </a:r>
                      <a:r>
                        <a:rPr lang="en-US" sz="1500" b="1" dirty="0">
                          <a:solidFill>
                            <a:srgbClr val="C00000"/>
                          </a:solidFill>
                          <a:latin typeface="+mn-lt"/>
                          <a:cs typeface="Arial" panose="020B0604020202020204" pitchFamily="34" charset="0"/>
                        </a:rPr>
                        <a:t>pt</a:t>
                      </a:r>
                      <a:r>
                        <a:rPr lang="en-US" sz="1500" b="0" kern="1200" baseline="0" dirty="0">
                          <a:solidFill>
                            <a:schemeClr val="tx1"/>
                          </a:solidFill>
                          <a:latin typeface="+mn-lt"/>
                          <a:cs typeface="Arial" panose="020B0604020202020204" pitchFamily="34" charset="0"/>
                        </a:rPr>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r>
                        <a:rPr lang="en-US" sz="1500" b="0" kern="1200" baseline="0" dirty="0">
                          <a:solidFill>
                            <a:schemeClr val="tx1"/>
                          </a:solidFill>
                          <a:latin typeface="+mn-lt"/>
                          <a:cs typeface="Arial" panose="020B0604020202020204" pitchFamily="34" charset="0"/>
                        </a:rPr>
                        <a:t>&lt;165 m: </a:t>
                      </a:r>
                      <a:r>
                        <a:rPr lang="en-US" sz="1500" b="1" kern="1200" baseline="0"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kern="1200" baseline="0" dirty="0">
                          <a:solidFill>
                            <a:schemeClr val="tx1"/>
                          </a:solidFill>
                          <a:latin typeface="+mn-lt"/>
                          <a:cs typeface="Arial" panose="020B0604020202020204" pitchFamily="34" charset="0"/>
                        </a:rPr>
                        <a:t>&lt; 165 m: </a:t>
                      </a:r>
                      <a:r>
                        <a:rPr lang="en-US" sz="1500" b="1" kern="1200" baseline="0" dirty="0">
                          <a:solidFill>
                            <a:srgbClr val="C00000"/>
                          </a:solidFill>
                          <a:latin typeface="+mn-lt"/>
                          <a:cs typeface="Arial" panose="020B0604020202020204" pitchFamily="34" charset="0"/>
                        </a:rPr>
                        <a:t>+1 </a:t>
                      </a:r>
                      <a:r>
                        <a:rPr lang="en-US" sz="1500" b="1" dirty="0">
                          <a:solidFill>
                            <a:srgbClr val="C00000"/>
                          </a:solidFill>
                          <a:latin typeface="+mn-lt"/>
                          <a:cs typeface="Arial" panose="020B0604020202020204" pitchFamily="34" charset="0"/>
                        </a:rPr>
                        <a:t>pt</a:t>
                      </a:r>
                      <a:endParaRPr lang="en-US" sz="1500" b="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907175"/>
                  </a:ext>
                </a:extLst>
              </a:tr>
              <a:tr h="547214">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BNP </a:t>
                      </a:r>
                    </a:p>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(or NT-proBNP)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algn="ctr"/>
                      <a:r>
                        <a:rPr lang="en-US" sz="1500" b="0" dirty="0">
                          <a:solidFill>
                            <a:schemeClr val="tx1"/>
                          </a:solidFill>
                          <a:latin typeface="+mn-lt"/>
                          <a:cs typeface="Arial" panose="020B0604020202020204" pitchFamily="34" charset="0"/>
                        </a:rPr>
                        <a:t>&lt; 50 pg/mL </a:t>
                      </a:r>
                    </a:p>
                    <a:p>
                      <a:pPr algn="ctr"/>
                      <a:r>
                        <a:rPr lang="en-US" sz="1500" b="0" dirty="0">
                          <a:solidFill>
                            <a:schemeClr val="tx1"/>
                          </a:solidFill>
                          <a:latin typeface="+mn-lt"/>
                          <a:cs typeface="Arial" panose="020B0604020202020204" pitchFamily="34" charset="0"/>
                        </a:rPr>
                        <a:t>(&lt; 300 pg/mL): </a:t>
                      </a:r>
                      <a:r>
                        <a:rPr lang="en-US" sz="1500" b="1" dirty="0">
                          <a:solidFill>
                            <a:srgbClr val="C00000"/>
                          </a:solidFill>
                          <a:latin typeface="+mn-lt"/>
                          <a:ea typeface="Cambria Math" panose="02040503050406030204" pitchFamily="18" charset="0"/>
                          <a:cs typeface="Arial" panose="020B0604020202020204" pitchFamily="34" charset="0"/>
                        </a:rPr>
                        <a:t>−</a:t>
                      </a:r>
                      <a:r>
                        <a:rPr lang="en-US" sz="1500" b="1" dirty="0">
                          <a:solidFill>
                            <a:srgbClr val="C00000"/>
                          </a:solidFill>
                          <a:latin typeface="+mn-lt"/>
                          <a:cs typeface="Arial" panose="020B0604020202020204" pitchFamily="34" charset="0"/>
                        </a:rPr>
                        <a:t>2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200 to &lt;800 pg/mL: </a:t>
                      </a:r>
                      <a:r>
                        <a:rPr lang="en-US" sz="1500" b="1" dirty="0">
                          <a:solidFill>
                            <a:srgbClr val="C00000"/>
                          </a:solidFill>
                          <a:latin typeface="+mn-lt"/>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en-US" sz="1500" b="0" dirty="0">
                          <a:solidFill>
                            <a:schemeClr val="tx1"/>
                          </a:solidFill>
                          <a:latin typeface="+mn-lt"/>
                          <a:cs typeface="Arial" panose="020B0604020202020204" pitchFamily="34" charset="0"/>
                        </a:rPr>
                        <a:t>200 to &lt; 800 </a:t>
                      </a:r>
                      <a:r>
                        <a:rPr lang="en-US" sz="1500" b="0" dirty="0" err="1">
                          <a:solidFill>
                            <a:schemeClr val="tx1"/>
                          </a:solidFill>
                          <a:latin typeface="+mn-lt"/>
                          <a:cs typeface="Arial" panose="020B0604020202020204" pitchFamily="34" charset="0"/>
                        </a:rPr>
                        <a:t>pg</a:t>
                      </a:r>
                      <a:r>
                        <a:rPr lang="en-US" sz="1500" b="0" dirty="0">
                          <a:solidFill>
                            <a:schemeClr val="tx1"/>
                          </a:solidFill>
                          <a:latin typeface="+mn-lt"/>
                          <a:cs typeface="Arial" panose="020B0604020202020204" pitchFamily="34" charset="0"/>
                        </a:rPr>
                        <a:t>/mL: </a:t>
                      </a:r>
                      <a:r>
                        <a:rPr lang="en-US" sz="1500" b="1" dirty="0">
                          <a:solidFill>
                            <a:srgbClr val="C00000"/>
                          </a:solidFill>
                          <a:latin typeface="+mn-lt"/>
                          <a:cs typeface="Arial" panose="020B0604020202020204" pitchFamily="34" charset="0"/>
                        </a:rPr>
                        <a:t>+1 </a:t>
                      </a:r>
                      <a:r>
                        <a:rPr lang="en-US" sz="1800" b="1" dirty="0">
                          <a:solidFill>
                            <a:srgbClr val="C00000"/>
                          </a:solidFill>
                          <a:latin typeface="+mn-lt"/>
                          <a:cs typeface="Arial" panose="020B0604020202020204" pitchFamily="34" charset="0"/>
                        </a:rPr>
                        <a:t>pt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kern="1200" baseline="0" dirty="0">
                          <a:solidFill>
                            <a:schemeClr val="tx1"/>
                          </a:solidFill>
                          <a:latin typeface="+mn-lt"/>
                          <a:cs typeface="Arial" panose="020B0604020202020204" pitchFamily="34" charset="0"/>
                        </a:rPr>
                        <a:t>≥800 pg/mL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kern="1200" baseline="0" dirty="0">
                          <a:solidFill>
                            <a:schemeClr val="tx1"/>
                          </a:solidFill>
                          <a:latin typeface="+mn-lt"/>
                          <a:cs typeface="Arial" panose="020B0604020202020204" pitchFamily="34" charset="0"/>
                        </a:rPr>
                        <a:t> (≥1100 pg/mL): </a:t>
                      </a:r>
                      <a:r>
                        <a:rPr lang="en-US" sz="1500" b="1" kern="1200" baseline="0" dirty="0">
                          <a:solidFill>
                            <a:srgbClr val="C00000"/>
                          </a:solidFill>
                          <a:latin typeface="+mn-lt"/>
                          <a:cs typeface="Arial" panose="020B0604020202020204" pitchFamily="34" charset="0"/>
                        </a:rPr>
                        <a:t>+2</a:t>
                      </a: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kern="1200" baseline="0" dirty="0">
                          <a:solidFill>
                            <a:schemeClr val="tx1"/>
                          </a:solidFill>
                          <a:latin typeface="+mn-lt"/>
                          <a:cs typeface="Arial" panose="020B0604020202020204" pitchFamily="34" charset="0"/>
                        </a:rPr>
                        <a:t>≥ 800 </a:t>
                      </a:r>
                      <a:r>
                        <a:rPr lang="en-US" sz="1500" b="0" kern="1200" baseline="0" dirty="0" err="1">
                          <a:solidFill>
                            <a:schemeClr val="tx1"/>
                          </a:solidFill>
                          <a:latin typeface="+mn-lt"/>
                          <a:cs typeface="Arial" panose="020B0604020202020204" pitchFamily="34" charset="0"/>
                        </a:rPr>
                        <a:t>pg</a:t>
                      </a:r>
                      <a:r>
                        <a:rPr lang="en-US" sz="1500" b="0" kern="1200" baseline="0" dirty="0">
                          <a:solidFill>
                            <a:schemeClr val="tx1"/>
                          </a:solidFill>
                          <a:latin typeface="+mn-lt"/>
                          <a:cs typeface="Arial" panose="020B0604020202020204" pitchFamily="34" charset="0"/>
                        </a:rPr>
                        <a:t>/mL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kern="1200" baseline="0" dirty="0">
                          <a:solidFill>
                            <a:schemeClr val="tx1"/>
                          </a:solidFill>
                          <a:latin typeface="+mn-lt"/>
                          <a:cs typeface="Arial" panose="020B0604020202020204" pitchFamily="34" charset="0"/>
                        </a:rPr>
                        <a:t> (≥ 1100 </a:t>
                      </a:r>
                      <a:r>
                        <a:rPr lang="en-US" sz="1500" b="0" kern="1200" baseline="0" dirty="0" err="1">
                          <a:solidFill>
                            <a:schemeClr val="tx1"/>
                          </a:solidFill>
                          <a:latin typeface="+mn-lt"/>
                          <a:cs typeface="Arial" panose="020B0604020202020204" pitchFamily="34" charset="0"/>
                        </a:rPr>
                        <a:t>pg</a:t>
                      </a:r>
                      <a:r>
                        <a:rPr lang="en-US" sz="1500" b="0" kern="1200" baseline="0" dirty="0">
                          <a:solidFill>
                            <a:schemeClr val="tx1"/>
                          </a:solidFill>
                          <a:latin typeface="+mn-lt"/>
                          <a:cs typeface="Arial" panose="020B0604020202020204" pitchFamily="34" charset="0"/>
                        </a:rPr>
                        <a:t>/mL): </a:t>
                      </a:r>
                      <a:r>
                        <a:rPr lang="en-US" sz="1500" b="1" kern="1200" baseline="0" dirty="0">
                          <a:solidFill>
                            <a:srgbClr val="C00000"/>
                          </a:solidFill>
                          <a:latin typeface="+mn-lt"/>
                          <a:cs typeface="Arial" panose="020B0604020202020204" pitchFamily="34" charset="0"/>
                        </a:rPr>
                        <a:t>+2 </a:t>
                      </a:r>
                      <a:r>
                        <a:rPr lang="en-US" sz="1500" b="1" dirty="0">
                          <a:solidFill>
                            <a:srgbClr val="C00000"/>
                          </a:solidFill>
                          <a:latin typeface="+mn-lt"/>
                          <a:cs typeface="Arial" panose="020B0604020202020204" pitchFamily="34" charset="0"/>
                        </a:rPr>
                        <a:t>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75695"/>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Echocardiogram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Pericardial effusion: </a:t>
                      </a:r>
                      <a:r>
                        <a:rPr lang="en-US" sz="1500" b="1"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8045854"/>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PFT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 predicted DL</a:t>
                      </a:r>
                      <a:r>
                        <a:rPr lang="en-US" sz="1200" b="0" dirty="0">
                          <a:solidFill>
                            <a:schemeClr val="tx1"/>
                          </a:solidFill>
                          <a:latin typeface="+mn-lt"/>
                          <a:cs typeface="Arial" panose="020B0604020202020204" pitchFamily="34" charset="0"/>
                        </a:rPr>
                        <a:t>CO</a:t>
                      </a:r>
                      <a:r>
                        <a:rPr lang="en-US" sz="1500" b="0" dirty="0">
                          <a:solidFill>
                            <a:schemeClr val="tx1"/>
                          </a:solidFill>
                          <a:latin typeface="+mn-lt"/>
                          <a:cs typeface="Arial" panose="020B0604020202020204" pitchFamily="34" charset="0"/>
                        </a:rPr>
                        <a:t> &lt;40%: </a:t>
                      </a:r>
                      <a:r>
                        <a:rPr lang="en-US" sz="1500" b="1" dirty="0">
                          <a:solidFill>
                            <a:srgbClr val="C00000"/>
                          </a:solidFill>
                          <a:latin typeface="+mn-lt"/>
                          <a:cs typeface="Arial" panose="020B0604020202020204" pitchFamily="34" charset="0"/>
                        </a:rPr>
                        <a:t>+1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606666"/>
                  </a:ext>
                </a:extLst>
              </a:tr>
              <a:tr h="319208">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RHC Within 1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algn="ctr"/>
                      <a:r>
                        <a:rPr lang="en-US" sz="1500" b="0" dirty="0" err="1">
                          <a:solidFill>
                            <a:schemeClr val="tx1"/>
                          </a:solidFill>
                          <a:latin typeface="+mn-lt"/>
                          <a:cs typeface="Arial" panose="020B0604020202020204" pitchFamily="34" charset="0"/>
                        </a:rPr>
                        <a:t>mRAP</a:t>
                      </a:r>
                      <a:r>
                        <a:rPr lang="en-US" sz="1500" b="0" dirty="0">
                          <a:solidFill>
                            <a:schemeClr val="tx1"/>
                          </a:solidFill>
                          <a:latin typeface="+mn-lt"/>
                          <a:cs typeface="Arial" panose="020B0604020202020204" pitchFamily="34" charset="0"/>
                        </a:rPr>
                        <a:t> </a:t>
                      </a:r>
                      <a:r>
                        <a:rPr lang="en-US" sz="1500" b="0" kern="1200" baseline="0" dirty="0">
                          <a:solidFill>
                            <a:schemeClr val="tx1"/>
                          </a:solidFill>
                          <a:latin typeface="+mn-lt"/>
                          <a:cs typeface="Arial" panose="020B0604020202020204" pitchFamily="34" charset="0"/>
                        </a:rPr>
                        <a:t>≥ 20 mmHg: </a:t>
                      </a:r>
                      <a:r>
                        <a:rPr lang="en-US" sz="1500" b="1" kern="1200" baseline="0" dirty="0">
                          <a:solidFill>
                            <a:srgbClr val="C00000"/>
                          </a:solidFill>
                          <a:latin typeface="+mn-lt"/>
                          <a:cs typeface="Arial" panose="020B0604020202020204" pitchFamily="34" charset="0"/>
                        </a:rPr>
                        <a:t>+1 </a:t>
                      </a:r>
                      <a:r>
                        <a:rPr lang="en-US" sz="1500" b="1" dirty="0">
                          <a:solidFill>
                            <a:srgbClr val="C00000"/>
                          </a:solidFill>
                          <a:latin typeface="+mn-lt"/>
                          <a:cs typeface="Arial" panose="020B0604020202020204" pitchFamily="34" charset="0"/>
                        </a:rPr>
                        <a:t>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500" b="0" kern="1200" baseline="0" dirty="0">
                          <a:solidFill>
                            <a:schemeClr val="tx1"/>
                          </a:solidFill>
                          <a:latin typeface="+mn-lt"/>
                          <a:cs typeface="Arial" panose="020B0604020202020204" pitchFamily="34" charset="0"/>
                        </a:rPr>
                        <a:t>PVR &lt; 5 Wood units: </a:t>
                      </a:r>
                      <a:r>
                        <a:rPr lang="en-US" sz="1500" b="0" dirty="0">
                          <a:solidFill>
                            <a:schemeClr val="tx1"/>
                          </a:solidFill>
                          <a:latin typeface="+mn-lt"/>
                          <a:ea typeface="Cambria Math" panose="02040503050406030204" pitchFamily="18" charset="0"/>
                          <a:cs typeface="Arial" panose="020B0604020202020204" pitchFamily="34" charset="0"/>
                        </a:rPr>
                        <a:t>−</a:t>
                      </a:r>
                      <a:r>
                        <a:rPr lang="en-US" sz="1500" b="0" kern="1200" baseline="0" dirty="0">
                          <a:solidFill>
                            <a:schemeClr val="tx1"/>
                          </a:solidFill>
                          <a:latin typeface="+mn-lt"/>
                          <a:cs typeface="Arial" panose="020B0604020202020204" pitchFamily="34" charset="0"/>
                        </a:rPr>
                        <a:t>1</a:t>
                      </a: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5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037876"/>
                  </a:ext>
                </a:extLst>
              </a:tr>
              <a:tr h="0">
                <a:tc>
                  <a:txBody>
                    <a:bodyPr/>
                    <a:lstStyle/>
                    <a:p>
                      <a:r>
                        <a:rPr lang="en-US" sz="1500" b="1" dirty="0">
                          <a:solidFill>
                            <a:schemeClr val="bg1"/>
                          </a:solidFill>
                          <a:effectLst>
                            <a:outerShdw blurRad="50800" dist="12700" dir="5400000" algn="ctr" rotWithShape="0">
                              <a:schemeClr val="tx1"/>
                            </a:outerShdw>
                          </a:effectLst>
                          <a:latin typeface="+mn-lt"/>
                          <a:cs typeface="Arial" panose="020B0604020202020204" pitchFamily="34" charset="0"/>
                        </a:rPr>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rgbClr val="C00000"/>
                          </a:solidFill>
                          <a:latin typeface="+mn-lt"/>
                          <a:ea typeface="Cambria Math" panose="02040503050406030204" pitchFamily="18" charset="0"/>
                          <a:cs typeface="Arial" panose="020B0604020202020204" pitchFamily="34" charset="0"/>
                        </a:rPr>
                        <a:t>Sum of above +6 </a:t>
                      </a:r>
                      <a:r>
                        <a:rPr lang="en-US" sz="1500" b="1" dirty="0" err="1">
                          <a:solidFill>
                            <a:srgbClr val="C00000"/>
                          </a:solidFill>
                          <a:latin typeface="+mn-lt"/>
                          <a:cs typeface="Arial" panose="020B0604020202020204" pitchFamily="34" charset="0"/>
                        </a:rPr>
                        <a:t>pt</a:t>
                      </a: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rgbClr val="C00000"/>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054074"/>
                  </a:ext>
                </a:extLst>
              </a:tr>
            </a:tbl>
          </a:graphicData>
        </a:graphic>
      </p:graphicFrame>
      <p:sp>
        <p:nvSpPr>
          <p:cNvPr id="2" name="TextBox 1">
            <a:extLst>
              <a:ext uri="{FF2B5EF4-FFF2-40B4-BE49-F238E27FC236}">
                <a16:creationId xmlns:a16="http://schemas.microsoft.com/office/drawing/2014/main" id="{4294154D-7EB2-82C8-C14F-7F25D99958AE}"/>
              </a:ext>
            </a:extLst>
          </p:cNvPr>
          <p:cNvSpPr txBox="1"/>
          <p:nvPr/>
        </p:nvSpPr>
        <p:spPr>
          <a:xfrm>
            <a:off x="9793940" y="3627134"/>
            <a:ext cx="2229492" cy="2970044"/>
          </a:xfrm>
          <a:prstGeom prst="rect">
            <a:avLst/>
          </a:prstGeom>
          <a:noFill/>
        </p:spPr>
        <p:txBody>
          <a:bodyPr wrap="square" rtlCol="0">
            <a:spAutoFit/>
          </a:bodyPr>
          <a:lstStyle/>
          <a:p>
            <a:r>
              <a:rPr lang="en-US" sz="1100" dirty="0">
                <a:solidFill>
                  <a:schemeClr val="bg2">
                    <a:lumMod val="50000"/>
                  </a:schemeClr>
                </a:solidFill>
              </a:rPr>
              <a:t>CTD-PAH, connective tissue disease associated pulmonary arterial hypertension; </a:t>
            </a:r>
            <a:r>
              <a:rPr lang="en-US" sz="1100" dirty="0" err="1">
                <a:solidFill>
                  <a:schemeClr val="bg2">
                    <a:lumMod val="50000"/>
                  </a:schemeClr>
                </a:solidFill>
              </a:rPr>
              <a:t>DLco</a:t>
            </a:r>
            <a:r>
              <a:rPr lang="en-US" sz="1100" dirty="0">
                <a:solidFill>
                  <a:schemeClr val="bg2">
                    <a:lumMod val="50000"/>
                  </a:schemeClr>
                </a:solidFill>
              </a:rPr>
              <a:t>, diffusion capacity </a:t>
            </a:r>
            <a:r>
              <a:rPr lang="en-US" sz="1100" dirty="0" err="1">
                <a:solidFill>
                  <a:schemeClr val="bg2">
                    <a:lumMod val="50000"/>
                  </a:schemeClr>
                </a:solidFill>
              </a:rPr>
              <a:t>forcarabon</a:t>
            </a:r>
            <a:r>
              <a:rPr lang="en-US" sz="1100" dirty="0">
                <a:solidFill>
                  <a:schemeClr val="bg2">
                    <a:lumMod val="50000"/>
                  </a:schemeClr>
                </a:solidFill>
              </a:rPr>
              <a:t> monoxide; eGFR, estimated glomerular filtration rate; FC, functional class; HR, heart rate; </a:t>
            </a:r>
            <a:r>
              <a:rPr lang="en-US" sz="1100" dirty="0" err="1">
                <a:solidFill>
                  <a:schemeClr val="bg2">
                    <a:lumMod val="50000"/>
                  </a:schemeClr>
                </a:solidFill>
              </a:rPr>
              <a:t>mRAP</a:t>
            </a:r>
            <a:r>
              <a:rPr lang="en-US" sz="1100" dirty="0">
                <a:solidFill>
                  <a:schemeClr val="bg2">
                    <a:lumMod val="50000"/>
                  </a:schemeClr>
                </a:solidFill>
              </a:rPr>
              <a:t>, mean right atrial pressure; NHYA, New York Heart Association; PFT, pulmonary function test; </a:t>
            </a:r>
            <a:r>
              <a:rPr lang="en-US" sz="1100" dirty="0" err="1">
                <a:solidFill>
                  <a:schemeClr val="bg2">
                    <a:lumMod val="50000"/>
                  </a:schemeClr>
                </a:solidFill>
              </a:rPr>
              <a:t>PoPH</a:t>
            </a:r>
            <a:r>
              <a:rPr lang="en-US" sz="1100" dirty="0">
                <a:solidFill>
                  <a:schemeClr val="bg2">
                    <a:lumMod val="50000"/>
                  </a:schemeClr>
                </a:solidFill>
              </a:rPr>
              <a:t>, </a:t>
            </a:r>
            <a:r>
              <a:rPr lang="en-US" sz="1100" dirty="0" err="1">
                <a:solidFill>
                  <a:schemeClr val="bg2">
                    <a:lumMod val="50000"/>
                  </a:schemeClr>
                </a:solidFill>
              </a:rPr>
              <a:t>portopulmonary</a:t>
            </a:r>
            <a:r>
              <a:rPr lang="en-US" sz="1100" dirty="0">
                <a:solidFill>
                  <a:schemeClr val="bg2">
                    <a:lumMod val="50000"/>
                  </a:schemeClr>
                </a:solidFill>
              </a:rPr>
              <a:t> </a:t>
            </a:r>
            <a:r>
              <a:rPr lang="en-US" sz="1100" dirty="0" err="1">
                <a:solidFill>
                  <a:schemeClr val="bg2">
                    <a:lumMod val="50000"/>
                  </a:schemeClr>
                </a:solidFill>
              </a:rPr>
              <a:t>hypertension;PVR</a:t>
            </a:r>
            <a:r>
              <a:rPr lang="en-US" sz="1100" dirty="0">
                <a:solidFill>
                  <a:schemeClr val="bg2">
                    <a:lumMod val="50000"/>
                  </a:schemeClr>
                </a:solidFill>
              </a:rPr>
              <a:t>, pulmonary vascular resistance; RHC, right heart catheterization; SBP, systolic blood pressure; WHO, World Health Organization</a:t>
            </a:r>
          </a:p>
        </p:txBody>
      </p:sp>
      <p:sp>
        <p:nvSpPr>
          <p:cNvPr id="8" name="Footer Placeholder 7">
            <a:extLst>
              <a:ext uri="{FF2B5EF4-FFF2-40B4-BE49-F238E27FC236}">
                <a16:creationId xmlns:a16="http://schemas.microsoft.com/office/drawing/2014/main" id="{0C557425-73A0-AA87-4DA9-F2DA502A91B3}"/>
              </a:ext>
            </a:extLst>
          </p:cNvPr>
          <p:cNvSpPr>
            <a:spLocks noGrp="1"/>
          </p:cNvSpPr>
          <p:nvPr>
            <p:ph type="ftr" sz="quarter" idx="3"/>
          </p:nvPr>
        </p:nvSpPr>
        <p:spPr>
          <a:xfrm>
            <a:off x="0" y="6415869"/>
            <a:ext cx="10744199" cy="442131"/>
          </a:xfrm>
        </p:spPr>
        <p:txBody>
          <a:bodyPr/>
          <a:lstStyle/>
          <a:p>
            <a:r>
              <a:rPr lang="en-US" dirty="0"/>
              <a:t>Adapted from </a:t>
            </a:r>
            <a:r>
              <a:rPr lang="en-US" dirty="0" err="1"/>
              <a:t>Benza</a:t>
            </a:r>
            <a:r>
              <a:rPr lang="en-US" dirty="0"/>
              <a:t> RL, et al. </a:t>
            </a:r>
            <a:r>
              <a:rPr lang="en-US" i="1" dirty="0"/>
              <a:t>Chest</a:t>
            </a:r>
            <a:r>
              <a:rPr lang="en-US" dirty="0"/>
              <a:t>. 2021:159:337-346.</a:t>
            </a:r>
          </a:p>
        </p:txBody>
      </p:sp>
    </p:spTree>
    <p:extLst>
      <p:ext uri="{BB962C8B-B14F-4D97-AF65-F5344CB8AC3E}">
        <p14:creationId xmlns:p14="http://schemas.microsoft.com/office/powerpoint/2010/main" val="1542430874"/>
      </p:ext>
    </p:extLst>
  </p:cSld>
  <p:clrMapOvr>
    <a:masterClrMapping/>
  </p:clrMapOvr>
</p:sld>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1_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1552</TotalTime>
  <Words>1193</Words>
  <Application>Microsoft Macintosh PowerPoint</Application>
  <PresentationFormat>Widescreen</PresentationFormat>
  <Paragraphs>185</Paragraphs>
  <Slides>10</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Arial Narrow</vt:lpstr>
      <vt:lpstr>Calibri</vt:lpstr>
      <vt:lpstr>Calibri Light</vt:lpstr>
      <vt:lpstr>Century Gothic</vt:lpstr>
      <vt:lpstr>Trebuchet MS</vt:lpstr>
      <vt:lpstr>Pulm-critical Care Theme</vt:lpstr>
      <vt:lpstr>1_Pulm-critical Care Theme</vt:lpstr>
      <vt:lpstr>Office Theme</vt:lpstr>
      <vt:lpstr>Neurology2023</vt:lpstr>
      <vt:lpstr>Understanding the 4-Strata Approach to Risk Assessment (RA) for Patient Monitoring and Management</vt:lpstr>
      <vt:lpstr>Disclaimer</vt:lpstr>
      <vt:lpstr>PowerPoint Presentation</vt:lpstr>
      <vt:lpstr>Variables Used to Calculate Simplified Four-Strata Risk Assessment Tool</vt:lpstr>
      <vt:lpstr>COMPERA 2.0: Refined 4-Stratum Risk Assessment Model</vt:lpstr>
      <vt:lpstr>French Validation: Risk Assessment at Baseline and First Reassessment </vt:lpstr>
      <vt:lpstr>Sensitivity to Change in Status  (French Pulmonary Hypertension Registry)</vt:lpstr>
      <vt:lpstr>PAH REVEAL Risk Score Calculator 2.0</vt:lpstr>
      <vt:lpstr>REVEAL 2.0 and Lite 2 Risk Score Parameters and Scoring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4-Strata Approach to Risk Assessment (RA) for Patient Monitoring and Management</dc:title>
  <dc:subject/>
  <dc:creator>MedEd On The Go</dc:creator>
  <cp:keywords/>
  <dc:description/>
  <cp:lastModifiedBy>Moriah Diethorn</cp:lastModifiedBy>
  <cp:revision>21</cp:revision>
  <dcterms:created xsi:type="dcterms:W3CDTF">2023-04-11T16:30:28Z</dcterms:created>
  <dcterms:modified xsi:type="dcterms:W3CDTF">2023-05-24T19:01:46Z</dcterms:modified>
  <cp:category/>
</cp:coreProperties>
</file>