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700" r:id="rId3"/>
  </p:sldMasterIdLst>
  <p:notesMasterIdLst>
    <p:notesMasterId r:id="rId14"/>
  </p:notesMasterIdLst>
  <p:handoutMasterIdLst>
    <p:handoutMasterId r:id="rId15"/>
  </p:handoutMasterIdLst>
  <p:sldIdLst>
    <p:sldId id="2134959410" r:id="rId4"/>
    <p:sldId id="256" r:id="rId5"/>
    <p:sldId id="265" r:id="rId6"/>
    <p:sldId id="597" r:id="rId7"/>
    <p:sldId id="886" r:id="rId8"/>
    <p:sldId id="897" r:id="rId9"/>
    <p:sldId id="458" r:id="rId10"/>
    <p:sldId id="624" r:id="rId11"/>
    <p:sldId id="634"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C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autoAdjust="0"/>
    <p:restoredTop sz="94694" autoAdjust="0"/>
  </p:normalViewPr>
  <p:slideViewPr>
    <p:cSldViewPr snapToGrid="0">
      <p:cViewPr varScale="1">
        <p:scale>
          <a:sx n="117" d="100"/>
          <a:sy n="117" d="100"/>
        </p:scale>
        <p:origin x="448"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96" d="100"/>
        <a:sy n="196"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5/24/23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78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82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9468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875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9305BA-9DF0-CD48-B8E9-44EC285E3A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27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EF5AB9BD-0A7D-DE98-76AA-9FB4089D2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9F19C13F-368D-ACB1-0CE5-FB588FEA85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4235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266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7708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8115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1770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572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379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6274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152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6672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428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0797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680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2584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943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5300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7620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276247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648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8067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0453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1130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71079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20979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84189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53567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94399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5715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0351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388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5724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3574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2113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6335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BFD3A15-F096-E448-224C-8843539525E7}"/>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9809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747728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9175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EF3BC-174B-AD8A-F8BB-CA4E9ED7F4BC}"/>
              </a:ext>
            </a:extLst>
          </p:cNvPr>
          <p:cNvSpPr>
            <a:spLocks noGrp="1"/>
          </p:cNvSpPr>
          <p:nvPr>
            <p:ph type="title"/>
          </p:nvPr>
        </p:nvSpPr>
        <p:spPr>
          <a:xfrm>
            <a:off x="609601" y="1420980"/>
            <a:ext cx="10515600" cy="2852737"/>
          </a:xfrm>
        </p:spPr>
        <p:txBody>
          <a:bodyPr/>
          <a:lstStyle/>
          <a:p>
            <a:pPr algn="l"/>
            <a:r>
              <a:rPr lang="en-US" dirty="0"/>
              <a:t>Understanding the Proposed 3-Strata Approach for Initial Risk Assessment (RA) at Diagnosis</a:t>
            </a:r>
          </a:p>
        </p:txBody>
      </p:sp>
      <p:sp>
        <p:nvSpPr>
          <p:cNvPr id="9" name="Text Placeholder 8">
            <a:extLst>
              <a:ext uri="{FF2B5EF4-FFF2-40B4-BE49-F238E27FC236}">
                <a16:creationId xmlns:a16="http://schemas.microsoft.com/office/drawing/2014/main" id="{1371E7D5-BFD4-6D1E-853A-5D756166D105}"/>
              </a:ext>
            </a:extLst>
          </p:cNvPr>
          <p:cNvSpPr>
            <a:spLocks noGrp="1"/>
          </p:cNvSpPr>
          <p:nvPr>
            <p:ph type="body" idx="1"/>
          </p:nvPr>
        </p:nvSpPr>
        <p:spPr>
          <a:xfrm>
            <a:off x="609601" y="4471193"/>
            <a:ext cx="10515600" cy="1931653"/>
          </a:xfrm>
        </p:spPr>
        <p:txBody>
          <a:bodyPr>
            <a:normAutofit/>
          </a:bodyPr>
          <a:lstStyle/>
          <a:p>
            <a:pPr algn="l"/>
            <a:r>
              <a:rPr lang="en-US" dirty="0" err="1"/>
              <a:t>Vallerie</a:t>
            </a:r>
            <a:r>
              <a:rPr lang="en-US" dirty="0"/>
              <a:t> V. McLaughlin, MD                                                                                               </a:t>
            </a:r>
          </a:p>
          <a:p>
            <a:pPr algn="l"/>
            <a:r>
              <a:rPr lang="en-US" dirty="0"/>
              <a:t>Associate Chief Clinical Officer, Cardiovascular Services</a:t>
            </a:r>
          </a:p>
          <a:p>
            <a:pPr algn="l"/>
            <a:r>
              <a:rPr lang="en-US" dirty="0"/>
              <a:t>Director, Pulmonary Hypertension Program</a:t>
            </a:r>
          </a:p>
          <a:p>
            <a:pPr algn="l"/>
            <a:r>
              <a:rPr lang="en-US" dirty="0"/>
              <a:t>University of Michigan</a:t>
            </a:r>
          </a:p>
          <a:p>
            <a:pPr algn="l"/>
            <a:r>
              <a:rPr lang="en-US" dirty="0"/>
              <a:t>Ann Arbor, MI</a:t>
            </a:r>
          </a:p>
          <a:p>
            <a:pPr algn="l"/>
            <a:endParaRPr lang="en-US" dirty="0"/>
          </a:p>
        </p:txBody>
      </p:sp>
    </p:spTree>
    <p:extLst>
      <p:ext uri="{BB962C8B-B14F-4D97-AF65-F5344CB8AC3E}">
        <p14:creationId xmlns:p14="http://schemas.microsoft.com/office/powerpoint/2010/main" val="259155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Multi-parameter Risk Assessment Is Needed</a:t>
            </a:r>
          </a:p>
        </p:txBody>
      </p:sp>
      <p:grpSp>
        <p:nvGrpSpPr>
          <p:cNvPr id="4" name="Group 3">
            <a:extLst>
              <a:ext uri="{FF2B5EF4-FFF2-40B4-BE49-F238E27FC236}">
                <a16:creationId xmlns:a16="http://schemas.microsoft.com/office/drawing/2014/main" id="{0A744B3C-81E0-DF41-ADC1-488487A0DC4A}"/>
              </a:ext>
            </a:extLst>
          </p:cNvPr>
          <p:cNvGrpSpPr/>
          <p:nvPr/>
        </p:nvGrpSpPr>
        <p:grpSpPr>
          <a:xfrm>
            <a:off x="1542025" y="1327618"/>
            <a:ext cx="8777003" cy="4663906"/>
            <a:chOff x="1596453" y="1545332"/>
            <a:chExt cx="8777003" cy="4663906"/>
          </a:xfrm>
        </p:grpSpPr>
        <p:sp>
          <p:nvSpPr>
            <p:cNvPr id="3" name="Rounded Rectangle 2"/>
            <p:cNvSpPr/>
            <p:nvPr/>
          </p:nvSpPr>
          <p:spPr>
            <a:xfrm>
              <a:off x="4815150" y="1545332"/>
              <a:ext cx="2561703" cy="589871"/>
            </a:xfrm>
            <a:prstGeom prst="roundRect">
              <a:avLst/>
            </a:prstGeom>
            <a:solidFill>
              <a:srgbClr val="00254A"/>
            </a:solidFill>
            <a:ln>
              <a:solidFill>
                <a:schemeClr val="tx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FF"/>
                  </a:solidFill>
                  <a:latin typeface="Arial"/>
                </a:rPr>
                <a:t>Risk assessment</a:t>
              </a:r>
            </a:p>
          </p:txBody>
        </p:sp>
        <p:grpSp>
          <p:nvGrpSpPr>
            <p:cNvPr id="6" name="Group 5"/>
            <p:cNvGrpSpPr/>
            <p:nvPr/>
          </p:nvGrpSpPr>
          <p:grpSpPr>
            <a:xfrm>
              <a:off x="5135878" y="2159000"/>
              <a:ext cx="2083832" cy="4050238"/>
              <a:chOff x="4768408" y="1574949"/>
              <a:chExt cx="3704591" cy="5400297"/>
            </a:xfrm>
          </p:grpSpPr>
          <p:cxnSp>
            <p:nvCxnSpPr>
              <p:cNvPr id="7" name="Straight Connector 6"/>
              <p:cNvCxnSpPr>
                <a:stCxn id="12" idx="0"/>
                <a:endCxn id="8" idx="2"/>
              </p:cNvCxnSpPr>
              <p:nvPr/>
            </p:nvCxnSpPr>
            <p:spPr>
              <a:xfrm flipV="1">
                <a:off x="5638695" y="6058565"/>
                <a:ext cx="836594" cy="435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768408" y="5331383"/>
                <a:ext cx="3413760" cy="727183"/>
              </a:xfrm>
              <a:prstGeom prst="roundRect">
                <a:avLst/>
              </a:prstGeom>
              <a:solidFill>
                <a:srgbClr val="53D1D2"/>
              </a:solidFill>
              <a:ln>
                <a:solidFill>
                  <a:srgbClr val="53D1D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54A"/>
                    </a:solidFill>
                    <a:latin typeface="Arial"/>
                  </a:rPr>
                  <a:t>Exercise tests</a:t>
                </a:r>
              </a:p>
            </p:txBody>
          </p:sp>
          <p:cxnSp>
            <p:nvCxnSpPr>
              <p:cNvPr id="9" name="Straight Connector 8"/>
              <p:cNvCxnSpPr>
                <a:stCxn id="11" idx="0"/>
                <a:endCxn id="8" idx="2"/>
              </p:cNvCxnSpPr>
              <p:nvPr/>
            </p:nvCxnSpPr>
            <p:spPr>
              <a:xfrm flipH="1" flipV="1">
                <a:off x="6475288" y="6058565"/>
                <a:ext cx="1185501" cy="4213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8" idx="0"/>
              </p:cNvCxnSpPr>
              <p:nvPr/>
            </p:nvCxnSpPr>
            <p:spPr>
              <a:xfrm>
                <a:off x="6452714" y="1574949"/>
                <a:ext cx="22574" cy="3756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48577" y="6479868"/>
                <a:ext cx="1624422" cy="480746"/>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6MWD</a:t>
                </a:r>
              </a:p>
            </p:txBody>
          </p:sp>
          <p:sp>
            <p:nvSpPr>
              <p:cNvPr id="12" name="Rounded Rectangle 11"/>
              <p:cNvSpPr/>
              <p:nvPr/>
            </p:nvSpPr>
            <p:spPr>
              <a:xfrm>
                <a:off x="4828646" y="6494498"/>
                <a:ext cx="1620097" cy="480748"/>
              </a:xfrm>
              <a:prstGeom prst="roundRect">
                <a:avLst/>
              </a:prstGeom>
              <a:solidFill>
                <a:srgbClr val="660066"/>
              </a:solidFill>
              <a:ln>
                <a:solidFill>
                  <a:srgbClr val="660066"/>
                </a:solidFill>
              </a:ln>
              <a:effectLst/>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CPET</a:t>
                </a:r>
              </a:p>
            </p:txBody>
          </p:sp>
        </p:grpSp>
        <p:grpSp>
          <p:nvGrpSpPr>
            <p:cNvPr id="13" name="Group 12"/>
            <p:cNvGrpSpPr/>
            <p:nvPr/>
          </p:nvGrpSpPr>
          <p:grpSpPr>
            <a:xfrm>
              <a:off x="1596453" y="2146299"/>
              <a:ext cx="3331147" cy="1370932"/>
              <a:chOff x="-1112988" y="2159035"/>
              <a:chExt cx="5922049" cy="1852309"/>
            </a:xfrm>
          </p:grpSpPr>
          <p:cxnSp>
            <p:nvCxnSpPr>
              <p:cNvPr id="16" name="Straight Connector 15"/>
              <p:cNvCxnSpPr/>
              <p:nvPr/>
            </p:nvCxnSpPr>
            <p:spPr>
              <a:xfrm flipH="1">
                <a:off x="1310353" y="2159035"/>
                <a:ext cx="3498708" cy="372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a:stCxn id="15" idx="0"/>
                <a:endCxn id="17" idx="2"/>
              </p:cNvCxnSpPr>
              <p:nvPr/>
            </p:nvCxnSpPr>
            <p:spPr>
              <a:xfrm flipV="1">
                <a:off x="35842" y="3246202"/>
                <a:ext cx="1274511" cy="163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12988" y="3410095"/>
                <a:ext cx="2297659" cy="601249"/>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a:rPr>
                  <a:t>NT-proBNP</a:t>
                </a:r>
              </a:p>
            </p:txBody>
          </p:sp>
          <p:sp>
            <p:nvSpPr>
              <p:cNvPr id="17" name="Rounded Rectangle 16"/>
              <p:cNvSpPr/>
              <p:nvPr/>
            </p:nvSpPr>
            <p:spPr>
              <a:xfrm>
                <a:off x="-396526" y="2531573"/>
                <a:ext cx="3413756" cy="714630"/>
              </a:xfrm>
              <a:prstGeom prst="roundRect">
                <a:avLst/>
              </a:prstGeom>
              <a:solidFill>
                <a:srgbClr val="53D1D2"/>
              </a:solidFill>
              <a:ln>
                <a:solidFill>
                  <a:srgbClr val="53D1D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54A"/>
                    </a:solidFill>
                    <a:latin typeface="Arial"/>
                  </a:rPr>
                  <a:t>Biochemical markers</a:t>
                </a:r>
              </a:p>
            </p:txBody>
          </p:sp>
        </p:grpSp>
        <p:grpSp>
          <p:nvGrpSpPr>
            <p:cNvPr id="18" name="Group 17"/>
            <p:cNvGrpSpPr/>
            <p:nvPr/>
          </p:nvGrpSpPr>
          <p:grpSpPr>
            <a:xfrm>
              <a:off x="2351472" y="2159003"/>
              <a:ext cx="3510684" cy="2710153"/>
              <a:chOff x="48663" y="2260364"/>
              <a:chExt cx="6241216" cy="3637698"/>
            </a:xfrm>
          </p:grpSpPr>
          <p:sp>
            <p:nvSpPr>
              <p:cNvPr id="19" name="Rounded Rectangle 18"/>
              <p:cNvSpPr/>
              <p:nvPr/>
            </p:nvSpPr>
            <p:spPr>
              <a:xfrm>
                <a:off x="2873833" y="5287791"/>
                <a:ext cx="2445492" cy="610271"/>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Signs of right heart failure</a:t>
                </a:r>
              </a:p>
            </p:txBody>
          </p:sp>
          <p:cxnSp>
            <p:nvCxnSpPr>
              <p:cNvPr id="20" name="Straight Connector 19"/>
              <p:cNvCxnSpPr>
                <a:stCxn id="27" idx="2"/>
                <a:endCxn id="24" idx="3"/>
              </p:cNvCxnSpPr>
              <p:nvPr/>
            </p:nvCxnSpPr>
            <p:spPr>
              <a:xfrm flipH="1">
                <a:off x="1674263" y="4302996"/>
                <a:ext cx="2409741" cy="526575"/>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27" idx="2"/>
              </p:cNvCxnSpPr>
              <p:nvPr/>
            </p:nvCxnSpPr>
            <p:spPr>
              <a:xfrm flipV="1">
                <a:off x="1464969" y="4302996"/>
                <a:ext cx="2619035" cy="984794"/>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a:endCxn id="28" idx="1"/>
              </p:cNvCxnSpPr>
              <p:nvPr/>
            </p:nvCxnSpPr>
            <p:spPr>
              <a:xfrm>
                <a:off x="4084003" y="4302996"/>
                <a:ext cx="501964" cy="534699"/>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48357" y="5287790"/>
                <a:ext cx="2433223" cy="610269"/>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Progression of symptoms</a:t>
                </a:r>
              </a:p>
            </p:txBody>
          </p:sp>
          <p:sp>
            <p:nvSpPr>
              <p:cNvPr id="24" name="Rounded Rectangle 23"/>
              <p:cNvSpPr/>
              <p:nvPr/>
            </p:nvSpPr>
            <p:spPr>
              <a:xfrm>
                <a:off x="48663" y="4586635"/>
                <a:ext cx="1625600" cy="485871"/>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1400" b="1" dirty="0">
                    <a:solidFill>
                      <a:srgbClr val="FFFFFF"/>
                    </a:solidFill>
                    <a:latin typeface="Arial"/>
                  </a:rPr>
                  <a:t>FC</a:t>
                </a:r>
              </a:p>
            </p:txBody>
          </p:sp>
          <p:cxnSp>
            <p:nvCxnSpPr>
              <p:cNvPr id="25" name="Straight Connector 24"/>
              <p:cNvCxnSpPr/>
              <p:nvPr/>
            </p:nvCxnSpPr>
            <p:spPr>
              <a:xfrm flipH="1">
                <a:off x="4084003" y="2260364"/>
                <a:ext cx="2011998" cy="1345782"/>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2"/>
                <a:endCxn id="19" idx="0"/>
              </p:cNvCxnSpPr>
              <p:nvPr/>
            </p:nvCxnSpPr>
            <p:spPr>
              <a:xfrm>
                <a:off x="4084003" y="4302997"/>
                <a:ext cx="12576" cy="984794"/>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377123" y="3572052"/>
                <a:ext cx="3413758" cy="730944"/>
              </a:xfrm>
              <a:prstGeom prst="roundRect">
                <a:avLst/>
              </a:prstGeom>
              <a:solidFill>
                <a:srgbClr val="53D1D2"/>
              </a:solidFill>
              <a:ln>
                <a:solidFill>
                  <a:srgbClr val="53D1D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54A"/>
                    </a:solidFill>
                    <a:latin typeface="Arial"/>
                  </a:rPr>
                  <a:t>Clinical assessment</a:t>
                </a:r>
              </a:p>
            </p:txBody>
          </p:sp>
          <p:sp>
            <p:nvSpPr>
              <p:cNvPr id="28" name="Rounded Rectangle 27"/>
              <p:cNvSpPr/>
              <p:nvPr/>
            </p:nvSpPr>
            <p:spPr>
              <a:xfrm>
                <a:off x="4585968" y="4597394"/>
                <a:ext cx="1703911" cy="480604"/>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Syncope</a:t>
                </a:r>
              </a:p>
            </p:txBody>
          </p:sp>
        </p:grpSp>
        <p:grpSp>
          <p:nvGrpSpPr>
            <p:cNvPr id="29" name="Group 28"/>
            <p:cNvGrpSpPr/>
            <p:nvPr/>
          </p:nvGrpSpPr>
          <p:grpSpPr>
            <a:xfrm>
              <a:off x="6261100" y="2159001"/>
              <a:ext cx="2357429" cy="2739201"/>
              <a:chOff x="6762721" y="2190975"/>
              <a:chExt cx="4190989" cy="3591295"/>
            </a:xfrm>
          </p:grpSpPr>
          <p:cxnSp>
            <p:nvCxnSpPr>
              <p:cNvPr id="30" name="Straight Connector 29"/>
              <p:cNvCxnSpPr/>
              <p:nvPr/>
            </p:nvCxnSpPr>
            <p:spPr>
              <a:xfrm>
                <a:off x="7282011" y="2190975"/>
                <a:ext cx="1206412" cy="1242273"/>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918393" y="4541219"/>
                <a:ext cx="1617740" cy="480747"/>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RA area</a:t>
                </a:r>
              </a:p>
            </p:txBody>
          </p:sp>
          <p:cxnSp>
            <p:nvCxnSpPr>
              <p:cNvPr id="32" name="Straight Connector 31"/>
              <p:cNvCxnSpPr>
                <a:stCxn id="34" idx="2"/>
                <a:endCxn id="31" idx="0"/>
              </p:cNvCxnSpPr>
              <p:nvPr/>
            </p:nvCxnSpPr>
            <p:spPr>
              <a:xfrm flipH="1">
                <a:off x="7727262" y="4230796"/>
                <a:ext cx="784264" cy="310423"/>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4" idx="2"/>
                <a:endCxn id="35" idx="0"/>
              </p:cNvCxnSpPr>
              <p:nvPr/>
            </p:nvCxnSpPr>
            <p:spPr>
              <a:xfrm>
                <a:off x="8511526" y="4230796"/>
                <a:ext cx="1222983" cy="941759"/>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762721" y="3499853"/>
                <a:ext cx="3497605" cy="730943"/>
              </a:xfrm>
              <a:prstGeom prst="roundRect">
                <a:avLst/>
              </a:prstGeom>
              <a:solidFill>
                <a:srgbClr val="53D1D2"/>
              </a:solidFill>
              <a:ln>
                <a:solidFill>
                  <a:srgbClr val="53D1D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00254A"/>
                    </a:solidFill>
                    <a:latin typeface="Arial"/>
                  </a:rPr>
                  <a:t>Echocardiographic evaluations</a:t>
                </a:r>
              </a:p>
            </p:txBody>
          </p:sp>
          <p:sp>
            <p:nvSpPr>
              <p:cNvPr id="35" name="Rounded Rectangle 34"/>
              <p:cNvSpPr/>
              <p:nvPr/>
            </p:nvSpPr>
            <p:spPr>
              <a:xfrm>
                <a:off x="8515308" y="5172555"/>
                <a:ext cx="2438402" cy="609715"/>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Pericardial effusion</a:t>
                </a:r>
              </a:p>
            </p:txBody>
          </p:sp>
        </p:grpSp>
        <p:grpSp>
          <p:nvGrpSpPr>
            <p:cNvPr id="36" name="Group 35"/>
            <p:cNvGrpSpPr/>
            <p:nvPr/>
          </p:nvGrpSpPr>
          <p:grpSpPr>
            <a:xfrm>
              <a:off x="7315201" y="2159001"/>
              <a:ext cx="3058255" cy="1328203"/>
              <a:chOff x="8433322" y="2220528"/>
              <a:chExt cx="5165058" cy="1817155"/>
            </a:xfrm>
          </p:grpSpPr>
          <p:cxnSp>
            <p:nvCxnSpPr>
              <p:cNvPr id="37" name="Straight Connector 36"/>
              <p:cNvCxnSpPr/>
              <p:nvPr/>
            </p:nvCxnSpPr>
            <p:spPr>
              <a:xfrm>
                <a:off x="8433322" y="2220528"/>
                <a:ext cx="3504635" cy="407535"/>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0" idx="2"/>
                <a:endCxn id="42" idx="0"/>
              </p:cNvCxnSpPr>
              <p:nvPr/>
            </p:nvCxnSpPr>
            <p:spPr>
              <a:xfrm flipH="1">
                <a:off x="10977894" y="3306921"/>
                <a:ext cx="895717" cy="238109"/>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0" idx="2"/>
                <a:endCxn id="41" idx="0"/>
              </p:cNvCxnSpPr>
              <p:nvPr/>
            </p:nvCxnSpPr>
            <p:spPr>
              <a:xfrm>
                <a:off x="11873611" y="3306921"/>
                <a:ext cx="918762" cy="238109"/>
              </a:xfrm>
              <a:prstGeom prst="line">
                <a:avLst/>
              </a:prstGeom>
              <a:ln w="2857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10166732" y="2575937"/>
                <a:ext cx="3413756" cy="730984"/>
              </a:xfrm>
              <a:prstGeom prst="roundRect">
                <a:avLst/>
              </a:prstGeom>
              <a:solidFill>
                <a:srgbClr val="53D1D2"/>
              </a:solidFill>
              <a:ln>
                <a:solidFill>
                  <a:srgbClr val="53D1D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54A"/>
                    </a:solidFill>
                    <a:latin typeface="Arial"/>
                  </a:rPr>
                  <a:t>Hemodynamic evaluations</a:t>
                </a:r>
              </a:p>
            </p:txBody>
          </p:sp>
          <p:sp>
            <p:nvSpPr>
              <p:cNvPr id="41" name="Rounded Rectangle 40"/>
              <p:cNvSpPr/>
              <p:nvPr/>
            </p:nvSpPr>
            <p:spPr>
              <a:xfrm>
                <a:off x="11986363" y="3545030"/>
                <a:ext cx="1612017" cy="492653"/>
              </a:xfrm>
              <a:prstGeom prst="roundRect">
                <a:avLst/>
              </a:prstGeom>
              <a:solidFill>
                <a:srgbClr val="660066"/>
              </a:solidFill>
              <a:ln>
                <a:solidFill>
                  <a:srgbClr val="660066"/>
                </a:solidFill>
              </a:ln>
              <a:effectLst/>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1400" b="1" dirty="0">
                    <a:solidFill>
                      <a:schemeClr val="bg1"/>
                    </a:solidFill>
                    <a:latin typeface="Arial"/>
                  </a:rPr>
                  <a:t>RAP</a:t>
                </a:r>
              </a:p>
            </p:txBody>
          </p:sp>
          <p:sp>
            <p:nvSpPr>
              <p:cNvPr id="42" name="Rounded Rectangle 41"/>
              <p:cNvSpPr/>
              <p:nvPr/>
            </p:nvSpPr>
            <p:spPr>
              <a:xfrm>
                <a:off x="10165094" y="3545030"/>
                <a:ext cx="1625599" cy="492653"/>
              </a:xfrm>
              <a:prstGeom prst="roundRect">
                <a:avLst/>
              </a:prstGeom>
              <a:solidFill>
                <a:srgbClr val="660066"/>
              </a:solidFill>
              <a:ln>
                <a:solidFill>
                  <a:srgbClr val="660066"/>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CI</a:t>
                </a:r>
              </a:p>
            </p:txBody>
          </p:sp>
        </p:grpSp>
        <p:cxnSp>
          <p:nvCxnSpPr>
            <p:cNvPr id="43" name="Straight Connector 42"/>
            <p:cNvCxnSpPr>
              <a:stCxn id="40" idx="2"/>
              <a:endCxn id="44" idx="0"/>
            </p:cNvCxnSpPr>
            <p:nvPr/>
          </p:nvCxnSpPr>
          <p:spPr>
            <a:xfrm>
              <a:off x="9352212" y="2953071"/>
              <a:ext cx="1735" cy="8459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8650286" y="3799017"/>
              <a:ext cx="1407320" cy="449680"/>
            </a:xfrm>
            <a:prstGeom prst="roundRect">
              <a:avLst/>
            </a:prstGeom>
            <a:solidFill>
              <a:srgbClr val="660066"/>
            </a:solidFill>
            <a:ln>
              <a:solidFill>
                <a:srgbClr val="660066"/>
              </a:solidFill>
            </a:ln>
            <a:effectLst/>
            <a:scene3d>
              <a:camera prst="orthographicFront"/>
              <a:lightRig rig="threePt" dir="t"/>
            </a:scene3d>
            <a:sp3d>
              <a:bevelT w="95250" h="95250"/>
              <a:bevelB w="95250" h="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Mixed venous</a:t>
              </a:r>
            </a:p>
            <a:p>
              <a:pPr algn="ctr"/>
              <a:r>
                <a:rPr lang="en-GB" sz="1400" b="1" dirty="0">
                  <a:solidFill>
                    <a:srgbClr val="FFFFFF"/>
                  </a:solidFill>
                  <a:latin typeface="Arial"/>
                </a:rPr>
                <a:t>saturation</a:t>
              </a:r>
            </a:p>
          </p:txBody>
        </p:sp>
      </p:grpSp>
      <p:sp>
        <p:nvSpPr>
          <p:cNvPr id="47" name="Footer Placeholder 46">
            <a:extLst>
              <a:ext uri="{FF2B5EF4-FFF2-40B4-BE49-F238E27FC236}">
                <a16:creationId xmlns:a16="http://schemas.microsoft.com/office/drawing/2014/main" id="{1CF6C968-FBD2-EE88-CE77-31264028D972}"/>
              </a:ext>
            </a:extLst>
          </p:cNvPr>
          <p:cNvSpPr>
            <a:spLocks noGrp="1"/>
          </p:cNvSpPr>
          <p:nvPr>
            <p:ph type="ftr" sz="quarter" idx="3"/>
          </p:nvPr>
        </p:nvSpPr>
        <p:spPr>
          <a:xfrm>
            <a:off x="0" y="6353964"/>
            <a:ext cx="10744199" cy="442131"/>
          </a:xfrm>
        </p:spPr>
        <p:txBody>
          <a:bodyPr/>
          <a:lstStyle/>
          <a:p>
            <a:r>
              <a:rPr lang="en-US" sz="1000" dirty="0"/>
              <a:t>6MWD, 6-minute walk distance; CI, cardiac index; CPET, cardiopulmonary exercise testing; FC, functional class; NT-</a:t>
            </a:r>
            <a:r>
              <a:rPr lang="en-US" sz="1000" dirty="0" err="1"/>
              <a:t>proBNP</a:t>
            </a:r>
            <a:r>
              <a:rPr lang="en-US" sz="1000" dirty="0"/>
              <a:t>, N-terminal pro-brain natriuretic peptide; RA; right atrium; RAP, right atrial pressure </a:t>
            </a:r>
          </a:p>
          <a:p>
            <a:r>
              <a:rPr lang="en-US" sz="1000" dirty="0"/>
              <a:t>
Adapted from </a:t>
            </a:r>
            <a:r>
              <a:rPr lang="en-US" sz="1000" dirty="0" err="1"/>
              <a:t>Galiè</a:t>
            </a:r>
            <a:r>
              <a:rPr lang="en-US" sz="1000" dirty="0"/>
              <a:t> N, et al. </a:t>
            </a:r>
            <a:r>
              <a:rPr lang="en-US" sz="1000" i="1" dirty="0" err="1"/>
              <a:t>Eur</a:t>
            </a:r>
            <a:r>
              <a:rPr lang="en-US" sz="1000" i="1" dirty="0"/>
              <a:t> Heart J. </a:t>
            </a:r>
            <a:r>
              <a:rPr lang="en-US" sz="1000" dirty="0"/>
              <a:t>2016; 37:67-119. </a:t>
            </a:r>
          </a:p>
        </p:txBody>
      </p:sp>
    </p:spTree>
    <p:extLst>
      <p:ext uri="{BB962C8B-B14F-4D97-AF65-F5344CB8AC3E}">
        <p14:creationId xmlns:p14="http://schemas.microsoft.com/office/powerpoint/2010/main" val="319375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260F-9444-6987-7C9E-B53D3C3D721A}"/>
              </a:ext>
            </a:extLst>
          </p:cNvPr>
          <p:cNvSpPr>
            <a:spLocks noGrp="1"/>
          </p:cNvSpPr>
          <p:nvPr>
            <p:ph type="title"/>
          </p:nvPr>
        </p:nvSpPr>
        <p:spPr>
          <a:xfrm>
            <a:off x="609600" y="26020"/>
            <a:ext cx="10744200" cy="1185577"/>
          </a:xfrm>
        </p:spPr>
        <p:txBody>
          <a:bodyPr/>
          <a:lstStyle/>
          <a:p>
            <a:r>
              <a:rPr lang="en-US" dirty="0"/>
              <a:t>ESC/ERS: Risk Assessment Parameters</a:t>
            </a:r>
          </a:p>
        </p:txBody>
      </p:sp>
      <p:graphicFrame>
        <p:nvGraphicFramePr>
          <p:cNvPr id="5" name="Group 125">
            <a:extLst>
              <a:ext uri="{FF2B5EF4-FFF2-40B4-BE49-F238E27FC236}">
                <a16:creationId xmlns:a16="http://schemas.microsoft.com/office/drawing/2014/main" id="{36DC008E-C12E-E217-A253-68E01B5F991E}"/>
              </a:ext>
            </a:extLst>
          </p:cNvPr>
          <p:cNvGraphicFramePr>
            <a:graphicFrameLocks noGrp="1"/>
          </p:cNvGraphicFramePr>
          <p:nvPr>
            <p:extLst>
              <p:ext uri="{D42A27DB-BD31-4B8C-83A1-F6EECF244321}">
                <p14:modId xmlns:p14="http://schemas.microsoft.com/office/powerpoint/2010/main" val="3746964926"/>
              </p:ext>
            </p:extLst>
          </p:nvPr>
        </p:nvGraphicFramePr>
        <p:xfrm>
          <a:off x="1436873" y="958516"/>
          <a:ext cx="9318252" cy="5181600"/>
        </p:xfrm>
        <a:graphic>
          <a:graphicData uri="http://schemas.openxmlformats.org/drawingml/2006/table">
            <a:tbl>
              <a:tblPr firstRow="1">
                <a:tableStyleId>{B301B821-A1FF-4177-AEE7-76D212191A09}</a:tableStyleId>
              </a:tblPr>
              <a:tblGrid>
                <a:gridCol w="3338646">
                  <a:extLst>
                    <a:ext uri="{9D8B030D-6E8A-4147-A177-3AD203B41FA5}">
                      <a16:colId xmlns:a16="http://schemas.microsoft.com/office/drawing/2014/main" val="20000"/>
                    </a:ext>
                  </a:extLst>
                </a:gridCol>
                <a:gridCol w="1993202">
                  <a:extLst>
                    <a:ext uri="{9D8B030D-6E8A-4147-A177-3AD203B41FA5}">
                      <a16:colId xmlns:a16="http://schemas.microsoft.com/office/drawing/2014/main" val="20001"/>
                    </a:ext>
                  </a:extLst>
                </a:gridCol>
                <a:gridCol w="1993202">
                  <a:extLst>
                    <a:ext uri="{9D8B030D-6E8A-4147-A177-3AD203B41FA5}">
                      <a16:colId xmlns:a16="http://schemas.microsoft.com/office/drawing/2014/main" val="20002"/>
                    </a:ext>
                  </a:extLst>
                </a:gridCol>
                <a:gridCol w="1993202">
                  <a:extLst>
                    <a:ext uri="{9D8B030D-6E8A-4147-A177-3AD203B41FA5}">
                      <a16:colId xmlns:a16="http://schemas.microsoft.com/office/drawing/2014/main" val="20003"/>
                    </a:ext>
                  </a:extLst>
                </a:gridCol>
              </a:tblGrid>
              <a:tr h="699603">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Prognostic Determinants</a:t>
                      </a:r>
                      <a:r>
                        <a:rPr kumimoji="0" lang="en-US" sz="2000" u="none" strike="noStrike" cap="none" normalizeH="0" baseline="30000" dirty="0">
                          <a:ln>
                            <a:noFill/>
                          </a:ln>
                          <a:solidFill>
                            <a:schemeClr val="bg1"/>
                          </a:solidFill>
                          <a:effectLst>
                            <a:outerShdw blurRad="50800" dist="12700" dir="5400000" algn="ctr" rotWithShape="0">
                              <a:schemeClr val="tx1"/>
                            </a:outerShdw>
                          </a:effectLst>
                          <a:latin typeface="+mn-lt"/>
                        </a:rPr>
                        <a:t> </a:t>
                      </a:r>
                      <a:br>
                        <a:rPr kumimoji="0" lang="en-US" sz="2000" u="none" strike="noStrike" cap="none" normalizeH="0" baseline="3000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(est. 1-yr mortality)</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Low risk</a:t>
                      </a:r>
                      <a:b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(&lt;5%)</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tx1"/>
                          </a:solidFill>
                          <a:effectLst/>
                          <a:latin typeface="+mn-lt"/>
                        </a:rPr>
                        <a:t>Intermediate risk</a:t>
                      </a:r>
                      <a:br>
                        <a:rPr kumimoji="0" lang="en-US" sz="2000" u="none" strike="noStrike" cap="none" normalizeH="0" baseline="0" dirty="0">
                          <a:ln>
                            <a:noFill/>
                          </a:ln>
                          <a:solidFill>
                            <a:schemeClr val="tx1"/>
                          </a:solidFill>
                          <a:effectLst/>
                          <a:latin typeface="+mn-lt"/>
                        </a:rPr>
                      </a:br>
                      <a:r>
                        <a:rPr kumimoji="0" lang="en-US" sz="2000" u="none" strike="noStrike" cap="none" normalizeH="0" baseline="0" dirty="0">
                          <a:ln>
                            <a:noFill/>
                          </a:ln>
                          <a:solidFill>
                            <a:schemeClr val="tx1"/>
                          </a:solidFill>
                          <a:effectLst/>
                          <a:latin typeface="+mn-lt"/>
                        </a:rPr>
                        <a:t>(5-20%)</a:t>
                      </a:r>
                      <a:endParaRPr kumimoji="0" lang="en-US" sz="20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High risk</a:t>
                      </a:r>
                      <a:b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(&gt;20%)</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8956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Signs of right HF</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Absent</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tx1"/>
                          </a:solidFill>
                          <a:effectLst/>
                          <a:latin typeface="+mn-lt"/>
                        </a:rPr>
                        <a:t>Absent</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Present</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28956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Progression of symptoms and clinical manifestations</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No</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tx1"/>
                          </a:solidFill>
                          <a:effectLst/>
                          <a:latin typeface="+mn-lt"/>
                        </a:rPr>
                        <a:t>Slow</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Rapid</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2"/>
                  </a:ext>
                </a:extLst>
              </a:tr>
              <a:tr h="28956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Syncope</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No</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tx1"/>
                          </a:solidFill>
                          <a:effectLst/>
                          <a:latin typeface="+mn-lt"/>
                        </a:rPr>
                        <a:t>Occasional</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Repeated</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28956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WHO FC</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I, II</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tx1"/>
                          </a:solidFill>
                          <a:effectLst/>
                          <a:latin typeface="+mn-lt"/>
                        </a:rPr>
                        <a:t>III</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IV</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r h="28956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6MWD</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&gt;440 m</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tx1"/>
                          </a:solidFill>
                          <a:effectLst/>
                          <a:latin typeface="+mn-lt"/>
                        </a:rPr>
                        <a:t>165-440 m</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1" u="none" strike="noStrike" cap="none" normalizeH="0" baseline="0" dirty="0">
                          <a:ln>
                            <a:noFill/>
                          </a:ln>
                          <a:solidFill>
                            <a:schemeClr val="bg1"/>
                          </a:solidFill>
                          <a:effectLst>
                            <a:outerShdw blurRad="50800" dist="12700" dir="5400000" algn="ctr" rotWithShape="0">
                              <a:schemeClr val="tx1"/>
                            </a:outerShdw>
                          </a:effectLst>
                          <a:latin typeface="+mn-lt"/>
                        </a:rPr>
                        <a:t>&lt;165 m</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r h="62484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CPET</a:t>
                      </a:r>
                      <a:br>
                        <a:rPr kumimoji="0" lang="en-US" sz="1800" b="0" u="none" strike="noStrike" cap="none" normalizeH="0" baseline="0" dirty="0">
                          <a:ln>
                            <a:noFill/>
                          </a:ln>
                          <a:solidFill>
                            <a:schemeClr val="tx1"/>
                          </a:solidFill>
                          <a:effectLst/>
                          <a:latin typeface="+mn-lt"/>
                        </a:rPr>
                      </a:br>
                      <a:r>
                        <a:rPr kumimoji="0" lang="en-US" sz="1800" b="0" u="none" strike="noStrike" cap="none" normalizeH="0" baseline="0" dirty="0">
                          <a:ln>
                            <a:noFill/>
                          </a:ln>
                          <a:solidFill>
                            <a:schemeClr val="tx1"/>
                          </a:solidFill>
                          <a:effectLst/>
                          <a:latin typeface="+mn-lt"/>
                        </a:rPr>
                        <a:t>  Peak VO</a:t>
                      </a:r>
                      <a:r>
                        <a:rPr kumimoji="0" lang="en-US" sz="1800" b="0" u="none" strike="noStrike" cap="none" normalizeH="0" baseline="-25000" dirty="0">
                          <a:ln>
                            <a:noFill/>
                          </a:ln>
                          <a:solidFill>
                            <a:schemeClr val="tx1"/>
                          </a:solidFill>
                          <a:effectLst/>
                          <a:latin typeface="+mn-lt"/>
                        </a:rPr>
                        <a:t>2</a:t>
                      </a:r>
                      <a:r>
                        <a:rPr kumimoji="0" lang="en-US" sz="1800" b="0" u="none" strike="noStrike" cap="none" normalizeH="0" baseline="0" dirty="0">
                          <a:ln>
                            <a:noFill/>
                          </a:ln>
                          <a:solidFill>
                            <a:schemeClr val="tx1"/>
                          </a:solidFill>
                          <a:effectLst/>
                          <a:latin typeface="+mn-lt"/>
                        </a:rPr>
                        <a:t> </a:t>
                      </a:r>
                      <a:br>
                        <a:rPr kumimoji="0" lang="en-US" sz="1800" b="0" u="none" strike="noStrike" cap="none" normalizeH="0" baseline="0" dirty="0">
                          <a:ln>
                            <a:noFill/>
                          </a:ln>
                          <a:solidFill>
                            <a:schemeClr val="tx1"/>
                          </a:solidFill>
                          <a:effectLst/>
                          <a:latin typeface="+mn-lt"/>
                        </a:rPr>
                      </a:br>
                      <a:r>
                        <a:rPr kumimoji="0" lang="en-US" sz="1800" b="0" u="none" strike="noStrike" cap="none" normalizeH="0" baseline="0" dirty="0">
                          <a:ln>
                            <a:noFill/>
                          </a:ln>
                          <a:solidFill>
                            <a:schemeClr val="tx1"/>
                          </a:solidFill>
                          <a:effectLst/>
                          <a:latin typeface="+mn-lt"/>
                        </a:rPr>
                        <a:t>  (% predicted)</a:t>
                      </a:r>
                      <a:br>
                        <a:rPr kumimoji="0" lang="en-US" sz="1800" b="0" u="none" strike="noStrike" cap="none" normalizeH="0" baseline="0" dirty="0">
                          <a:ln>
                            <a:noFill/>
                          </a:ln>
                          <a:solidFill>
                            <a:schemeClr val="tx1"/>
                          </a:solidFill>
                          <a:effectLst/>
                          <a:latin typeface="+mn-lt"/>
                        </a:rPr>
                      </a:br>
                      <a:r>
                        <a:rPr kumimoji="0" lang="en-US" sz="1800" b="0" u="none" strike="noStrike" cap="none" normalizeH="0" baseline="0" dirty="0">
                          <a:ln>
                            <a:noFill/>
                          </a:ln>
                          <a:solidFill>
                            <a:schemeClr val="tx1"/>
                          </a:solidFill>
                          <a:effectLst/>
                          <a:latin typeface="+mn-lt"/>
                        </a:rPr>
                        <a:t>  VE/VCO</a:t>
                      </a:r>
                      <a:r>
                        <a:rPr kumimoji="0" lang="en-US" sz="1800" b="0" u="none" strike="noStrike" cap="none" normalizeH="0" baseline="-25000" dirty="0">
                          <a:ln>
                            <a:noFill/>
                          </a:ln>
                          <a:solidFill>
                            <a:schemeClr val="tx1"/>
                          </a:solidFill>
                          <a:effectLst/>
                          <a:latin typeface="+mn-lt"/>
                        </a:rPr>
                        <a:t>2</a:t>
                      </a:r>
                      <a:r>
                        <a:rPr kumimoji="0" lang="en-US" sz="1800" b="0" u="none" strike="noStrike" cap="none" normalizeH="0" baseline="0" dirty="0">
                          <a:ln>
                            <a:noFill/>
                          </a:ln>
                          <a:solidFill>
                            <a:schemeClr val="tx1"/>
                          </a:solidFill>
                          <a:effectLst/>
                          <a:latin typeface="+mn-lt"/>
                        </a:rPr>
                        <a:t> slope</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&gt;15 mL/min/kg</a:t>
                      </a:r>
                      <a:br>
                        <a:rPr lang="en-US" sz="1800" b="1" kern="1200" baseline="0" dirty="0">
                          <a:solidFill>
                            <a:schemeClr val="bg1"/>
                          </a:solidFill>
                          <a:effectLst>
                            <a:outerShdw blurRad="50800" dist="12700" dir="5400000" algn="ctr" rotWithShape="0">
                              <a:schemeClr val="tx1"/>
                            </a:outerShdw>
                          </a:effectLst>
                          <a:latin typeface="+mn-lt"/>
                        </a:rPr>
                      </a:br>
                      <a:r>
                        <a:rPr lang="en-US" sz="1800" b="1" kern="1200" baseline="0" dirty="0">
                          <a:solidFill>
                            <a:schemeClr val="bg1"/>
                          </a:solidFill>
                          <a:effectLst>
                            <a:outerShdw blurRad="50800" dist="12700" dir="5400000" algn="ctr" rotWithShape="0">
                              <a:schemeClr val="tx1"/>
                            </a:outerShdw>
                          </a:effectLst>
                          <a:latin typeface="+mn-lt"/>
                        </a:rPr>
                        <a:t> (&gt;65%)</a:t>
                      </a:r>
                    </a:p>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&lt;36</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1" kern="1200" baseline="0" dirty="0">
                          <a:solidFill>
                            <a:schemeClr val="tx1"/>
                          </a:solidFill>
                          <a:latin typeface="+mn-lt"/>
                        </a:rPr>
                        <a:t>11-15 mL/min/kg </a:t>
                      </a:r>
                    </a:p>
                    <a:p>
                      <a:pPr algn="ctr">
                        <a:spcAft>
                          <a:spcPts val="0"/>
                        </a:spcAft>
                      </a:pPr>
                      <a:r>
                        <a:rPr lang="en-US" sz="1800" b="1" kern="1200" baseline="0" dirty="0">
                          <a:solidFill>
                            <a:schemeClr val="tx1"/>
                          </a:solidFill>
                          <a:latin typeface="+mn-lt"/>
                        </a:rPr>
                        <a:t>(35-65%)</a:t>
                      </a:r>
                    </a:p>
                    <a:p>
                      <a:pPr algn="ctr">
                        <a:spcAft>
                          <a:spcPts val="0"/>
                        </a:spcAft>
                      </a:pPr>
                      <a:r>
                        <a:rPr lang="en-US" sz="1800" b="1" kern="1200" baseline="0" dirty="0">
                          <a:solidFill>
                            <a:schemeClr val="tx1"/>
                          </a:solidFill>
                          <a:latin typeface="+mn-lt"/>
                        </a:rPr>
                        <a:t>36-44</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&lt;11 mL/min/kg</a:t>
                      </a:r>
                      <a:br>
                        <a:rPr lang="en-US" sz="1800" b="1" kern="1200" baseline="0" dirty="0">
                          <a:solidFill>
                            <a:schemeClr val="bg1"/>
                          </a:solidFill>
                          <a:effectLst>
                            <a:outerShdw blurRad="50800" dist="12700" dir="5400000" algn="ctr" rotWithShape="0">
                              <a:schemeClr val="tx1"/>
                            </a:outerShdw>
                          </a:effectLst>
                          <a:latin typeface="+mn-lt"/>
                        </a:rPr>
                      </a:br>
                      <a:r>
                        <a:rPr lang="en-US" sz="1800" b="1" kern="1200" baseline="0" dirty="0">
                          <a:solidFill>
                            <a:schemeClr val="bg1"/>
                          </a:solidFill>
                          <a:effectLst>
                            <a:outerShdw blurRad="50800" dist="12700" dir="5400000" algn="ctr" rotWithShape="0">
                              <a:schemeClr val="tx1"/>
                            </a:outerShdw>
                          </a:effectLst>
                          <a:latin typeface="+mn-lt"/>
                        </a:rPr>
                        <a:t>(&lt;35%)</a:t>
                      </a:r>
                    </a:p>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 &gt;44</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6"/>
                  </a:ext>
                </a:extLst>
              </a:tr>
              <a:tr h="45720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BNP</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NT-proBNP</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&lt;50 ng/L</a:t>
                      </a:r>
                    </a:p>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 &lt;300 ng/L</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1" kern="1200" baseline="0" dirty="0">
                          <a:solidFill>
                            <a:schemeClr val="tx1"/>
                          </a:solidFill>
                          <a:latin typeface="+mn-lt"/>
                        </a:rPr>
                        <a:t>50-800 ng/L</a:t>
                      </a:r>
                    </a:p>
                    <a:p>
                      <a:pPr algn="ctr">
                        <a:spcAft>
                          <a:spcPts val="0"/>
                        </a:spcAft>
                      </a:pPr>
                      <a:r>
                        <a:rPr lang="en-US" sz="1800" b="1" kern="1200" baseline="0" dirty="0">
                          <a:solidFill>
                            <a:schemeClr val="tx1"/>
                          </a:solidFill>
                          <a:latin typeface="+mn-lt"/>
                        </a:rPr>
                        <a:t>300-1100 ng/L</a:t>
                      </a:r>
                      <a:endParaRPr kumimoji="0" lang="en-US" sz="18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&gt;800 ng/L</a:t>
                      </a:r>
                    </a:p>
                    <a:p>
                      <a:pPr algn="ctr">
                        <a:spcAft>
                          <a:spcPts val="0"/>
                        </a:spcAft>
                      </a:pPr>
                      <a:r>
                        <a:rPr lang="en-US" sz="1800" b="1" kern="1200" baseline="0" dirty="0">
                          <a:solidFill>
                            <a:schemeClr val="bg1"/>
                          </a:solidFill>
                          <a:effectLst>
                            <a:outerShdw blurRad="50800" dist="12700" dir="5400000" algn="ctr" rotWithShape="0">
                              <a:schemeClr val="tx1"/>
                            </a:outerShdw>
                          </a:effectLst>
                          <a:latin typeface="+mn-lt"/>
                        </a:rPr>
                        <a:t>&gt;1100 ng/L</a:t>
                      </a:r>
                      <a:endParaRPr kumimoji="0" lang="en-US" sz="18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7"/>
                  </a:ext>
                </a:extLst>
              </a:tr>
            </a:tbl>
          </a:graphicData>
        </a:graphic>
      </p:graphicFrame>
      <p:sp>
        <p:nvSpPr>
          <p:cNvPr id="8" name="Footer Placeholder 7">
            <a:extLst>
              <a:ext uri="{FF2B5EF4-FFF2-40B4-BE49-F238E27FC236}">
                <a16:creationId xmlns:a16="http://schemas.microsoft.com/office/drawing/2014/main" id="{09DF9987-B7A4-C325-FA92-D127D2E94E96}"/>
              </a:ext>
            </a:extLst>
          </p:cNvPr>
          <p:cNvSpPr>
            <a:spLocks noGrp="1"/>
          </p:cNvSpPr>
          <p:nvPr>
            <p:ph type="ftr" sz="quarter" idx="3"/>
          </p:nvPr>
        </p:nvSpPr>
        <p:spPr>
          <a:xfrm>
            <a:off x="10926" y="6415869"/>
            <a:ext cx="10744199" cy="442131"/>
          </a:xfrm>
        </p:spPr>
        <p:txBody>
          <a:bodyPr/>
          <a:lstStyle/>
          <a:p>
            <a:pPr>
              <a:spcAft>
                <a:spcPts val="600"/>
              </a:spcAft>
            </a:pPr>
            <a:r>
              <a:rPr lang="en-US" sz="1000"/>
              <a:t>BNP, brain natriuretic peptide; CPET, cardiopulmonary exercise testing; ERS, European Respiratory Society; ESC, European Society of Cardiology; FC, functional class; HF, heart failure; NT-proBNP, N-terminal pro-brain natriuretic peptide; 6MWD, six-minute walk distance; VE, expiratory volume; WHO, World Health Organization</a:t>
            </a:r>
          </a:p>
          <a:p>
            <a:r>
              <a:rPr lang="en-US" sz="1000"/>
              <a:t>Humbert M, </a:t>
            </a:r>
            <a:r>
              <a:rPr lang="en-US" sz="1000" i="1"/>
              <a:t>et al.</a:t>
            </a:r>
            <a:r>
              <a:rPr lang="en-US" sz="1000"/>
              <a:t> </a:t>
            </a:r>
            <a:r>
              <a:rPr lang="en-US" sz="1000" i="1"/>
              <a:t>Eur Heart J.</a:t>
            </a:r>
            <a:r>
              <a:rPr lang="en-US" sz="1000"/>
              <a:t> 2022;43:3618-731;Humbert M, et al</a:t>
            </a:r>
            <a:r>
              <a:rPr lang="en-US" sz="1000" i="1"/>
              <a:t>. Eur Respir J. 2023; 61: 2200879.</a:t>
            </a:r>
            <a:endParaRPr lang="en-US" sz="1000" i="1" strike="sngStrike" dirty="0"/>
          </a:p>
        </p:txBody>
      </p:sp>
    </p:spTree>
    <p:extLst>
      <p:ext uri="{BB962C8B-B14F-4D97-AF65-F5344CB8AC3E}">
        <p14:creationId xmlns:p14="http://schemas.microsoft.com/office/powerpoint/2010/main" val="255165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5">
            <a:extLst>
              <a:ext uri="{FF2B5EF4-FFF2-40B4-BE49-F238E27FC236}">
                <a16:creationId xmlns:a16="http://schemas.microsoft.com/office/drawing/2014/main" id="{36DC008E-C12E-E217-A253-68E01B5F991E}"/>
              </a:ext>
            </a:extLst>
          </p:cNvPr>
          <p:cNvGraphicFramePr>
            <a:graphicFrameLocks noGrp="1"/>
          </p:cNvGraphicFramePr>
          <p:nvPr>
            <p:extLst>
              <p:ext uri="{D42A27DB-BD31-4B8C-83A1-F6EECF244321}">
                <p14:modId xmlns:p14="http://schemas.microsoft.com/office/powerpoint/2010/main" val="2763408718"/>
              </p:ext>
            </p:extLst>
          </p:nvPr>
        </p:nvGraphicFramePr>
        <p:xfrm>
          <a:off x="1395777" y="1031069"/>
          <a:ext cx="9400445" cy="4968240"/>
        </p:xfrm>
        <a:graphic>
          <a:graphicData uri="http://schemas.openxmlformats.org/drawingml/2006/table">
            <a:tbl>
              <a:tblPr firstRow="1">
                <a:tableStyleId>{B301B821-A1FF-4177-AEE7-76D212191A09}</a:tableStyleId>
              </a:tblPr>
              <a:tblGrid>
                <a:gridCol w="3420839">
                  <a:extLst>
                    <a:ext uri="{9D8B030D-6E8A-4147-A177-3AD203B41FA5}">
                      <a16:colId xmlns:a16="http://schemas.microsoft.com/office/drawing/2014/main" val="20000"/>
                    </a:ext>
                  </a:extLst>
                </a:gridCol>
                <a:gridCol w="1993202">
                  <a:extLst>
                    <a:ext uri="{9D8B030D-6E8A-4147-A177-3AD203B41FA5}">
                      <a16:colId xmlns:a16="http://schemas.microsoft.com/office/drawing/2014/main" val="20001"/>
                    </a:ext>
                  </a:extLst>
                </a:gridCol>
                <a:gridCol w="1993202">
                  <a:extLst>
                    <a:ext uri="{9D8B030D-6E8A-4147-A177-3AD203B41FA5}">
                      <a16:colId xmlns:a16="http://schemas.microsoft.com/office/drawing/2014/main" val="20002"/>
                    </a:ext>
                  </a:extLst>
                </a:gridCol>
                <a:gridCol w="1993202">
                  <a:extLst>
                    <a:ext uri="{9D8B030D-6E8A-4147-A177-3AD203B41FA5}">
                      <a16:colId xmlns:a16="http://schemas.microsoft.com/office/drawing/2014/main" val="20003"/>
                    </a:ext>
                  </a:extLst>
                </a:gridCol>
              </a:tblGrid>
              <a:tr h="699603">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Prognostic Determinants</a:t>
                      </a:r>
                      <a:r>
                        <a:rPr kumimoji="0" lang="en-US" sz="2000" u="none" strike="noStrike" cap="none" normalizeH="0" baseline="30000" dirty="0">
                          <a:ln>
                            <a:noFill/>
                          </a:ln>
                          <a:solidFill>
                            <a:schemeClr val="bg1"/>
                          </a:solidFill>
                          <a:effectLst>
                            <a:outerShdw blurRad="50800" dist="12700" dir="5400000" algn="ctr" rotWithShape="0">
                              <a:schemeClr val="tx1"/>
                            </a:outerShdw>
                          </a:effectLst>
                          <a:latin typeface="+mn-lt"/>
                        </a:rPr>
                        <a:t> </a:t>
                      </a:r>
                      <a:br>
                        <a:rPr kumimoji="0" lang="en-US" sz="2000" u="none" strike="noStrike" cap="none" normalizeH="0" baseline="3000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(est. 1-yr mortality)</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Low risk</a:t>
                      </a:r>
                      <a:b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(&lt;5%)</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tx1"/>
                          </a:solidFill>
                          <a:effectLst/>
                          <a:latin typeface="+mn-lt"/>
                        </a:rPr>
                        <a:t>Intermediate risk</a:t>
                      </a:r>
                      <a:br>
                        <a:rPr kumimoji="0" lang="en-US" sz="2000" u="none" strike="noStrike" cap="none" normalizeH="0" baseline="0" dirty="0">
                          <a:ln>
                            <a:noFill/>
                          </a:ln>
                          <a:solidFill>
                            <a:schemeClr val="tx1"/>
                          </a:solidFill>
                          <a:effectLst/>
                          <a:latin typeface="+mn-lt"/>
                        </a:rPr>
                      </a:br>
                      <a:r>
                        <a:rPr kumimoji="0" lang="en-US" sz="2000" u="none" strike="noStrike" cap="none" normalizeH="0" baseline="0" dirty="0">
                          <a:ln>
                            <a:noFill/>
                          </a:ln>
                          <a:solidFill>
                            <a:schemeClr val="tx1"/>
                          </a:solidFill>
                          <a:effectLst/>
                          <a:latin typeface="+mn-lt"/>
                        </a:rPr>
                        <a:t>(5-20%)</a:t>
                      </a:r>
                      <a:endParaRPr kumimoji="0" lang="en-US" sz="2000" b="1"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High risk</a:t>
                      </a:r>
                      <a:b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br>
                      <a:r>
                        <a:rPr kumimoji="0" lang="en-US" sz="2000" u="none" strike="noStrike" cap="none" normalizeH="0" baseline="0" dirty="0">
                          <a:ln>
                            <a:noFill/>
                          </a:ln>
                          <a:solidFill>
                            <a:schemeClr val="bg1"/>
                          </a:solidFill>
                          <a:effectLst>
                            <a:outerShdw blurRad="50800" dist="12700" dir="5400000" algn="ctr" rotWithShape="0">
                              <a:schemeClr val="tx1"/>
                            </a:outerShdw>
                          </a:effectLst>
                          <a:latin typeface="+mn-lt"/>
                        </a:rPr>
                        <a:t>(&gt;20%)</a:t>
                      </a:r>
                      <a:endParaRPr kumimoji="0" lang="en-US" sz="2000" b="1"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62484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lang="en-US" sz="1800" b="0" kern="1200" baseline="0" dirty="0">
                          <a:solidFill>
                            <a:schemeClr val="tx1"/>
                          </a:solidFill>
                          <a:latin typeface="+mn-lt"/>
                        </a:rPr>
                        <a:t>Echocardiography</a:t>
                      </a:r>
                      <a:br>
                        <a:rPr lang="en-US" sz="1800" b="0" kern="1200" baseline="0" dirty="0">
                          <a:solidFill>
                            <a:schemeClr val="tx1"/>
                          </a:solidFill>
                          <a:latin typeface="+mn-lt"/>
                        </a:rPr>
                      </a:br>
                      <a:r>
                        <a:rPr lang="en-US" sz="1800" b="0" kern="1200" baseline="0" dirty="0">
                          <a:solidFill>
                            <a:schemeClr val="tx1"/>
                          </a:solidFill>
                          <a:latin typeface="+mn-lt"/>
                        </a:rPr>
                        <a:t>  RA area</a:t>
                      </a:r>
                      <a:br>
                        <a:rPr lang="en-US" sz="1800" b="0" kern="1200" baseline="0" dirty="0">
                          <a:solidFill>
                            <a:schemeClr val="tx1"/>
                          </a:solidFill>
                          <a:latin typeface="+mn-lt"/>
                        </a:rPr>
                      </a:br>
                      <a:r>
                        <a:rPr lang="en-US" sz="1800" b="0" kern="1200" baseline="0" dirty="0">
                          <a:solidFill>
                            <a:schemeClr val="tx1"/>
                          </a:solidFill>
                          <a:latin typeface="+mn-lt"/>
                        </a:rPr>
                        <a:t>  TAPSE/</a:t>
                      </a:r>
                      <a:r>
                        <a:rPr lang="en-US" sz="1800" b="0" kern="1200" baseline="0" dirty="0" err="1">
                          <a:solidFill>
                            <a:schemeClr val="tx1"/>
                          </a:solidFill>
                          <a:latin typeface="+mn-lt"/>
                        </a:rPr>
                        <a:t>sPAP</a:t>
                      </a:r>
                      <a:endParaRPr lang="en-US" sz="1800" b="0" kern="1200" baseline="0" dirty="0">
                        <a:solidFill>
                          <a:schemeClr val="tx1"/>
                        </a:solidFill>
                        <a:latin typeface="+mn-lt"/>
                      </a:endParaRP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kern="1200" cap="none" normalizeH="0" baseline="0" dirty="0">
                          <a:ln>
                            <a:noFill/>
                          </a:ln>
                          <a:solidFill>
                            <a:schemeClr val="tx1"/>
                          </a:solidFill>
                          <a:effectLst/>
                          <a:latin typeface="+mn-lt"/>
                          <a:ea typeface="Arial Unicode MS" pitchFamily="34" charset="-128"/>
                        </a:rPr>
                        <a:t>  Pericardial effusion</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&lt;18 cm</a:t>
                      </a:r>
                      <a:r>
                        <a:rPr lang="en-US" sz="1800" b="0" kern="1200" baseline="30000" dirty="0">
                          <a:solidFill>
                            <a:schemeClr val="bg1"/>
                          </a:solidFill>
                          <a:effectLst>
                            <a:outerShdw blurRad="50800" dist="12700" dir="5400000" algn="ctr" rotWithShape="0">
                              <a:schemeClr val="tx1"/>
                            </a:outerShdw>
                          </a:effectLst>
                          <a:latin typeface="+mn-lt"/>
                        </a:rPr>
                        <a:t>2</a:t>
                      </a:r>
                      <a:br>
                        <a:rPr lang="en-US" sz="1800" b="0" kern="1200" baseline="0" dirty="0">
                          <a:solidFill>
                            <a:schemeClr val="bg1"/>
                          </a:solidFill>
                          <a:effectLst>
                            <a:outerShdw blurRad="50800" dist="12700" dir="5400000" algn="ctr" rotWithShape="0">
                              <a:schemeClr val="tx1"/>
                            </a:outerShdw>
                          </a:effectLst>
                          <a:latin typeface="+mn-lt"/>
                        </a:rPr>
                      </a:br>
                      <a:r>
                        <a:rPr lang="en-US" sz="1800" b="0" kern="1200" baseline="0" dirty="0">
                          <a:solidFill>
                            <a:schemeClr val="bg1"/>
                          </a:solidFill>
                          <a:effectLst>
                            <a:outerShdw blurRad="50800" dist="12700" dir="5400000" algn="ctr" rotWithShape="0">
                              <a:schemeClr val="tx1"/>
                            </a:outerShdw>
                          </a:effectLst>
                          <a:latin typeface="+mn-lt"/>
                        </a:rPr>
                        <a:t>&gt;0.32 mm/mmHg</a:t>
                      </a:r>
                      <a:br>
                        <a:rPr lang="en-US" sz="1800" b="0" kern="1200" baseline="0" dirty="0">
                          <a:solidFill>
                            <a:schemeClr val="bg1"/>
                          </a:solidFill>
                          <a:effectLst>
                            <a:outerShdw blurRad="50800" dist="12700" dir="5400000" algn="ctr" rotWithShape="0">
                              <a:schemeClr val="tx1"/>
                            </a:outerShdw>
                          </a:effectLst>
                          <a:latin typeface="+mn-lt"/>
                        </a:rPr>
                      </a:br>
                      <a:r>
                        <a:rPr lang="en-US" sz="1800" b="0" kern="1200" baseline="0" dirty="0">
                          <a:solidFill>
                            <a:schemeClr val="bg1"/>
                          </a:solidFill>
                          <a:effectLst>
                            <a:outerShdw blurRad="50800" dist="12700" dir="5400000" algn="ctr" rotWithShape="0">
                              <a:schemeClr val="tx1"/>
                            </a:outerShdw>
                          </a:effectLst>
                          <a:latin typeface="+mn-lt"/>
                        </a:rPr>
                        <a:t>No</a:t>
                      </a:r>
                      <a:endPar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0" kern="1200" baseline="0" dirty="0">
                          <a:solidFill>
                            <a:schemeClr val="tx1"/>
                          </a:solidFill>
                          <a:latin typeface="+mn-lt"/>
                        </a:rPr>
                        <a:t>18-26 cm</a:t>
                      </a:r>
                      <a:r>
                        <a:rPr lang="en-US" sz="1800" b="0" kern="1200" baseline="30000" dirty="0">
                          <a:solidFill>
                            <a:schemeClr val="tx1"/>
                          </a:solidFill>
                          <a:latin typeface="+mn-lt"/>
                        </a:rPr>
                        <a:t>2</a:t>
                      </a:r>
                      <a:br>
                        <a:rPr lang="en-US" sz="1800" b="0" kern="1200" baseline="0" dirty="0">
                          <a:solidFill>
                            <a:schemeClr val="tx1"/>
                          </a:solidFill>
                          <a:latin typeface="+mn-lt"/>
                        </a:rPr>
                      </a:br>
                      <a:r>
                        <a:rPr lang="en-US" sz="1800" b="0" kern="1200" baseline="0" dirty="0">
                          <a:solidFill>
                            <a:schemeClr val="tx1"/>
                          </a:solidFill>
                          <a:latin typeface="+mn-lt"/>
                        </a:rPr>
                        <a:t>0.19-0.32 mm/mmHg</a:t>
                      </a:r>
                    </a:p>
                    <a:p>
                      <a:pPr algn="ctr">
                        <a:spcAft>
                          <a:spcPts val="0"/>
                        </a:spcAft>
                      </a:pPr>
                      <a:r>
                        <a:rPr lang="en-US" sz="1800" b="0" kern="1200" baseline="0" dirty="0">
                          <a:solidFill>
                            <a:schemeClr val="tx1"/>
                          </a:solidFill>
                          <a:latin typeface="+mn-lt"/>
                        </a:rPr>
                        <a:t>Minimal</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&gt;26 cm</a:t>
                      </a:r>
                      <a:r>
                        <a:rPr lang="en-US" sz="1800" b="0" kern="1200" baseline="30000" dirty="0">
                          <a:solidFill>
                            <a:schemeClr val="bg1"/>
                          </a:solidFill>
                          <a:effectLst>
                            <a:outerShdw blurRad="50800" dist="12700" dir="5400000" algn="ctr" rotWithShape="0">
                              <a:schemeClr val="tx1"/>
                            </a:outerShdw>
                          </a:effectLst>
                          <a:latin typeface="+mn-lt"/>
                        </a:rPr>
                        <a:t>2</a:t>
                      </a:r>
                      <a:br>
                        <a:rPr lang="en-US" sz="1800" b="0" kern="1200" baseline="0" dirty="0">
                          <a:solidFill>
                            <a:schemeClr val="bg1"/>
                          </a:solidFill>
                          <a:effectLst>
                            <a:outerShdw blurRad="50800" dist="12700" dir="5400000" algn="ctr" rotWithShape="0">
                              <a:schemeClr val="tx1"/>
                            </a:outerShdw>
                          </a:effectLst>
                          <a:latin typeface="+mn-lt"/>
                        </a:rPr>
                      </a:br>
                      <a:r>
                        <a:rPr lang="en-US" sz="1800" b="0" kern="1200" baseline="0" dirty="0">
                          <a:solidFill>
                            <a:schemeClr val="bg1"/>
                          </a:solidFill>
                          <a:effectLst>
                            <a:outerShdw blurRad="50800" dist="12700" dir="5400000" algn="ctr" rotWithShape="0">
                              <a:schemeClr val="tx1"/>
                            </a:outerShdw>
                          </a:effectLst>
                          <a:latin typeface="+mn-lt"/>
                        </a:rPr>
                        <a:t>&lt;0.19 mm/mmHg</a:t>
                      </a:r>
                    </a:p>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Moderate or large</a:t>
                      </a:r>
                      <a:endPar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8"/>
                  </a:ext>
                </a:extLst>
              </a:tr>
              <a:tr h="0">
                <a:tc>
                  <a:txBody>
                    <a:body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err="1">
                          <a:ln>
                            <a:noFill/>
                          </a:ln>
                          <a:solidFill>
                            <a:schemeClr val="tx1"/>
                          </a:solidFill>
                          <a:effectLst/>
                          <a:latin typeface="+mn-lt"/>
                          <a:ea typeface="Arial Unicode MS" pitchFamily="34" charset="-128"/>
                        </a:rPr>
                        <a:t>cMRI</a:t>
                      </a:r>
                      <a:endParaRPr kumimoji="0" lang="en-US" sz="1800" b="0" i="0" u="none" strike="noStrike" cap="none" normalizeH="0" baseline="0" dirty="0">
                        <a:ln>
                          <a:noFill/>
                        </a:ln>
                        <a:solidFill>
                          <a:schemeClr val="tx1"/>
                        </a:solidFill>
                        <a:effectLst/>
                        <a:latin typeface="+mn-lt"/>
                        <a:ea typeface="Arial Unicode MS" pitchFamily="34" charset="-128"/>
                      </a:endParaRP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RVEF</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SVI</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RVESVI</a:t>
                      </a: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&gt;54%</a:t>
                      </a:r>
                    </a:p>
                    <a:p>
                      <a:pPr algn="ctr">
                        <a:spcAft>
                          <a:spcPts val="0"/>
                        </a:spcAft>
                      </a:pP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&gt;40 mL/m</a:t>
                      </a:r>
                      <a:r>
                        <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rPr>
                        <a:t>2</a:t>
                      </a:r>
                    </a:p>
                    <a:p>
                      <a:pPr algn="ctr">
                        <a:spcAft>
                          <a:spcPts val="0"/>
                        </a:spcAft>
                      </a:pP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&lt;42 mL/m</a:t>
                      </a:r>
                      <a:r>
                        <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rPr>
                        <a:t>2</a:t>
                      </a: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spcAft>
                          <a:spcPts val="0"/>
                        </a:spcAft>
                      </a:pPr>
                      <a:r>
                        <a:rPr kumimoji="0" lang="en-US" sz="1800" b="0" i="0" u="none" strike="noStrike" cap="none" normalizeH="0" baseline="0" dirty="0">
                          <a:ln>
                            <a:noFill/>
                          </a:ln>
                          <a:solidFill>
                            <a:schemeClr val="tx1"/>
                          </a:solidFill>
                          <a:effectLst/>
                          <a:latin typeface="+mn-lt"/>
                          <a:ea typeface="Arial Unicode MS" pitchFamily="34" charset="-128"/>
                        </a:rPr>
                        <a:t>37-54%</a:t>
                      </a:r>
                      <a:br>
                        <a:rPr kumimoji="0" lang="en-US" sz="1800" b="0" i="0" u="none" strike="noStrike" cap="none" normalizeH="0" baseline="0" dirty="0">
                          <a:ln>
                            <a:noFill/>
                          </a:ln>
                          <a:solidFill>
                            <a:schemeClr val="tx1"/>
                          </a:solidFill>
                          <a:effectLst/>
                          <a:latin typeface="+mn-lt"/>
                          <a:ea typeface="Arial Unicode MS" pitchFamily="34" charset="-128"/>
                        </a:rPr>
                      </a:br>
                      <a:r>
                        <a:rPr kumimoji="0" lang="en-US" sz="1800" b="0" i="0" u="none" strike="noStrike" cap="none" normalizeH="0" baseline="0" dirty="0">
                          <a:ln>
                            <a:noFill/>
                          </a:ln>
                          <a:solidFill>
                            <a:schemeClr val="tx1"/>
                          </a:solidFill>
                          <a:effectLst/>
                          <a:latin typeface="+mn-lt"/>
                          <a:ea typeface="Arial Unicode MS" pitchFamily="34" charset="-128"/>
                        </a:rPr>
                        <a:t>26-40 mL/m</a:t>
                      </a:r>
                      <a:r>
                        <a:rPr kumimoji="0" lang="en-US" sz="1800" b="0" i="0" u="none" strike="noStrike" cap="none" normalizeH="0" baseline="30000" dirty="0">
                          <a:ln>
                            <a:noFill/>
                          </a:ln>
                          <a:solidFill>
                            <a:schemeClr val="tx1"/>
                          </a:solidFill>
                          <a:effectLst/>
                          <a:latin typeface="+mn-lt"/>
                          <a:ea typeface="Arial Unicode MS" pitchFamily="34" charset="-128"/>
                        </a:rPr>
                        <a:t>2</a:t>
                      </a:r>
                    </a:p>
                    <a:p>
                      <a:pPr algn="ctr">
                        <a:spcAft>
                          <a:spcPts val="0"/>
                        </a:spcAft>
                      </a:pPr>
                      <a:r>
                        <a:rPr kumimoji="0" lang="en-US" sz="1800" b="0" i="0" u="none" strike="noStrike" cap="none" normalizeH="0" baseline="0" dirty="0">
                          <a:ln>
                            <a:noFill/>
                          </a:ln>
                          <a:solidFill>
                            <a:schemeClr val="tx1"/>
                          </a:solidFill>
                          <a:effectLst/>
                          <a:latin typeface="+mn-lt"/>
                          <a:ea typeface="Arial Unicode MS" pitchFamily="34" charset="-128"/>
                        </a:rPr>
                        <a:t>42-54 mL/m</a:t>
                      </a:r>
                      <a:r>
                        <a:rPr kumimoji="0" lang="en-US" sz="1800" b="0" i="0" u="none" strike="noStrike" cap="none" normalizeH="0" baseline="30000" dirty="0">
                          <a:ln>
                            <a:noFill/>
                          </a:ln>
                          <a:solidFill>
                            <a:schemeClr val="tx1"/>
                          </a:solidFill>
                          <a:effectLst/>
                          <a:latin typeface="+mn-lt"/>
                          <a:ea typeface="Arial Unicode MS" pitchFamily="34" charset="-128"/>
                        </a:rPr>
                        <a:t>2</a:t>
                      </a: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&lt;37%</a:t>
                      </a:r>
                      <a:b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b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&lt;26 mL/m</a:t>
                      </a:r>
                      <a:r>
                        <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rPr>
                        <a:t>2</a:t>
                      </a:r>
                    </a:p>
                    <a:p>
                      <a:pPr algn="ctr">
                        <a:spcAft>
                          <a:spcPts val="0"/>
                        </a:spcAft>
                      </a:pP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&gt;54 mL/m</a:t>
                      </a:r>
                      <a:r>
                        <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rPr>
                        <a:t>2</a:t>
                      </a: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595328915"/>
                  </a:ext>
                </a:extLst>
              </a:tr>
              <a:tr h="624840">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u="none" strike="noStrike" cap="none" normalizeH="0" baseline="0" dirty="0">
                          <a:ln>
                            <a:noFill/>
                          </a:ln>
                          <a:solidFill>
                            <a:schemeClr val="tx1"/>
                          </a:solidFill>
                          <a:effectLst/>
                          <a:latin typeface="+mn-lt"/>
                        </a:rPr>
                        <a:t>Hemodynamics</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RAP</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CI</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kumimoji="0" lang="en-US" sz="1800" b="0" i="0" u="none" strike="noStrike" cap="none" normalizeH="0" baseline="0" dirty="0">
                          <a:ln>
                            <a:noFill/>
                          </a:ln>
                          <a:solidFill>
                            <a:schemeClr val="tx1"/>
                          </a:solidFill>
                          <a:effectLst/>
                          <a:latin typeface="+mn-lt"/>
                          <a:ea typeface="Arial Unicode MS" pitchFamily="34" charset="-128"/>
                        </a:rPr>
                        <a:t>  SVI</a:t>
                      </a:r>
                    </a:p>
                    <a:p>
                      <a:pPr marL="0" marR="0" lvl="0" indent="0" algn="l" defTabSz="914400" rtl="0" eaLnBrk="0" fontAlgn="base" latinLnBrk="0" hangingPunct="0">
                        <a:lnSpc>
                          <a:spcPct val="100000"/>
                        </a:lnSpc>
                        <a:spcBef>
                          <a:spcPts val="0"/>
                        </a:spcBef>
                        <a:spcAft>
                          <a:spcPts val="0"/>
                        </a:spcAft>
                        <a:buClr>
                          <a:srgbClr val="99CCFF"/>
                        </a:buClr>
                        <a:buSzTx/>
                        <a:buFont typeface="Wingdings" pitchFamily="2" charset="2"/>
                        <a:buNone/>
                        <a:tabLst/>
                      </a:pPr>
                      <a:r>
                        <a:rPr lang="en-US" sz="1800" b="0" kern="1200" baseline="0" dirty="0">
                          <a:solidFill>
                            <a:schemeClr val="tx1"/>
                          </a:solidFill>
                          <a:latin typeface="+mn-lt"/>
                        </a:rPr>
                        <a:t>  SvO</a:t>
                      </a:r>
                      <a:r>
                        <a:rPr lang="en-US" sz="1800" b="0" kern="1200" baseline="-25000" dirty="0">
                          <a:solidFill>
                            <a:schemeClr val="tx1"/>
                          </a:solidFill>
                          <a:latin typeface="+mn-lt"/>
                        </a:rPr>
                        <a:t>2</a:t>
                      </a:r>
                      <a:endParaRPr kumimoji="0" lang="en-US" sz="1800" b="0" i="0" u="none" strike="noStrike" cap="none" normalizeH="0" baseline="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&lt;8 mmHg,</a:t>
                      </a:r>
                      <a:br>
                        <a:rPr lang="en-US" sz="1800" b="0" kern="1200" baseline="0" dirty="0">
                          <a:solidFill>
                            <a:schemeClr val="bg1"/>
                          </a:solidFill>
                          <a:effectLst>
                            <a:outerShdw blurRad="50800" dist="12700" dir="5400000" algn="ctr" rotWithShape="0">
                              <a:schemeClr val="tx1"/>
                            </a:outerShdw>
                          </a:effectLst>
                          <a:latin typeface="+mn-lt"/>
                        </a:rPr>
                      </a:br>
                      <a:r>
                        <a:rPr lang="en-US" sz="1800" b="0" kern="1200" baseline="0" dirty="0">
                          <a:solidFill>
                            <a:schemeClr val="bg1"/>
                          </a:solidFill>
                          <a:effectLst>
                            <a:outerShdw blurRad="50800" dist="12700" dir="5400000" algn="ctr" rotWithShape="0">
                              <a:schemeClr val="tx1"/>
                            </a:outerShdw>
                          </a:effectLst>
                          <a:latin typeface="+mn-lt"/>
                        </a:rPr>
                        <a:t>≥2.5 L/min/m</a:t>
                      </a:r>
                      <a:r>
                        <a:rPr lang="en-US" sz="1800" b="0" kern="1200" baseline="30000" dirty="0">
                          <a:solidFill>
                            <a:schemeClr val="bg1"/>
                          </a:solidFill>
                          <a:effectLst>
                            <a:outerShdw blurRad="50800" dist="12700" dir="5400000" algn="ctr" rotWithShape="0">
                              <a:schemeClr val="tx1"/>
                            </a:outerShdw>
                          </a:effectLst>
                          <a:latin typeface="+mn-lt"/>
                        </a:rPr>
                        <a:t>2</a:t>
                      </a:r>
                      <a:br>
                        <a:rPr lang="en-US" sz="1800" b="0" kern="1200" baseline="0" dirty="0">
                          <a:solidFill>
                            <a:schemeClr val="bg1"/>
                          </a:solidFill>
                          <a:effectLst>
                            <a:outerShdw blurRad="50800" dist="12700" dir="5400000" algn="ctr" rotWithShape="0">
                              <a:schemeClr val="tx1"/>
                            </a:outerShdw>
                          </a:effectLst>
                          <a:latin typeface="+mn-lt"/>
                        </a:rPr>
                      </a:br>
                      <a:r>
                        <a:rPr lang="en-US" sz="1800" b="0" kern="1200" baseline="0" dirty="0">
                          <a:solidFill>
                            <a:schemeClr val="bg1"/>
                          </a:solidFill>
                          <a:effectLst>
                            <a:outerShdw blurRad="50800" dist="12700" dir="5400000" algn="ctr" rotWithShape="0">
                              <a:schemeClr val="tx1"/>
                            </a:outerShdw>
                          </a:effectLst>
                          <a:latin typeface="+mn-lt"/>
                        </a:rPr>
                        <a:t>&gt;38</a:t>
                      </a:r>
                      <a:r>
                        <a:rPr kumimoji="0" lang="en-US" sz="1800" b="0" i="0" u="none" strike="noStrike" kern="1200"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cs typeface="+mn-cs"/>
                        </a:rPr>
                        <a:t>mL/m</a:t>
                      </a:r>
                      <a:r>
                        <a:rPr kumimoji="0" lang="en-US" sz="1800" b="0" i="0" u="none" strike="noStrike" kern="1200"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cs typeface="+mn-cs"/>
                        </a:rPr>
                        <a:t>2</a:t>
                      </a:r>
                      <a:endParaRPr lang="en-US" sz="1800" b="0" kern="1200" baseline="0" dirty="0">
                        <a:solidFill>
                          <a:schemeClr val="bg1"/>
                        </a:solidFill>
                        <a:effectLst>
                          <a:outerShdw blurRad="50800" dist="12700" dir="5400000" algn="ctr" rotWithShape="0">
                            <a:schemeClr val="tx1"/>
                          </a:outerShdw>
                        </a:effectLst>
                        <a:latin typeface="+mn-lt"/>
                      </a:endParaRPr>
                    </a:p>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&gt;65%</a:t>
                      </a:r>
                      <a:endPar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defPPr>
                        <a:defRPr lang="en-US"/>
                      </a:defPPr>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spcAft>
                          <a:spcPts val="0"/>
                        </a:spcAft>
                      </a:pPr>
                      <a:r>
                        <a:rPr lang="en-US" sz="1800" b="0" kern="1200" baseline="0" dirty="0">
                          <a:solidFill>
                            <a:schemeClr val="tx1"/>
                          </a:solidFill>
                          <a:latin typeface="+mn-lt"/>
                        </a:rPr>
                        <a:t>8-14 mmHg,</a:t>
                      </a:r>
                      <a:br>
                        <a:rPr lang="en-US" sz="1800" b="0" kern="1200" baseline="0" dirty="0">
                          <a:solidFill>
                            <a:schemeClr val="tx1"/>
                          </a:solidFill>
                          <a:latin typeface="+mn-lt"/>
                        </a:rPr>
                      </a:br>
                      <a:r>
                        <a:rPr lang="en-US" sz="1800" b="0" kern="1200" baseline="0" dirty="0">
                          <a:solidFill>
                            <a:schemeClr val="tx1"/>
                          </a:solidFill>
                          <a:latin typeface="+mn-lt"/>
                        </a:rPr>
                        <a:t>2.0-2.4 L/min/m</a:t>
                      </a:r>
                      <a:r>
                        <a:rPr lang="en-US" sz="1800" b="0" kern="1200" baseline="30000" dirty="0">
                          <a:solidFill>
                            <a:schemeClr val="tx1"/>
                          </a:solidFill>
                          <a:latin typeface="+mn-lt"/>
                        </a:rPr>
                        <a:t>2</a:t>
                      </a:r>
                      <a:br>
                        <a:rPr lang="en-US" sz="1800" b="0" kern="1200" baseline="0" dirty="0">
                          <a:solidFill>
                            <a:schemeClr val="tx1"/>
                          </a:solidFill>
                          <a:latin typeface="+mn-lt"/>
                        </a:rPr>
                      </a:br>
                      <a:r>
                        <a:rPr lang="en-US" sz="1800" b="0" kern="1200" baseline="0" dirty="0">
                          <a:solidFill>
                            <a:schemeClr val="tx1"/>
                          </a:solidFill>
                          <a:latin typeface="+mn-lt"/>
                        </a:rPr>
                        <a:t> 31-38 </a:t>
                      </a:r>
                      <a:r>
                        <a:rPr kumimoji="0" lang="en-US" sz="1800" b="0" i="0" u="none" strike="noStrike" kern="1200" cap="none" normalizeH="0" baseline="0" dirty="0">
                          <a:ln>
                            <a:noFill/>
                          </a:ln>
                          <a:solidFill>
                            <a:schemeClr val="tx1"/>
                          </a:solidFill>
                          <a:effectLst/>
                          <a:latin typeface="+mn-lt"/>
                          <a:ea typeface="Arial Unicode MS" pitchFamily="34" charset="-128"/>
                          <a:cs typeface="+mn-cs"/>
                        </a:rPr>
                        <a:t>mL/m</a:t>
                      </a:r>
                      <a:r>
                        <a:rPr kumimoji="0" lang="en-US" sz="1800" b="0" i="0" u="none" strike="noStrike" kern="1200" cap="none" normalizeH="0" baseline="30000" dirty="0">
                          <a:ln>
                            <a:noFill/>
                          </a:ln>
                          <a:solidFill>
                            <a:schemeClr val="tx1"/>
                          </a:solidFill>
                          <a:effectLst/>
                          <a:latin typeface="+mn-lt"/>
                          <a:ea typeface="Arial Unicode MS" pitchFamily="34" charset="-128"/>
                          <a:cs typeface="+mn-cs"/>
                        </a:rPr>
                        <a:t>2</a:t>
                      </a:r>
                      <a:endParaRPr lang="en-US" sz="1800" b="0" kern="1200" baseline="0" dirty="0">
                        <a:solidFill>
                          <a:schemeClr val="tx1"/>
                        </a:solidFill>
                        <a:latin typeface="+mn-lt"/>
                      </a:endParaRPr>
                    </a:p>
                    <a:p>
                      <a:pPr algn="ctr">
                        <a:spcAft>
                          <a:spcPts val="0"/>
                        </a:spcAft>
                      </a:pPr>
                      <a:r>
                        <a:rPr lang="en-US" sz="1800" b="0" kern="1200" baseline="0" dirty="0">
                          <a:solidFill>
                            <a:schemeClr val="tx1"/>
                          </a:solidFill>
                          <a:latin typeface="+mn-lt"/>
                        </a:rPr>
                        <a:t>60-65%</a:t>
                      </a:r>
                      <a:endParaRPr kumimoji="0" lang="en-US" sz="1800" b="0" i="0" u="none" strike="noStrike" cap="none" normalizeH="0" baseline="30000" dirty="0">
                        <a:ln>
                          <a:noFill/>
                        </a:ln>
                        <a:solidFill>
                          <a:schemeClr val="tx1"/>
                        </a:solidFill>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&gt;14 mmHg</a:t>
                      </a:r>
                    </a:p>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 &lt;2.0 L/min/m</a:t>
                      </a:r>
                      <a:r>
                        <a:rPr lang="en-US" sz="1800" b="0" kern="1200" baseline="30000" dirty="0">
                          <a:solidFill>
                            <a:schemeClr val="bg1"/>
                          </a:solidFill>
                          <a:effectLst>
                            <a:outerShdw blurRad="50800" dist="12700" dir="5400000" algn="ctr" rotWithShape="0">
                              <a:schemeClr val="tx1"/>
                            </a:outerShdw>
                          </a:effectLst>
                          <a:latin typeface="+mn-lt"/>
                        </a:rPr>
                        <a:t>2</a:t>
                      </a:r>
                      <a:r>
                        <a:rPr lang="en-US" sz="1800" b="0" kern="1200" baseline="0" dirty="0">
                          <a:solidFill>
                            <a:schemeClr val="bg1"/>
                          </a:solidFill>
                          <a:effectLst>
                            <a:outerShdw blurRad="50800" dist="12700" dir="5400000" algn="ctr" rotWithShape="0">
                              <a:schemeClr val="tx1"/>
                            </a:outerShdw>
                          </a:effectLst>
                          <a:latin typeface="+mn-lt"/>
                        </a:rPr>
                        <a:t> </a:t>
                      </a:r>
                    </a:p>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 &lt;31 </a:t>
                      </a:r>
                      <a:r>
                        <a:rPr kumimoji="0" lang="en-US" sz="1800" b="0" i="0" u="none" strike="noStrike" cap="none" normalizeH="0" baseline="0" dirty="0">
                          <a:ln>
                            <a:noFill/>
                          </a:ln>
                          <a:solidFill>
                            <a:schemeClr val="bg1"/>
                          </a:solidFill>
                          <a:effectLst>
                            <a:outerShdw blurRad="50800" dist="12700" dir="5400000" algn="ctr" rotWithShape="0">
                              <a:schemeClr val="tx1"/>
                            </a:outerShdw>
                          </a:effectLst>
                          <a:latin typeface="+mn-lt"/>
                          <a:ea typeface="Arial Unicode MS" pitchFamily="34" charset="-128"/>
                        </a:rPr>
                        <a:t>mL/m</a:t>
                      </a:r>
                      <a:r>
                        <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rPr>
                        <a:t>2</a:t>
                      </a:r>
                    </a:p>
                    <a:p>
                      <a:pPr algn="ctr">
                        <a:spcAft>
                          <a:spcPts val="0"/>
                        </a:spcAft>
                      </a:pPr>
                      <a:r>
                        <a:rPr lang="en-US" sz="1800" b="0" kern="1200" baseline="0" dirty="0">
                          <a:solidFill>
                            <a:schemeClr val="bg1"/>
                          </a:solidFill>
                          <a:effectLst>
                            <a:outerShdw blurRad="50800" dist="12700" dir="5400000" algn="ctr" rotWithShape="0">
                              <a:schemeClr val="tx1"/>
                            </a:outerShdw>
                          </a:effectLst>
                          <a:latin typeface="+mn-lt"/>
                        </a:rPr>
                        <a:t>&lt;60%</a:t>
                      </a:r>
                      <a:endParaRPr kumimoji="0" lang="en-US" sz="1800" b="0" i="0" u="none" strike="noStrike" cap="none" normalizeH="0" baseline="30000" dirty="0">
                        <a:ln>
                          <a:noFill/>
                        </a:ln>
                        <a:solidFill>
                          <a:schemeClr val="bg1"/>
                        </a:solidFill>
                        <a:effectLst>
                          <a:outerShdw blurRad="50800" dist="12700" dir="5400000" algn="ctr" rotWithShape="0">
                            <a:schemeClr val="tx1"/>
                          </a:outerShdw>
                        </a:effectLst>
                        <a:latin typeface="+mn-lt"/>
                        <a:ea typeface="Arial Unicode MS" pitchFamily="34" charset="-128"/>
                      </a:endParaRPr>
                    </a:p>
                  </a:txBody>
                  <a:tcPr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9"/>
                  </a:ext>
                </a:extLst>
              </a:tr>
            </a:tbl>
          </a:graphicData>
        </a:graphic>
      </p:graphicFrame>
      <p:sp>
        <p:nvSpPr>
          <p:cNvPr id="2" name="Title 1">
            <a:extLst>
              <a:ext uri="{FF2B5EF4-FFF2-40B4-BE49-F238E27FC236}">
                <a16:creationId xmlns:a16="http://schemas.microsoft.com/office/drawing/2014/main" id="{A0E3BE5F-83F7-2321-1F55-C80C5A308518}"/>
              </a:ext>
            </a:extLst>
          </p:cNvPr>
          <p:cNvSpPr>
            <a:spLocks noGrp="1"/>
          </p:cNvSpPr>
          <p:nvPr>
            <p:ph type="title"/>
          </p:nvPr>
        </p:nvSpPr>
        <p:spPr>
          <a:xfrm>
            <a:off x="609600" y="26020"/>
            <a:ext cx="10744200" cy="1185577"/>
          </a:xfrm>
        </p:spPr>
        <p:txBody>
          <a:bodyPr/>
          <a:lstStyle/>
          <a:p>
            <a:r>
              <a:rPr lang="en-US" dirty="0"/>
              <a:t>ESC/ERS: Risk Assessment Parameters (cont’d)</a:t>
            </a:r>
          </a:p>
        </p:txBody>
      </p:sp>
      <p:sp>
        <p:nvSpPr>
          <p:cNvPr id="9" name="Footer Placeholder 8">
            <a:extLst>
              <a:ext uri="{FF2B5EF4-FFF2-40B4-BE49-F238E27FC236}">
                <a16:creationId xmlns:a16="http://schemas.microsoft.com/office/drawing/2014/main" id="{81CDA54F-F050-FACB-1B7F-AB856EEE2DD7}"/>
              </a:ext>
            </a:extLst>
          </p:cNvPr>
          <p:cNvSpPr>
            <a:spLocks noGrp="1"/>
          </p:cNvSpPr>
          <p:nvPr>
            <p:ph type="ftr" sz="quarter" idx="3"/>
          </p:nvPr>
        </p:nvSpPr>
        <p:spPr>
          <a:xfrm>
            <a:off x="0" y="6415869"/>
            <a:ext cx="10744199" cy="442131"/>
          </a:xfrm>
        </p:spPr>
        <p:txBody>
          <a:bodyPr/>
          <a:lstStyle/>
          <a:p>
            <a:pPr>
              <a:spcAft>
                <a:spcPts val="600"/>
              </a:spcAft>
            </a:pPr>
            <a:r>
              <a:rPr lang="en-US" sz="1000" dirty="0" err="1"/>
              <a:t>cMRI</a:t>
            </a:r>
            <a:r>
              <a:rPr lang="en-US" sz="1000" dirty="0"/>
              <a:t>, cardiac magnetic resonance imaging; RVEF, right ventricular ejection fraction; RVESVI, right ventricular end-systolic volume index; </a:t>
            </a:r>
            <a:r>
              <a:rPr lang="en-US" sz="1000" dirty="0" err="1"/>
              <a:t>sPAP</a:t>
            </a:r>
            <a:r>
              <a:rPr lang="en-US" sz="1000" dirty="0"/>
              <a:t>, systolic pulmonary artery pressure; SVI, systolic volume index; SVO</a:t>
            </a:r>
            <a:r>
              <a:rPr lang="en-US" sz="1000" baseline="-25000" dirty="0"/>
              <a:t>2</a:t>
            </a:r>
            <a:r>
              <a:rPr lang="en-US" sz="1000" dirty="0"/>
              <a:t>, mixed venous oxygen saturation; TAPSE, tricuspid annular plane systolic excursion</a:t>
            </a:r>
          </a:p>
          <a:p>
            <a:r>
              <a:rPr lang="en-US" sz="1000" dirty="0"/>
              <a:t>Humbert M, </a:t>
            </a:r>
            <a:r>
              <a:rPr lang="en-US" sz="1000" i="1" dirty="0"/>
              <a:t>et al</a:t>
            </a:r>
            <a:r>
              <a:rPr lang="en-US" sz="1000" dirty="0"/>
              <a:t>. </a:t>
            </a:r>
            <a:r>
              <a:rPr lang="en-US" sz="1000" i="1" dirty="0" err="1"/>
              <a:t>Eur</a:t>
            </a:r>
            <a:r>
              <a:rPr lang="en-US" sz="1000" i="1" dirty="0"/>
              <a:t> Heart J.</a:t>
            </a:r>
            <a:r>
              <a:rPr lang="en-US" sz="1000" dirty="0"/>
              <a:t> 2022;43:3618-731; Humbert M, et al. </a:t>
            </a:r>
            <a:r>
              <a:rPr lang="en-US" sz="1000" i="1" dirty="0" err="1"/>
              <a:t>Eur</a:t>
            </a:r>
            <a:r>
              <a:rPr lang="en-US" sz="1000" i="1" dirty="0"/>
              <a:t> Respir J. 2023; 61:2200879.</a:t>
            </a:r>
            <a:endParaRPr lang="en-US" sz="1000" i="1" strike="sngStrike" dirty="0">
              <a:solidFill>
                <a:srgbClr val="FF0000"/>
              </a:solidFill>
            </a:endParaRPr>
          </a:p>
        </p:txBody>
      </p:sp>
    </p:spTree>
    <p:extLst>
      <p:ext uri="{BB962C8B-B14F-4D97-AF65-F5344CB8AC3E}">
        <p14:creationId xmlns:p14="http://schemas.microsoft.com/office/powerpoint/2010/main" val="73781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DCC8-9E02-44C2-84DE-2B5602ECFF41}"/>
              </a:ext>
            </a:extLst>
          </p:cNvPr>
          <p:cNvSpPr>
            <a:spLocks noGrp="1"/>
          </p:cNvSpPr>
          <p:nvPr>
            <p:ph type="title"/>
          </p:nvPr>
        </p:nvSpPr>
        <p:spPr>
          <a:xfrm>
            <a:off x="609600" y="-59603"/>
            <a:ext cx="10744200" cy="1185577"/>
          </a:xfrm>
        </p:spPr>
        <p:txBody>
          <a:bodyPr/>
          <a:lstStyle/>
          <a:p>
            <a:r>
              <a:rPr lang="en-US" dirty="0"/>
              <a:t>Importance of Risk Assessment at Baseline</a:t>
            </a:r>
          </a:p>
        </p:txBody>
      </p:sp>
      <p:graphicFrame>
        <p:nvGraphicFramePr>
          <p:cNvPr id="509" name="Table 508"/>
          <p:cNvGraphicFramePr>
            <a:graphicFrameLocks noGrp="1"/>
          </p:cNvGraphicFramePr>
          <p:nvPr/>
        </p:nvGraphicFramePr>
        <p:xfrm>
          <a:off x="6435961" y="4522077"/>
          <a:ext cx="3245641" cy="1332330"/>
        </p:xfrm>
        <a:graphic>
          <a:graphicData uri="http://schemas.openxmlformats.org/drawingml/2006/table">
            <a:tbl>
              <a:tblPr firstRow="1" bandRow="1">
                <a:tableStyleId>{5C22544A-7EE6-4342-B048-85BDC9FD1C3A}</a:tableStyleId>
              </a:tblPr>
              <a:tblGrid>
                <a:gridCol w="463663">
                  <a:extLst>
                    <a:ext uri="{9D8B030D-6E8A-4147-A177-3AD203B41FA5}">
                      <a16:colId xmlns:a16="http://schemas.microsoft.com/office/drawing/2014/main" val="20000"/>
                    </a:ext>
                  </a:extLst>
                </a:gridCol>
                <a:gridCol w="463663">
                  <a:extLst>
                    <a:ext uri="{9D8B030D-6E8A-4147-A177-3AD203B41FA5}">
                      <a16:colId xmlns:a16="http://schemas.microsoft.com/office/drawing/2014/main" val="20001"/>
                    </a:ext>
                  </a:extLst>
                </a:gridCol>
                <a:gridCol w="463663">
                  <a:extLst>
                    <a:ext uri="{9D8B030D-6E8A-4147-A177-3AD203B41FA5}">
                      <a16:colId xmlns:a16="http://schemas.microsoft.com/office/drawing/2014/main" val="20002"/>
                    </a:ext>
                  </a:extLst>
                </a:gridCol>
                <a:gridCol w="463663">
                  <a:extLst>
                    <a:ext uri="{9D8B030D-6E8A-4147-A177-3AD203B41FA5}">
                      <a16:colId xmlns:a16="http://schemas.microsoft.com/office/drawing/2014/main" val="20003"/>
                    </a:ext>
                  </a:extLst>
                </a:gridCol>
                <a:gridCol w="463663">
                  <a:extLst>
                    <a:ext uri="{9D8B030D-6E8A-4147-A177-3AD203B41FA5}">
                      <a16:colId xmlns:a16="http://schemas.microsoft.com/office/drawing/2014/main" val="20004"/>
                    </a:ext>
                  </a:extLst>
                </a:gridCol>
                <a:gridCol w="463663">
                  <a:extLst>
                    <a:ext uri="{9D8B030D-6E8A-4147-A177-3AD203B41FA5}">
                      <a16:colId xmlns:a16="http://schemas.microsoft.com/office/drawing/2014/main" val="20005"/>
                    </a:ext>
                  </a:extLst>
                </a:gridCol>
                <a:gridCol w="463663">
                  <a:extLst>
                    <a:ext uri="{9D8B030D-6E8A-4147-A177-3AD203B41FA5}">
                      <a16:colId xmlns:a16="http://schemas.microsoft.com/office/drawing/2014/main" val="20006"/>
                    </a:ext>
                  </a:extLst>
                </a:gridCol>
              </a:tblGrid>
              <a:tr h="133233">
                <a:tc rowSpan="2">
                  <a:txBody>
                    <a:bodyPr/>
                    <a:lstStyle/>
                    <a:p>
                      <a:pPr algn="ctr"/>
                      <a:r>
                        <a:rPr lang="en-US" sz="800" dirty="0">
                          <a:solidFill>
                            <a:schemeClr val="tx1">
                              <a:lumMod val="75000"/>
                              <a:lumOff val="25000"/>
                            </a:schemeClr>
                          </a:solidFill>
                        </a:rPr>
                        <a:t>Years after enroll-ment</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800" dirty="0">
                          <a:solidFill>
                            <a:schemeClr val="tx1">
                              <a:lumMod val="75000"/>
                              <a:lumOff val="25000"/>
                            </a:schemeClr>
                          </a:solidFill>
                        </a:rPr>
                        <a:t>Survival (%)</a:t>
                      </a:r>
                    </a:p>
                  </a:txBody>
                  <a:tcPr marL="0" marR="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a:solidFill>
                          <a:schemeClr val="tx1">
                            <a:lumMod val="75000"/>
                            <a:lumOff val="25000"/>
                          </a:schemeClr>
                        </a:solidFill>
                      </a:endParaRPr>
                    </a:p>
                  </a:txBody>
                  <a:tcPr marL="45720" marR="4572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hMerge="1">
                  <a:txBody>
                    <a:bodyPr/>
                    <a:lstStyle/>
                    <a:p>
                      <a:endParaRPr lang="en-US" sz="800">
                        <a:solidFill>
                          <a:schemeClr val="tx1">
                            <a:lumMod val="75000"/>
                            <a:lumOff val="25000"/>
                          </a:schemeClr>
                        </a:solidFill>
                      </a:endParaRPr>
                    </a:p>
                  </a:txBody>
                  <a:tcPr marL="45720" marR="4572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gridSpan="3">
                  <a:txBody>
                    <a:bodyPr/>
                    <a:lstStyle/>
                    <a:p>
                      <a:pPr algn="ctr"/>
                      <a:r>
                        <a:rPr lang="en-US" sz="800" dirty="0">
                          <a:solidFill>
                            <a:schemeClr val="tx1">
                              <a:lumMod val="75000"/>
                              <a:lumOff val="25000"/>
                            </a:schemeClr>
                          </a:solidFill>
                        </a:rPr>
                        <a:t>Cases left (n)</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800">
                        <a:solidFill>
                          <a:schemeClr val="tx1">
                            <a:lumMod val="75000"/>
                            <a:lumOff val="25000"/>
                          </a:schemeClr>
                        </a:solidFill>
                      </a:endParaRPr>
                    </a:p>
                  </a:txBody>
                  <a:tcPr marL="45720" marR="4572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hMerge="1">
                  <a:txBody>
                    <a:bodyPr/>
                    <a:lstStyle/>
                    <a:p>
                      <a:endParaRPr lang="en-US" sz="800">
                        <a:solidFill>
                          <a:schemeClr val="tx1">
                            <a:lumMod val="75000"/>
                            <a:lumOff val="25000"/>
                          </a:schemeClr>
                        </a:solidFill>
                      </a:endParaRPr>
                    </a:p>
                  </a:txBody>
                  <a:tcPr marL="45720" marR="4572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399699">
                <a:tc vMerge="1">
                  <a:txBody>
                    <a:bodyPr/>
                    <a:lstStyle/>
                    <a:p>
                      <a:endParaRPr lang="en-US" sz="900"/>
                    </a:p>
                  </a:txBody>
                  <a:tcP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800" b="1" dirty="0">
                          <a:solidFill>
                            <a:schemeClr val="tx1">
                              <a:lumMod val="75000"/>
                              <a:lumOff val="25000"/>
                            </a:schemeClr>
                          </a:solidFill>
                        </a:rPr>
                        <a:t>Low</a:t>
                      </a:r>
                    </a:p>
                    <a:p>
                      <a:pPr algn="ctr"/>
                      <a:r>
                        <a:rPr lang="en-US" sz="800" b="1" dirty="0">
                          <a:solidFill>
                            <a:schemeClr val="tx1">
                              <a:lumMod val="75000"/>
                              <a:lumOff val="25000"/>
                            </a:schemeClr>
                          </a:solidFill>
                        </a:rPr>
                        <a:t>risk</a:t>
                      </a:r>
                    </a:p>
                  </a:txBody>
                  <a:tcPr marL="0" marR="0" marT="0" marB="0" anchor="b">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lumMod val="75000"/>
                              <a:lumOff val="25000"/>
                            </a:schemeClr>
                          </a:solidFill>
                        </a:rPr>
                        <a:t>Inter-mediate risk</a:t>
                      </a: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lumMod val="75000"/>
                              <a:lumOff val="25000"/>
                            </a:schemeClr>
                          </a:solidFill>
                        </a:rPr>
                        <a:t>High</a:t>
                      </a:r>
                    </a:p>
                    <a:p>
                      <a:pPr algn="ctr"/>
                      <a:r>
                        <a:rPr lang="en-US" sz="800" b="1" dirty="0">
                          <a:solidFill>
                            <a:schemeClr val="tx1">
                              <a:lumMod val="75000"/>
                              <a:lumOff val="25000"/>
                            </a:schemeClr>
                          </a:solidFill>
                        </a:rPr>
                        <a:t> risk</a:t>
                      </a:r>
                    </a:p>
                  </a:txBody>
                  <a:tcPr marL="0" marR="0" marT="0" marB="0" anchor="b">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lumMod val="75000"/>
                              <a:lumOff val="25000"/>
                            </a:schemeClr>
                          </a:solidFill>
                        </a:rPr>
                        <a:t>Low</a:t>
                      </a:r>
                    </a:p>
                    <a:p>
                      <a:pPr algn="ctr"/>
                      <a:r>
                        <a:rPr lang="en-US" sz="800" b="1" dirty="0">
                          <a:solidFill>
                            <a:schemeClr val="tx1">
                              <a:lumMod val="75000"/>
                              <a:lumOff val="25000"/>
                            </a:schemeClr>
                          </a:solidFill>
                        </a:rPr>
                        <a:t>risk</a:t>
                      </a:r>
                    </a:p>
                  </a:txBody>
                  <a:tcPr marL="0" marR="0" marT="0" marB="0" anchor="b">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lumMod val="75000"/>
                              <a:lumOff val="25000"/>
                            </a:schemeClr>
                          </a:solidFill>
                        </a:rPr>
                        <a:t>Inter-mediate risk</a:t>
                      </a: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dirty="0">
                          <a:solidFill>
                            <a:schemeClr val="tx1">
                              <a:lumMod val="75000"/>
                              <a:lumOff val="25000"/>
                            </a:schemeClr>
                          </a:solidFill>
                        </a:rPr>
                        <a:t>High</a:t>
                      </a:r>
                    </a:p>
                    <a:p>
                      <a:pPr algn="ctr"/>
                      <a:r>
                        <a:rPr lang="en-US" sz="800" b="1" dirty="0">
                          <a:solidFill>
                            <a:schemeClr val="tx1">
                              <a:lumMod val="75000"/>
                              <a:lumOff val="25000"/>
                            </a:schemeClr>
                          </a:solidFill>
                        </a:rPr>
                        <a:t>risk</a:t>
                      </a: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3233">
                <a:tc>
                  <a:txBody>
                    <a:bodyPr/>
                    <a:lstStyle/>
                    <a:p>
                      <a:pPr algn="ctr"/>
                      <a:r>
                        <a:rPr lang="en-US" sz="800" b="1" dirty="0">
                          <a:solidFill>
                            <a:schemeClr val="tx1">
                              <a:lumMod val="75000"/>
                              <a:lumOff val="25000"/>
                            </a:schemeClr>
                          </a:solidFill>
                        </a:rPr>
                        <a:t>0</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100</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100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100</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196</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1116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276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3233">
                <a:tc>
                  <a:txBody>
                    <a:bodyPr/>
                    <a:lstStyle/>
                    <a:p>
                      <a:pPr algn="ctr"/>
                      <a:r>
                        <a:rPr lang="en-US" sz="800" b="1" dirty="0">
                          <a:solidFill>
                            <a:schemeClr val="tx1">
                              <a:lumMod val="75000"/>
                              <a:lumOff val="25000"/>
                            </a:schemeClr>
                          </a:solidFill>
                        </a:rPr>
                        <a:t>1</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97.2</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90.1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78.8</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156</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764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170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3233">
                <a:tc>
                  <a:txBody>
                    <a:bodyPr/>
                    <a:lstStyle/>
                    <a:p>
                      <a:pPr algn="ctr"/>
                      <a:r>
                        <a:rPr lang="en-US" sz="800" b="1" dirty="0">
                          <a:solidFill>
                            <a:schemeClr val="tx1">
                              <a:lumMod val="75000"/>
                              <a:lumOff val="25000"/>
                            </a:schemeClr>
                          </a:solidFill>
                        </a:rPr>
                        <a:t>2</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91.5</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80.3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66.0</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111</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540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117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3233">
                <a:tc>
                  <a:txBody>
                    <a:bodyPr/>
                    <a:lstStyle/>
                    <a:p>
                      <a:pPr algn="ctr"/>
                      <a:r>
                        <a:rPr lang="en-US" sz="800" b="1" dirty="0">
                          <a:solidFill>
                            <a:schemeClr val="tx1">
                              <a:lumMod val="75000"/>
                              <a:lumOff val="25000"/>
                            </a:schemeClr>
                          </a:solidFill>
                        </a:rPr>
                        <a:t>3</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84.2</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68.1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53.2</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75</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376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77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3233">
                <a:tc>
                  <a:txBody>
                    <a:bodyPr/>
                    <a:lstStyle/>
                    <a:p>
                      <a:pPr algn="ctr"/>
                      <a:r>
                        <a:rPr lang="en-US" sz="800" b="1" dirty="0">
                          <a:solidFill>
                            <a:schemeClr val="tx1">
                              <a:lumMod val="75000"/>
                              <a:lumOff val="25000"/>
                            </a:schemeClr>
                          </a:solidFill>
                        </a:rPr>
                        <a:t>4</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80.2</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60.1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44.7</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47</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252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47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3233">
                <a:tc>
                  <a:txBody>
                    <a:bodyPr/>
                    <a:lstStyle/>
                    <a:p>
                      <a:pPr algn="ctr"/>
                      <a:r>
                        <a:rPr lang="en-US" sz="800" b="1" dirty="0">
                          <a:solidFill>
                            <a:schemeClr val="tx1">
                              <a:lumMod val="75000"/>
                              <a:lumOff val="25000"/>
                            </a:schemeClr>
                          </a:solidFill>
                        </a:rPr>
                        <a:t>5</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75.9</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51.9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32.4</a:t>
                      </a:r>
                    </a:p>
                  </a:txBody>
                  <a:tcPr marL="0" marR="0" marT="0" marB="0">
                    <a:lnL w="9525"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31</a:t>
                      </a:r>
                    </a:p>
                  </a:txBody>
                  <a:tcPr marL="0" marR="0" marT="0" marB="0">
                    <a:lnL w="6350" cap="flat" cmpd="sng" algn="ctr">
                      <a:solidFill>
                        <a:schemeClr val="tx1">
                          <a:lumMod val="75000"/>
                          <a:lumOff val="2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149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lumMod val="75000"/>
                              <a:lumOff val="25000"/>
                            </a:schemeClr>
                          </a:solidFill>
                        </a:rPr>
                        <a:t>24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44" name="Text Placeholder 10">
            <a:extLst>
              <a:ext uri="{FF2B5EF4-FFF2-40B4-BE49-F238E27FC236}">
                <a16:creationId xmlns:a16="http://schemas.microsoft.com/office/drawing/2014/main" id="{E640F176-6539-47CB-8C58-A9DCC7C1BB1F}"/>
              </a:ext>
            </a:extLst>
          </p:cNvPr>
          <p:cNvSpPr txBox="1">
            <a:spLocks/>
          </p:cNvSpPr>
          <p:nvPr/>
        </p:nvSpPr>
        <p:spPr>
          <a:xfrm>
            <a:off x="6568375" y="965093"/>
            <a:ext cx="2897351" cy="315471"/>
          </a:xfrm>
          <a:prstGeom prst="rect">
            <a:avLst/>
          </a:prstGeom>
          <a:noFill/>
          <a:ln w="57150">
            <a:noFill/>
          </a:ln>
        </p:spPr>
        <p:txBody>
          <a:bodyPr vert="horz" wrap="square" lIns="68580" tIns="34290" rIns="68580" bIns="34290" rtlCol="0" anchor="t" anchorCtr="0">
            <a:spAutoFit/>
          </a:bodyPr>
          <a:lstStyle/>
          <a:p>
            <a:pPr algn="ctr" defTabSz="685800" fontAlgn="base">
              <a:spcBef>
                <a:spcPct val="20000"/>
              </a:spcBef>
              <a:spcAft>
                <a:spcPct val="0"/>
              </a:spcAft>
              <a:defRPr/>
            </a:pPr>
            <a:r>
              <a:rPr lang="en-US" sz="1600" b="1" dirty="0">
                <a:ea typeface="ＭＳ Ｐゴシック" pitchFamily="-109" charset="-128"/>
                <a:cs typeface="Arial" pitchFamily="34" charset="0"/>
              </a:rPr>
              <a:t>COMPERA</a:t>
            </a:r>
          </a:p>
        </p:txBody>
      </p:sp>
      <p:grpSp>
        <p:nvGrpSpPr>
          <p:cNvPr id="191" name="Group 190"/>
          <p:cNvGrpSpPr/>
          <p:nvPr/>
        </p:nvGrpSpPr>
        <p:grpSpPr>
          <a:xfrm>
            <a:off x="6374943" y="1556680"/>
            <a:ext cx="3243422" cy="3112186"/>
            <a:chOff x="6083676" y="1656074"/>
            <a:chExt cx="2773961" cy="2847924"/>
          </a:xfrm>
        </p:grpSpPr>
        <p:sp>
          <p:nvSpPr>
            <p:cNvPr id="446" name="TextBox 445"/>
            <p:cNvSpPr txBox="1"/>
            <p:nvPr/>
          </p:nvSpPr>
          <p:spPr>
            <a:xfrm rot="16200000">
              <a:off x="5135979" y="2716955"/>
              <a:ext cx="2141616" cy="246221"/>
            </a:xfrm>
            <a:prstGeom prst="rect">
              <a:avLst/>
            </a:prstGeom>
            <a:noFill/>
            <a:effectLst/>
          </p:spPr>
          <p:txBody>
            <a:bodyPr wrap="square" rtlCol="0">
              <a:spAutoFit/>
            </a:bodyPr>
            <a:lstStyle/>
            <a:p>
              <a:pPr algn="ctr" defTabSz="914378" fontAlgn="base">
                <a:spcBef>
                  <a:spcPct val="0"/>
                </a:spcBef>
                <a:spcAft>
                  <a:spcPct val="0"/>
                </a:spcAft>
                <a:defRPr/>
              </a:pPr>
              <a:r>
                <a:rPr lang="en-US" sz="1000" b="1" dirty="0">
                  <a:ea typeface="MS PGothic" pitchFamily="34" charset="-128"/>
                  <a:cs typeface="Arial"/>
                </a:rPr>
                <a:t>Survival (%)</a:t>
              </a:r>
            </a:p>
          </p:txBody>
        </p:sp>
        <p:sp>
          <p:nvSpPr>
            <p:cNvPr id="447" name="TextBox 446"/>
            <p:cNvSpPr txBox="1"/>
            <p:nvPr/>
          </p:nvSpPr>
          <p:spPr>
            <a:xfrm>
              <a:off x="6584725" y="4103888"/>
              <a:ext cx="2149391" cy="400110"/>
            </a:xfrm>
            <a:prstGeom prst="rect">
              <a:avLst/>
            </a:prstGeom>
            <a:noFill/>
            <a:effectLst/>
          </p:spPr>
          <p:txBody>
            <a:bodyPr wrap="square" rtlCol="0">
              <a:spAutoFit/>
            </a:bodyPr>
            <a:lstStyle/>
            <a:p>
              <a:pPr algn="ctr" defTabSz="914378" fontAlgn="base">
                <a:spcBef>
                  <a:spcPct val="0"/>
                </a:spcBef>
                <a:spcAft>
                  <a:spcPct val="0"/>
                </a:spcAft>
                <a:defRPr/>
              </a:pPr>
              <a:r>
                <a:rPr lang="en-US" sz="1000" b="1" dirty="0">
                  <a:ea typeface="MS PGothic" pitchFamily="34" charset="-128"/>
                  <a:cs typeface="Arial"/>
                </a:rPr>
                <a:t>Time since PAH diagnosis (years)</a:t>
              </a:r>
            </a:p>
          </p:txBody>
        </p:sp>
        <p:grpSp>
          <p:nvGrpSpPr>
            <p:cNvPr id="448" name="Group 447"/>
            <p:cNvGrpSpPr/>
            <p:nvPr/>
          </p:nvGrpSpPr>
          <p:grpSpPr>
            <a:xfrm>
              <a:off x="6481061" y="3961504"/>
              <a:ext cx="2376576" cy="246221"/>
              <a:chOff x="492119" y="2990560"/>
              <a:chExt cx="2492837" cy="184666"/>
            </a:xfrm>
          </p:grpSpPr>
          <p:sp>
            <p:nvSpPr>
              <p:cNvPr id="490" name="TextBox 489"/>
              <p:cNvSpPr txBox="1"/>
              <p:nvPr/>
            </p:nvSpPr>
            <p:spPr>
              <a:xfrm>
                <a:off x="492119"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0</a:t>
                </a:r>
              </a:p>
            </p:txBody>
          </p:sp>
          <p:sp>
            <p:nvSpPr>
              <p:cNvPr id="491" name="TextBox 490"/>
              <p:cNvSpPr txBox="1"/>
              <p:nvPr/>
            </p:nvSpPr>
            <p:spPr>
              <a:xfrm>
                <a:off x="935463"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1</a:t>
                </a:r>
              </a:p>
            </p:txBody>
          </p:sp>
          <p:sp>
            <p:nvSpPr>
              <p:cNvPr id="492" name="TextBox 491"/>
              <p:cNvSpPr txBox="1"/>
              <p:nvPr/>
            </p:nvSpPr>
            <p:spPr>
              <a:xfrm>
                <a:off x="1390063"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2</a:t>
                </a:r>
              </a:p>
            </p:txBody>
          </p:sp>
          <p:sp>
            <p:nvSpPr>
              <p:cNvPr id="493" name="TextBox 492"/>
              <p:cNvSpPr txBox="1"/>
              <p:nvPr/>
            </p:nvSpPr>
            <p:spPr>
              <a:xfrm>
                <a:off x="1827775"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3</a:t>
                </a:r>
              </a:p>
            </p:txBody>
          </p:sp>
          <p:sp>
            <p:nvSpPr>
              <p:cNvPr id="494" name="TextBox 493"/>
              <p:cNvSpPr txBox="1"/>
              <p:nvPr/>
            </p:nvSpPr>
            <p:spPr>
              <a:xfrm>
                <a:off x="2273934"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4</a:t>
                </a:r>
              </a:p>
            </p:txBody>
          </p:sp>
          <p:sp>
            <p:nvSpPr>
              <p:cNvPr id="495" name="TextBox 494"/>
              <p:cNvSpPr txBox="1"/>
              <p:nvPr/>
            </p:nvSpPr>
            <p:spPr>
              <a:xfrm>
                <a:off x="2717274"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5</a:t>
                </a:r>
              </a:p>
            </p:txBody>
          </p:sp>
        </p:grpSp>
        <p:grpSp>
          <p:nvGrpSpPr>
            <p:cNvPr id="449" name="Group 448"/>
            <p:cNvGrpSpPr/>
            <p:nvPr/>
          </p:nvGrpSpPr>
          <p:grpSpPr>
            <a:xfrm>
              <a:off x="6232159" y="1656074"/>
              <a:ext cx="396262" cy="2379234"/>
              <a:chOff x="192935" y="1237970"/>
              <a:chExt cx="415646" cy="1784425"/>
            </a:xfrm>
          </p:grpSpPr>
          <p:sp>
            <p:nvSpPr>
              <p:cNvPr id="484" name="TextBox 483"/>
              <p:cNvSpPr txBox="1"/>
              <p:nvPr/>
            </p:nvSpPr>
            <p:spPr>
              <a:xfrm>
                <a:off x="266917" y="1877874"/>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60</a:t>
                </a:r>
              </a:p>
            </p:txBody>
          </p:sp>
          <p:sp>
            <p:nvSpPr>
              <p:cNvPr id="485" name="TextBox 484"/>
              <p:cNvSpPr txBox="1"/>
              <p:nvPr/>
            </p:nvSpPr>
            <p:spPr>
              <a:xfrm>
                <a:off x="340899" y="2837729"/>
                <a:ext cx="267682"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0</a:t>
                </a:r>
              </a:p>
            </p:txBody>
          </p:sp>
          <p:sp>
            <p:nvSpPr>
              <p:cNvPr id="486" name="TextBox 485"/>
              <p:cNvSpPr txBox="1"/>
              <p:nvPr/>
            </p:nvSpPr>
            <p:spPr>
              <a:xfrm>
                <a:off x="192935" y="1237970"/>
                <a:ext cx="415646"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100</a:t>
                </a:r>
              </a:p>
            </p:txBody>
          </p:sp>
          <p:sp>
            <p:nvSpPr>
              <p:cNvPr id="487" name="TextBox 486"/>
              <p:cNvSpPr txBox="1"/>
              <p:nvPr/>
            </p:nvSpPr>
            <p:spPr>
              <a:xfrm>
                <a:off x="266917" y="1557922"/>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80</a:t>
                </a:r>
              </a:p>
            </p:txBody>
          </p:sp>
          <p:sp>
            <p:nvSpPr>
              <p:cNvPr id="488" name="TextBox 487"/>
              <p:cNvSpPr txBox="1"/>
              <p:nvPr/>
            </p:nvSpPr>
            <p:spPr>
              <a:xfrm>
                <a:off x="266917" y="2197826"/>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40</a:t>
                </a:r>
              </a:p>
            </p:txBody>
          </p:sp>
          <p:sp>
            <p:nvSpPr>
              <p:cNvPr id="489" name="TextBox 488"/>
              <p:cNvSpPr txBox="1"/>
              <p:nvPr/>
            </p:nvSpPr>
            <p:spPr>
              <a:xfrm>
                <a:off x="266917" y="2517778"/>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20</a:t>
                </a:r>
              </a:p>
            </p:txBody>
          </p:sp>
        </p:grpSp>
        <p:grpSp>
          <p:nvGrpSpPr>
            <p:cNvPr id="512" name="Group 511"/>
            <p:cNvGrpSpPr/>
            <p:nvPr/>
          </p:nvGrpSpPr>
          <p:grpSpPr>
            <a:xfrm>
              <a:off x="6576673" y="1762768"/>
              <a:ext cx="2268424" cy="2219491"/>
              <a:chOff x="6576672" y="1433649"/>
              <a:chExt cx="2268424" cy="1664618"/>
            </a:xfrm>
          </p:grpSpPr>
          <p:cxnSp>
            <p:nvCxnSpPr>
              <p:cNvPr id="470" name="Straight Connector 469"/>
              <p:cNvCxnSpPr/>
              <p:nvPr/>
            </p:nvCxnSpPr>
            <p:spPr>
              <a:xfrm>
                <a:off x="6611556" y="1433649"/>
                <a:ext cx="0" cy="160134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6608873" y="3034991"/>
                <a:ext cx="2236223"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6576672" y="1438516"/>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6576672" y="1757811"/>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6576672" y="2077106"/>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6576672" y="2396401"/>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6576672" y="3034991"/>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rot="16200000">
                <a:off x="6579919"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a:off x="6576672" y="2715696"/>
                <a:ext cx="34884"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rot="16200000">
                <a:off x="7003356"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rot="16200000">
                <a:off x="7426795"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rot="16200000">
                <a:off x="7850233"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rot="16200000">
                <a:off x="8273671"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rot="16200000">
                <a:off x="8697110" y="3066630"/>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54" name="Group 453"/>
            <p:cNvGrpSpPr/>
            <p:nvPr/>
          </p:nvGrpSpPr>
          <p:grpSpPr>
            <a:xfrm>
              <a:off x="6656715" y="3306728"/>
              <a:ext cx="1278972" cy="553999"/>
              <a:chOff x="676364" y="2486794"/>
              <a:chExt cx="1341538" cy="415499"/>
            </a:xfrm>
          </p:grpSpPr>
          <p:sp>
            <p:nvSpPr>
              <p:cNvPr id="459" name="TextBox 5"/>
              <p:cNvSpPr txBox="1"/>
              <p:nvPr/>
            </p:nvSpPr>
            <p:spPr>
              <a:xfrm>
                <a:off x="803581" y="2486794"/>
                <a:ext cx="1214321" cy="415499"/>
              </a:xfrm>
              <a:prstGeom prst="rect">
                <a:avLst/>
              </a:prstGeom>
              <a:noFill/>
              <a:effectLst/>
            </p:spPr>
            <p:txBody>
              <a:bodyPr wrap="square" rtlCol="0" anchor="b" anchorCtr="0">
                <a:spAutoFit/>
              </a:bodyPr>
              <a:lstStyle/>
              <a:p>
                <a:pPr defTabSz="914378" fontAlgn="base">
                  <a:spcBef>
                    <a:spcPct val="0"/>
                  </a:spcBef>
                  <a:spcAft>
                    <a:spcPct val="0"/>
                  </a:spcAft>
                  <a:defRPr/>
                </a:pPr>
                <a:r>
                  <a:rPr lang="en-US" sz="1000" dirty="0">
                    <a:ea typeface="MS PGothic" pitchFamily="34" charset="-128"/>
                    <a:cs typeface="Arial"/>
                  </a:rPr>
                  <a:t>Low risk</a:t>
                </a:r>
              </a:p>
              <a:p>
                <a:pPr defTabSz="914378" fontAlgn="base">
                  <a:spcBef>
                    <a:spcPct val="0"/>
                  </a:spcBef>
                  <a:spcAft>
                    <a:spcPct val="0"/>
                  </a:spcAft>
                  <a:defRPr/>
                </a:pPr>
                <a:r>
                  <a:rPr lang="en-US" sz="1000" dirty="0">
                    <a:ea typeface="MS PGothic" pitchFamily="34" charset="-128"/>
                    <a:cs typeface="Arial"/>
                  </a:rPr>
                  <a:t>Intermediate risk</a:t>
                </a:r>
              </a:p>
              <a:p>
                <a:pPr defTabSz="914378" fontAlgn="base">
                  <a:spcBef>
                    <a:spcPct val="0"/>
                  </a:spcBef>
                  <a:spcAft>
                    <a:spcPct val="0"/>
                  </a:spcAft>
                  <a:defRPr/>
                </a:pPr>
                <a:r>
                  <a:rPr lang="en-US" sz="1000" dirty="0">
                    <a:ea typeface="MS PGothic" pitchFamily="34" charset="-128"/>
                    <a:cs typeface="Arial"/>
                  </a:rPr>
                  <a:t>High risk</a:t>
                </a:r>
              </a:p>
            </p:txBody>
          </p:sp>
          <p:grpSp>
            <p:nvGrpSpPr>
              <p:cNvPr id="460" name="Group 459"/>
              <p:cNvGrpSpPr/>
              <p:nvPr/>
            </p:nvGrpSpPr>
            <p:grpSpPr>
              <a:xfrm>
                <a:off x="676364" y="2586603"/>
                <a:ext cx="190409" cy="232661"/>
                <a:chOff x="700179" y="2577077"/>
                <a:chExt cx="109771" cy="232661"/>
              </a:xfrm>
            </p:grpSpPr>
            <p:cxnSp>
              <p:nvCxnSpPr>
                <p:cNvPr id="461" name="Straight Connector 460"/>
                <p:cNvCxnSpPr/>
                <p:nvPr/>
              </p:nvCxnSpPr>
              <p:spPr>
                <a:xfrm flipH="1">
                  <a:off x="700179" y="2577077"/>
                  <a:ext cx="109771" cy="0"/>
                </a:xfrm>
                <a:prstGeom prst="line">
                  <a:avLst/>
                </a:prstGeom>
                <a:ln w="19050">
                  <a:solidFill>
                    <a:srgbClr val="00FF00"/>
                  </a:solidFill>
                </a:ln>
                <a:effectLst/>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flipH="1">
                  <a:off x="700179" y="2697442"/>
                  <a:ext cx="109771" cy="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700179" y="2809738"/>
                  <a:ext cx="10977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93" name="Group 192"/>
          <p:cNvGrpSpPr/>
          <p:nvPr/>
        </p:nvGrpSpPr>
        <p:grpSpPr>
          <a:xfrm>
            <a:off x="7010605" y="1672081"/>
            <a:ext cx="2503597" cy="1493321"/>
            <a:chOff x="6612256" y="1771476"/>
            <a:chExt cx="2141220" cy="1366520"/>
          </a:xfrm>
        </p:grpSpPr>
        <p:sp>
          <p:nvSpPr>
            <p:cNvPr id="524" name="Freeform 523"/>
            <p:cNvSpPr/>
            <p:nvPr/>
          </p:nvSpPr>
          <p:spPr>
            <a:xfrm>
              <a:off x="6629400" y="1771476"/>
              <a:ext cx="2118360" cy="977900"/>
            </a:xfrm>
            <a:custGeom>
              <a:avLst/>
              <a:gdLst>
                <a:gd name="connsiteX0" fmla="*/ 0 w 2118360"/>
                <a:gd name="connsiteY0" fmla="*/ 0 h 733425"/>
                <a:gd name="connsiteX1" fmla="*/ 51435 w 2118360"/>
                <a:gd name="connsiteY1" fmla="*/ 0 h 733425"/>
                <a:gd name="connsiteX2" fmla="*/ 51435 w 2118360"/>
                <a:gd name="connsiteY2" fmla="*/ 24765 h 733425"/>
                <a:gd name="connsiteX3" fmla="*/ 60960 w 2118360"/>
                <a:gd name="connsiteY3" fmla="*/ 32385 h 733425"/>
                <a:gd name="connsiteX4" fmla="*/ 112395 w 2118360"/>
                <a:gd name="connsiteY4" fmla="*/ 43815 h 733425"/>
                <a:gd name="connsiteX5" fmla="*/ 161925 w 2118360"/>
                <a:gd name="connsiteY5" fmla="*/ 53340 h 733425"/>
                <a:gd name="connsiteX6" fmla="*/ 297180 w 2118360"/>
                <a:gd name="connsiteY6" fmla="*/ 125730 h 733425"/>
                <a:gd name="connsiteX7" fmla="*/ 340995 w 2118360"/>
                <a:gd name="connsiteY7" fmla="*/ 135255 h 733425"/>
                <a:gd name="connsiteX8" fmla="*/ 392430 w 2118360"/>
                <a:gd name="connsiteY8" fmla="*/ 150495 h 733425"/>
                <a:gd name="connsiteX9" fmla="*/ 438150 w 2118360"/>
                <a:gd name="connsiteY9" fmla="*/ 161925 h 733425"/>
                <a:gd name="connsiteX10" fmla="*/ 502920 w 2118360"/>
                <a:gd name="connsiteY10" fmla="*/ 179070 h 733425"/>
                <a:gd name="connsiteX11" fmla="*/ 569595 w 2118360"/>
                <a:gd name="connsiteY11" fmla="*/ 198120 h 733425"/>
                <a:gd name="connsiteX12" fmla="*/ 634365 w 2118360"/>
                <a:gd name="connsiteY12" fmla="*/ 224790 h 733425"/>
                <a:gd name="connsiteX13" fmla="*/ 704850 w 2118360"/>
                <a:gd name="connsiteY13" fmla="*/ 236220 h 733425"/>
                <a:gd name="connsiteX14" fmla="*/ 781050 w 2118360"/>
                <a:gd name="connsiteY14" fmla="*/ 283845 h 733425"/>
                <a:gd name="connsiteX15" fmla="*/ 824865 w 2118360"/>
                <a:gd name="connsiteY15" fmla="*/ 302895 h 733425"/>
                <a:gd name="connsiteX16" fmla="*/ 878205 w 2118360"/>
                <a:gd name="connsiteY16" fmla="*/ 316230 h 733425"/>
                <a:gd name="connsiteX17" fmla="*/ 912495 w 2118360"/>
                <a:gd name="connsiteY17" fmla="*/ 321945 h 733425"/>
                <a:gd name="connsiteX18" fmla="*/ 1034415 w 2118360"/>
                <a:gd name="connsiteY18" fmla="*/ 379095 h 733425"/>
                <a:gd name="connsiteX19" fmla="*/ 1091565 w 2118360"/>
                <a:gd name="connsiteY19" fmla="*/ 401955 h 733425"/>
                <a:gd name="connsiteX20" fmla="*/ 1114425 w 2118360"/>
                <a:gd name="connsiteY20" fmla="*/ 409575 h 733425"/>
                <a:gd name="connsiteX21" fmla="*/ 1179195 w 2118360"/>
                <a:gd name="connsiteY21" fmla="*/ 453390 h 733425"/>
                <a:gd name="connsiteX22" fmla="*/ 1213485 w 2118360"/>
                <a:gd name="connsiteY22" fmla="*/ 457200 h 733425"/>
                <a:gd name="connsiteX23" fmla="*/ 1243965 w 2118360"/>
                <a:gd name="connsiteY23" fmla="*/ 478155 h 733425"/>
                <a:gd name="connsiteX24" fmla="*/ 1310640 w 2118360"/>
                <a:gd name="connsiteY24" fmla="*/ 523875 h 733425"/>
                <a:gd name="connsiteX25" fmla="*/ 1339215 w 2118360"/>
                <a:gd name="connsiteY25" fmla="*/ 527685 h 733425"/>
                <a:gd name="connsiteX26" fmla="*/ 1367790 w 2118360"/>
                <a:gd name="connsiteY26" fmla="*/ 546735 h 733425"/>
                <a:gd name="connsiteX27" fmla="*/ 1476375 w 2118360"/>
                <a:gd name="connsiteY27" fmla="*/ 556260 h 733425"/>
                <a:gd name="connsiteX28" fmla="*/ 1506855 w 2118360"/>
                <a:gd name="connsiteY28" fmla="*/ 579120 h 733425"/>
                <a:gd name="connsiteX29" fmla="*/ 1573530 w 2118360"/>
                <a:gd name="connsiteY29" fmla="*/ 586740 h 733425"/>
                <a:gd name="connsiteX30" fmla="*/ 1714500 w 2118360"/>
                <a:gd name="connsiteY30" fmla="*/ 611505 h 733425"/>
                <a:gd name="connsiteX31" fmla="*/ 1817370 w 2118360"/>
                <a:gd name="connsiteY31" fmla="*/ 622935 h 733425"/>
                <a:gd name="connsiteX32" fmla="*/ 1855470 w 2118360"/>
                <a:gd name="connsiteY32" fmla="*/ 659130 h 733425"/>
                <a:gd name="connsiteX33" fmla="*/ 1924050 w 2118360"/>
                <a:gd name="connsiteY33" fmla="*/ 691515 h 733425"/>
                <a:gd name="connsiteX34" fmla="*/ 1943100 w 2118360"/>
                <a:gd name="connsiteY34" fmla="*/ 704850 h 733425"/>
                <a:gd name="connsiteX35" fmla="*/ 2004060 w 2118360"/>
                <a:gd name="connsiteY35" fmla="*/ 706755 h 733425"/>
                <a:gd name="connsiteX36" fmla="*/ 2004060 w 2118360"/>
                <a:gd name="connsiteY36" fmla="*/ 720090 h 733425"/>
                <a:gd name="connsiteX37" fmla="*/ 2063115 w 2118360"/>
                <a:gd name="connsiteY37" fmla="*/ 720090 h 733425"/>
                <a:gd name="connsiteX38" fmla="*/ 2063115 w 2118360"/>
                <a:gd name="connsiteY38" fmla="*/ 731520 h 733425"/>
                <a:gd name="connsiteX39" fmla="*/ 2118360 w 2118360"/>
                <a:gd name="connsiteY39"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18360" h="733425">
                  <a:moveTo>
                    <a:pt x="0" y="0"/>
                  </a:moveTo>
                  <a:lnTo>
                    <a:pt x="51435" y="0"/>
                  </a:lnTo>
                  <a:lnTo>
                    <a:pt x="51435" y="24765"/>
                  </a:lnTo>
                  <a:lnTo>
                    <a:pt x="60960" y="32385"/>
                  </a:lnTo>
                  <a:lnTo>
                    <a:pt x="112395" y="43815"/>
                  </a:lnTo>
                  <a:lnTo>
                    <a:pt x="161925" y="53340"/>
                  </a:lnTo>
                  <a:lnTo>
                    <a:pt x="297180" y="125730"/>
                  </a:lnTo>
                  <a:lnTo>
                    <a:pt x="340995" y="135255"/>
                  </a:lnTo>
                  <a:lnTo>
                    <a:pt x="392430" y="150495"/>
                  </a:lnTo>
                  <a:lnTo>
                    <a:pt x="438150" y="161925"/>
                  </a:lnTo>
                  <a:lnTo>
                    <a:pt x="502920" y="179070"/>
                  </a:lnTo>
                  <a:lnTo>
                    <a:pt x="569595" y="198120"/>
                  </a:lnTo>
                  <a:lnTo>
                    <a:pt x="634365" y="224790"/>
                  </a:lnTo>
                  <a:lnTo>
                    <a:pt x="704850" y="236220"/>
                  </a:lnTo>
                  <a:lnTo>
                    <a:pt x="781050" y="283845"/>
                  </a:lnTo>
                  <a:lnTo>
                    <a:pt x="824865" y="302895"/>
                  </a:lnTo>
                  <a:lnTo>
                    <a:pt x="878205" y="316230"/>
                  </a:lnTo>
                  <a:lnTo>
                    <a:pt x="912495" y="321945"/>
                  </a:lnTo>
                  <a:lnTo>
                    <a:pt x="1034415" y="379095"/>
                  </a:lnTo>
                  <a:lnTo>
                    <a:pt x="1091565" y="401955"/>
                  </a:lnTo>
                  <a:lnTo>
                    <a:pt x="1114425" y="409575"/>
                  </a:lnTo>
                  <a:lnTo>
                    <a:pt x="1179195" y="453390"/>
                  </a:lnTo>
                  <a:lnTo>
                    <a:pt x="1213485" y="457200"/>
                  </a:lnTo>
                  <a:lnTo>
                    <a:pt x="1243965" y="478155"/>
                  </a:lnTo>
                  <a:lnTo>
                    <a:pt x="1310640" y="523875"/>
                  </a:lnTo>
                  <a:lnTo>
                    <a:pt x="1339215" y="527685"/>
                  </a:lnTo>
                  <a:lnTo>
                    <a:pt x="1367790" y="546735"/>
                  </a:lnTo>
                  <a:lnTo>
                    <a:pt x="1476375" y="556260"/>
                  </a:lnTo>
                  <a:lnTo>
                    <a:pt x="1506855" y="579120"/>
                  </a:lnTo>
                  <a:lnTo>
                    <a:pt x="1573530" y="586740"/>
                  </a:lnTo>
                  <a:lnTo>
                    <a:pt x="1714500" y="611505"/>
                  </a:lnTo>
                  <a:lnTo>
                    <a:pt x="1817370" y="622935"/>
                  </a:lnTo>
                  <a:lnTo>
                    <a:pt x="1855470" y="659130"/>
                  </a:lnTo>
                  <a:lnTo>
                    <a:pt x="1924050" y="691515"/>
                  </a:lnTo>
                  <a:lnTo>
                    <a:pt x="1943100" y="704850"/>
                  </a:lnTo>
                  <a:lnTo>
                    <a:pt x="2004060" y="706755"/>
                  </a:lnTo>
                  <a:lnTo>
                    <a:pt x="2004060" y="720090"/>
                  </a:lnTo>
                  <a:lnTo>
                    <a:pt x="2063115" y="720090"/>
                  </a:lnTo>
                  <a:lnTo>
                    <a:pt x="2063115" y="731520"/>
                  </a:lnTo>
                  <a:lnTo>
                    <a:pt x="2118360" y="733425"/>
                  </a:lnTo>
                </a:path>
              </a:pathLst>
            </a:cu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200" dirty="0">
                <a:ea typeface="Arial"/>
                <a:cs typeface="Arial"/>
              </a:endParaRPr>
            </a:p>
          </p:txBody>
        </p:sp>
        <p:sp>
          <p:nvSpPr>
            <p:cNvPr id="525" name="Freeform 524"/>
            <p:cNvSpPr/>
            <p:nvPr/>
          </p:nvSpPr>
          <p:spPr>
            <a:xfrm>
              <a:off x="6638926" y="1771476"/>
              <a:ext cx="2106930" cy="1366520"/>
            </a:xfrm>
            <a:custGeom>
              <a:avLst/>
              <a:gdLst>
                <a:gd name="connsiteX0" fmla="*/ 0 w 2112645"/>
                <a:gd name="connsiteY0" fmla="*/ 0 h 1024890"/>
                <a:gd name="connsiteX1" fmla="*/ 34290 w 2112645"/>
                <a:gd name="connsiteY1" fmla="*/ 49530 h 1024890"/>
                <a:gd name="connsiteX2" fmla="*/ 57150 w 2112645"/>
                <a:gd name="connsiteY2" fmla="*/ 47625 h 1024890"/>
                <a:gd name="connsiteX3" fmla="*/ 59055 w 2112645"/>
                <a:gd name="connsiteY3" fmla="*/ 57150 h 1024890"/>
                <a:gd name="connsiteX4" fmla="*/ 76200 w 2112645"/>
                <a:gd name="connsiteY4" fmla="*/ 59055 h 1024890"/>
                <a:gd name="connsiteX5" fmla="*/ 81915 w 2112645"/>
                <a:gd name="connsiteY5" fmla="*/ 76200 h 1024890"/>
                <a:gd name="connsiteX6" fmla="*/ 81915 w 2112645"/>
                <a:gd name="connsiteY6" fmla="*/ 93345 h 1024890"/>
                <a:gd name="connsiteX7" fmla="*/ 121920 w 2112645"/>
                <a:gd name="connsiteY7" fmla="*/ 93345 h 1024890"/>
                <a:gd name="connsiteX8" fmla="*/ 120015 w 2112645"/>
                <a:gd name="connsiteY8" fmla="*/ 121920 h 1024890"/>
                <a:gd name="connsiteX9" fmla="*/ 144780 w 2112645"/>
                <a:gd name="connsiteY9" fmla="*/ 121920 h 1024890"/>
                <a:gd name="connsiteX10" fmla="*/ 144780 w 2112645"/>
                <a:gd name="connsiteY10" fmla="*/ 142875 h 1024890"/>
                <a:gd name="connsiteX11" fmla="*/ 154305 w 2112645"/>
                <a:gd name="connsiteY11" fmla="*/ 142875 h 1024890"/>
                <a:gd name="connsiteX12" fmla="*/ 158115 w 2112645"/>
                <a:gd name="connsiteY12" fmla="*/ 169545 h 1024890"/>
                <a:gd name="connsiteX13" fmla="*/ 179070 w 2112645"/>
                <a:gd name="connsiteY13" fmla="*/ 169545 h 1024890"/>
                <a:gd name="connsiteX14" fmla="*/ 180975 w 2112645"/>
                <a:gd name="connsiteY14" fmla="*/ 188595 h 1024890"/>
                <a:gd name="connsiteX15" fmla="*/ 196215 w 2112645"/>
                <a:gd name="connsiteY15" fmla="*/ 188595 h 1024890"/>
                <a:gd name="connsiteX16" fmla="*/ 201930 w 2112645"/>
                <a:gd name="connsiteY16" fmla="*/ 232410 h 1024890"/>
                <a:gd name="connsiteX17" fmla="*/ 236220 w 2112645"/>
                <a:gd name="connsiteY17" fmla="*/ 234315 h 1024890"/>
                <a:gd name="connsiteX18" fmla="*/ 234315 w 2112645"/>
                <a:gd name="connsiteY18" fmla="*/ 253365 h 1024890"/>
                <a:gd name="connsiteX19" fmla="*/ 266700 w 2112645"/>
                <a:gd name="connsiteY19" fmla="*/ 259080 h 1024890"/>
                <a:gd name="connsiteX20" fmla="*/ 266700 w 2112645"/>
                <a:gd name="connsiteY20" fmla="*/ 270510 h 1024890"/>
                <a:gd name="connsiteX21" fmla="*/ 308610 w 2112645"/>
                <a:gd name="connsiteY21" fmla="*/ 270510 h 1024890"/>
                <a:gd name="connsiteX22" fmla="*/ 339090 w 2112645"/>
                <a:gd name="connsiteY22" fmla="*/ 293370 h 1024890"/>
                <a:gd name="connsiteX23" fmla="*/ 369570 w 2112645"/>
                <a:gd name="connsiteY23" fmla="*/ 310515 h 1024890"/>
                <a:gd name="connsiteX24" fmla="*/ 400050 w 2112645"/>
                <a:gd name="connsiteY24" fmla="*/ 320040 h 1024890"/>
                <a:gd name="connsiteX25" fmla="*/ 401955 w 2112645"/>
                <a:gd name="connsiteY25" fmla="*/ 337185 h 1024890"/>
                <a:gd name="connsiteX26" fmla="*/ 441960 w 2112645"/>
                <a:gd name="connsiteY26" fmla="*/ 339090 h 1024890"/>
                <a:gd name="connsiteX27" fmla="*/ 443865 w 2112645"/>
                <a:gd name="connsiteY27" fmla="*/ 360045 h 1024890"/>
                <a:gd name="connsiteX28" fmla="*/ 466725 w 2112645"/>
                <a:gd name="connsiteY28" fmla="*/ 361950 h 1024890"/>
                <a:gd name="connsiteX29" fmla="*/ 468630 w 2112645"/>
                <a:gd name="connsiteY29" fmla="*/ 382905 h 1024890"/>
                <a:gd name="connsiteX30" fmla="*/ 497205 w 2112645"/>
                <a:gd name="connsiteY30" fmla="*/ 381000 h 1024890"/>
                <a:gd name="connsiteX31" fmla="*/ 499110 w 2112645"/>
                <a:gd name="connsiteY31" fmla="*/ 422910 h 1024890"/>
                <a:gd name="connsiteX32" fmla="*/ 537210 w 2112645"/>
                <a:gd name="connsiteY32" fmla="*/ 422910 h 1024890"/>
                <a:gd name="connsiteX33" fmla="*/ 539115 w 2112645"/>
                <a:gd name="connsiteY33" fmla="*/ 432435 h 1024890"/>
                <a:gd name="connsiteX34" fmla="*/ 600075 w 2112645"/>
                <a:gd name="connsiteY34" fmla="*/ 432435 h 1024890"/>
                <a:gd name="connsiteX35" fmla="*/ 600075 w 2112645"/>
                <a:gd name="connsiteY35" fmla="*/ 432435 h 1024890"/>
                <a:gd name="connsiteX36" fmla="*/ 603885 w 2112645"/>
                <a:gd name="connsiteY36" fmla="*/ 449580 h 1024890"/>
                <a:gd name="connsiteX37" fmla="*/ 632460 w 2112645"/>
                <a:gd name="connsiteY37" fmla="*/ 449580 h 1024890"/>
                <a:gd name="connsiteX38" fmla="*/ 632460 w 2112645"/>
                <a:gd name="connsiteY38" fmla="*/ 455295 h 1024890"/>
                <a:gd name="connsiteX39" fmla="*/ 702945 w 2112645"/>
                <a:gd name="connsiteY39" fmla="*/ 459105 h 1024890"/>
                <a:gd name="connsiteX40" fmla="*/ 701040 w 2112645"/>
                <a:gd name="connsiteY40" fmla="*/ 464820 h 1024890"/>
                <a:gd name="connsiteX41" fmla="*/ 737235 w 2112645"/>
                <a:gd name="connsiteY41" fmla="*/ 466725 h 1024890"/>
                <a:gd name="connsiteX42" fmla="*/ 739140 w 2112645"/>
                <a:gd name="connsiteY42" fmla="*/ 474345 h 1024890"/>
                <a:gd name="connsiteX43" fmla="*/ 765810 w 2112645"/>
                <a:gd name="connsiteY43" fmla="*/ 476250 h 1024890"/>
                <a:gd name="connsiteX44" fmla="*/ 760095 w 2112645"/>
                <a:gd name="connsiteY44" fmla="*/ 493395 h 1024890"/>
                <a:gd name="connsiteX45" fmla="*/ 781050 w 2112645"/>
                <a:gd name="connsiteY45" fmla="*/ 493395 h 1024890"/>
                <a:gd name="connsiteX46" fmla="*/ 782955 w 2112645"/>
                <a:gd name="connsiteY46" fmla="*/ 516255 h 1024890"/>
                <a:gd name="connsiteX47" fmla="*/ 838200 w 2112645"/>
                <a:gd name="connsiteY47" fmla="*/ 516255 h 1024890"/>
                <a:gd name="connsiteX48" fmla="*/ 836295 w 2112645"/>
                <a:gd name="connsiteY48" fmla="*/ 529590 h 1024890"/>
                <a:gd name="connsiteX49" fmla="*/ 862965 w 2112645"/>
                <a:gd name="connsiteY49" fmla="*/ 529590 h 1024890"/>
                <a:gd name="connsiteX50" fmla="*/ 864870 w 2112645"/>
                <a:gd name="connsiteY50" fmla="*/ 537210 h 1024890"/>
                <a:gd name="connsiteX51" fmla="*/ 885825 w 2112645"/>
                <a:gd name="connsiteY51" fmla="*/ 539115 h 1024890"/>
                <a:gd name="connsiteX52" fmla="*/ 885825 w 2112645"/>
                <a:gd name="connsiteY52" fmla="*/ 548640 h 1024890"/>
                <a:gd name="connsiteX53" fmla="*/ 897255 w 2112645"/>
                <a:gd name="connsiteY53" fmla="*/ 552450 h 1024890"/>
                <a:gd name="connsiteX54" fmla="*/ 901065 w 2112645"/>
                <a:gd name="connsiteY54" fmla="*/ 565785 h 1024890"/>
                <a:gd name="connsiteX55" fmla="*/ 941070 w 2112645"/>
                <a:gd name="connsiteY55" fmla="*/ 565785 h 1024890"/>
                <a:gd name="connsiteX56" fmla="*/ 937260 w 2112645"/>
                <a:gd name="connsiteY56" fmla="*/ 582930 h 1024890"/>
                <a:gd name="connsiteX57" fmla="*/ 944880 w 2112645"/>
                <a:gd name="connsiteY57" fmla="*/ 582930 h 1024890"/>
                <a:gd name="connsiteX58" fmla="*/ 950595 w 2112645"/>
                <a:gd name="connsiteY58" fmla="*/ 598170 h 1024890"/>
                <a:gd name="connsiteX59" fmla="*/ 960120 w 2112645"/>
                <a:gd name="connsiteY59" fmla="*/ 600075 h 1024890"/>
                <a:gd name="connsiteX60" fmla="*/ 956310 w 2112645"/>
                <a:gd name="connsiteY60" fmla="*/ 611505 h 1024890"/>
                <a:gd name="connsiteX61" fmla="*/ 982980 w 2112645"/>
                <a:gd name="connsiteY61" fmla="*/ 611505 h 1024890"/>
                <a:gd name="connsiteX62" fmla="*/ 982980 w 2112645"/>
                <a:gd name="connsiteY62" fmla="*/ 619125 h 1024890"/>
                <a:gd name="connsiteX63" fmla="*/ 1002030 w 2112645"/>
                <a:gd name="connsiteY63" fmla="*/ 621030 h 1024890"/>
                <a:gd name="connsiteX64" fmla="*/ 1000125 w 2112645"/>
                <a:gd name="connsiteY64" fmla="*/ 628650 h 1024890"/>
                <a:gd name="connsiteX65" fmla="*/ 1017270 w 2112645"/>
                <a:gd name="connsiteY65" fmla="*/ 630555 h 1024890"/>
                <a:gd name="connsiteX66" fmla="*/ 1019175 w 2112645"/>
                <a:gd name="connsiteY66" fmla="*/ 638175 h 1024890"/>
                <a:gd name="connsiteX67" fmla="*/ 1047750 w 2112645"/>
                <a:gd name="connsiteY67" fmla="*/ 640080 h 1024890"/>
                <a:gd name="connsiteX68" fmla="*/ 1047750 w 2112645"/>
                <a:gd name="connsiteY68" fmla="*/ 647700 h 1024890"/>
                <a:gd name="connsiteX69" fmla="*/ 1074420 w 2112645"/>
                <a:gd name="connsiteY69" fmla="*/ 647700 h 1024890"/>
                <a:gd name="connsiteX70" fmla="*/ 1074420 w 2112645"/>
                <a:gd name="connsiteY70" fmla="*/ 676275 h 1024890"/>
                <a:gd name="connsiteX71" fmla="*/ 1104900 w 2112645"/>
                <a:gd name="connsiteY71" fmla="*/ 676275 h 1024890"/>
                <a:gd name="connsiteX72" fmla="*/ 1102995 w 2112645"/>
                <a:gd name="connsiteY72" fmla="*/ 687705 h 1024890"/>
                <a:gd name="connsiteX73" fmla="*/ 1173480 w 2112645"/>
                <a:gd name="connsiteY73" fmla="*/ 689610 h 1024890"/>
                <a:gd name="connsiteX74" fmla="*/ 1173480 w 2112645"/>
                <a:gd name="connsiteY74" fmla="*/ 701040 h 1024890"/>
                <a:gd name="connsiteX75" fmla="*/ 1238250 w 2112645"/>
                <a:gd name="connsiteY75" fmla="*/ 701040 h 1024890"/>
                <a:gd name="connsiteX76" fmla="*/ 1238250 w 2112645"/>
                <a:gd name="connsiteY76" fmla="*/ 718185 h 1024890"/>
                <a:gd name="connsiteX77" fmla="*/ 1291590 w 2112645"/>
                <a:gd name="connsiteY77" fmla="*/ 718185 h 1024890"/>
                <a:gd name="connsiteX78" fmla="*/ 1293495 w 2112645"/>
                <a:gd name="connsiteY78" fmla="*/ 725805 h 1024890"/>
                <a:gd name="connsiteX79" fmla="*/ 1323975 w 2112645"/>
                <a:gd name="connsiteY79" fmla="*/ 727710 h 1024890"/>
                <a:gd name="connsiteX80" fmla="*/ 1327785 w 2112645"/>
                <a:gd name="connsiteY80" fmla="*/ 739140 h 1024890"/>
                <a:gd name="connsiteX81" fmla="*/ 1388745 w 2112645"/>
                <a:gd name="connsiteY81" fmla="*/ 739140 h 1024890"/>
                <a:gd name="connsiteX82" fmla="*/ 1388745 w 2112645"/>
                <a:gd name="connsiteY82" fmla="*/ 750570 h 1024890"/>
                <a:gd name="connsiteX83" fmla="*/ 1421130 w 2112645"/>
                <a:gd name="connsiteY83" fmla="*/ 750570 h 1024890"/>
                <a:gd name="connsiteX84" fmla="*/ 1421130 w 2112645"/>
                <a:gd name="connsiteY84" fmla="*/ 750570 h 1024890"/>
                <a:gd name="connsiteX85" fmla="*/ 1438275 w 2112645"/>
                <a:gd name="connsiteY85" fmla="*/ 762000 h 1024890"/>
                <a:gd name="connsiteX86" fmla="*/ 1440180 w 2112645"/>
                <a:gd name="connsiteY86" fmla="*/ 784860 h 1024890"/>
                <a:gd name="connsiteX87" fmla="*/ 1485900 w 2112645"/>
                <a:gd name="connsiteY87" fmla="*/ 786765 h 1024890"/>
                <a:gd name="connsiteX88" fmla="*/ 1489710 w 2112645"/>
                <a:gd name="connsiteY88" fmla="*/ 803910 h 1024890"/>
                <a:gd name="connsiteX89" fmla="*/ 1504950 w 2112645"/>
                <a:gd name="connsiteY89" fmla="*/ 803910 h 1024890"/>
                <a:gd name="connsiteX90" fmla="*/ 1504950 w 2112645"/>
                <a:gd name="connsiteY90" fmla="*/ 817245 h 1024890"/>
                <a:gd name="connsiteX91" fmla="*/ 1524000 w 2112645"/>
                <a:gd name="connsiteY91" fmla="*/ 817245 h 1024890"/>
                <a:gd name="connsiteX92" fmla="*/ 1525905 w 2112645"/>
                <a:gd name="connsiteY92" fmla="*/ 843915 h 1024890"/>
                <a:gd name="connsiteX93" fmla="*/ 1722120 w 2112645"/>
                <a:gd name="connsiteY93" fmla="*/ 840105 h 1024890"/>
                <a:gd name="connsiteX94" fmla="*/ 1720215 w 2112645"/>
                <a:gd name="connsiteY94" fmla="*/ 855345 h 1024890"/>
                <a:gd name="connsiteX95" fmla="*/ 1743075 w 2112645"/>
                <a:gd name="connsiteY95" fmla="*/ 855345 h 1024890"/>
                <a:gd name="connsiteX96" fmla="*/ 1743075 w 2112645"/>
                <a:gd name="connsiteY96" fmla="*/ 876300 h 1024890"/>
                <a:gd name="connsiteX97" fmla="*/ 1758315 w 2112645"/>
                <a:gd name="connsiteY97" fmla="*/ 878205 h 1024890"/>
                <a:gd name="connsiteX98" fmla="*/ 1758315 w 2112645"/>
                <a:gd name="connsiteY98" fmla="*/ 893445 h 1024890"/>
                <a:gd name="connsiteX99" fmla="*/ 1769745 w 2112645"/>
                <a:gd name="connsiteY99" fmla="*/ 893445 h 1024890"/>
                <a:gd name="connsiteX100" fmla="*/ 1775460 w 2112645"/>
                <a:gd name="connsiteY100" fmla="*/ 908685 h 1024890"/>
                <a:gd name="connsiteX101" fmla="*/ 1798320 w 2112645"/>
                <a:gd name="connsiteY101" fmla="*/ 904875 h 1024890"/>
                <a:gd name="connsiteX102" fmla="*/ 1798320 w 2112645"/>
                <a:gd name="connsiteY102" fmla="*/ 916305 h 1024890"/>
                <a:gd name="connsiteX103" fmla="*/ 1870710 w 2112645"/>
                <a:gd name="connsiteY103" fmla="*/ 918210 h 1024890"/>
                <a:gd name="connsiteX104" fmla="*/ 1868805 w 2112645"/>
                <a:gd name="connsiteY104" fmla="*/ 937260 h 1024890"/>
                <a:gd name="connsiteX105" fmla="*/ 1901190 w 2112645"/>
                <a:gd name="connsiteY105" fmla="*/ 935355 h 1024890"/>
                <a:gd name="connsiteX106" fmla="*/ 1901190 w 2112645"/>
                <a:gd name="connsiteY106" fmla="*/ 935355 h 1024890"/>
                <a:gd name="connsiteX107" fmla="*/ 1914525 w 2112645"/>
                <a:gd name="connsiteY107" fmla="*/ 950595 h 1024890"/>
                <a:gd name="connsiteX108" fmla="*/ 1914525 w 2112645"/>
                <a:gd name="connsiteY108" fmla="*/ 975360 h 1024890"/>
                <a:gd name="connsiteX109" fmla="*/ 1965960 w 2112645"/>
                <a:gd name="connsiteY109" fmla="*/ 971550 h 1024890"/>
                <a:gd name="connsiteX110" fmla="*/ 1965960 w 2112645"/>
                <a:gd name="connsiteY110" fmla="*/ 990600 h 1024890"/>
                <a:gd name="connsiteX111" fmla="*/ 2042160 w 2112645"/>
                <a:gd name="connsiteY111" fmla="*/ 986790 h 1024890"/>
                <a:gd name="connsiteX112" fmla="*/ 2042160 w 2112645"/>
                <a:gd name="connsiteY112" fmla="*/ 1003935 h 1024890"/>
                <a:gd name="connsiteX113" fmla="*/ 2070735 w 2112645"/>
                <a:gd name="connsiteY113" fmla="*/ 1005840 h 1024890"/>
                <a:gd name="connsiteX114" fmla="*/ 2068830 w 2112645"/>
                <a:gd name="connsiteY114" fmla="*/ 1024890 h 1024890"/>
                <a:gd name="connsiteX115" fmla="*/ 2110740 w 2112645"/>
                <a:gd name="connsiteY115" fmla="*/ 1021080 h 1024890"/>
                <a:gd name="connsiteX116" fmla="*/ 2112645 w 2112645"/>
                <a:gd name="connsiteY116" fmla="*/ 1024890 h 1024890"/>
                <a:gd name="connsiteX0" fmla="*/ 0 w 2110740"/>
                <a:gd name="connsiteY0" fmla="*/ 0 h 1024890"/>
                <a:gd name="connsiteX1" fmla="*/ 34290 w 2110740"/>
                <a:gd name="connsiteY1" fmla="*/ 49530 h 1024890"/>
                <a:gd name="connsiteX2" fmla="*/ 57150 w 2110740"/>
                <a:gd name="connsiteY2" fmla="*/ 47625 h 1024890"/>
                <a:gd name="connsiteX3" fmla="*/ 59055 w 2110740"/>
                <a:gd name="connsiteY3" fmla="*/ 57150 h 1024890"/>
                <a:gd name="connsiteX4" fmla="*/ 76200 w 2110740"/>
                <a:gd name="connsiteY4" fmla="*/ 59055 h 1024890"/>
                <a:gd name="connsiteX5" fmla="*/ 81915 w 2110740"/>
                <a:gd name="connsiteY5" fmla="*/ 76200 h 1024890"/>
                <a:gd name="connsiteX6" fmla="*/ 81915 w 2110740"/>
                <a:gd name="connsiteY6" fmla="*/ 93345 h 1024890"/>
                <a:gd name="connsiteX7" fmla="*/ 121920 w 2110740"/>
                <a:gd name="connsiteY7" fmla="*/ 93345 h 1024890"/>
                <a:gd name="connsiteX8" fmla="*/ 120015 w 2110740"/>
                <a:gd name="connsiteY8" fmla="*/ 121920 h 1024890"/>
                <a:gd name="connsiteX9" fmla="*/ 144780 w 2110740"/>
                <a:gd name="connsiteY9" fmla="*/ 121920 h 1024890"/>
                <a:gd name="connsiteX10" fmla="*/ 144780 w 2110740"/>
                <a:gd name="connsiteY10" fmla="*/ 142875 h 1024890"/>
                <a:gd name="connsiteX11" fmla="*/ 154305 w 2110740"/>
                <a:gd name="connsiteY11" fmla="*/ 142875 h 1024890"/>
                <a:gd name="connsiteX12" fmla="*/ 158115 w 2110740"/>
                <a:gd name="connsiteY12" fmla="*/ 169545 h 1024890"/>
                <a:gd name="connsiteX13" fmla="*/ 179070 w 2110740"/>
                <a:gd name="connsiteY13" fmla="*/ 169545 h 1024890"/>
                <a:gd name="connsiteX14" fmla="*/ 180975 w 2110740"/>
                <a:gd name="connsiteY14" fmla="*/ 188595 h 1024890"/>
                <a:gd name="connsiteX15" fmla="*/ 196215 w 2110740"/>
                <a:gd name="connsiteY15" fmla="*/ 188595 h 1024890"/>
                <a:gd name="connsiteX16" fmla="*/ 201930 w 2110740"/>
                <a:gd name="connsiteY16" fmla="*/ 232410 h 1024890"/>
                <a:gd name="connsiteX17" fmla="*/ 236220 w 2110740"/>
                <a:gd name="connsiteY17" fmla="*/ 234315 h 1024890"/>
                <a:gd name="connsiteX18" fmla="*/ 234315 w 2110740"/>
                <a:gd name="connsiteY18" fmla="*/ 253365 h 1024890"/>
                <a:gd name="connsiteX19" fmla="*/ 266700 w 2110740"/>
                <a:gd name="connsiteY19" fmla="*/ 259080 h 1024890"/>
                <a:gd name="connsiteX20" fmla="*/ 266700 w 2110740"/>
                <a:gd name="connsiteY20" fmla="*/ 270510 h 1024890"/>
                <a:gd name="connsiteX21" fmla="*/ 308610 w 2110740"/>
                <a:gd name="connsiteY21" fmla="*/ 270510 h 1024890"/>
                <a:gd name="connsiteX22" fmla="*/ 339090 w 2110740"/>
                <a:gd name="connsiteY22" fmla="*/ 293370 h 1024890"/>
                <a:gd name="connsiteX23" fmla="*/ 369570 w 2110740"/>
                <a:gd name="connsiteY23" fmla="*/ 310515 h 1024890"/>
                <a:gd name="connsiteX24" fmla="*/ 400050 w 2110740"/>
                <a:gd name="connsiteY24" fmla="*/ 320040 h 1024890"/>
                <a:gd name="connsiteX25" fmla="*/ 401955 w 2110740"/>
                <a:gd name="connsiteY25" fmla="*/ 337185 h 1024890"/>
                <a:gd name="connsiteX26" fmla="*/ 441960 w 2110740"/>
                <a:gd name="connsiteY26" fmla="*/ 339090 h 1024890"/>
                <a:gd name="connsiteX27" fmla="*/ 443865 w 2110740"/>
                <a:gd name="connsiteY27" fmla="*/ 360045 h 1024890"/>
                <a:gd name="connsiteX28" fmla="*/ 466725 w 2110740"/>
                <a:gd name="connsiteY28" fmla="*/ 361950 h 1024890"/>
                <a:gd name="connsiteX29" fmla="*/ 468630 w 2110740"/>
                <a:gd name="connsiteY29" fmla="*/ 382905 h 1024890"/>
                <a:gd name="connsiteX30" fmla="*/ 497205 w 2110740"/>
                <a:gd name="connsiteY30" fmla="*/ 381000 h 1024890"/>
                <a:gd name="connsiteX31" fmla="*/ 499110 w 2110740"/>
                <a:gd name="connsiteY31" fmla="*/ 422910 h 1024890"/>
                <a:gd name="connsiteX32" fmla="*/ 537210 w 2110740"/>
                <a:gd name="connsiteY32" fmla="*/ 422910 h 1024890"/>
                <a:gd name="connsiteX33" fmla="*/ 539115 w 2110740"/>
                <a:gd name="connsiteY33" fmla="*/ 432435 h 1024890"/>
                <a:gd name="connsiteX34" fmla="*/ 600075 w 2110740"/>
                <a:gd name="connsiteY34" fmla="*/ 432435 h 1024890"/>
                <a:gd name="connsiteX35" fmla="*/ 600075 w 2110740"/>
                <a:gd name="connsiteY35" fmla="*/ 432435 h 1024890"/>
                <a:gd name="connsiteX36" fmla="*/ 603885 w 2110740"/>
                <a:gd name="connsiteY36" fmla="*/ 449580 h 1024890"/>
                <a:gd name="connsiteX37" fmla="*/ 632460 w 2110740"/>
                <a:gd name="connsiteY37" fmla="*/ 449580 h 1024890"/>
                <a:gd name="connsiteX38" fmla="*/ 632460 w 2110740"/>
                <a:gd name="connsiteY38" fmla="*/ 455295 h 1024890"/>
                <a:gd name="connsiteX39" fmla="*/ 702945 w 2110740"/>
                <a:gd name="connsiteY39" fmla="*/ 459105 h 1024890"/>
                <a:gd name="connsiteX40" fmla="*/ 701040 w 2110740"/>
                <a:gd name="connsiteY40" fmla="*/ 464820 h 1024890"/>
                <a:gd name="connsiteX41" fmla="*/ 737235 w 2110740"/>
                <a:gd name="connsiteY41" fmla="*/ 466725 h 1024890"/>
                <a:gd name="connsiteX42" fmla="*/ 739140 w 2110740"/>
                <a:gd name="connsiteY42" fmla="*/ 474345 h 1024890"/>
                <a:gd name="connsiteX43" fmla="*/ 765810 w 2110740"/>
                <a:gd name="connsiteY43" fmla="*/ 476250 h 1024890"/>
                <a:gd name="connsiteX44" fmla="*/ 760095 w 2110740"/>
                <a:gd name="connsiteY44" fmla="*/ 493395 h 1024890"/>
                <a:gd name="connsiteX45" fmla="*/ 781050 w 2110740"/>
                <a:gd name="connsiteY45" fmla="*/ 493395 h 1024890"/>
                <a:gd name="connsiteX46" fmla="*/ 782955 w 2110740"/>
                <a:gd name="connsiteY46" fmla="*/ 516255 h 1024890"/>
                <a:gd name="connsiteX47" fmla="*/ 838200 w 2110740"/>
                <a:gd name="connsiteY47" fmla="*/ 516255 h 1024890"/>
                <a:gd name="connsiteX48" fmla="*/ 836295 w 2110740"/>
                <a:gd name="connsiteY48" fmla="*/ 529590 h 1024890"/>
                <a:gd name="connsiteX49" fmla="*/ 862965 w 2110740"/>
                <a:gd name="connsiteY49" fmla="*/ 529590 h 1024890"/>
                <a:gd name="connsiteX50" fmla="*/ 864870 w 2110740"/>
                <a:gd name="connsiteY50" fmla="*/ 537210 h 1024890"/>
                <a:gd name="connsiteX51" fmla="*/ 885825 w 2110740"/>
                <a:gd name="connsiteY51" fmla="*/ 539115 h 1024890"/>
                <a:gd name="connsiteX52" fmla="*/ 885825 w 2110740"/>
                <a:gd name="connsiteY52" fmla="*/ 548640 h 1024890"/>
                <a:gd name="connsiteX53" fmla="*/ 897255 w 2110740"/>
                <a:gd name="connsiteY53" fmla="*/ 552450 h 1024890"/>
                <a:gd name="connsiteX54" fmla="*/ 901065 w 2110740"/>
                <a:gd name="connsiteY54" fmla="*/ 565785 h 1024890"/>
                <a:gd name="connsiteX55" fmla="*/ 941070 w 2110740"/>
                <a:gd name="connsiteY55" fmla="*/ 565785 h 1024890"/>
                <a:gd name="connsiteX56" fmla="*/ 937260 w 2110740"/>
                <a:gd name="connsiteY56" fmla="*/ 582930 h 1024890"/>
                <a:gd name="connsiteX57" fmla="*/ 944880 w 2110740"/>
                <a:gd name="connsiteY57" fmla="*/ 582930 h 1024890"/>
                <a:gd name="connsiteX58" fmla="*/ 950595 w 2110740"/>
                <a:gd name="connsiteY58" fmla="*/ 598170 h 1024890"/>
                <a:gd name="connsiteX59" fmla="*/ 960120 w 2110740"/>
                <a:gd name="connsiteY59" fmla="*/ 600075 h 1024890"/>
                <a:gd name="connsiteX60" fmla="*/ 956310 w 2110740"/>
                <a:gd name="connsiteY60" fmla="*/ 611505 h 1024890"/>
                <a:gd name="connsiteX61" fmla="*/ 982980 w 2110740"/>
                <a:gd name="connsiteY61" fmla="*/ 611505 h 1024890"/>
                <a:gd name="connsiteX62" fmla="*/ 982980 w 2110740"/>
                <a:gd name="connsiteY62" fmla="*/ 619125 h 1024890"/>
                <a:gd name="connsiteX63" fmla="*/ 1002030 w 2110740"/>
                <a:gd name="connsiteY63" fmla="*/ 621030 h 1024890"/>
                <a:gd name="connsiteX64" fmla="*/ 1000125 w 2110740"/>
                <a:gd name="connsiteY64" fmla="*/ 628650 h 1024890"/>
                <a:gd name="connsiteX65" fmla="*/ 1017270 w 2110740"/>
                <a:gd name="connsiteY65" fmla="*/ 630555 h 1024890"/>
                <a:gd name="connsiteX66" fmla="*/ 1019175 w 2110740"/>
                <a:gd name="connsiteY66" fmla="*/ 638175 h 1024890"/>
                <a:gd name="connsiteX67" fmla="*/ 1047750 w 2110740"/>
                <a:gd name="connsiteY67" fmla="*/ 640080 h 1024890"/>
                <a:gd name="connsiteX68" fmla="*/ 1047750 w 2110740"/>
                <a:gd name="connsiteY68" fmla="*/ 647700 h 1024890"/>
                <a:gd name="connsiteX69" fmla="*/ 1074420 w 2110740"/>
                <a:gd name="connsiteY69" fmla="*/ 647700 h 1024890"/>
                <a:gd name="connsiteX70" fmla="*/ 1074420 w 2110740"/>
                <a:gd name="connsiteY70" fmla="*/ 676275 h 1024890"/>
                <a:gd name="connsiteX71" fmla="*/ 1104900 w 2110740"/>
                <a:gd name="connsiteY71" fmla="*/ 676275 h 1024890"/>
                <a:gd name="connsiteX72" fmla="*/ 1102995 w 2110740"/>
                <a:gd name="connsiteY72" fmla="*/ 687705 h 1024890"/>
                <a:gd name="connsiteX73" fmla="*/ 1173480 w 2110740"/>
                <a:gd name="connsiteY73" fmla="*/ 689610 h 1024890"/>
                <a:gd name="connsiteX74" fmla="*/ 1173480 w 2110740"/>
                <a:gd name="connsiteY74" fmla="*/ 701040 h 1024890"/>
                <a:gd name="connsiteX75" fmla="*/ 1238250 w 2110740"/>
                <a:gd name="connsiteY75" fmla="*/ 701040 h 1024890"/>
                <a:gd name="connsiteX76" fmla="*/ 1238250 w 2110740"/>
                <a:gd name="connsiteY76" fmla="*/ 718185 h 1024890"/>
                <a:gd name="connsiteX77" fmla="*/ 1291590 w 2110740"/>
                <a:gd name="connsiteY77" fmla="*/ 718185 h 1024890"/>
                <a:gd name="connsiteX78" fmla="*/ 1293495 w 2110740"/>
                <a:gd name="connsiteY78" fmla="*/ 725805 h 1024890"/>
                <a:gd name="connsiteX79" fmla="*/ 1323975 w 2110740"/>
                <a:gd name="connsiteY79" fmla="*/ 727710 h 1024890"/>
                <a:gd name="connsiteX80" fmla="*/ 1327785 w 2110740"/>
                <a:gd name="connsiteY80" fmla="*/ 739140 h 1024890"/>
                <a:gd name="connsiteX81" fmla="*/ 1388745 w 2110740"/>
                <a:gd name="connsiteY81" fmla="*/ 739140 h 1024890"/>
                <a:gd name="connsiteX82" fmla="*/ 1388745 w 2110740"/>
                <a:gd name="connsiteY82" fmla="*/ 750570 h 1024890"/>
                <a:gd name="connsiteX83" fmla="*/ 1421130 w 2110740"/>
                <a:gd name="connsiteY83" fmla="*/ 750570 h 1024890"/>
                <a:gd name="connsiteX84" fmla="*/ 1421130 w 2110740"/>
                <a:gd name="connsiteY84" fmla="*/ 750570 h 1024890"/>
                <a:gd name="connsiteX85" fmla="*/ 1438275 w 2110740"/>
                <a:gd name="connsiteY85" fmla="*/ 762000 h 1024890"/>
                <a:gd name="connsiteX86" fmla="*/ 1440180 w 2110740"/>
                <a:gd name="connsiteY86" fmla="*/ 784860 h 1024890"/>
                <a:gd name="connsiteX87" fmla="*/ 1485900 w 2110740"/>
                <a:gd name="connsiteY87" fmla="*/ 786765 h 1024890"/>
                <a:gd name="connsiteX88" fmla="*/ 1489710 w 2110740"/>
                <a:gd name="connsiteY88" fmla="*/ 803910 h 1024890"/>
                <a:gd name="connsiteX89" fmla="*/ 1504950 w 2110740"/>
                <a:gd name="connsiteY89" fmla="*/ 803910 h 1024890"/>
                <a:gd name="connsiteX90" fmla="*/ 1504950 w 2110740"/>
                <a:gd name="connsiteY90" fmla="*/ 817245 h 1024890"/>
                <a:gd name="connsiteX91" fmla="*/ 1524000 w 2110740"/>
                <a:gd name="connsiteY91" fmla="*/ 817245 h 1024890"/>
                <a:gd name="connsiteX92" fmla="*/ 1525905 w 2110740"/>
                <a:gd name="connsiteY92" fmla="*/ 843915 h 1024890"/>
                <a:gd name="connsiteX93" fmla="*/ 1722120 w 2110740"/>
                <a:gd name="connsiteY93" fmla="*/ 840105 h 1024890"/>
                <a:gd name="connsiteX94" fmla="*/ 1720215 w 2110740"/>
                <a:gd name="connsiteY94" fmla="*/ 855345 h 1024890"/>
                <a:gd name="connsiteX95" fmla="*/ 1743075 w 2110740"/>
                <a:gd name="connsiteY95" fmla="*/ 855345 h 1024890"/>
                <a:gd name="connsiteX96" fmla="*/ 1743075 w 2110740"/>
                <a:gd name="connsiteY96" fmla="*/ 876300 h 1024890"/>
                <a:gd name="connsiteX97" fmla="*/ 1758315 w 2110740"/>
                <a:gd name="connsiteY97" fmla="*/ 878205 h 1024890"/>
                <a:gd name="connsiteX98" fmla="*/ 1758315 w 2110740"/>
                <a:gd name="connsiteY98" fmla="*/ 893445 h 1024890"/>
                <a:gd name="connsiteX99" fmla="*/ 1769745 w 2110740"/>
                <a:gd name="connsiteY99" fmla="*/ 893445 h 1024890"/>
                <a:gd name="connsiteX100" fmla="*/ 1775460 w 2110740"/>
                <a:gd name="connsiteY100" fmla="*/ 908685 h 1024890"/>
                <a:gd name="connsiteX101" fmla="*/ 1798320 w 2110740"/>
                <a:gd name="connsiteY101" fmla="*/ 904875 h 1024890"/>
                <a:gd name="connsiteX102" fmla="*/ 1798320 w 2110740"/>
                <a:gd name="connsiteY102" fmla="*/ 916305 h 1024890"/>
                <a:gd name="connsiteX103" fmla="*/ 1870710 w 2110740"/>
                <a:gd name="connsiteY103" fmla="*/ 918210 h 1024890"/>
                <a:gd name="connsiteX104" fmla="*/ 1868805 w 2110740"/>
                <a:gd name="connsiteY104" fmla="*/ 937260 h 1024890"/>
                <a:gd name="connsiteX105" fmla="*/ 1901190 w 2110740"/>
                <a:gd name="connsiteY105" fmla="*/ 935355 h 1024890"/>
                <a:gd name="connsiteX106" fmla="*/ 1901190 w 2110740"/>
                <a:gd name="connsiteY106" fmla="*/ 935355 h 1024890"/>
                <a:gd name="connsiteX107" fmla="*/ 1914525 w 2110740"/>
                <a:gd name="connsiteY107" fmla="*/ 950595 h 1024890"/>
                <a:gd name="connsiteX108" fmla="*/ 1914525 w 2110740"/>
                <a:gd name="connsiteY108" fmla="*/ 975360 h 1024890"/>
                <a:gd name="connsiteX109" fmla="*/ 1965960 w 2110740"/>
                <a:gd name="connsiteY109" fmla="*/ 971550 h 1024890"/>
                <a:gd name="connsiteX110" fmla="*/ 1965960 w 2110740"/>
                <a:gd name="connsiteY110" fmla="*/ 990600 h 1024890"/>
                <a:gd name="connsiteX111" fmla="*/ 2042160 w 2110740"/>
                <a:gd name="connsiteY111" fmla="*/ 986790 h 1024890"/>
                <a:gd name="connsiteX112" fmla="*/ 2042160 w 2110740"/>
                <a:gd name="connsiteY112" fmla="*/ 1003935 h 1024890"/>
                <a:gd name="connsiteX113" fmla="*/ 2070735 w 2110740"/>
                <a:gd name="connsiteY113" fmla="*/ 1005840 h 1024890"/>
                <a:gd name="connsiteX114" fmla="*/ 2068830 w 2110740"/>
                <a:gd name="connsiteY114" fmla="*/ 1024890 h 1024890"/>
                <a:gd name="connsiteX115" fmla="*/ 2110740 w 2110740"/>
                <a:gd name="connsiteY115" fmla="*/ 1021080 h 1024890"/>
                <a:gd name="connsiteX0" fmla="*/ 0 w 2106930"/>
                <a:gd name="connsiteY0" fmla="*/ 0 h 1024890"/>
                <a:gd name="connsiteX1" fmla="*/ 34290 w 2106930"/>
                <a:gd name="connsiteY1" fmla="*/ 49530 h 1024890"/>
                <a:gd name="connsiteX2" fmla="*/ 57150 w 2106930"/>
                <a:gd name="connsiteY2" fmla="*/ 47625 h 1024890"/>
                <a:gd name="connsiteX3" fmla="*/ 59055 w 2106930"/>
                <a:gd name="connsiteY3" fmla="*/ 57150 h 1024890"/>
                <a:gd name="connsiteX4" fmla="*/ 76200 w 2106930"/>
                <a:gd name="connsiteY4" fmla="*/ 59055 h 1024890"/>
                <a:gd name="connsiteX5" fmla="*/ 81915 w 2106930"/>
                <a:gd name="connsiteY5" fmla="*/ 76200 h 1024890"/>
                <a:gd name="connsiteX6" fmla="*/ 81915 w 2106930"/>
                <a:gd name="connsiteY6" fmla="*/ 93345 h 1024890"/>
                <a:gd name="connsiteX7" fmla="*/ 121920 w 2106930"/>
                <a:gd name="connsiteY7" fmla="*/ 93345 h 1024890"/>
                <a:gd name="connsiteX8" fmla="*/ 120015 w 2106930"/>
                <a:gd name="connsiteY8" fmla="*/ 121920 h 1024890"/>
                <a:gd name="connsiteX9" fmla="*/ 144780 w 2106930"/>
                <a:gd name="connsiteY9" fmla="*/ 121920 h 1024890"/>
                <a:gd name="connsiteX10" fmla="*/ 144780 w 2106930"/>
                <a:gd name="connsiteY10" fmla="*/ 142875 h 1024890"/>
                <a:gd name="connsiteX11" fmla="*/ 154305 w 2106930"/>
                <a:gd name="connsiteY11" fmla="*/ 142875 h 1024890"/>
                <a:gd name="connsiteX12" fmla="*/ 158115 w 2106930"/>
                <a:gd name="connsiteY12" fmla="*/ 169545 h 1024890"/>
                <a:gd name="connsiteX13" fmla="*/ 179070 w 2106930"/>
                <a:gd name="connsiteY13" fmla="*/ 169545 h 1024890"/>
                <a:gd name="connsiteX14" fmla="*/ 180975 w 2106930"/>
                <a:gd name="connsiteY14" fmla="*/ 188595 h 1024890"/>
                <a:gd name="connsiteX15" fmla="*/ 196215 w 2106930"/>
                <a:gd name="connsiteY15" fmla="*/ 188595 h 1024890"/>
                <a:gd name="connsiteX16" fmla="*/ 201930 w 2106930"/>
                <a:gd name="connsiteY16" fmla="*/ 232410 h 1024890"/>
                <a:gd name="connsiteX17" fmla="*/ 236220 w 2106930"/>
                <a:gd name="connsiteY17" fmla="*/ 234315 h 1024890"/>
                <a:gd name="connsiteX18" fmla="*/ 234315 w 2106930"/>
                <a:gd name="connsiteY18" fmla="*/ 253365 h 1024890"/>
                <a:gd name="connsiteX19" fmla="*/ 266700 w 2106930"/>
                <a:gd name="connsiteY19" fmla="*/ 259080 h 1024890"/>
                <a:gd name="connsiteX20" fmla="*/ 266700 w 2106930"/>
                <a:gd name="connsiteY20" fmla="*/ 270510 h 1024890"/>
                <a:gd name="connsiteX21" fmla="*/ 308610 w 2106930"/>
                <a:gd name="connsiteY21" fmla="*/ 270510 h 1024890"/>
                <a:gd name="connsiteX22" fmla="*/ 339090 w 2106930"/>
                <a:gd name="connsiteY22" fmla="*/ 293370 h 1024890"/>
                <a:gd name="connsiteX23" fmla="*/ 369570 w 2106930"/>
                <a:gd name="connsiteY23" fmla="*/ 310515 h 1024890"/>
                <a:gd name="connsiteX24" fmla="*/ 400050 w 2106930"/>
                <a:gd name="connsiteY24" fmla="*/ 320040 h 1024890"/>
                <a:gd name="connsiteX25" fmla="*/ 401955 w 2106930"/>
                <a:gd name="connsiteY25" fmla="*/ 337185 h 1024890"/>
                <a:gd name="connsiteX26" fmla="*/ 441960 w 2106930"/>
                <a:gd name="connsiteY26" fmla="*/ 339090 h 1024890"/>
                <a:gd name="connsiteX27" fmla="*/ 443865 w 2106930"/>
                <a:gd name="connsiteY27" fmla="*/ 360045 h 1024890"/>
                <a:gd name="connsiteX28" fmla="*/ 466725 w 2106930"/>
                <a:gd name="connsiteY28" fmla="*/ 361950 h 1024890"/>
                <a:gd name="connsiteX29" fmla="*/ 468630 w 2106930"/>
                <a:gd name="connsiteY29" fmla="*/ 382905 h 1024890"/>
                <a:gd name="connsiteX30" fmla="*/ 497205 w 2106930"/>
                <a:gd name="connsiteY30" fmla="*/ 381000 h 1024890"/>
                <a:gd name="connsiteX31" fmla="*/ 499110 w 2106930"/>
                <a:gd name="connsiteY31" fmla="*/ 422910 h 1024890"/>
                <a:gd name="connsiteX32" fmla="*/ 537210 w 2106930"/>
                <a:gd name="connsiteY32" fmla="*/ 422910 h 1024890"/>
                <a:gd name="connsiteX33" fmla="*/ 539115 w 2106930"/>
                <a:gd name="connsiteY33" fmla="*/ 432435 h 1024890"/>
                <a:gd name="connsiteX34" fmla="*/ 600075 w 2106930"/>
                <a:gd name="connsiteY34" fmla="*/ 432435 h 1024890"/>
                <a:gd name="connsiteX35" fmla="*/ 600075 w 2106930"/>
                <a:gd name="connsiteY35" fmla="*/ 432435 h 1024890"/>
                <a:gd name="connsiteX36" fmla="*/ 603885 w 2106930"/>
                <a:gd name="connsiteY36" fmla="*/ 449580 h 1024890"/>
                <a:gd name="connsiteX37" fmla="*/ 632460 w 2106930"/>
                <a:gd name="connsiteY37" fmla="*/ 449580 h 1024890"/>
                <a:gd name="connsiteX38" fmla="*/ 632460 w 2106930"/>
                <a:gd name="connsiteY38" fmla="*/ 455295 h 1024890"/>
                <a:gd name="connsiteX39" fmla="*/ 702945 w 2106930"/>
                <a:gd name="connsiteY39" fmla="*/ 459105 h 1024890"/>
                <a:gd name="connsiteX40" fmla="*/ 701040 w 2106930"/>
                <a:gd name="connsiteY40" fmla="*/ 464820 h 1024890"/>
                <a:gd name="connsiteX41" fmla="*/ 737235 w 2106930"/>
                <a:gd name="connsiteY41" fmla="*/ 466725 h 1024890"/>
                <a:gd name="connsiteX42" fmla="*/ 739140 w 2106930"/>
                <a:gd name="connsiteY42" fmla="*/ 474345 h 1024890"/>
                <a:gd name="connsiteX43" fmla="*/ 765810 w 2106930"/>
                <a:gd name="connsiteY43" fmla="*/ 476250 h 1024890"/>
                <a:gd name="connsiteX44" fmla="*/ 760095 w 2106930"/>
                <a:gd name="connsiteY44" fmla="*/ 493395 h 1024890"/>
                <a:gd name="connsiteX45" fmla="*/ 781050 w 2106930"/>
                <a:gd name="connsiteY45" fmla="*/ 493395 h 1024890"/>
                <a:gd name="connsiteX46" fmla="*/ 782955 w 2106930"/>
                <a:gd name="connsiteY46" fmla="*/ 516255 h 1024890"/>
                <a:gd name="connsiteX47" fmla="*/ 838200 w 2106930"/>
                <a:gd name="connsiteY47" fmla="*/ 516255 h 1024890"/>
                <a:gd name="connsiteX48" fmla="*/ 836295 w 2106930"/>
                <a:gd name="connsiteY48" fmla="*/ 529590 h 1024890"/>
                <a:gd name="connsiteX49" fmla="*/ 862965 w 2106930"/>
                <a:gd name="connsiteY49" fmla="*/ 529590 h 1024890"/>
                <a:gd name="connsiteX50" fmla="*/ 864870 w 2106930"/>
                <a:gd name="connsiteY50" fmla="*/ 537210 h 1024890"/>
                <a:gd name="connsiteX51" fmla="*/ 885825 w 2106930"/>
                <a:gd name="connsiteY51" fmla="*/ 539115 h 1024890"/>
                <a:gd name="connsiteX52" fmla="*/ 885825 w 2106930"/>
                <a:gd name="connsiteY52" fmla="*/ 548640 h 1024890"/>
                <a:gd name="connsiteX53" fmla="*/ 897255 w 2106930"/>
                <a:gd name="connsiteY53" fmla="*/ 552450 h 1024890"/>
                <a:gd name="connsiteX54" fmla="*/ 901065 w 2106930"/>
                <a:gd name="connsiteY54" fmla="*/ 565785 h 1024890"/>
                <a:gd name="connsiteX55" fmla="*/ 941070 w 2106930"/>
                <a:gd name="connsiteY55" fmla="*/ 565785 h 1024890"/>
                <a:gd name="connsiteX56" fmla="*/ 937260 w 2106930"/>
                <a:gd name="connsiteY56" fmla="*/ 582930 h 1024890"/>
                <a:gd name="connsiteX57" fmla="*/ 944880 w 2106930"/>
                <a:gd name="connsiteY57" fmla="*/ 582930 h 1024890"/>
                <a:gd name="connsiteX58" fmla="*/ 950595 w 2106930"/>
                <a:gd name="connsiteY58" fmla="*/ 598170 h 1024890"/>
                <a:gd name="connsiteX59" fmla="*/ 960120 w 2106930"/>
                <a:gd name="connsiteY59" fmla="*/ 600075 h 1024890"/>
                <a:gd name="connsiteX60" fmla="*/ 956310 w 2106930"/>
                <a:gd name="connsiteY60" fmla="*/ 611505 h 1024890"/>
                <a:gd name="connsiteX61" fmla="*/ 982980 w 2106930"/>
                <a:gd name="connsiteY61" fmla="*/ 611505 h 1024890"/>
                <a:gd name="connsiteX62" fmla="*/ 982980 w 2106930"/>
                <a:gd name="connsiteY62" fmla="*/ 619125 h 1024890"/>
                <a:gd name="connsiteX63" fmla="*/ 1002030 w 2106930"/>
                <a:gd name="connsiteY63" fmla="*/ 621030 h 1024890"/>
                <a:gd name="connsiteX64" fmla="*/ 1000125 w 2106930"/>
                <a:gd name="connsiteY64" fmla="*/ 628650 h 1024890"/>
                <a:gd name="connsiteX65" fmla="*/ 1017270 w 2106930"/>
                <a:gd name="connsiteY65" fmla="*/ 630555 h 1024890"/>
                <a:gd name="connsiteX66" fmla="*/ 1019175 w 2106930"/>
                <a:gd name="connsiteY66" fmla="*/ 638175 h 1024890"/>
                <a:gd name="connsiteX67" fmla="*/ 1047750 w 2106930"/>
                <a:gd name="connsiteY67" fmla="*/ 640080 h 1024890"/>
                <a:gd name="connsiteX68" fmla="*/ 1047750 w 2106930"/>
                <a:gd name="connsiteY68" fmla="*/ 647700 h 1024890"/>
                <a:gd name="connsiteX69" fmla="*/ 1074420 w 2106930"/>
                <a:gd name="connsiteY69" fmla="*/ 647700 h 1024890"/>
                <a:gd name="connsiteX70" fmla="*/ 1074420 w 2106930"/>
                <a:gd name="connsiteY70" fmla="*/ 676275 h 1024890"/>
                <a:gd name="connsiteX71" fmla="*/ 1104900 w 2106930"/>
                <a:gd name="connsiteY71" fmla="*/ 676275 h 1024890"/>
                <a:gd name="connsiteX72" fmla="*/ 1102995 w 2106930"/>
                <a:gd name="connsiteY72" fmla="*/ 687705 h 1024890"/>
                <a:gd name="connsiteX73" fmla="*/ 1173480 w 2106930"/>
                <a:gd name="connsiteY73" fmla="*/ 689610 h 1024890"/>
                <a:gd name="connsiteX74" fmla="*/ 1173480 w 2106930"/>
                <a:gd name="connsiteY74" fmla="*/ 701040 h 1024890"/>
                <a:gd name="connsiteX75" fmla="*/ 1238250 w 2106930"/>
                <a:gd name="connsiteY75" fmla="*/ 701040 h 1024890"/>
                <a:gd name="connsiteX76" fmla="*/ 1238250 w 2106930"/>
                <a:gd name="connsiteY76" fmla="*/ 718185 h 1024890"/>
                <a:gd name="connsiteX77" fmla="*/ 1291590 w 2106930"/>
                <a:gd name="connsiteY77" fmla="*/ 718185 h 1024890"/>
                <a:gd name="connsiteX78" fmla="*/ 1293495 w 2106930"/>
                <a:gd name="connsiteY78" fmla="*/ 725805 h 1024890"/>
                <a:gd name="connsiteX79" fmla="*/ 1323975 w 2106930"/>
                <a:gd name="connsiteY79" fmla="*/ 727710 h 1024890"/>
                <a:gd name="connsiteX80" fmla="*/ 1327785 w 2106930"/>
                <a:gd name="connsiteY80" fmla="*/ 739140 h 1024890"/>
                <a:gd name="connsiteX81" fmla="*/ 1388745 w 2106930"/>
                <a:gd name="connsiteY81" fmla="*/ 739140 h 1024890"/>
                <a:gd name="connsiteX82" fmla="*/ 1388745 w 2106930"/>
                <a:gd name="connsiteY82" fmla="*/ 750570 h 1024890"/>
                <a:gd name="connsiteX83" fmla="*/ 1421130 w 2106930"/>
                <a:gd name="connsiteY83" fmla="*/ 750570 h 1024890"/>
                <a:gd name="connsiteX84" fmla="*/ 1421130 w 2106930"/>
                <a:gd name="connsiteY84" fmla="*/ 750570 h 1024890"/>
                <a:gd name="connsiteX85" fmla="*/ 1438275 w 2106930"/>
                <a:gd name="connsiteY85" fmla="*/ 762000 h 1024890"/>
                <a:gd name="connsiteX86" fmla="*/ 1440180 w 2106930"/>
                <a:gd name="connsiteY86" fmla="*/ 784860 h 1024890"/>
                <a:gd name="connsiteX87" fmla="*/ 1485900 w 2106930"/>
                <a:gd name="connsiteY87" fmla="*/ 786765 h 1024890"/>
                <a:gd name="connsiteX88" fmla="*/ 1489710 w 2106930"/>
                <a:gd name="connsiteY88" fmla="*/ 803910 h 1024890"/>
                <a:gd name="connsiteX89" fmla="*/ 1504950 w 2106930"/>
                <a:gd name="connsiteY89" fmla="*/ 803910 h 1024890"/>
                <a:gd name="connsiteX90" fmla="*/ 1504950 w 2106930"/>
                <a:gd name="connsiteY90" fmla="*/ 817245 h 1024890"/>
                <a:gd name="connsiteX91" fmla="*/ 1524000 w 2106930"/>
                <a:gd name="connsiteY91" fmla="*/ 817245 h 1024890"/>
                <a:gd name="connsiteX92" fmla="*/ 1525905 w 2106930"/>
                <a:gd name="connsiteY92" fmla="*/ 843915 h 1024890"/>
                <a:gd name="connsiteX93" fmla="*/ 1722120 w 2106930"/>
                <a:gd name="connsiteY93" fmla="*/ 840105 h 1024890"/>
                <a:gd name="connsiteX94" fmla="*/ 1720215 w 2106930"/>
                <a:gd name="connsiteY94" fmla="*/ 855345 h 1024890"/>
                <a:gd name="connsiteX95" fmla="*/ 1743075 w 2106930"/>
                <a:gd name="connsiteY95" fmla="*/ 855345 h 1024890"/>
                <a:gd name="connsiteX96" fmla="*/ 1743075 w 2106930"/>
                <a:gd name="connsiteY96" fmla="*/ 876300 h 1024890"/>
                <a:gd name="connsiteX97" fmla="*/ 1758315 w 2106930"/>
                <a:gd name="connsiteY97" fmla="*/ 878205 h 1024890"/>
                <a:gd name="connsiteX98" fmla="*/ 1758315 w 2106930"/>
                <a:gd name="connsiteY98" fmla="*/ 893445 h 1024890"/>
                <a:gd name="connsiteX99" fmla="*/ 1769745 w 2106930"/>
                <a:gd name="connsiteY99" fmla="*/ 893445 h 1024890"/>
                <a:gd name="connsiteX100" fmla="*/ 1775460 w 2106930"/>
                <a:gd name="connsiteY100" fmla="*/ 908685 h 1024890"/>
                <a:gd name="connsiteX101" fmla="*/ 1798320 w 2106930"/>
                <a:gd name="connsiteY101" fmla="*/ 904875 h 1024890"/>
                <a:gd name="connsiteX102" fmla="*/ 1798320 w 2106930"/>
                <a:gd name="connsiteY102" fmla="*/ 916305 h 1024890"/>
                <a:gd name="connsiteX103" fmla="*/ 1870710 w 2106930"/>
                <a:gd name="connsiteY103" fmla="*/ 918210 h 1024890"/>
                <a:gd name="connsiteX104" fmla="*/ 1868805 w 2106930"/>
                <a:gd name="connsiteY104" fmla="*/ 937260 h 1024890"/>
                <a:gd name="connsiteX105" fmla="*/ 1901190 w 2106930"/>
                <a:gd name="connsiteY105" fmla="*/ 935355 h 1024890"/>
                <a:gd name="connsiteX106" fmla="*/ 1901190 w 2106930"/>
                <a:gd name="connsiteY106" fmla="*/ 935355 h 1024890"/>
                <a:gd name="connsiteX107" fmla="*/ 1914525 w 2106930"/>
                <a:gd name="connsiteY107" fmla="*/ 950595 h 1024890"/>
                <a:gd name="connsiteX108" fmla="*/ 1914525 w 2106930"/>
                <a:gd name="connsiteY108" fmla="*/ 975360 h 1024890"/>
                <a:gd name="connsiteX109" fmla="*/ 1965960 w 2106930"/>
                <a:gd name="connsiteY109" fmla="*/ 971550 h 1024890"/>
                <a:gd name="connsiteX110" fmla="*/ 1965960 w 2106930"/>
                <a:gd name="connsiteY110" fmla="*/ 990600 h 1024890"/>
                <a:gd name="connsiteX111" fmla="*/ 2042160 w 2106930"/>
                <a:gd name="connsiteY111" fmla="*/ 986790 h 1024890"/>
                <a:gd name="connsiteX112" fmla="*/ 2042160 w 2106930"/>
                <a:gd name="connsiteY112" fmla="*/ 1003935 h 1024890"/>
                <a:gd name="connsiteX113" fmla="*/ 2070735 w 2106930"/>
                <a:gd name="connsiteY113" fmla="*/ 1005840 h 1024890"/>
                <a:gd name="connsiteX114" fmla="*/ 2068830 w 2106930"/>
                <a:gd name="connsiteY114" fmla="*/ 1024890 h 1024890"/>
                <a:gd name="connsiteX115" fmla="*/ 2106930 w 2106930"/>
                <a:gd name="connsiteY115" fmla="*/ 1024890 h 1024890"/>
                <a:gd name="connsiteX0" fmla="*/ 0 w 2106930"/>
                <a:gd name="connsiteY0" fmla="*/ 0 h 1024890"/>
                <a:gd name="connsiteX1" fmla="*/ 34290 w 2106930"/>
                <a:gd name="connsiteY1" fmla="*/ 49530 h 1024890"/>
                <a:gd name="connsiteX2" fmla="*/ 57150 w 2106930"/>
                <a:gd name="connsiteY2" fmla="*/ 47625 h 1024890"/>
                <a:gd name="connsiteX3" fmla="*/ 59055 w 2106930"/>
                <a:gd name="connsiteY3" fmla="*/ 57150 h 1024890"/>
                <a:gd name="connsiteX4" fmla="*/ 76200 w 2106930"/>
                <a:gd name="connsiteY4" fmla="*/ 59055 h 1024890"/>
                <a:gd name="connsiteX5" fmla="*/ 81915 w 2106930"/>
                <a:gd name="connsiteY5" fmla="*/ 76200 h 1024890"/>
                <a:gd name="connsiteX6" fmla="*/ 81915 w 2106930"/>
                <a:gd name="connsiteY6" fmla="*/ 93345 h 1024890"/>
                <a:gd name="connsiteX7" fmla="*/ 121920 w 2106930"/>
                <a:gd name="connsiteY7" fmla="*/ 93345 h 1024890"/>
                <a:gd name="connsiteX8" fmla="*/ 120015 w 2106930"/>
                <a:gd name="connsiteY8" fmla="*/ 121920 h 1024890"/>
                <a:gd name="connsiteX9" fmla="*/ 144780 w 2106930"/>
                <a:gd name="connsiteY9" fmla="*/ 121920 h 1024890"/>
                <a:gd name="connsiteX10" fmla="*/ 144780 w 2106930"/>
                <a:gd name="connsiteY10" fmla="*/ 142875 h 1024890"/>
                <a:gd name="connsiteX11" fmla="*/ 154305 w 2106930"/>
                <a:gd name="connsiteY11" fmla="*/ 142875 h 1024890"/>
                <a:gd name="connsiteX12" fmla="*/ 158115 w 2106930"/>
                <a:gd name="connsiteY12" fmla="*/ 169545 h 1024890"/>
                <a:gd name="connsiteX13" fmla="*/ 179070 w 2106930"/>
                <a:gd name="connsiteY13" fmla="*/ 169545 h 1024890"/>
                <a:gd name="connsiteX14" fmla="*/ 180975 w 2106930"/>
                <a:gd name="connsiteY14" fmla="*/ 188595 h 1024890"/>
                <a:gd name="connsiteX15" fmla="*/ 196215 w 2106930"/>
                <a:gd name="connsiteY15" fmla="*/ 188595 h 1024890"/>
                <a:gd name="connsiteX16" fmla="*/ 201930 w 2106930"/>
                <a:gd name="connsiteY16" fmla="*/ 232410 h 1024890"/>
                <a:gd name="connsiteX17" fmla="*/ 236220 w 2106930"/>
                <a:gd name="connsiteY17" fmla="*/ 234315 h 1024890"/>
                <a:gd name="connsiteX18" fmla="*/ 234315 w 2106930"/>
                <a:gd name="connsiteY18" fmla="*/ 253365 h 1024890"/>
                <a:gd name="connsiteX19" fmla="*/ 266700 w 2106930"/>
                <a:gd name="connsiteY19" fmla="*/ 259080 h 1024890"/>
                <a:gd name="connsiteX20" fmla="*/ 266700 w 2106930"/>
                <a:gd name="connsiteY20" fmla="*/ 270510 h 1024890"/>
                <a:gd name="connsiteX21" fmla="*/ 308610 w 2106930"/>
                <a:gd name="connsiteY21" fmla="*/ 270510 h 1024890"/>
                <a:gd name="connsiteX22" fmla="*/ 339090 w 2106930"/>
                <a:gd name="connsiteY22" fmla="*/ 293370 h 1024890"/>
                <a:gd name="connsiteX23" fmla="*/ 369570 w 2106930"/>
                <a:gd name="connsiteY23" fmla="*/ 310515 h 1024890"/>
                <a:gd name="connsiteX24" fmla="*/ 400050 w 2106930"/>
                <a:gd name="connsiteY24" fmla="*/ 320040 h 1024890"/>
                <a:gd name="connsiteX25" fmla="*/ 401955 w 2106930"/>
                <a:gd name="connsiteY25" fmla="*/ 337185 h 1024890"/>
                <a:gd name="connsiteX26" fmla="*/ 441960 w 2106930"/>
                <a:gd name="connsiteY26" fmla="*/ 339090 h 1024890"/>
                <a:gd name="connsiteX27" fmla="*/ 443865 w 2106930"/>
                <a:gd name="connsiteY27" fmla="*/ 360045 h 1024890"/>
                <a:gd name="connsiteX28" fmla="*/ 466725 w 2106930"/>
                <a:gd name="connsiteY28" fmla="*/ 361950 h 1024890"/>
                <a:gd name="connsiteX29" fmla="*/ 468630 w 2106930"/>
                <a:gd name="connsiteY29" fmla="*/ 382905 h 1024890"/>
                <a:gd name="connsiteX30" fmla="*/ 497205 w 2106930"/>
                <a:gd name="connsiteY30" fmla="*/ 381000 h 1024890"/>
                <a:gd name="connsiteX31" fmla="*/ 499110 w 2106930"/>
                <a:gd name="connsiteY31" fmla="*/ 422910 h 1024890"/>
                <a:gd name="connsiteX32" fmla="*/ 537210 w 2106930"/>
                <a:gd name="connsiteY32" fmla="*/ 422910 h 1024890"/>
                <a:gd name="connsiteX33" fmla="*/ 539115 w 2106930"/>
                <a:gd name="connsiteY33" fmla="*/ 432435 h 1024890"/>
                <a:gd name="connsiteX34" fmla="*/ 600075 w 2106930"/>
                <a:gd name="connsiteY34" fmla="*/ 432435 h 1024890"/>
                <a:gd name="connsiteX35" fmla="*/ 600075 w 2106930"/>
                <a:gd name="connsiteY35" fmla="*/ 432435 h 1024890"/>
                <a:gd name="connsiteX36" fmla="*/ 603885 w 2106930"/>
                <a:gd name="connsiteY36" fmla="*/ 449580 h 1024890"/>
                <a:gd name="connsiteX37" fmla="*/ 632460 w 2106930"/>
                <a:gd name="connsiteY37" fmla="*/ 449580 h 1024890"/>
                <a:gd name="connsiteX38" fmla="*/ 632460 w 2106930"/>
                <a:gd name="connsiteY38" fmla="*/ 455295 h 1024890"/>
                <a:gd name="connsiteX39" fmla="*/ 702945 w 2106930"/>
                <a:gd name="connsiteY39" fmla="*/ 459105 h 1024890"/>
                <a:gd name="connsiteX40" fmla="*/ 701040 w 2106930"/>
                <a:gd name="connsiteY40" fmla="*/ 464820 h 1024890"/>
                <a:gd name="connsiteX41" fmla="*/ 737235 w 2106930"/>
                <a:gd name="connsiteY41" fmla="*/ 466725 h 1024890"/>
                <a:gd name="connsiteX42" fmla="*/ 739140 w 2106930"/>
                <a:gd name="connsiteY42" fmla="*/ 474345 h 1024890"/>
                <a:gd name="connsiteX43" fmla="*/ 765810 w 2106930"/>
                <a:gd name="connsiteY43" fmla="*/ 476250 h 1024890"/>
                <a:gd name="connsiteX44" fmla="*/ 760095 w 2106930"/>
                <a:gd name="connsiteY44" fmla="*/ 493395 h 1024890"/>
                <a:gd name="connsiteX45" fmla="*/ 781050 w 2106930"/>
                <a:gd name="connsiteY45" fmla="*/ 493395 h 1024890"/>
                <a:gd name="connsiteX46" fmla="*/ 782955 w 2106930"/>
                <a:gd name="connsiteY46" fmla="*/ 516255 h 1024890"/>
                <a:gd name="connsiteX47" fmla="*/ 838200 w 2106930"/>
                <a:gd name="connsiteY47" fmla="*/ 516255 h 1024890"/>
                <a:gd name="connsiteX48" fmla="*/ 836295 w 2106930"/>
                <a:gd name="connsiteY48" fmla="*/ 529590 h 1024890"/>
                <a:gd name="connsiteX49" fmla="*/ 862965 w 2106930"/>
                <a:gd name="connsiteY49" fmla="*/ 529590 h 1024890"/>
                <a:gd name="connsiteX50" fmla="*/ 864870 w 2106930"/>
                <a:gd name="connsiteY50" fmla="*/ 537210 h 1024890"/>
                <a:gd name="connsiteX51" fmla="*/ 885825 w 2106930"/>
                <a:gd name="connsiteY51" fmla="*/ 539115 h 1024890"/>
                <a:gd name="connsiteX52" fmla="*/ 885825 w 2106930"/>
                <a:gd name="connsiteY52" fmla="*/ 548640 h 1024890"/>
                <a:gd name="connsiteX53" fmla="*/ 897255 w 2106930"/>
                <a:gd name="connsiteY53" fmla="*/ 552450 h 1024890"/>
                <a:gd name="connsiteX54" fmla="*/ 901065 w 2106930"/>
                <a:gd name="connsiteY54" fmla="*/ 565785 h 1024890"/>
                <a:gd name="connsiteX55" fmla="*/ 941070 w 2106930"/>
                <a:gd name="connsiteY55" fmla="*/ 565785 h 1024890"/>
                <a:gd name="connsiteX56" fmla="*/ 937260 w 2106930"/>
                <a:gd name="connsiteY56" fmla="*/ 582930 h 1024890"/>
                <a:gd name="connsiteX57" fmla="*/ 944880 w 2106930"/>
                <a:gd name="connsiteY57" fmla="*/ 582930 h 1024890"/>
                <a:gd name="connsiteX58" fmla="*/ 950595 w 2106930"/>
                <a:gd name="connsiteY58" fmla="*/ 598170 h 1024890"/>
                <a:gd name="connsiteX59" fmla="*/ 960120 w 2106930"/>
                <a:gd name="connsiteY59" fmla="*/ 600075 h 1024890"/>
                <a:gd name="connsiteX60" fmla="*/ 956310 w 2106930"/>
                <a:gd name="connsiteY60" fmla="*/ 611505 h 1024890"/>
                <a:gd name="connsiteX61" fmla="*/ 982980 w 2106930"/>
                <a:gd name="connsiteY61" fmla="*/ 611505 h 1024890"/>
                <a:gd name="connsiteX62" fmla="*/ 982980 w 2106930"/>
                <a:gd name="connsiteY62" fmla="*/ 619125 h 1024890"/>
                <a:gd name="connsiteX63" fmla="*/ 1002030 w 2106930"/>
                <a:gd name="connsiteY63" fmla="*/ 621030 h 1024890"/>
                <a:gd name="connsiteX64" fmla="*/ 1000125 w 2106930"/>
                <a:gd name="connsiteY64" fmla="*/ 628650 h 1024890"/>
                <a:gd name="connsiteX65" fmla="*/ 1017270 w 2106930"/>
                <a:gd name="connsiteY65" fmla="*/ 630555 h 1024890"/>
                <a:gd name="connsiteX66" fmla="*/ 1019175 w 2106930"/>
                <a:gd name="connsiteY66" fmla="*/ 638175 h 1024890"/>
                <a:gd name="connsiteX67" fmla="*/ 1047750 w 2106930"/>
                <a:gd name="connsiteY67" fmla="*/ 640080 h 1024890"/>
                <a:gd name="connsiteX68" fmla="*/ 1047750 w 2106930"/>
                <a:gd name="connsiteY68" fmla="*/ 647700 h 1024890"/>
                <a:gd name="connsiteX69" fmla="*/ 1074420 w 2106930"/>
                <a:gd name="connsiteY69" fmla="*/ 647700 h 1024890"/>
                <a:gd name="connsiteX70" fmla="*/ 1074420 w 2106930"/>
                <a:gd name="connsiteY70" fmla="*/ 676275 h 1024890"/>
                <a:gd name="connsiteX71" fmla="*/ 1104900 w 2106930"/>
                <a:gd name="connsiteY71" fmla="*/ 676275 h 1024890"/>
                <a:gd name="connsiteX72" fmla="*/ 1102995 w 2106930"/>
                <a:gd name="connsiteY72" fmla="*/ 687705 h 1024890"/>
                <a:gd name="connsiteX73" fmla="*/ 1173480 w 2106930"/>
                <a:gd name="connsiteY73" fmla="*/ 689610 h 1024890"/>
                <a:gd name="connsiteX74" fmla="*/ 1173480 w 2106930"/>
                <a:gd name="connsiteY74" fmla="*/ 701040 h 1024890"/>
                <a:gd name="connsiteX75" fmla="*/ 1238250 w 2106930"/>
                <a:gd name="connsiteY75" fmla="*/ 701040 h 1024890"/>
                <a:gd name="connsiteX76" fmla="*/ 1238250 w 2106930"/>
                <a:gd name="connsiteY76" fmla="*/ 718185 h 1024890"/>
                <a:gd name="connsiteX77" fmla="*/ 1291590 w 2106930"/>
                <a:gd name="connsiteY77" fmla="*/ 718185 h 1024890"/>
                <a:gd name="connsiteX78" fmla="*/ 1293495 w 2106930"/>
                <a:gd name="connsiteY78" fmla="*/ 725805 h 1024890"/>
                <a:gd name="connsiteX79" fmla="*/ 1323975 w 2106930"/>
                <a:gd name="connsiteY79" fmla="*/ 727710 h 1024890"/>
                <a:gd name="connsiteX80" fmla="*/ 1327785 w 2106930"/>
                <a:gd name="connsiteY80" fmla="*/ 739140 h 1024890"/>
                <a:gd name="connsiteX81" fmla="*/ 1388745 w 2106930"/>
                <a:gd name="connsiteY81" fmla="*/ 739140 h 1024890"/>
                <a:gd name="connsiteX82" fmla="*/ 1388745 w 2106930"/>
                <a:gd name="connsiteY82" fmla="*/ 750570 h 1024890"/>
                <a:gd name="connsiteX83" fmla="*/ 1421130 w 2106930"/>
                <a:gd name="connsiteY83" fmla="*/ 750570 h 1024890"/>
                <a:gd name="connsiteX84" fmla="*/ 1421130 w 2106930"/>
                <a:gd name="connsiteY84" fmla="*/ 750570 h 1024890"/>
                <a:gd name="connsiteX85" fmla="*/ 1438275 w 2106930"/>
                <a:gd name="connsiteY85" fmla="*/ 762000 h 1024890"/>
                <a:gd name="connsiteX86" fmla="*/ 1440180 w 2106930"/>
                <a:gd name="connsiteY86" fmla="*/ 784860 h 1024890"/>
                <a:gd name="connsiteX87" fmla="*/ 1485900 w 2106930"/>
                <a:gd name="connsiteY87" fmla="*/ 786765 h 1024890"/>
                <a:gd name="connsiteX88" fmla="*/ 1489710 w 2106930"/>
                <a:gd name="connsiteY88" fmla="*/ 803910 h 1024890"/>
                <a:gd name="connsiteX89" fmla="*/ 1504950 w 2106930"/>
                <a:gd name="connsiteY89" fmla="*/ 803910 h 1024890"/>
                <a:gd name="connsiteX90" fmla="*/ 1504950 w 2106930"/>
                <a:gd name="connsiteY90" fmla="*/ 817245 h 1024890"/>
                <a:gd name="connsiteX91" fmla="*/ 1524000 w 2106930"/>
                <a:gd name="connsiteY91" fmla="*/ 817245 h 1024890"/>
                <a:gd name="connsiteX92" fmla="*/ 1525905 w 2106930"/>
                <a:gd name="connsiteY92" fmla="*/ 843915 h 1024890"/>
                <a:gd name="connsiteX93" fmla="*/ 1722120 w 2106930"/>
                <a:gd name="connsiteY93" fmla="*/ 840105 h 1024890"/>
                <a:gd name="connsiteX94" fmla="*/ 1720215 w 2106930"/>
                <a:gd name="connsiteY94" fmla="*/ 855345 h 1024890"/>
                <a:gd name="connsiteX95" fmla="*/ 1743075 w 2106930"/>
                <a:gd name="connsiteY95" fmla="*/ 855345 h 1024890"/>
                <a:gd name="connsiteX96" fmla="*/ 1743075 w 2106930"/>
                <a:gd name="connsiteY96" fmla="*/ 876300 h 1024890"/>
                <a:gd name="connsiteX97" fmla="*/ 1758315 w 2106930"/>
                <a:gd name="connsiteY97" fmla="*/ 878205 h 1024890"/>
                <a:gd name="connsiteX98" fmla="*/ 1758315 w 2106930"/>
                <a:gd name="connsiteY98" fmla="*/ 893445 h 1024890"/>
                <a:gd name="connsiteX99" fmla="*/ 1769745 w 2106930"/>
                <a:gd name="connsiteY99" fmla="*/ 893445 h 1024890"/>
                <a:gd name="connsiteX100" fmla="*/ 1775460 w 2106930"/>
                <a:gd name="connsiteY100" fmla="*/ 908685 h 1024890"/>
                <a:gd name="connsiteX101" fmla="*/ 1798320 w 2106930"/>
                <a:gd name="connsiteY101" fmla="*/ 904875 h 1024890"/>
                <a:gd name="connsiteX102" fmla="*/ 1798320 w 2106930"/>
                <a:gd name="connsiteY102" fmla="*/ 916305 h 1024890"/>
                <a:gd name="connsiteX103" fmla="*/ 1870710 w 2106930"/>
                <a:gd name="connsiteY103" fmla="*/ 918210 h 1024890"/>
                <a:gd name="connsiteX104" fmla="*/ 1868805 w 2106930"/>
                <a:gd name="connsiteY104" fmla="*/ 937260 h 1024890"/>
                <a:gd name="connsiteX105" fmla="*/ 1901190 w 2106930"/>
                <a:gd name="connsiteY105" fmla="*/ 935355 h 1024890"/>
                <a:gd name="connsiteX106" fmla="*/ 1901190 w 2106930"/>
                <a:gd name="connsiteY106" fmla="*/ 935355 h 1024890"/>
                <a:gd name="connsiteX107" fmla="*/ 1914525 w 2106930"/>
                <a:gd name="connsiteY107" fmla="*/ 950595 h 1024890"/>
                <a:gd name="connsiteX108" fmla="*/ 1912620 w 2106930"/>
                <a:gd name="connsiteY108" fmla="*/ 973455 h 1024890"/>
                <a:gd name="connsiteX109" fmla="*/ 1965960 w 2106930"/>
                <a:gd name="connsiteY109" fmla="*/ 971550 h 1024890"/>
                <a:gd name="connsiteX110" fmla="*/ 1965960 w 2106930"/>
                <a:gd name="connsiteY110" fmla="*/ 990600 h 1024890"/>
                <a:gd name="connsiteX111" fmla="*/ 2042160 w 2106930"/>
                <a:gd name="connsiteY111" fmla="*/ 986790 h 1024890"/>
                <a:gd name="connsiteX112" fmla="*/ 2042160 w 2106930"/>
                <a:gd name="connsiteY112" fmla="*/ 1003935 h 1024890"/>
                <a:gd name="connsiteX113" fmla="*/ 2070735 w 2106930"/>
                <a:gd name="connsiteY113" fmla="*/ 1005840 h 1024890"/>
                <a:gd name="connsiteX114" fmla="*/ 2068830 w 2106930"/>
                <a:gd name="connsiteY114" fmla="*/ 1024890 h 1024890"/>
                <a:gd name="connsiteX115" fmla="*/ 2106930 w 2106930"/>
                <a:gd name="connsiteY115" fmla="*/ 1024890 h 1024890"/>
                <a:gd name="connsiteX0" fmla="*/ 0 w 2106930"/>
                <a:gd name="connsiteY0" fmla="*/ 0 h 1024890"/>
                <a:gd name="connsiteX1" fmla="*/ 34290 w 2106930"/>
                <a:gd name="connsiteY1" fmla="*/ 49530 h 1024890"/>
                <a:gd name="connsiteX2" fmla="*/ 57150 w 2106930"/>
                <a:gd name="connsiteY2" fmla="*/ 47625 h 1024890"/>
                <a:gd name="connsiteX3" fmla="*/ 59055 w 2106930"/>
                <a:gd name="connsiteY3" fmla="*/ 57150 h 1024890"/>
                <a:gd name="connsiteX4" fmla="*/ 76200 w 2106930"/>
                <a:gd name="connsiteY4" fmla="*/ 59055 h 1024890"/>
                <a:gd name="connsiteX5" fmla="*/ 81915 w 2106930"/>
                <a:gd name="connsiteY5" fmla="*/ 76200 h 1024890"/>
                <a:gd name="connsiteX6" fmla="*/ 81915 w 2106930"/>
                <a:gd name="connsiteY6" fmla="*/ 93345 h 1024890"/>
                <a:gd name="connsiteX7" fmla="*/ 121920 w 2106930"/>
                <a:gd name="connsiteY7" fmla="*/ 93345 h 1024890"/>
                <a:gd name="connsiteX8" fmla="*/ 120015 w 2106930"/>
                <a:gd name="connsiteY8" fmla="*/ 121920 h 1024890"/>
                <a:gd name="connsiteX9" fmla="*/ 144780 w 2106930"/>
                <a:gd name="connsiteY9" fmla="*/ 121920 h 1024890"/>
                <a:gd name="connsiteX10" fmla="*/ 144780 w 2106930"/>
                <a:gd name="connsiteY10" fmla="*/ 142875 h 1024890"/>
                <a:gd name="connsiteX11" fmla="*/ 154305 w 2106930"/>
                <a:gd name="connsiteY11" fmla="*/ 142875 h 1024890"/>
                <a:gd name="connsiteX12" fmla="*/ 158115 w 2106930"/>
                <a:gd name="connsiteY12" fmla="*/ 169545 h 1024890"/>
                <a:gd name="connsiteX13" fmla="*/ 179070 w 2106930"/>
                <a:gd name="connsiteY13" fmla="*/ 169545 h 1024890"/>
                <a:gd name="connsiteX14" fmla="*/ 180975 w 2106930"/>
                <a:gd name="connsiteY14" fmla="*/ 188595 h 1024890"/>
                <a:gd name="connsiteX15" fmla="*/ 196215 w 2106930"/>
                <a:gd name="connsiteY15" fmla="*/ 188595 h 1024890"/>
                <a:gd name="connsiteX16" fmla="*/ 198120 w 2106930"/>
                <a:gd name="connsiteY16" fmla="*/ 209550 h 1024890"/>
                <a:gd name="connsiteX17" fmla="*/ 201930 w 2106930"/>
                <a:gd name="connsiteY17" fmla="*/ 232410 h 1024890"/>
                <a:gd name="connsiteX18" fmla="*/ 236220 w 2106930"/>
                <a:gd name="connsiteY18" fmla="*/ 234315 h 1024890"/>
                <a:gd name="connsiteX19" fmla="*/ 234315 w 2106930"/>
                <a:gd name="connsiteY19" fmla="*/ 253365 h 1024890"/>
                <a:gd name="connsiteX20" fmla="*/ 266700 w 2106930"/>
                <a:gd name="connsiteY20" fmla="*/ 259080 h 1024890"/>
                <a:gd name="connsiteX21" fmla="*/ 266700 w 2106930"/>
                <a:gd name="connsiteY21" fmla="*/ 270510 h 1024890"/>
                <a:gd name="connsiteX22" fmla="*/ 308610 w 2106930"/>
                <a:gd name="connsiteY22" fmla="*/ 270510 h 1024890"/>
                <a:gd name="connsiteX23" fmla="*/ 339090 w 2106930"/>
                <a:gd name="connsiteY23" fmla="*/ 293370 h 1024890"/>
                <a:gd name="connsiteX24" fmla="*/ 369570 w 2106930"/>
                <a:gd name="connsiteY24" fmla="*/ 310515 h 1024890"/>
                <a:gd name="connsiteX25" fmla="*/ 400050 w 2106930"/>
                <a:gd name="connsiteY25" fmla="*/ 320040 h 1024890"/>
                <a:gd name="connsiteX26" fmla="*/ 401955 w 2106930"/>
                <a:gd name="connsiteY26" fmla="*/ 337185 h 1024890"/>
                <a:gd name="connsiteX27" fmla="*/ 441960 w 2106930"/>
                <a:gd name="connsiteY27" fmla="*/ 339090 h 1024890"/>
                <a:gd name="connsiteX28" fmla="*/ 443865 w 2106930"/>
                <a:gd name="connsiteY28" fmla="*/ 360045 h 1024890"/>
                <a:gd name="connsiteX29" fmla="*/ 466725 w 2106930"/>
                <a:gd name="connsiteY29" fmla="*/ 361950 h 1024890"/>
                <a:gd name="connsiteX30" fmla="*/ 468630 w 2106930"/>
                <a:gd name="connsiteY30" fmla="*/ 382905 h 1024890"/>
                <a:gd name="connsiteX31" fmla="*/ 497205 w 2106930"/>
                <a:gd name="connsiteY31" fmla="*/ 381000 h 1024890"/>
                <a:gd name="connsiteX32" fmla="*/ 499110 w 2106930"/>
                <a:gd name="connsiteY32" fmla="*/ 422910 h 1024890"/>
                <a:gd name="connsiteX33" fmla="*/ 537210 w 2106930"/>
                <a:gd name="connsiteY33" fmla="*/ 422910 h 1024890"/>
                <a:gd name="connsiteX34" fmla="*/ 539115 w 2106930"/>
                <a:gd name="connsiteY34" fmla="*/ 432435 h 1024890"/>
                <a:gd name="connsiteX35" fmla="*/ 600075 w 2106930"/>
                <a:gd name="connsiteY35" fmla="*/ 432435 h 1024890"/>
                <a:gd name="connsiteX36" fmla="*/ 600075 w 2106930"/>
                <a:gd name="connsiteY36" fmla="*/ 432435 h 1024890"/>
                <a:gd name="connsiteX37" fmla="*/ 603885 w 2106930"/>
                <a:gd name="connsiteY37" fmla="*/ 449580 h 1024890"/>
                <a:gd name="connsiteX38" fmla="*/ 632460 w 2106930"/>
                <a:gd name="connsiteY38" fmla="*/ 449580 h 1024890"/>
                <a:gd name="connsiteX39" fmla="*/ 632460 w 2106930"/>
                <a:gd name="connsiteY39" fmla="*/ 455295 h 1024890"/>
                <a:gd name="connsiteX40" fmla="*/ 702945 w 2106930"/>
                <a:gd name="connsiteY40" fmla="*/ 459105 h 1024890"/>
                <a:gd name="connsiteX41" fmla="*/ 701040 w 2106930"/>
                <a:gd name="connsiteY41" fmla="*/ 464820 h 1024890"/>
                <a:gd name="connsiteX42" fmla="*/ 737235 w 2106930"/>
                <a:gd name="connsiteY42" fmla="*/ 466725 h 1024890"/>
                <a:gd name="connsiteX43" fmla="*/ 739140 w 2106930"/>
                <a:gd name="connsiteY43" fmla="*/ 474345 h 1024890"/>
                <a:gd name="connsiteX44" fmla="*/ 765810 w 2106930"/>
                <a:gd name="connsiteY44" fmla="*/ 476250 h 1024890"/>
                <a:gd name="connsiteX45" fmla="*/ 760095 w 2106930"/>
                <a:gd name="connsiteY45" fmla="*/ 493395 h 1024890"/>
                <a:gd name="connsiteX46" fmla="*/ 781050 w 2106930"/>
                <a:gd name="connsiteY46" fmla="*/ 493395 h 1024890"/>
                <a:gd name="connsiteX47" fmla="*/ 782955 w 2106930"/>
                <a:gd name="connsiteY47" fmla="*/ 516255 h 1024890"/>
                <a:gd name="connsiteX48" fmla="*/ 838200 w 2106930"/>
                <a:gd name="connsiteY48" fmla="*/ 516255 h 1024890"/>
                <a:gd name="connsiteX49" fmla="*/ 836295 w 2106930"/>
                <a:gd name="connsiteY49" fmla="*/ 529590 h 1024890"/>
                <a:gd name="connsiteX50" fmla="*/ 862965 w 2106930"/>
                <a:gd name="connsiteY50" fmla="*/ 529590 h 1024890"/>
                <a:gd name="connsiteX51" fmla="*/ 864870 w 2106930"/>
                <a:gd name="connsiteY51" fmla="*/ 537210 h 1024890"/>
                <a:gd name="connsiteX52" fmla="*/ 885825 w 2106930"/>
                <a:gd name="connsiteY52" fmla="*/ 539115 h 1024890"/>
                <a:gd name="connsiteX53" fmla="*/ 885825 w 2106930"/>
                <a:gd name="connsiteY53" fmla="*/ 548640 h 1024890"/>
                <a:gd name="connsiteX54" fmla="*/ 897255 w 2106930"/>
                <a:gd name="connsiteY54" fmla="*/ 552450 h 1024890"/>
                <a:gd name="connsiteX55" fmla="*/ 901065 w 2106930"/>
                <a:gd name="connsiteY55" fmla="*/ 565785 h 1024890"/>
                <a:gd name="connsiteX56" fmla="*/ 941070 w 2106930"/>
                <a:gd name="connsiteY56" fmla="*/ 565785 h 1024890"/>
                <a:gd name="connsiteX57" fmla="*/ 937260 w 2106930"/>
                <a:gd name="connsiteY57" fmla="*/ 582930 h 1024890"/>
                <a:gd name="connsiteX58" fmla="*/ 944880 w 2106930"/>
                <a:gd name="connsiteY58" fmla="*/ 582930 h 1024890"/>
                <a:gd name="connsiteX59" fmla="*/ 950595 w 2106930"/>
                <a:gd name="connsiteY59" fmla="*/ 598170 h 1024890"/>
                <a:gd name="connsiteX60" fmla="*/ 960120 w 2106930"/>
                <a:gd name="connsiteY60" fmla="*/ 600075 h 1024890"/>
                <a:gd name="connsiteX61" fmla="*/ 956310 w 2106930"/>
                <a:gd name="connsiteY61" fmla="*/ 611505 h 1024890"/>
                <a:gd name="connsiteX62" fmla="*/ 982980 w 2106930"/>
                <a:gd name="connsiteY62" fmla="*/ 611505 h 1024890"/>
                <a:gd name="connsiteX63" fmla="*/ 982980 w 2106930"/>
                <a:gd name="connsiteY63" fmla="*/ 619125 h 1024890"/>
                <a:gd name="connsiteX64" fmla="*/ 1002030 w 2106930"/>
                <a:gd name="connsiteY64" fmla="*/ 621030 h 1024890"/>
                <a:gd name="connsiteX65" fmla="*/ 1000125 w 2106930"/>
                <a:gd name="connsiteY65" fmla="*/ 628650 h 1024890"/>
                <a:gd name="connsiteX66" fmla="*/ 1017270 w 2106930"/>
                <a:gd name="connsiteY66" fmla="*/ 630555 h 1024890"/>
                <a:gd name="connsiteX67" fmla="*/ 1019175 w 2106930"/>
                <a:gd name="connsiteY67" fmla="*/ 638175 h 1024890"/>
                <a:gd name="connsiteX68" fmla="*/ 1047750 w 2106930"/>
                <a:gd name="connsiteY68" fmla="*/ 640080 h 1024890"/>
                <a:gd name="connsiteX69" fmla="*/ 1047750 w 2106930"/>
                <a:gd name="connsiteY69" fmla="*/ 647700 h 1024890"/>
                <a:gd name="connsiteX70" fmla="*/ 1074420 w 2106930"/>
                <a:gd name="connsiteY70" fmla="*/ 647700 h 1024890"/>
                <a:gd name="connsiteX71" fmla="*/ 1074420 w 2106930"/>
                <a:gd name="connsiteY71" fmla="*/ 676275 h 1024890"/>
                <a:gd name="connsiteX72" fmla="*/ 1104900 w 2106930"/>
                <a:gd name="connsiteY72" fmla="*/ 676275 h 1024890"/>
                <a:gd name="connsiteX73" fmla="*/ 1102995 w 2106930"/>
                <a:gd name="connsiteY73" fmla="*/ 687705 h 1024890"/>
                <a:gd name="connsiteX74" fmla="*/ 1173480 w 2106930"/>
                <a:gd name="connsiteY74" fmla="*/ 689610 h 1024890"/>
                <a:gd name="connsiteX75" fmla="*/ 1173480 w 2106930"/>
                <a:gd name="connsiteY75" fmla="*/ 701040 h 1024890"/>
                <a:gd name="connsiteX76" fmla="*/ 1238250 w 2106930"/>
                <a:gd name="connsiteY76" fmla="*/ 701040 h 1024890"/>
                <a:gd name="connsiteX77" fmla="*/ 1238250 w 2106930"/>
                <a:gd name="connsiteY77" fmla="*/ 718185 h 1024890"/>
                <a:gd name="connsiteX78" fmla="*/ 1291590 w 2106930"/>
                <a:gd name="connsiteY78" fmla="*/ 718185 h 1024890"/>
                <a:gd name="connsiteX79" fmla="*/ 1293495 w 2106930"/>
                <a:gd name="connsiteY79" fmla="*/ 725805 h 1024890"/>
                <a:gd name="connsiteX80" fmla="*/ 1323975 w 2106930"/>
                <a:gd name="connsiteY80" fmla="*/ 727710 h 1024890"/>
                <a:gd name="connsiteX81" fmla="*/ 1327785 w 2106930"/>
                <a:gd name="connsiteY81" fmla="*/ 739140 h 1024890"/>
                <a:gd name="connsiteX82" fmla="*/ 1388745 w 2106930"/>
                <a:gd name="connsiteY82" fmla="*/ 739140 h 1024890"/>
                <a:gd name="connsiteX83" fmla="*/ 1388745 w 2106930"/>
                <a:gd name="connsiteY83" fmla="*/ 750570 h 1024890"/>
                <a:gd name="connsiteX84" fmla="*/ 1421130 w 2106930"/>
                <a:gd name="connsiteY84" fmla="*/ 750570 h 1024890"/>
                <a:gd name="connsiteX85" fmla="*/ 1421130 w 2106930"/>
                <a:gd name="connsiteY85" fmla="*/ 750570 h 1024890"/>
                <a:gd name="connsiteX86" fmla="*/ 1438275 w 2106930"/>
                <a:gd name="connsiteY86" fmla="*/ 762000 h 1024890"/>
                <a:gd name="connsiteX87" fmla="*/ 1440180 w 2106930"/>
                <a:gd name="connsiteY87" fmla="*/ 784860 h 1024890"/>
                <a:gd name="connsiteX88" fmla="*/ 1485900 w 2106930"/>
                <a:gd name="connsiteY88" fmla="*/ 786765 h 1024890"/>
                <a:gd name="connsiteX89" fmla="*/ 1489710 w 2106930"/>
                <a:gd name="connsiteY89" fmla="*/ 803910 h 1024890"/>
                <a:gd name="connsiteX90" fmla="*/ 1504950 w 2106930"/>
                <a:gd name="connsiteY90" fmla="*/ 803910 h 1024890"/>
                <a:gd name="connsiteX91" fmla="*/ 1504950 w 2106930"/>
                <a:gd name="connsiteY91" fmla="*/ 817245 h 1024890"/>
                <a:gd name="connsiteX92" fmla="*/ 1524000 w 2106930"/>
                <a:gd name="connsiteY92" fmla="*/ 817245 h 1024890"/>
                <a:gd name="connsiteX93" fmla="*/ 1525905 w 2106930"/>
                <a:gd name="connsiteY93" fmla="*/ 843915 h 1024890"/>
                <a:gd name="connsiteX94" fmla="*/ 1722120 w 2106930"/>
                <a:gd name="connsiteY94" fmla="*/ 840105 h 1024890"/>
                <a:gd name="connsiteX95" fmla="*/ 1720215 w 2106930"/>
                <a:gd name="connsiteY95" fmla="*/ 855345 h 1024890"/>
                <a:gd name="connsiteX96" fmla="*/ 1743075 w 2106930"/>
                <a:gd name="connsiteY96" fmla="*/ 855345 h 1024890"/>
                <a:gd name="connsiteX97" fmla="*/ 1743075 w 2106930"/>
                <a:gd name="connsiteY97" fmla="*/ 876300 h 1024890"/>
                <a:gd name="connsiteX98" fmla="*/ 1758315 w 2106930"/>
                <a:gd name="connsiteY98" fmla="*/ 878205 h 1024890"/>
                <a:gd name="connsiteX99" fmla="*/ 1758315 w 2106930"/>
                <a:gd name="connsiteY99" fmla="*/ 893445 h 1024890"/>
                <a:gd name="connsiteX100" fmla="*/ 1769745 w 2106930"/>
                <a:gd name="connsiteY100" fmla="*/ 893445 h 1024890"/>
                <a:gd name="connsiteX101" fmla="*/ 1775460 w 2106930"/>
                <a:gd name="connsiteY101" fmla="*/ 908685 h 1024890"/>
                <a:gd name="connsiteX102" fmla="*/ 1798320 w 2106930"/>
                <a:gd name="connsiteY102" fmla="*/ 904875 h 1024890"/>
                <a:gd name="connsiteX103" fmla="*/ 1798320 w 2106930"/>
                <a:gd name="connsiteY103" fmla="*/ 916305 h 1024890"/>
                <a:gd name="connsiteX104" fmla="*/ 1870710 w 2106930"/>
                <a:gd name="connsiteY104" fmla="*/ 918210 h 1024890"/>
                <a:gd name="connsiteX105" fmla="*/ 1868805 w 2106930"/>
                <a:gd name="connsiteY105" fmla="*/ 937260 h 1024890"/>
                <a:gd name="connsiteX106" fmla="*/ 1901190 w 2106930"/>
                <a:gd name="connsiteY106" fmla="*/ 935355 h 1024890"/>
                <a:gd name="connsiteX107" fmla="*/ 1901190 w 2106930"/>
                <a:gd name="connsiteY107" fmla="*/ 935355 h 1024890"/>
                <a:gd name="connsiteX108" fmla="*/ 1914525 w 2106930"/>
                <a:gd name="connsiteY108" fmla="*/ 950595 h 1024890"/>
                <a:gd name="connsiteX109" fmla="*/ 1912620 w 2106930"/>
                <a:gd name="connsiteY109" fmla="*/ 973455 h 1024890"/>
                <a:gd name="connsiteX110" fmla="*/ 1965960 w 2106930"/>
                <a:gd name="connsiteY110" fmla="*/ 971550 h 1024890"/>
                <a:gd name="connsiteX111" fmla="*/ 1965960 w 2106930"/>
                <a:gd name="connsiteY111" fmla="*/ 990600 h 1024890"/>
                <a:gd name="connsiteX112" fmla="*/ 2042160 w 2106930"/>
                <a:gd name="connsiteY112" fmla="*/ 986790 h 1024890"/>
                <a:gd name="connsiteX113" fmla="*/ 2042160 w 2106930"/>
                <a:gd name="connsiteY113" fmla="*/ 1003935 h 1024890"/>
                <a:gd name="connsiteX114" fmla="*/ 2070735 w 2106930"/>
                <a:gd name="connsiteY114" fmla="*/ 1005840 h 1024890"/>
                <a:gd name="connsiteX115" fmla="*/ 2068830 w 2106930"/>
                <a:gd name="connsiteY115" fmla="*/ 1024890 h 1024890"/>
                <a:gd name="connsiteX116" fmla="*/ 2106930 w 2106930"/>
                <a:gd name="connsiteY116" fmla="*/ 1024890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106930" h="1024890">
                  <a:moveTo>
                    <a:pt x="0" y="0"/>
                  </a:moveTo>
                  <a:lnTo>
                    <a:pt x="34290" y="49530"/>
                  </a:lnTo>
                  <a:lnTo>
                    <a:pt x="57150" y="47625"/>
                  </a:lnTo>
                  <a:lnTo>
                    <a:pt x="59055" y="57150"/>
                  </a:lnTo>
                  <a:lnTo>
                    <a:pt x="76200" y="59055"/>
                  </a:lnTo>
                  <a:lnTo>
                    <a:pt x="81915" y="76200"/>
                  </a:lnTo>
                  <a:lnTo>
                    <a:pt x="81915" y="93345"/>
                  </a:lnTo>
                  <a:lnTo>
                    <a:pt x="121920" y="93345"/>
                  </a:lnTo>
                  <a:lnTo>
                    <a:pt x="120015" y="121920"/>
                  </a:lnTo>
                  <a:lnTo>
                    <a:pt x="144780" y="121920"/>
                  </a:lnTo>
                  <a:lnTo>
                    <a:pt x="144780" y="142875"/>
                  </a:lnTo>
                  <a:lnTo>
                    <a:pt x="154305" y="142875"/>
                  </a:lnTo>
                  <a:lnTo>
                    <a:pt x="158115" y="169545"/>
                  </a:lnTo>
                  <a:lnTo>
                    <a:pt x="179070" y="169545"/>
                  </a:lnTo>
                  <a:lnTo>
                    <a:pt x="180975" y="188595"/>
                  </a:lnTo>
                  <a:lnTo>
                    <a:pt x="196215" y="188595"/>
                  </a:lnTo>
                  <a:lnTo>
                    <a:pt x="198120" y="209550"/>
                  </a:lnTo>
                  <a:lnTo>
                    <a:pt x="201930" y="232410"/>
                  </a:lnTo>
                  <a:lnTo>
                    <a:pt x="236220" y="234315"/>
                  </a:lnTo>
                  <a:lnTo>
                    <a:pt x="234315" y="253365"/>
                  </a:lnTo>
                  <a:lnTo>
                    <a:pt x="266700" y="259080"/>
                  </a:lnTo>
                  <a:lnTo>
                    <a:pt x="266700" y="270510"/>
                  </a:lnTo>
                  <a:lnTo>
                    <a:pt x="308610" y="270510"/>
                  </a:lnTo>
                  <a:lnTo>
                    <a:pt x="339090" y="293370"/>
                  </a:lnTo>
                  <a:lnTo>
                    <a:pt x="369570" y="310515"/>
                  </a:lnTo>
                  <a:lnTo>
                    <a:pt x="400050" y="320040"/>
                  </a:lnTo>
                  <a:lnTo>
                    <a:pt x="401955" y="337185"/>
                  </a:lnTo>
                  <a:lnTo>
                    <a:pt x="441960" y="339090"/>
                  </a:lnTo>
                  <a:lnTo>
                    <a:pt x="443865" y="360045"/>
                  </a:lnTo>
                  <a:lnTo>
                    <a:pt x="466725" y="361950"/>
                  </a:lnTo>
                  <a:lnTo>
                    <a:pt x="468630" y="382905"/>
                  </a:lnTo>
                  <a:lnTo>
                    <a:pt x="497205" y="381000"/>
                  </a:lnTo>
                  <a:lnTo>
                    <a:pt x="499110" y="422910"/>
                  </a:lnTo>
                  <a:lnTo>
                    <a:pt x="537210" y="422910"/>
                  </a:lnTo>
                  <a:lnTo>
                    <a:pt x="539115" y="432435"/>
                  </a:lnTo>
                  <a:lnTo>
                    <a:pt x="600075" y="432435"/>
                  </a:lnTo>
                  <a:lnTo>
                    <a:pt x="600075" y="432435"/>
                  </a:lnTo>
                  <a:lnTo>
                    <a:pt x="603885" y="449580"/>
                  </a:lnTo>
                  <a:lnTo>
                    <a:pt x="632460" y="449580"/>
                  </a:lnTo>
                  <a:lnTo>
                    <a:pt x="632460" y="455295"/>
                  </a:lnTo>
                  <a:lnTo>
                    <a:pt x="702945" y="459105"/>
                  </a:lnTo>
                  <a:lnTo>
                    <a:pt x="701040" y="464820"/>
                  </a:lnTo>
                  <a:lnTo>
                    <a:pt x="737235" y="466725"/>
                  </a:lnTo>
                  <a:lnTo>
                    <a:pt x="739140" y="474345"/>
                  </a:lnTo>
                  <a:lnTo>
                    <a:pt x="765810" y="476250"/>
                  </a:lnTo>
                  <a:lnTo>
                    <a:pt x="760095" y="493395"/>
                  </a:lnTo>
                  <a:lnTo>
                    <a:pt x="781050" y="493395"/>
                  </a:lnTo>
                  <a:lnTo>
                    <a:pt x="782955" y="516255"/>
                  </a:lnTo>
                  <a:lnTo>
                    <a:pt x="838200" y="516255"/>
                  </a:lnTo>
                  <a:lnTo>
                    <a:pt x="836295" y="529590"/>
                  </a:lnTo>
                  <a:lnTo>
                    <a:pt x="862965" y="529590"/>
                  </a:lnTo>
                  <a:lnTo>
                    <a:pt x="864870" y="537210"/>
                  </a:lnTo>
                  <a:lnTo>
                    <a:pt x="885825" y="539115"/>
                  </a:lnTo>
                  <a:lnTo>
                    <a:pt x="885825" y="548640"/>
                  </a:lnTo>
                  <a:lnTo>
                    <a:pt x="897255" y="552450"/>
                  </a:lnTo>
                  <a:lnTo>
                    <a:pt x="901065" y="565785"/>
                  </a:lnTo>
                  <a:lnTo>
                    <a:pt x="941070" y="565785"/>
                  </a:lnTo>
                  <a:lnTo>
                    <a:pt x="937260" y="582930"/>
                  </a:lnTo>
                  <a:lnTo>
                    <a:pt x="944880" y="582930"/>
                  </a:lnTo>
                  <a:lnTo>
                    <a:pt x="950595" y="598170"/>
                  </a:lnTo>
                  <a:lnTo>
                    <a:pt x="960120" y="600075"/>
                  </a:lnTo>
                  <a:lnTo>
                    <a:pt x="956310" y="611505"/>
                  </a:lnTo>
                  <a:lnTo>
                    <a:pt x="982980" y="611505"/>
                  </a:lnTo>
                  <a:lnTo>
                    <a:pt x="982980" y="619125"/>
                  </a:lnTo>
                  <a:lnTo>
                    <a:pt x="1002030" y="621030"/>
                  </a:lnTo>
                  <a:lnTo>
                    <a:pt x="1000125" y="628650"/>
                  </a:lnTo>
                  <a:lnTo>
                    <a:pt x="1017270" y="630555"/>
                  </a:lnTo>
                  <a:lnTo>
                    <a:pt x="1019175" y="638175"/>
                  </a:lnTo>
                  <a:lnTo>
                    <a:pt x="1047750" y="640080"/>
                  </a:lnTo>
                  <a:lnTo>
                    <a:pt x="1047750" y="647700"/>
                  </a:lnTo>
                  <a:lnTo>
                    <a:pt x="1074420" y="647700"/>
                  </a:lnTo>
                  <a:lnTo>
                    <a:pt x="1074420" y="676275"/>
                  </a:lnTo>
                  <a:lnTo>
                    <a:pt x="1104900" y="676275"/>
                  </a:lnTo>
                  <a:lnTo>
                    <a:pt x="1102995" y="687705"/>
                  </a:lnTo>
                  <a:lnTo>
                    <a:pt x="1173480" y="689610"/>
                  </a:lnTo>
                  <a:lnTo>
                    <a:pt x="1173480" y="701040"/>
                  </a:lnTo>
                  <a:lnTo>
                    <a:pt x="1238250" y="701040"/>
                  </a:lnTo>
                  <a:lnTo>
                    <a:pt x="1238250" y="718185"/>
                  </a:lnTo>
                  <a:lnTo>
                    <a:pt x="1291590" y="718185"/>
                  </a:lnTo>
                  <a:lnTo>
                    <a:pt x="1293495" y="725805"/>
                  </a:lnTo>
                  <a:lnTo>
                    <a:pt x="1323975" y="727710"/>
                  </a:lnTo>
                  <a:lnTo>
                    <a:pt x="1327785" y="739140"/>
                  </a:lnTo>
                  <a:lnTo>
                    <a:pt x="1388745" y="739140"/>
                  </a:lnTo>
                  <a:lnTo>
                    <a:pt x="1388745" y="750570"/>
                  </a:lnTo>
                  <a:lnTo>
                    <a:pt x="1421130" y="750570"/>
                  </a:lnTo>
                  <a:lnTo>
                    <a:pt x="1421130" y="750570"/>
                  </a:lnTo>
                  <a:lnTo>
                    <a:pt x="1438275" y="762000"/>
                  </a:lnTo>
                  <a:lnTo>
                    <a:pt x="1440180" y="784860"/>
                  </a:lnTo>
                  <a:lnTo>
                    <a:pt x="1485900" y="786765"/>
                  </a:lnTo>
                  <a:lnTo>
                    <a:pt x="1489710" y="803910"/>
                  </a:lnTo>
                  <a:lnTo>
                    <a:pt x="1504950" y="803910"/>
                  </a:lnTo>
                  <a:lnTo>
                    <a:pt x="1504950" y="817245"/>
                  </a:lnTo>
                  <a:lnTo>
                    <a:pt x="1524000" y="817245"/>
                  </a:lnTo>
                  <a:lnTo>
                    <a:pt x="1525905" y="843915"/>
                  </a:lnTo>
                  <a:lnTo>
                    <a:pt x="1722120" y="840105"/>
                  </a:lnTo>
                  <a:lnTo>
                    <a:pt x="1720215" y="855345"/>
                  </a:lnTo>
                  <a:lnTo>
                    <a:pt x="1743075" y="855345"/>
                  </a:lnTo>
                  <a:lnTo>
                    <a:pt x="1743075" y="876300"/>
                  </a:lnTo>
                  <a:lnTo>
                    <a:pt x="1758315" y="878205"/>
                  </a:lnTo>
                  <a:lnTo>
                    <a:pt x="1758315" y="893445"/>
                  </a:lnTo>
                  <a:lnTo>
                    <a:pt x="1769745" y="893445"/>
                  </a:lnTo>
                  <a:lnTo>
                    <a:pt x="1775460" y="908685"/>
                  </a:lnTo>
                  <a:lnTo>
                    <a:pt x="1798320" y="904875"/>
                  </a:lnTo>
                  <a:lnTo>
                    <a:pt x="1798320" y="916305"/>
                  </a:lnTo>
                  <a:lnTo>
                    <a:pt x="1870710" y="918210"/>
                  </a:lnTo>
                  <a:lnTo>
                    <a:pt x="1868805" y="937260"/>
                  </a:lnTo>
                  <a:lnTo>
                    <a:pt x="1901190" y="935355"/>
                  </a:lnTo>
                  <a:lnTo>
                    <a:pt x="1901190" y="935355"/>
                  </a:lnTo>
                  <a:lnTo>
                    <a:pt x="1914525" y="950595"/>
                  </a:lnTo>
                  <a:lnTo>
                    <a:pt x="1912620" y="973455"/>
                  </a:lnTo>
                  <a:lnTo>
                    <a:pt x="1965960" y="971550"/>
                  </a:lnTo>
                  <a:lnTo>
                    <a:pt x="1965960" y="990600"/>
                  </a:lnTo>
                  <a:lnTo>
                    <a:pt x="2042160" y="986790"/>
                  </a:lnTo>
                  <a:lnTo>
                    <a:pt x="2042160" y="1003935"/>
                  </a:lnTo>
                  <a:lnTo>
                    <a:pt x="2070735" y="1005840"/>
                  </a:lnTo>
                  <a:lnTo>
                    <a:pt x="2068830" y="1024890"/>
                  </a:lnTo>
                  <a:lnTo>
                    <a:pt x="2106930" y="1024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200" dirty="0">
                <a:ea typeface="Arial"/>
                <a:cs typeface="Arial"/>
              </a:endParaRPr>
            </a:p>
          </p:txBody>
        </p:sp>
        <p:sp>
          <p:nvSpPr>
            <p:cNvPr id="523" name="Freeform 522"/>
            <p:cNvSpPr/>
            <p:nvPr/>
          </p:nvSpPr>
          <p:spPr>
            <a:xfrm>
              <a:off x="6612256" y="1771476"/>
              <a:ext cx="2141220" cy="495300"/>
            </a:xfrm>
            <a:custGeom>
              <a:avLst/>
              <a:gdLst>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2415 w 2141220"/>
                <a:gd name="connsiteY4" fmla="*/ 30480 h 371475"/>
                <a:gd name="connsiteX5" fmla="*/ 312420 w 2141220"/>
                <a:gd name="connsiteY5" fmla="*/ 28575 h 371475"/>
                <a:gd name="connsiteX6" fmla="*/ 314325 w 2141220"/>
                <a:gd name="connsiteY6" fmla="*/ 41910 h 371475"/>
                <a:gd name="connsiteX7" fmla="*/ 333375 w 2141220"/>
                <a:gd name="connsiteY7" fmla="*/ 43815 h 371475"/>
                <a:gd name="connsiteX8" fmla="*/ 466725 w 2141220"/>
                <a:gd name="connsiteY8" fmla="*/ 45720 h 371475"/>
                <a:gd name="connsiteX9" fmla="*/ 466725 w 2141220"/>
                <a:gd name="connsiteY9" fmla="*/ 66675 h 371475"/>
                <a:gd name="connsiteX10" fmla="*/ 512445 w 2141220"/>
                <a:gd name="connsiteY10" fmla="*/ 66675 h 371475"/>
                <a:gd name="connsiteX11" fmla="*/ 510540 w 2141220"/>
                <a:gd name="connsiteY11" fmla="*/ 87630 h 371475"/>
                <a:gd name="connsiteX12" fmla="*/ 609600 w 2141220"/>
                <a:gd name="connsiteY12" fmla="*/ 87630 h 371475"/>
                <a:gd name="connsiteX13" fmla="*/ 611505 w 2141220"/>
                <a:gd name="connsiteY13" fmla="*/ 102870 h 371475"/>
                <a:gd name="connsiteX14" fmla="*/ 760095 w 2141220"/>
                <a:gd name="connsiteY14" fmla="*/ 100965 h 371475"/>
                <a:gd name="connsiteX15" fmla="*/ 758190 w 2141220"/>
                <a:gd name="connsiteY15" fmla="*/ 121920 h 371475"/>
                <a:gd name="connsiteX16" fmla="*/ 832485 w 2141220"/>
                <a:gd name="connsiteY16" fmla="*/ 123825 h 371475"/>
                <a:gd name="connsiteX17" fmla="*/ 832485 w 2141220"/>
                <a:gd name="connsiteY17" fmla="*/ 137160 h 371475"/>
                <a:gd name="connsiteX18" fmla="*/ 901065 w 2141220"/>
                <a:gd name="connsiteY18" fmla="*/ 137160 h 371475"/>
                <a:gd name="connsiteX19" fmla="*/ 899160 w 2141220"/>
                <a:gd name="connsiteY19" fmla="*/ 146685 h 371475"/>
                <a:gd name="connsiteX20" fmla="*/ 908685 w 2141220"/>
                <a:gd name="connsiteY20" fmla="*/ 148590 h 371475"/>
                <a:gd name="connsiteX21" fmla="*/ 908685 w 2141220"/>
                <a:gd name="connsiteY21" fmla="*/ 169545 h 371475"/>
                <a:gd name="connsiteX22" fmla="*/ 939165 w 2141220"/>
                <a:gd name="connsiteY22" fmla="*/ 173355 h 371475"/>
                <a:gd name="connsiteX23" fmla="*/ 939165 w 2141220"/>
                <a:gd name="connsiteY23" fmla="*/ 188595 h 371475"/>
                <a:gd name="connsiteX24" fmla="*/ 975360 w 2141220"/>
                <a:gd name="connsiteY24" fmla="*/ 190500 h 371475"/>
                <a:gd name="connsiteX25" fmla="*/ 975360 w 2141220"/>
                <a:gd name="connsiteY25" fmla="*/ 201930 h 371475"/>
                <a:gd name="connsiteX26" fmla="*/ 1072515 w 2141220"/>
                <a:gd name="connsiteY26" fmla="*/ 201930 h 371475"/>
                <a:gd name="connsiteX27" fmla="*/ 1072515 w 2141220"/>
                <a:gd name="connsiteY27" fmla="*/ 222885 h 371475"/>
                <a:gd name="connsiteX28" fmla="*/ 1137285 w 2141220"/>
                <a:gd name="connsiteY28" fmla="*/ 224790 h 371475"/>
                <a:gd name="connsiteX29" fmla="*/ 1139190 w 2141220"/>
                <a:gd name="connsiteY29" fmla="*/ 243840 h 371475"/>
                <a:gd name="connsiteX30" fmla="*/ 1352550 w 2141220"/>
                <a:gd name="connsiteY30" fmla="*/ 245745 h 371475"/>
                <a:gd name="connsiteX31" fmla="*/ 1354455 w 2141220"/>
                <a:gd name="connsiteY31" fmla="*/ 257175 h 371475"/>
                <a:gd name="connsiteX32" fmla="*/ 1487805 w 2141220"/>
                <a:gd name="connsiteY32" fmla="*/ 259080 h 371475"/>
                <a:gd name="connsiteX33" fmla="*/ 1487805 w 2141220"/>
                <a:gd name="connsiteY33" fmla="*/ 280035 h 371475"/>
                <a:gd name="connsiteX34" fmla="*/ 1588770 w 2141220"/>
                <a:gd name="connsiteY34" fmla="*/ 281940 h 371475"/>
                <a:gd name="connsiteX35" fmla="*/ 1586865 w 2141220"/>
                <a:gd name="connsiteY35" fmla="*/ 304800 h 371475"/>
                <a:gd name="connsiteX36" fmla="*/ 1943100 w 2141220"/>
                <a:gd name="connsiteY36" fmla="*/ 302895 h 371475"/>
                <a:gd name="connsiteX37" fmla="*/ 1945005 w 2141220"/>
                <a:gd name="connsiteY37" fmla="*/ 331470 h 371475"/>
                <a:gd name="connsiteX38" fmla="*/ 2017395 w 2141220"/>
                <a:gd name="connsiteY38" fmla="*/ 333375 h 371475"/>
                <a:gd name="connsiteX39" fmla="*/ 2019300 w 2141220"/>
                <a:gd name="connsiteY39" fmla="*/ 371475 h 371475"/>
                <a:gd name="connsiteX40" fmla="*/ 2141220 w 2141220"/>
                <a:gd name="connsiteY40" fmla="*/ 371475 h 371475"/>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8130 w 2141220"/>
                <a:gd name="connsiteY4" fmla="*/ 32385 h 371475"/>
                <a:gd name="connsiteX5" fmla="*/ 312420 w 2141220"/>
                <a:gd name="connsiteY5" fmla="*/ 28575 h 371475"/>
                <a:gd name="connsiteX6" fmla="*/ 314325 w 2141220"/>
                <a:gd name="connsiteY6" fmla="*/ 41910 h 371475"/>
                <a:gd name="connsiteX7" fmla="*/ 333375 w 2141220"/>
                <a:gd name="connsiteY7" fmla="*/ 43815 h 371475"/>
                <a:gd name="connsiteX8" fmla="*/ 466725 w 2141220"/>
                <a:gd name="connsiteY8" fmla="*/ 45720 h 371475"/>
                <a:gd name="connsiteX9" fmla="*/ 466725 w 2141220"/>
                <a:gd name="connsiteY9" fmla="*/ 66675 h 371475"/>
                <a:gd name="connsiteX10" fmla="*/ 512445 w 2141220"/>
                <a:gd name="connsiteY10" fmla="*/ 66675 h 371475"/>
                <a:gd name="connsiteX11" fmla="*/ 510540 w 2141220"/>
                <a:gd name="connsiteY11" fmla="*/ 87630 h 371475"/>
                <a:gd name="connsiteX12" fmla="*/ 609600 w 2141220"/>
                <a:gd name="connsiteY12" fmla="*/ 87630 h 371475"/>
                <a:gd name="connsiteX13" fmla="*/ 611505 w 2141220"/>
                <a:gd name="connsiteY13" fmla="*/ 102870 h 371475"/>
                <a:gd name="connsiteX14" fmla="*/ 760095 w 2141220"/>
                <a:gd name="connsiteY14" fmla="*/ 100965 h 371475"/>
                <a:gd name="connsiteX15" fmla="*/ 758190 w 2141220"/>
                <a:gd name="connsiteY15" fmla="*/ 121920 h 371475"/>
                <a:gd name="connsiteX16" fmla="*/ 832485 w 2141220"/>
                <a:gd name="connsiteY16" fmla="*/ 123825 h 371475"/>
                <a:gd name="connsiteX17" fmla="*/ 832485 w 2141220"/>
                <a:gd name="connsiteY17" fmla="*/ 137160 h 371475"/>
                <a:gd name="connsiteX18" fmla="*/ 901065 w 2141220"/>
                <a:gd name="connsiteY18" fmla="*/ 137160 h 371475"/>
                <a:gd name="connsiteX19" fmla="*/ 899160 w 2141220"/>
                <a:gd name="connsiteY19" fmla="*/ 146685 h 371475"/>
                <a:gd name="connsiteX20" fmla="*/ 908685 w 2141220"/>
                <a:gd name="connsiteY20" fmla="*/ 148590 h 371475"/>
                <a:gd name="connsiteX21" fmla="*/ 908685 w 2141220"/>
                <a:gd name="connsiteY21" fmla="*/ 169545 h 371475"/>
                <a:gd name="connsiteX22" fmla="*/ 939165 w 2141220"/>
                <a:gd name="connsiteY22" fmla="*/ 173355 h 371475"/>
                <a:gd name="connsiteX23" fmla="*/ 939165 w 2141220"/>
                <a:gd name="connsiteY23" fmla="*/ 188595 h 371475"/>
                <a:gd name="connsiteX24" fmla="*/ 975360 w 2141220"/>
                <a:gd name="connsiteY24" fmla="*/ 190500 h 371475"/>
                <a:gd name="connsiteX25" fmla="*/ 975360 w 2141220"/>
                <a:gd name="connsiteY25" fmla="*/ 201930 h 371475"/>
                <a:gd name="connsiteX26" fmla="*/ 1072515 w 2141220"/>
                <a:gd name="connsiteY26" fmla="*/ 201930 h 371475"/>
                <a:gd name="connsiteX27" fmla="*/ 1072515 w 2141220"/>
                <a:gd name="connsiteY27" fmla="*/ 222885 h 371475"/>
                <a:gd name="connsiteX28" fmla="*/ 1137285 w 2141220"/>
                <a:gd name="connsiteY28" fmla="*/ 224790 h 371475"/>
                <a:gd name="connsiteX29" fmla="*/ 1139190 w 2141220"/>
                <a:gd name="connsiteY29" fmla="*/ 243840 h 371475"/>
                <a:gd name="connsiteX30" fmla="*/ 1352550 w 2141220"/>
                <a:gd name="connsiteY30" fmla="*/ 245745 h 371475"/>
                <a:gd name="connsiteX31" fmla="*/ 1354455 w 2141220"/>
                <a:gd name="connsiteY31" fmla="*/ 257175 h 371475"/>
                <a:gd name="connsiteX32" fmla="*/ 1487805 w 2141220"/>
                <a:gd name="connsiteY32" fmla="*/ 259080 h 371475"/>
                <a:gd name="connsiteX33" fmla="*/ 1487805 w 2141220"/>
                <a:gd name="connsiteY33" fmla="*/ 280035 h 371475"/>
                <a:gd name="connsiteX34" fmla="*/ 1588770 w 2141220"/>
                <a:gd name="connsiteY34" fmla="*/ 281940 h 371475"/>
                <a:gd name="connsiteX35" fmla="*/ 1586865 w 2141220"/>
                <a:gd name="connsiteY35" fmla="*/ 304800 h 371475"/>
                <a:gd name="connsiteX36" fmla="*/ 1943100 w 2141220"/>
                <a:gd name="connsiteY36" fmla="*/ 302895 h 371475"/>
                <a:gd name="connsiteX37" fmla="*/ 1945005 w 2141220"/>
                <a:gd name="connsiteY37" fmla="*/ 331470 h 371475"/>
                <a:gd name="connsiteX38" fmla="*/ 2017395 w 2141220"/>
                <a:gd name="connsiteY38" fmla="*/ 333375 h 371475"/>
                <a:gd name="connsiteX39" fmla="*/ 2019300 w 2141220"/>
                <a:gd name="connsiteY39" fmla="*/ 371475 h 371475"/>
                <a:gd name="connsiteX40" fmla="*/ 2141220 w 2141220"/>
                <a:gd name="connsiteY40" fmla="*/ 371475 h 371475"/>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8130 w 2141220"/>
                <a:gd name="connsiteY4" fmla="*/ 32385 h 371475"/>
                <a:gd name="connsiteX5" fmla="*/ 312420 w 2141220"/>
                <a:gd name="connsiteY5" fmla="*/ 28575 h 371475"/>
                <a:gd name="connsiteX6" fmla="*/ 312420 w 2141220"/>
                <a:gd name="connsiteY6" fmla="*/ 49530 h 371475"/>
                <a:gd name="connsiteX7" fmla="*/ 333375 w 2141220"/>
                <a:gd name="connsiteY7" fmla="*/ 43815 h 371475"/>
                <a:gd name="connsiteX8" fmla="*/ 466725 w 2141220"/>
                <a:gd name="connsiteY8" fmla="*/ 45720 h 371475"/>
                <a:gd name="connsiteX9" fmla="*/ 466725 w 2141220"/>
                <a:gd name="connsiteY9" fmla="*/ 66675 h 371475"/>
                <a:gd name="connsiteX10" fmla="*/ 512445 w 2141220"/>
                <a:gd name="connsiteY10" fmla="*/ 66675 h 371475"/>
                <a:gd name="connsiteX11" fmla="*/ 510540 w 2141220"/>
                <a:gd name="connsiteY11" fmla="*/ 87630 h 371475"/>
                <a:gd name="connsiteX12" fmla="*/ 609600 w 2141220"/>
                <a:gd name="connsiteY12" fmla="*/ 87630 h 371475"/>
                <a:gd name="connsiteX13" fmla="*/ 611505 w 2141220"/>
                <a:gd name="connsiteY13" fmla="*/ 102870 h 371475"/>
                <a:gd name="connsiteX14" fmla="*/ 760095 w 2141220"/>
                <a:gd name="connsiteY14" fmla="*/ 100965 h 371475"/>
                <a:gd name="connsiteX15" fmla="*/ 758190 w 2141220"/>
                <a:gd name="connsiteY15" fmla="*/ 121920 h 371475"/>
                <a:gd name="connsiteX16" fmla="*/ 832485 w 2141220"/>
                <a:gd name="connsiteY16" fmla="*/ 123825 h 371475"/>
                <a:gd name="connsiteX17" fmla="*/ 832485 w 2141220"/>
                <a:gd name="connsiteY17" fmla="*/ 137160 h 371475"/>
                <a:gd name="connsiteX18" fmla="*/ 901065 w 2141220"/>
                <a:gd name="connsiteY18" fmla="*/ 137160 h 371475"/>
                <a:gd name="connsiteX19" fmla="*/ 899160 w 2141220"/>
                <a:gd name="connsiteY19" fmla="*/ 146685 h 371475"/>
                <a:gd name="connsiteX20" fmla="*/ 908685 w 2141220"/>
                <a:gd name="connsiteY20" fmla="*/ 148590 h 371475"/>
                <a:gd name="connsiteX21" fmla="*/ 908685 w 2141220"/>
                <a:gd name="connsiteY21" fmla="*/ 169545 h 371475"/>
                <a:gd name="connsiteX22" fmla="*/ 939165 w 2141220"/>
                <a:gd name="connsiteY22" fmla="*/ 173355 h 371475"/>
                <a:gd name="connsiteX23" fmla="*/ 939165 w 2141220"/>
                <a:gd name="connsiteY23" fmla="*/ 188595 h 371475"/>
                <a:gd name="connsiteX24" fmla="*/ 975360 w 2141220"/>
                <a:gd name="connsiteY24" fmla="*/ 190500 h 371475"/>
                <a:gd name="connsiteX25" fmla="*/ 975360 w 2141220"/>
                <a:gd name="connsiteY25" fmla="*/ 201930 h 371475"/>
                <a:gd name="connsiteX26" fmla="*/ 1072515 w 2141220"/>
                <a:gd name="connsiteY26" fmla="*/ 201930 h 371475"/>
                <a:gd name="connsiteX27" fmla="*/ 1072515 w 2141220"/>
                <a:gd name="connsiteY27" fmla="*/ 222885 h 371475"/>
                <a:gd name="connsiteX28" fmla="*/ 1137285 w 2141220"/>
                <a:gd name="connsiteY28" fmla="*/ 224790 h 371475"/>
                <a:gd name="connsiteX29" fmla="*/ 1139190 w 2141220"/>
                <a:gd name="connsiteY29" fmla="*/ 243840 h 371475"/>
                <a:gd name="connsiteX30" fmla="*/ 1352550 w 2141220"/>
                <a:gd name="connsiteY30" fmla="*/ 245745 h 371475"/>
                <a:gd name="connsiteX31" fmla="*/ 1354455 w 2141220"/>
                <a:gd name="connsiteY31" fmla="*/ 257175 h 371475"/>
                <a:gd name="connsiteX32" fmla="*/ 1487805 w 2141220"/>
                <a:gd name="connsiteY32" fmla="*/ 259080 h 371475"/>
                <a:gd name="connsiteX33" fmla="*/ 1487805 w 2141220"/>
                <a:gd name="connsiteY33" fmla="*/ 280035 h 371475"/>
                <a:gd name="connsiteX34" fmla="*/ 1588770 w 2141220"/>
                <a:gd name="connsiteY34" fmla="*/ 281940 h 371475"/>
                <a:gd name="connsiteX35" fmla="*/ 1586865 w 2141220"/>
                <a:gd name="connsiteY35" fmla="*/ 304800 h 371475"/>
                <a:gd name="connsiteX36" fmla="*/ 1943100 w 2141220"/>
                <a:gd name="connsiteY36" fmla="*/ 302895 h 371475"/>
                <a:gd name="connsiteX37" fmla="*/ 1945005 w 2141220"/>
                <a:gd name="connsiteY37" fmla="*/ 331470 h 371475"/>
                <a:gd name="connsiteX38" fmla="*/ 2017395 w 2141220"/>
                <a:gd name="connsiteY38" fmla="*/ 333375 h 371475"/>
                <a:gd name="connsiteX39" fmla="*/ 2019300 w 2141220"/>
                <a:gd name="connsiteY39" fmla="*/ 371475 h 371475"/>
                <a:gd name="connsiteX40" fmla="*/ 2141220 w 2141220"/>
                <a:gd name="connsiteY40" fmla="*/ 371475 h 371475"/>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8130 w 2141220"/>
                <a:gd name="connsiteY4" fmla="*/ 32385 h 371475"/>
                <a:gd name="connsiteX5" fmla="*/ 312420 w 2141220"/>
                <a:gd name="connsiteY5" fmla="*/ 28575 h 371475"/>
                <a:gd name="connsiteX6" fmla="*/ 312420 w 2141220"/>
                <a:gd name="connsiteY6" fmla="*/ 49530 h 371475"/>
                <a:gd name="connsiteX7" fmla="*/ 466725 w 2141220"/>
                <a:gd name="connsiteY7" fmla="*/ 45720 h 371475"/>
                <a:gd name="connsiteX8" fmla="*/ 466725 w 2141220"/>
                <a:gd name="connsiteY8" fmla="*/ 66675 h 371475"/>
                <a:gd name="connsiteX9" fmla="*/ 512445 w 2141220"/>
                <a:gd name="connsiteY9" fmla="*/ 66675 h 371475"/>
                <a:gd name="connsiteX10" fmla="*/ 510540 w 2141220"/>
                <a:gd name="connsiteY10" fmla="*/ 87630 h 371475"/>
                <a:gd name="connsiteX11" fmla="*/ 609600 w 2141220"/>
                <a:gd name="connsiteY11" fmla="*/ 87630 h 371475"/>
                <a:gd name="connsiteX12" fmla="*/ 611505 w 2141220"/>
                <a:gd name="connsiteY12" fmla="*/ 102870 h 371475"/>
                <a:gd name="connsiteX13" fmla="*/ 760095 w 2141220"/>
                <a:gd name="connsiteY13" fmla="*/ 100965 h 371475"/>
                <a:gd name="connsiteX14" fmla="*/ 758190 w 2141220"/>
                <a:gd name="connsiteY14" fmla="*/ 121920 h 371475"/>
                <a:gd name="connsiteX15" fmla="*/ 832485 w 2141220"/>
                <a:gd name="connsiteY15" fmla="*/ 123825 h 371475"/>
                <a:gd name="connsiteX16" fmla="*/ 832485 w 2141220"/>
                <a:gd name="connsiteY16" fmla="*/ 137160 h 371475"/>
                <a:gd name="connsiteX17" fmla="*/ 901065 w 2141220"/>
                <a:gd name="connsiteY17" fmla="*/ 137160 h 371475"/>
                <a:gd name="connsiteX18" fmla="*/ 899160 w 2141220"/>
                <a:gd name="connsiteY18" fmla="*/ 146685 h 371475"/>
                <a:gd name="connsiteX19" fmla="*/ 908685 w 2141220"/>
                <a:gd name="connsiteY19" fmla="*/ 148590 h 371475"/>
                <a:gd name="connsiteX20" fmla="*/ 908685 w 2141220"/>
                <a:gd name="connsiteY20" fmla="*/ 169545 h 371475"/>
                <a:gd name="connsiteX21" fmla="*/ 939165 w 2141220"/>
                <a:gd name="connsiteY21" fmla="*/ 173355 h 371475"/>
                <a:gd name="connsiteX22" fmla="*/ 939165 w 2141220"/>
                <a:gd name="connsiteY22" fmla="*/ 188595 h 371475"/>
                <a:gd name="connsiteX23" fmla="*/ 975360 w 2141220"/>
                <a:gd name="connsiteY23" fmla="*/ 190500 h 371475"/>
                <a:gd name="connsiteX24" fmla="*/ 975360 w 2141220"/>
                <a:gd name="connsiteY24" fmla="*/ 201930 h 371475"/>
                <a:gd name="connsiteX25" fmla="*/ 1072515 w 2141220"/>
                <a:gd name="connsiteY25" fmla="*/ 201930 h 371475"/>
                <a:gd name="connsiteX26" fmla="*/ 1072515 w 2141220"/>
                <a:gd name="connsiteY26" fmla="*/ 222885 h 371475"/>
                <a:gd name="connsiteX27" fmla="*/ 1137285 w 2141220"/>
                <a:gd name="connsiteY27" fmla="*/ 224790 h 371475"/>
                <a:gd name="connsiteX28" fmla="*/ 1139190 w 2141220"/>
                <a:gd name="connsiteY28" fmla="*/ 243840 h 371475"/>
                <a:gd name="connsiteX29" fmla="*/ 1352550 w 2141220"/>
                <a:gd name="connsiteY29" fmla="*/ 245745 h 371475"/>
                <a:gd name="connsiteX30" fmla="*/ 1354455 w 2141220"/>
                <a:gd name="connsiteY30" fmla="*/ 257175 h 371475"/>
                <a:gd name="connsiteX31" fmla="*/ 1487805 w 2141220"/>
                <a:gd name="connsiteY31" fmla="*/ 259080 h 371475"/>
                <a:gd name="connsiteX32" fmla="*/ 1487805 w 2141220"/>
                <a:gd name="connsiteY32" fmla="*/ 280035 h 371475"/>
                <a:gd name="connsiteX33" fmla="*/ 1588770 w 2141220"/>
                <a:gd name="connsiteY33" fmla="*/ 281940 h 371475"/>
                <a:gd name="connsiteX34" fmla="*/ 1586865 w 2141220"/>
                <a:gd name="connsiteY34" fmla="*/ 304800 h 371475"/>
                <a:gd name="connsiteX35" fmla="*/ 1943100 w 2141220"/>
                <a:gd name="connsiteY35" fmla="*/ 302895 h 371475"/>
                <a:gd name="connsiteX36" fmla="*/ 1945005 w 2141220"/>
                <a:gd name="connsiteY36" fmla="*/ 331470 h 371475"/>
                <a:gd name="connsiteX37" fmla="*/ 2017395 w 2141220"/>
                <a:gd name="connsiteY37" fmla="*/ 333375 h 371475"/>
                <a:gd name="connsiteX38" fmla="*/ 2019300 w 2141220"/>
                <a:gd name="connsiteY38" fmla="*/ 371475 h 371475"/>
                <a:gd name="connsiteX39" fmla="*/ 2141220 w 2141220"/>
                <a:gd name="connsiteY39" fmla="*/ 371475 h 371475"/>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2415 w 2141220"/>
                <a:gd name="connsiteY4" fmla="*/ 28575 h 371475"/>
                <a:gd name="connsiteX5" fmla="*/ 312420 w 2141220"/>
                <a:gd name="connsiteY5" fmla="*/ 28575 h 371475"/>
                <a:gd name="connsiteX6" fmla="*/ 312420 w 2141220"/>
                <a:gd name="connsiteY6" fmla="*/ 49530 h 371475"/>
                <a:gd name="connsiteX7" fmla="*/ 466725 w 2141220"/>
                <a:gd name="connsiteY7" fmla="*/ 45720 h 371475"/>
                <a:gd name="connsiteX8" fmla="*/ 466725 w 2141220"/>
                <a:gd name="connsiteY8" fmla="*/ 66675 h 371475"/>
                <a:gd name="connsiteX9" fmla="*/ 512445 w 2141220"/>
                <a:gd name="connsiteY9" fmla="*/ 66675 h 371475"/>
                <a:gd name="connsiteX10" fmla="*/ 510540 w 2141220"/>
                <a:gd name="connsiteY10" fmla="*/ 87630 h 371475"/>
                <a:gd name="connsiteX11" fmla="*/ 609600 w 2141220"/>
                <a:gd name="connsiteY11" fmla="*/ 87630 h 371475"/>
                <a:gd name="connsiteX12" fmla="*/ 611505 w 2141220"/>
                <a:gd name="connsiteY12" fmla="*/ 102870 h 371475"/>
                <a:gd name="connsiteX13" fmla="*/ 760095 w 2141220"/>
                <a:gd name="connsiteY13" fmla="*/ 100965 h 371475"/>
                <a:gd name="connsiteX14" fmla="*/ 758190 w 2141220"/>
                <a:gd name="connsiteY14" fmla="*/ 121920 h 371475"/>
                <a:gd name="connsiteX15" fmla="*/ 832485 w 2141220"/>
                <a:gd name="connsiteY15" fmla="*/ 123825 h 371475"/>
                <a:gd name="connsiteX16" fmla="*/ 832485 w 2141220"/>
                <a:gd name="connsiteY16" fmla="*/ 137160 h 371475"/>
                <a:gd name="connsiteX17" fmla="*/ 901065 w 2141220"/>
                <a:gd name="connsiteY17" fmla="*/ 137160 h 371475"/>
                <a:gd name="connsiteX18" fmla="*/ 899160 w 2141220"/>
                <a:gd name="connsiteY18" fmla="*/ 146685 h 371475"/>
                <a:gd name="connsiteX19" fmla="*/ 908685 w 2141220"/>
                <a:gd name="connsiteY19" fmla="*/ 148590 h 371475"/>
                <a:gd name="connsiteX20" fmla="*/ 908685 w 2141220"/>
                <a:gd name="connsiteY20" fmla="*/ 169545 h 371475"/>
                <a:gd name="connsiteX21" fmla="*/ 939165 w 2141220"/>
                <a:gd name="connsiteY21" fmla="*/ 173355 h 371475"/>
                <a:gd name="connsiteX22" fmla="*/ 939165 w 2141220"/>
                <a:gd name="connsiteY22" fmla="*/ 188595 h 371475"/>
                <a:gd name="connsiteX23" fmla="*/ 975360 w 2141220"/>
                <a:gd name="connsiteY23" fmla="*/ 190500 h 371475"/>
                <a:gd name="connsiteX24" fmla="*/ 975360 w 2141220"/>
                <a:gd name="connsiteY24" fmla="*/ 201930 h 371475"/>
                <a:gd name="connsiteX25" fmla="*/ 1072515 w 2141220"/>
                <a:gd name="connsiteY25" fmla="*/ 201930 h 371475"/>
                <a:gd name="connsiteX26" fmla="*/ 1072515 w 2141220"/>
                <a:gd name="connsiteY26" fmla="*/ 222885 h 371475"/>
                <a:gd name="connsiteX27" fmla="*/ 1137285 w 2141220"/>
                <a:gd name="connsiteY27" fmla="*/ 224790 h 371475"/>
                <a:gd name="connsiteX28" fmla="*/ 1139190 w 2141220"/>
                <a:gd name="connsiteY28" fmla="*/ 243840 h 371475"/>
                <a:gd name="connsiteX29" fmla="*/ 1352550 w 2141220"/>
                <a:gd name="connsiteY29" fmla="*/ 245745 h 371475"/>
                <a:gd name="connsiteX30" fmla="*/ 1354455 w 2141220"/>
                <a:gd name="connsiteY30" fmla="*/ 257175 h 371475"/>
                <a:gd name="connsiteX31" fmla="*/ 1487805 w 2141220"/>
                <a:gd name="connsiteY31" fmla="*/ 259080 h 371475"/>
                <a:gd name="connsiteX32" fmla="*/ 1487805 w 2141220"/>
                <a:gd name="connsiteY32" fmla="*/ 280035 h 371475"/>
                <a:gd name="connsiteX33" fmla="*/ 1588770 w 2141220"/>
                <a:gd name="connsiteY33" fmla="*/ 281940 h 371475"/>
                <a:gd name="connsiteX34" fmla="*/ 1586865 w 2141220"/>
                <a:gd name="connsiteY34" fmla="*/ 304800 h 371475"/>
                <a:gd name="connsiteX35" fmla="*/ 1943100 w 2141220"/>
                <a:gd name="connsiteY35" fmla="*/ 302895 h 371475"/>
                <a:gd name="connsiteX36" fmla="*/ 1945005 w 2141220"/>
                <a:gd name="connsiteY36" fmla="*/ 331470 h 371475"/>
                <a:gd name="connsiteX37" fmla="*/ 2017395 w 2141220"/>
                <a:gd name="connsiteY37" fmla="*/ 333375 h 371475"/>
                <a:gd name="connsiteX38" fmla="*/ 2019300 w 2141220"/>
                <a:gd name="connsiteY38" fmla="*/ 371475 h 371475"/>
                <a:gd name="connsiteX39" fmla="*/ 2141220 w 2141220"/>
                <a:gd name="connsiteY39" fmla="*/ 371475 h 371475"/>
                <a:gd name="connsiteX0" fmla="*/ 0 w 2141220"/>
                <a:gd name="connsiteY0" fmla="*/ 0 h 371475"/>
                <a:gd name="connsiteX1" fmla="*/ 207645 w 2141220"/>
                <a:gd name="connsiteY1" fmla="*/ 0 h 371475"/>
                <a:gd name="connsiteX2" fmla="*/ 209550 w 2141220"/>
                <a:gd name="connsiteY2" fmla="*/ 20955 h 371475"/>
                <a:gd name="connsiteX3" fmla="*/ 274320 w 2141220"/>
                <a:gd name="connsiteY3" fmla="*/ 19050 h 371475"/>
                <a:gd name="connsiteX4" fmla="*/ 278130 w 2141220"/>
                <a:gd name="connsiteY4" fmla="*/ 30480 h 371475"/>
                <a:gd name="connsiteX5" fmla="*/ 312420 w 2141220"/>
                <a:gd name="connsiteY5" fmla="*/ 28575 h 371475"/>
                <a:gd name="connsiteX6" fmla="*/ 312420 w 2141220"/>
                <a:gd name="connsiteY6" fmla="*/ 49530 h 371475"/>
                <a:gd name="connsiteX7" fmla="*/ 466725 w 2141220"/>
                <a:gd name="connsiteY7" fmla="*/ 45720 h 371475"/>
                <a:gd name="connsiteX8" fmla="*/ 466725 w 2141220"/>
                <a:gd name="connsiteY8" fmla="*/ 66675 h 371475"/>
                <a:gd name="connsiteX9" fmla="*/ 512445 w 2141220"/>
                <a:gd name="connsiteY9" fmla="*/ 66675 h 371475"/>
                <a:gd name="connsiteX10" fmla="*/ 510540 w 2141220"/>
                <a:gd name="connsiteY10" fmla="*/ 87630 h 371475"/>
                <a:gd name="connsiteX11" fmla="*/ 609600 w 2141220"/>
                <a:gd name="connsiteY11" fmla="*/ 87630 h 371475"/>
                <a:gd name="connsiteX12" fmla="*/ 611505 w 2141220"/>
                <a:gd name="connsiteY12" fmla="*/ 102870 h 371475"/>
                <a:gd name="connsiteX13" fmla="*/ 760095 w 2141220"/>
                <a:gd name="connsiteY13" fmla="*/ 100965 h 371475"/>
                <a:gd name="connsiteX14" fmla="*/ 758190 w 2141220"/>
                <a:gd name="connsiteY14" fmla="*/ 121920 h 371475"/>
                <a:gd name="connsiteX15" fmla="*/ 832485 w 2141220"/>
                <a:gd name="connsiteY15" fmla="*/ 123825 h 371475"/>
                <a:gd name="connsiteX16" fmla="*/ 832485 w 2141220"/>
                <a:gd name="connsiteY16" fmla="*/ 137160 h 371475"/>
                <a:gd name="connsiteX17" fmla="*/ 901065 w 2141220"/>
                <a:gd name="connsiteY17" fmla="*/ 137160 h 371475"/>
                <a:gd name="connsiteX18" fmla="*/ 899160 w 2141220"/>
                <a:gd name="connsiteY18" fmla="*/ 146685 h 371475"/>
                <a:gd name="connsiteX19" fmla="*/ 908685 w 2141220"/>
                <a:gd name="connsiteY19" fmla="*/ 148590 h 371475"/>
                <a:gd name="connsiteX20" fmla="*/ 908685 w 2141220"/>
                <a:gd name="connsiteY20" fmla="*/ 169545 h 371475"/>
                <a:gd name="connsiteX21" fmla="*/ 939165 w 2141220"/>
                <a:gd name="connsiteY21" fmla="*/ 173355 h 371475"/>
                <a:gd name="connsiteX22" fmla="*/ 939165 w 2141220"/>
                <a:gd name="connsiteY22" fmla="*/ 188595 h 371475"/>
                <a:gd name="connsiteX23" fmla="*/ 975360 w 2141220"/>
                <a:gd name="connsiteY23" fmla="*/ 190500 h 371475"/>
                <a:gd name="connsiteX24" fmla="*/ 975360 w 2141220"/>
                <a:gd name="connsiteY24" fmla="*/ 201930 h 371475"/>
                <a:gd name="connsiteX25" fmla="*/ 1072515 w 2141220"/>
                <a:gd name="connsiteY25" fmla="*/ 201930 h 371475"/>
                <a:gd name="connsiteX26" fmla="*/ 1072515 w 2141220"/>
                <a:gd name="connsiteY26" fmla="*/ 222885 h 371475"/>
                <a:gd name="connsiteX27" fmla="*/ 1137285 w 2141220"/>
                <a:gd name="connsiteY27" fmla="*/ 224790 h 371475"/>
                <a:gd name="connsiteX28" fmla="*/ 1139190 w 2141220"/>
                <a:gd name="connsiteY28" fmla="*/ 243840 h 371475"/>
                <a:gd name="connsiteX29" fmla="*/ 1352550 w 2141220"/>
                <a:gd name="connsiteY29" fmla="*/ 245745 h 371475"/>
                <a:gd name="connsiteX30" fmla="*/ 1354455 w 2141220"/>
                <a:gd name="connsiteY30" fmla="*/ 257175 h 371475"/>
                <a:gd name="connsiteX31" fmla="*/ 1487805 w 2141220"/>
                <a:gd name="connsiteY31" fmla="*/ 259080 h 371475"/>
                <a:gd name="connsiteX32" fmla="*/ 1487805 w 2141220"/>
                <a:gd name="connsiteY32" fmla="*/ 280035 h 371475"/>
                <a:gd name="connsiteX33" fmla="*/ 1588770 w 2141220"/>
                <a:gd name="connsiteY33" fmla="*/ 281940 h 371475"/>
                <a:gd name="connsiteX34" fmla="*/ 1586865 w 2141220"/>
                <a:gd name="connsiteY34" fmla="*/ 304800 h 371475"/>
                <a:gd name="connsiteX35" fmla="*/ 1943100 w 2141220"/>
                <a:gd name="connsiteY35" fmla="*/ 302895 h 371475"/>
                <a:gd name="connsiteX36" fmla="*/ 1945005 w 2141220"/>
                <a:gd name="connsiteY36" fmla="*/ 331470 h 371475"/>
                <a:gd name="connsiteX37" fmla="*/ 2017395 w 2141220"/>
                <a:gd name="connsiteY37" fmla="*/ 333375 h 371475"/>
                <a:gd name="connsiteX38" fmla="*/ 2019300 w 2141220"/>
                <a:gd name="connsiteY38" fmla="*/ 371475 h 371475"/>
                <a:gd name="connsiteX39" fmla="*/ 2141220 w 2141220"/>
                <a:gd name="connsiteY39"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41220" h="371475">
                  <a:moveTo>
                    <a:pt x="0" y="0"/>
                  </a:moveTo>
                  <a:lnTo>
                    <a:pt x="207645" y="0"/>
                  </a:lnTo>
                  <a:lnTo>
                    <a:pt x="209550" y="20955"/>
                  </a:lnTo>
                  <a:lnTo>
                    <a:pt x="274320" y="19050"/>
                  </a:lnTo>
                  <a:lnTo>
                    <a:pt x="278130" y="30480"/>
                  </a:lnTo>
                  <a:lnTo>
                    <a:pt x="312420" y="28575"/>
                  </a:lnTo>
                  <a:lnTo>
                    <a:pt x="312420" y="49530"/>
                  </a:lnTo>
                  <a:lnTo>
                    <a:pt x="466725" y="45720"/>
                  </a:lnTo>
                  <a:lnTo>
                    <a:pt x="466725" y="66675"/>
                  </a:lnTo>
                  <a:lnTo>
                    <a:pt x="512445" y="66675"/>
                  </a:lnTo>
                  <a:lnTo>
                    <a:pt x="510540" y="87630"/>
                  </a:lnTo>
                  <a:lnTo>
                    <a:pt x="609600" y="87630"/>
                  </a:lnTo>
                  <a:lnTo>
                    <a:pt x="611505" y="102870"/>
                  </a:lnTo>
                  <a:lnTo>
                    <a:pt x="760095" y="100965"/>
                  </a:lnTo>
                  <a:lnTo>
                    <a:pt x="758190" y="121920"/>
                  </a:lnTo>
                  <a:lnTo>
                    <a:pt x="832485" y="123825"/>
                  </a:lnTo>
                  <a:lnTo>
                    <a:pt x="832485" y="137160"/>
                  </a:lnTo>
                  <a:lnTo>
                    <a:pt x="901065" y="137160"/>
                  </a:lnTo>
                  <a:lnTo>
                    <a:pt x="899160" y="146685"/>
                  </a:lnTo>
                  <a:lnTo>
                    <a:pt x="908685" y="148590"/>
                  </a:lnTo>
                  <a:lnTo>
                    <a:pt x="908685" y="169545"/>
                  </a:lnTo>
                  <a:lnTo>
                    <a:pt x="939165" y="173355"/>
                  </a:lnTo>
                  <a:lnTo>
                    <a:pt x="939165" y="188595"/>
                  </a:lnTo>
                  <a:lnTo>
                    <a:pt x="975360" y="190500"/>
                  </a:lnTo>
                  <a:lnTo>
                    <a:pt x="975360" y="201930"/>
                  </a:lnTo>
                  <a:lnTo>
                    <a:pt x="1072515" y="201930"/>
                  </a:lnTo>
                  <a:lnTo>
                    <a:pt x="1072515" y="222885"/>
                  </a:lnTo>
                  <a:lnTo>
                    <a:pt x="1137285" y="224790"/>
                  </a:lnTo>
                  <a:lnTo>
                    <a:pt x="1139190" y="243840"/>
                  </a:lnTo>
                  <a:lnTo>
                    <a:pt x="1352550" y="245745"/>
                  </a:lnTo>
                  <a:lnTo>
                    <a:pt x="1354455" y="257175"/>
                  </a:lnTo>
                  <a:lnTo>
                    <a:pt x="1487805" y="259080"/>
                  </a:lnTo>
                  <a:lnTo>
                    <a:pt x="1487805" y="280035"/>
                  </a:lnTo>
                  <a:lnTo>
                    <a:pt x="1588770" y="281940"/>
                  </a:lnTo>
                  <a:lnTo>
                    <a:pt x="1586865" y="304800"/>
                  </a:lnTo>
                  <a:lnTo>
                    <a:pt x="1943100" y="302895"/>
                  </a:lnTo>
                  <a:lnTo>
                    <a:pt x="1945005" y="331470"/>
                  </a:lnTo>
                  <a:lnTo>
                    <a:pt x="2017395" y="333375"/>
                  </a:lnTo>
                  <a:lnTo>
                    <a:pt x="2019300" y="371475"/>
                  </a:lnTo>
                  <a:lnTo>
                    <a:pt x="2141220" y="371475"/>
                  </a:lnTo>
                </a:path>
              </a:pathLst>
            </a:custGeom>
            <a:ln w="1905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200" dirty="0">
                <a:ea typeface="Arial"/>
                <a:cs typeface="Arial"/>
              </a:endParaRPr>
            </a:p>
          </p:txBody>
        </p:sp>
      </p:grpSp>
      <p:sp>
        <p:nvSpPr>
          <p:cNvPr id="185" name="Rectangle 184"/>
          <p:cNvSpPr/>
          <p:nvPr/>
        </p:nvSpPr>
        <p:spPr>
          <a:xfrm>
            <a:off x="6074859" y="896200"/>
            <a:ext cx="3835953" cy="5400517"/>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200" dirty="0">
              <a:ea typeface="Arial"/>
              <a:cs typeface="Arial"/>
            </a:endParaRPr>
          </a:p>
        </p:txBody>
      </p:sp>
      <p:grpSp>
        <p:nvGrpSpPr>
          <p:cNvPr id="190" name="Group 189"/>
          <p:cNvGrpSpPr/>
          <p:nvPr/>
        </p:nvGrpSpPr>
        <p:grpSpPr>
          <a:xfrm>
            <a:off x="2248885" y="1556680"/>
            <a:ext cx="3404289" cy="3745980"/>
            <a:chOff x="166684" y="1656073"/>
            <a:chExt cx="2911544" cy="3427901"/>
          </a:xfrm>
        </p:grpSpPr>
        <p:sp>
          <p:nvSpPr>
            <p:cNvPr id="115" name="TextBox 114"/>
            <p:cNvSpPr txBox="1"/>
            <p:nvPr/>
          </p:nvSpPr>
          <p:spPr>
            <a:xfrm rot="16200000">
              <a:off x="-779971" y="2716954"/>
              <a:ext cx="2141616" cy="246221"/>
            </a:xfrm>
            <a:prstGeom prst="rect">
              <a:avLst/>
            </a:prstGeom>
            <a:noFill/>
            <a:effectLst/>
          </p:spPr>
          <p:txBody>
            <a:bodyPr wrap="square" rtlCol="0">
              <a:spAutoFit/>
            </a:bodyPr>
            <a:lstStyle/>
            <a:p>
              <a:pPr algn="ctr" defTabSz="914378" fontAlgn="base">
                <a:spcBef>
                  <a:spcPct val="0"/>
                </a:spcBef>
                <a:spcAft>
                  <a:spcPct val="0"/>
                </a:spcAft>
                <a:defRPr/>
              </a:pPr>
              <a:r>
                <a:rPr lang="en-US" sz="1000" b="1" dirty="0">
                  <a:ea typeface="MS PGothic" pitchFamily="34" charset="-128"/>
                  <a:cs typeface="Arial"/>
                </a:rPr>
                <a:t>Survival (%)</a:t>
              </a:r>
            </a:p>
          </p:txBody>
        </p:sp>
        <p:sp>
          <p:nvSpPr>
            <p:cNvPr id="116" name="TextBox 115"/>
            <p:cNvSpPr txBox="1"/>
            <p:nvPr/>
          </p:nvSpPr>
          <p:spPr>
            <a:xfrm>
              <a:off x="631451" y="4103886"/>
              <a:ext cx="2149391" cy="246221"/>
            </a:xfrm>
            <a:prstGeom prst="rect">
              <a:avLst/>
            </a:prstGeom>
            <a:noFill/>
            <a:effectLst/>
          </p:spPr>
          <p:txBody>
            <a:bodyPr wrap="square" rtlCol="0">
              <a:spAutoFit/>
            </a:bodyPr>
            <a:lstStyle/>
            <a:p>
              <a:pPr algn="ctr" defTabSz="914378" fontAlgn="base">
                <a:spcBef>
                  <a:spcPct val="0"/>
                </a:spcBef>
                <a:spcAft>
                  <a:spcPct val="0"/>
                </a:spcAft>
                <a:defRPr/>
              </a:pPr>
              <a:r>
                <a:rPr lang="en-US" sz="1000" b="1" dirty="0">
                  <a:ea typeface="MS PGothic" pitchFamily="34" charset="-128"/>
                  <a:cs typeface="Arial"/>
                </a:rPr>
                <a:t>Years</a:t>
              </a:r>
            </a:p>
          </p:txBody>
        </p:sp>
        <p:grpSp>
          <p:nvGrpSpPr>
            <p:cNvPr id="237" name="Group 236"/>
            <p:cNvGrpSpPr/>
            <p:nvPr/>
          </p:nvGrpSpPr>
          <p:grpSpPr>
            <a:xfrm>
              <a:off x="527787" y="3961503"/>
              <a:ext cx="2376576" cy="246221"/>
              <a:chOff x="492119" y="2990560"/>
              <a:chExt cx="2492837" cy="184666"/>
            </a:xfrm>
          </p:grpSpPr>
          <p:sp>
            <p:nvSpPr>
              <p:cNvPr id="157" name="TextBox 156"/>
              <p:cNvSpPr txBox="1"/>
              <p:nvPr/>
            </p:nvSpPr>
            <p:spPr>
              <a:xfrm>
                <a:off x="492119"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0</a:t>
                </a:r>
              </a:p>
            </p:txBody>
          </p:sp>
          <p:sp>
            <p:nvSpPr>
              <p:cNvPr id="158" name="TextBox 157"/>
              <p:cNvSpPr txBox="1"/>
              <p:nvPr/>
            </p:nvSpPr>
            <p:spPr>
              <a:xfrm>
                <a:off x="935463"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1</a:t>
                </a:r>
              </a:p>
            </p:txBody>
          </p:sp>
          <p:sp>
            <p:nvSpPr>
              <p:cNvPr id="159" name="TextBox 158"/>
              <p:cNvSpPr txBox="1"/>
              <p:nvPr/>
            </p:nvSpPr>
            <p:spPr>
              <a:xfrm>
                <a:off x="1390063"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2</a:t>
                </a:r>
              </a:p>
            </p:txBody>
          </p:sp>
          <p:sp>
            <p:nvSpPr>
              <p:cNvPr id="160" name="TextBox 159"/>
              <p:cNvSpPr txBox="1"/>
              <p:nvPr/>
            </p:nvSpPr>
            <p:spPr>
              <a:xfrm>
                <a:off x="1827775"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3</a:t>
                </a:r>
              </a:p>
            </p:txBody>
          </p:sp>
          <p:sp>
            <p:nvSpPr>
              <p:cNvPr id="161" name="TextBox 160"/>
              <p:cNvSpPr txBox="1"/>
              <p:nvPr/>
            </p:nvSpPr>
            <p:spPr>
              <a:xfrm>
                <a:off x="2273934"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4</a:t>
                </a:r>
              </a:p>
            </p:txBody>
          </p:sp>
          <p:sp>
            <p:nvSpPr>
              <p:cNvPr id="162" name="TextBox 161"/>
              <p:cNvSpPr txBox="1"/>
              <p:nvPr/>
            </p:nvSpPr>
            <p:spPr>
              <a:xfrm>
                <a:off x="2717274" y="2990560"/>
                <a:ext cx="267682" cy="184666"/>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5</a:t>
                </a:r>
              </a:p>
            </p:txBody>
          </p:sp>
        </p:grpSp>
        <p:grpSp>
          <p:nvGrpSpPr>
            <p:cNvPr id="228" name="Group 227"/>
            <p:cNvGrpSpPr/>
            <p:nvPr/>
          </p:nvGrpSpPr>
          <p:grpSpPr>
            <a:xfrm>
              <a:off x="278885" y="1656073"/>
              <a:ext cx="396262" cy="2379234"/>
              <a:chOff x="192935" y="1237970"/>
              <a:chExt cx="415646" cy="1784425"/>
            </a:xfrm>
          </p:grpSpPr>
          <p:sp>
            <p:nvSpPr>
              <p:cNvPr id="154" name="TextBox 153"/>
              <p:cNvSpPr txBox="1"/>
              <p:nvPr/>
            </p:nvSpPr>
            <p:spPr>
              <a:xfrm>
                <a:off x="266917" y="1877874"/>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60</a:t>
                </a:r>
              </a:p>
            </p:txBody>
          </p:sp>
          <p:sp>
            <p:nvSpPr>
              <p:cNvPr id="151" name="TextBox 150"/>
              <p:cNvSpPr txBox="1"/>
              <p:nvPr/>
            </p:nvSpPr>
            <p:spPr>
              <a:xfrm>
                <a:off x="340899" y="2837729"/>
                <a:ext cx="267682"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0</a:t>
                </a:r>
              </a:p>
            </p:txBody>
          </p:sp>
          <p:sp>
            <p:nvSpPr>
              <p:cNvPr id="152" name="TextBox 151"/>
              <p:cNvSpPr txBox="1"/>
              <p:nvPr/>
            </p:nvSpPr>
            <p:spPr>
              <a:xfrm>
                <a:off x="192935" y="1237970"/>
                <a:ext cx="415646"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100</a:t>
                </a:r>
              </a:p>
            </p:txBody>
          </p:sp>
          <p:sp>
            <p:nvSpPr>
              <p:cNvPr id="153" name="TextBox 152"/>
              <p:cNvSpPr txBox="1"/>
              <p:nvPr/>
            </p:nvSpPr>
            <p:spPr>
              <a:xfrm>
                <a:off x="266917" y="1557922"/>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80</a:t>
                </a:r>
              </a:p>
            </p:txBody>
          </p:sp>
          <p:sp>
            <p:nvSpPr>
              <p:cNvPr id="155" name="TextBox 154"/>
              <p:cNvSpPr txBox="1"/>
              <p:nvPr/>
            </p:nvSpPr>
            <p:spPr>
              <a:xfrm>
                <a:off x="266917" y="2197826"/>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40</a:t>
                </a:r>
              </a:p>
            </p:txBody>
          </p:sp>
          <p:sp>
            <p:nvSpPr>
              <p:cNvPr id="156" name="TextBox 155"/>
              <p:cNvSpPr txBox="1"/>
              <p:nvPr/>
            </p:nvSpPr>
            <p:spPr>
              <a:xfrm>
                <a:off x="266917" y="2517778"/>
                <a:ext cx="341664" cy="184666"/>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20</a:t>
                </a:r>
              </a:p>
            </p:txBody>
          </p:sp>
        </p:grpSp>
        <p:grpSp>
          <p:nvGrpSpPr>
            <p:cNvPr id="227" name="Group 226"/>
            <p:cNvGrpSpPr/>
            <p:nvPr/>
          </p:nvGrpSpPr>
          <p:grpSpPr>
            <a:xfrm>
              <a:off x="623399" y="1762767"/>
              <a:ext cx="2268424" cy="2219491"/>
              <a:chOff x="592407" y="1328874"/>
              <a:chExt cx="2379393" cy="1664618"/>
            </a:xfrm>
          </p:grpSpPr>
          <p:cxnSp>
            <p:nvCxnSpPr>
              <p:cNvPr id="137" name="Straight Connector 136"/>
              <p:cNvCxnSpPr/>
              <p:nvPr/>
            </p:nvCxnSpPr>
            <p:spPr>
              <a:xfrm>
                <a:off x="628997" y="1328874"/>
                <a:ext cx="0" cy="160134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26183" y="2930216"/>
                <a:ext cx="2345617"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592407" y="1333741"/>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592407" y="1653036"/>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592407" y="1972331"/>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92407" y="2291626"/>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592407" y="2930216"/>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6200000">
                <a:off x="597360"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592407" y="2610921"/>
                <a:ext cx="3659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16200000">
                <a:off x="1041512"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16200000">
                <a:off x="1485665"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16200000">
                <a:off x="1929817"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6200000">
                <a:off x="2373969"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16200000">
                <a:off x="2818122" y="2961855"/>
                <a:ext cx="63275"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129" name="TextBox 5"/>
            <p:cNvSpPr txBox="1"/>
            <p:nvPr/>
          </p:nvSpPr>
          <p:spPr>
            <a:xfrm>
              <a:off x="166684" y="4320222"/>
              <a:ext cx="795410" cy="246221"/>
            </a:xfrm>
            <a:prstGeom prst="rect">
              <a:avLst/>
            </a:prstGeom>
            <a:noFill/>
          </p:spPr>
          <p:txBody>
            <a:bodyPr wrap="none" rtlCol="0">
              <a:spAutoFit/>
            </a:bodyPr>
            <a:lstStyle/>
            <a:p>
              <a:pPr algn="r" defTabSz="914378" fontAlgn="base">
                <a:spcBef>
                  <a:spcPct val="0"/>
                </a:spcBef>
                <a:spcAft>
                  <a:spcPct val="0"/>
                </a:spcAft>
                <a:defRPr/>
              </a:pPr>
              <a:r>
                <a:rPr lang="en-US" sz="1000" dirty="0">
                  <a:ea typeface="MS PGothic" pitchFamily="34" charset="-128"/>
                  <a:cs typeface="Arial"/>
                </a:rPr>
                <a:t>No. at risk:</a:t>
              </a:r>
            </a:p>
          </p:txBody>
        </p:sp>
        <p:grpSp>
          <p:nvGrpSpPr>
            <p:cNvPr id="130" name="Group 93"/>
            <p:cNvGrpSpPr/>
            <p:nvPr/>
          </p:nvGrpSpPr>
          <p:grpSpPr>
            <a:xfrm>
              <a:off x="457256" y="4529976"/>
              <a:ext cx="2482378" cy="553998"/>
              <a:chOff x="1491009" y="3221264"/>
              <a:chExt cx="6660664" cy="614631"/>
            </a:xfrm>
          </p:grpSpPr>
          <p:sp>
            <p:nvSpPr>
              <p:cNvPr id="131" name="TextBox 130"/>
              <p:cNvSpPr txBox="1"/>
              <p:nvPr/>
            </p:nvSpPr>
            <p:spPr>
              <a:xfrm>
                <a:off x="1491009" y="3221264"/>
                <a:ext cx="106324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120</a:t>
                </a:r>
              </a:p>
              <a:p>
                <a:pPr algn="ctr" defTabSz="914378" fontAlgn="base">
                  <a:spcBef>
                    <a:spcPct val="0"/>
                  </a:spcBef>
                  <a:spcAft>
                    <a:spcPct val="0"/>
                  </a:spcAft>
                  <a:defRPr/>
                </a:pPr>
                <a:r>
                  <a:rPr lang="en-US" sz="1000" dirty="0">
                    <a:ea typeface="MS PGothic" pitchFamily="34" charset="-128"/>
                    <a:cs typeface="Arial"/>
                  </a:rPr>
                  <a:t>355</a:t>
                </a:r>
              </a:p>
              <a:p>
                <a:pPr algn="ctr" defTabSz="914378" fontAlgn="base">
                  <a:spcBef>
                    <a:spcPct val="0"/>
                  </a:spcBef>
                  <a:spcAft>
                    <a:spcPct val="0"/>
                  </a:spcAft>
                  <a:defRPr/>
                </a:pPr>
                <a:r>
                  <a:rPr lang="en-US" sz="1000" dirty="0">
                    <a:ea typeface="MS PGothic" pitchFamily="34" charset="-128"/>
                    <a:cs typeface="Arial"/>
                  </a:rPr>
                  <a:t>55</a:t>
                </a:r>
              </a:p>
            </p:txBody>
          </p:sp>
          <p:sp>
            <p:nvSpPr>
              <p:cNvPr id="132" name="TextBox 131"/>
              <p:cNvSpPr txBox="1"/>
              <p:nvPr/>
            </p:nvSpPr>
            <p:spPr>
              <a:xfrm>
                <a:off x="2625100" y="3221264"/>
                <a:ext cx="106324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100</a:t>
                </a:r>
              </a:p>
              <a:p>
                <a:pPr algn="ctr" defTabSz="914378" fontAlgn="base">
                  <a:spcBef>
                    <a:spcPct val="0"/>
                  </a:spcBef>
                  <a:spcAft>
                    <a:spcPct val="0"/>
                  </a:spcAft>
                  <a:defRPr/>
                </a:pPr>
                <a:r>
                  <a:rPr lang="en-US" sz="1000" dirty="0">
                    <a:ea typeface="MS PGothic" pitchFamily="34" charset="-128"/>
                    <a:cs typeface="Arial"/>
                  </a:rPr>
                  <a:t>246</a:t>
                </a:r>
              </a:p>
              <a:p>
                <a:pPr algn="ctr" defTabSz="914378" fontAlgn="base">
                  <a:spcBef>
                    <a:spcPct val="0"/>
                  </a:spcBef>
                  <a:spcAft>
                    <a:spcPct val="0"/>
                  </a:spcAft>
                  <a:defRPr/>
                </a:pPr>
                <a:r>
                  <a:rPr lang="en-US" sz="1000" dirty="0">
                    <a:ea typeface="MS PGothic" pitchFamily="34" charset="-128"/>
                    <a:cs typeface="Arial"/>
                  </a:rPr>
                  <a:t>35</a:t>
                </a:r>
              </a:p>
            </p:txBody>
          </p:sp>
          <p:sp>
            <p:nvSpPr>
              <p:cNvPr id="133" name="TextBox 132"/>
              <p:cNvSpPr txBox="1"/>
              <p:nvPr/>
            </p:nvSpPr>
            <p:spPr>
              <a:xfrm>
                <a:off x="3787987" y="3221264"/>
                <a:ext cx="106324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86</a:t>
                </a:r>
              </a:p>
              <a:p>
                <a:pPr algn="ctr" defTabSz="914378" fontAlgn="base">
                  <a:spcBef>
                    <a:spcPct val="0"/>
                  </a:spcBef>
                  <a:spcAft>
                    <a:spcPct val="0"/>
                  </a:spcAft>
                  <a:defRPr/>
                </a:pPr>
                <a:r>
                  <a:rPr lang="en-US" sz="1000" dirty="0">
                    <a:ea typeface="MS PGothic" pitchFamily="34" charset="-128"/>
                    <a:cs typeface="Arial"/>
                  </a:rPr>
                  <a:t>176</a:t>
                </a:r>
              </a:p>
              <a:p>
                <a:pPr algn="ctr" defTabSz="914378" fontAlgn="base">
                  <a:spcBef>
                    <a:spcPct val="0"/>
                  </a:spcBef>
                  <a:spcAft>
                    <a:spcPct val="0"/>
                  </a:spcAft>
                  <a:defRPr/>
                </a:pPr>
                <a:r>
                  <a:rPr lang="en-US" sz="1000" dirty="0">
                    <a:ea typeface="MS PGothic" pitchFamily="34" charset="-128"/>
                    <a:cs typeface="Arial"/>
                  </a:rPr>
                  <a:t>22</a:t>
                </a:r>
              </a:p>
            </p:txBody>
          </p:sp>
          <p:sp>
            <p:nvSpPr>
              <p:cNvPr id="134" name="TextBox 133"/>
              <p:cNvSpPr txBox="1"/>
              <p:nvPr/>
            </p:nvSpPr>
            <p:spPr>
              <a:xfrm>
                <a:off x="4907675" y="3221264"/>
                <a:ext cx="106324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73</a:t>
                </a:r>
              </a:p>
              <a:p>
                <a:pPr algn="ctr" defTabSz="914378" fontAlgn="base">
                  <a:spcBef>
                    <a:spcPct val="0"/>
                  </a:spcBef>
                  <a:spcAft>
                    <a:spcPct val="0"/>
                  </a:spcAft>
                  <a:defRPr/>
                </a:pPr>
                <a:r>
                  <a:rPr lang="en-US" sz="1000" dirty="0">
                    <a:ea typeface="MS PGothic" pitchFamily="34" charset="-128"/>
                    <a:cs typeface="Arial"/>
                  </a:rPr>
                  <a:t>124</a:t>
                </a:r>
              </a:p>
              <a:p>
                <a:pPr algn="ctr" defTabSz="914378" fontAlgn="base">
                  <a:spcBef>
                    <a:spcPct val="0"/>
                  </a:spcBef>
                  <a:spcAft>
                    <a:spcPct val="0"/>
                  </a:spcAft>
                  <a:defRPr/>
                </a:pPr>
                <a:r>
                  <a:rPr lang="en-US" sz="1000" dirty="0">
                    <a:ea typeface="MS PGothic" pitchFamily="34" charset="-128"/>
                    <a:cs typeface="Arial"/>
                  </a:rPr>
                  <a:t>13</a:t>
                </a:r>
              </a:p>
            </p:txBody>
          </p:sp>
          <p:sp>
            <p:nvSpPr>
              <p:cNvPr id="135" name="TextBox 134"/>
              <p:cNvSpPr txBox="1"/>
              <p:nvPr/>
            </p:nvSpPr>
            <p:spPr>
              <a:xfrm>
                <a:off x="6143590" y="3221264"/>
                <a:ext cx="87399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58</a:t>
                </a:r>
              </a:p>
              <a:p>
                <a:pPr algn="ctr" defTabSz="914378" fontAlgn="base">
                  <a:spcBef>
                    <a:spcPct val="0"/>
                  </a:spcBef>
                  <a:spcAft>
                    <a:spcPct val="0"/>
                  </a:spcAft>
                  <a:defRPr/>
                </a:pPr>
                <a:r>
                  <a:rPr lang="en-US" sz="1000" dirty="0">
                    <a:ea typeface="MS PGothic" pitchFamily="34" charset="-128"/>
                    <a:cs typeface="Arial"/>
                  </a:rPr>
                  <a:t>80</a:t>
                </a:r>
              </a:p>
              <a:p>
                <a:pPr algn="ctr" defTabSz="914378" fontAlgn="base">
                  <a:spcBef>
                    <a:spcPct val="0"/>
                  </a:spcBef>
                  <a:spcAft>
                    <a:spcPct val="0"/>
                  </a:spcAft>
                  <a:defRPr/>
                </a:pPr>
                <a:r>
                  <a:rPr lang="en-US" sz="1000" dirty="0">
                    <a:ea typeface="MS PGothic" pitchFamily="34" charset="-128"/>
                    <a:cs typeface="Arial"/>
                  </a:rPr>
                  <a:t>5</a:t>
                </a:r>
              </a:p>
            </p:txBody>
          </p:sp>
          <p:sp>
            <p:nvSpPr>
              <p:cNvPr id="136" name="TextBox 135"/>
              <p:cNvSpPr txBox="1"/>
              <p:nvPr/>
            </p:nvSpPr>
            <p:spPr>
              <a:xfrm>
                <a:off x="7277681" y="3221264"/>
                <a:ext cx="873992" cy="614631"/>
              </a:xfrm>
              <a:prstGeom prst="rect">
                <a:avLst/>
              </a:prstGeom>
              <a:noFill/>
            </p:spPr>
            <p:txBody>
              <a:bodyPr wrap="none" rtlCol="0">
                <a:spAutoFit/>
              </a:bodyPr>
              <a:lstStyle/>
              <a:p>
                <a:pPr algn="ctr" defTabSz="914378" fontAlgn="base">
                  <a:spcBef>
                    <a:spcPct val="0"/>
                  </a:spcBef>
                  <a:spcAft>
                    <a:spcPct val="0"/>
                  </a:spcAft>
                  <a:defRPr/>
                </a:pPr>
                <a:r>
                  <a:rPr lang="en-US" sz="1000" dirty="0">
                    <a:ea typeface="MS PGothic" pitchFamily="34" charset="-128"/>
                    <a:cs typeface="Arial"/>
                  </a:rPr>
                  <a:t>42</a:t>
                </a:r>
              </a:p>
              <a:p>
                <a:pPr algn="ctr" defTabSz="914378" fontAlgn="base">
                  <a:spcBef>
                    <a:spcPct val="0"/>
                  </a:spcBef>
                  <a:spcAft>
                    <a:spcPct val="0"/>
                  </a:spcAft>
                  <a:defRPr/>
                </a:pPr>
                <a:r>
                  <a:rPr lang="en-US" sz="1000" dirty="0">
                    <a:ea typeface="MS PGothic" pitchFamily="34" charset="-128"/>
                    <a:cs typeface="Arial"/>
                  </a:rPr>
                  <a:t>51</a:t>
                </a:r>
              </a:p>
              <a:p>
                <a:pPr algn="ctr" defTabSz="914378" fontAlgn="base">
                  <a:spcBef>
                    <a:spcPct val="0"/>
                  </a:spcBef>
                  <a:spcAft>
                    <a:spcPct val="0"/>
                  </a:spcAft>
                  <a:defRPr/>
                </a:pPr>
                <a:r>
                  <a:rPr lang="en-US" sz="1000" dirty="0">
                    <a:ea typeface="MS PGothic" pitchFamily="34" charset="-128"/>
                    <a:cs typeface="Arial"/>
                  </a:rPr>
                  <a:t>4</a:t>
                </a:r>
              </a:p>
            </p:txBody>
          </p:sp>
        </p:grpSp>
        <p:sp>
          <p:nvSpPr>
            <p:cNvPr id="122" name="TextBox 5"/>
            <p:cNvSpPr txBox="1"/>
            <p:nvPr/>
          </p:nvSpPr>
          <p:spPr>
            <a:xfrm>
              <a:off x="1856119" y="3614307"/>
              <a:ext cx="1222109" cy="246221"/>
            </a:xfrm>
            <a:prstGeom prst="rect">
              <a:avLst/>
            </a:prstGeom>
            <a:noFill/>
            <a:effectLst/>
          </p:spPr>
          <p:txBody>
            <a:bodyPr wrap="none" rtlCol="0" anchor="b" anchorCtr="0">
              <a:spAutoFit/>
            </a:bodyPr>
            <a:lstStyle/>
            <a:p>
              <a:pPr defTabSz="914378" fontAlgn="base">
                <a:spcBef>
                  <a:spcPct val="0"/>
                </a:spcBef>
                <a:spcAft>
                  <a:spcPct val="0"/>
                </a:spcAft>
                <a:defRPr/>
              </a:pPr>
              <a:r>
                <a:rPr lang="en-US" sz="1000" dirty="0">
                  <a:ea typeface="MS PGothic" pitchFamily="34" charset="-128"/>
                  <a:cs typeface="Arial"/>
                </a:rPr>
                <a:t>Log rank, </a:t>
              </a:r>
              <a:r>
                <a:rPr lang="en-US" sz="1000" i="1" dirty="0">
                  <a:ea typeface="MS PGothic" pitchFamily="34" charset="-128"/>
                  <a:cs typeface="Arial"/>
                </a:rPr>
                <a:t>p</a:t>
              </a:r>
              <a:r>
                <a:rPr lang="en-US" sz="1000" dirty="0">
                  <a:ea typeface="MS PGothic" pitchFamily="34" charset="-128"/>
                  <a:cs typeface="Arial"/>
                </a:rPr>
                <a:t>&lt;0.001</a:t>
              </a:r>
            </a:p>
          </p:txBody>
        </p:sp>
        <p:grpSp>
          <p:nvGrpSpPr>
            <p:cNvPr id="230" name="Group 229"/>
            <p:cNvGrpSpPr/>
            <p:nvPr/>
          </p:nvGrpSpPr>
          <p:grpSpPr>
            <a:xfrm>
              <a:off x="703441" y="3306526"/>
              <a:ext cx="1266939" cy="553998"/>
              <a:chOff x="676364" y="2486695"/>
              <a:chExt cx="1328917" cy="415499"/>
            </a:xfrm>
          </p:grpSpPr>
          <p:sp>
            <p:nvSpPr>
              <p:cNvPr id="121" name="TextBox 5"/>
              <p:cNvSpPr txBox="1"/>
              <p:nvPr/>
            </p:nvSpPr>
            <p:spPr>
              <a:xfrm>
                <a:off x="803581" y="2486695"/>
                <a:ext cx="1201700" cy="415499"/>
              </a:xfrm>
              <a:prstGeom prst="rect">
                <a:avLst/>
              </a:prstGeom>
              <a:noFill/>
              <a:effectLst/>
            </p:spPr>
            <p:txBody>
              <a:bodyPr wrap="square" rtlCol="0" anchor="b" anchorCtr="0">
                <a:spAutoFit/>
              </a:bodyPr>
              <a:lstStyle/>
              <a:p>
                <a:pPr defTabSz="914378" fontAlgn="base">
                  <a:spcBef>
                    <a:spcPct val="0"/>
                  </a:spcBef>
                  <a:spcAft>
                    <a:spcPct val="0"/>
                  </a:spcAft>
                  <a:defRPr/>
                </a:pPr>
                <a:r>
                  <a:rPr lang="en-US" sz="1000" dirty="0">
                    <a:ea typeface="MS PGothic" pitchFamily="34" charset="-128"/>
                    <a:cs typeface="Arial"/>
                  </a:rPr>
                  <a:t>Low risk</a:t>
                </a:r>
              </a:p>
              <a:p>
                <a:pPr defTabSz="914378" fontAlgn="base">
                  <a:spcBef>
                    <a:spcPct val="0"/>
                  </a:spcBef>
                  <a:spcAft>
                    <a:spcPct val="0"/>
                  </a:spcAft>
                  <a:defRPr/>
                </a:pPr>
                <a:r>
                  <a:rPr lang="en-US" sz="1000" dirty="0">
                    <a:ea typeface="MS PGothic" pitchFamily="34" charset="-128"/>
                    <a:cs typeface="Arial"/>
                  </a:rPr>
                  <a:t>Intermediate risk</a:t>
                </a:r>
              </a:p>
              <a:p>
                <a:pPr defTabSz="914378" fontAlgn="base">
                  <a:spcBef>
                    <a:spcPct val="0"/>
                  </a:spcBef>
                  <a:spcAft>
                    <a:spcPct val="0"/>
                  </a:spcAft>
                  <a:defRPr/>
                </a:pPr>
                <a:r>
                  <a:rPr lang="en-US" sz="1000" dirty="0">
                    <a:ea typeface="MS PGothic" pitchFamily="34" charset="-128"/>
                    <a:cs typeface="Arial"/>
                  </a:rPr>
                  <a:t>High risk</a:t>
                </a:r>
              </a:p>
            </p:txBody>
          </p:sp>
          <p:grpSp>
            <p:nvGrpSpPr>
              <p:cNvPr id="229" name="Group 228"/>
              <p:cNvGrpSpPr/>
              <p:nvPr/>
            </p:nvGrpSpPr>
            <p:grpSpPr>
              <a:xfrm>
                <a:off x="676364" y="2584548"/>
                <a:ext cx="190409" cy="228296"/>
                <a:chOff x="700179" y="2575022"/>
                <a:chExt cx="109771" cy="228296"/>
              </a:xfrm>
            </p:grpSpPr>
            <p:cxnSp>
              <p:nvCxnSpPr>
                <p:cNvPr id="123" name="Straight Connector 122"/>
                <p:cNvCxnSpPr/>
                <p:nvPr/>
              </p:nvCxnSpPr>
              <p:spPr>
                <a:xfrm flipH="1">
                  <a:off x="700179" y="2575022"/>
                  <a:ext cx="109771" cy="0"/>
                </a:xfrm>
                <a:prstGeom prst="line">
                  <a:avLst/>
                </a:prstGeom>
                <a:ln w="19050">
                  <a:solidFill>
                    <a:srgbClr val="00FF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a:off x="700179" y="2699667"/>
                  <a:ext cx="109771" cy="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700179" y="2803318"/>
                  <a:ext cx="10977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33" name="Group 232"/>
            <p:cNvGrpSpPr/>
            <p:nvPr/>
          </p:nvGrpSpPr>
          <p:grpSpPr>
            <a:xfrm>
              <a:off x="340210" y="4641367"/>
              <a:ext cx="181529" cy="323031"/>
              <a:chOff x="700179" y="2456050"/>
              <a:chExt cx="109771" cy="242277"/>
            </a:xfrm>
          </p:grpSpPr>
          <p:cxnSp>
            <p:nvCxnSpPr>
              <p:cNvPr id="234" name="Straight Connector 233"/>
              <p:cNvCxnSpPr/>
              <p:nvPr/>
            </p:nvCxnSpPr>
            <p:spPr>
              <a:xfrm flipH="1">
                <a:off x="700179" y="2456050"/>
                <a:ext cx="109771" cy="0"/>
              </a:xfrm>
              <a:prstGeom prst="line">
                <a:avLst/>
              </a:prstGeom>
              <a:ln w="19050">
                <a:solidFill>
                  <a:srgbClr val="00FF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flipH="1">
                <a:off x="700179" y="2577207"/>
                <a:ext cx="109771" cy="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flipH="1">
                <a:off x="700179" y="2698327"/>
                <a:ext cx="10977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39" name="Group 238"/>
          <p:cNvGrpSpPr/>
          <p:nvPr/>
        </p:nvGrpSpPr>
        <p:grpSpPr>
          <a:xfrm>
            <a:off x="2819519" y="1474278"/>
            <a:ext cx="2853951" cy="1895478"/>
            <a:chOff x="2075543" y="690240"/>
            <a:chExt cx="6536038" cy="1979679"/>
          </a:xfrm>
        </p:grpSpPr>
        <p:sp>
          <p:nvSpPr>
            <p:cNvPr id="168" name="Freeform 167"/>
            <p:cNvSpPr/>
            <p:nvPr/>
          </p:nvSpPr>
          <p:spPr>
            <a:xfrm>
              <a:off x="2079171" y="899886"/>
              <a:ext cx="5969000" cy="1240971"/>
            </a:xfrm>
            <a:custGeom>
              <a:avLst/>
              <a:gdLst>
                <a:gd name="connsiteX0" fmla="*/ 0 w 5969000"/>
                <a:gd name="connsiteY0" fmla="*/ 0 h 1240971"/>
                <a:gd name="connsiteX1" fmla="*/ 0 w 5969000"/>
                <a:gd name="connsiteY1" fmla="*/ 61685 h 1240971"/>
                <a:gd name="connsiteX2" fmla="*/ 90715 w 5969000"/>
                <a:gd name="connsiteY2" fmla="*/ 58057 h 1240971"/>
                <a:gd name="connsiteX3" fmla="*/ 90715 w 5969000"/>
                <a:gd name="connsiteY3" fmla="*/ 79828 h 1240971"/>
                <a:gd name="connsiteX4" fmla="*/ 199572 w 5969000"/>
                <a:gd name="connsiteY4" fmla="*/ 79828 h 1240971"/>
                <a:gd name="connsiteX5" fmla="*/ 195943 w 5969000"/>
                <a:gd name="connsiteY5" fmla="*/ 141514 h 1240971"/>
                <a:gd name="connsiteX6" fmla="*/ 283029 w 5969000"/>
                <a:gd name="connsiteY6" fmla="*/ 141514 h 1240971"/>
                <a:gd name="connsiteX7" fmla="*/ 279400 w 5969000"/>
                <a:gd name="connsiteY7" fmla="*/ 170543 h 1240971"/>
                <a:gd name="connsiteX8" fmla="*/ 370115 w 5969000"/>
                <a:gd name="connsiteY8" fmla="*/ 170543 h 1240971"/>
                <a:gd name="connsiteX9" fmla="*/ 366486 w 5969000"/>
                <a:gd name="connsiteY9" fmla="*/ 195943 h 1240971"/>
                <a:gd name="connsiteX10" fmla="*/ 482600 w 5969000"/>
                <a:gd name="connsiteY10" fmla="*/ 199571 h 1240971"/>
                <a:gd name="connsiteX11" fmla="*/ 478972 w 5969000"/>
                <a:gd name="connsiteY11" fmla="*/ 228600 h 1240971"/>
                <a:gd name="connsiteX12" fmla="*/ 566058 w 5969000"/>
                <a:gd name="connsiteY12" fmla="*/ 228600 h 1240971"/>
                <a:gd name="connsiteX13" fmla="*/ 569686 w 5969000"/>
                <a:gd name="connsiteY13" fmla="*/ 239485 h 1240971"/>
                <a:gd name="connsiteX14" fmla="*/ 671286 w 5969000"/>
                <a:gd name="connsiteY14" fmla="*/ 239485 h 1240971"/>
                <a:gd name="connsiteX15" fmla="*/ 671286 w 5969000"/>
                <a:gd name="connsiteY15" fmla="*/ 272143 h 1240971"/>
                <a:gd name="connsiteX16" fmla="*/ 758372 w 5969000"/>
                <a:gd name="connsiteY16" fmla="*/ 272143 h 1240971"/>
                <a:gd name="connsiteX17" fmla="*/ 758372 w 5969000"/>
                <a:gd name="connsiteY17" fmla="*/ 304800 h 1240971"/>
                <a:gd name="connsiteX18" fmla="*/ 849086 w 5969000"/>
                <a:gd name="connsiteY18" fmla="*/ 308428 h 1240971"/>
                <a:gd name="connsiteX19" fmla="*/ 849086 w 5969000"/>
                <a:gd name="connsiteY19" fmla="*/ 337457 h 1240971"/>
                <a:gd name="connsiteX20" fmla="*/ 947058 w 5969000"/>
                <a:gd name="connsiteY20" fmla="*/ 341085 h 1240971"/>
                <a:gd name="connsiteX21" fmla="*/ 947058 w 5969000"/>
                <a:gd name="connsiteY21" fmla="*/ 366485 h 1240971"/>
                <a:gd name="connsiteX22" fmla="*/ 1048658 w 5969000"/>
                <a:gd name="connsiteY22" fmla="*/ 366485 h 1240971"/>
                <a:gd name="connsiteX23" fmla="*/ 1048658 w 5969000"/>
                <a:gd name="connsiteY23" fmla="*/ 399143 h 1240971"/>
                <a:gd name="connsiteX24" fmla="*/ 1143000 w 5969000"/>
                <a:gd name="connsiteY24" fmla="*/ 399143 h 1240971"/>
                <a:gd name="connsiteX25" fmla="*/ 1139372 w 5969000"/>
                <a:gd name="connsiteY25" fmla="*/ 410028 h 1240971"/>
                <a:gd name="connsiteX26" fmla="*/ 1233715 w 5969000"/>
                <a:gd name="connsiteY26" fmla="*/ 413657 h 1240971"/>
                <a:gd name="connsiteX27" fmla="*/ 1237343 w 5969000"/>
                <a:gd name="connsiteY27" fmla="*/ 424543 h 1240971"/>
                <a:gd name="connsiteX28" fmla="*/ 1320800 w 5969000"/>
                <a:gd name="connsiteY28" fmla="*/ 428171 h 1240971"/>
                <a:gd name="connsiteX29" fmla="*/ 1313543 w 5969000"/>
                <a:gd name="connsiteY29" fmla="*/ 475343 h 1240971"/>
                <a:gd name="connsiteX30" fmla="*/ 1429658 w 5969000"/>
                <a:gd name="connsiteY30" fmla="*/ 478971 h 1240971"/>
                <a:gd name="connsiteX31" fmla="*/ 1429658 w 5969000"/>
                <a:gd name="connsiteY31" fmla="*/ 500743 h 1240971"/>
                <a:gd name="connsiteX32" fmla="*/ 1509486 w 5969000"/>
                <a:gd name="connsiteY32" fmla="*/ 504371 h 1240971"/>
                <a:gd name="connsiteX33" fmla="*/ 1513115 w 5969000"/>
                <a:gd name="connsiteY33" fmla="*/ 551543 h 1240971"/>
                <a:gd name="connsiteX34" fmla="*/ 1611086 w 5969000"/>
                <a:gd name="connsiteY34" fmla="*/ 551543 h 1240971"/>
                <a:gd name="connsiteX35" fmla="*/ 1611086 w 5969000"/>
                <a:gd name="connsiteY35" fmla="*/ 573314 h 1240971"/>
                <a:gd name="connsiteX36" fmla="*/ 1701800 w 5969000"/>
                <a:gd name="connsiteY36" fmla="*/ 576943 h 1240971"/>
                <a:gd name="connsiteX37" fmla="*/ 1709058 w 5969000"/>
                <a:gd name="connsiteY37" fmla="*/ 595085 h 1240971"/>
                <a:gd name="connsiteX38" fmla="*/ 1799772 w 5969000"/>
                <a:gd name="connsiteY38" fmla="*/ 602343 h 1240971"/>
                <a:gd name="connsiteX39" fmla="*/ 1799772 w 5969000"/>
                <a:gd name="connsiteY39" fmla="*/ 613228 h 1240971"/>
                <a:gd name="connsiteX40" fmla="*/ 1905000 w 5969000"/>
                <a:gd name="connsiteY40" fmla="*/ 616857 h 1240971"/>
                <a:gd name="connsiteX41" fmla="*/ 1908629 w 5969000"/>
                <a:gd name="connsiteY41" fmla="*/ 624114 h 1240971"/>
                <a:gd name="connsiteX42" fmla="*/ 2090058 w 5969000"/>
                <a:gd name="connsiteY42" fmla="*/ 627743 h 1240971"/>
                <a:gd name="connsiteX43" fmla="*/ 2097315 w 5969000"/>
                <a:gd name="connsiteY43" fmla="*/ 645885 h 1240971"/>
                <a:gd name="connsiteX44" fmla="*/ 2180772 w 5969000"/>
                <a:gd name="connsiteY44" fmla="*/ 645885 h 1240971"/>
                <a:gd name="connsiteX45" fmla="*/ 2180772 w 5969000"/>
                <a:gd name="connsiteY45" fmla="*/ 660400 h 1240971"/>
                <a:gd name="connsiteX46" fmla="*/ 2369458 w 5969000"/>
                <a:gd name="connsiteY46" fmla="*/ 660400 h 1240971"/>
                <a:gd name="connsiteX47" fmla="*/ 2373086 w 5969000"/>
                <a:gd name="connsiteY47" fmla="*/ 678543 h 1240971"/>
                <a:gd name="connsiteX48" fmla="*/ 2452915 w 5969000"/>
                <a:gd name="connsiteY48" fmla="*/ 682171 h 1240971"/>
                <a:gd name="connsiteX49" fmla="*/ 2460172 w 5969000"/>
                <a:gd name="connsiteY49" fmla="*/ 693057 h 1240971"/>
                <a:gd name="connsiteX50" fmla="*/ 2547258 w 5969000"/>
                <a:gd name="connsiteY50" fmla="*/ 696685 h 1240971"/>
                <a:gd name="connsiteX51" fmla="*/ 2550886 w 5969000"/>
                <a:gd name="connsiteY51" fmla="*/ 707571 h 1240971"/>
                <a:gd name="connsiteX52" fmla="*/ 2652486 w 5969000"/>
                <a:gd name="connsiteY52" fmla="*/ 711200 h 1240971"/>
                <a:gd name="connsiteX53" fmla="*/ 2659743 w 5969000"/>
                <a:gd name="connsiteY53" fmla="*/ 722085 h 1240971"/>
                <a:gd name="connsiteX54" fmla="*/ 3026229 w 5969000"/>
                <a:gd name="connsiteY54" fmla="*/ 725714 h 1240971"/>
                <a:gd name="connsiteX55" fmla="*/ 3026229 w 5969000"/>
                <a:gd name="connsiteY55" fmla="*/ 743857 h 1240971"/>
                <a:gd name="connsiteX56" fmla="*/ 3102429 w 5969000"/>
                <a:gd name="connsiteY56" fmla="*/ 747485 h 1240971"/>
                <a:gd name="connsiteX57" fmla="*/ 3091543 w 5969000"/>
                <a:gd name="connsiteY57" fmla="*/ 772885 h 1240971"/>
                <a:gd name="connsiteX58" fmla="*/ 3316515 w 5969000"/>
                <a:gd name="connsiteY58" fmla="*/ 769257 h 1240971"/>
                <a:gd name="connsiteX59" fmla="*/ 3312886 w 5969000"/>
                <a:gd name="connsiteY59" fmla="*/ 791028 h 1240971"/>
                <a:gd name="connsiteX60" fmla="*/ 3421743 w 5969000"/>
                <a:gd name="connsiteY60" fmla="*/ 794657 h 1240971"/>
                <a:gd name="connsiteX61" fmla="*/ 3425372 w 5969000"/>
                <a:gd name="connsiteY61" fmla="*/ 805543 h 1240971"/>
                <a:gd name="connsiteX62" fmla="*/ 3599543 w 5969000"/>
                <a:gd name="connsiteY62" fmla="*/ 798285 h 1240971"/>
                <a:gd name="connsiteX63" fmla="*/ 3599543 w 5969000"/>
                <a:gd name="connsiteY63" fmla="*/ 812800 h 1240971"/>
                <a:gd name="connsiteX64" fmla="*/ 3697515 w 5969000"/>
                <a:gd name="connsiteY64" fmla="*/ 812800 h 1240971"/>
                <a:gd name="connsiteX65" fmla="*/ 3697515 w 5969000"/>
                <a:gd name="connsiteY65" fmla="*/ 838200 h 1240971"/>
                <a:gd name="connsiteX66" fmla="*/ 3777343 w 5969000"/>
                <a:gd name="connsiteY66" fmla="*/ 841828 h 1240971"/>
                <a:gd name="connsiteX67" fmla="*/ 3780972 w 5969000"/>
                <a:gd name="connsiteY67" fmla="*/ 867228 h 1240971"/>
                <a:gd name="connsiteX68" fmla="*/ 3973286 w 5969000"/>
                <a:gd name="connsiteY68" fmla="*/ 867228 h 1240971"/>
                <a:gd name="connsiteX69" fmla="*/ 3973286 w 5969000"/>
                <a:gd name="connsiteY69" fmla="*/ 903514 h 1240971"/>
                <a:gd name="connsiteX70" fmla="*/ 4060372 w 5969000"/>
                <a:gd name="connsiteY70" fmla="*/ 903514 h 1240971"/>
                <a:gd name="connsiteX71" fmla="*/ 4064000 w 5969000"/>
                <a:gd name="connsiteY71" fmla="*/ 932543 h 1240971"/>
                <a:gd name="connsiteX72" fmla="*/ 4259943 w 5969000"/>
                <a:gd name="connsiteY72" fmla="*/ 928914 h 1240971"/>
                <a:gd name="connsiteX73" fmla="*/ 4270829 w 5969000"/>
                <a:gd name="connsiteY73" fmla="*/ 968828 h 1240971"/>
                <a:gd name="connsiteX74" fmla="*/ 4339772 w 5969000"/>
                <a:gd name="connsiteY74" fmla="*/ 968828 h 1240971"/>
                <a:gd name="connsiteX75" fmla="*/ 4347029 w 5969000"/>
                <a:gd name="connsiteY75" fmla="*/ 1012371 h 1240971"/>
                <a:gd name="connsiteX76" fmla="*/ 4720772 w 5969000"/>
                <a:gd name="connsiteY76" fmla="*/ 1012371 h 1240971"/>
                <a:gd name="connsiteX77" fmla="*/ 4724400 w 5969000"/>
                <a:gd name="connsiteY77" fmla="*/ 1026885 h 1240971"/>
                <a:gd name="connsiteX78" fmla="*/ 4826000 w 5969000"/>
                <a:gd name="connsiteY78" fmla="*/ 1030514 h 1240971"/>
                <a:gd name="connsiteX79" fmla="*/ 4826000 w 5969000"/>
                <a:gd name="connsiteY79" fmla="*/ 1045028 h 1240971"/>
                <a:gd name="connsiteX80" fmla="*/ 4909458 w 5969000"/>
                <a:gd name="connsiteY80" fmla="*/ 1048657 h 1240971"/>
                <a:gd name="connsiteX81" fmla="*/ 4909458 w 5969000"/>
                <a:gd name="connsiteY81" fmla="*/ 1055914 h 1240971"/>
                <a:gd name="connsiteX82" fmla="*/ 5109029 w 5969000"/>
                <a:gd name="connsiteY82" fmla="*/ 1055914 h 1240971"/>
                <a:gd name="connsiteX83" fmla="*/ 5105400 w 5969000"/>
                <a:gd name="connsiteY83" fmla="*/ 1081314 h 1240971"/>
                <a:gd name="connsiteX84" fmla="*/ 5279572 w 5969000"/>
                <a:gd name="connsiteY84" fmla="*/ 1081314 h 1240971"/>
                <a:gd name="connsiteX85" fmla="*/ 5286829 w 5969000"/>
                <a:gd name="connsiteY85" fmla="*/ 1099457 h 1240971"/>
                <a:gd name="connsiteX86" fmla="*/ 5486400 w 5969000"/>
                <a:gd name="connsiteY86" fmla="*/ 1103085 h 1240971"/>
                <a:gd name="connsiteX87" fmla="*/ 5486400 w 5969000"/>
                <a:gd name="connsiteY87" fmla="*/ 1143000 h 1240971"/>
                <a:gd name="connsiteX88" fmla="*/ 5762172 w 5969000"/>
                <a:gd name="connsiteY88" fmla="*/ 1150257 h 1240971"/>
                <a:gd name="connsiteX89" fmla="*/ 5754915 w 5969000"/>
                <a:gd name="connsiteY89" fmla="*/ 1168400 h 1240971"/>
                <a:gd name="connsiteX90" fmla="*/ 5860143 w 5969000"/>
                <a:gd name="connsiteY90" fmla="*/ 1172028 h 1240971"/>
                <a:gd name="connsiteX91" fmla="*/ 5856515 w 5969000"/>
                <a:gd name="connsiteY91" fmla="*/ 1208314 h 1240971"/>
                <a:gd name="connsiteX92" fmla="*/ 5950858 w 5969000"/>
                <a:gd name="connsiteY92" fmla="*/ 1211943 h 1240971"/>
                <a:gd name="connsiteX93" fmla="*/ 5958115 w 5969000"/>
                <a:gd name="connsiteY93" fmla="*/ 1240971 h 1240971"/>
                <a:gd name="connsiteX94" fmla="*/ 5969000 w 5969000"/>
                <a:gd name="connsiteY94" fmla="*/ 1240971 h 1240971"/>
                <a:gd name="connsiteX0" fmla="*/ 0 w 5969000"/>
                <a:gd name="connsiteY0" fmla="*/ 0 h 1240971"/>
                <a:gd name="connsiteX1" fmla="*/ 0 w 5969000"/>
                <a:gd name="connsiteY1" fmla="*/ 61685 h 1240971"/>
                <a:gd name="connsiteX2" fmla="*/ 90715 w 5969000"/>
                <a:gd name="connsiteY2" fmla="*/ 58057 h 1240971"/>
                <a:gd name="connsiteX3" fmla="*/ 90715 w 5969000"/>
                <a:gd name="connsiteY3" fmla="*/ 79828 h 1240971"/>
                <a:gd name="connsiteX4" fmla="*/ 199572 w 5969000"/>
                <a:gd name="connsiteY4" fmla="*/ 79828 h 1240971"/>
                <a:gd name="connsiteX5" fmla="*/ 195943 w 5969000"/>
                <a:gd name="connsiteY5" fmla="*/ 141514 h 1240971"/>
                <a:gd name="connsiteX6" fmla="*/ 283029 w 5969000"/>
                <a:gd name="connsiteY6" fmla="*/ 141514 h 1240971"/>
                <a:gd name="connsiteX7" fmla="*/ 279400 w 5969000"/>
                <a:gd name="connsiteY7" fmla="*/ 170543 h 1240971"/>
                <a:gd name="connsiteX8" fmla="*/ 370115 w 5969000"/>
                <a:gd name="connsiteY8" fmla="*/ 170543 h 1240971"/>
                <a:gd name="connsiteX9" fmla="*/ 366486 w 5969000"/>
                <a:gd name="connsiteY9" fmla="*/ 195943 h 1240971"/>
                <a:gd name="connsiteX10" fmla="*/ 482600 w 5969000"/>
                <a:gd name="connsiteY10" fmla="*/ 199571 h 1240971"/>
                <a:gd name="connsiteX11" fmla="*/ 478972 w 5969000"/>
                <a:gd name="connsiteY11" fmla="*/ 228600 h 1240971"/>
                <a:gd name="connsiteX12" fmla="*/ 566058 w 5969000"/>
                <a:gd name="connsiteY12" fmla="*/ 228600 h 1240971"/>
                <a:gd name="connsiteX13" fmla="*/ 569686 w 5969000"/>
                <a:gd name="connsiteY13" fmla="*/ 239485 h 1240971"/>
                <a:gd name="connsiteX14" fmla="*/ 671286 w 5969000"/>
                <a:gd name="connsiteY14" fmla="*/ 239485 h 1240971"/>
                <a:gd name="connsiteX15" fmla="*/ 671286 w 5969000"/>
                <a:gd name="connsiteY15" fmla="*/ 272143 h 1240971"/>
                <a:gd name="connsiteX16" fmla="*/ 758372 w 5969000"/>
                <a:gd name="connsiteY16" fmla="*/ 272143 h 1240971"/>
                <a:gd name="connsiteX17" fmla="*/ 758372 w 5969000"/>
                <a:gd name="connsiteY17" fmla="*/ 304800 h 1240971"/>
                <a:gd name="connsiteX18" fmla="*/ 849086 w 5969000"/>
                <a:gd name="connsiteY18" fmla="*/ 308428 h 1240971"/>
                <a:gd name="connsiteX19" fmla="*/ 849086 w 5969000"/>
                <a:gd name="connsiteY19" fmla="*/ 337457 h 1240971"/>
                <a:gd name="connsiteX20" fmla="*/ 947058 w 5969000"/>
                <a:gd name="connsiteY20" fmla="*/ 341085 h 1240971"/>
                <a:gd name="connsiteX21" fmla="*/ 947058 w 5969000"/>
                <a:gd name="connsiteY21" fmla="*/ 366485 h 1240971"/>
                <a:gd name="connsiteX22" fmla="*/ 1048658 w 5969000"/>
                <a:gd name="connsiteY22" fmla="*/ 366485 h 1240971"/>
                <a:gd name="connsiteX23" fmla="*/ 1048658 w 5969000"/>
                <a:gd name="connsiteY23" fmla="*/ 399143 h 1240971"/>
                <a:gd name="connsiteX24" fmla="*/ 1143000 w 5969000"/>
                <a:gd name="connsiteY24" fmla="*/ 399143 h 1240971"/>
                <a:gd name="connsiteX25" fmla="*/ 1139372 w 5969000"/>
                <a:gd name="connsiteY25" fmla="*/ 410028 h 1240971"/>
                <a:gd name="connsiteX26" fmla="*/ 1233715 w 5969000"/>
                <a:gd name="connsiteY26" fmla="*/ 413657 h 1240971"/>
                <a:gd name="connsiteX27" fmla="*/ 1237343 w 5969000"/>
                <a:gd name="connsiteY27" fmla="*/ 424543 h 1240971"/>
                <a:gd name="connsiteX28" fmla="*/ 1320800 w 5969000"/>
                <a:gd name="connsiteY28" fmla="*/ 428171 h 1240971"/>
                <a:gd name="connsiteX29" fmla="*/ 1317171 w 5969000"/>
                <a:gd name="connsiteY29" fmla="*/ 478972 h 1240971"/>
                <a:gd name="connsiteX30" fmla="*/ 1429658 w 5969000"/>
                <a:gd name="connsiteY30" fmla="*/ 478971 h 1240971"/>
                <a:gd name="connsiteX31" fmla="*/ 1429658 w 5969000"/>
                <a:gd name="connsiteY31" fmla="*/ 500743 h 1240971"/>
                <a:gd name="connsiteX32" fmla="*/ 1509486 w 5969000"/>
                <a:gd name="connsiteY32" fmla="*/ 504371 h 1240971"/>
                <a:gd name="connsiteX33" fmla="*/ 1513115 w 5969000"/>
                <a:gd name="connsiteY33" fmla="*/ 551543 h 1240971"/>
                <a:gd name="connsiteX34" fmla="*/ 1611086 w 5969000"/>
                <a:gd name="connsiteY34" fmla="*/ 551543 h 1240971"/>
                <a:gd name="connsiteX35" fmla="*/ 1611086 w 5969000"/>
                <a:gd name="connsiteY35" fmla="*/ 573314 h 1240971"/>
                <a:gd name="connsiteX36" fmla="*/ 1701800 w 5969000"/>
                <a:gd name="connsiteY36" fmla="*/ 576943 h 1240971"/>
                <a:gd name="connsiteX37" fmla="*/ 1709058 w 5969000"/>
                <a:gd name="connsiteY37" fmla="*/ 595085 h 1240971"/>
                <a:gd name="connsiteX38" fmla="*/ 1799772 w 5969000"/>
                <a:gd name="connsiteY38" fmla="*/ 602343 h 1240971"/>
                <a:gd name="connsiteX39" fmla="*/ 1799772 w 5969000"/>
                <a:gd name="connsiteY39" fmla="*/ 613228 h 1240971"/>
                <a:gd name="connsiteX40" fmla="*/ 1905000 w 5969000"/>
                <a:gd name="connsiteY40" fmla="*/ 616857 h 1240971"/>
                <a:gd name="connsiteX41" fmla="*/ 1908629 w 5969000"/>
                <a:gd name="connsiteY41" fmla="*/ 624114 h 1240971"/>
                <a:gd name="connsiteX42" fmla="*/ 2090058 w 5969000"/>
                <a:gd name="connsiteY42" fmla="*/ 627743 h 1240971"/>
                <a:gd name="connsiteX43" fmla="*/ 2097315 w 5969000"/>
                <a:gd name="connsiteY43" fmla="*/ 645885 h 1240971"/>
                <a:gd name="connsiteX44" fmla="*/ 2180772 w 5969000"/>
                <a:gd name="connsiteY44" fmla="*/ 645885 h 1240971"/>
                <a:gd name="connsiteX45" fmla="*/ 2180772 w 5969000"/>
                <a:gd name="connsiteY45" fmla="*/ 660400 h 1240971"/>
                <a:gd name="connsiteX46" fmla="*/ 2369458 w 5969000"/>
                <a:gd name="connsiteY46" fmla="*/ 660400 h 1240971"/>
                <a:gd name="connsiteX47" fmla="*/ 2373086 w 5969000"/>
                <a:gd name="connsiteY47" fmla="*/ 678543 h 1240971"/>
                <a:gd name="connsiteX48" fmla="*/ 2452915 w 5969000"/>
                <a:gd name="connsiteY48" fmla="*/ 682171 h 1240971"/>
                <a:gd name="connsiteX49" fmla="*/ 2460172 w 5969000"/>
                <a:gd name="connsiteY49" fmla="*/ 693057 h 1240971"/>
                <a:gd name="connsiteX50" fmla="*/ 2547258 w 5969000"/>
                <a:gd name="connsiteY50" fmla="*/ 696685 h 1240971"/>
                <a:gd name="connsiteX51" fmla="*/ 2550886 w 5969000"/>
                <a:gd name="connsiteY51" fmla="*/ 707571 h 1240971"/>
                <a:gd name="connsiteX52" fmla="*/ 2652486 w 5969000"/>
                <a:gd name="connsiteY52" fmla="*/ 711200 h 1240971"/>
                <a:gd name="connsiteX53" fmla="*/ 2659743 w 5969000"/>
                <a:gd name="connsiteY53" fmla="*/ 722085 h 1240971"/>
                <a:gd name="connsiteX54" fmla="*/ 3026229 w 5969000"/>
                <a:gd name="connsiteY54" fmla="*/ 725714 h 1240971"/>
                <a:gd name="connsiteX55" fmla="*/ 3026229 w 5969000"/>
                <a:gd name="connsiteY55" fmla="*/ 743857 h 1240971"/>
                <a:gd name="connsiteX56" fmla="*/ 3102429 w 5969000"/>
                <a:gd name="connsiteY56" fmla="*/ 747485 h 1240971"/>
                <a:gd name="connsiteX57" fmla="*/ 3091543 w 5969000"/>
                <a:gd name="connsiteY57" fmla="*/ 772885 h 1240971"/>
                <a:gd name="connsiteX58" fmla="*/ 3316515 w 5969000"/>
                <a:gd name="connsiteY58" fmla="*/ 769257 h 1240971"/>
                <a:gd name="connsiteX59" fmla="*/ 3312886 w 5969000"/>
                <a:gd name="connsiteY59" fmla="*/ 791028 h 1240971"/>
                <a:gd name="connsiteX60" fmla="*/ 3421743 w 5969000"/>
                <a:gd name="connsiteY60" fmla="*/ 794657 h 1240971"/>
                <a:gd name="connsiteX61" fmla="*/ 3425372 w 5969000"/>
                <a:gd name="connsiteY61" fmla="*/ 805543 h 1240971"/>
                <a:gd name="connsiteX62" fmla="*/ 3599543 w 5969000"/>
                <a:gd name="connsiteY62" fmla="*/ 798285 h 1240971"/>
                <a:gd name="connsiteX63" fmla="*/ 3599543 w 5969000"/>
                <a:gd name="connsiteY63" fmla="*/ 812800 h 1240971"/>
                <a:gd name="connsiteX64" fmla="*/ 3697515 w 5969000"/>
                <a:gd name="connsiteY64" fmla="*/ 812800 h 1240971"/>
                <a:gd name="connsiteX65" fmla="*/ 3697515 w 5969000"/>
                <a:gd name="connsiteY65" fmla="*/ 838200 h 1240971"/>
                <a:gd name="connsiteX66" fmla="*/ 3777343 w 5969000"/>
                <a:gd name="connsiteY66" fmla="*/ 841828 h 1240971"/>
                <a:gd name="connsiteX67" fmla="*/ 3780972 w 5969000"/>
                <a:gd name="connsiteY67" fmla="*/ 867228 h 1240971"/>
                <a:gd name="connsiteX68" fmla="*/ 3973286 w 5969000"/>
                <a:gd name="connsiteY68" fmla="*/ 867228 h 1240971"/>
                <a:gd name="connsiteX69" fmla="*/ 3973286 w 5969000"/>
                <a:gd name="connsiteY69" fmla="*/ 903514 h 1240971"/>
                <a:gd name="connsiteX70" fmla="*/ 4060372 w 5969000"/>
                <a:gd name="connsiteY70" fmla="*/ 903514 h 1240971"/>
                <a:gd name="connsiteX71" fmla="*/ 4064000 w 5969000"/>
                <a:gd name="connsiteY71" fmla="*/ 932543 h 1240971"/>
                <a:gd name="connsiteX72" fmla="*/ 4259943 w 5969000"/>
                <a:gd name="connsiteY72" fmla="*/ 928914 h 1240971"/>
                <a:gd name="connsiteX73" fmla="*/ 4270829 w 5969000"/>
                <a:gd name="connsiteY73" fmla="*/ 968828 h 1240971"/>
                <a:gd name="connsiteX74" fmla="*/ 4339772 w 5969000"/>
                <a:gd name="connsiteY74" fmla="*/ 968828 h 1240971"/>
                <a:gd name="connsiteX75" fmla="*/ 4347029 w 5969000"/>
                <a:gd name="connsiteY75" fmla="*/ 1012371 h 1240971"/>
                <a:gd name="connsiteX76" fmla="*/ 4720772 w 5969000"/>
                <a:gd name="connsiteY76" fmla="*/ 1012371 h 1240971"/>
                <a:gd name="connsiteX77" fmla="*/ 4724400 w 5969000"/>
                <a:gd name="connsiteY77" fmla="*/ 1026885 h 1240971"/>
                <a:gd name="connsiteX78" fmla="*/ 4826000 w 5969000"/>
                <a:gd name="connsiteY78" fmla="*/ 1030514 h 1240971"/>
                <a:gd name="connsiteX79" fmla="*/ 4826000 w 5969000"/>
                <a:gd name="connsiteY79" fmla="*/ 1045028 h 1240971"/>
                <a:gd name="connsiteX80" fmla="*/ 4909458 w 5969000"/>
                <a:gd name="connsiteY80" fmla="*/ 1048657 h 1240971"/>
                <a:gd name="connsiteX81" fmla="*/ 4909458 w 5969000"/>
                <a:gd name="connsiteY81" fmla="*/ 1055914 h 1240971"/>
                <a:gd name="connsiteX82" fmla="*/ 5109029 w 5969000"/>
                <a:gd name="connsiteY82" fmla="*/ 1055914 h 1240971"/>
                <a:gd name="connsiteX83" fmla="*/ 5105400 w 5969000"/>
                <a:gd name="connsiteY83" fmla="*/ 1081314 h 1240971"/>
                <a:gd name="connsiteX84" fmla="*/ 5279572 w 5969000"/>
                <a:gd name="connsiteY84" fmla="*/ 1081314 h 1240971"/>
                <a:gd name="connsiteX85" fmla="*/ 5286829 w 5969000"/>
                <a:gd name="connsiteY85" fmla="*/ 1099457 h 1240971"/>
                <a:gd name="connsiteX86" fmla="*/ 5486400 w 5969000"/>
                <a:gd name="connsiteY86" fmla="*/ 1103085 h 1240971"/>
                <a:gd name="connsiteX87" fmla="*/ 5486400 w 5969000"/>
                <a:gd name="connsiteY87" fmla="*/ 1143000 h 1240971"/>
                <a:gd name="connsiteX88" fmla="*/ 5762172 w 5969000"/>
                <a:gd name="connsiteY88" fmla="*/ 1150257 h 1240971"/>
                <a:gd name="connsiteX89" fmla="*/ 5754915 w 5969000"/>
                <a:gd name="connsiteY89" fmla="*/ 1168400 h 1240971"/>
                <a:gd name="connsiteX90" fmla="*/ 5860143 w 5969000"/>
                <a:gd name="connsiteY90" fmla="*/ 1172028 h 1240971"/>
                <a:gd name="connsiteX91" fmla="*/ 5856515 w 5969000"/>
                <a:gd name="connsiteY91" fmla="*/ 1208314 h 1240971"/>
                <a:gd name="connsiteX92" fmla="*/ 5950858 w 5969000"/>
                <a:gd name="connsiteY92" fmla="*/ 1211943 h 1240971"/>
                <a:gd name="connsiteX93" fmla="*/ 5958115 w 5969000"/>
                <a:gd name="connsiteY93" fmla="*/ 1240971 h 1240971"/>
                <a:gd name="connsiteX94" fmla="*/ 5969000 w 5969000"/>
                <a:gd name="connsiteY94" fmla="*/ 1240971 h 12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969000" h="1240971">
                  <a:moveTo>
                    <a:pt x="0" y="0"/>
                  </a:moveTo>
                  <a:lnTo>
                    <a:pt x="0" y="61685"/>
                  </a:lnTo>
                  <a:lnTo>
                    <a:pt x="90715" y="58057"/>
                  </a:lnTo>
                  <a:lnTo>
                    <a:pt x="90715" y="79828"/>
                  </a:lnTo>
                  <a:lnTo>
                    <a:pt x="199572" y="79828"/>
                  </a:lnTo>
                  <a:lnTo>
                    <a:pt x="195943" y="141514"/>
                  </a:lnTo>
                  <a:lnTo>
                    <a:pt x="283029" y="141514"/>
                  </a:lnTo>
                  <a:lnTo>
                    <a:pt x="279400" y="170543"/>
                  </a:lnTo>
                  <a:lnTo>
                    <a:pt x="370115" y="170543"/>
                  </a:lnTo>
                  <a:lnTo>
                    <a:pt x="366486" y="195943"/>
                  </a:lnTo>
                  <a:lnTo>
                    <a:pt x="482600" y="199571"/>
                  </a:lnTo>
                  <a:lnTo>
                    <a:pt x="478972" y="228600"/>
                  </a:lnTo>
                  <a:lnTo>
                    <a:pt x="566058" y="228600"/>
                  </a:lnTo>
                  <a:lnTo>
                    <a:pt x="569686" y="239485"/>
                  </a:lnTo>
                  <a:lnTo>
                    <a:pt x="671286" y="239485"/>
                  </a:lnTo>
                  <a:lnTo>
                    <a:pt x="671286" y="272143"/>
                  </a:lnTo>
                  <a:lnTo>
                    <a:pt x="758372" y="272143"/>
                  </a:lnTo>
                  <a:lnTo>
                    <a:pt x="758372" y="304800"/>
                  </a:lnTo>
                  <a:lnTo>
                    <a:pt x="849086" y="308428"/>
                  </a:lnTo>
                  <a:lnTo>
                    <a:pt x="849086" y="337457"/>
                  </a:lnTo>
                  <a:lnTo>
                    <a:pt x="947058" y="341085"/>
                  </a:lnTo>
                  <a:lnTo>
                    <a:pt x="947058" y="366485"/>
                  </a:lnTo>
                  <a:lnTo>
                    <a:pt x="1048658" y="366485"/>
                  </a:lnTo>
                  <a:lnTo>
                    <a:pt x="1048658" y="399143"/>
                  </a:lnTo>
                  <a:lnTo>
                    <a:pt x="1143000" y="399143"/>
                  </a:lnTo>
                  <a:lnTo>
                    <a:pt x="1139372" y="410028"/>
                  </a:lnTo>
                  <a:lnTo>
                    <a:pt x="1233715" y="413657"/>
                  </a:lnTo>
                  <a:lnTo>
                    <a:pt x="1237343" y="424543"/>
                  </a:lnTo>
                  <a:lnTo>
                    <a:pt x="1320800" y="428171"/>
                  </a:lnTo>
                  <a:lnTo>
                    <a:pt x="1317171" y="478972"/>
                  </a:lnTo>
                  <a:lnTo>
                    <a:pt x="1429658" y="478971"/>
                  </a:lnTo>
                  <a:lnTo>
                    <a:pt x="1429658" y="500743"/>
                  </a:lnTo>
                  <a:lnTo>
                    <a:pt x="1509486" y="504371"/>
                  </a:lnTo>
                  <a:lnTo>
                    <a:pt x="1513115" y="551543"/>
                  </a:lnTo>
                  <a:lnTo>
                    <a:pt x="1611086" y="551543"/>
                  </a:lnTo>
                  <a:lnTo>
                    <a:pt x="1611086" y="573314"/>
                  </a:lnTo>
                  <a:lnTo>
                    <a:pt x="1701800" y="576943"/>
                  </a:lnTo>
                  <a:lnTo>
                    <a:pt x="1709058" y="595085"/>
                  </a:lnTo>
                  <a:lnTo>
                    <a:pt x="1799772" y="602343"/>
                  </a:lnTo>
                  <a:lnTo>
                    <a:pt x="1799772" y="613228"/>
                  </a:lnTo>
                  <a:lnTo>
                    <a:pt x="1905000" y="616857"/>
                  </a:lnTo>
                  <a:lnTo>
                    <a:pt x="1908629" y="624114"/>
                  </a:lnTo>
                  <a:lnTo>
                    <a:pt x="2090058" y="627743"/>
                  </a:lnTo>
                  <a:lnTo>
                    <a:pt x="2097315" y="645885"/>
                  </a:lnTo>
                  <a:lnTo>
                    <a:pt x="2180772" y="645885"/>
                  </a:lnTo>
                  <a:lnTo>
                    <a:pt x="2180772" y="660400"/>
                  </a:lnTo>
                  <a:lnTo>
                    <a:pt x="2369458" y="660400"/>
                  </a:lnTo>
                  <a:lnTo>
                    <a:pt x="2373086" y="678543"/>
                  </a:lnTo>
                  <a:lnTo>
                    <a:pt x="2452915" y="682171"/>
                  </a:lnTo>
                  <a:lnTo>
                    <a:pt x="2460172" y="693057"/>
                  </a:lnTo>
                  <a:lnTo>
                    <a:pt x="2547258" y="696685"/>
                  </a:lnTo>
                  <a:lnTo>
                    <a:pt x="2550886" y="707571"/>
                  </a:lnTo>
                  <a:lnTo>
                    <a:pt x="2652486" y="711200"/>
                  </a:lnTo>
                  <a:lnTo>
                    <a:pt x="2659743" y="722085"/>
                  </a:lnTo>
                  <a:lnTo>
                    <a:pt x="3026229" y="725714"/>
                  </a:lnTo>
                  <a:lnTo>
                    <a:pt x="3026229" y="743857"/>
                  </a:lnTo>
                  <a:lnTo>
                    <a:pt x="3102429" y="747485"/>
                  </a:lnTo>
                  <a:lnTo>
                    <a:pt x="3091543" y="772885"/>
                  </a:lnTo>
                  <a:lnTo>
                    <a:pt x="3316515" y="769257"/>
                  </a:lnTo>
                  <a:lnTo>
                    <a:pt x="3312886" y="791028"/>
                  </a:lnTo>
                  <a:lnTo>
                    <a:pt x="3421743" y="794657"/>
                  </a:lnTo>
                  <a:lnTo>
                    <a:pt x="3425372" y="805543"/>
                  </a:lnTo>
                  <a:lnTo>
                    <a:pt x="3599543" y="798285"/>
                  </a:lnTo>
                  <a:lnTo>
                    <a:pt x="3599543" y="812800"/>
                  </a:lnTo>
                  <a:lnTo>
                    <a:pt x="3697515" y="812800"/>
                  </a:lnTo>
                  <a:lnTo>
                    <a:pt x="3697515" y="838200"/>
                  </a:lnTo>
                  <a:lnTo>
                    <a:pt x="3777343" y="841828"/>
                  </a:lnTo>
                  <a:lnTo>
                    <a:pt x="3780972" y="867228"/>
                  </a:lnTo>
                  <a:lnTo>
                    <a:pt x="3973286" y="867228"/>
                  </a:lnTo>
                  <a:lnTo>
                    <a:pt x="3973286" y="903514"/>
                  </a:lnTo>
                  <a:lnTo>
                    <a:pt x="4060372" y="903514"/>
                  </a:lnTo>
                  <a:lnTo>
                    <a:pt x="4064000" y="932543"/>
                  </a:lnTo>
                  <a:lnTo>
                    <a:pt x="4259943" y="928914"/>
                  </a:lnTo>
                  <a:lnTo>
                    <a:pt x="4270829" y="968828"/>
                  </a:lnTo>
                  <a:lnTo>
                    <a:pt x="4339772" y="968828"/>
                  </a:lnTo>
                  <a:lnTo>
                    <a:pt x="4347029" y="1012371"/>
                  </a:lnTo>
                  <a:lnTo>
                    <a:pt x="4720772" y="1012371"/>
                  </a:lnTo>
                  <a:lnTo>
                    <a:pt x="4724400" y="1026885"/>
                  </a:lnTo>
                  <a:lnTo>
                    <a:pt x="4826000" y="1030514"/>
                  </a:lnTo>
                  <a:lnTo>
                    <a:pt x="4826000" y="1045028"/>
                  </a:lnTo>
                  <a:lnTo>
                    <a:pt x="4909458" y="1048657"/>
                  </a:lnTo>
                  <a:lnTo>
                    <a:pt x="4909458" y="1055914"/>
                  </a:lnTo>
                  <a:lnTo>
                    <a:pt x="5109029" y="1055914"/>
                  </a:lnTo>
                  <a:lnTo>
                    <a:pt x="5105400" y="1081314"/>
                  </a:lnTo>
                  <a:lnTo>
                    <a:pt x="5279572" y="1081314"/>
                  </a:lnTo>
                  <a:lnTo>
                    <a:pt x="5286829" y="1099457"/>
                  </a:lnTo>
                  <a:lnTo>
                    <a:pt x="5486400" y="1103085"/>
                  </a:lnTo>
                  <a:lnTo>
                    <a:pt x="5486400" y="1143000"/>
                  </a:lnTo>
                  <a:lnTo>
                    <a:pt x="5762172" y="1150257"/>
                  </a:lnTo>
                  <a:lnTo>
                    <a:pt x="5754915" y="1168400"/>
                  </a:lnTo>
                  <a:lnTo>
                    <a:pt x="5860143" y="1172028"/>
                  </a:lnTo>
                  <a:lnTo>
                    <a:pt x="5856515" y="1208314"/>
                  </a:lnTo>
                  <a:lnTo>
                    <a:pt x="5950858" y="1211943"/>
                  </a:lnTo>
                  <a:lnTo>
                    <a:pt x="5958115" y="1240971"/>
                  </a:lnTo>
                  <a:lnTo>
                    <a:pt x="5969000" y="1240971"/>
                  </a:lnTo>
                </a:path>
              </a:pathLst>
            </a:custGeom>
            <a:ln w="19050">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00" b="1" dirty="0">
                <a:ea typeface="Arial"/>
                <a:cs typeface="Arial"/>
              </a:endParaRPr>
            </a:p>
          </p:txBody>
        </p:sp>
        <p:sp>
          <p:nvSpPr>
            <p:cNvPr id="164" name="Freeform 163"/>
            <p:cNvSpPr/>
            <p:nvPr/>
          </p:nvSpPr>
          <p:spPr>
            <a:xfrm>
              <a:off x="2075543" y="919888"/>
              <a:ext cx="5979885" cy="370115"/>
            </a:xfrm>
            <a:custGeom>
              <a:avLst/>
              <a:gdLst>
                <a:gd name="connsiteX0" fmla="*/ 0 w 5979886"/>
                <a:gd name="connsiteY0" fmla="*/ 0 h 370115"/>
                <a:gd name="connsiteX1" fmla="*/ 482600 w 5979886"/>
                <a:gd name="connsiteY1" fmla="*/ 0 h 370115"/>
                <a:gd name="connsiteX2" fmla="*/ 478971 w 5979886"/>
                <a:gd name="connsiteY2" fmla="*/ 29029 h 370115"/>
                <a:gd name="connsiteX3" fmla="*/ 1237343 w 5979886"/>
                <a:gd name="connsiteY3" fmla="*/ 32657 h 370115"/>
                <a:gd name="connsiteX4" fmla="*/ 1230086 w 5979886"/>
                <a:gd name="connsiteY4" fmla="*/ 50800 h 370115"/>
                <a:gd name="connsiteX5" fmla="*/ 1705428 w 5979886"/>
                <a:gd name="connsiteY5" fmla="*/ 54429 h 370115"/>
                <a:gd name="connsiteX6" fmla="*/ 1709057 w 5979886"/>
                <a:gd name="connsiteY6" fmla="*/ 72572 h 370115"/>
                <a:gd name="connsiteX7" fmla="*/ 1995714 w 5979886"/>
                <a:gd name="connsiteY7" fmla="*/ 72572 h 370115"/>
                <a:gd name="connsiteX8" fmla="*/ 1995714 w 5979886"/>
                <a:gd name="connsiteY8" fmla="*/ 97972 h 370115"/>
                <a:gd name="connsiteX9" fmla="*/ 3124200 w 5979886"/>
                <a:gd name="connsiteY9" fmla="*/ 101600 h 370115"/>
                <a:gd name="connsiteX10" fmla="*/ 3120571 w 5979886"/>
                <a:gd name="connsiteY10" fmla="*/ 127000 h 370115"/>
                <a:gd name="connsiteX11" fmla="*/ 3592286 w 5979886"/>
                <a:gd name="connsiteY11" fmla="*/ 127000 h 370115"/>
                <a:gd name="connsiteX12" fmla="*/ 3592286 w 5979886"/>
                <a:gd name="connsiteY12" fmla="*/ 195943 h 370115"/>
                <a:gd name="connsiteX13" fmla="*/ 3693886 w 5979886"/>
                <a:gd name="connsiteY13" fmla="*/ 195943 h 370115"/>
                <a:gd name="connsiteX14" fmla="*/ 3690257 w 5979886"/>
                <a:gd name="connsiteY14" fmla="*/ 221343 h 370115"/>
                <a:gd name="connsiteX15" fmla="*/ 4259943 w 5979886"/>
                <a:gd name="connsiteY15" fmla="*/ 228600 h 370115"/>
                <a:gd name="connsiteX16" fmla="*/ 4259943 w 5979886"/>
                <a:gd name="connsiteY16" fmla="*/ 254000 h 370115"/>
                <a:gd name="connsiteX17" fmla="*/ 4731657 w 5979886"/>
                <a:gd name="connsiteY17" fmla="*/ 261257 h 370115"/>
                <a:gd name="connsiteX18" fmla="*/ 4731657 w 5979886"/>
                <a:gd name="connsiteY18" fmla="*/ 326572 h 370115"/>
                <a:gd name="connsiteX19" fmla="*/ 5203371 w 5979886"/>
                <a:gd name="connsiteY19" fmla="*/ 330200 h 370115"/>
                <a:gd name="connsiteX20" fmla="*/ 5196114 w 5979886"/>
                <a:gd name="connsiteY20" fmla="*/ 370115 h 370115"/>
                <a:gd name="connsiteX21" fmla="*/ 5979886 w 5979886"/>
                <a:gd name="connsiteY21" fmla="*/ 370115 h 37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9886" h="370115">
                  <a:moveTo>
                    <a:pt x="0" y="0"/>
                  </a:moveTo>
                  <a:lnTo>
                    <a:pt x="482600" y="0"/>
                  </a:lnTo>
                  <a:lnTo>
                    <a:pt x="478971" y="29029"/>
                  </a:lnTo>
                  <a:lnTo>
                    <a:pt x="1237343" y="32657"/>
                  </a:lnTo>
                  <a:lnTo>
                    <a:pt x="1230086" y="50800"/>
                  </a:lnTo>
                  <a:lnTo>
                    <a:pt x="1705428" y="54429"/>
                  </a:lnTo>
                  <a:lnTo>
                    <a:pt x="1709057" y="72572"/>
                  </a:lnTo>
                  <a:lnTo>
                    <a:pt x="1995714" y="72572"/>
                  </a:lnTo>
                  <a:lnTo>
                    <a:pt x="1995714" y="97972"/>
                  </a:lnTo>
                  <a:lnTo>
                    <a:pt x="3124200" y="101600"/>
                  </a:lnTo>
                  <a:lnTo>
                    <a:pt x="3120571" y="127000"/>
                  </a:lnTo>
                  <a:lnTo>
                    <a:pt x="3592286" y="127000"/>
                  </a:lnTo>
                  <a:lnTo>
                    <a:pt x="3592286" y="195943"/>
                  </a:lnTo>
                  <a:lnTo>
                    <a:pt x="3693886" y="195943"/>
                  </a:lnTo>
                  <a:lnTo>
                    <a:pt x="3690257" y="221343"/>
                  </a:lnTo>
                  <a:lnTo>
                    <a:pt x="4259943" y="228600"/>
                  </a:lnTo>
                  <a:lnTo>
                    <a:pt x="4259943" y="254000"/>
                  </a:lnTo>
                  <a:lnTo>
                    <a:pt x="4731657" y="261257"/>
                  </a:lnTo>
                  <a:lnTo>
                    <a:pt x="4731657" y="326572"/>
                  </a:lnTo>
                  <a:lnTo>
                    <a:pt x="5203371" y="330200"/>
                  </a:lnTo>
                  <a:lnTo>
                    <a:pt x="5196114" y="370115"/>
                  </a:lnTo>
                  <a:lnTo>
                    <a:pt x="5979886" y="370115"/>
                  </a:lnTo>
                </a:path>
              </a:pathLst>
            </a:custGeom>
            <a:ln w="19050">
              <a:solidFill>
                <a:srgbClr val="00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00" b="1" dirty="0">
                <a:ea typeface="Arial"/>
                <a:cs typeface="Arial"/>
              </a:endParaRPr>
            </a:p>
          </p:txBody>
        </p:sp>
        <p:sp>
          <p:nvSpPr>
            <p:cNvPr id="60" name="TextBox 5">
              <a:extLst>
                <a:ext uri="{FF2B5EF4-FFF2-40B4-BE49-F238E27FC236}">
                  <a16:creationId xmlns:a16="http://schemas.microsoft.com/office/drawing/2014/main" id="{2DF13EA3-0765-43EC-96D3-80CC70033D42}"/>
                </a:ext>
              </a:extLst>
            </p:cNvPr>
            <p:cNvSpPr txBox="1"/>
            <p:nvPr/>
          </p:nvSpPr>
          <p:spPr>
            <a:xfrm>
              <a:off x="2961613" y="690240"/>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99%</a:t>
              </a:r>
            </a:p>
          </p:txBody>
        </p:sp>
        <p:sp>
          <p:nvSpPr>
            <p:cNvPr id="61" name="TextBox 5">
              <a:extLst>
                <a:ext uri="{FF2B5EF4-FFF2-40B4-BE49-F238E27FC236}">
                  <a16:creationId xmlns:a16="http://schemas.microsoft.com/office/drawing/2014/main" id="{8C59DB75-B51A-41DA-AD52-5622ED86DF2F}"/>
                </a:ext>
              </a:extLst>
            </p:cNvPr>
            <p:cNvSpPr txBox="1"/>
            <p:nvPr/>
          </p:nvSpPr>
          <p:spPr>
            <a:xfrm>
              <a:off x="2961613" y="1008744"/>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83%</a:t>
              </a:r>
            </a:p>
          </p:txBody>
        </p:sp>
        <p:sp>
          <p:nvSpPr>
            <p:cNvPr id="62" name="TextBox 5">
              <a:extLst>
                <a:ext uri="{FF2B5EF4-FFF2-40B4-BE49-F238E27FC236}">
                  <a16:creationId xmlns:a16="http://schemas.microsoft.com/office/drawing/2014/main" id="{BF9FDC82-ECE5-4116-B774-FCA65793F759}"/>
                </a:ext>
              </a:extLst>
            </p:cNvPr>
            <p:cNvSpPr txBox="1"/>
            <p:nvPr/>
          </p:nvSpPr>
          <p:spPr>
            <a:xfrm>
              <a:off x="2961613" y="1779355"/>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74%</a:t>
              </a:r>
            </a:p>
          </p:txBody>
        </p:sp>
        <p:sp>
          <p:nvSpPr>
            <p:cNvPr id="63" name="TextBox 5">
              <a:extLst>
                <a:ext uri="{FF2B5EF4-FFF2-40B4-BE49-F238E27FC236}">
                  <a16:creationId xmlns:a16="http://schemas.microsoft.com/office/drawing/2014/main" id="{59A256DE-FDFB-4CD1-B487-7A01C705242B}"/>
                </a:ext>
              </a:extLst>
            </p:cNvPr>
            <p:cNvSpPr txBox="1"/>
            <p:nvPr/>
          </p:nvSpPr>
          <p:spPr>
            <a:xfrm>
              <a:off x="5254539" y="775139"/>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95%</a:t>
              </a:r>
            </a:p>
          </p:txBody>
        </p:sp>
        <p:sp>
          <p:nvSpPr>
            <p:cNvPr id="64" name="TextBox 5">
              <a:extLst>
                <a:ext uri="{FF2B5EF4-FFF2-40B4-BE49-F238E27FC236}">
                  <a16:creationId xmlns:a16="http://schemas.microsoft.com/office/drawing/2014/main" id="{2C9B3744-D10F-46AC-B2BE-E1D21515C583}"/>
                </a:ext>
              </a:extLst>
            </p:cNvPr>
            <p:cNvSpPr txBox="1"/>
            <p:nvPr/>
          </p:nvSpPr>
          <p:spPr>
            <a:xfrm>
              <a:off x="5254539" y="1430670"/>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67%</a:t>
              </a:r>
            </a:p>
          </p:txBody>
        </p:sp>
        <p:sp>
          <p:nvSpPr>
            <p:cNvPr id="65" name="TextBox 5">
              <a:extLst>
                <a:ext uri="{FF2B5EF4-FFF2-40B4-BE49-F238E27FC236}">
                  <a16:creationId xmlns:a16="http://schemas.microsoft.com/office/drawing/2014/main" id="{45D89186-B05A-4C70-8026-BE8FD4544E18}"/>
                </a:ext>
              </a:extLst>
            </p:cNvPr>
            <p:cNvSpPr txBox="1"/>
            <p:nvPr/>
          </p:nvSpPr>
          <p:spPr>
            <a:xfrm>
              <a:off x="5254539" y="2126978"/>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51%</a:t>
              </a:r>
            </a:p>
          </p:txBody>
        </p:sp>
        <p:sp>
          <p:nvSpPr>
            <p:cNvPr id="66" name="TextBox 5">
              <a:extLst>
                <a:ext uri="{FF2B5EF4-FFF2-40B4-BE49-F238E27FC236}">
                  <a16:creationId xmlns:a16="http://schemas.microsoft.com/office/drawing/2014/main" id="{F4FF4279-847B-4DEA-89E2-E93D87E58361}"/>
                </a:ext>
              </a:extLst>
            </p:cNvPr>
            <p:cNvSpPr txBox="1"/>
            <p:nvPr/>
          </p:nvSpPr>
          <p:spPr>
            <a:xfrm>
              <a:off x="7498978" y="972975"/>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85%</a:t>
              </a:r>
            </a:p>
          </p:txBody>
        </p:sp>
        <p:sp>
          <p:nvSpPr>
            <p:cNvPr id="67" name="TextBox 5">
              <a:extLst>
                <a:ext uri="{FF2B5EF4-FFF2-40B4-BE49-F238E27FC236}">
                  <a16:creationId xmlns:a16="http://schemas.microsoft.com/office/drawing/2014/main" id="{C861A3FC-01B8-4BCB-8517-AB40D620F249}"/>
                </a:ext>
              </a:extLst>
            </p:cNvPr>
            <p:cNvSpPr txBox="1"/>
            <p:nvPr/>
          </p:nvSpPr>
          <p:spPr>
            <a:xfrm>
              <a:off x="7498978" y="1781059"/>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52%</a:t>
              </a:r>
            </a:p>
          </p:txBody>
        </p:sp>
        <p:sp>
          <p:nvSpPr>
            <p:cNvPr id="68" name="TextBox 5">
              <a:extLst>
                <a:ext uri="{FF2B5EF4-FFF2-40B4-BE49-F238E27FC236}">
                  <a16:creationId xmlns:a16="http://schemas.microsoft.com/office/drawing/2014/main" id="{399937FE-41E0-4E74-A672-E9F5D238585E}"/>
                </a:ext>
              </a:extLst>
            </p:cNvPr>
            <p:cNvSpPr txBox="1"/>
            <p:nvPr/>
          </p:nvSpPr>
          <p:spPr>
            <a:xfrm>
              <a:off x="7498978" y="2406462"/>
              <a:ext cx="1112603" cy="263457"/>
            </a:xfrm>
            <a:prstGeom prst="rect">
              <a:avLst/>
            </a:prstGeom>
            <a:noFill/>
            <a:effectLst/>
          </p:spPr>
          <p:txBody>
            <a:bodyPr wrap="none" rtlCol="0">
              <a:spAutoFit/>
            </a:bodyPr>
            <a:lstStyle/>
            <a:p>
              <a:pPr defTabSz="914378" fontAlgn="base">
                <a:spcBef>
                  <a:spcPct val="0"/>
                </a:spcBef>
                <a:spcAft>
                  <a:spcPct val="0"/>
                </a:spcAft>
                <a:defRPr/>
              </a:pPr>
              <a:r>
                <a:rPr lang="en-US" sz="900" b="1" dirty="0">
                  <a:ea typeface="MS PGothic" pitchFamily="34" charset="-128"/>
                  <a:cs typeface="Arial"/>
                </a:rPr>
                <a:t>35%</a:t>
              </a:r>
            </a:p>
          </p:txBody>
        </p:sp>
        <p:sp>
          <p:nvSpPr>
            <p:cNvPr id="165" name="Freeform 164"/>
            <p:cNvSpPr/>
            <p:nvPr/>
          </p:nvSpPr>
          <p:spPr>
            <a:xfrm>
              <a:off x="2075543" y="900594"/>
              <a:ext cx="5987144" cy="1534886"/>
            </a:xfrm>
            <a:custGeom>
              <a:avLst/>
              <a:gdLst>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62000 w 5987143"/>
                <a:gd name="connsiteY10" fmla="*/ 569686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52486 w 5987143"/>
                <a:gd name="connsiteY23" fmla="*/ 1092200 h 1534886"/>
                <a:gd name="connsiteX24" fmla="*/ 2743200 w 5987143"/>
                <a:gd name="connsiteY24" fmla="*/ 1088571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72886 w 5987143"/>
                <a:gd name="connsiteY10" fmla="*/ 566057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52486 w 5987143"/>
                <a:gd name="connsiteY23" fmla="*/ 1092200 h 1534886"/>
                <a:gd name="connsiteX24" fmla="*/ 2743200 w 5987143"/>
                <a:gd name="connsiteY24" fmla="*/ 1088571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72886 w 5987143"/>
                <a:gd name="connsiteY10" fmla="*/ 566057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52486 w 5987143"/>
                <a:gd name="connsiteY23" fmla="*/ 1092200 h 1534886"/>
                <a:gd name="connsiteX24" fmla="*/ 2743200 w 5987143"/>
                <a:gd name="connsiteY24" fmla="*/ 1088571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72886 w 5987143"/>
                <a:gd name="connsiteY10" fmla="*/ 566057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45228 w 5987143"/>
                <a:gd name="connsiteY23" fmla="*/ 1088571 h 1534886"/>
                <a:gd name="connsiteX24" fmla="*/ 2743200 w 5987143"/>
                <a:gd name="connsiteY24" fmla="*/ 1088571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72886 w 5987143"/>
                <a:gd name="connsiteY10" fmla="*/ 566057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45228 w 5987143"/>
                <a:gd name="connsiteY23" fmla="*/ 1088571 h 1534886"/>
                <a:gd name="connsiteX24" fmla="*/ 2743200 w 5987143"/>
                <a:gd name="connsiteY24" fmla="*/ 1088571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 name="connsiteX0" fmla="*/ 3628 w 5987143"/>
                <a:gd name="connsiteY0" fmla="*/ 0 h 1534886"/>
                <a:gd name="connsiteX1" fmla="*/ 0 w 5987143"/>
                <a:gd name="connsiteY1" fmla="*/ 264886 h 1534886"/>
                <a:gd name="connsiteX2" fmla="*/ 90714 w 5987143"/>
                <a:gd name="connsiteY2" fmla="*/ 264886 h 1534886"/>
                <a:gd name="connsiteX3" fmla="*/ 90714 w 5987143"/>
                <a:gd name="connsiteY3" fmla="*/ 399143 h 1534886"/>
                <a:gd name="connsiteX4" fmla="*/ 192314 w 5987143"/>
                <a:gd name="connsiteY4" fmla="*/ 399143 h 1534886"/>
                <a:gd name="connsiteX5" fmla="*/ 188686 w 5987143"/>
                <a:gd name="connsiteY5" fmla="*/ 439057 h 1534886"/>
                <a:gd name="connsiteX6" fmla="*/ 475343 w 5987143"/>
                <a:gd name="connsiteY6" fmla="*/ 439057 h 1534886"/>
                <a:gd name="connsiteX7" fmla="*/ 478971 w 5987143"/>
                <a:gd name="connsiteY7" fmla="*/ 478971 h 1534886"/>
                <a:gd name="connsiteX8" fmla="*/ 664028 w 5987143"/>
                <a:gd name="connsiteY8" fmla="*/ 478971 h 1534886"/>
                <a:gd name="connsiteX9" fmla="*/ 664028 w 5987143"/>
                <a:gd name="connsiteY9" fmla="*/ 569686 h 1534886"/>
                <a:gd name="connsiteX10" fmla="*/ 772886 w 5987143"/>
                <a:gd name="connsiteY10" fmla="*/ 566057 h 1534886"/>
                <a:gd name="connsiteX11" fmla="*/ 769257 w 5987143"/>
                <a:gd name="connsiteY11" fmla="*/ 616857 h 1534886"/>
                <a:gd name="connsiteX12" fmla="*/ 1230086 w 5987143"/>
                <a:gd name="connsiteY12" fmla="*/ 613228 h 1534886"/>
                <a:gd name="connsiteX13" fmla="*/ 1226457 w 5987143"/>
                <a:gd name="connsiteY13" fmla="*/ 671286 h 1534886"/>
                <a:gd name="connsiteX14" fmla="*/ 1407886 w 5987143"/>
                <a:gd name="connsiteY14" fmla="*/ 671286 h 1534886"/>
                <a:gd name="connsiteX15" fmla="*/ 1407886 w 5987143"/>
                <a:gd name="connsiteY15" fmla="*/ 722086 h 1534886"/>
                <a:gd name="connsiteX16" fmla="*/ 1520371 w 5987143"/>
                <a:gd name="connsiteY16" fmla="*/ 725714 h 1534886"/>
                <a:gd name="connsiteX17" fmla="*/ 1516743 w 5987143"/>
                <a:gd name="connsiteY17" fmla="*/ 899886 h 1534886"/>
                <a:gd name="connsiteX18" fmla="*/ 2075543 w 5987143"/>
                <a:gd name="connsiteY18" fmla="*/ 892628 h 1534886"/>
                <a:gd name="connsiteX19" fmla="*/ 2079171 w 5987143"/>
                <a:gd name="connsiteY19" fmla="*/ 947057 h 1534886"/>
                <a:gd name="connsiteX20" fmla="*/ 2264228 w 5987143"/>
                <a:gd name="connsiteY20" fmla="*/ 947057 h 1534886"/>
                <a:gd name="connsiteX21" fmla="*/ 2264228 w 5987143"/>
                <a:gd name="connsiteY21" fmla="*/ 1016000 h 1534886"/>
                <a:gd name="connsiteX22" fmla="*/ 2645228 w 5987143"/>
                <a:gd name="connsiteY22" fmla="*/ 1008743 h 1534886"/>
                <a:gd name="connsiteX23" fmla="*/ 2645228 w 5987143"/>
                <a:gd name="connsiteY23" fmla="*/ 1088571 h 1534886"/>
                <a:gd name="connsiteX24" fmla="*/ 2739572 w 5987143"/>
                <a:gd name="connsiteY24" fmla="*/ 1084942 h 1534886"/>
                <a:gd name="connsiteX25" fmla="*/ 2739571 w 5987143"/>
                <a:gd name="connsiteY25" fmla="*/ 1161143 h 1534886"/>
                <a:gd name="connsiteX26" fmla="*/ 3686628 w 5987143"/>
                <a:gd name="connsiteY26" fmla="*/ 1161143 h 1534886"/>
                <a:gd name="connsiteX27" fmla="*/ 3690257 w 5987143"/>
                <a:gd name="connsiteY27" fmla="*/ 1255486 h 1534886"/>
                <a:gd name="connsiteX28" fmla="*/ 4165600 w 5987143"/>
                <a:gd name="connsiteY28" fmla="*/ 1262743 h 1534886"/>
                <a:gd name="connsiteX29" fmla="*/ 4169228 w 5987143"/>
                <a:gd name="connsiteY29" fmla="*/ 1534886 h 1534886"/>
                <a:gd name="connsiteX30" fmla="*/ 5987143 w 5987143"/>
                <a:gd name="connsiteY30" fmla="*/ 1534886 h 153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87143" h="1534886">
                  <a:moveTo>
                    <a:pt x="3628" y="0"/>
                  </a:moveTo>
                  <a:cubicBezTo>
                    <a:pt x="2419" y="88295"/>
                    <a:pt x="1209" y="176591"/>
                    <a:pt x="0" y="264886"/>
                  </a:cubicBezTo>
                  <a:lnTo>
                    <a:pt x="90714" y="264886"/>
                  </a:lnTo>
                  <a:lnTo>
                    <a:pt x="90714" y="399143"/>
                  </a:lnTo>
                  <a:lnTo>
                    <a:pt x="192314" y="399143"/>
                  </a:lnTo>
                  <a:lnTo>
                    <a:pt x="188686" y="439057"/>
                  </a:lnTo>
                  <a:lnTo>
                    <a:pt x="475343" y="439057"/>
                  </a:lnTo>
                  <a:lnTo>
                    <a:pt x="478971" y="478971"/>
                  </a:lnTo>
                  <a:lnTo>
                    <a:pt x="664028" y="478971"/>
                  </a:lnTo>
                  <a:lnTo>
                    <a:pt x="664028" y="569686"/>
                  </a:lnTo>
                  <a:lnTo>
                    <a:pt x="772886" y="566057"/>
                  </a:lnTo>
                  <a:lnTo>
                    <a:pt x="769257" y="616857"/>
                  </a:lnTo>
                  <a:lnTo>
                    <a:pt x="1230086" y="613228"/>
                  </a:lnTo>
                  <a:lnTo>
                    <a:pt x="1226457" y="671286"/>
                  </a:lnTo>
                  <a:lnTo>
                    <a:pt x="1407886" y="671286"/>
                  </a:lnTo>
                  <a:lnTo>
                    <a:pt x="1407886" y="722086"/>
                  </a:lnTo>
                  <a:lnTo>
                    <a:pt x="1520371" y="725714"/>
                  </a:lnTo>
                  <a:cubicBezTo>
                    <a:pt x="1519162" y="783771"/>
                    <a:pt x="1517952" y="841829"/>
                    <a:pt x="1516743" y="899886"/>
                  </a:cubicBezTo>
                  <a:lnTo>
                    <a:pt x="2075543" y="892628"/>
                  </a:lnTo>
                  <a:lnTo>
                    <a:pt x="2079171" y="947057"/>
                  </a:lnTo>
                  <a:lnTo>
                    <a:pt x="2264228" y="947057"/>
                  </a:lnTo>
                  <a:lnTo>
                    <a:pt x="2264228" y="1016000"/>
                  </a:lnTo>
                  <a:lnTo>
                    <a:pt x="2645228" y="1008743"/>
                  </a:lnTo>
                  <a:lnTo>
                    <a:pt x="2645228" y="1088571"/>
                  </a:lnTo>
                  <a:lnTo>
                    <a:pt x="2739572" y="1084942"/>
                  </a:lnTo>
                  <a:cubicBezTo>
                    <a:pt x="2739572" y="1110342"/>
                    <a:pt x="2739571" y="1135743"/>
                    <a:pt x="2739571" y="1161143"/>
                  </a:cubicBezTo>
                  <a:lnTo>
                    <a:pt x="3686628" y="1161143"/>
                  </a:lnTo>
                  <a:lnTo>
                    <a:pt x="3690257" y="1255486"/>
                  </a:lnTo>
                  <a:lnTo>
                    <a:pt x="4165600" y="1262743"/>
                  </a:lnTo>
                  <a:cubicBezTo>
                    <a:pt x="4166809" y="1353457"/>
                    <a:pt x="4168019" y="1444172"/>
                    <a:pt x="4169228" y="1534886"/>
                  </a:cubicBezTo>
                  <a:lnTo>
                    <a:pt x="5987143" y="15348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00" b="1" dirty="0">
                <a:ea typeface="Arial"/>
                <a:cs typeface="Arial"/>
              </a:endParaRPr>
            </a:p>
          </p:txBody>
        </p:sp>
      </p:grpSp>
      <p:sp>
        <p:nvSpPr>
          <p:cNvPr id="184" name="Rectangle 183"/>
          <p:cNvSpPr/>
          <p:nvPr/>
        </p:nvSpPr>
        <p:spPr>
          <a:xfrm>
            <a:off x="1972636" y="907958"/>
            <a:ext cx="3987192" cy="5400517"/>
          </a:xfrm>
          <a:prstGeom prst="rect">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200" dirty="0">
              <a:ea typeface="Arial"/>
              <a:cs typeface="Arial"/>
            </a:endParaRPr>
          </a:p>
        </p:txBody>
      </p:sp>
      <p:sp>
        <p:nvSpPr>
          <p:cNvPr id="187" name="Text Placeholder 10">
            <a:extLst>
              <a:ext uri="{FF2B5EF4-FFF2-40B4-BE49-F238E27FC236}">
                <a16:creationId xmlns:a16="http://schemas.microsoft.com/office/drawing/2014/main" id="{E640F176-6539-47CB-8C58-A9DCC7C1BB1F}"/>
              </a:ext>
            </a:extLst>
          </p:cNvPr>
          <p:cNvSpPr txBox="1">
            <a:spLocks/>
          </p:cNvSpPr>
          <p:nvPr/>
        </p:nvSpPr>
        <p:spPr>
          <a:xfrm>
            <a:off x="2518530" y="965093"/>
            <a:ext cx="2897351" cy="315471"/>
          </a:xfrm>
          <a:prstGeom prst="rect">
            <a:avLst/>
          </a:prstGeom>
          <a:noFill/>
          <a:ln w="57150">
            <a:noFill/>
          </a:ln>
        </p:spPr>
        <p:txBody>
          <a:bodyPr vert="horz" wrap="square" lIns="68580" tIns="34290" rIns="68580" bIns="34290" rtlCol="0" anchor="t" anchorCtr="0">
            <a:spAutoFit/>
          </a:bodyPr>
          <a:lstStyle/>
          <a:p>
            <a:pPr algn="ctr" defTabSz="685800" fontAlgn="base">
              <a:spcBef>
                <a:spcPct val="20000"/>
              </a:spcBef>
              <a:spcAft>
                <a:spcPct val="0"/>
              </a:spcAft>
              <a:defRPr/>
            </a:pPr>
            <a:r>
              <a:rPr lang="en-US" sz="1600" b="1" dirty="0">
                <a:ea typeface="ＭＳ Ｐゴシック" pitchFamily="-109" charset="-128"/>
                <a:cs typeface="Arial" pitchFamily="34" charset="0"/>
              </a:rPr>
              <a:t>Swedish PAH Registry</a:t>
            </a:r>
            <a:endParaRPr lang="en-US" sz="1600" dirty="0">
              <a:ea typeface="ＭＳ Ｐゴシック" pitchFamily="-109" charset="-128"/>
              <a:cs typeface="Arial" pitchFamily="34" charset="0"/>
            </a:endParaRPr>
          </a:p>
        </p:txBody>
      </p:sp>
      <p:sp>
        <p:nvSpPr>
          <p:cNvPr id="127" name="TextBox 126">
            <a:extLst>
              <a:ext uri="{FF2B5EF4-FFF2-40B4-BE49-F238E27FC236}">
                <a16:creationId xmlns:a16="http://schemas.microsoft.com/office/drawing/2014/main" id="{F1804224-C0A6-6D4B-8C26-3A5964CB9A8D}"/>
              </a:ext>
            </a:extLst>
          </p:cNvPr>
          <p:cNvSpPr txBox="1"/>
          <p:nvPr/>
        </p:nvSpPr>
        <p:spPr>
          <a:xfrm>
            <a:off x="1595590" y="9638738"/>
            <a:ext cx="3806566" cy="276999"/>
          </a:xfrm>
          <a:prstGeom prst="rect">
            <a:avLst/>
          </a:prstGeom>
          <a:noFill/>
        </p:spPr>
        <p:txBody>
          <a:bodyPr wrap="square" rtlCol="0">
            <a:spAutoFit/>
          </a:bodyPr>
          <a:lstStyle/>
          <a:p>
            <a:pPr algn="ctr" fontAlgn="base">
              <a:spcBef>
                <a:spcPct val="0"/>
              </a:spcBef>
              <a:spcAft>
                <a:spcPct val="0"/>
              </a:spcAft>
              <a:defRPr/>
            </a:pPr>
            <a:r>
              <a:rPr lang="en-US" sz="1200" dirty="0">
                <a:ea typeface="MS PGothic" pitchFamily="34" charset="-128"/>
                <a:cs typeface="Arial"/>
              </a:rPr>
              <a:t>Galiè N et al</a:t>
            </a:r>
            <a:r>
              <a:rPr lang="en-US" sz="1200" i="1" dirty="0">
                <a:ea typeface="MS PGothic" pitchFamily="34" charset="-128"/>
                <a:cs typeface="Arial"/>
              </a:rPr>
              <a:t>. Eur Respir J. </a:t>
            </a:r>
            <a:r>
              <a:rPr lang="en-US" sz="1200" dirty="0">
                <a:ea typeface="MS PGothic" pitchFamily="34" charset="-128"/>
                <a:cs typeface="Arial"/>
              </a:rPr>
              <a:t>2015;46:903-75.</a:t>
            </a:r>
          </a:p>
        </p:txBody>
      </p:sp>
      <p:sp>
        <p:nvSpPr>
          <p:cNvPr id="5" name="Footer Placeholder 4">
            <a:extLst>
              <a:ext uri="{FF2B5EF4-FFF2-40B4-BE49-F238E27FC236}">
                <a16:creationId xmlns:a16="http://schemas.microsoft.com/office/drawing/2014/main" id="{DA905C3D-4B39-4955-5FC7-D718124E95A8}"/>
              </a:ext>
            </a:extLst>
          </p:cNvPr>
          <p:cNvSpPr>
            <a:spLocks noGrp="1"/>
          </p:cNvSpPr>
          <p:nvPr>
            <p:ph type="ftr" sz="quarter" idx="3"/>
          </p:nvPr>
        </p:nvSpPr>
        <p:spPr>
          <a:xfrm>
            <a:off x="0" y="6379843"/>
            <a:ext cx="10744199" cy="442131"/>
          </a:xfrm>
        </p:spPr>
        <p:txBody>
          <a:bodyPr/>
          <a:lstStyle/>
          <a:p>
            <a:pPr fontAlgn="base">
              <a:spcBef>
                <a:spcPct val="0"/>
              </a:spcBef>
              <a:spcAft>
                <a:spcPts val="600"/>
              </a:spcAft>
              <a:defRPr/>
            </a:pPr>
            <a:r>
              <a:rPr lang="en-GB" sz="1000" dirty="0">
                <a:ea typeface="ＭＳ Ｐゴシック" pitchFamily="-109" charset="-128"/>
                <a:cs typeface="Arial" pitchFamily="34" charset="0"/>
              </a:rPr>
              <a:t>PAH, pulmonary arterial hypertension</a:t>
            </a:r>
          </a:p>
          <a:p>
            <a:pPr fontAlgn="base">
              <a:spcBef>
                <a:spcPct val="0"/>
              </a:spcBef>
              <a:spcAft>
                <a:spcPct val="0"/>
              </a:spcAft>
              <a:defRPr/>
            </a:pPr>
            <a:r>
              <a:rPr lang="en-US" sz="1000" dirty="0" err="1">
                <a:ea typeface="ＭＳ Ｐゴシック" pitchFamily="-109" charset="-128"/>
                <a:cs typeface="Arial"/>
              </a:rPr>
              <a:t>Hoeper</a:t>
            </a:r>
            <a:r>
              <a:rPr lang="en-US" sz="1000" dirty="0">
                <a:ea typeface="ＭＳ Ｐゴシック" pitchFamily="-109" charset="-128"/>
                <a:cs typeface="Arial"/>
              </a:rPr>
              <a:t> MM,</a:t>
            </a:r>
            <a:r>
              <a:rPr lang="en-US" sz="1000" i="1" dirty="0">
                <a:ea typeface="ＭＳ Ｐゴシック" pitchFamily="-109" charset="-128"/>
                <a:cs typeface="Arial"/>
              </a:rPr>
              <a:t> et al</a:t>
            </a:r>
            <a:r>
              <a:rPr lang="en-US" sz="1000" dirty="0">
                <a:ea typeface="ＭＳ Ｐゴシック" pitchFamily="-109" charset="-128"/>
                <a:cs typeface="Arial"/>
              </a:rPr>
              <a:t>. </a:t>
            </a:r>
            <a:r>
              <a:rPr lang="en-US" sz="1000" i="1" dirty="0" err="1">
                <a:ea typeface="ＭＳ Ｐゴシック" pitchFamily="-109" charset="-128"/>
                <a:cs typeface="Arial"/>
              </a:rPr>
              <a:t>Eur</a:t>
            </a:r>
            <a:r>
              <a:rPr lang="en-US" sz="1000" i="1" dirty="0">
                <a:ea typeface="ＭＳ Ｐゴシック" pitchFamily="-109" charset="-128"/>
                <a:cs typeface="Arial"/>
              </a:rPr>
              <a:t> Respir J.</a:t>
            </a:r>
            <a:r>
              <a:rPr lang="en-US" sz="1000" dirty="0">
                <a:ea typeface="ＭＳ Ｐゴシック" pitchFamily="-109" charset="-128"/>
                <a:cs typeface="Arial"/>
              </a:rPr>
              <a:t> 2017;50:1700740; </a:t>
            </a:r>
            <a:r>
              <a:rPr lang="en-GB" sz="1000" dirty="0" err="1">
                <a:ea typeface="ＭＳ Ｐゴシック" pitchFamily="-109" charset="-128"/>
                <a:cs typeface="Arial" pitchFamily="34" charset="0"/>
              </a:rPr>
              <a:t>Kylhammar</a:t>
            </a:r>
            <a:r>
              <a:rPr lang="en-GB" sz="1000" dirty="0">
                <a:ea typeface="ＭＳ Ｐゴシック" pitchFamily="-109" charset="-128"/>
                <a:cs typeface="Arial" pitchFamily="34" charset="0"/>
              </a:rPr>
              <a:t> D,</a:t>
            </a:r>
            <a:r>
              <a:rPr lang="en-GB" sz="1000" i="1" dirty="0">
                <a:ea typeface="ＭＳ Ｐゴシック" pitchFamily="-109" charset="-128"/>
                <a:cs typeface="Arial" pitchFamily="34" charset="0"/>
              </a:rPr>
              <a:t> et al. </a:t>
            </a:r>
            <a:r>
              <a:rPr lang="en-US" sz="1000" i="1" dirty="0" err="1">
                <a:ea typeface="ＭＳ Ｐゴシック" pitchFamily="-109" charset="-128"/>
                <a:cs typeface="Arial"/>
              </a:rPr>
              <a:t>Eur</a:t>
            </a:r>
            <a:r>
              <a:rPr lang="en-US" sz="1000" i="1" dirty="0">
                <a:ea typeface="ＭＳ Ｐゴシック" pitchFamily="-109" charset="-128"/>
                <a:cs typeface="Arial"/>
              </a:rPr>
              <a:t> Heart J.</a:t>
            </a:r>
            <a:r>
              <a:rPr lang="en-US" sz="1000" dirty="0">
                <a:ea typeface="ＭＳ Ｐゴシック" pitchFamily="-109" charset="-128"/>
                <a:cs typeface="Arial"/>
              </a:rPr>
              <a:t> 2017; 39:4175-82. </a:t>
            </a:r>
            <a:endParaRPr lang="en-GB" sz="1000" dirty="0">
              <a:ea typeface="ＭＳ Ｐゴシック" pitchFamily="-109" charset="-128"/>
              <a:cs typeface="Arial" pitchFamily="34" charset="0"/>
            </a:endParaRPr>
          </a:p>
        </p:txBody>
      </p:sp>
    </p:spTree>
    <p:extLst>
      <p:ext uri="{BB962C8B-B14F-4D97-AF65-F5344CB8AC3E}">
        <p14:creationId xmlns:p14="http://schemas.microsoft.com/office/powerpoint/2010/main" val="33491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7FAD-1856-4044-9A6F-01B45DEF6AFB}"/>
              </a:ext>
            </a:extLst>
          </p:cNvPr>
          <p:cNvSpPr>
            <a:spLocks noGrp="1"/>
          </p:cNvSpPr>
          <p:nvPr>
            <p:ph type="title"/>
          </p:nvPr>
        </p:nvSpPr>
        <p:spPr>
          <a:xfrm>
            <a:off x="306577" y="222631"/>
            <a:ext cx="11578845" cy="1185577"/>
          </a:xfrm>
        </p:spPr>
        <p:txBody>
          <a:bodyPr/>
          <a:lstStyle/>
          <a:p>
            <a:r>
              <a:rPr lang="en-US" dirty="0"/>
              <a:t>Risk Stratification and Initial Treatment Approaches to PAH</a:t>
            </a:r>
          </a:p>
        </p:txBody>
      </p:sp>
      <p:grpSp>
        <p:nvGrpSpPr>
          <p:cNvPr id="93" name="Group 92"/>
          <p:cNvGrpSpPr/>
          <p:nvPr/>
        </p:nvGrpSpPr>
        <p:grpSpPr>
          <a:xfrm>
            <a:off x="1218704" y="1658505"/>
            <a:ext cx="9359741" cy="4590744"/>
            <a:chOff x="1768811" y="945907"/>
            <a:chExt cx="5977553" cy="3591803"/>
          </a:xfrm>
        </p:grpSpPr>
        <p:sp>
          <p:nvSpPr>
            <p:cNvPr id="76" name="Freeform 75"/>
            <p:cNvSpPr/>
            <p:nvPr/>
          </p:nvSpPr>
          <p:spPr>
            <a:xfrm>
              <a:off x="2045368" y="3705726"/>
              <a:ext cx="1133977" cy="521369"/>
            </a:xfrm>
            <a:custGeom>
              <a:avLst/>
              <a:gdLst>
                <a:gd name="connsiteX0" fmla="*/ 1110916 w 1122948"/>
                <a:gd name="connsiteY0" fmla="*/ 517358 h 521369"/>
                <a:gd name="connsiteX1" fmla="*/ 0 w 1122948"/>
                <a:gd name="connsiteY1" fmla="*/ 521369 h 521369"/>
                <a:gd name="connsiteX2" fmla="*/ 0 w 1122948"/>
                <a:gd name="connsiteY2" fmla="*/ 521369 h 521369"/>
                <a:gd name="connsiteX3" fmla="*/ 180474 w 1122948"/>
                <a:gd name="connsiteY3" fmla="*/ 497306 h 521369"/>
                <a:gd name="connsiteX4" fmla="*/ 481264 w 1122948"/>
                <a:gd name="connsiteY4" fmla="*/ 417095 h 521369"/>
                <a:gd name="connsiteX5" fmla="*/ 810127 w 1122948"/>
                <a:gd name="connsiteY5" fmla="*/ 248653 h 521369"/>
                <a:gd name="connsiteX6" fmla="*/ 1018674 w 1122948"/>
                <a:gd name="connsiteY6" fmla="*/ 100263 h 521369"/>
                <a:gd name="connsiteX7" fmla="*/ 1122948 w 1122948"/>
                <a:gd name="connsiteY7" fmla="*/ 0 h 521369"/>
                <a:gd name="connsiteX8" fmla="*/ 1122948 w 1122948"/>
                <a:gd name="connsiteY8" fmla="*/ 0 h 521369"/>
                <a:gd name="connsiteX9" fmla="*/ 1110916 w 1122948"/>
                <a:gd name="connsiteY9" fmla="*/ 517358 h 521369"/>
                <a:gd name="connsiteX0" fmla="*/ 1116631 w 1122948"/>
                <a:gd name="connsiteY0" fmla="*/ 513548 h 521369"/>
                <a:gd name="connsiteX1" fmla="*/ 0 w 1122948"/>
                <a:gd name="connsiteY1" fmla="*/ 521369 h 521369"/>
                <a:gd name="connsiteX2" fmla="*/ 0 w 1122948"/>
                <a:gd name="connsiteY2" fmla="*/ 521369 h 521369"/>
                <a:gd name="connsiteX3" fmla="*/ 180474 w 1122948"/>
                <a:gd name="connsiteY3" fmla="*/ 497306 h 521369"/>
                <a:gd name="connsiteX4" fmla="*/ 481264 w 1122948"/>
                <a:gd name="connsiteY4" fmla="*/ 417095 h 521369"/>
                <a:gd name="connsiteX5" fmla="*/ 810127 w 1122948"/>
                <a:gd name="connsiteY5" fmla="*/ 248653 h 521369"/>
                <a:gd name="connsiteX6" fmla="*/ 1018674 w 1122948"/>
                <a:gd name="connsiteY6" fmla="*/ 100263 h 521369"/>
                <a:gd name="connsiteX7" fmla="*/ 1122948 w 1122948"/>
                <a:gd name="connsiteY7" fmla="*/ 0 h 521369"/>
                <a:gd name="connsiteX8" fmla="*/ 1122948 w 1122948"/>
                <a:gd name="connsiteY8" fmla="*/ 0 h 521369"/>
                <a:gd name="connsiteX9" fmla="*/ 1116631 w 1122948"/>
                <a:gd name="connsiteY9" fmla="*/ 513548 h 521369"/>
                <a:gd name="connsiteX0" fmla="*/ 1131871 w 1133977"/>
                <a:gd name="connsiteY0" fmla="*/ 513548 h 521369"/>
                <a:gd name="connsiteX1" fmla="*/ 0 w 1133977"/>
                <a:gd name="connsiteY1" fmla="*/ 521369 h 521369"/>
                <a:gd name="connsiteX2" fmla="*/ 0 w 1133977"/>
                <a:gd name="connsiteY2" fmla="*/ 521369 h 521369"/>
                <a:gd name="connsiteX3" fmla="*/ 180474 w 1133977"/>
                <a:gd name="connsiteY3" fmla="*/ 497306 h 521369"/>
                <a:gd name="connsiteX4" fmla="*/ 481264 w 1133977"/>
                <a:gd name="connsiteY4" fmla="*/ 417095 h 521369"/>
                <a:gd name="connsiteX5" fmla="*/ 810127 w 1133977"/>
                <a:gd name="connsiteY5" fmla="*/ 248653 h 521369"/>
                <a:gd name="connsiteX6" fmla="*/ 1018674 w 1133977"/>
                <a:gd name="connsiteY6" fmla="*/ 100263 h 521369"/>
                <a:gd name="connsiteX7" fmla="*/ 1122948 w 1133977"/>
                <a:gd name="connsiteY7" fmla="*/ 0 h 521369"/>
                <a:gd name="connsiteX8" fmla="*/ 1122948 w 1133977"/>
                <a:gd name="connsiteY8" fmla="*/ 0 h 521369"/>
                <a:gd name="connsiteX9" fmla="*/ 1131871 w 1133977"/>
                <a:gd name="connsiteY9" fmla="*/ 513548 h 52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977" h="521369">
                  <a:moveTo>
                    <a:pt x="1131871" y="513548"/>
                  </a:moveTo>
                  <a:lnTo>
                    <a:pt x="0" y="521369"/>
                  </a:lnTo>
                  <a:lnTo>
                    <a:pt x="0" y="521369"/>
                  </a:lnTo>
                  <a:cubicBezTo>
                    <a:pt x="30079" y="517359"/>
                    <a:pt x="100263" y="514685"/>
                    <a:pt x="180474" y="497306"/>
                  </a:cubicBezTo>
                  <a:cubicBezTo>
                    <a:pt x="260685" y="479927"/>
                    <a:pt x="376322" y="458537"/>
                    <a:pt x="481264" y="417095"/>
                  </a:cubicBezTo>
                  <a:cubicBezTo>
                    <a:pt x="586206" y="375653"/>
                    <a:pt x="720559" y="301458"/>
                    <a:pt x="810127" y="248653"/>
                  </a:cubicBezTo>
                  <a:cubicBezTo>
                    <a:pt x="899695" y="195848"/>
                    <a:pt x="966537" y="141705"/>
                    <a:pt x="1018674" y="100263"/>
                  </a:cubicBezTo>
                  <a:cubicBezTo>
                    <a:pt x="1070811" y="58821"/>
                    <a:pt x="1096879" y="29410"/>
                    <a:pt x="1122948" y="0"/>
                  </a:cubicBezTo>
                  <a:lnTo>
                    <a:pt x="1122948" y="0"/>
                  </a:lnTo>
                  <a:cubicBezTo>
                    <a:pt x="1120842" y="171183"/>
                    <a:pt x="1133977" y="342365"/>
                    <a:pt x="1131871" y="51354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dirty="0">
                <a:solidFill>
                  <a:schemeClr val="tx1"/>
                </a:solidFill>
                <a:latin typeface="Arial"/>
              </a:endParaRPr>
            </a:p>
          </p:txBody>
        </p:sp>
        <p:sp>
          <p:nvSpPr>
            <p:cNvPr id="78" name="Freeform 77"/>
            <p:cNvSpPr/>
            <p:nvPr/>
          </p:nvSpPr>
          <p:spPr>
            <a:xfrm>
              <a:off x="3159937" y="1471864"/>
              <a:ext cx="2575115" cy="2755231"/>
            </a:xfrm>
            <a:custGeom>
              <a:avLst/>
              <a:gdLst>
                <a:gd name="connsiteX0" fmla="*/ 2574758 w 3003884"/>
                <a:gd name="connsiteY0" fmla="*/ 2755231 h 3107489"/>
                <a:gd name="connsiteX1" fmla="*/ 4011 w 3003884"/>
                <a:gd name="connsiteY1" fmla="*/ 2755231 h 3107489"/>
                <a:gd name="connsiteX2" fmla="*/ 0 w 3003884"/>
                <a:gd name="connsiteY2" fmla="*/ 2755231 h 3107489"/>
                <a:gd name="connsiteX3" fmla="*/ 16042 w 3003884"/>
                <a:gd name="connsiteY3" fmla="*/ 2233862 h 3107489"/>
                <a:gd name="connsiteX4" fmla="*/ 16042 w 3003884"/>
                <a:gd name="connsiteY4" fmla="*/ 2233862 h 3107489"/>
                <a:gd name="connsiteX5" fmla="*/ 152400 w 3003884"/>
                <a:gd name="connsiteY5" fmla="*/ 2061410 h 3107489"/>
                <a:gd name="connsiteX6" fmla="*/ 573505 w 3003884"/>
                <a:gd name="connsiteY6" fmla="*/ 1443789 h 3107489"/>
                <a:gd name="connsiteX7" fmla="*/ 1098884 w 3003884"/>
                <a:gd name="connsiteY7" fmla="*/ 677778 h 3107489"/>
                <a:gd name="connsiteX8" fmla="*/ 1536032 w 3003884"/>
                <a:gd name="connsiteY8" fmla="*/ 212557 h 3107489"/>
                <a:gd name="connsiteX9" fmla="*/ 1848853 w 3003884"/>
                <a:gd name="connsiteY9" fmla="*/ 36094 h 3107489"/>
                <a:gd name="connsiteX10" fmla="*/ 2101516 w 3003884"/>
                <a:gd name="connsiteY10" fmla="*/ 56147 h 3107489"/>
                <a:gd name="connsiteX11" fmla="*/ 2422358 w 3003884"/>
                <a:gd name="connsiteY11" fmla="*/ 372978 h 3107489"/>
                <a:gd name="connsiteX12" fmla="*/ 2578769 w 3003884"/>
                <a:gd name="connsiteY12" fmla="*/ 641683 h 3107489"/>
                <a:gd name="connsiteX13" fmla="*/ 2578769 w 3003884"/>
                <a:gd name="connsiteY13" fmla="*/ 641683 h 3107489"/>
                <a:gd name="connsiteX14" fmla="*/ 2574758 w 3003884"/>
                <a:gd name="connsiteY14" fmla="*/ 2755231 h 3107489"/>
                <a:gd name="connsiteX0" fmla="*/ 2574758 w 3003884"/>
                <a:gd name="connsiteY0" fmla="*/ 2755231 h 2847473"/>
                <a:gd name="connsiteX1" fmla="*/ 4011 w 3003884"/>
                <a:gd name="connsiteY1" fmla="*/ 2755231 h 2847473"/>
                <a:gd name="connsiteX2" fmla="*/ 0 w 3003884"/>
                <a:gd name="connsiteY2" fmla="*/ 2755231 h 2847473"/>
                <a:gd name="connsiteX3" fmla="*/ 16042 w 3003884"/>
                <a:gd name="connsiteY3" fmla="*/ 2233862 h 2847473"/>
                <a:gd name="connsiteX4" fmla="*/ 16042 w 3003884"/>
                <a:gd name="connsiteY4" fmla="*/ 2233862 h 2847473"/>
                <a:gd name="connsiteX5" fmla="*/ 152400 w 3003884"/>
                <a:gd name="connsiteY5" fmla="*/ 2061410 h 2847473"/>
                <a:gd name="connsiteX6" fmla="*/ 573505 w 3003884"/>
                <a:gd name="connsiteY6" fmla="*/ 1443789 h 2847473"/>
                <a:gd name="connsiteX7" fmla="*/ 1098884 w 3003884"/>
                <a:gd name="connsiteY7" fmla="*/ 677778 h 2847473"/>
                <a:gd name="connsiteX8" fmla="*/ 1536032 w 3003884"/>
                <a:gd name="connsiteY8" fmla="*/ 212557 h 2847473"/>
                <a:gd name="connsiteX9" fmla="*/ 1848853 w 3003884"/>
                <a:gd name="connsiteY9" fmla="*/ 36094 h 2847473"/>
                <a:gd name="connsiteX10" fmla="*/ 2101516 w 3003884"/>
                <a:gd name="connsiteY10" fmla="*/ 56147 h 2847473"/>
                <a:gd name="connsiteX11" fmla="*/ 2422358 w 3003884"/>
                <a:gd name="connsiteY11" fmla="*/ 372978 h 2847473"/>
                <a:gd name="connsiteX12" fmla="*/ 2578769 w 3003884"/>
                <a:gd name="connsiteY12" fmla="*/ 641683 h 2847473"/>
                <a:gd name="connsiteX13" fmla="*/ 2578769 w 3003884"/>
                <a:gd name="connsiteY13" fmla="*/ 641683 h 2847473"/>
                <a:gd name="connsiteX14" fmla="*/ 2574758 w 3003884"/>
                <a:gd name="connsiteY14" fmla="*/ 2755231 h 2847473"/>
                <a:gd name="connsiteX0" fmla="*/ 2574758 w 2578769"/>
                <a:gd name="connsiteY0" fmla="*/ 2755231 h 2847473"/>
                <a:gd name="connsiteX1" fmla="*/ 4011 w 2578769"/>
                <a:gd name="connsiteY1" fmla="*/ 2755231 h 2847473"/>
                <a:gd name="connsiteX2" fmla="*/ 0 w 2578769"/>
                <a:gd name="connsiteY2" fmla="*/ 2755231 h 2847473"/>
                <a:gd name="connsiteX3" fmla="*/ 16042 w 2578769"/>
                <a:gd name="connsiteY3" fmla="*/ 2233862 h 2847473"/>
                <a:gd name="connsiteX4" fmla="*/ 16042 w 2578769"/>
                <a:gd name="connsiteY4" fmla="*/ 2233862 h 2847473"/>
                <a:gd name="connsiteX5" fmla="*/ 152400 w 2578769"/>
                <a:gd name="connsiteY5" fmla="*/ 2061410 h 2847473"/>
                <a:gd name="connsiteX6" fmla="*/ 573505 w 2578769"/>
                <a:gd name="connsiteY6" fmla="*/ 1443789 h 2847473"/>
                <a:gd name="connsiteX7" fmla="*/ 1098884 w 2578769"/>
                <a:gd name="connsiteY7" fmla="*/ 677778 h 2847473"/>
                <a:gd name="connsiteX8" fmla="*/ 1536032 w 2578769"/>
                <a:gd name="connsiteY8" fmla="*/ 212557 h 2847473"/>
                <a:gd name="connsiteX9" fmla="*/ 1848853 w 2578769"/>
                <a:gd name="connsiteY9" fmla="*/ 36094 h 2847473"/>
                <a:gd name="connsiteX10" fmla="*/ 2101516 w 2578769"/>
                <a:gd name="connsiteY10" fmla="*/ 56147 h 2847473"/>
                <a:gd name="connsiteX11" fmla="*/ 2422358 w 2578769"/>
                <a:gd name="connsiteY11" fmla="*/ 372978 h 2847473"/>
                <a:gd name="connsiteX12" fmla="*/ 2578769 w 2578769"/>
                <a:gd name="connsiteY12" fmla="*/ 641683 h 2847473"/>
                <a:gd name="connsiteX13" fmla="*/ 2578769 w 2578769"/>
                <a:gd name="connsiteY13" fmla="*/ 641683 h 2847473"/>
                <a:gd name="connsiteX14" fmla="*/ 2574758 w 2578769"/>
                <a:gd name="connsiteY14" fmla="*/ 2755231 h 2847473"/>
                <a:gd name="connsiteX0" fmla="*/ 2572084 w 2576095"/>
                <a:gd name="connsiteY0" fmla="*/ 2755231 h 2847891"/>
                <a:gd name="connsiteX1" fmla="*/ 1337 w 2576095"/>
                <a:gd name="connsiteY1" fmla="*/ 2755231 h 2847891"/>
                <a:gd name="connsiteX2" fmla="*/ 108451 w 2576095"/>
                <a:gd name="connsiteY2" fmla="*/ 2755649 h 2847891"/>
                <a:gd name="connsiteX3" fmla="*/ 13368 w 2576095"/>
                <a:gd name="connsiteY3" fmla="*/ 2233862 h 2847891"/>
                <a:gd name="connsiteX4" fmla="*/ 13368 w 2576095"/>
                <a:gd name="connsiteY4" fmla="*/ 2233862 h 2847891"/>
                <a:gd name="connsiteX5" fmla="*/ 149726 w 2576095"/>
                <a:gd name="connsiteY5" fmla="*/ 2061410 h 2847891"/>
                <a:gd name="connsiteX6" fmla="*/ 570831 w 2576095"/>
                <a:gd name="connsiteY6" fmla="*/ 1443789 h 2847891"/>
                <a:gd name="connsiteX7" fmla="*/ 1096210 w 2576095"/>
                <a:gd name="connsiteY7" fmla="*/ 677778 h 2847891"/>
                <a:gd name="connsiteX8" fmla="*/ 1533358 w 2576095"/>
                <a:gd name="connsiteY8" fmla="*/ 212557 h 2847891"/>
                <a:gd name="connsiteX9" fmla="*/ 1846179 w 2576095"/>
                <a:gd name="connsiteY9" fmla="*/ 36094 h 2847891"/>
                <a:gd name="connsiteX10" fmla="*/ 2098842 w 2576095"/>
                <a:gd name="connsiteY10" fmla="*/ 56147 h 2847891"/>
                <a:gd name="connsiteX11" fmla="*/ 2419684 w 2576095"/>
                <a:gd name="connsiteY11" fmla="*/ 372978 h 2847891"/>
                <a:gd name="connsiteX12" fmla="*/ 2576095 w 2576095"/>
                <a:gd name="connsiteY12" fmla="*/ 641683 h 2847891"/>
                <a:gd name="connsiteX13" fmla="*/ 2576095 w 2576095"/>
                <a:gd name="connsiteY13" fmla="*/ 641683 h 2847891"/>
                <a:gd name="connsiteX14" fmla="*/ 2572084 w 2576095"/>
                <a:gd name="connsiteY14" fmla="*/ 2755231 h 2847891"/>
                <a:gd name="connsiteX0" fmla="*/ 2997200 w 3001211"/>
                <a:gd name="connsiteY0" fmla="*/ 2755231 h 2755231"/>
                <a:gd name="connsiteX1" fmla="*/ 426453 w 3001211"/>
                <a:gd name="connsiteY1" fmla="*/ 2755231 h 2755231"/>
                <a:gd name="connsiteX2" fmla="*/ 438484 w 3001211"/>
                <a:gd name="connsiteY2" fmla="*/ 2233862 h 2755231"/>
                <a:gd name="connsiteX3" fmla="*/ 438484 w 3001211"/>
                <a:gd name="connsiteY3" fmla="*/ 2233862 h 2755231"/>
                <a:gd name="connsiteX4" fmla="*/ 574842 w 3001211"/>
                <a:gd name="connsiteY4" fmla="*/ 2061410 h 2755231"/>
                <a:gd name="connsiteX5" fmla="*/ 995947 w 3001211"/>
                <a:gd name="connsiteY5" fmla="*/ 1443789 h 2755231"/>
                <a:gd name="connsiteX6" fmla="*/ 1521326 w 3001211"/>
                <a:gd name="connsiteY6" fmla="*/ 677778 h 2755231"/>
                <a:gd name="connsiteX7" fmla="*/ 1958474 w 3001211"/>
                <a:gd name="connsiteY7" fmla="*/ 212557 h 2755231"/>
                <a:gd name="connsiteX8" fmla="*/ 2271295 w 3001211"/>
                <a:gd name="connsiteY8" fmla="*/ 36094 h 2755231"/>
                <a:gd name="connsiteX9" fmla="*/ 2523958 w 3001211"/>
                <a:gd name="connsiteY9" fmla="*/ 56147 h 2755231"/>
                <a:gd name="connsiteX10" fmla="*/ 2844800 w 3001211"/>
                <a:gd name="connsiteY10" fmla="*/ 372978 h 2755231"/>
                <a:gd name="connsiteX11" fmla="*/ 3001211 w 3001211"/>
                <a:gd name="connsiteY11" fmla="*/ 641683 h 2755231"/>
                <a:gd name="connsiteX12" fmla="*/ 3001211 w 3001211"/>
                <a:gd name="connsiteY12" fmla="*/ 641683 h 2755231"/>
                <a:gd name="connsiteX13" fmla="*/ 2997200 w 3001211"/>
                <a:gd name="connsiteY13" fmla="*/ 2755231 h 2755231"/>
                <a:gd name="connsiteX0" fmla="*/ 2570747 w 2574758"/>
                <a:gd name="connsiteY0" fmla="*/ 2755231 h 2755231"/>
                <a:gd name="connsiteX1" fmla="*/ 0 w 2574758"/>
                <a:gd name="connsiteY1" fmla="*/ 2755231 h 2755231"/>
                <a:gd name="connsiteX2" fmla="*/ 12031 w 2574758"/>
                <a:gd name="connsiteY2" fmla="*/ 2233862 h 2755231"/>
                <a:gd name="connsiteX3" fmla="*/ 12031 w 2574758"/>
                <a:gd name="connsiteY3" fmla="*/ 2233862 h 2755231"/>
                <a:gd name="connsiteX4" fmla="*/ 148389 w 2574758"/>
                <a:gd name="connsiteY4" fmla="*/ 2061410 h 2755231"/>
                <a:gd name="connsiteX5" fmla="*/ 569494 w 2574758"/>
                <a:gd name="connsiteY5" fmla="*/ 1443789 h 2755231"/>
                <a:gd name="connsiteX6" fmla="*/ 1094873 w 2574758"/>
                <a:gd name="connsiteY6" fmla="*/ 677778 h 2755231"/>
                <a:gd name="connsiteX7" fmla="*/ 1532021 w 2574758"/>
                <a:gd name="connsiteY7" fmla="*/ 212557 h 2755231"/>
                <a:gd name="connsiteX8" fmla="*/ 1844842 w 2574758"/>
                <a:gd name="connsiteY8" fmla="*/ 36094 h 2755231"/>
                <a:gd name="connsiteX9" fmla="*/ 2097505 w 2574758"/>
                <a:gd name="connsiteY9" fmla="*/ 56147 h 2755231"/>
                <a:gd name="connsiteX10" fmla="*/ 2418347 w 2574758"/>
                <a:gd name="connsiteY10" fmla="*/ 372978 h 2755231"/>
                <a:gd name="connsiteX11" fmla="*/ 2574758 w 2574758"/>
                <a:gd name="connsiteY11" fmla="*/ 641683 h 2755231"/>
                <a:gd name="connsiteX12" fmla="*/ 2574758 w 2574758"/>
                <a:gd name="connsiteY12" fmla="*/ 641683 h 2755231"/>
                <a:gd name="connsiteX13" fmla="*/ 2570747 w 2574758"/>
                <a:gd name="connsiteY13" fmla="*/ 2755231 h 2755231"/>
                <a:gd name="connsiteX0" fmla="*/ 2570747 w 2574758"/>
                <a:gd name="connsiteY0" fmla="*/ 2755231 h 2755231"/>
                <a:gd name="connsiteX1" fmla="*/ 0 w 2574758"/>
                <a:gd name="connsiteY1" fmla="*/ 2755231 h 2755231"/>
                <a:gd name="connsiteX2" fmla="*/ 12031 w 2574758"/>
                <a:gd name="connsiteY2" fmla="*/ 2233862 h 2755231"/>
                <a:gd name="connsiteX3" fmla="*/ 5180 w 2574758"/>
                <a:gd name="connsiteY3" fmla="*/ 2233862 h 2755231"/>
                <a:gd name="connsiteX4" fmla="*/ 148389 w 2574758"/>
                <a:gd name="connsiteY4" fmla="*/ 2061410 h 2755231"/>
                <a:gd name="connsiteX5" fmla="*/ 569494 w 2574758"/>
                <a:gd name="connsiteY5" fmla="*/ 1443789 h 2755231"/>
                <a:gd name="connsiteX6" fmla="*/ 1094873 w 2574758"/>
                <a:gd name="connsiteY6" fmla="*/ 677778 h 2755231"/>
                <a:gd name="connsiteX7" fmla="*/ 1532021 w 2574758"/>
                <a:gd name="connsiteY7" fmla="*/ 212557 h 2755231"/>
                <a:gd name="connsiteX8" fmla="*/ 1844842 w 2574758"/>
                <a:gd name="connsiteY8" fmla="*/ 36094 h 2755231"/>
                <a:gd name="connsiteX9" fmla="*/ 2097505 w 2574758"/>
                <a:gd name="connsiteY9" fmla="*/ 56147 h 2755231"/>
                <a:gd name="connsiteX10" fmla="*/ 2418347 w 2574758"/>
                <a:gd name="connsiteY10" fmla="*/ 372978 h 2755231"/>
                <a:gd name="connsiteX11" fmla="*/ 2574758 w 2574758"/>
                <a:gd name="connsiteY11" fmla="*/ 641683 h 2755231"/>
                <a:gd name="connsiteX12" fmla="*/ 2574758 w 2574758"/>
                <a:gd name="connsiteY12" fmla="*/ 641683 h 2755231"/>
                <a:gd name="connsiteX13" fmla="*/ 2570747 w 2574758"/>
                <a:gd name="connsiteY13" fmla="*/ 2755231 h 2755231"/>
                <a:gd name="connsiteX0" fmla="*/ 2570747 w 2574758"/>
                <a:gd name="connsiteY0" fmla="*/ 2755231 h 2755231"/>
                <a:gd name="connsiteX1" fmla="*/ 0 w 2574758"/>
                <a:gd name="connsiteY1" fmla="*/ 2755231 h 2755231"/>
                <a:gd name="connsiteX2" fmla="*/ 12031 w 2574758"/>
                <a:gd name="connsiteY2" fmla="*/ 2233862 h 2755231"/>
                <a:gd name="connsiteX3" fmla="*/ 148389 w 2574758"/>
                <a:gd name="connsiteY3" fmla="*/ 2061410 h 2755231"/>
                <a:gd name="connsiteX4" fmla="*/ 569494 w 2574758"/>
                <a:gd name="connsiteY4" fmla="*/ 1443789 h 2755231"/>
                <a:gd name="connsiteX5" fmla="*/ 1094873 w 2574758"/>
                <a:gd name="connsiteY5" fmla="*/ 677778 h 2755231"/>
                <a:gd name="connsiteX6" fmla="*/ 1532021 w 2574758"/>
                <a:gd name="connsiteY6" fmla="*/ 212557 h 2755231"/>
                <a:gd name="connsiteX7" fmla="*/ 1844842 w 2574758"/>
                <a:gd name="connsiteY7" fmla="*/ 36094 h 2755231"/>
                <a:gd name="connsiteX8" fmla="*/ 2097505 w 2574758"/>
                <a:gd name="connsiteY8" fmla="*/ 56147 h 2755231"/>
                <a:gd name="connsiteX9" fmla="*/ 2418347 w 2574758"/>
                <a:gd name="connsiteY9" fmla="*/ 372978 h 2755231"/>
                <a:gd name="connsiteX10" fmla="*/ 2574758 w 2574758"/>
                <a:gd name="connsiteY10" fmla="*/ 641683 h 2755231"/>
                <a:gd name="connsiteX11" fmla="*/ 2574758 w 2574758"/>
                <a:gd name="connsiteY11" fmla="*/ 641683 h 2755231"/>
                <a:gd name="connsiteX12" fmla="*/ 2570747 w 2574758"/>
                <a:gd name="connsiteY12" fmla="*/ 2755231 h 2755231"/>
                <a:gd name="connsiteX0" fmla="*/ 2570747 w 2574758"/>
                <a:gd name="connsiteY0" fmla="*/ 2755231 h 2755231"/>
                <a:gd name="connsiteX1" fmla="*/ 0 w 2574758"/>
                <a:gd name="connsiteY1" fmla="*/ 2755231 h 2755231"/>
                <a:gd name="connsiteX2" fmla="*/ 5180 w 2574758"/>
                <a:gd name="connsiteY2" fmla="*/ 2239577 h 2755231"/>
                <a:gd name="connsiteX3" fmla="*/ 148389 w 2574758"/>
                <a:gd name="connsiteY3" fmla="*/ 2061410 h 2755231"/>
                <a:gd name="connsiteX4" fmla="*/ 569494 w 2574758"/>
                <a:gd name="connsiteY4" fmla="*/ 1443789 h 2755231"/>
                <a:gd name="connsiteX5" fmla="*/ 1094873 w 2574758"/>
                <a:gd name="connsiteY5" fmla="*/ 677778 h 2755231"/>
                <a:gd name="connsiteX6" fmla="*/ 1532021 w 2574758"/>
                <a:gd name="connsiteY6" fmla="*/ 212557 h 2755231"/>
                <a:gd name="connsiteX7" fmla="*/ 1844842 w 2574758"/>
                <a:gd name="connsiteY7" fmla="*/ 36094 h 2755231"/>
                <a:gd name="connsiteX8" fmla="*/ 2097505 w 2574758"/>
                <a:gd name="connsiteY8" fmla="*/ 56147 h 2755231"/>
                <a:gd name="connsiteX9" fmla="*/ 2418347 w 2574758"/>
                <a:gd name="connsiteY9" fmla="*/ 372978 h 2755231"/>
                <a:gd name="connsiteX10" fmla="*/ 2574758 w 2574758"/>
                <a:gd name="connsiteY10" fmla="*/ 641683 h 2755231"/>
                <a:gd name="connsiteX11" fmla="*/ 2574758 w 2574758"/>
                <a:gd name="connsiteY11" fmla="*/ 641683 h 2755231"/>
                <a:gd name="connsiteX12" fmla="*/ 2570747 w 2574758"/>
                <a:gd name="connsiteY12" fmla="*/ 2755231 h 2755231"/>
                <a:gd name="connsiteX0" fmla="*/ 2573009 w 2577020"/>
                <a:gd name="connsiteY0" fmla="*/ 2755231 h 2755231"/>
                <a:gd name="connsiteX1" fmla="*/ 2262 w 2577020"/>
                <a:gd name="connsiteY1" fmla="*/ 2755231 h 2755231"/>
                <a:gd name="connsiteX2" fmla="*/ 1727 w 2577020"/>
                <a:gd name="connsiteY2" fmla="*/ 2249102 h 2755231"/>
                <a:gd name="connsiteX3" fmla="*/ 150651 w 2577020"/>
                <a:gd name="connsiteY3" fmla="*/ 2061410 h 2755231"/>
                <a:gd name="connsiteX4" fmla="*/ 571756 w 2577020"/>
                <a:gd name="connsiteY4" fmla="*/ 1443789 h 2755231"/>
                <a:gd name="connsiteX5" fmla="*/ 1097135 w 2577020"/>
                <a:gd name="connsiteY5" fmla="*/ 677778 h 2755231"/>
                <a:gd name="connsiteX6" fmla="*/ 1534283 w 2577020"/>
                <a:gd name="connsiteY6" fmla="*/ 212557 h 2755231"/>
                <a:gd name="connsiteX7" fmla="*/ 1847104 w 2577020"/>
                <a:gd name="connsiteY7" fmla="*/ 36094 h 2755231"/>
                <a:gd name="connsiteX8" fmla="*/ 2099767 w 2577020"/>
                <a:gd name="connsiteY8" fmla="*/ 56147 h 2755231"/>
                <a:gd name="connsiteX9" fmla="*/ 2420609 w 2577020"/>
                <a:gd name="connsiteY9" fmla="*/ 372978 h 2755231"/>
                <a:gd name="connsiteX10" fmla="*/ 2577020 w 2577020"/>
                <a:gd name="connsiteY10" fmla="*/ 641683 h 2755231"/>
                <a:gd name="connsiteX11" fmla="*/ 2577020 w 2577020"/>
                <a:gd name="connsiteY11" fmla="*/ 641683 h 2755231"/>
                <a:gd name="connsiteX12" fmla="*/ 2573009 w 2577020"/>
                <a:gd name="connsiteY12" fmla="*/ 2755231 h 2755231"/>
                <a:gd name="connsiteX0" fmla="*/ 2570747 w 2574758"/>
                <a:gd name="connsiteY0" fmla="*/ 2755231 h 2755231"/>
                <a:gd name="connsiteX1" fmla="*/ 0 w 2574758"/>
                <a:gd name="connsiteY1" fmla="*/ 2755231 h 2755231"/>
                <a:gd name="connsiteX2" fmla="*/ 5180 w 2574758"/>
                <a:gd name="connsiteY2" fmla="*/ 2249102 h 2755231"/>
                <a:gd name="connsiteX3" fmla="*/ 148389 w 2574758"/>
                <a:gd name="connsiteY3" fmla="*/ 2061410 h 2755231"/>
                <a:gd name="connsiteX4" fmla="*/ 569494 w 2574758"/>
                <a:gd name="connsiteY4" fmla="*/ 1443789 h 2755231"/>
                <a:gd name="connsiteX5" fmla="*/ 1094873 w 2574758"/>
                <a:gd name="connsiteY5" fmla="*/ 677778 h 2755231"/>
                <a:gd name="connsiteX6" fmla="*/ 1532021 w 2574758"/>
                <a:gd name="connsiteY6" fmla="*/ 212557 h 2755231"/>
                <a:gd name="connsiteX7" fmla="*/ 1844842 w 2574758"/>
                <a:gd name="connsiteY7" fmla="*/ 36094 h 2755231"/>
                <a:gd name="connsiteX8" fmla="*/ 2097505 w 2574758"/>
                <a:gd name="connsiteY8" fmla="*/ 56147 h 2755231"/>
                <a:gd name="connsiteX9" fmla="*/ 2418347 w 2574758"/>
                <a:gd name="connsiteY9" fmla="*/ 372978 h 2755231"/>
                <a:gd name="connsiteX10" fmla="*/ 2574758 w 2574758"/>
                <a:gd name="connsiteY10" fmla="*/ 641683 h 2755231"/>
                <a:gd name="connsiteX11" fmla="*/ 2574758 w 2574758"/>
                <a:gd name="connsiteY11" fmla="*/ 641683 h 2755231"/>
                <a:gd name="connsiteX12" fmla="*/ 2570747 w 2574758"/>
                <a:gd name="connsiteY12" fmla="*/ 2755231 h 2755231"/>
                <a:gd name="connsiteX0" fmla="*/ 2571104 w 2575115"/>
                <a:gd name="connsiteY0" fmla="*/ 2755231 h 2755231"/>
                <a:gd name="connsiteX1" fmla="*/ 357 w 2575115"/>
                <a:gd name="connsiteY1" fmla="*/ 2755231 h 2755231"/>
                <a:gd name="connsiteX2" fmla="*/ 1727 w 2575115"/>
                <a:gd name="connsiteY2" fmla="*/ 2256722 h 2755231"/>
                <a:gd name="connsiteX3" fmla="*/ 148746 w 2575115"/>
                <a:gd name="connsiteY3" fmla="*/ 2061410 h 2755231"/>
                <a:gd name="connsiteX4" fmla="*/ 569851 w 2575115"/>
                <a:gd name="connsiteY4" fmla="*/ 1443789 h 2755231"/>
                <a:gd name="connsiteX5" fmla="*/ 1095230 w 2575115"/>
                <a:gd name="connsiteY5" fmla="*/ 677778 h 2755231"/>
                <a:gd name="connsiteX6" fmla="*/ 1532378 w 2575115"/>
                <a:gd name="connsiteY6" fmla="*/ 212557 h 2755231"/>
                <a:gd name="connsiteX7" fmla="*/ 1845199 w 2575115"/>
                <a:gd name="connsiteY7" fmla="*/ 36094 h 2755231"/>
                <a:gd name="connsiteX8" fmla="*/ 2097862 w 2575115"/>
                <a:gd name="connsiteY8" fmla="*/ 56147 h 2755231"/>
                <a:gd name="connsiteX9" fmla="*/ 2418704 w 2575115"/>
                <a:gd name="connsiteY9" fmla="*/ 372978 h 2755231"/>
                <a:gd name="connsiteX10" fmla="*/ 2575115 w 2575115"/>
                <a:gd name="connsiteY10" fmla="*/ 641683 h 2755231"/>
                <a:gd name="connsiteX11" fmla="*/ 2575115 w 2575115"/>
                <a:gd name="connsiteY11" fmla="*/ 641683 h 2755231"/>
                <a:gd name="connsiteX12" fmla="*/ 2571104 w 2575115"/>
                <a:gd name="connsiteY12" fmla="*/ 2755231 h 27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5115" h="2755231">
                  <a:moveTo>
                    <a:pt x="2571104" y="2755231"/>
                  </a:moveTo>
                  <a:lnTo>
                    <a:pt x="357" y="2755231"/>
                  </a:lnTo>
                  <a:cubicBezTo>
                    <a:pt x="2084" y="2583346"/>
                    <a:pt x="0" y="2428607"/>
                    <a:pt x="1727" y="2256722"/>
                  </a:cubicBezTo>
                  <a:lnTo>
                    <a:pt x="148746" y="2061410"/>
                  </a:lnTo>
                  <a:cubicBezTo>
                    <a:pt x="242798" y="1929731"/>
                    <a:pt x="569851" y="1443789"/>
                    <a:pt x="569851" y="1443789"/>
                  </a:cubicBezTo>
                  <a:cubicBezTo>
                    <a:pt x="727598" y="1213184"/>
                    <a:pt x="934809" y="882983"/>
                    <a:pt x="1095230" y="677778"/>
                  </a:cubicBezTo>
                  <a:cubicBezTo>
                    <a:pt x="1255651" y="472573"/>
                    <a:pt x="1407383" y="319504"/>
                    <a:pt x="1532378" y="212557"/>
                  </a:cubicBezTo>
                  <a:cubicBezTo>
                    <a:pt x="1657373" y="105610"/>
                    <a:pt x="1750952" y="62162"/>
                    <a:pt x="1845199" y="36094"/>
                  </a:cubicBezTo>
                  <a:cubicBezTo>
                    <a:pt x="1939446" y="10026"/>
                    <a:pt x="2002278" y="0"/>
                    <a:pt x="2097862" y="56147"/>
                  </a:cubicBezTo>
                  <a:cubicBezTo>
                    <a:pt x="2193446" y="112294"/>
                    <a:pt x="2339162" y="275389"/>
                    <a:pt x="2418704" y="372978"/>
                  </a:cubicBezTo>
                  <a:cubicBezTo>
                    <a:pt x="2498246" y="470567"/>
                    <a:pt x="2536680" y="556125"/>
                    <a:pt x="2575115" y="641683"/>
                  </a:cubicBezTo>
                  <a:lnTo>
                    <a:pt x="2575115" y="641683"/>
                  </a:lnTo>
                  <a:lnTo>
                    <a:pt x="2571104" y="275523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dirty="0">
                <a:solidFill>
                  <a:schemeClr val="tx1"/>
                </a:solidFill>
                <a:latin typeface="Arial"/>
              </a:endParaRPr>
            </a:p>
          </p:txBody>
        </p:sp>
        <p:sp>
          <p:nvSpPr>
            <p:cNvPr id="79" name="Freeform 78"/>
            <p:cNvSpPr/>
            <p:nvPr/>
          </p:nvSpPr>
          <p:spPr>
            <a:xfrm>
              <a:off x="5733097" y="2118360"/>
              <a:ext cx="1645920" cy="2110740"/>
            </a:xfrm>
            <a:custGeom>
              <a:avLst/>
              <a:gdLst>
                <a:gd name="connsiteX0" fmla="*/ 1645920 w 1645920"/>
                <a:gd name="connsiteY0" fmla="*/ 2110740 h 2110740"/>
                <a:gd name="connsiteX1" fmla="*/ 0 w 1645920"/>
                <a:gd name="connsiteY1" fmla="*/ 2110740 h 2110740"/>
                <a:gd name="connsiteX2" fmla="*/ 0 w 1645920"/>
                <a:gd name="connsiteY2" fmla="*/ 2110740 h 2110740"/>
                <a:gd name="connsiteX3" fmla="*/ 3810 w 1645920"/>
                <a:gd name="connsiteY3" fmla="*/ 0 h 2110740"/>
                <a:gd name="connsiteX4" fmla="*/ 3810 w 1645920"/>
                <a:gd name="connsiteY4" fmla="*/ 0 h 2110740"/>
                <a:gd name="connsiteX5" fmla="*/ 175260 w 1645920"/>
                <a:gd name="connsiteY5" fmla="*/ 304800 h 2110740"/>
                <a:gd name="connsiteX6" fmla="*/ 415290 w 1645920"/>
                <a:gd name="connsiteY6" fmla="*/ 815340 h 2110740"/>
                <a:gd name="connsiteX7" fmla="*/ 621030 w 1645920"/>
                <a:gd name="connsiteY7" fmla="*/ 1203960 h 2110740"/>
                <a:gd name="connsiteX8" fmla="*/ 792480 w 1645920"/>
                <a:gd name="connsiteY8" fmla="*/ 1516380 h 2110740"/>
                <a:gd name="connsiteX9" fmla="*/ 1013460 w 1645920"/>
                <a:gd name="connsiteY9" fmla="*/ 1794510 h 2110740"/>
                <a:gd name="connsiteX10" fmla="*/ 1322070 w 1645920"/>
                <a:gd name="connsiteY10" fmla="*/ 2011680 h 2110740"/>
                <a:gd name="connsiteX11" fmla="*/ 1645920 w 1645920"/>
                <a:gd name="connsiteY11" fmla="*/ 2110740 h 21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2110740">
                  <a:moveTo>
                    <a:pt x="1645920" y="2110740"/>
                  </a:moveTo>
                  <a:lnTo>
                    <a:pt x="0" y="2110740"/>
                  </a:lnTo>
                  <a:lnTo>
                    <a:pt x="0" y="2110740"/>
                  </a:lnTo>
                  <a:lnTo>
                    <a:pt x="3810" y="0"/>
                  </a:lnTo>
                  <a:lnTo>
                    <a:pt x="3810" y="0"/>
                  </a:lnTo>
                  <a:cubicBezTo>
                    <a:pt x="32385" y="50800"/>
                    <a:pt x="106680" y="168910"/>
                    <a:pt x="175260" y="304800"/>
                  </a:cubicBezTo>
                  <a:cubicBezTo>
                    <a:pt x="243840" y="440690"/>
                    <a:pt x="340995" y="665480"/>
                    <a:pt x="415290" y="815340"/>
                  </a:cubicBezTo>
                  <a:cubicBezTo>
                    <a:pt x="489585" y="965200"/>
                    <a:pt x="558165" y="1087120"/>
                    <a:pt x="621030" y="1203960"/>
                  </a:cubicBezTo>
                  <a:cubicBezTo>
                    <a:pt x="683895" y="1320800"/>
                    <a:pt x="727075" y="1417955"/>
                    <a:pt x="792480" y="1516380"/>
                  </a:cubicBezTo>
                  <a:cubicBezTo>
                    <a:pt x="857885" y="1614805"/>
                    <a:pt x="925195" y="1711960"/>
                    <a:pt x="1013460" y="1794510"/>
                  </a:cubicBezTo>
                  <a:cubicBezTo>
                    <a:pt x="1101725" y="1877060"/>
                    <a:pt x="1215390" y="1957070"/>
                    <a:pt x="1322070" y="2011680"/>
                  </a:cubicBezTo>
                  <a:cubicBezTo>
                    <a:pt x="1428750" y="2066290"/>
                    <a:pt x="1541145" y="2094230"/>
                    <a:pt x="1645920" y="211074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dirty="0">
                <a:solidFill>
                  <a:schemeClr val="tx1"/>
                </a:solidFill>
                <a:latin typeface="Arial"/>
              </a:endParaRPr>
            </a:p>
          </p:txBody>
        </p:sp>
        <p:sp>
          <p:nvSpPr>
            <p:cNvPr id="80" name="Freeform 79"/>
            <p:cNvSpPr/>
            <p:nvPr/>
          </p:nvSpPr>
          <p:spPr>
            <a:xfrm>
              <a:off x="2050837" y="1478138"/>
              <a:ext cx="5345325" cy="2733006"/>
            </a:xfrm>
            <a:custGeom>
              <a:avLst/>
              <a:gdLst>
                <a:gd name="connsiteX0" fmla="*/ 0 w 5338234"/>
                <a:gd name="connsiteY0" fmla="*/ 2760839 h 2762956"/>
                <a:gd name="connsiteX1" fmla="*/ 241300 w 5338234"/>
                <a:gd name="connsiteY1" fmla="*/ 2726973 h 2762956"/>
                <a:gd name="connsiteX2" fmla="*/ 711200 w 5338234"/>
                <a:gd name="connsiteY2" fmla="*/ 2544939 h 2762956"/>
                <a:gd name="connsiteX3" fmla="*/ 1096434 w 5338234"/>
                <a:gd name="connsiteY3" fmla="*/ 2257073 h 2762956"/>
                <a:gd name="connsiteX4" fmla="*/ 1452034 w 5338234"/>
                <a:gd name="connsiteY4" fmla="*/ 1795639 h 2762956"/>
                <a:gd name="connsiteX5" fmla="*/ 1799167 w 5338234"/>
                <a:gd name="connsiteY5" fmla="*/ 1266473 h 2762956"/>
                <a:gd name="connsiteX6" fmla="*/ 2247900 w 5338234"/>
                <a:gd name="connsiteY6" fmla="*/ 627239 h 2762956"/>
                <a:gd name="connsiteX7" fmla="*/ 2637367 w 5338234"/>
                <a:gd name="connsiteY7" fmla="*/ 203906 h 2762956"/>
                <a:gd name="connsiteX8" fmla="*/ 2950634 w 5338234"/>
                <a:gd name="connsiteY8" fmla="*/ 34573 h 2762956"/>
                <a:gd name="connsiteX9" fmla="*/ 3196167 w 5338234"/>
                <a:gd name="connsiteY9" fmla="*/ 43039 h 2762956"/>
                <a:gd name="connsiteX10" fmla="*/ 3471334 w 5338234"/>
                <a:gd name="connsiteY10" fmla="*/ 292806 h 2762956"/>
                <a:gd name="connsiteX11" fmla="*/ 3822700 w 5338234"/>
                <a:gd name="connsiteY11" fmla="*/ 889706 h 2762956"/>
                <a:gd name="connsiteX12" fmla="*/ 4267200 w 5338234"/>
                <a:gd name="connsiteY12" fmla="*/ 1782939 h 2762956"/>
                <a:gd name="connsiteX13" fmla="*/ 4584700 w 5338234"/>
                <a:gd name="connsiteY13" fmla="*/ 2320573 h 2762956"/>
                <a:gd name="connsiteX14" fmla="*/ 4940300 w 5338234"/>
                <a:gd name="connsiteY14" fmla="*/ 2608439 h 2762956"/>
                <a:gd name="connsiteX15" fmla="*/ 5338234 w 5338234"/>
                <a:gd name="connsiteY15" fmla="*/ 2756606 h 2762956"/>
                <a:gd name="connsiteX0" fmla="*/ 0 w 5338234"/>
                <a:gd name="connsiteY0" fmla="*/ 2772128 h 2774245"/>
                <a:gd name="connsiteX1" fmla="*/ 241300 w 5338234"/>
                <a:gd name="connsiteY1" fmla="*/ 2738262 h 2774245"/>
                <a:gd name="connsiteX2" fmla="*/ 711200 w 5338234"/>
                <a:gd name="connsiteY2" fmla="*/ 2556228 h 2774245"/>
                <a:gd name="connsiteX3" fmla="*/ 1096434 w 5338234"/>
                <a:gd name="connsiteY3" fmla="*/ 2268362 h 2774245"/>
                <a:gd name="connsiteX4" fmla="*/ 1452034 w 5338234"/>
                <a:gd name="connsiteY4" fmla="*/ 1806928 h 2774245"/>
                <a:gd name="connsiteX5" fmla="*/ 1799167 w 5338234"/>
                <a:gd name="connsiteY5" fmla="*/ 1277762 h 2774245"/>
                <a:gd name="connsiteX6" fmla="*/ 2247900 w 5338234"/>
                <a:gd name="connsiteY6" fmla="*/ 638528 h 2774245"/>
                <a:gd name="connsiteX7" fmla="*/ 2637367 w 5338234"/>
                <a:gd name="connsiteY7" fmla="*/ 215195 h 2774245"/>
                <a:gd name="connsiteX8" fmla="*/ 2950634 w 5338234"/>
                <a:gd name="connsiteY8" fmla="*/ 45862 h 2774245"/>
                <a:gd name="connsiteX9" fmla="*/ 3196167 w 5338234"/>
                <a:gd name="connsiteY9" fmla="*/ 54328 h 2774245"/>
                <a:gd name="connsiteX10" fmla="*/ 3513667 w 5338234"/>
                <a:gd name="connsiteY10" fmla="*/ 371828 h 2774245"/>
                <a:gd name="connsiteX11" fmla="*/ 3822700 w 5338234"/>
                <a:gd name="connsiteY11" fmla="*/ 900995 h 2774245"/>
                <a:gd name="connsiteX12" fmla="*/ 4267200 w 5338234"/>
                <a:gd name="connsiteY12" fmla="*/ 1794228 h 2774245"/>
                <a:gd name="connsiteX13" fmla="*/ 4584700 w 5338234"/>
                <a:gd name="connsiteY13" fmla="*/ 2331862 h 2774245"/>
                <a:gd name="connsiteX14" fmla="*/ 4940300 w 5338234"/>
                <a:gd name="connsiteY14" fmla="*/ 2619728 h 2774245"/>
                <a:gd name="connsiteX15" fmla="*/ 5338234 w 5338234"/>
                <a:gd name="connsiteY15" fmla="*/ 2767895 h 2774245"/>
                <a:gd name="connsiteX0" fmla="*/ 0 w 5338234"/>
                <a:gd name="connsiteY0" fmla="*/ 2755195 h 2757312"/>
                <a:gd name="connsiteX1" fmla="*/ 241300 w 5338234"/>
                <a:gd name="connsiteY1" fmla="*/ 2721329 h 2757312"/>
                <a:gd name="connsiteX2" fmla="*/ 711200 w 5338234"/>
                <a:gd name="connsiteY2" fmla="*/ 2539295 h 2757312"/>
                <a:gd name="connsiteX3" fmla="*/ 1096434 w 5338234"/>
                <a:gd name="connsiteY3" fmla="*/ 2251429 h 2757312"/>
                <a:gd name="connsiteX4" fmla="*/ 1452034 w 5338234"/>
                <a:gd name="connsiteY4" fmla="*/ 1789995 h 2757312"/>
                <a:gd name="connsiteX5" fmla="*/ 1799167 w 5338234"/>
                <a:gd name="connsiteY5" fmla="*/ 1260829 h 2757312"/>
                <a:gd name="connsiteX6" fmla="*/ 2247900 w 5338234"/>
                <a:gd name="connsiteY6" fmla="*/ 621595 h 2757312"/>
                <a:gd name="connsiteX7" fmla="*/ 2637367 w 5338234"/>
                <a:gd name="connsiteY7" fmla="*/ 198262 h 2757312"/>
                <a:gd name="connsiteX8" fmla="*/ 2950634 w 5338234"/>
                <a:gd name="connsiteY8" fmla="*/ 28929 h 2757312"/>
                <a:gd name="connsiteX9" fmla="*/ 3213100 w 5338234"/>
                <a:gd name="connsiteY9" fmla="*/ 54328 h 2757312"/>
                <a:gd name="connsiteX10" fmla="*/ 3513667 w 5338234"/>
                <a:gd name="connsiteY10" fmla="*/ 354895 h 2757312"/>
                <a:gd name="connsiteX11" fmla="*/ 3822700 w 5338234"/>
                <a:gd name="connsiteY11" fmla="*/ 884062 h 2757312"/>
                <a:gd name="connsiteX12" fmla="*/ 4267200 w 5338234"/>
                <a:gd name="connsiteY12" fmla="*/ 1777295 h 2757312"/>
                <a:gd name="connsiteX13" fmla="*/ 4584700 w 5338234"/>
                <a:gd name="connsiteY13" fmla="*/ 2314929 h 2757312"/>
                <a:gd name="connsiteX14" fmla="*/ 4940300 w 5338234"/>
                <a:gd name="connsiteY14" fmla="*/ 2602795 h 2757312"/>
                <a:gd name="connsiteX15" fmla="*/ 5338234 w 5338234"/>
                <a:gd name="connsiteY15" fmla="*/ 2750962 h 2757312"/>
                <a:gd name="connsiteX0" fmla="*/ 0 w 5347230"/>
                <a:gd name="connsiteY0" fmla="*/ 2755195 h 2757312"/>
                <a:gd name="connsiteX1" fmla="*/ 241300 w 5347230"/>
                <a:gd name="connsiteY1" fmla="*/ 2721329 h 2757312"/>
                <a:gd name="connsiteX2" fmla="*/ 711200 w 5347230"/>
                <a:gd name="connsiteY2" fmla="*/ 2539295 h 2757312"/>
                <a:gd name="connsiteX3" fmla="*/ 1096434 w 5347230"/>
                <a:gd name="connsiteY3" fmla="*/ 2251429 h 2757312"/>
                <a:gd name="connsiteX4" fmla="*/ 1452034 w 5347230"/>
                <a:gd name="connsiteY4" fmla="*/ 1789995 h 2757312"/>
                <a:gd name="connsiteX5" fmla="*/ 1799167 w 5347230"/>
                <a:gd name="connsiteY5" fmla="*/ 1260829 h 2757312"/>
                <a:gd name="connsiteX6" fmla="*/ 2247900 w 5347230"/>
                <a:gd name="connsiteY6" fmla="*/ 621595 h 2757312"/>
                <a:gd name="connsiteX7" fmla="*/ 2637367 w 5347230"/>
                <a:gd name="connsiteY7" fmla="*/ 198262 h 2757312"/>
                <a:gd name="connsiteX8" fmla="*/ 2950634 w 5347230"/>
                <a:gd name="connsiteY8" fmla="*/ 28929 h 2757312"/>
                <a:gd name="connsiteX9" fmla="*/ 3213100 w 5347230"/>
                <a:gd name="connsiteY9" fmla="*/ 54328 h 2757312"/>
                <a:gd name="connsiteX10" fmla="*/ 3513667 w 5347230"/>
                <a:gd name="connsiteY10" fmla="*/ 354895 h 2757312"/>
                <a:gd name="connsiteX11" fmla="*/ 3822700 w 5347230"/>
                <a:gd name="connsiteY11" fmla="*/ 884062 h 2757312"/>
                <a:gd name="connsiteX12" fmla="*/ 4267200 w 5347230"/>
                <a:gd name="connsiteY12" fmla="*/ 1777295 h 2757312"/>
                <a:gd name="connsiteX13" fmla="*/ 4584700 w 5347230"/>
                <a:gd name="connsiteY13" fmla="*/ 2314929 h 2757312"/>
                <a:gd name="connsiteX14" fmla="*/ 4940300 w 5347230"/>
                <a:gd name="connsiteY14" fmla="*/ 2602795 h 2757312"/>
                <a:gd name="connsiteX15" fmla="*/ 5347230 w 5347230"/>
                <a:gd name="connsiteY15" fmla="*/ 2749375 h 2757312"/>
                <a:gd name="connsiteX0" fmla="*/ 0 w 5347230"/>
                <a:gd name="connsiteY0" fmla="*/ 2755195 h 2757312"/>
                <a:gd name="connsiteX1" fmla="*/ 241300 w 5347230"/>
                <a:gd name="connsiteY1" fmla="*/ 2721329 h 2757312"/>
                <a:gd name="connsiteX2" fmla="*/ 711200 w 5347230"/>
                <a:gd name="connsiteY2" fmla="*/ 2539295 h 2757312"/>
                <a:gd name="connsiteX3" fmla="*/ 1096434 w 5347230"/>
                <a:gd name="connsiteY3" fmla="*/ 2251429 h 2757312"/>
                <a:gd name="connsiteX4" fmla="*/ 1452034 w 5347230"/>
                <a:gd name="connsiteY4" fmla="*/ 1789995 h 2757312"/>
                <a:gd name="connsiteX5" fmla="*/ 1799167 w 5347230"/>
                <a:gd name="connsiteY5" fmla="*/ 1260829 h 2757312"/>
                <a:gd name="connsiteX6" fmla="*/ 2247900 w 5347230"/>
                <a:gd name="connsiteY6" fmla="*/ 621595 h 2757312"/>
                <a:gd name="connsiteX7" fmla="*/ 2637367 w 5347230"/>
                <a:gd name="connsiteY7" fmla="*/ 198262 h 2757312"/>
                <a:gd name="connsiteX8" fmla="*/ 2950634 w 5347230"/>
                <a:gd name="connsiteY8" fmla="*/ 28929 h 2757312"/>
                <a:gd name="connsiteX9" fmla="*/ 3213100 w 5347230"/>
                <a:gd name="connsiteY9" fmla="*/ 54328 h 2757312"/>
                <a:gd name="connsiteX10" fmla="*/ 3513667 w 5347230"/>
                <a:gd name="connsiteY10" fmla="*/ 354895 h 2757312"/>
                <a:gd name="connsiteX11" fmla="*/ 3822700 w 5347230"/>
                <a:gd name="connsiteY11" fmla="*/ 884062 h 2757312"/>
                <a:gd name="connsiteX12" fmla="*/ 4267200 w 5347230"/>
                <a:gd name="connsiteY12" fmla="*/ 1777295 h 2757312"/>
                <a:gd name="connsiteX13" fmla="*/ 4584700 w 5347230"/>
                <a:gd name="connsiteY13" fmla="*/ 2314929 h 2757312"/>
                <a:gd name="connsiteX14" fmla="*/ 4940300 w 5347230"/>
                <a:gd name="connsiteY14" fmla="*/ 2602795 h 2757312"/>
                <a:gd name="connsiteX15" fmla="*/ 5347230 w 5347230"/>
                <a:gd name="connsiteY15" fmla="*/ 2749375 h 2757312"/>
                <a:gd name="connsiteX0" fmla="*/ 0 w 5347230"/>
                <a:gd name="connsiteY0" fmla="*/ 2755195 h 2757312"/>
                <a:gd name="connsiteX1" fmla="*/ 241300 w 5347230"/>
                <a:gd name="connsiteY1" fmla="*/ 2721329 h 2757312"/>
                <a:gd name="connsiteX2" fmla="*/ 711200 w 5347230"/>
                <a:gd name="connsiteY2" fmla="*/ 2539295 h 2757312"/>
                <a:gd name="connsiteX3" fmla="*/ 1096434 w 5347230"/>
                <a:gd name="connsiteY3" fmla="*/ 2251429 h 2757312"/>
                <a:gd name="connsiteX4" fmla="*/ 1452034 w 5347230"/>
                <a:gd name="connsiteY4" fmla="*/ 1789995 h 2757312"/>
                <a:gd name="connsiteX5" fmla="*/ 1799167 w 5347230"/>
                <a:gd name="connsiteY5" fmla="*/ 1260829 h 2757312"/>
                <a:gd name="connsiteX6" fmla="*/ 2247900 w 5347230"/>
                <a:gd name="connsiteY6" fmla="*/ 621595 h 2757312"/>
                <a:gd name="connsiteX7" fmla="*/ 2637367 w 5347230"/>
                <a:gd name="connsiteY7" fmla="*/ 198262 h 2757312"/>
                <a:gd name="connsiteX8" fmla="*/ 2950634 w 5347230"/>
                <a:gd name="connsiteY8" fmla="*/ 28929 h 2757312"/>
                <a:gd name="connsiteX9" fmla="*/ 3213100 w 5347230"/>
                <a:gd name="connsiteY9" fmla="*/ 54328 h 2757312"/>
                <a:gd name="connsiteX10" fmla="*/ 3513667 w 5347230"/>
                <a:gd name="connsiteY10" fmla="*/ 354895 h 2757312"/>
                <a:gd name="connsiteX11" fmla="*/ 3822700 w 5347230"/>
                <a:gd name="connsiteY11" fmla="*/ 884062 h 2757312"/>
                <a:gd name="connsiteX12" fmla="*/ 4267200 w 5347230"/>
                <a:gd name="connsiteY12" fmla="*/ 1777295 h 2757312"/>
                <a:gd name="connsiteX13" fmla="*/ 4584700 w 5347230"/>
                <a:gd name="connsiteY13" fmla="*/ 2314929 h 2757312"/>
                <a:gd name="connsiteX14" fmla="*/ 4940300 w 5347230"/>
                <a:gd name="connsiteY14" fmla="*/ 2602795 h 2757312"/>
                <a:gd name="connsiteX15" fmla="*/ 5347230 w 5347230"/>
                <a:gd name="connsiteY15" fmla="*/ 2716037 h 2757312"/>
                <a:gd name="connsiteX0" fmla="*/ 0 w 5347230"/>
                <a:gd name="connsiteY0" fmla="*/ 2755195 h 2757312"/>
                <a:gd name="connsiteX1" fmla="*/ 241300 w 5347230"/>
                <a:gd name="connsiteY1" fmla="*/ 2721329 h 2757312"/>
                <a:gd name="connsiteX2" fmla="*/ 711200 w 5347230"/>
                <a:gd name="connsiteY2" fmla="*/ 2539295 h 2757312"/>
                <a:gd name="connsiteX3" fmla="*/ 1096434 w 5347230"/>
                <a:gd name="connsiteY3" fmla="*/ 2251429 h 2757312"/>
                <a:gd name="connsiteX4" fmla="*/ 1452034 w 5347230"/>
                <a:gd name="connsiteY4" fmla="*/ 1789995 h 2757312"/>
                <a:gd name="connsiteX5" fmla="*/ 1799167 w 5347230"/>
                <a:gd name="connsiteY5" fmla="*/ 1260829 h 2757312"/>
                <a:gd name="connsiteX6" fmla="*/ 2247900 w 5347230"/>
                <a:gd name="connsiteY6" fmla="*/ 621595 h 2757312"/>
                <a:gd name="connsiteX7" fmla="*/ 2637367 w 5347230"/>
                <a:gd name="connsiteY7" fmla="*/ 198262 h 2757312"/>
                <a:gd name="connsiteX8" fmla="*/ 2950634 w 5347230"/>
                <a:gd name="connsiteY8" fmla="*/ 28929 h 2757312"/>
                <a:gd name="connsiteX9" fmla="*/ 3213100 w 5347230"/>
                <a:gd name="connsiteY9" fmla="*/ 54328 h 2757312"/>
                <a:gd name="connsiteX10" fmla="*/ 3513667 w 5347230"/>
                <a:gd name="connsiteY10" fmla="*/ 354895 h 2757312"/>
                <a:gd name="connsiteX11" fmla="*/ 3822700 w 5347230"/>
                <a:gd name="connsiteY11" fmla="*/ 884062 h 2757312"/>
                <a:gd name="connsiteX12" fmla="*/ 4267200 w 5347230"/>
                <a:gd name="connsiteY12" fmla="*/ 1777295 h 2757312"/>
                <a:gd name="connsiteX13" fmla="*/ 4584700 w 5347230"/>
                <a:gd name="connsiteY13" fmla="*/ 2314929 h 2757312"/>
                <a:gd name="connsiteX14" fmla="*/ 4940300 w 5347230"/>
                <a:gd name="connsiteY14" fmla="*/ 2602795 h 2757312"/>
                <a:gd name="connsiteX15" fmla="*/ 5176732 w 5347230"/>
                <a:gd name="connsiteY15" fmla="*/ 2691907 h 2757312"/>
                <a:gd name="connsiteX16" fmla="*/ 5347230 w 5347230"/>
                <a:gd name="connsiteY16" fmla="*/ 2716037 h 2757312"/>
                <a:gd name="connsiteX0" fmla="*/ 0 w 5347230"/>
                <a:gd name="connsiteY0" fmla="*/ 2755195 h 2757312"/>
                <a:gd name="connsiteX1" fmla="*/ 241300 w 5347230"/>
                <a:gd name="connsiteY1" fmla="*/ 2721329 h 2757312"/>
                <a:gd name="connsiteX2" fmla="*/ 711200 w 5347230"/>
                <a:gd name="connsiteY2" fmla="*/ 2539295 h 2757312"/>
                <a:gd name="connsiteX3" fmla="*/ 1096434 w 5347230"/>
                <a:gd name="connsiteY3" fmla="*/ 2251429 h 2757312"/>
                <a:gd name="connsiteX4" fmla="*/ 1452034 w 5347230"/>
                <a:gd name="connsiteY4" fmla="*/ 1789995 h 2757312"/>
                <a:gd name="connsiteX5" fmla="*/ 1799167 w 5347230"/>
                <a:gd name="connsiteY5" fmla="*/ 1260829 h 2757312"/>
                <a:gd name="connsiteX6" fmla="*/ 2247900 w 5347230"/>
                <a:gd name="connsiteY6" fmla="*/ 621595 h 2757312"/>
                <a:gd name="connsiteX7" fmla="*/ 2637367 w 5347230"/>
                <a:gd name="connsiteY7" fmla="*/ 198262 h 2757312"/>
                <a:gd name="connsiteX8" fmla="*/ 2950634 w 5347230"/>
                <a:gd name="connsiteY8" fmla="*/ 28929 h 2757312"/>
                <a:gd name="connsiteX9" fmla="*/ 3213100 w 5347230"/>
                <a:gd name="connsiteY9" fmla="*/ 54328 h 2757312"/>
                <a:gd name="connsiteX10" fmla="*/ 3513667 w 5347230"/>
                <a:gd name="connsiteY10" fmla="*/ 354895 h 2757312"/>
                <a:gd name="connsiteX11" fmla="*/ 3822700 w 5347230"/>
                <a:gd name="connsiteY11" fmla="*/ 884062 h 2757312"/>
                <a:gd name="connsiteX12" fmla="*/ 4267200 w 5347230"/>
                <a:gd name="connsiteY12" fmla="*/ 1777295 h 2757312"/>
                <a:gd name="connsiteX13" fmla="*/ 4584700 w 5347230"/>
                <a:gd name="connsiteY13" fmla="*/ 2314929 h 2757312"/>
                <a:gd name="connsiteX14" fmla="*/ 4915535 w 5347230"/>
                <a:gd name="connsiteY14" fmla="*/ 2589460 h 2757312"/>
                <a:gd name="connsiteX15" fmla="*/ 5176732 w 5347230"/>
                <a:gd name="connsiteY15" fmla="*/ 2691907 h 2757312"/>
                <a:gd name="connsiteX16" fmla="*/ 5347230 w 5347230"/>
                <a:gd name="connsiteY16" fmla="*/ 2716037 h 2757312"/>
                <a:gd name="connsiteX0" fmla="*/ 0 w 5331990"/>
                <a:gd name="connsiteY0" fmla="*/ 2749375 h 2756342"/>
                <a:gd name="connsiteX1" fmla="*/ 226060 w 5331990"/>
                <a:gd name="connsiteY1" fmla="*/ 2721329 h 2756342"/>
                <a:gd name="connsiteX2" fmla="*/ 695960 w 5331990"/>
                <a:gd name="connsiteY2" fmla="*/ 2539295 h 2756342"/>
                <a:gd name="connsiteX3" fmla="*/ 1081194 w 5331990"/>
                <a:gd name="connsiteY3" fmla="*/ 2251429 h 2756342"/>
                <a:gd name="connsiteX4" fmla="*/ 1436794 w 5331990"/>
                <a:gd name="connsiteY4" fmla="*/ 1789995 h 2756342"/>
                <a:gd name="connsiteX5" fmla="*/ 1783927 w 5331990"/>
                <a:gd name="connsiteY5" fmla="*/ 1260829 h 2756342"/>
                <a:gd name="connsiteX6" fmla="*/ 2232660 w 5331990"/>
                <a:gd name="connsiteY6" fmla="*/ 621595 h 2756342"/>
                <a:gd name="connsiteX7" fmla="*/ 2622127 w 5331990"/>
                <a:gd name="connsiteY7" fmla="*/ 198262 h 2756342"/>
                <a:gd name="connsiteX8" fmla="*/ 2935394 w 5331990"/>
                <a:gd name="connsiteY8" fmla="*/ 28929 h 2756342"/>
                <a:gd name="connsiteX9" fmla="*/ 3197860 w 5331990"/>
                <a:gd name="connsiteY9" fmla="*/ 54328 h 2756342"/>
                <a:gd name="connsiteX10" fmla="*/ 3498427 w 5331990"/>
                <a:gd name="connsiteY10" fmla="*/ 354895 h 2756342"/>
                <a:gd name="connsiteX11" fmla="*/ 3807460 w 5331990"/>
                <a:gd name="connsiteY11" fmla="*/ 884062 h 2756342"/>
                <a:gd name="connsiteX12" fmla="*/ 4251960 w 5331990"/>
                <a:gd name="connsiteY12" fmla="*/ 1777295 h 2756342"/>
                <a:gd name="connsiteX13" fmla="*/ 4569460 w 5331990"/>
                <a:gd name="connsiteY13" fmla="*/ 2314929 h 2756342"/>
                <a:gd name="connsiteX14" fmla="*/ 4900295 w 5331990"/>
                <a:gd name="connsiteY14" fmla="*/ 2589460 h 2756342"/>
                <a:gd name="connsiteX15" fmla="*/ 5161492 w 5331990"/>
                <a:gd name="connsiteY15" fmla="*/ 2691907 h 2756342"/>
                <a:gd name="connsiteX16" fmla="*/ 5331990 w 5331990"/>
                <a:gd name="connsiteY16" fmla="*/ 2716037 h 2756342"/>
                <a:gd name="connsiteX0" fmla="*/ 0 w 5343420"/>
                <a:gd name="connsiteY0" fmla="*/ 2716037 h 2750786"/>
                <a:gd name="connsiteX1" fmla="*/ 237490 w 5343420"/>
                <a:gd name="connsiteY1" fmla="*/ 2721329 h 2750786"/>
                <a:gd name="connsiteX2" fmla="*/ 707390 w 5343420"/>
                <a:gd name="connsiteY2" fmla="*/ 2539295 h 2750786"/>
                <a:gd name="connsiteX3" fmla="*/ 1092624 w 5343420"/>
                <a:gd name="connsiteY3" fmla="*/ 2251429 h 2750786"/>
                <a:gd name="connsiteX4" fmla="*/ 1448224 w 5343420"/>
                <a:gd name="connsiteY4" fmla="*/ 1789995 h 2750786"/>
                <a:gd name="connsiteX5" fmla="*/ 1795357 w 5343420"/>
                <a:gd name="connsiteY5" fmla="*/ 1260829 h 2750786"/>
                <a:gd name="connsiteX6" fmla="*/ 2244090 w 5343420"/>
                <a:gd name="connsiteY6" fmla="*/ 621595 h 2750786"/>
                <a:gd name="connsiteX7" fmla="*/ 2633557 w 5343420"/>
                <a:gd name="connsiteY7" fmla="*/ 198262 h 2750786"/>
                <a:gd name="connsiteX8" fmla="*/ 2946824 w 5343420"/>
                <a:gd name="connsiteY8" fmla="*/ 28929 h 2750786"/>
                <a:gd name="connsiteX9" fmla="*/ 3209290 w 5343420"/>
                <a:gd name="connsiteY9" fmla="*/ 54328 h 2750786"/>
                <a:gd name="connsiteX10" fmla="*/ 3509857 w 5343420"/>
                <a:gd name="connsiteY10" fmla="*/ 354895 h 2750786"/>
                <a:gd name="connsiteX11" fmla="*/ 3818890 w 5343420"/>
                <a:gd name="connsiteY11" fmla="*/ 884062 h 2750786"/>
                <a:gd name="connsiteX12" fmla="*/ 4263390 w 5343420"/>
                <a:gd name="connsiteY12" fmla="*/ 1777295 h 2750786"/>
                <a:gd name="connsiteX13" fmla="*/ 4580890 w 5343420"/>
                <a:gd name="connsiteY13" fmla="*/ 2314929 h 2750786"/>
                <a:gd name="connsiteX14" fmla="*/ 4911725 w 5343420"/>
                <a:gd name="connsiteY14" fmla="*/ 2589460 h 2750786"/>
                <a:gd name="connsiteX15" fmla="*/ 5172922 w 5343420"/>
                <a:gd name="connsiteY15" fmla="*/ 2691907 h 2750786"/>
                <a:gd name="connsiteX16" fmla="*/ 5343420 w 5343420"/>
                <a:gd name="connsiteY16" fmla="*/ 2716037 h 2750786"/>
                <a:gd name="connsiteX0" fmla="*/ 0 w 5343420"/>
                <a:gd name="connsiteY0" fmla="*/ 2716037 h 2731736"/>
                <a:gd name="connsiteX1" fmla="*/ 292735 w 5343420"/>
                <a:gd name="connsiteY1" fmla="*/ 2702279 h 2731736"/>
                <a:gd name="connsiteX2" fmla="*/ 707390 w 5343420"/>
                <a:gd name="connsiteY2" fmla="*/ 2539295 h 2731736"/>
                <a:gd name="connsiteX3" fmla="*/ 1092624 w 5343420"/>
                <a:gd name="connsiteY3" fmla="*/ 2251429 h 2731736"/>
                <a:gd name="connsiteX4" fmla="*/ 1448224 w 5343420"/>
                <a:gd name="connsiteY4" fmla="*/ 1789995 h 2731736"/>
                <a:gd name="connsiteX5" fmla="*/ 1795357 w 5343420"/>
                <a:gd name="connsiteY5" fmla="*/ 1260829 h 2731736"/>
                <a:gd name="connsiteX6" fmla="*/ 2244090 w 5343420"/>
                <a:gd name="connsiteY6" fmla="*/ 621595 h 2731736"/>
                <a:gd name="connsiteX7" fmla="*/ 2633557 w 5343420"/>
                <a:gd name="connsiteY7" fmla="*/ 198262 h 2731736"/>
                <a:gd name="connsiteX8" fmla="*/ 2946824 w 5343420"/>
                <a:gd name="connsiteY8" fmla="*/ 28929 h 2731736"/>
                <a:gd name="connsiteX9" fmla="*/ 3209290 w 5343420"/>
                <a:gd name="connsiteY9" fmla="*/ 54328 h 2731736"/>
                <a:gd name="connsiteX10" fmla="*/ 3509857 w 5343420"/>
                <a:gd name="connsiteY10" fmla="*/ 354895 h 2731736"/>
                <a:gd name="connsiteX11" fmla="*/ 3818890 w 5343420"/>
                <a:gd name="connsiteY11" fmla="*/ 884062 h 2731736"/>
                <a:gd name="connsiteX12" fmla="*/ 4263390 w 5343420"/>
                <a:gd name="connsiteY12" fmla="*/ 1777295 h 2731736"/>
                <a:gd name="connsiteX13" fmla="*/ 4580890 w 5343420"/>
                <a:gd name="connsiteY13" fmla="*/ 2314929 h 2731736"/>
                <a:gd name="connsiteX14" fmla="*/ 4911725 w 5343420"/>
                <a:gd name="connsiteY14" fmla="*/ 2589460 h 2731736"/>
                <a:gd name="connsiteX15" fmla="*/ 5172922 w 5343420"/>
                <a:gd name="connsiteY15" fmla="*/ 2691907 h 2731736"/>
                <a:gd name="connsiteX16" fmla="*/ 5343420 w 5343420"/>
                <a:gd name="connsiteY16" fmla="*/ 2716037 h 2731736"/>
                <a:gd name="connsiteX0" fmla="*/ 0 w 5345325"/>
                <a:gd name="connsiteY0" fmla="*/ 2723657 h 2733006"/>
                <a:gd name="connsiteX1" fmla="*/ 294640 w 5345325"/>
                <a:gd name="connsiteY1" fmla="*/ 2702279 h 2733006"/>
                <a:gd name="connsiteX2" fmla="*/ 709295 w 5345325"/>
                <a:gd name="connsiteY2" fmla="*/ 2539295 h 2733006"/>
                <a:gd name="connsiteX3" fmla="*/ 1094529 w 5345325"/>
                <a:gd name="connsiteY3" fmla="*/ 2251429 h 2733006"/>
                <a:gd name="connsiteX4" fmla="*/ 1450129 w 5345325"/>
                <a:gd name="connsiteY4" fmla="*/ 1789995 h 2733006"/>
                <a:gd name="connsiteX5" fmla="*/ 1797262 w 5345325"/>
                <a:gd name="connsiteY5" fmla="*/ 1260829 h 2733006"/>
                <a:gd name="connsiteX6" fmla="*/ 2245995 w 5345325"/>
                <a:gd name="connsiteY6" fmla="*/ 621595 h 2733006"/>
                <a:gd name="connsiteX7" fmla="*/ 2635462 w 5345325"/>
                <a:gd name="connsiteY7" fmla="*/ 198262 h 2733006"/>
                <a:gd name="connsiteX8" fmla="*/ 2948729 w 5345325"/>
                <a:gd name="connsiteY8" fmla="*/ 28929 h 2733006"/>
                <a:gd name="connsiteX9" fmla="*/ 3211195 w 5345325"/>
                <a:gd name="connsiteY9" fmla="*/ 54328 h 2733006"/>
                <a:gd name="connsiteX10" fmla="*/ 3511762 w 5345325"/>
                <a:gd name="connsiteY10" fmla="*/ 354895 h 2733006"/>
                <a:gd name="connsiteX11" fmla="*/ 3820795 w 5345325"/>
                <a:gd name="connsiteY11" fmla="*/ 884062 h 2733006"/>
                <a:gd name="connsiteX12" fmla="*/ 4265295 w 5345325"/>
                <a:gd name="connsiteY12" fmla="*/ 1777295 h 2733006"/>
                <a:gd name="connsiteX13" fmla="*/ 4582795 w 5345325"/>
                <a:gd name="connsiteY13" fmla="*/ 2314929 h 2733006"/>
                <a:gd name="connsiteX14" fmla="*/ 4913630 w 5345325"/>
                <a:gd name="connsiteY14" fmla="*/ 2589460 h 2733006"/>
                <a:gd name="connsiteX15" fmla="*/ 5174827 w 5345325"/>
                <a:gd name="connsiteY15" fmla="*/ 2691907 h 2733006"/>
                <a:gd name="connsiteX16" fmla="*/ 5345325 w 5345325"/>
                <a:gd name="connsiteY16" fmla="*/ 2716037 h 273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45325" h="2733006">
                  <a:moveTo>
                    <a:pt x="0" y="2723657"/>
                  </a:moveTo>
                  <a:cubicBezTo>
                    <a:pt x="61383" y="2724715"/>
                    <a:pt x="176424" y="2733006"/>
                    <a:pt x="294640" y="2702279"/>
                  </a:cubicBezTo>
                  <a:cubicBezTo>
                    <a:pt x="412856" y="2671552"/>
                    <a:pt x="575980" y="2614437"/>
                    <a:pt x="709295" y="2539295"/>
                  </a:cubicBezTo>
                  <a:cubicBezTo>
                    <a:pt x="842610" y="2464153"/>
                    <a:pt x="971057" y="2376312"/>
                    <a:pt x="1094529" y="2251429"/>
                  </a:cubicBezTo>
                  <a:cubicBezTo>
                    <a:pt x="1218001" y="2126546"/>
                    <a:pt x="1333007" y="1955095"/>
                    <a:pt x="1450129" y="1789995"/>
                  </a:cubicBezTo>
                  <a:cubicBezTo>
                    <a:pt x="1567251" y="1624895"/>
                    <a:pt x="1664618" y="1455562"/>
                    <a:pt x="1797262" y="1260829"/>
                  </a:cubicBezTo>
                  <a:cubicBezTo>
                    <a:pt x="1929906" y="1066096"/>
                    <a:pt x="2106295" y="798689"/>
                    <a:pt x="2245995" y="621595"/>
                  </a:cubicBezTo>
                  <a:cubicBezTo>
                    <a:pt x="2385695" y="444501"/>
                    <a:pt x="2518340" y="297040"/>
                    <a:pt x="2635462" y="198262"/>
                  </a:cubicBezTo>
                  <a:cubicBezTo>
                    <a:pt x="2752584" y="99484"/>
                    <a:pt x="2852774" y="52918"/>
                    <a:pt x="2948729" y="28929"/>
                  </a:cubicBezTo>
                  <a:cubicBezTo>
                    <a:pt x="3044684" y="4940"/>
                    <a:pt x="3117356" y="0"/>
                    <a:pt x="3211195" y="54328"/>
                  </a:cubicBezTo>
                  <a:cubicBezTo>
                    <a:pt x="3305034" y="108656"/>
                    <a:pt x="3410162" y="216606"/>
                    <a:pt x="3511762" y="354895"/>
                  </a:cubicBezTo>
                  <a:cubicBezTo>
                    <a:pt x="3613362" y="493184"/>
                    <a:pt x="3695206" y="646995"/>
                    <a:pt x="3820795" y="884062"/>
                  </a:cubicBezTo>
                  <a:cubicBezTo>
                    <a:pt x="3946384" y="1121129"/>
                    <a:pt x="4138295" y="1538817"/>
                    <a:pt x="4265295" y="1777295"/>
                  </a:cubicBezTo>
                  <a:cubicBezTo>
                    <a:pt x="4392295" y="2015773"/>
                    <a:pt x="4474739" y="2179568"/>
                    <a:pt x="4582795" y="2314929"/>
                  </a:cubicBezTo>
                  <a:cubicBezTo>
                    <a:pt x="4690851" y="2450290"/>
                    <a:pt x="4814958" y="2526630"/>
                    <a:pt x="4913630" y="2589460"/>
                  </a:cubicBezTo>
                  <a:cubicBezTo>
                    <a:pt x="5012302" y="2652290"/>
                    <a:pt x="5102878" y="2670811"/>
                    <a:pt x="5174827" y="2691907"/>
                  </a:cubicBezTo>
                  <a:cubicBezTo>
                    <a:pt x="5246776" y="2713003"/>
                    <a:pt x="5320719" y="2710428"/>
                    <a:pt x="5345325" y="2716037"/>
                  </a:cubicBezTo>
                </a:path>
              </a:pathLst>
            </a:custGeom>
            <a:ln w="571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400" dirty="0">
                <a:latin typeface="Arial"/>
              </a:endParaRPr>
            </a:p>
          </p:txBody>
        </p:sp>
        <p:grpSp>
          <p:nvGrpSpPr>
            <p:cNvPr id="92" name="Group 91"/>
            <p:cNvGrpSpPr/>
            <p:nvPr/>
          </p:nvGrpSpPr>
          <p:grpSpPr>
            <a:xfrm>
              <a:off x="2028050" y="1108710"/>
              <a:ext cx="5594277" cy="3429000"/>
              <a:chOff x="2028050" y="1104900"/>
              <a:chExt cx="5594277" cy="3429000"/>
            </a:xfrm>
          </p:grpSpPr>
          <p:cxnSp>
            <p:nvCxnSpPr>
              <p:cNvPr id="39" name="Straight Connector 38"/>
              <p:cNvCxnSpPr/>
              <p:nvPr/>
            </p:nvCxnSpPr>
            <p:spPr>
              <a:xfrm>
                <a:off x="2028092" y="4214605"/>
                <a:ext cx="5594235" cy="0"/>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028050" y="1104900"/>
                <a:ext cx="3705443" cy="3429000"/>
                <a:chOff x="2028050" y="1104900"/>
                <a:chExt cx="3705443" cy="3429000"/>
              </a:xfrm>
            </p:grpSpPr>
            <p:cxnSp>
              <p:nvCxnSpPr>
                <p:cNvPr id="36" name="Straight Connector 7"/>
                <p:cNvCxnSpPr/>
                <p:nvPr/>
              </p:nvCxnSpPr>
              <p:spPr>
                <a:xfrm>
                  <a:off x="2028050" y="1104900"/>
                  <a:ext cx="0" cy="3429000"/>
                </a:xfrm>
                <a:prstGeom prst="line">
                  <a:avLst/>
                </a:prstGeom>
                <a:ln w="19050">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7"/>
                <p:cNvCxnSpPr/>
                <p:nvPr/>
              </p:nvCxnSpPr>
              <p:spPr>
                <a:xfrm>
                  <a:off x="3723718" y="1104900"/>
                  <a:ext cx="0" cy="3429000"/>
                </a:xfrm>
                <a:prstGeom prst="line">
                  <a:avLst/>
                </a:prstGeom>
                <a:ln w="19050">
                  <a:solidFill>
                    <a:schemeClr val="tx1">
                      <a:lumMod val="75000"/>
                      <a:lumOff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7"/>
                <p:cNvCxnSpPr/>
                <p:nvPr/>
              </p:nvCxnSpPr>
              <p:spPr>
                <a:xfrm>
                  <a:off x="5733493" y="1104900"/>
                  <a:ext cx="0" cy="3429000"/>
                </a:xfrm>
                <a:prstGeom prst="line">
                  <a:avLst/>
                </a:prstGeom>
                <a:ln w="19050">
                  <a:solidFill>
                    <a:schemeClr val="tx1">
                      <a:lumMod val="75000"/>
                      <a:lumOff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3776778" y="945907"/>
              <a:ext cx="1898089" cy="240805"/>
            </a:xfrm>
            <a:prstGeom prst="rect">
              <a:avLst/>
            </a:prstGeom>
          </p:spPr>
          <p:txBody>
            <a:bodyPr wrap="square">
              <a:spAutoFit/>
            </a:bodyPr>
            <a:lstStyle/>
            <a:p>
              <a:pPr algn="ctr" defTabSz="685783">
                <a:defRPr/>
              </a:pPr>
              <a:r>
                <a:rPr lang="en-US" sz="1400" b="1" kern="0" dirty="0">
                  <a:latin typeface="Arial"/>
                  <a:ea typeface="MS PGothic" pitchFamily="34" charset="-128"/>
                  <a:cs typeface="Arial" charset="0"/>
                </a:rPr>
                <a:t>Combination Oral Therapy</a:t>
              </a:r>
            </a:p>
          </p:txBody>
        </p:sp>
        <p:sp>
          <p:nvSpPr>
            <p:cNvPr id="50" name="Rectangle 49"/>
            <p:cNvSpPr/>
            <p:nvPr/>
          </p:nvSpPr>
          <p:spPr>
            <a:xfrm>
              <a:off x="2059200" y="945907"/>
              <a:ext cx="1641600" cy="240805"/>
            </a:xfrm>
            <a:prstGeom prst="rect">
              <a:avLst/>
            </a:prstGeom>
          </p:spPr>
          <p:txBody>
            <a:bodyPr wrap="square">
              <a:spAutoFit/>
            </a:bodyPr>
            <a:lstStyle/>
            <a:p>
              <a:pPr algn="ctr" defTabSz="685783">
                <a:defRPr/>
              </a:pPr>
              <a:r>
                <a:rPr lang="en-US" sz="1400" b="1" kern="0" dirty="0">
                  <a:latin typeface="Arial"/>
                  <a:ea typeface="MS PGothic" pitchFamily="34" charset="-128"/>
                  <a:cs typeface="Arial" charset="0"/>
                </a:rPr>
                <a:t>Monotherapy</a:t>
              </a:r>
            </a:p>
          </p:txBody>
        </p:sp>
        <p:sp>
          <p:nvSpPr>
            <p:cNvPr id="51" name="Rectangle 50"/>
            <p:cNvSpPr/>
            <p:nvPr/>
          </p:nvSpPr>
          <p:spPr>
            <a:xfrm>
              <a:off x="5787611" y="945907"/>
              <a:ext cx="1832389" cy="409368"/>
            </a:xfrm>
            <a:prstGeom prst="rect">
              <a:avLst/>
            </a:prstGeom>
          </p:spPr>
          <p:txBody>
            <a:bodyPr wrap="square">
              <a:spAutoFit/>
            </a:bodyPr>
            <a:lstStyle/>
            <a:p>
              <a:pPr algn="ctr" defTabSz="685783">
                <a:defRPr/>
              </a:pPr>
              <a:r>
                <a:rPr lang="en-US" sz="1400" b="1" kern="0" dirty="0">
                  <a:latin typeface="Arial"/>
                  <a:ea typeface="MS PGothic" pitchFamily="34" charset="-128"/>
                  <a:cs typeface="Arial" charset="0"/>
                </a:rPr>
                <a:t>Combination Therapy Including</a:t>
              </a:r>
              <a:br>
                <a:rPr lang="en-US" sz="1400" b="1" kern="0" dirty="0">
                  <a:latin typeface="Arial"/>
                  <a:ea typeface="MS PGothic" pitchFamily="34" charset="-128"/>
                  <a:cs typeface="Arial" charset="0"/>
                </a:rPr>
              </a:br>
              <a:r>
                <a:rPr lang="en-US" sz="1400" b="1" kern="0" dirty="0">
                  <a:latin typeface="Arial"/>
                  <a:ea typeface="MS PGothic" pitchFamily="34" charset="-128"/>
                  <a:cs typeface="Arial" charset="0"/>
                </a:rPr>
                <a:t>Parenteral Therapy</a:t>
              </a:r>
            </a:p>
          </p:txBody>
        </p:sp>
        <p:sp>
          <p:nvSpPr>
            <p:cNvPr id="12" name="TextBox 11"/>
            <p:cNvSpPr txBox="1"/>
            <p:nvPr/>
          </p:nvSpPr>
          <p:spPr>
            <a:xfrm rot="16200000">
              <a:off x="435380" y="2768791"/>
              <a:ext cx="2806098" cy="139236"/>
            </a:xfrm>
            <a:prstGeom prst="rect">
              <a:avLst/>
            </a:prstGeom>
            <a:noFill/>
          </p:spPr>
          <p:txBody>
            <a:bodyPr wrap="square" lIns="0" tIns="0" rIns="0" bIns="0" rtlCol="0">
              <a:spAutoFit/>
            </a:bodyPr>
            <a:lstStyle/>
            <a:p>
              <a:pPr algn="ctr" defTabSz="685783">
                <a:defRPr/>
              </a:pPr>
              <a:r>
                <a:rPr lang="en-US" sz="1400" b="1" kern="0" dirty="0">
                  <a:latin typeface="Arial"/>
                  <a:ea typeface="MS PGothic" pitchFamily="34" charset="-128"/>
                  <a:cs typeface="Arial" pitchFamily="34" charset="0"/>
                </a:rPr>
                <a:t>No. of Patients</a:t>
              </a:r>
            </a:p>
          </p:txBody>
        </p:sp>
        <p:grpSp>
          <p:nvGrpSpPr>
            <p:cNvPr id="57" name="Group 56"/>
            <p:cNvGrpSpPr/>
            <p:nvPr/>
          </p:nvGrpSpPr>
          <p:grpSpPr>
            <a:xfrm>
              <a:off x="2028825" y="4302415"/>
              <a:ext cx="1695268" cy="168563"/>
              <a:chOff x="2028825" y="4302415"/>
              <a:chExt cx="1695268" cy="168563"/>
            </a:xfrm>
          </p:grpSpPr>
          <p:sp>
            <p:nvSpPr>
              <p:cNvPr id="13" name="TextBox 12"/>
              <p:cNvSpPr txBox="1"/>
              <p:nvPr/>
            </p:nvSpPr>
            <p:spPr>
              <a:xfrm>
                <a:off x="2028825" y="4302415"/>
                <a:ext cx="1695268" cy="168563"/>
              </a:xfrm>
              <a:prstGeom prst="rect">
                <a:avLst/>
              </a:prstGeom>
              <a:noFill/>
            </p:spPr>
            <p:txBody>
              <a:bodyPr wrap="square" lIns="0" tIns="0" rIns="0" bIns="0" rtlCol="0">
                <a:spAutoFit/>
              </a:bodyPr>
              <a:lstStyle/>
              <a:p>
                <a:pPr algn="ctr" defTabSz="685783">
                  <a:defRPr/>
                </a:pPr>
                <a:r>
                  <a:rPr lang="en-US" sz="1400" b="1" kern="0" dirty="0">
                    <a:latin typeface="Arial"/>
                    <a:ea typeface="MS PGothic" pitchFamily="34" charset="-128"/>
                    <a:cs typeface="Arial" pitchFamily="34" charset="0"/>
                  </a:rPr>
                  <a:t>Low risk</a:t>
                </a:r>
              </a:p>
            </p:txBody>
          </p:sp>
          <p:cxnSp>
            <p:nvCxnSpPr>
              <p:cNvPr id="55" name="Straight Arrow Connector 54"/>
              <p:cNvCxnSpPr/>
              <p:nvPr/>
            </p:nvCxnSpPr>
            <p:spPr>
              <a:xfrm>
                <a:off x="3201988" y="4397828"/>
                <a:ext cx="515483" cy="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028825" y="4397828"/>
                <a:ext cx="512775" cy="0"/>
              </a:xfrm>
              <a:prstGeom prst="straightConnector1">
                <a:avLst/>
              </a:prstGeom>
              <a:ln w="190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721735" y="4302415"/>
              <a:ext cx="2005329" cy="168563"/>
              <a:chOff x="1718764" y="4302415"/>
              <a:chExt cx="2005329" cy="168563"/>
            </a:xfrm>
          </p:grpSpPr>
          <p:sp>
            <p:nvSpPr>
              <p:cNvPr id="59" name="TextBox 58"/>
              <p:cNvSpPr txBox="1"/>
              <p:nvPr/>
            </p:nvSpPr>
            <p:spPr>
              <a:xfrm>
                <a:off x="1718764" y="4302415"/>
                <a:ext cx="2005329" cy="168563"/>
              </a:xfrm>
              <a:prstGeom prst="rect">
                <a:avLst/>
              </a:prstGeom>
              <a:noFill/>
            </p:spPr>
            <p:txBody>
              <a:bodyPr wrap="square" lIns="0" tIns="0" rIns="0" bIns="0" rtlCol="0">
                <a:spAutoFit/>
              </a:bodyPr>
              <a:lstStyle/>
              <a:p>
                <a:pPr algn="ctr" defTabSz="685783">
                  <a:defRPr/>
                </a:pPr>
                <a:r>
                  <a:rPr lang="en-US" sz="1400" b="1" kern="0" dirty="0">
                    <a:latin typeface="Arial"/>
                    <a:ea typeface="MS PGothic" pitchFamily="34" charset="-128"/>
                    <a:cs typeface="Arial" pitchFamily="34" charset="0"/>
                  </a:rPr>
                  <a:t>Intermediate risk</a:t>
                </a:r>
              </a:p>
            </p:txBody>
          </p:sp>
          <p:cxnSp>
            <p:nvCxnSpPr>
              <p:cNvPr id="60" name="Straight Arrow Connector 59"/>
              <p:cNvCxnSpPr/>
              <p:nvPr/>
            </p:nvCxnSpPr>
            <p:spPr>
              <a:xfrm>
                <a:off x="3347357" y="4397828"/>
                <a:ext cx="370114" cy="0"/>
              </a:xfrm>
              <a:prstGeom prst="straightConnector1">
                <a:avLst/>
              </a:prstGeom>
              <a:ln w="190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725386" y="4397828"/>
                <a:ext cx="370114" cy="0"/>
              </a:xfrm>
              <a:prstGeom prst="straightConnector1">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5741035" y="4302415"/>
              <a:ext cx="2005329" cy="168563"/>
              <a:chOff x="1718764" y="4302415"/>
              <a:chExt cx="2005329" cy="168563"/>
            </a:xfrm>
          </p:grpSpPr>
          <p:sp>
            <p:nvSpPr>
              <p:cNvPr id="63" name="TextBox 62"/>
              <p:cNvSpPr txBox="1"/>
              <p:nvPr/>
            </p:nvSpPr>
            <p:spPr>
              <a:xfrm>
                <a:off x="1718764" y="4302415"/>
                <a:ext cx="2005329" cy="168563"/>
              </a:xfrm>
              <a:prstGeom prst="rect">
                <a:avLst/>
              </a:prstGeom>
              <a:noFill/>
            </p:spPr>
            <p:txBody>
              <a:bodyPr wrap="square" lIns="0" tIns="0" rIns="0" bIns="0" rtlCol="0">
                <a:spAutoFit/>
              </a:bodyPr>
              <a:lstStyle/>
              <a:p>
                <a:pPr algn="ctr" defTabSz="685783">
                  <a:defRPr/>
                </a:pPr>
                <a:r>
                  <a:rPr lang="en-US" sz="1400" b="1" kern="0" dirty="0">
                    <a:latin typeface="Arial"/>
                    <a:ea typeface="MS PGothic" pitchFamily="34" charset="-128"/>
                    <a:cs typeface="Arial" pitchFamily="34" charset="0"/>
                  </a:rPr>
                  <a:t>High risk</a:t>
                </a:r>
              </a:p>
            </p:txBody>
          </p:sp>
          <p:cxnSp>
            <p:nvCxnSpPr>
              <p:cNvPr id="64" name="Straight Arrow Connector 63"/>
              <p:cNvCxnSpPr/>
              <p:nvPr/>
            </p:nvCxnSpPr>
            <p:spPr>
              <a:xfrm>
                <a:off x="3031672" y="4397828"/>
                <a:ext cx="685799"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25386" y="4397828"/>
                <a:ext cx="664029" cy="0"/>
              </a:xfrm>
              <a:prstGeom prst="straightConnector1">
                <a:avLst/>
              </a:prstGeom>
              <a:ln w="190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5" name="Footer Placeholder 4">
            <a:extLst>
              <a:ext uri="{FF2B5EF4-FFF2-40B4-BE49-F238E27FC236}">
                <a16:creationId xmlns:a16="http://schemas.microsoft.com/office/drawing/2014/main" id="{4C82261B-A165-995B-D65C-6607885FE70A}"/>
              </a:ext>
            </a:extLst>
          </p:cNvPr>
          <p:cNvSpPr>
            <a:spLocks noGrp="1"/>
          </p:cNvSpPr>
          <p:nvPr>
            <p:ph type="ftr" sz="quarter" idx="3"/>
          </p:nvPr>
        </p:nvSpPr>
        <p:spPr>
          <a:xfrm>
            <a:off x="0" y="6371198"/>
            <a:ext cx="10744199" cy="442131"/>
          </a:xfrm>
        </p:spPr>
        <p:txBody>
          <a:bodyPr/>
          <a:lstStyle/>
          <a:p>
            <a:r>
              <a:rPr lang="en-GB" sz="1000" dirty="0" err="1">
                <a:latin typeface="Arial"/>
                <a:ea typeface="ＭＳ Ｐゴシック" charset="-128"/>
                <a:cs typeface="Arial" pitchFamily="34" charset="0"/>
              </a:rPr>
              <a:t>Gaine</a:t>
            </a:r>
            <a:r>
              <a:rPr lang="en-GB" sz="1000" dirty="0">
                <a:latin typeface="Arial"/>
                <a:ea typeface="ＭＳ Ｐゴシック" charset="-128"/>
                <a:cs typeface="Arial" pitchFamily="34" charset="0"/>
              </a:rPr>
              <a:t> S, </a:t>
            </a:r>
            <a:r>
              <a:rPr lang="en-GB" sz="1000" i="1" dirty="0">
                <a:latin typeface="Arial"/>
                <a:ea typeface="ＭＳ Ｐゴシック" charset="-128"/>
                <a:cs typeface="Arial" pitchFamily="34" charset="0"/>
              </a:rPr>
              <a:t>et al. </a:t>
            </a:r>
            <a:r>
              <a:rPr lang="en-US" sz="1000" i="1" dirty="0" err="1">
                <a:latin typeface="Arial"/>
                <a:ea typeface="ＭＳ Ｐゴシック" charset="-128"/>
              </a:rPr>
              <a:t>Eur</a:t>
            </a:r>
            <a:r>
              <a:rPr lang="en-US" sz="1000" i="1" dirty="0">
                <a:latin typeface="Arial"/>
                <a:ea typeface="ＭＳ Ｐゴシック" charset="-128"/>
              </a:rPr>
              <a:t> Respir Rev.</a:t>
            </a:r>
            <a:r>
              <a:rPr lang="en-US" sz="1000" dirty="0">
                <a:latin typeface="Arial"/>
                <a:ea typeface="ＭＳ Ｐゴシック" charset="-128"/>
              </a:rPr>
              <a:t> 2017;26(146).</a:t>
            </a:r>
            <a:endParaRPr lang="en-GB" sz="1000" dirty="0">
              <a:latin typeface="Arial"/>
              <a:ea typeface="ＭＳ Ｐゴシック" charset="-128"/>
              <a:cs typeface="Arial" pitchFamily="34" charset="0"/>
            </a:endParaRPr>
          </a:p>
        </p:txBody>
      </p:sp>
    </p:spTree>
    <p:extLst>
      <p:ext uri="{BB962C8B-B14F-4D97-AF65-F5344CB8AC3E}">
        <p14:creationId xmlns:p14="http://schemas.microsoft.com/office/powerpoint/2010/main" val="156798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14C0521A-8B9F-D74B-8A6A-FC4E54CD12BA}"/>
              </a:ext>
            </a:extLst>
          </p:cNvPr>
          <p:cNvPicPr>
            <a:picLocks noChangeAspect="1"/>
          </p:cNvPicPr>
          <p:nvPr/>
        </p:nvPicPr>
        <p:blipFill>
          <a:blip r:embed="rId3"/>
          <a:stretch>
            <a:fillRect/>
          </a:stretch>
        </p:blipFill>
        <p:spPr>
          <a:xfrm>
            <a:off x="2478156" y="256880"/>
            <a:ext cx="8891925" cy="6344239"/>
          </a:xfrm>
          <a:prstGeom prst="rect">
            <a:avLst/>
          </a:prstGeom>
        </p:spPr>
      </p:pic>
      <p:sp>
        <p:nvSpPr>
          <p:cNvPr id="8" name="Rectangle 7">
            <a:extLst>
              <a:ext uri="{FF2B5EF4-FFF2-40B4-BE49-F238E27FC236}">
                <a16:creationId xmlns:a16="http://schemas.microsoft.com/office/drawing/2014/main" id="{182CEEED-1913-E4A7-7044-8320EF2DC0B9}"/>
              </a:ext>
            </a:extLst>
          </p:cNvPr>
          <p:cNvSpPr/>
          <p:nvPr/>
        </p:nvSpPr>
        <p:spPr>
          <a:xfrm>
            <a:off x="2478156" y="781877"/>
            <a:ext cx="4638261" cy="60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7C0663B8-260D-BC1F-0A34-9B28D19E19A5}"/>
              </a:ext>
            </a:extLst>
          </p:cNvPr>
          <p:cNvSpPr>
            <a:spLocks noGrp="1"/>
          </p:cNvSpPr>
          <p:nvPr>
            <p:ph type="title"/>
          </p:nvPr>
        </p:nvSpPr>
        <p:spPr>
          <a:xfrm>
            <a:off x="473623" y="490691"/>
            <a:ext cx="10744200" cy="1185577"/>
          </a:xfrm>
        </p:spPr>
        <p:txBody>
          <a:bodyPr/>
          <a:lstStyle/>
          <a:p>
            <a:r>
              <a:rPr lang="en-US" sz="3200" b="1" dirty="0">
                <a:latin typeface="Arial"/>
                <a:cs typeface="Arial"/>
              </a:rPr>
              <a:t>Initial Treatment Strategy for PAH</a:t>
            </a:r>
            <a:endParaRPr lang="en-US" dirty="0"/>
          </a:p>
        </p:txBody>
      </p:sp>
      <p:sp>
        <p:nvSpPr>
          <p:cNvPr id="11" name="Footer Placeholder 10">
            <a:extLst>
              <a:ext uri="{FF2B5EF4-FFF2-40B4-BE49-F238E27FC236}">
                <a16:creationId xmlns:a16="http://schemas.microsoft.com/office/drawing/2014/main" id="{32F8505A-DFD2-49A4-9EE5-CC6E7CEF5AD2}"/>
              </a:ext>
            </a:extLst>
          </p:cNvPr>
          <p:cNvSpPr>
            <a:spLocks noGrp="1"/>
          </p:cNvSpPr>
          <p:nvPr>
            <p:ph type="ftr" sz="quarter" idx="3"/>
          </p:nvPr>
        </p:nvSpPr>
        <p:spPr>
          <a:xfrm>
            <a:off x="0" y="6415869"/>
            <a:ext cx="10744199" cy="442131"/>
          </a:xfrm>
        </p:spPr>
        <p:txBody>
          <a:bodyPr/>
          <a:lstStyle/>
          <a:p>
            <a:pPr defTabSz="457200">
              <a:spcAft>
                <a:spcPts val="600"/>
              </a:spcAft>
              <a:defRPr/>
            </a:pPr>
            <a:r>
              <a:rPr lang="en-US" sz="1000" dirty="0">
                <a:latin typeface="Arial"/>
                <a:cs typeface="Arial"/>
              </a:rPr>
              <a:t>IV, intravenous; PCA, primary coronary angioplasty; SQ, subcutaneous</a:t>
            </a:r>
          </a:p>
          <a:p>
            <a:pPr defTabSz="457200">
              <a:defRPr/>
            </a:pPr>
            <a:r>
              <a:rPr lang="en-US" sz="1000" dirty="0" err="1">
                <a:latin typeface="Arial"/>
                <a:cs typeface="Arial"/>
              </a:rPr>
              <a:t>Cascino</a:t>
            </a:r>
            <a:r>
              <a:rPr lang="en-US" sz="1000" dirty="0">
                <a:latin typeface="Arial"/>
                <a:cs typeface="Arial"/>
              </a:rPr>
              <a:t> TM, et al. </a:t>
            </a:r>
            <a:r>
              <a:rPr lang="en-US" sz="1000" i="1" dirty="0">
                <a:latin typeface="Arial"/>
                <a:cs typeface="Arial"/>
              </a:rPr>
              <a:t>Am J Respir Crit Care Med</a:t>
            </a:r>
            <a:r>
              <a:rPr lang="en-US" sz="1000" dirty="0">
                <a:latin typeface="Arial"/>
                <a:cs typeface="Arial"/>
              </a:rPr>
              <a:t>. Published online August 17, 2021. 2021;10.1164/rccm.202107-1625ED.</a:t>
            </a:r>
          </a:p>
        </p:txBody>
      </p:sp>
    </p:spTree>
    <p:extLst>
      <p:ext uri="{BB962C8B-B14F-4D97-AF65-F5344CB8AC3E}">
        <p14:creationId xmlns:p14="http://schemas.microsoft.com/office/powerpoint/2010/main" val="2488671834"/>
      </p:ext>
    </p:extLst>
  </p:cSld>
  <p:clrMapOvr>
    <a:masterClrMapping/>
  </p:clrMapOvr>
</p:sld>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196</TotalTime>
  <Words>1270</Words>
  <Application>Microsoft Macintosh PowerPoint</Application>
  <PresentationFormat>Widescreen</PresentationFormat>
  <Paragraphs>273</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Century Gothic</vt:lpstr>
      <vt:lpstr>Trebuchet MS</vt:lpstr>
      <vt:lpstr>Wingdings</vt:lpstr>
      <vt:lpstr>Pulm-critical Care Theme</vt:lpstr>
      <vt:lpstr>Office Theme</vt:lpstr>
      <vt:lpstr>Neurology2023</vt:lpstr>
      <vt:lpstr>Understanding the Proposed 3-Strata Approach for Initial Risk Assessment (RA) at Diagnosis</vt:lpstr>
      <vt:lpstr>Disclaimer</vt:lpstr>
      <vt:lpstr>PowerPoint Presentation</vt:lpstr>
      <vt:lpstr>A Multi-parameter Risk Assessment Is Needed</vt:lpstr>
      <vt:lpstr>ESC/ERS: Risk Assessment Parameters</vt:lpstr>
      <vt:lpstr>ESC/ERS: Risk Assessment Parameters (cont’d)</vt:lpstr>
      <vt:lpstr>Importance of Risk Assessment at Baseline</vt:lpstr>
      <vt:lpstr>Risk Stratification and Initial Treatment Approaches to PAH</vt:lpstr>
      <vt:lpstr>Initial Treatment Strategy for PAH</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58</cp:revision>
  <dcterms:created xsi:type="dcterms:W3CDTF">2019-05-10T15:43:12Z</dcterms:created>
  <dcterms:modified xsi:type="dcterms:W3CDTF">2023-05-24T18:43:57Z</dcterms:modified>
  <cp:category/>
</cp:coreProperties>
</file>