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1" r:id="rId2"/>
    <p:sldMasterId id="2147483713" r:id="rId3"/>
  </p:sldMasterIdLst>
  <p:notesMasterIdLst>
    <p:notesMasterId r:id="rId13"/>
  </p:notesMasterIdLst>
  <p:handoutMasterIdLst>
    <p:handoutMasterId r:id="rId14"/>
  </p:handoutMasterIdLst>
  <p:sldIdLst>
    <p:sldId id="256" r:id="rId4"/>
    <p:sldId id="1619" r:id="rId5"/>
    <p:sldId id="265" r:id="rId6"/>
    <p:sldId id="1604" r:id="rId7"/>
    <p:sldId id="1618" r:id="rId8"/>
    <p:sldId id="1614" r:id="rId9"/>
    <p:sldId id="1611" r:id="rId10"/>
    <p:sldId id="1605"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D7EF15A-E574-E302-DFA3-09CD43B36F79}" name="R. Krasuski" initials="RK" userId="4b5039dea0b12cc5" providerId="Windows Live"/>
  <p188:author id="{6EB12EAF-BC4E-6B6B-0102-503011D8EEE7}" name="Emily Jebing" initials="EJ" userId="Emily Jebing"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E2147"/>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52" autoAdjust="0"/>
    <p:restoredTop sz="96327"/>
  </p:normalViewPr>
  <p:slideViewPr>
    <p:cSldViewPr snapToGrid="0">
      <p:cViewPr varScale="1">
        <p:scale>
          <a:sx n="99" d="100"/>
          <a:sy n="99" d="100"/>
        </p:scale>
        <p:origin x="192" y="608"/>
      </p:cViewPr>
      <p:guideLst/>
    </p:cSldViewPr>
  </p:slideViewPr>
  <p:notesTextViewPr>
    <p:cViewPr>
      <p:scale>
        <a:sx n="1" d="1"/>
        <a:sy n="1" d="1"/>
      </p:scale>
      <p:origin x="0" y="0"/>
    </p:cViewPr>
  </p:notesTextViewPr>
  <p:sorterViewPr>
    <p:cViewPr varScale="1">
      <p:scale>
        <a:sx n="167" d="100"/>
        <a:sy n="167" d="100"/>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5/24/23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3D6F5-3390-CC49-966D-162D010FD65C}" type="datetimeFigureOut">
              <a:rPr lang="en-US" smtClean="0"/>
              <a:t>5/24/23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DC793-02F7-7645-B963-6647C8C784F6}" type="slidenum">
              <a:rPr lang="en-US" smtClean="0"/>
              <a:t>‹#›</a:t>
            </a:fld>
            <a:endParaRPr lang="en-US"/>
          </a:p>
        </p:txBody>
      </p:sp>
    </p:spTree>
    <p:extLst>
      <p:ext uri="{BB962C8B-B14F-4D97-AF65-F5344CB8AC3E}">
        <p14:creationId xmlns:p14="http://schemas.microsoft.com/office/powerpoint/2010/main" val="79962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1DC793-02F7-7645-B963-6647C8C784F6}" type="slidenum">
              <a:rPr lang="en-US" smtClean="0"/>
              <a:t>1</a:t>
            </a:fld>
            <a:endParaRPr lang="en-US"/>
          </a:p>
        </p:txBody>
      </p:sp>
    </p:spTree>
    <p:extLst>
      <p:ext uri="{BB962C8B-B14F-4D97-AF65-F5344CB8AC3E}">
        <p14:creationId xmlns:p14="http://schemas.microsoft.com/office/powerpoint/2010/main" val="244963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A8B8E7B8-F9A7-F3F3-D9FA-031689F605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B3A82D2E-6A05-D57C-D15E-8DD2310D6EB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585984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98953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918060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029961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181546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69951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7705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35061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49497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76236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38244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270127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16187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78232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23860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50940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7100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563136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697034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0944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197309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411058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178593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79390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640557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50805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863136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7277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970052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576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168022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70243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535426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91243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2DBDBB0-4514-AD78-6432-889ACEE08C64}"/>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46684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576561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98617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970" TargetMode="Externa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microsoft.com/office/2007/relationships/media" Target="../media/media2.mp4"/><Relationship Id="rId7" Type="http://schemas.openxmlformats.org/officeDocument/2006/relationships/slideLayout" Target="../slideLayouts/slideLayout5.xml"/><Relationship Id="rId12" Type="http://schemas.openxmlformats.org/officeDocument/2006/relationships/image" Target="../media/image1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video" Target="../media/media3.mp4"/><Relationship Id="rId11" Type="http://schemas.openxmlformats.org/officeDocument/2006/relationships/image" Target="../media/image14.png"/><Relationship Id="rId5" Type="http://schemas.microsoft.com/office/2007/relationships/media" Target="../media/media3.mp4"/><Relationship Id="rId10" Type="http://schemas.openxmlformats.org/officeDocument/2006/relationships/image" Target="../media/image13.png"/><Relationship Id="rId4" Type="http://schemas.openxmlformats.org/officeDocument/2006/relationships/video" Target="../media/media2.mp4"/><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6.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7.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721D-BAD0-1E85-DBFE-EF058B14A555}"/>
              </a:ext>
            </a:extLst>
          </p:cNvPr>
          <p:cNvSpPr>
            <a:spLocks noGrp="1"/>
          </p:cNvSpPr>
          <p:nvPr>
            <p:ph type="title"/>
          </p:nvPr>
        </p:nvSpPr>
        <p:spPr/>
        <p:txBody>
          <a:bodyPr/>
          <a:lstStyle/>
          <a:p>
            <a:r>
              <a:rPr lang="en-US" dirty="0"/>
              <a:t>What Echo Aspects are Essential to PH Diagnosis?</a:t>
            </a:r>
          </a:p>
        </p:txBody>
      </p:sp>
      <p:sp>
        <p:nvSpPr>
          <p:cNvPr id="3" name="Text Placeholder 2">
            <a:extLst>
              <a:ext uri="{FF2B5EF4-FFF2-40B4-BE49-F238E27FC236}">
                <a16:creationId xmlns:a16="http://schemas.microsoft.com/office/drawing/2014/main" id="{340906F6-0A01-DDAF-017C-CD8A0A5BFEF1}"/>
              </a:ext>
            </a:extLst>
          </p:cNvPr>
          <p:cNvSpPr>
            <a:spLocks noGrp="1"/>
          </p:cNvSpPr>
          <p:nvPr>
            <p:ph type="body" idx="1"/>
          </p:nvPr>
        </p:nvSpPr>
        <p:spPr>
          <a:xfrm>
            <a:off x="609601" y="4089679"/>
            <a:ext cx="10515600" cy="2245807"/>
          </a:xfrm>
        </p:spPr>
        <p:txBody>
          <a:bodyPr>
            <a:normAutofit fontScale="32500" lnSpcReduction="20000"/>
          </a:bodyPr>
          <a:lstStyle/>
          <a:p>
            <a:r>
              <a:rPr lang="en-US" sz="4800" dirty="0"/>
              <a:t>Richard </a:t>
            </a:r>
            <a:r>
              <a:rPr lang="en-US" sz="4800" dirty="0" err="1"/>
              <a:t>Krasuski</a:t>
            </a:r>
            <a:r>
              <a:rPr lang="en-US" sz="4800" dirty="0"/>
              <a:t>, MD</a:t>
            </a:r>
          </a:p>
          <a:p>
            <a:r>
              <a:rPr lang="en-US" sz="4800" dirty="0"/>
              <a:t>Professor of Medicine and Pediatrics</a:t>
            </a:r>
          </a:p>
          <a:p>
            <a:r>
              <a:rPr lang="en-US" sz="4800" dirty="0"/>
              <a:t>Director, Adult Congenital Heart Disease Center </a:t>
            </a:r>
          </a:p>
          <a:p>
            <a:r>
              <a:rPr lang="en-US" sz="4800" dirty="0"/>
              <a:t>Director, Hemodynamic Research</a:t>
            </a:r>
          </a:p>
          <a:p>
            <a:r>
              <a:rPr lang="en-US" sz="4800" dirty="0"/>
              <a:t>Director, Interventional CTEPH Program</a:t>
            </a:r>
          </a:p>
          <a:p>
            <a:r>
              <a:rPr lang="en-US" sz="4800" dirty="0"/>
              <a:t>Duke University Medical Center</a:t>
            </a:r>
          </a:p>
          <a:p>
            <a:r>
              <a:rPr lang="en-US" sz="4800" dirty="0"/>
              <a:t>Durham, NC</a:t>
            </a:r>
          </a:p>
          <a:p>
            <a:endParaRPr lang="en-US" dirty="0"/>
          </a:p>
        </p:txBody>
      </p:sp>
    </p:spTree>
    <p:extLst>
      <p:ext uri="{BB962C8B-B14F-4D97-AF65-F5344CB8AC3E}">
        <p14:creationId xmlns:p14="http://schemas.microsoft.com/office/powerpoint/2010/main" val="724538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The views and opinions expressed in this educational activity are those of the faculty and do not necessarily represent the views of Total CME</a:t>
            </a:r>
            <a:r>
              <a:rPr lang="en-US" sz="1600" dirty="0">
                <a:solidFill>
                  <a:srgbClr val="3F3F3F"/>
                </a:solidFill>
                <a:latin typeface="Arial" panose="020B0604020202020204"/>
              </a:rPr>
              <a:t>, LLC</a:t>
            </a: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Advancing Diagnosis and Risk Assessment in PH</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Gain and understanding of the new guidelines and algorithms developed to detect PH early in the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appropriate circumstances to implement 3 or 4 strata risk assessments.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Enable early recognition of sub-populations of patients who are at high risk and identify appropriate screening candidates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11D7F-5C1F-4462-1E29-21C3295D5FBA}"/>
              </a:ext>
            </a:extLst>
          </p:cNvPr>
          <p:cNvSpPr>
            <a:spLocks noGrp="1"/>
          </p:cNvSpPr>
          <p:nvPr>
            <p:ph type="title"/>
          </p:nvPr>
        </p:nvSpPr>
        <p:spPr/>
        <p:txBody>
          <a:bodyPr>
            <a:normAutofit fontScale="90000"/>
          </a:bodyPr>
          <a:lstStyle/>
          <a:p>
            <a:r>
              <a:rPr lang="en-US" dirty="0"/>
              <a:t>Echocardiographic Probability of Pulmonary Hypertension and Recommendations for Further Assessment</a:t>
            </a:r>
          </a:p>
        </p:txBody>
      </p:sp>
      <p:pic>
        <p:nvPicPr>
          <p:cNvPr id="6" name="Picture 5" descr="Diagram&#10;&#10;Description automatically generated">
            <a:extLst>
              <a:ext uri="{FF2B5EF4-FFF2-40B4-BE49-F238E27FC236}">
                <a16:creationId xmlns:a16="http://schemas.microsoft.com/office/drawing/2014/main" id="{3FF248F5-4D93-A529-F49A-EFDD49BFE5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7568" y="1387678"/>
            <a:ext cx="7629733" cy="4860423"/>
          </a:xfrm>
          <a:prstGeom prst="rect">
            <a:avLst/>
          </a:prstGeom>
        </p:spPr>
      </p:pic>
      <p:sp>
        <p:nvSpPr>
          <p:cNvPr id="7" name="TextBox 6">
            <a:extLst>
              <a:ext uri="{FF2B5EF4-FFF2-40B4-BE49-F238E27FC236}">
                <a16:creationId xmlns:a16="http://schemas.microsoft.com/office/drawing/2014/main" id="{3F674038-F9FF-BF43-65D8-21282CB07F11}"/>
              </a:ext>
            </a:extLst>
          </p:cNvPr>
          <p:cNvSpPr txBox="1"/>
          <p:nvPr/>
        </p:nvSpPr>
        <p:spPr>
          <a:xfrm>
            <a:off x="8519586" y="3009982"/>
            <a:ext cx="3569362" cy="1354217"/>
          </a:xfrm>
          <a:prstGeom prst="rect">
            <a:avLst/>
          </a:prstGeom>
          <a:noFill/>
        </p:spPr>
        <p:txBody>
          <a:bodyPr wrap="square" rtlCol="0">
            <a:spAutoFit/>
          </a:bodyPr>
          <a:lstStyle/>
          <a:p>
            <a:pPr marL="228600" indent="-228600">
              <a:spcAft>
                <a:spcPts val="1200"/>
              </a:spcAft>
              <a:buFont typeface="+mj-lt"/>
              <a:buAutoNum type="alphaLcPeriod"/>
            </a:pPr>
            <a:r>
              <a:rPr lang="en-US" sz="1200" dirty="0">
                <a:effectLst/>
              </a:rPr>
              <a:t>Or unmeasurable. The TRV threshold of 2.8 m/s was not changed according to the updated hemodynamic definition of PH</a:t>
            </a:r>
          </a:p>
          <a:p>
            <a:pPr marL="228600" indent="-228600">
              <a:spcAft>
                <a:spcPts val="1200"/>
              </a:spcAft>
              <a:buFont typeface="+mj-lt"/>
              <a:buAutoNum type="alphaLcPeriod"/>
            </a:pPr>
            <a:r>
              <a:rPr lang="en-US" sz="1200" dirty="0">
                <a:effectLst/>
              </a:rPr>
              <a:t>Signs from at least two categories in Table 10</a:t>
            </a:r>
            <a:r>
              <a:rPr lang="en-US" sz="1200" dirty="0">
                <a:solidFill>
                  <a:srgbClr val="0000FF"/>
                </a:solidFill>
              </a:rPr>
              <a:t> </a:t>
            </a:r>
            <a:r>
              <a:rPr lang="en-US" sz="1200" dirty="0">
                <a:effectLst/>
              </a:rPr>
              <a:t>(A/B/C) must be present to alter the level of echocardiographic probability of PH</a:t>
            </a:r>
          </a:p>
        </p:txBody>
      </p:sp>
      <p:sp>
        <p:nvSpPr>
          <p:cNvPr id="3" name="Oval 2">
            <a:extLst>
              <a:ext uri="{FF2B5EF4-FFF2-40B4-BE49-F238E27FC236}">
                <a16:creationId xmlns:a16="http://schemas.microsoft.com/office/drawing/2014/main" id="{EBB670FF-1061-34E4-0CA8-304565B4AB90}"/>
              </a:ext>
            </a:extLst>
          </p:cNvPr>
          <p:cNvSpPr/>
          <p:nvPr/>
        </p:nvSpPr>
        <p:spPr>
          <a:xfrm>
            <a:off x="2859276" y="2640528"/>
            <a:ext cx="3451583" cy="369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9">
            <a:extLst>
              <a:ext uri="{FF2B5EF4-FFF2-40B4-BE49-F238E27FC236}">
                <a16:creationId xmlns:a16="http://schemas.microsoft.com/office/drawing/2014/main" id="{A7A01AC9-CEC9-6B9F-F1D9-C1BD1559BAA7}"/>
              </a:ext>
            </a:extLst>
          </p:cNvPr>
          <p:cNvSpPr>
            <a:spLocks noGrp="1"/>
          </p:cNvSpPr>
          <p:nvPr>
            <p:ph type="ftr" sz="quarter" idx="3"/>
          </p:nvPr>
        </p:nvSpPr>
        <p:spPr>
          <a:xfrm>
            <a:off x="0" y="6415869"/>
            <a:ext cx="11539242" cy="442131"/>
          </a:xfrm>
        </p:spPr>
        <p:txBody>
          <a:bodyPr/>
          <a:lstStyle/>
          <a:p>
            <a:r>
              <a:rPr lang="en-US" sz="1000" dirty="0"/>
              <a:t>CTEPH, chronic thromboembolic pulmonary hypertension; PAH, pulmonary arterial hypertension; PH, pulmonary hypertension; RHC, right heart catheterization; TRV, tricuspid regurgitation velocity.</a:t>
            </a:r>
          </a:p>
          <a:p>
            <a:r>
              <a:rPr lang="en-US" sz="1000" dirty="0"/>
              <a:t>
Humbert M, et al. </a:t>
            </a:r>
            <a:r>
              <a:rPr lang="en-US" sz="1000" i="1" dirty="0" err="1"/>
              <a:t>Eur</a:t>
            </a:r>
            <a:r>
              <a:rPr lang="en-US" sz="1000" i="1" dirty="0"/>
              <a:t> Heart J. </a:t>
            </a:r>
            <a:r>
              <a:rPr lang="en-US" sz="1000" dirty="0"/>
              <a:t>2022;43:3618-731. </a:t>
            </a:r>
          </a:p>
        </p:txBody>
      </p:sp>
    </p:spTree>
    <p:extLst>
      <p:ext uri="{BB962C8B-B14F-4D97-AF65-F5344CB8AC3E}">
        <p14:creationId xmlns:p14="http://schemas.microsoft.com/office/powerpoint/2010/main" val="28656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ABDFC44-E9AF-EEAB-5E12-C71CF91B19AE}"/>
              </a:ext>
            </a:extLst>
          </p:cNvPr>
          <p:cNvGrpSpPr/>
          <p:nvPr/>
        </p:nvGrpSpPr>
        <p:grpSpPr>
          <a:xfrm>
            <a:off x="2907981" y="1161496"/>
            <a:ext cx="2316785" cy="2218016"/>
            <a:chOff x="3175101" y="1197762"/>
            <a:chExt cx="2316785" cy="2218016"/>
          </a:xfrm>
        </p:grpSpPr>
        <p:pic>
          <p:nvPicPr>
            <p:cNvPr id="10" name="Picture 9">
              <a:extLst>
                <a:ext uri="{FF2B5EF4-FFF2-40B4-BE49-F238E27FC236}">
                  <a16:creationId xmlns:a16="http://schemas.microsoft.com/office/drawing/2014/main" id="{CD3980CA-2589-C246-2A38-0918649C2307}"/>
                </a:ext>
              </a:extLst>
            </p:cNvPr>
            <p:cNvPicPr>
              <a:picLocks noChangeAspect="1"/>
            </p:cNvPicPr>
            <p:nvPr/>
          </p:nvPicPr>
          <p:blipFill>
            <a:blip r:embed="rId8"/>
            <a:stretch>
              <a:fillRect/>
            </a:stretch>
          </p:blipFill>
          <p:spPr>
            <a:xfrm>
              <a:off x="3175101" y="1197762"/>
              <a:ext cx="2179330" cy="2218016"/>
            </a:xfrm>
            <a:prstGeom prst="rect">
              <a:avLst/>
            </a:prstGeom>
          </p:spPr>
        </p:pic>
        <p:sp>
          <p:nvSpPr>
            <p:cNvPr id="11" name="TextBox 10">
              <a:extLst>
                <a:ext uri="{FF2B5EF4-FFF2-40B4-BE49-F238E27FC236}">
                  <a16:creationId xmlns:a16="http://schemas.microsoft.com/office/drawing/2014/main" id="{56CD168C-F9F5-E519-81F3-10380600B6CB}"/>
                </a:ext>
              </a:extLst>
            </p:cNvPr>
            <p:cNvSpPr txBox="1"/>
            <p:nvPr/>
          </p:nvSpPr>
          <p:spPr>
            <a:xfrm>
              <a:off x="3175102" y="1197762"/>
              <a:ext cx="624906" cy="369332"/>
            </a:xfrm>
            <a:prstGeom prst="rect">
              <a:avLst/>
            </a:prstGeom>
            <a:solidFill>
              <a:schemeClr val="bg1"/>
            </a:solidFill>
          </p:spPr>
          <p:txBody>
            <a:bodyPr wrap="square" rtlCol="0">
              <a:spAutoFit/>
            </a:bodyPr>
            <a:lstStyle/>
            <a:p>
              <a:r>
                <a:rPr lang="en-US" dirty="0"/>
                <a:t>            </a:t>
              </a:r>
            </a:p>
          </p:txBody>
        </p:sp>
        <p:sp>
          <p:nvSpPr>
            <p:cNvPr id="12" name="TextBox 11">
              <a:extLst>
                <a:ext uri="{FF2B5EF4-FFF2-40B4-BE49-F238E27FC236}">
                  <a16:creationId xmlns:a16="http://schemas.microsoft.com/office/drawing/2014/main" id="{B8672E1E-EDD2-9A33-16D1-8D2578558745}"/>
                </a:ext>
              </a:extLst>
            </p:cNvPr>
            <p:cNvSpPr txBox="1"/>
            <p:nvPr/>
          </p:nvSpPr>
          <p:spPr>
            <a:xfrm>
              <a:off x="3245703" y="2769447"/>
              <a:ext cx="2246183" cy="646331"/>
            </a:xfrm>
            <a:prstGeom prst="rect">
              <a:avLst/>
            </a:prstGeom>
            <a:solidFill>
              <a:schemeClr val="bg1"/>
            </a:solidFill>
          </p:spPr>
          <p:txBody>
            <a:bodyPr wrap="square" rtlCol="0">
              <a:spAutoFit/>
            </a:bodyPr>
            <a:lstStyle/>
            <a:p>
              <a:r>
                <a:rPr lang="en-US" sz="1200" dirty="0"/>
                <a:t>Dilated RV with basal RV/LV ratio &gt; 1.0;</a:t>
              </a:r>
            </a:p>
            <a:p>
              <a:r>
                <a:rPr lang="en-US" sz="1200" dirty="0"/>
                <a:t>4-Chamber View</a:t>
              </a:r>
            </a:p>
          </p:txBody>
        </p:sp>
      </p:grpSp>
      <p:cxnSp>
        <p:nvCxnSpPr>
          <p:cNvPr id="4" name="Straight Arrow Connector 3">
            <a:extLst>
              <a:ext uri="{FF2B5EF4-FFF2-40B4-BE49-F238E27FC236}">
                <a16:creationId xmlns:a16="http://schemas.microsoft.com/office/drawing/2014/main" id="{2D9F2138-3FB2-0FAC-13B2-EB043692C59E}"/>
              </a:ext>
            </a:extLst>
          </p:cNvPr>
          <p:cNvCxnSpPr>
            <a:cxnSpLocks/>
          </p:cNvCxnSpPr>
          <p:nvPr/>
        </p:nvCxnSpPr>
        <p:spPr>
          <a:xfrm>
            <a:off x="6173797" y="2223803"/>
            <a:ext cx="823223" cy="0"/>
          </a:xfrm>
          <a:prstGeom prst="straightConnector1">
            <a:avLst/>
          </a:prstGeom>
          <a:ln>
            <a:solidFill>
              <a:schemeClr val="accent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9F2FAB7-1AF2-4D09-D755-7065B598FD1E}"/>
              </a:ext>
            </a:extLst>
          </p:cNvPr>
          <p:cNvCxnSpPr>
            <a:cxnSpLocks/>
          </p:cNvCxnSpPr>
          <p:nvPr/>
        </p:nvCxnSpPr>
        <p:spPr>
          <a:xfrm>
            <a:off x="7084894" y="2223803"/>
            <a:ext cx="465550" cy="0"/>
          </a:xfrm>
          <a:prstGeom prst="straightConnector1">
            <a:avLst/>
          </a:prstGeom>
          <a:ln>
            <a:solidFill>
              <a:schemeClr val="accent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49951DED-A742-2011-4071-22745F9F8DAF}"/>
              </a:ext>
            </a:extLst>
          </p:cNvPr>
          <p:cNvSpPr>
            <a:spLocks noGrp="1"/>
          </p:cNvSpPr>
          <p:nvPr>
            <p:ph type="title"/>
          </p:nvPr>
        </p:nvSpPr>
        <p:spPr>
          <a:xfrm>
            <a:off x="503169" y="-57522"/>
            <a:ext cx="11084227" cy="877265"/>
          </a:xfrm>
        </p:spPr>
        <p:txBody>
          <a:bodyPr>
            <a:noAutofit/>
          </a:bodyPr>
          <a:lstStyle/>
          <a:p>
            <a:r>
              <a:rPr lang="en-US" sz="3200" dirty="0">
                <a:solidFill>
                  <a:schemeClr val="tx1"/>
                </a:solidFill>
                <a:latin typeface="Arial" panose="020B0604020202020204" pitchFamily="34" charset="0"/>
                <a:cs typeface="Arial" panose="020B0604020202020204" pitchFamily="34" charset="0"/>
              </a:rPr>
              <a:t>Signs that Suggest Pulmonary Hypertension on Echo</a:t>
            </a:r>
          </a:p>
        </p:txBody>
      </p:sp>
      <p:graphicFrame>
        <p:nvGraphicFramePr>
          <p:cNvPr id="8" name="Table 5">
            <a:extLst>
              <a:ext uri="{FF2B5EF4-FFF2-40B4-BE49-F238E27FC236}">
                <a16:creationId xmlns:a16="http://schemas.microsoft.com/office/drawing/2014/main" id="{FBBADAF1-9226-2143-E94D-3F08D40872C9}"/>
              </a:ext>
            </a:extLst>
          </p:cNvPr>
          <p:cNvGraphicFramePr>
            <a:graphicFrameLocks noGrp="1"/>
          </p:cNvGraphicFramePr>
          <p:nvPr/>
        </p:nvGraphicFramePr>
        <p:xfrm>
          <a:off x="326988" y="1186679"/>
          <a:ext cx="3070731" cy="1857704"/>
        </p:xfrm>
        <a:graphic>
          <a:graphicData uri="http://schemas.openxmlformats.org/drawingml/2006/table">
            <a:tbl>
              <a:tblPr firstRow="1" bandRow="1">
                <a:tableStyleId>{5C22544A-7EE6-4342-B048-85BDC9FD1C3A}</a:tableStyleId>
              </a:tblPr>
              <a:tblGrid>
                <a:gridCol w="3070731">
                  <a:extLst>
                    <a:ext uri="{9D8B030D-6E8A-4147-A177-3AD203B41FA5}">
                      <a16:colId xmlns:a16="http://schemas.microsoft.com/office/drawing/2014/main" val="883741375"/>
                    </a:ext>
                  </a:extLst>
                </a:gridCol>
              </a:tblGrid>
              <a:tr h="405301">
                <a:tc>
                  <a:txBody>
                    <a:bodyPr/>
                    <a:lstStyle/>
                    <a:p>
                      <a:pPr algn="ctr"/>
                      <a:r>
                        <a:rPr lang="en-US" dirty="0"/>
                        <a:t>The Ventricles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E2147"/>
                    </a:solidFill>
                  </a:tcPr>
                </a:tc>
                <a:extLst>
                  <a:ext uri="{0D108BD9-81ED-4DB2-BD59-A6C34878D82A}">
                    <a16:rowId xmlns:a16="http://schemas.microsoft.com/office/drawing/2014/main" val="1053532913"/>
                  </a:ext>
                </a:extLst>
              </a:tr>
              <a:tr h="472889">
                <a:tc>
                  <a:txBody>
                    <a:bodyPr/>
                    <a:lstStyle/>
                    <a:p>
                      <a:r>
                        <a:rPr lang="en-US" sz="1200" dirty="0"/>
                        <a:t>RV/LV basal diameter/area ratio &gt;1.0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9966487"/>
                  </a:ext>
                </a:extLst>
              </a:tr>
              <a:tr h="506625">
                <a:tc>
                  <a:txBody>
                    <a:bodyPr/>
                    <a:lstStyle/>
                    <a:p>
                      <a:r>
                        <a:rPr lang="en-US" sz="1200" dirty="0"/>
                        <a:t>Flattening of the interventricular septum  (LVEI &gt; 1.1 in systole and/or diastole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0974091"/>
                  </a:ext>
                </a:extLst>
              </a:tr>
              <a:tr h="472889">
                <a:tc>
                  <a:txBody>
                    <a:bodyPr/>
                    <a:lstStyle/>
                    <a:p>
                      <a:r>
                        <a:rPr lang="en-US" sz="1200" dirty="0" err="1"/>
                        <a:t>Tapse</a:t>
                      </a:r>
                      <a:r>
                        <a:rPr lang="en-US" sz="1200" dirty="0"/>
                        <a:t>/</a:t>
                      </a:r>
                      <a:r>
                        <a:rPr lang="en-US" sz="1200" dirty="0" err="1"/>
                        <a:t>sPAP</a:t>
                      </a:r>
                      <a:r>
                        <a:rPr lang="en-US" sz="1200" dirty="0"/>
                        <a:t> ratio &lt; 0.55 mm/mmHg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3214842"/>
                  </a:ext>
                </a:extLst>
              </a:tr>
            </a:tbl>
          </a:graphicData>
        </a:graphic>
      </p:graphicFrame>
      <p:pic>
        <p:nvPicPr>
          <p:cNvPr id="14" name="Echo showing severe dilitation and moderate dysfunction">
            <a:hlinkClick r:id="" action="ppaction://media"/>
            <a:extLst>
              <a:ext uri="{FF2B5EF4-FFF2-40B4-BE49-F238E27FC236}">
                <a16:creationId xmlns:a16="http://schemas.microsoft.com/office/drawing/2014/main" id="{0CC715AA-A273-4AAA-9245-CFF3035D32C4}"/>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5185608" y="904089"/>
            <a:ext cx="3481065" cy="2475424"/>
          </a:xfrm>
          <a:prstGeom prst="rect">
            <a:avLst/>
          </a:prstGeom>
        </p:spPr>
      </p:pic>
      <p:pic>
        <p:nvPicPr>
          <p:cNvPr id="17" name="D-Shaped Septum">
            <a:hlinkClick r:id="" action="ppaction://media"/>
            <a:extLst>
              <a:ext uri="{FF2B5EF4-FFF2-40B4-BE49-F238E27FC236}">
                <a16:creationId xmlns:a16="http://schemas.microsoft.com/office/drawing/2014/main" id="{5C7457CB-D2DA-CBA3-91D9-2F16612061DD}"/>
              </a:ext>
            </a:extLst>
          </p:cNvPr>
          <p:cNvPicPr>
            <a:picLocks noChangeAspect="1"/>
          </p:cNvPicPr>
          <p:nvPr>
            <a:videoFile r:link="rId4"/>
            <p:extLst>
              <p:ext uri="{DAA4B4D4-6D71-4841-9C94-3DE7FCFB9230}">
                <p14:media xmlns:p14="http://schemas.microsoft.com/office/powerpoint/2010/main" r:embed="rId3"/>
              </p:ext>
            </p:extLst>
          </p:nvPr>
        </p:nvPicPr>
        <p:blipFill>
          <a:blip r:embed="rId10"/>
          <a:stretch>
            <a:fillRect/>
          </a:stretch>
        </p:blipFill>
        <p:spPr>
          <a:xfrm>
            <a:off x="2857280" y="3537587"/>
            <a:ext cx="3281157" cy="2448117"/>
          </a:xfrm>
          <a:prstGeom prst="rect">
            <a:avLst/>
          </a:prstGeom>
        </p:spPr>
      </p:pic>
      <p:grpSp>
        <p:nvGrpSpPr>
          <p:cNvPr id="18" name="Group 17">
            <a:extLst>
              <a:ext uri="{FF2B5EF4-FFF2-40B4-BE49-F238E27FC236}">
                <a16:creationId xmlns:a16="http://schemas.microsoft.com/office/drawing/2014/main" id="{D176B5AB-FA76-C604-10B8-331B3AC4B233}"/>
              </a:ext>
            </a:extLst>
          </p:cNvPr>
          <p:cNvGrpSpPr/>
          <p:nvPr/>
        </p:nvGrpSpPr>
        <p:grpSpPr>
          <a:xfrm>
            <a:off x="503169" y="3535743"/>
            <a:ext cx="2162476" cy="2325131"/>
            <a:chOff x="290328" y="3952080"/>
            <a:chExt cx="2162476" cy="2325131"/>
          </a:xfrm>
        </p:grpSpPr>
        <p:pic>
          <p:nvPicPr>
            <p:cNvPr id="19" name="Picture 18">
              <a:extLst>
                <a:ext uri="{FF2B5EF4-FFF2-40B4-BE49-F238E27FC236}">
                  <a16:creationId xmlns:a16="http://schemas.microsoft.com/office/drawing/2014/main" id="{71C09051-A0EA-4E41-F14A-AC60DAA02963}"/>
                </a:ext>
              </a:extLst>
            </p:cNvPr>
            <p:cNvPicPr>
              <a:picLocks noChangeAspect="1"/>
            </p:cNvPicPr>
            <p:nvPr/>
          </p:nvPicPr>
          <p:blipFill>
            <a:blip r:embed="rId11"/>
            <a:stretch>
              <a:fillRect/>
            </a:stretch>
          </p:blipFill>
          <p:spPr>
            <a:xfrm>
              <a:off x="372533" y="3952080"/>
              <a:ext cx="2024444" cy="2130994"/>
            </a:xfrm>
            <a:prstGeom prst="rect">
              <a:avLst/>
            </a:prstGeom>
          </p:spPr>
        </p:pic>
        <p:sp>
          <p:nvSpPr>
            <p:cNvPr id="20" name="TextBox 19">
              <a:extLst>
                <a:ext uri="{FF2B5EF4-FFF2-40B4-BE49-F238E27FC236}">
                  <a16:creationId xmlns:a16="http://schemas.microsoft.com/office/drawing/2014/main" id="{E51F2CB9-3A69-DEDB-87C6-EFDB11F8CD38}"/>
                </a:ext>
              </a:extLst>
            </p:cNvPr>
            <p:cNvSpPr txBox="1"/>
            <p:nvPr/>
          </p:nvSpPr>
          <p:spPr>
            <a:xfrm>
              <a:off x="290328" y="3952080"/>
              <a:ext cx="425682" cy="369332"/>
            </a:xfrm>
            <a:prstGeom prst="rect">
              <a:avLst/>
            </a:prstGeom>
            <a:solidFill>
              <a:schemeClr val="bg1"/>
            </a:solidFill>
          </p:spPr>
          <p:txBody>
            <a:bodyPr wrap="square" rtlCol="0">
              <a:spAutoFit/>
            </a:bodyPr>
            <a:lstStyle/>
            <a:p>
              <a:r>
                <a:rPr lang="en-US" dirty="0"/>
                <a:t>            </a:t>
              </a:r>
            </a:p>
          </p:txBody>
        </p:sp>
        <p:sp>
          <p:nvSpPr>
            <p:cNvPr id="21" name="TextBox 20">
              <a:extLst>
                <a:ext uri="{FF2B5EF4-FFF2-40B4-BE49-F238E27FC236}">
                  <a16:creationId xmlns:a16="http://schemas.microsoft.com/office/drawing/2014/main" id="{D718DDD7-85AF-C014-37BE-CAC2A5C10222}"/>
                </a:ext>
              </a:extLst>
            </p:cNvPr>
            <p:cNvSpPr txBox="1"/>
            <p:nvPr/>
          </p:nvSpPr>
          <p:spPr>
            <a:xfrm>
              <a:off x="316705" y="5261548"/>
              <a:ext cx="2136099" cy="1015663"/>
            </a:xfrm>
            <a:prstGeom prst="rect">
              <a:avLst/>
            </a:prstGeom>
            <a:solidFill>
              <a:schemeClr val="bg1"/>
            </a:solidFill>
          </p:spPr>
          <p:txBody>
            <a:bodyPr wrap="square" rtlCol="0">
              <a:spAutoFit/>
            </a:bodyPr>
            <a:lstStyle/>
            <a:p>
              <a:r>
                <a:rPr lang="en-US" sz="1200" dirty="0"/>
                <a:t>Flattened interventricular septum (arrows) leading to “D”-shaped LV; decreased LV eccentricity index; parasternal short axis view</a:t>
              </a:r>
            </a:p>
          </p:txBody>
        </p:sp>
        <p:sp>
          <p:nvSpPr>
            <p:cNvPr id="28" name="TextBox 27">
              <a:extLst>
                <a:ext uri="{FF2B5EF4-FFF2-40B4-BE49-F238E27FC236}">
                  <a16:creationId xmlns:a16="http://schemas.microsoft.com/office/drawing/2014/main" id="{94857610-A840-E80F-2503-19039ADECCCE}"/>
                </a:ext>
              </a:extLst>
            </p:cNvPr>
            <p:cNvSpPr txBox="1"/>
            <p:nvPr/>
          </p:nvSpPr>
          <p:spPr>
            <a:xfrm>
              <a:off x="442728" y="4104480"/>
              <a:ext cx="425682" cy="369332"/>
            </a:xfrm>
            <a:prstGeom prst="rect">
              <a:avLst/>
            </a:prstGeom>
            <a:solidFill>
              <a:schemeClr val="bg1"/>
            </a:solidFill>
          </p:spPr>
          <p:txBody>
            <a:bodyPr wrap="square" rtlCol="0">
              <a:spAutoFit/>
            </a:bodyPr>
            <a:lstStyle/>
            <a:p>
              <a:r>
                <a:rPr lang="en-US" dirty="0"/>
                <a:t>            </a:t>
              </a:r>
            </a:p>
          </p:txBody>
        </p:sp>
      </p:grpSp>
      <p:grpSp>
        <p:nvGrpSpPr>
          <p:cNvPr id="31" name="Group 30">
            <a:extLst>
              <a:ext uri="{FF2B5EF4-FFF2-40B4-BE49-F238E27FC236}">
                <a16:creationId xmlns:a16="http://schemas.microsoft.com/office/drawing/2014/main" id="{7AA01CDC-1115-A7DA-594E-54E09B7E5A03}"/>
              </a:ext>
            </a:extLst>
          </p:cNvPr>
          <p:cNvGrpSpPr/>
          <p:nvPr/>
        </p:nvGrpSpPr>
        <p:grpSpPr>
          <a:xfrm>
            <a:off x="6411367" y="3493251"/>
            <a:ext cx="2392596" cy="2536787"/>
            <a:chOff x="6740275" y="4067532"/>
            <a:chExt cx="2392596" cy="2536787"/>
          </a:xfrm>
        </p:grpSpPr>
        <p:pic>
          <p:nvPicPr>
            <p:cNvPr id="22" name="Picture 21">
              <a:extLst>
                <a:ext uri="{FF2B5EF4-FFF2-40B4-BE49-F238E27FC236}">
                  <a16:creationId xmlns:a16="http://schemas.microsoft.com/office/drawing/2014/main" id="{AE1FCEE4-3F6C-4D4E-4D76-3E1E5A58A211}"/>
                </a:ext>
              </a:extLst>
            </p:cNvPr>
            <p:cNvPicPr>
              <a:picLocks noChangeAspect="1"/>
            </p:cNvPicPr>
            <p:nvPr/>
          </p:nvPicPr>
          <p:blipFill>
            <a:blip r:embed="rId12"/>
            <a:stretch>
              <a:fillRect/>
            </a:stretch>
          </p:blipFill>
          <p:spPr>
            <a:xfrm>
              <a:off x="6877508" y="4128712"/>
              <a:ext cx="2255363" cy="2370694"/>
            </a:xfrm>
            <a:prstGeom prst="rect">
              <a:avLst/>
            </a:prstGeom>
          </p:spPr>
        </p:pic>
        <p:sp>
          <p:nvSpPr>
            <p:cNvPr id="29" name="Rectangle 28">
              <a:extLst>
                <a:ext uri="{FF2B5EF4-FFF2-40B4-BE49-F238E27FC236}">
                  <a16:creationId xmlns:a16="http://schemas.microsoft.com/office/drawing/2014/main" id="{8D9B0F5E-B482-4B39-268C-3F7628C31BFF}"/>
                </a:ext>
              </a:extLst>
            </p:cNvPr>
            <p:cNvSpPr/>
            <p:nvPr/>
          </p:nvSpPr>
          <p:spPr>
            <a:xfrm>
              <a:off x="6740275" y="4067532"/>
              <a:ext cx="547557" cy="1074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6697BB2-4ABC-791F-5C36-C3FAC06F2501}"/>
                </a:ext>
              </a:extLst>
            </p:cNvPr>
            <p:cNvSpPr txBox="1"/>
            <p:nvPr/>
          </p:nvSpPr>
          <p:spPr>
            <a:xfrm>
              <a:off x="6963421" y="5773322"/>
              <a:ext cx="2158584" cy="830997"/>
            </a:xfrm>
            <a:prstGeom prst="rect">
              <a:avLst/>
            </a:prstGeom>
            <a:solidFill>
              <a:schemeClr val="bg1"/>
            </a:solidFill>
          </p:spPr>
          <p:txBody>
            <a:bodyPr wrap="square" rtlCol="0">
              <a:spAutoFit/>
            </a:bodyPr>
            <a:lstStyle/>
            <a:p>
              <a:r>
                <a:rPr lang="en-US" sz="1200" dirty="0"/>
                <a:t>Decreased tricuspid annular plane excursion (TAPSE) measured in M-mode (&lt; 18 mm)</a:t>
              </a:r>
            </a:p>
          </p:txBody>
        </p:sp>
      </p:grpSp>
      <p:pic>
        <p:nvPicPr>
          <p:cNvPr id="23" name="Image for TAPSE">
            <a:hlinkClick r:id="" action="ppaction://media"/>
            <a:extLst>
              <a:ext uri="{FF2B5EF4-FFF2-40B4-BE49-F238E27FC236}">
                <a16:creationId xmlns:a16="http://schemas.microsoft.com/office/drawing/2014/main" id="{BB59346D-A392-AF9D-9059-3F9202ADBED2}"/>
              </a:ext>
            </a:extLst>
          </p:cNvPr>
          <p:cNvPicPr>
            <a:picLocks noChangeAspect="1"/>
          </p:cNvPicPr>
          <p:nvPr>
            <a:videoFile r:link="rId6"/>
            <p:extLst>
              <p:ext uri="{DAA4B4D4-6D71-4841-9C94-3DE7FCFB9230}">
                <p14:media xmlns:p14="http://schemas.microsoft.com/office/powerpoint/2010/main" r:embed="rId5"/>
              </p:ext>
            </p:extLst>
          </p:nvPr>
        </p:nvPicPr>
        <p:blipFill>
          <a:blip r:embed="rId13"/>
          <a:stretch>
            <a:fillRect/>
          </a:stretch>
        </p:blipFill>
        <p:spPr>
          <a:xfrm>
            <a:off x="8846322" y="1542183"/>
            <a:ext cx="3027522" cy="2258876"/>
          </a:xfrm>
          <a:prstGeom prst="rect">
            <a:avLst/>
          </a:prstGeom>
        </p:spPr>
      </p:pic>
      <p:pic>
        <p:nvPicPr>
          <p:cNvPr id="24" name="Picture 23" descr="A picture containing map&#10;&#10;Description automatically generated">
            <a:extLst>
              <a:ext uri="{FF2B5EF4-FFF2-40B4-BE49-F238E27FC236}">
                <a16:creationId xmlns:a16="http://schemas.microsoft.com/office/drawing/2014/main" id="{1E65E498-C360-5F0E-C6C3-E2CED56190CE}"/>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843068" y="3771163"/>
            <a:ext cx="3030776" cy="2258875"/>
          </a:xfrm>
          <a:prstGeom prst="rect">
            <a:avLst/>
          </a:prstGeom>
        </p:spPr>
      </p:pic>
      <p:cxnSp>
        <p:nvCxnSpPr>
          <p:cNvPr id="25" name="Straight Arrow Connector 24">
            <a:extLst>
              <a:ext uri="{FF2B5EF4-FFF2-40B4-BE49-F238E27FC236}">
                <a16:creationId xmlns:a16="http://schemas.microsoft.com/office/drawing/2014/main" id="{74633C2B-DC9F-5DA8-1E0B-FDFA14B7ACFC}"/>
              </a:ext>
            </a:extLst>
          </p:cNvPr>
          <p:cNvCxnSpPr>
            <a:cxnSpLocks/>
          </p:cNvCxnSpPr>
          <p:nvPr/>
        </p:nvCxnSpPr>
        <p:spPr>
          <a:xfrm flipH="1">
            <a:off x="9626679" y="1939270"/>
            <a:ext cx="731777" cy="1077748"/>
          </a:xfrm>
          <a:prstGeom prst="straightConnector1">
            <a:avLst/>
          </a:prstGeom>
          <a:ln>
            <a:solidFill>
              <a:srgbClr val="FFFF00"/>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 name="Footer Placeholder 2">
            <a:extLst>
              <a:ext uri="{FF2B5EF4-FFF2-40B4-BE49-F238E27FC236}">
                <a16:creationId xmlns:a16="http://schemas.microsoft.com/office/drawing/2014/main" id="{29A6914C-9C1B-AB65-3A74-8F426FC661EB}"/>
              </a:ext>
            </a:extLst>
          </p:cNvPr>
          <p:cNvSpPr>
            <a:spLocks noGrp="1"/>
          </p:cNvSpPr>
          <p:nvPr>
            <p:ph type="ftr" sz="quarter" idx="3"/>
          </p:nvPr>
        </p:nvSpPr>
        <p:spPr>
          <a:xfrm>
            <a:off x="0" y="6415869"/>
            <a:ext cx="10744199" cy="442131"/>
          </a:xfrm>
        </p:spPr>
        <p:txBody>
          <a:bodyPr/>
          <a:lstStyle/>
          <a:p>
            <a:r>
              <a:rPr lang="en-US" sz="1000" dirty="0"/>
              <a:t>LV, left ventricle; LVEI, left ventricular ejection index; RV, right ventricle; </a:t>
            </a:r>
            <a:r>
              <a:rPr lang="en-US" sz="1000" dirty="0" err="1"/>
              <a:t>sPAP</a:t>
            </a:r>
            <a:r>
              <a:rPr lang="en-US" sz="1000" dirty="0"/>
              <a:t>, systolic pulmonary artery pressure; TAPSE, tricuspid annular plane systolic excursion</a:t>
            </a:r>
          </a:p>
          <a:p>
            <a:r>
              <a:rPr lang="en-US" sz="1000" dirty="0"/>
              <a:t>
Humbert M, et al. </a:t>
            </a:r>
            <a:r>
              <a:rPr lang="en-US" sz="1000" i="1" dirty="0" err="1"/>
              <a:t>Eur</a:t>
            </a:r>
            <a:r>
              <a:rPr lang="en-US" sz="1000" i="1" dirty="0"/>
              <a:t> Heart J. </a:t>
            </a:r>
            <a:r>
              <a:rPr lang="en-US" sz="1000" dirty="0"/>
              <a:t>2022;43:3618-731. </a:t>
            </a:r>
          </a:p>
        </p:txBody>
      </p:sp>
      <p:cxnSp>
        <p:nvCxnSpPr>
          <p:cNvPr id="7" name="Straight Arrow Connector 6">
            <a:extLst>
              <a:ext uri="{FF2B5EF4-FFF2-40B4-BE49-F238E27FC236}">
                <a16:creationId xmlns:a16="http://schemas.microsoft.com/office/drawing/2014/main" id="{74E687AE-DC8C-BA8D-95B3-3CFACB40ECD9}"/>
              </a:ext>
            </a:extLst>
          </p:cNvPr>
          <p:cNvCxnSpPr>
            <a:cxnSpLocks/>
          </p:cNvCxnSpPr>
          <p:nvPr/>
        </p:nvCxnSpPr>
        <p:spPr>
          <a:xfrm>
            <a:off x="6088807" y="1824734"/>
            <a:ext cx="823223" cy="0"/>
          </a:xfrm>
          <a:prstGeom prst="straightConnector1">
            <a:avLst/>
          </a:prstGeom>
          <a:ln w="285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83987C7-459F-BB69-4BA1-D893584741CF}"/>
              </a:ext>
            </a:extLst>
          </p:cNvPr>
          <p:cNvCxnSpPr>
            <a:cxnSpLocks/>
          </p:cNvCxnSpPr>
          <p:nvPr/>
        </p:nvCxnSpPr>
        <p:spPr>
          <a:xfrm>
            <a:off x="6999904" y="1824734"/>
            <a:ext cx="465550" cy="0"/>
          </a:xfrm>
          <a:prstGeom prst="straightConnector1">
            <a:avLst/>
          </a:prstGeom>
          <a:ln w="28575">
            <a:solidFill>
              <a:srgbClr val="FF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45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08" fill="hold"/>
                                        <p:tgtEl>
                                          <p:spTgt spid="17"/>
                                        </p:tgtEl>
                                      </p:cBhvr>
                                    </p:cmd>
                                  </p:childTnLst>
                                </p:cTn>
                              </p:par>
                              <p:par>
                                <p:cTn id="7" presetID="1" presetClass="mediacall" presetSubtype="0" fill="hold" nodeType="withEffect">
                                  <p:stCondLst>
                                    <p:cond delay="0"/>
                                  </p:stCondLst>
                                  <p:childTnLst>
                                    <p:cmd type="call" cmd="playFrom(0.0)">
                                      <p:cBhvr>
                                        <p:cTn id="8" dur="1708" fill="hold"/>
                                        <p:tgtEl>
                                          <p:spTgt spid="23"/>
                                        </p:tgtEl>
                                      </p:cBhvr>
                                    </p:cmd>
                                  </p:childTnLst>
                                </p:cTn>
                              </p:par>
                            </p:childTnLst>
                          </p:cTn>
                        </p:par>
                        <p:par>
                          <p:cTn id="9" fill="hold">
                            <p:stCondLst>
                              <p:cond delay="1708"/>
                            </p:stCondLst>
                            <p:childTnLst>
                              <p:par>
                                <p:cTn id="10" presetID="1" presetClass="mediacall" presetSubtype="0" fill="hold" nodeType="afterEffect">
                                  <p:stCondLst>
                                    <p:cond delay="0"/>
                                  </p:stCondLst>
                                  <p:childTnLst>
                                    <p:cmd type="call" cmd="playFrom(0.0)">
                                      <p:cBhvr>
                                        <p:cTn id="11" dur="755"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17"/>
                </p:tgtEl>
              </p:cMediaNode>
            </p:video>
            <p:video>
              <p:cMediaNode vol="80000">
                <p:cTn id="13" repeatCount="indefinite" fill="hold" display="0">
                  <p:stCondLst>
                    <p:cond delay="indefinite"/>
                  </p:stCondLst>
                </p:cTn>
                <p:tgtEl>
                  <p:spTgt spid="23"/>
                </p:tgtEl>
              </p:cMediaNode>
            </p:video>
            <p:video>
              <p:cMediaNode vol="80000">
                <p:cTn id="14" repeatCount="indefinite" fill="hold" display="0">
                  <p:stCondLst>
                    <p:cond delay="indefinite"/>
                  </p:stCondLst>
                </p:cTn>
                <p:tgtEl>
                  <p:spTgt spid="14"/>
                </p:tgtEl>
              </p:cMediaNode>
            </p:video>
            <p:seq concurrent="1" nextAc="seek">
              <p:cTn id="15" restart="whenNotActive" fill="hold" evtFilter="cancelBubble" nodeType="interactiveSeq">
                <p:stCondLst>
                  <p:cond evt="onClick" delay="0">
                    <p:tgtEl>
                      <p:spTgt spid="14"/>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B08094FF-B4A4-1D6E-F29B-CE8F6B878FAE}"/>
              </a:ext>
            </a:extLst>
          </p:cNvPr>
          <p:cNvSpPr>
            <a:spLocks noGrp="1"/>
          </p:cNvSpPr>
          <p:nvPr>
            <p:ph type="title"/>
          </p:nvPr>
        </p:nvSpPr>
        <p:spPr>
          <a:xfrm>
            <a:off x="609600" y="-104161"/>
            <a:ext cx="10744200" cy="1185577"/>
          </a:xfrm>
        </p:spPr>
        <p:txBody>
          <a:bodyPr/>
          <a:lstStyle/>
          <a:p>
            <a:r>
              <a:rPr lang="en-US" dirty="0"/>
              <a:t>Signs that Suggest Pulmonary Hypertension on Echo</a:t>
            </a:r>
          </a:p>
        </p:txBody>
      </p:sp>
      <p:grpSp>
        <p:nvGrpSpPr>
          <p:cNvPr id="22" name="Group 21">
            <a:extLst>
              <a:ext uri="{FF2B5EF4-FFF2-40B4-BE49-F238E27FC236}">
                <a16:creationId xmlns:a16="http://schemas.microsoft.com/office/drawing/2014/main" id="{CD5D4739-570C-9B8E-9E34-73979FDC3A40}"/>
              </a:ext>
            </a:extLst>
          </p:cNvPr>
          <p:cNvGrpSpPr/>
          <p:nvPr/>
        </p:nvGrpSpPr>
        <p:grpSpPr>
          <a:xfrm>
            <a:off x="6860780" y="3968245"/>
            <a:ext cx="4047423" cy="2386794"/>
            <a:chOff x="6542675" y="4040521"/>
            <a:chExt cx="4743316" cy="2691210"/>
          </a:xfrm>
        </p:grpSpPr>
        <p:pic>
          <p:nvPicPr>
            <p:cNvPr id="15" name="Picture 14">
              <a:extLst>
                <a:ext uri="{FF2B5EF4-FFF2-40B4-BE49-F238E27FC236}">
                  <a16:creationId xmlns:a16="http://schemas.microsoft.com/office/drawing/2014/main" id="{A15FB5A3-7FA5-ACFA-2C12-05211E356F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84447" y="4040521"/>
              <a:ext cx="2801544" cy="2691210"/>
            </a:xfrm>
            <a:prstGeom prst="rect">
              <a:avLst/>
            </a:prstGeom>
          </p:spPr>
        </p:pic>
        <p:grpSp>
          <p:nvGrpSpPr>
            <p:cNvPr id="21" name="Group 20">
              <a:extLst>
                <a:ext uri="{FF2B5EF4-FFF2-40B4-BE49-F238E27FC236}">
                  <a16:creationId xmlns:a16="http://schemas.microsoft.com/office/drawing/2014/main" id="{C878A468-DC52-2BE7-DCF2-AD97CBF9DB9E}"/>
                </a:ext>
              </a:extLst>
            </p:cNvPr>
            <p:cNvGrpSpPr>
              <a:grpSpLocks noChangeAspect="1"/>
            </p:cNvGrpSpPr>
            <p:nvPr/>
          </p:nvGrpSpPr>
          <p:grpSpPr>
            <a:xfrm>
              <a:off x="6542675" y="4362977"/>
              <a:ext cx="1939937" cy="1782307"/>
              <a:chOff x="5270500" y="2673350"/>
              <a:chExt cx="1651000" cy="1516848"/>
            </a:xfrm>
          </p:grpSpPr>
          <p:pic>
            <p:nvPicPr>
              <p:cNvPr id="18" name="Picture 17">
                <a:extLst>
                  <a:ext uri="{FF2B5EF4-FFF2-40B4-BE49-F238E27FC236}">
                    <a16:creationId xmlns:a16="http://schemas.microsoft.com/office/drawing/2014/main" id="{2DF4D033-0585-8C43-323C-90B7581FDD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0500" y="2673350"/>
                <a:ext cx="1651000" cy="1511300"/>
              </a:xfrm>
              <a:prstGeom prst="rect">
                <a:avLst/>
              </a:prstGeom>
            </p:spPr>
          </p:pic>
          <p:sp>
            <p:nvSpPr>
              <p:cNvPr id="19" name="TextBox 18">
                <a:extLst>
                  <a:ext uri="{FF2B5EF4-FFF2-40B4-BE49-F238E27FC236}">
                    <a16:creationId xmlns:a16="http://schemas.microsoft.com/office/drawing/2014/main" id="{40C764FE-E1A3-5B35-7056-407FAE2AF3EB}"/>
                  </a:ext>
                </a:extLst>
              </p:cNvPr>
              <p:cNvSpPr txBox="1"/>
              <p:nvPr/>
            </p:nvSpPr>
            <p:spPr>
              <a:xfrm>
                <a:off x="5935059" y="3679973"/>
                <a:ext cx="481222" cy="338554"/>
              </a:xfrm>
              <a:prstGeom prst="rect">
                <a:avLst/>
              </a:prstGeom>
              <a:noFill/>
            </p:spPr>
            <p:txBody>
              <a:bodyPr wrap="none" rtlCol="0">
                <a:spAutoFit/>
              </a:bodyPr>
              <a:lstStyle/>
              <a:p>
                <a:r>
                  <a:rPr lang="en-US" sz="1600" dirty="0"/>
                  <a:t>AO</a:t>
                </a:r>
              </a:p>
            </p:txBody>
          </p:sp>
          <p:sp>
            <p:nvSpPr>
              <p:cNvPr id="20" name="TextBox 19">
                <a:extLst>
                  <a:ext uri="{FF2B5EF4-FFF2-40B4-BE49-F238E27FC236}">
                    <a16:creationId xmlns:a16="http://schemas.microsoft.com/office/drawing/2014/main" id="{CEE01546-3CA8-3DF1-27F7-9111C3B41835}"/>
                  </a:ext>
                </a:extLst>
              </p:cNvPr>
              <p:cNvSpPr txBox="1"/>
              <p:nvPr/>
            </p:nvSpPr>
            <p:spPr>
              <a:xfrm>
                <a:off x="6311216" y="3851644"/>
                <a:ext cx="441916" cy="338554"/>
              </a:xfrm>
              <a:prstGeom prst="rect">
                <a:avLst/>
              </a:prstGeom>
              <a:noFill/>
            </p:spPr>
            <p:txBody>
              <a:bodyPr wrap="none" rtlCol="0">
                <a:spAutoFit/>
              </a:bodyPr>
              <a:lstStyle/>
              <a:p>
                <a:r>
                  <a:rPr lang="en-US" sz="1600" dirty="0"/>
                  <a:t>PA</a:t>
                </a:r>
              </a:p>
            </p:txBody>
          </p:sp>
        </p:grpSp>
      </p:grpSp>
      <p:pic>
        <p:nvPicPr>
          <p:cNvPr id="2" name="Picture 1">
            <a:extLst>
              <a:ext uri="{FF2B5EF4-FFF2-40B4-BE49-F238E27FC236}">
                <a16:creationId xmlns:a16="http://schemas.microsoft.com/office/drawing/2014/main" id="{63DC2991-E757-E760-A8CA-9F155FFF93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9671" y="3311474"/>
            <a:ext cx="2500839" cy="3001006"/>
          </a:xfrm>
          <a:prstGeom prst="rect">
            <a:avLst/>
          </a:prstGeom>
        </p:spPr>
      </p:pic>
      <p:grpSp>
        <p:nvGrpSpPr>
          <p:cNvPr id="3" name="Group 2">
            <a:extLst>
              <a:ext uri="{FF2B5EF4-FFF2-40B4-BE49-F238E27FC236}">
                <a16:creationId xmlns:a16="http://schemas.microsoft.com/office/drawing/2014/main" id="{7CC163C7-5020-BEFD-3455-BB5730DD97F3}"/>
              </a:ext>
            </a:extLst>
          </p:cNvPr>
          <p:cNvGrpSpPr/>
          <p:nvPr/>
        </p:nvGrpSpPr>
        <p:grpSpPr>
          <a:xfrm>
            <a:off x="6206491" y="859450"/>
            <a:ext cx="4759958" cy="3001006"/>
            <a:chOff x="4334989" y="639325"/>
            <a:chExt cx="5020893" cy="3209925"/>
          </a:xfrm>
        </p:grpSpPr>
        <p:grpSp>
          <p:nvGrpSpPr>
            <p:cNvPr id="6" name="Group 5">
              <a:extLst>
                <a:ext uri="{FF2B5EF4-FFF2-40B4-BE49-F238E27FC236}">
                  <a16:creationId xmlns:a16="http://schemas.microsoft.com/office/drawing/2014/main" id="{A9150D7A-FB7E-E748-DE80-B05028F7B715}"/>
                </a:ext>
              </a:extLst>
            </p:cNvPr>
            <p:cNvGrpSpPr/>
            <p:nvPr/>
          </p:nvGrpSpPr>
          <p:grpSpPr>
            <a:xfrm>
              <a:off x="4334989" y="639325"/>
              <a:ext cx="2457449" cy="2598273"/>
              <a:chOff x="4334989" y="639325"/>
              <a:chExt cx="2457449" cy="2598273"/>
            </a:xfrm>
          </p:grpSpPr>
          <p:pic>
            <p:nvPicPr>
              <p:cNvPr id="23" name="Picture 22">
                <a:extLst>
                  <a:ext uri="{FF2B5EF4-FFF2-40B4-BE49-F238E27FC236}">
                    <a16:creationId xmlns:a16="http://schemas.microsoft.com/office/drawing/2014/main" id="{5B6114FE-E0E4-97CD-18AD-91D5A7656D8A}"/>
                  </a:ext>
                </a:extLst>
              </p:cNvPr>
              <p:cNvPicPr>
                <a:picLocks noChangeAspect="1"/>
              </p:cNvPicPr>
              <p:nvPr/>
            </p:nvPicPr>
            <p:blipFill>
              <a:blip r:embed="rId5"/>
              <a:stretch>
                <a:fillRect/>
              </a:stretch>
            </p:blipFill>
            <p:spPr>
              <a:xfrm>
                <a:off x="4450368" y="639325"/>
                <a:ext cx="2089207" cy="2486541"/>
              </a:xfrm>
              <a:prstGeom prst="rect">
                <a:avLst/>
              </a:prstGeom>
            </p:spPr>
          </p:pic>
          <p:sp>
            <p:nvSpPr>
              <p:cNvPr id="24" name="Rectangle 23">
                <a:extLst>
                  <a:ext uri="{FF2B5EF4-FFF2-40B4-BE49-F238E27FC236}">
                    <a16:creationId xmlns:a16="http://schemas.microsoft.com/office/drawing/2014/main" id="{1A49ED04-F095-F55D-A202-7A59B2ACAF8F}"/>
                  </a:ext>
                </a:extLst>
              </p:cNvPr>
              <p:cNvSpPr/>
              <p:nvPr/>
            </p:nvSpPr>
            <p:spPr>
              <a:xfrm>
                <a:off x="4618864" y="899548"/>
                <a:ext cx="329784" cy="322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0CE12E4-1B2B-F897-CCA0-E081359C552C}"/>
                  </a:ext>
                </a:extLst>
              </p:cNvPr>
              <p:cNvSpPr txBox="1"/>
              <p:nvPr/>
            </p:nvSpPr>
            <p:spPr>
              <a:xfrm>
                <a:off x="4334989" y="2329657"/>
                <a:ext cx="2457449" cy="907941"/>
              </a:xfrm>
              <a:prstGeom prst="rect">
                <a:avLst/>
              </a:prstGeom>
              <a:solidFill>
                <a:schemeClr val="bg1"/>
              </a:solidFill>
            </p:spPr>
            <p:txBody>
              <a:bodyPr wrap="square" rtlCol="0">
                <a:spAutoFit/>
              </a:bodyPr>
              <a:lstStyle/>
              <a:p>
                <a:pPr>
                  <a:spcAft>
                    <a:spcPts val="600"/>
                  </a:spcAft>
                </a:pPr>
                <a:r>
                  <a:rPr lang="en-US" sz="1200" dirty="0"/>
                  <a:t>RVOT acceleration time of pulmonary ejection &lt; 105 </a:t>
                </a:r>
                <a:r>
                  <a:rPr lang="en-US" sz="1200" dirty="0" err="1"/>
                  <a:t>ms</a:t>
                </a:r>
                <a:endParaRPr lang="en-US" sz="1200" dirty="0"/>
              </a:p>
              <a:p>
                <a:r>
                  <a:rPr lang="en-US" sz="1200" dirty="0"/>
                  <a:t>Mid-systolic “notch” indicative of pre-capillary PH</a:t>
                </a:r>
              </a:p>
            </p:txBody>
          </p:sp>
          <p:sp>
            <p:nvSpPr>
              <p:cNvPr id="26" name="TextBox 25">
                <a:extLst>
                  <a:ext uri="{FF2B5EF4-FFF2-40B4-BE49-F238E27FC236}">
                    <a16:creationId xmlns:a16="http://schemas.microsoft.com/office/drawing/2014/main" id="{2D862B79-C21F-2BF6-34A1-7277D73F74C9}"/>
                  </a:ext>
                </a:extLst>
              </p:cNvPr>
              <p:cNvSpPr txBox="1"/>
              <p:nvPr/>
            </p:nvSpPr>
            <p:spPr>
              <a:xfrm>
                <a:off x="4340968" y="1864966"/>
                <a:ext cx="1468756" cy="246221"/>
              </a:xfrm>
              <a:prstGeom prst="rect">
                <a:avLst/>
              </a:prstGeom>
              <a:solidFill>
                <a:schemeClr val="bg1"/>
              </a:solidFill>
            </p:spPr>
            <p:txBody>
              <a:bodyPr wrap="square" rtlCol="0">
                <a:spAutoFit/>
              </a:bodyPr>
              <a:lstStyle/>
              <a:p>
                <a:pPr>
                  <a:spcAft>
                    <a:spcPts val="600"/>
                  </a:spcAft>
                </a:pPr>
                <a:r>
                  <a:rPr lang="en-US" sz="1000" dirty="0"/>
                  <a:t>RVOT AT &lt; 105 </a:t>
                </a:r>
                <a:r>
                  <a:rPr lang="en-US" sz="1000" dirty="0" err="1"/>
                  <a:t>ms</a:t>
                </a:r>
                <a:endParaRPr lang="en-US" sz="1000" dirty="0"/>
              </a:p>
            </p:txBody>
          </p:sp>
        </p:grpSp>
        <p:pic>
          <p:nvPicPr>
            <p:cNvPr id="16" name="Picture 15" descr="Graphical user interface&#10;&#10;Description automatically generated">
              <a:extLst>
                <a:ext uri="{FF2B5EF4-FFF2-40B4-BE49-F238E27FC236}">
                  <a16:creationId xmlns:a16="http://schemas.microsoft.com/office/drawing/2014/main" id="{18F503D1-560D-A499-54F0-72FC0DA85AF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98432" y="639325"/>
              <a:ext cx="2457450" cy="3209925"/>
            </a:xfrm>
            <a:prstGeom prst="rect">
              <a:avLst/>
            </a:prstGeom>
          </p:spPr>
        </p:pic>
      </p:grpSp>
      <p:graphicFrame>
        <p:nvGraphicFramePr>
          <p:cNvPr id="27" name="Table 7">
            <a:extLst>
              <a:ext uri="{FF2B5EF4-FFF2-40B4-BE49-F238E27FC236}">
                <a16:creationId xmlns:a16="http://schemas.microsoft.com/office/drawing/2014/main" id="{8410D42B-A2DB-86F4-6B99-EB5BCBD04AEE}"/>
              </a:ext>
            </a:extLst>
          </p:cNvPr>
          <p:cNvGraphicFramePr>
            <a:graphicFrameLocks noGrp="1"/>
          </p:cNvGraphicFramePr>
          <p:nvPr/>
        </p:nvGraphicFramePr>
        <p:xfrm>
          <a:off x="1072817" y="1004793"/>
          <a:ext cx="3894549" cy="2390817"/>
        </p:xfrm>
        <a:graphic>
          <a:graphicData uri="http://schemas.openxmlformats.org/drawingml/2006/table">
            <a:tbl>
              <a:tblPr firstRow="1" bandRow="1">
                <a:tableStyleId>{5C22544A-7EE6-4342-B048-85BDC9FD1C3A}</a:tableStyleId>
              </a:tblPr>
              <a:tblGrid>
                <a:gridCol w="3894549">
                  <a:extLst>
                    <a:ext uri="{9D8B030D-6E8A-4147-A177-3AD203B41FA5}">
                      <a16:colId xmlns:a16="http://schemas.microsoft.com/office/drawing/2014/main" val="915693267"/>
                    </a:ext>
                  </a:extLst>
                </a:gridCol>
              </a:tblGrid>
              <a:tr h="434694">
                <a:tc>
                  <a:txBody>
                    <a:bodyPr/>
                    <a:lstStyle/>
                    <a:p>
                      <a:pPr algn="ctr"/>
                      <a:r>
                        <a:rPr lang="en-US" sz="1400" dirty="0"/>
                        <a:t>Pulmonary Artery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E2147"/>
                    </a:solidFill>
                  </a:tcPr>
                </a:tc>
                <a:extLst>
                  <a:ext uri="{0D108BD9-81ED-4DB2-BD59-A6C34878D82A}">
                    <a16:rowId xmlns:a16="http://schemas.microsoft.com/office/drawing/2014/main" val="1967112"/>
                  </a:ext>
                </a:extLst>
              </a:tr>
              <a:tr h="652041">
                <a:tc>
                  <a:txBody>
                    <a:bodyPr/>
                    <a:lstStyle/>
                    <a:p>
                      <a:r>
                        <a:rPr lang="en-US" sz="1200" dirty="0"/>
                        <a:t>RVOT AT &lt; 105 </a:t>
                      </a:r>
                      <a:r>
                        <a:rPr lang="en-US" sz="1200" dirty="0" err="1"/>
                        <a:t>ms</a:t>
                      </a:r>
                      <a:r>
                        <a:rPr lang="en-US" sz="1200" dirty="0"/>
                        <a:t> and/or mid-systolic notching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5444985"/>
                  </a:ext>
                </a:extLst>
              </a:tr>
              <a:tr h="652041">
                <a:tc>
                  <a:txBody>
                    <a:bodyPr/>
                    <a:lstStyle/>
                    <a:p>
                      <a:r>
                        <a:rPr lang="en-US" sz="1200" dirty="0"/>
                        <a:t>Early diastolic pulmonary regurgitation velocity &gt; 2.2 m/sec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57429117"/>
                  </a:ext>
                </a:extLst>
              </a:tr>
              <a:tr h="652041">
                <a:tc>
                  <a:txBody>
                    <a:bodyPr/>
                    <a:lstStyle/>
                    <a:p>
                      <a:r>
                        <a:rPr lang="en-US" sz="1200" dirty="0"/>
                        <a:t>PA diameter &gt; AR diameter</a:t>
                      </a:r>
                    </a:p>
                    <a:p>
                      <a:r>
                        <a:rPr lang="en-US" sz="1200" dirty="0"/>
                        <a:t>PA diameter &gt; 25 mm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2398977"/>
                  </a:ext>
                </a:extLst>
              </a:tr>
            </a:tbl>
          </a:graphicData>
        </a:graphic>
      </p:graphicFrame>
      <p:sp>
        <p:nvSpPr>
          <p:cNvPr id="7" name="Rectangle 6">
            <a:extLst>
              <a:ext uri="{FF2B5EF4-FFF2-40B4-BE49-F238E27FC236}">
                <a16:creationId xmlns:a16="http://schemas.microsoft.com/office/drawing/2014/main" id="{CFA75A1A-28BF-39A4-1AA5-70E84C212CED}"/>
              </a:ext>
            </a:extLst>
          </p:cNvPr>
          <p:cNvSpPr/>
          <p:nvPr/>
        </p:nvSpPr>
        <p:spPr>
          <a:xfrm>
            <a:off x="6168017" y="850032"/>
            <a:ext cx="542611" cy="462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9">
            <a:extLst>
              <a:ext uri="{FF2B5EF4-FFF2-40B4-BE49-F238E27FC236}">
                <a16:creationId xmlns:a16="http://schemas.microsoft.com/office/drawing/2014/main" id="{5A082DA2-25DD-1D57-1E52-1B9F8186E475}"/>
              </a:ext>
            </a:extLst>
          </p:cNvPr>
          <p:cNvSpPr>
            <a:spLocks noGrp="1"/>
          </p:cNvSpPr>
          <p:nvPr>
            <p:ph type="ftr" sz="quarter" idx="3"/>
          </p:nvPr>
        </p:nvSpPr>
        <p:spPr>
          <a:xfrm>
            <a:off x="0" y="6415869"/>
            <a:ext cx="10744199" cy="442131"/>
          </a:xfrm>
        </p:spPr>
        <p:txBody>
          <a:bodyPr/>
          <a:lstStyle/>
          <a:p>
            <a:r>
              <a:rPr lang="en-US" dirty="0"/>
              <a:t>AO, aorta; AR, aortic root; AT, acceleration time; PA, pulmonary artery; RA, right atrium; RV, right ventricle; RVOT, right ventricular outflow tract</a:t>
            </a:r>
          </a:p>
          <a:p>
            <a:endParaRPr lang="en-US" dirty="0"/>
          </a:p>
          <a:p>
            <a:r>
              <a:rPr lang="en-US" dirty="0"/>
              <a:t>Humbert M, et al. </a:t>
            </a:r>
            <a:r>
              <a:rPr lang="en-US" i="1" dirty="0" err="1"/>
              <a:t>Eur</a:t>
            </a:r>
            <a:r>
              <a:rPr lang="en-US" i="1" dirty="0"/>
              <a:t> Heart J. </a:t>
            </a:r>
            <a:r>
              <a:rPr lang="en-US" dirty="0"/>
              <a:t>2022;43:3618-731. </a:t>
            </a:r>
          </a:p>
        </p:txBody>
      </p:sp>
    </p:spTree>
    <p:extLst>
      <p:ext uri="{BB962C8B-B14F-4D97-AF65-F5344CB8AC3E}">
        <p14:creationId xmlns:p14="http://schemas.microsoft.com/office/powerpoint/2010/main" val="815314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DA11FEB4-C228-A97F-7FCC-4DA777F955F9}"/>
              </a:ext>
            </a:extLst>
          </p:cNvPr>
          <p:cNvSpPr>
            <a:spLocks noGrp="1"/>
          </p:cNvSpPr>
          <p:nvPr>
            <p:ph type="title"/>
          </p:nvPr>
        </p:nvSpPr>
        <p:spPr>
          <a:xfrm>
            <a:off x="609600" y="-31660"/>
            <a:ext cx="10744200" cy="1185577"/>
          </a:xfrm>
        </p:spPr>
        <p:txBody>
          <a:bodyPr/>
          <a:lstStyle/>
          <a:p>
            <a:r>
              <a:rPr lang="en-US" dirty="0"/>
              <a:t>Signs that Suggest Pulmonary Hypertension on Echo</a:t>
            </a:r>
          </a:p>
        </p:txBody>
      </p:sp>
      <p:grpSp>
        <p:nvGrpSpPr>
          <p:cNvPr id="20" name="Group 19">
            <a:extLst>
              <a:ext uri="{FF2B5EF4-FFF2-40B4-BE49-F238E27FC236}">
                <a16:creationId xmlns:a16="http://schemas.microsoft.com/office/drawing/2014/main" id="{660F04A4-36B8-F048-B3A6-4D8D2A236418}"/>
              </a:ext>
            </a:extLst>
          </p:cNvPr>
          <p:cNvGrpSpPr/>
          <p:nvPr/>
        </p:nvGrpSpPr>
        <p:grpSpPr>
          <a:xfrm>
            <a:off x="2690186" y="3923133"/>
            <a:ext cx="8172057" cy="2869744"/>
            <a:chOff x="1051953" y="3778774"/>
            <a:chExt cx="8310526" cy="3002058"/>
          </a:xfrm>
        </p:grpSpPr>
        <p:pic>
          <p:nvPicPr>
            <p:cNvPr id="13" name="Picture 12">
              <a:extLst>
                <a:ext uri="{FF2B5EF4-FFF2-40B4-BE49-F238E27FC236}">
                  <a16:creationId xmlns:a16="http://schemas.microsoft.com/office/drawing/2014/main" id="{1E44D570-E2E9-E437-10D0-086743B9C5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93062" y="3804685"/>
              <a:ext cx="3069417" cy="2976147"/>
            </a:xfrm>
            <a:prstGeom prst="rect">
              <a:avLst/>
            </a:prstGeom>
          </p:spPr>
        </p:pic>
        <p:grpSp>
          <p:nvGrpSpPr>
            <p:cNvPr id="19" name="Group 18">
              <a:extLst>
                <a:ext uri="{FF2B5EF4-FFF2-40B4-BE49-F238E27FC236}">
                  <a16:creationId xmlns:a16="http://schemas.microsoft.com/office/drawing/2014/main" id="{58FEE4A8-C99E-8C32-3299-62B19D736062}"/>
                </a:ext>
              </a:extLst>
            </p:cNvPr>
            <p:cNvGrpSpPr/>
            <p:nvPr/>
          </p:nvGrpSpPr>
          <p:grpSpPr>
            <a:xfrm>
              <a:off x="1051953" y="3778774"/>
              <a:ext cx="5026135" cy="2616200"/>
              <a:chOff x="1051953" y="3778774"/>
              <a:chExt cx="5026135" cy="2616200"/>
            </a:xfrm>
          </p:grpSpPr>
          <p:pic>
            <p:nvPicPr>
              <p:cNvPr id="17" name="Picture 16">
                <a:extLst>
                  <a:ext uri="{FF2B5EF4-FFF2-40B4-BE49-F238E27FC236}">
                    <a16:creationId xmlns:a16="http://schemas.microsoft.com/office/drawing/2014/main" id="{6639A039-344B-A38C-8377-BD5B5D8217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77788" y="3778774"/>
                <a:ext cx="2400300" cy="2616200"/>
              </a:xfrm>
              <a:prstGeom prst="rect">
                <a:avLst/>
              </a:prstGeom>
            </p:spPr>
          </p:pic>
          <p:sp>
            <p:nvSpPr>
              <p:cNvPr id="18" name="TextBox 17">
                <a:extLst>
                  <a:ext uri="{FF2B5EF4-FFF2-40B4-BE49-F238E27FC236}">
                    <a16:creationId xmlns:a16="http://schemas.microsoft.com/office/drawing/2014/main" id="{78FFF3DD-75AD-ABA4-0F2F-EC91CDFA84F2}"/>
                  </a:ext>
                </a:extLst>
              </p:cNvPr>
              <p:cNvSpPr txBox="1"/>
              <p:nvPr/>
            </p:nvSpPr>
            <p:spPr>
              <a:xfrm>
                <a:off x="1051953" y="4671375"/>
                <a:ext cx="2518348" cy="830997"/>
              </a:xfrm>
              <a:prstGeom prst="rect">
                <a:avLst/>
              </a:prstGeom>
              <a:noFill/>
            </p:spPr>
            <p:txBody>
              <a:bodyPr wrap="square" rtlCol="0">
                <a:spAutoFit/>
              </a:bodyPr>
              <a:lstStyle/>
              <a:p>
                <a:r>
                  <a:rPr lang="en-US" sz="1600" dirty="0"/>
                  <a:t>Enlarged right atrial area</a:t>
                </a:r>
              </a:p>
              <a:p>
                <a:r>
                  <a:rPr lang="en-US" sz="1600" dirty="0"/>
                  <a:t>(&gt;18 cm</a:t>
                </a:r>
                <a:r>
                  <a:rPr lang="en-US" sz="1600" baseline="30000" dirty="0"/>
                  <a:t>2</a:t>
                </a:r>
                <a:r>
                  <a:rPr lang="en-US" sz="1600" dirty="0"/>
                  <a:t>);</a:t>
                </a:r>
              </a:p>
              <a:p>
                <a:r>
                  <a:rPr lang="en-US" sz="1600" dirty="0"/>
                  <a:t>4-chamber view</a:t>
                </a:r>
              </a:p>
            </p:txBody>
          </p:sp>
        </p:grpSp>
      </p:grpSp>
      <p:pic>
        <p:nvPicPr>
          <p:cNvPr id="21" name="IVC Collapse PH">
            <a:hlinkClick r:id="" action="ppaction://media"/>
            <a:extLst>
              <a:ext uri="{FF2B5EF4-FFF2-40B4-BE49-F238E27FC236}">
                <a16:creationId xmlns:a16="http://schemas.microsoft.com/office/drawing/2014/main" id="{46932193-FC8A-356E-5C1D-E84452156B1F}"/>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8158836" y="1043152"/>
            <a:ext cx="3745699" cy="2556027"/>
          </a:xfrm>
          <a:prstGeom prst="rect">
            <a:avLst/>
          </a:prstGeom>
        </p:spPr>
      </p:pic>
      <p:graphicFrame>
        <p:nvGraphicFramePr>
          <p:cNvPr id="22" name="Table 7">
            <a:extLst>
              <a:ext uri="{FF2B5EF4-FFF2-40B4-BE49-F238E27FC236}">
                <a16:creationId xmlns:a16="http://schemas.microsoft.com/office/drawing/2014/main" id="{84DC177B-AC5F-FA3B-E46D-C3D66AD0AF1B}"/>
              </a:ext>
            </a:extLst>
          </p:cNvPr>
          <p:cNvGraphicFramePr>
            <a:graphicFrameLocks noGrp="1"/>
          </p:cNvGraphicFramePr>
          <p:nvPr>
            <p:extLst>
              <p:ext uri="{D42A27DB-BD31-4B8C-83A1-F6EECF244321}">
                <p14:modId xmlns:p14="http://schemas.microsoft.com/office/powerpoint/2010/main" val="1825735632"/>
              </p:ext>
            </p:extLst>
          </p:nvPr>
        </p:nvGraphicFramePr>
        <p:xfrm>
          <a:off x="248775" y="1355628"/>
          <a:ext cx="3938565" cy="1869622"/>
        </p:xfrm>
        <a:graphic>
          <a:graphicData uri="http://schemas.openxmlformats.org/drawingml/2006/table">
            <a:tbl>
              <a:tblPr firstRow="1" bandRow="1">
                <a:tableStyleId>{5C22544A-7EE6-4342-B048-85BDC9FD1C3A}</a:tableStyleId>
              </a:tblPr>
              <a:tblGrid>
                <a:gridCol w="3938565">
                  <a:extLst>
                    <a:ext uri="{9D8B030D-6E8A-4147-A177-3AD203B41FA5}">
                      <a16:colId xmlns:a16="http://schemas.microsoft.com/office/drawing/2014/main" val="915693267"/>
                    </a:ext>
                  </a:extLst>
                </a:gridCol>
              </a:tblGrid>
              <a:tr h="380262">
                <a:tc>
                  <a:txBody>
                    <a:bodyPr/>
                    <a:lstStyle/>
                    <a:p>
                      <a:pPr algn="ctr"/>
                      <a:r>
                        <a:rPr lang="en-US" sz="1400" dirty="0"/>
                        <a:t>Inferior Vena Cava and RA</a:t>
                      </a:r>
                    </a:p>
                  </a:txBody>
                  <a:tcPr>
                    <a:solidFill>
                      <a:srgbClr val="6E2147"/>
                    </a:solidFill>
                  </a:tcPr>
                </a:tc>
                <a:extLst>
                  <a:ext uri="{0D108BD9-81ED-4DB2-BD59-A6C34878D82A}">
                    <a16:rowId xmlns:a16="http://schemas.microsoft.com/office/drawing/2014/main" val="1967112"/>
                  </a:ext>
                </a:extLst>
              </a:tr>
              <a:tr h="1026708">
                <a:tc>
                  <a:txBody>
                    <a:bodyPr/>
                    <a:lstStyle/>
                    <a:p>
                      <a:r>
                        <a:rPr lang="en-US" sz="1600" dirty="0"/>
                        <a:t>IVC diameter &gt; 21 mm with decreased inspiratory collapse (&lt; 50% with a sniff or &lt; 20% with quiet inspiration)</a:t>
                      </a:r>
                    </a:p>
                  </a:txBody>
                  <a:tcPr>
                    <a:noFill/>
                  </a:tcPr>
                </a:tc>
                <a:extLst>
                  <a:ext uri="{0D108BD9-81ED-4DB2-BD59-A6C34878D82A}">
                    <a16:rowId xmlns:a16="http://schemas.microsoft.com/office/drawing/2014/main" val="3885444985"/>
                  </a:ext>
                </a:extLst>
              </a:tr>
              <a:tr h="462652">
                <a:tc>
                  <a:txBody>
                    <a:bodyPr/>
                    <a:lstStyle/>
                    <a:p>
                      <a:r>
                        <a:rPr lang="en-US" sz="1600" dirty="0"/>
                        <a:t>RA area (end-systole) &gt; 18 cm</a:t>
                      </a:r>
                      <a:r>
                        <a:rPr lang="en-US" sz="1600" baseline="30000" dirty="0"/>
                        <a:t>2</a:t>
                      </a:r>
                    </a:p>
                  </a:txBody>
                  <a:tcPr>
                    <a:noFill/>
                  </a:tcPr>
                </a:tc>
                <a:extLst>
                  <a:ext uri="{0D108BD9-81ED-4DB2-BD59-A6C34878D82A}">
                    <a16:rowId xmlns:a16="http://schemas.microsoft.com/office/drawing/2014/main" val="457429117"/>
                  </a:ext>
                </a:extLst>
              </a:tr>
            </a:tbl>
          </a:graphicData>
        </a:graphic>
      </p:graphicFrame>
      <p:graphicFrame>
        <p:nvGraphicFramePr>
          <p:cNvPr id="23" name="Table 7">
            <a:extLst>
              <a:ext uri="{FF2B5EF4-FFF2-40B4-BE49-F238E27FC236}">
                <a16:creationId xmlns:a16="http://schemas.microsoft.com/office/drawing/2014/main" id="{B53125F7-EED0-8153-7621-C99E226396EA}"/>
              </a:ext>
            </a:extLst>
          </p:cNvPr>
          <p:cNvGraphicFramePr>
            <a:graphicFrameLocks noGrp="1"/>
          </p:cNvGraphicFramePr>
          <p:nvPr>
            <p:extLst>
              <p:ext uri="{D42A27DB-BD31-4B8C-83A1-F6EECF244321}">
                <p14:modId xmlns:p14="http://schemas.microsoft.com/office/powerpoint/2010/main" val="3603539261"/>
              </p:ext>
            </p:extLst>
          </p:nvPr>
        </p:nvGraphicFramePr>
        <p:xfrm>
          <a:off x="4616531" y="2519428"/>
          <a:ext cx="3069417" cy="1327413"/>
        </p:xfrm>
        <a:graphic>
          <a:graphicData uri="http://schemas.openxmlformats.org/drawingml/2006/table">
            <a:tbl>
              <a:tblPr firstRow="1" bandRow="1">
                <a:tableStyleId>{5C22544A-7EE6-4342-B048-85BDC9FD1C3A}</a:tableStyleId>
              </a:tblPr>
              <a:tblGrid>
                <a:gridCol w="1023139">
                  <a:extLst>
                    <a:ext uri="{9D8B030D-6E8A-4147-A177-3AD203B41FA5}">
                      <a16:colId xmlns:a16="http://schemas.microsoft.com/office/drawing/2014/main" val="915693267"/>
                    </a:ext>
                  </a:extLst>
                </a:gridCol>
                <a:gridCol w="1023139">
                  <a:extLst>
                    <a:ext uri="{9D8B030D-6E8A-4147-A177-3AD203B41FA5}">
                      <a16:colId xmlns:a16="http://schemas.microsoft.com/office/drawing/2014/main" val="1509465717"/>
                    </a:ext>
                  </a:extLst>
                </a:gridCol>
                <a:gridCol w="1023139">
                  <a:extLst>
                    <a:ext uri="{9D8B030D-6E8A-4147-A177-3AD203B41FA5}">
                      <a16:colId xmlns:a16="http://schemas.microsoft.com/office/drawing/2014/main" val="1137797858"/>
                    </a:ext>
                  </a:extLst>
                </a:gridCol>
              </a:tblGrid>
              <a:tr h="304134">
                <a:tc>
                  <a:txBody>
                    <a:bodyPr/>
                    <a:lstStyle/>
                    <a:p>
                      <a:pPr algn="ctr"/>
                      <a:r>
                        <a:rPr lang="en-US" sz="1200" dirty="0"/>
                        <a:t>IVC</a:t>
                      </a:r>
                    </a:p>
                  </a:txBody>
                  <a:tcPr>
                    <a:solidFill>
                      <a:srgbClr val="6E2147"/>
                    </a:solidFill>
                  </a:tcPr>
                </a:tc>
                <a:tc>
                  <a:txBody>
                    <a:bodyPr/>
                    <a:lstStyle/>
                    <a:p>
                      <a:pPr algn="ctr"/>
                      <a:r>
                        <a:rPr lang="en-US" sz="1200" dirty="0"/>
                        <a:t>Collapse</a:t>
                      </a:r>
                    </a:p>
                  </a:txBody>
                  <a:tcPr>
                    <a:solidFill>
                      <a:srgbClr val="6E2147"/>
                    </a:solidFill>
                  </a:tcPr>
                </a:tc>
                <a:tc>
                  <a:txBody>
                    <a:bodyPr/>
                    <a:lstStyle/>
                    <a:p>
                      <a:pPr algn="ctr"/>
                      <a:r>
                        <a:rPr lang="en-US" sz="1200" dirty="0" err="1"/>
                        <a:t>eRAP</a:t>
                      </a:r>
                      <a:endParaRPr lang="en-US" sz="1200" dirty="0"/>
                    </a:p>
                  </a:txBody>
                  <a:tcPr>
                    <a:solidFill>
                      <a:srgbClr val="6E2147"/>
                    </a:solidFill>
                  </a:tcPr>
                </a:tc>
                <a:extLst>
                  <a:ext uri="{0D108BD9-81ED-4DB2-BD59-A6C34878D82A}">
                    <a16:rowId xmlns:a16="http://schemas.microsoft.com/office/drawing/2014/main" val="1967112"/>
                  </a:ext>
                </a:extLst>
              </a:tr>
              <a:tr h="341093">
                <a:tc>
                  <a:txBody>
                    <a:bodyPr/>
                    <a:lstStyle/>
                    <a:p>
                      <a:r>
                        <a:rPr lang="en-US" sz="1200" dirty="0"/>
                        <a:t>&lt; 2.1 cm</a:t>
                      </a:r>
                    </a:p>
                  </a:txBody>
                  <a:tcPr>
                    <a:noFill/>
                  </a:tcPr>
                </a:tc>
                <a:tc>
                  <a:txBody>
                    <a:bodyPr/>
                    <a:lstStyle/>
                    <a:p>
                      <a:r>
                        <a:rPr lang="en-US" sz="1200" dirty="0"/>
                        <a:t>&gt; 50%</a:t>
                      </a:r>
                    </a:p>
                  </a:txBody>
                  <a:tcPr>
                    <a:noFill/>
                  </a:tcPr>
                </a:tc>
                <a:tc>
                  <a:txBody>
                    <a:bodyPr/>
                    <a:lstStyle/>
                    <a:p>
                      <a:r>
                        <a:rPr lang="en-US" sz="1200" dirty="0"/>
                        <a:t>3 (0-5)</a:t>
                      </a:r>
                    </a:p>
                  </a:txBody>
                  <a:tcPr>
                    <a:noFill/>
                  </a:tcPr>
                </a:tc>
                <a:extLst>
                  <a:ext uri="{0D108BD9-81ED-4DB2-BD59-A6C34878D82A}">
                    <a16:rowId xmlns:a16="http://schemas.microsoft.com/office/drawing/2014/main" val="3885444985"/>
                  </a:ext>
                </a:extLst>
              </a:tr>
              <a:tr h="341093">
                <a:tc>
                  <a:txBody>
                    <a:bodyPr/>
                    <a:lstStyle/>
                    <a:p>
                      <a:r>
                        <a:rPr lang="en-US" sz="1200" dirty="0"/>
                        <a:t>&gt; 2.1 cm</a:t>
                      </a:r>
                      <a:endParaRPr lang="en-US" sz="1200" baseline="30000" dirty="0"/>
                    </a:p>
                  </a:txBody>
                  <a:tcPr>
                    <a:noFill/>
                  </a:tcPr>
                </a:tc>
                <a:tc>
                  <a:txBody>
                    <a:bodyPr/>
                    <a:lstStyle/>
                    <a:p>
                      <a:r>
                        <a:rPr lang="en-US" sz="1200" baseline="0" dirty="0"/>
                        <a:t>&gt; 50%</a:t>
                      </a:r>
                    </a:p>
                  </a:txBody>
                  <a:tcPr>
                    <a:noFill/>
                  </a:tcPr>
                </a:tc>
                <a:tc>
                  <a:txBody>
                    <a:bodyPr/>
                    <a:lstStyle/>
                    <a:p>
                      <a:r>
                        <a:rPr lang="en-US" sz="1200" baseline="0" dirty="0"/>
                        <a:t>8 (5-10)</a:t>
                      </a:r>
                    </a:p>
                  </a:txBody>
                  <a:tcPr>
                    <a:noFill/>
                  </a:tcPr>
                </a:tc>
                <a:extLst>
                  <a:ext uri="{0D108BD9-81ED-4DB2-BD59-A6C34878D82A}">
                    <a16:rowId xmlns:a16="http://schemas.microsoft.com/office/drawing/2014/main" val="457429117"/>
                  </a:ext>
                </a:extLst>
              </a:tr>
              <a:tr h="341093">
                <a:tc>
                  <a:txBody>
                    <a:bodyPr/>
                    <a:lstStyle/>
                    <a:p>
                      <a:r>
                        <a:rPr lang="en-US" sz="1200" baseline="0" dirty="0"/>
                        <a:t>&gt; 2.1 cm</a:t>
                      </a:r>
                    </a:p>
                  </a:txBody>
                  <a:tcPr>
                    <a:noFill/>
                  </a:tcPr>
                </a:tc>
                <a:tc>
                  <a:txBody>
                    <a:bodyPr/>
                    <a:lstStyle/>
                    <a:p>
                      <a:r>
                        <a:rPr lang="en-US" sz="1200" baseline="0" dirty="0"/>
                        <a:t>&lt; 50%</a:t>
                      </a:r>
                    </a:p>
                  </a:txBody>
                  <a:tcPr>
                    <a:noFill/>
                  </a:tcPr>
                </a:tc>
                <a:tc>
                  <a:txBody>
                    <a:bodyPr/>
                    <a:lstStyle/>
                    <a:p>
                      <a:r>
                        <a:rPr lang="en-US" sz="1200" baseline="0" dirty="0"/>
                        <a:t>15 (10-20)</a:t>
                      </a:r>
                    </a:p>
                  </a:txBody>
                  <a:tcPr>
                    <a:noFill/>
                  </a:tcPr>
                </a:tc>
                <a:extLst>
                  <a:ext uri="{0D108BD9-81ED-4DB2-BD59-A6C34878D82A}">
                    <a16:rowId xmlns:a16="http://schemas.microsoft.com/office/drawing/2014/main" val="96614612"/>
                  </a:ext>
                </a:extLst>
              </a:tr>
            </a:tbl>
          </a:graphicData>
        </a:graphic>
      </p:graphicFrame>
      <p:grpSp>
        <p:nvGrpSpPr>
          <p:cNvPr id="24" name="Group 23">
            <a:extLst>
              <a:ext uri="{FF2B5EF4-FFF2-40B4-BE49-F238E27FC236}">
                <a16:creationId xmlns:a16="http://schemas.microsoft.com/office/drawing/2014/main" id="{4FA5F8B4-9286-52C5-1956-2A99C9832785}"/>
              </a:ext>
            </a:extLst>
          </p:cNvPr>
          <p:cNvGrpSpPr/>
          <p:nvPr/>
        </p:nvGrpSpPr>
        <p:grpSpPr>
          <a:xfrm>
            <a:off x="5260334" y="985619"/>
            <a:ext cx="1589033" cy="1543233"/>
            <a:chOff x="5283572" y="771145"/>
            <a:chExt cx="1589033" cy="1543233"/>
          </a:xfrm>
        </p:grpSpPr>
        <p:pic>
          <p:nvPicPr>
            <p:cNvPr id="25" name="Picture 24">
              <a:extLst>
                <a:ext uri="{FF2B5EF4-FFF2-40B4-BE49-F238E27FC236}">
                  <a16:creationId xmlns:a16="http://schemas.microsoft.com/office/drawing/2014/main" id="{E06882BF-94D9-68A3-FC39-684D6AD081C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83572" y="1043152"/>
              <a:ext cx="1589033" cy="1271226"/>
            </a:xfrm>
            <a:prstGeom prst="rect">
              <a:avLst/>
            </a:prstGeom>
          </p:spPr>
        </p:pic>
        <p:sp>
          <p:nvSpPr>
            <p:cNvPr id="26" name="TextBox 25">
              <a:extLst>
                <a:ext uri="{FF2B5EF4-FFF2-40B4-BE49-F238E27FC236}">
                  <a16:creationId xmlns:a16="http://schemas.microsoft.com/office/drawing/2014/main" id="{0885752F-322E-1A72-D221-40BE17693843}"/>
                </a:ext>
              </a:extLst>
            </p:cNvPr>
            <p:cNvSpPr txBox="1"/>
            <p:nvPr/>
          </p:nvSpPr>
          <p:spPr>
            <a:xfrm>
              <a:off x="5342951" y="771145"/>
              <a:ext cx="1470274" cy="307777"/>
            </a:xfrm>
            <a:prstGeom prst="rect">
              <a:avLst/>
            </a:prstGeom>
            <a:noFill/>
          </p:spPr>
          <p:txBody>
            <a:bodyPr wrap="none" rtlCol="0">
              <a:spAutoFit/>
            </a:bodyPr>
            <a:lstStyle/>
            <a:p>
              <a:r>
                <a:rPr lang="en-US" sz="1400" b="1" dirty="0"/>
                <a:t>Estimated RAP</a:t>
              </a:r>
            </a:p>
          </p:txBody>
        </p:sp>
      </p:grpSp>
      <p:sp>
        <p:nvSpPr>
          <p:cNvPr id="2" name="Footer Placeholder 9">
            <a:extLst>
              <a:ext uri="{FF2B5EF4-FFF2-40B4-BE49-F238E27FC236}">
                <a16:creationId xmlns:a16="http://schemas.microsoft.com/office/drawing/2014/main" id="{1D2D479F-1D00-AED9-4357-397280A3AFB3}"/>
              </a:ext>
            </a:extLst>
          </p:cNvPr>
          <p:cNvSpPr>
            <a:spLocks noGrp="1"/>
          </p:cNvSpPr>
          <p:nvPr>
            <p:ph type="ftr" sz="quarter" idx="3"/>
          </p:nvPr>
        </p:nvSpPr>
        <p:spPr>
          <a:xfrm>
            <a:off x="0" y="6415869"/>
            <a:ext cx="10744199" cy="442131"/>
          </a:xfrm>
        </p:spPr>
        <p:txBody>
          <a:bodyPr/>
          <a:lstStyle/>
          <a:p>
            <a:r>
              <a:rPr lang="en-US" dirty="0" err="1"/>
              <a:t>eRAP</a:t>
            </a:r>
            <a:r>
              <a:rPr lang="en-US" dirty="0"/>
              <a:t>, estimated right arterial pressure; IVC, inferior vena cava</a:t>
            </a:r>
          </a:p>
          <a:p>
            <a:endParaRPr lang="en-US" dirty="0"/>
          </a:p>
          <a:p>
            <a:r>
              <a:rPr lang="en-US" dirty="0"/>
              <a:t>Humbert M, et al</a:t>
            </a:r>
            <a:r>
              <a:rPr lang="en-US" i="1" dirty="0"/>
              <a:t>. </a:t>
            </a:r>
            <a:r>
              <a:rPr lang="en-US" i="1" dirty="0" err="1"/>
              <a:t>Eur</a:t>
            </a:r>
            <a:r>
              <a:rPr lang="en-US" i="1" dirty="0"/>
              <a:t> Heart J. </a:t>
            </a:r>
            <a:r>
              <a:rPr lang="en-US" dirty="0"/>
              <a:t>2022;43:3618-731. </a:t>
            </a:r>
          </a:p>
        </p:txBody>
      </p:sp>
    </p:spTree>
    <p:extLst>
      <p:ext uri="{BB962C8B-B14F-4D97-AF65-F5344CB8AC3E}">
        <p14:creationId xmlns:p14="http://schemas.microsoft.com/office/powerpoint/2010/main" val="175438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9"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1"/>
                                        </p:tgtEl>
                                      </p:cBhvr>
                                    </p:cmd>
                                  </p:childTnLst>
                                </p:cTn>
                              </p:par>
                            </p:childTnLst>
                          </p:cTn>
                        </p:par>
                      </p:childTnLst>
                    </p:cTn>
                  </p:par>
                </p:childTnLst>
              </p:cTn>
              <p:nextCondLst>
                <p:cond evt="onClick" delay="0">
                  <p:tgtEl>
                    <p:spTgt spid="21"/>
                  </p:tgtEl>
                </p:cond>
              </p:nextCondLst>
            </p:seq>
            <p:video>
              <p:cMediaNode vol="80000">
                <p:cTn id="12" repeatCount="indefinite" fill="hold" display="0">
                  <p:stCondLst>
                    <p:cond delay="indefinite"/>
                  </p:stCondLst>
                </p:cTn>
                <p:tgtEl>
                  <p:spTgt spid="21"/>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iagram&#10;&#10;Description automatically generated">
            <a:extLst>
              <a:ext uri="{FF2B5EF4-FFF2-40B4-BE49-F238E27FC236}">
                <a16:creationId xmlns:a16="http://schemas.microsoft.com/office/drawing/2014/main" id="{BE5D8DDD-5B57-C0B1-7007-BDF8029794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7567" y="1387677"/>
            <a:ext cx="7636302" cy="4864608"/>
          </a:xfrm>
          <a:prstGeom prst="rect">
            <a:avLst/>
          </a:prstGeom>
        </p:spPr>
      </p:pic>
      <p:sp>
        <p:nvSpPr>
          <p:cNvPr id="2" name="Title 1">
            <a:extLst>
              <a:ext uri="{FF2B5EF4-FFF2-40B4-BE49-F238E27FC236}">
                <a16:creationId xmlns:a16="http://schemas.microsoft.com/office/drawing/2014/main" id="{5CF11D7F-5C1F-4462-1E29-21C3295D5FBA}"/>
              </a:ext>
            </a:extLst>
          </p:cNvPr>
          <p:cNvSpPr>
            <a:spLocks noGrp="1"/>
          </p:cNvSpPr>
          <p:nvPr>
            <p:ph type="title"/>
          </p:nvPr>
        </p:nvSpPr>
        <p:spPr/>
        <p:txBody>
          <a:bodyPr>
            <a:normAutofit fontScale="90000"/>
          </a:bodyPr>
          <a:lstStyle/>
          <a:p>
            <a:r>
              <a:rPr lang="en-US" dirty="0"/>
              <a:t>Echocardiographic Probability of Pulmonary Hypertension and Recommendations for Further Assessment</a:t>
            </a:r>
          </a:p>
        </p:txBody>
      </p:sp>
      <p:sp>
        <p:nvSpPr>
          <p:cNvPr id="7" name="TextBox 6">
            <a:extLst>
              <a:ext uri="{FF2B5EF4-FFF2-40B4-BE49-F238E27FC236}">
                <a16:creationId xmlns:a16="http://schemas.microsoft.com/office/drawing/2014/main" id="{3F674038-F9FF-BF43-65D8-21282CB07F11}"/>
              </a:ext>
            </a:extLst>
          </p:cNvPr>
          <p:cNvSpPr txBox="1"/>
          <p:nvPr/>
        </p:nvSpPr>
        <p:spPr>
          <a:xfrm>
            <a:off x="8519586" y="3009982"/>
            <a:ext cx="3569362" cy="1908215"/>
          </a:xfrm>
          <a:prstGeom prst="rect">
            <a:avLst/>
          </a:prstGeom>
          <a:noFill/>
        </p:spPr>
        <p:txBody>
          <a:bodyPr wrap="square" rtlCol="0">
            <a:spAutoFit/>
          </a:bodyPr>
          <a:lstStyle/>
          <a:p>
            <a:pPr marL="228600" indent="-228600">
              <a:spcAft>
                <a:spcPts val="1200"/>
              </a:spcAft>
              <a:buFont typeface="+mj-lt"/>
              <a:buAutoNum type="alphaLcPeriod" startAt="3"/>
            </a:pPr>
            <a:r>
              <a:rPr lang="en-US" sz="1200" dirty="0">
                <a:effectLst/>
              </a:rPr>
              <a:t>Further testing may be necessary (e.g. imaging, CPET)</a:t>
            </a:r>
          </a:p>
          <a:p>
            <a:pPr marL="228600" indent="-228600">
              <a:spcAft>
                <a:spcPts val="1200"/>
              </a:spcAft>
              <a:buFont typeface="+mj-lt"/>
              <a:buAutoNum type="alphaLcPeriod" startAt="3"/>
            </a:pPr>
            <a:r>
              <a:rPr lang="en-US" sz="1200" dirty="0">
                <a:effectLst/>
              </a:rPr>
              <a:t>RHC should be performed if useful information/a therapeutic consequence is anticipated (e.g. suspected PAH or CTEPH), and may not be indicated in patients without risk factors or associated conditions for PAH or CTEPH (e.g. when mild PH and predominant LHD or lung disease are present).</a:t>
            </a:r>
          </a:p>
        </p:txBody>
      </p:sp>
      <p:sp>
        <p:nvSpPr>
          <p:cNvPr id="3" name="Oval 2">
            <a:extLst>
              <a:ext uri="{FF2B5EF4-FFF2-40B4-BE49-F238E27FC236}">
                <a16:creationId xmlns:a16="http://schemas.microsoft.com/office/drawing/2014/main" id="{EBB670FF-1061-34E4-0CA8-304565B4AB90}"/>
              </a:ext>
            </a:extLst>
          </p:cNvPr>
          <p:cNvSpPr/>
          <p:nvPr/>
        </p:nvSpPr>
        <p:spPr>
          <a:xfrm>
            <a:off x="2480872" y="4394377"/>
            <a:ext cx="4084819" cy="3694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9">
            <a:extLst>
              <a:ext uri="{FF2B5EF4-FFF2-40B4-BE49-F238E27FC236}">
                <a16:creationId xmlns:a16="http://schemas.microsoft.com/office/drawing/2014/main" id="{8C2372F5-E009-232E-BEDA-CDC9526AC7BE}"/>
              </a:ext>
            </a:extLst>
          </p:cNvPr>
          <p:cNvSpPr>
            <a:spLocks noGrp="1"/>
          </p:cNvSpPr>
          <p:nvPr>
            <p:ph type="ftr" sz="quarter" idx="3"/>
          </p:nvPr>
        </p:nvSpPr>
        <p:spPr>
          <a:xfrm>
            <a:off x="0" y="6437429"/>
            <a:ext cx="10744199" cy="442131"/>
          </a:xfrm>
        </p:spPr>
        <p:txBody>
          <a:bodyPr/>
          <a:lstStyle/>
          <a:p>
            <a:r>
              <a:rPr lang="en-US" dirty="0"/>
              <a:t>CPET, cardiopulmonary exercise test; LHD, left heart disease; RHC, right heart catheterization</a:t>
            </a:r>
          </a:p>
          <a:p>
            <a:endParaRPr lang="en-US" dirty="0"/>
          </a:p>
          <a:p>
            <a:r>
              <a:rPr lang="en-US" dirty="0"/>
              <a:t>Humbert M, et al. </a:t>
            </a:r>
            <a:r>
              <a:rPr lang="en-US" i="1" dirty="0" err="1"/>
              <a:t>Eur</a:t>
            </a:r>
            <a:r>
              <a:rPr lang="en-US" i="1" dirty="0"/>
              <a:t> Heart J. </a:t>
            </a:r>
            <a:r>
              <a:rPr lang="en-US" dirty="0"/>
              <a:t>2022;43:3618-3731. </a:t>
            </a:r>
          </a:p>
        </p:txBody>
      </p:sp>
    </p:spTree>
    <p:extLst>
      <p:ext uri="{BB962C8B-B14F-4D97-AF65-F5344CB8AC3E}">
        <p14:creationId xmlns:p14="http://schemas.microsoft.com/office/powerpoint/2010/main" val="1050882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Pulm-critical Care Theme">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ritical Care Theme" id="{3F50686B-5308-D44F-AC5D-3023AE0E6F62}" vid="{3D7E2827-609A-184A-8312-F06F4BBE7F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Pulm-critical Care Theme</Template>
  <TotalTime>331</TotalTime>
  <Words>947</Words>
  <Application>Microsoft Macintosh PowerPoint</Application>
  <PresentationFormat>Widescreen</PresentationFormat>
  <Paragraphs>98</Paragraphs>
  <Slides>9</Slides>
  <Notes>3</Notes>
  <HiddenSlides>0</HiddenSlides>
  <MMClips>4</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Arial</vt:lpstr>
      <vt:lpstr>Calibri</vt:lpstr>
      <vt:lpstr>Calibri Light</vt:lpstr>
      <vt:lpstr>Century Gothic</vt:lpstr>
      <vt:lpstr>Trebuchet MS</vt:lpstr>
      <vt:lpstr>Pulm-critical Care Theme</vt:lpstr>
      <vt:lpstr>Office Theme</vt:lpstr>
      <vt:lpstr>Neurology2023</vt:lpstr>
      <vt:lpstr>What Echo Aspects are Essential to PH Diagnosis?</vt:lpstr>
      <vt:lpstr>Disclaimer</vt:lpstr>
      <vt:lpstr>PowerPoint Presentation</vt:lpstr>
      <vt:lpstr>Echocardiographic Probability of Pulmonary Hypertension and Recommendations for Further Assessment</vt:lpstr>
      <vt:lpstr>Signs that Suggest Pulmonary Hypertension on Echo</vt:lpstr>
      <vt:lpstr>Signs that Suggest Pulmonary Hypertension on Echo</vt:lpstr>
      <vt:lpstr>Signs that Suggest Pulmonary Hypertension on Echo</vt:lpstr>
      <vt:lpstr>Echocardiographic Probability of Pulmonary Hypertension and Recommendations for Further Assessment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51</cp:revision>
  <dcterms:created xsi:type="dcterms:W3CDTF">2019-05-10T15:43:12Z</dcterms:created>
  <dcterms:modified xsi:type="dcterms:W3CDTF">2023-05-24T18:56:40Z</dcterms:modified>
  <cp:category/>
</cp:coreProperties>
</file>