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93467" r:id="rId1"/>
  </p:sldMasterIdLst>
  <p:notesMasterIdLst>
    <p:notesMasterId r:id="rId11"/>
  </p:notesMasterIdLst>
  <p:sldIdLst>
    <p:sldId id="285" r:id="rId2"/>
    <p:sldId id="256" r:id="rId3"/>
    <p:sldId id="281" r:id="rId4"/>
    <p:sldId id="282" r:id="rId5"/>
    <p:sldId id="836" r:id="rId6"/>
    <p:sldId id="283" r:id="rId7"/>
    <p:sldId id="837" r:id="rId8"/>
    <p:sldId id="286"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3A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11" autoAdjust="0"/>
    <p:restoredTop sz="94298" autoAdjust="0"/>
  </p:normalViewPr>
  <p:slideViewPr>
    <p:cSldViewPr snapToGrid="0" snapToObjects="1">
      <p:cViewPr varScale="1">
        <p:scale>
          <a:sx n="107" d="100"/>
          <a:sy n="107" d="100"/>
        </p:scale>
        <p:origin x="108" y="342"/>
      </p:cViewPr>
      <p:guideLst>
        <p:guide orient="horz" pos="816"/>
        <p:guide pos="384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BCF71-2AB8-42D2-B8FC-071A9FCFA078}"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61419-07C2-4C88-A427-904D9F3DBC61}" type="slidenum">
              <a:rPr lang="en-US" smtClean="0"/>
              <a:t>‹#›</a:t>
            </a:fld>
            <a:endParaRPr lang="en-US"/>
          </a:p>
        </p:txBody>
      </p:sp>
    </p:spTree>
    <p:extLst>
      <p:ext uri="{BB962C8B-B14F-4D97-AF65-F5344CB8AC3E}">
        <p14:creationId xmlns:p14="http://schemas.microsoft.com/office/powerpoint/2010/main" val="46424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D2252-DFF4-4744-8C15-71EE5A155252}" type="slidenum">
              <a:rPr lang="en-US" smtClean="0"/>
              <a:t>7</a:t>
            </a:fld>
            <a:endParaRPr lang="en-US"/>
          </a:p>
        </p:txBody>
      </p:sp>
    </p:spTree>
    <p:extLst>
      <p:ext uri="{BB962C8B-B14F-4D97-AF65-F5344CB8AC3E}">
        <p14:creationId xmlns:p14="http://schemas.microsoft.com/office/powerpoint/2010/main" val="182442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D2252-DFF4-4744-8C15-71EE5A155252}" type="slidenum">
              <a:rPr lang="en-US" smtClean="0"/>
              <a:t>8</a:t>
            </a:fld>
            <a:endParaRPr lang="en-US"/>
          </a:p>
        </p:txBody>
      </p:sp>
    </p:spTree>
    <p:extLst>
      <p:ext uri="{BB962C8B-B14F-4D97-AF65-F5344CB8AC3E}">
        <p14:creationId xmlns:p14="http://schemas.microsoft.com/office/powerpoint/2010/main" val="3657163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4" name="Picture 3" descr="Logo&#10;&#10;Description automatically generated">
            <a:extLst>
              <a:ext uri="{FF2B5EF4-FFF2-40B4-BE49-F238E27FC236}">
                <a16:creationId xmlns:a16="http://schemas.microsoft.com/office/drawing/2014/main" id="{2BCE7E22-8E2F-6F9B-D3DF-5458DD9FF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9382" y="6042511"/>
            <a:ext cx="2822693" cy="755970"/>
          </a:xfrm>
          <a:prstGeom prst="rect">
            <a:avLst/>
          </a:prstGeom>
        </p:spPr>
      </p:pic>
    </p:spTree>
    <p:extLst>
      <p:ext uri="{BB962C8B-B14F-4D97-AF65-F5344CB8AC3E}">
        <p14:creationId xmlns:p14="http://schemas.microsoft.com/office/powerpoint/2010/main" val="205224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3530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8875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396788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138429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Logo&#10;&#10;Description automatically generated">
            <a:extLst>
              <a:ext uri="{FF2B5EF4-FFF2-40B4-BE49-F238E27FC236}">
                <a16:creationId xmlns:a16="http://schemas.microsoft.com/office/drawing/2014/main" id="{43DE5C8B-705E-BE72-B21D-1EBE63F70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9382" y="6042511"/>
            <a:ext cx="2822693" cy="755970"/>
          </a:xfrm>
          <a:prstGeom prst="rect">
            <a:avLst/>
          </a:prstGeom>
        </p:spPr>
      </p:pic>
    </p:spTree>
    <p:extLst>
      <p:ext uri="{BB962C8B-B14F-4D97-AF65-F5344CB8AC3E}">
        <p14:creationId xmlns:p14="http://schemas.microsoft.com/office/powerpoint/2010/main" val="243469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1319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888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7" name="Picture 6" descr="Logo&#10;&#10;Description automatically generated">
            <a:extLst>
              <a:ext uri="{FF2B5EF4-FFF2-40B4-BE49-F238E27FC236}">
                <a16:creationId xmlns:a16="http://schemas.microsoft.com/office/drawing/2014/main" id="{7C61671B-929B-2E1F-BEE6-F6C389DD8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9382" y="6042511"/>
            <a:ext cx="2822693" cy="755970"/>
          </a:xfrm>
          <a:prstGeom prst="rect">
            <a:avLst/>
          </a:prstGeom>
        </p:spPr>
      </p:pic>
    </p:spTree>
    <p:extLst>
      <p:ext uri="{BB962C8B-B14F-4D97-AF65-F5344CB8AC3E}">
        <p14:creationId xmlns:p14="http://schemas.microsoft.com/office/powerpoint/2010/main" val="278128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7716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3761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val="0"/>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29036095"/>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09738"/>
            <a:ext cx="10614990" cy="2852737"/>
          </a:xfrm>
        </p:spPr>
        <p:txBody>
          <a:bodyPr/>
          <a:lstStyle/>
          <a:p>
            <a:r>
              <a:rPr lang="en-US" dirty="0"/>
              <a:t>Case Studies in Trauma Patients</a:t>
            </a:r>
            <a:br>
              <a:rPr lang="en-US" dirty="0"/>
            </a:br>
            <a:r>
              <a:rPr lang="en-US" dirty="0"/>
              <a:t>on </a:t>
            </a:r>
            <a:r>
              <a:rPr lang="en-US" dirty="0" err="1"/>
              <a:t>DOACs</a:t>
            </a:r>
            <a:endParaRPr lang="en-US" dirty="0"/>
          </a:p>
        </p:txBody>
      </p:sp>
      <p:sp>
        <p:nvSpPr>
          <p:cNvPr id="3" name="Subtitle 2"/>
          <p:cNvSpPr>
            <a:spLocks noGrp="1"/>
          </p:cNvSpPr>
          <p:nvPr>
            <p:ph type="body" idx="1"/>
          </p:nvPr>
        </p:nvSpPr>
        <p:spPr/>
        <p:txBody>
          <a:bodyPr>
            <a:normAutofit lnSpcReduction="10000"/>
          </a:bodyPr>
          <a:lstStyle/>
          <a:p>
            <a:r>
              <a:rPr lang="en-US" b="1" dirty="0"/>
              <a:t>Babak Sarani, MD, FACS, </a:t>
            </a:r>
            <a:r>
              <a:rPr lang="en-US" b="1" dirty="0" err="1"/>
              <a:t>FCCM</a:t>
            </a:r>
            <a:endParaRPr lang="en-US" b="1" dirty="0"/>
          </a:p>
          <a:p>
            <a:r>
              <a:rPr lang="en-US" dirty="0"/>
              <a:t>Professor of Surgery and Emergency Medicine</a:t>
            </a:r>
          </a:p>
          <a:p>
            <a:r>
              <a:rPr lang="en-US" dirty="0"/>
              <a:t>George Washington University</a:t>
            </a:r>
          </a:p>
          <a:p>
            <a:r>
              <a:rPr lang="en-US" dirty="0"/>
              <a:t>Washington, DC </a:t>
            </a:r>
          </a:p>
        </p:txBody>
      </p:sp>
    </p:spTree>
    <p:extLst>
      <p:ext uri="{BB962C8B-B14F-4D97-AF65-F5344CB8AC3E}">
        <p14:creationId xmlns:p14="http://schemas.microsoft.com/office/powerpoint/2010/main" val="9736067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3967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50" y="101533"/>
            <a:ext cx="4196442" cy="2804954"/>
          </a:xfrm>
        </p:spPr>
        <p:txBody>
          <a:bodyPr>
            <a:normAutofit/>
          </a:bodyPr>
          <a:lstStyle/>
          <a:p>
            <a:r>
              <a:rPr lang="en-US" sz="3400" dirty="0"/>
              <a:t>25-Year-Old Rifle Wound to the</a:t>
            </a:r>
            <a:br>
              <a:rPr lang="en-US" sz="3400" dirty="0"/>
            </a:br>
            <a:r>
              <a:rPr lang="en-US" sz="3400" dirty="0"/>
              <a:t>Right Chest/Liver</a:t>
            </a:r>
          </a:p>
        </p:txBody>
      </p:sp>
      <p:pic>
        <p:nvPicPr>
          <p:cNvPr id="4" name="Picture 3"/>
          <p:cNvPicPr>
            <a:picLocks noChangeAspect="1"/>
          </p:cNvPicPr>
          <p:nvPr/>
        </p:nvPicPr>
        <p:blipFill rotWithShape="1">
          <a:blip r:embed="rId2"/>
          <a:srcRect l="6362"/>
          <a:stretch/>
        </p:blipFill>
        <p:spPr>
          <a:xfrm>
            <a:off x="4635983" y="413122"/>
            <a:ext cx="6946417" cy="5508116"/>
          </a:xfrm>
          <a:prstGeom prst="rect">
            <a:avLst/>
          </a:prstGeom>
          <a:noFill/>
          <a:ln>
            <a:noFill/>
          </a:ln>
          <a:effectLst/>
        </p:spPr>
      </p:pic>
    </p:spTree>
    <p:extLst>
      <p:ext uri="{BB962C8B-B14F-4D97-AF65-F5344CB8AC3E}">
        <p14:creationId xmlns:p14="http://schemas.microsoft.com/office/powerpoint/2010/main" val="18862845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Course</a:t>
            </a:r>
          </a:p>
        </p:txBody>
      </p:sp>
      <p:sp>
        <p:nvSpPr>
          <p:cNvPr id="3" name="Content Placeholder 2"/>
          <p:cNvSpPr>
            <a:spLocks noGrp="1"/>
          </p:cNvSpPr>
          <p:nvPr>
            <p:ph idx="1"/>
          </p:nvPr>
        </p:nvSpPr>
        <p:spPr/>
        <p:txBody>
          <a:bodyPr>
            <a:normAutofit/>
          </a:bodyPr>
          <a:lstStyle/>
          <a:p>
            <a:pPr>
              <a:spcBef>
                <a:spcPts val="2400"/>
              </a:spcBef>
            </a:pPr>
            <a:r>
              <a:rPr lang="en-US" sz="3200" dirty="0"/>
              <a:t>RSI, MTP, PCC, TXA</a:t>
            </a:r>
          </a:p>
          <a:p>
            <a:pPr>
              <a:spcBef>
                <a:spcPts val="2400"/>
              </a:spcBef>
            </a:pPr>
            <a:r>
              <a:rPr lang="en-US" sz="3200" dirty="0"/>
              <a:t>Right chest tube = 1800cc immediately</a:t>
            </a:r>
          </a:p>
          <a:p>
            <a:pPr>
              <a:spcBef>
                <a:spcPts val="2400"/>
              </a:spcBef>
            </a:pPr>
            <a:r>
              <a:rPr lang="en-US" sz="3200" dirty="0"/>
              <a:t>OR for right thoracotomy: minor lung injury, large diaphragm injury</a:t>
            </a:r>
          </a:p>
          <a:p>
            <a:pPr lvl="1">
              <a:spcBef>
                <a:spcPts val="2400"/>
              </a:spcBef>
            </a:pPr>
            <a:r>
              <a:rPr lang="en-US" sz="2800" dirty="0"/>
              <a:t>Ex lap = packed liver</a:t>
            </a:r>
          </a:p>
          <a:p>
            <a:pPr lvl="1">
              <a:spcBef>
                <a:spcPts val="2400"/>
              </a:spcBef>
            </a:pPr>
            <a:r>
              <a:rPr lang="en-US" sz="2800" dirty="0"/>
              <a:t>IR = </a:t>
            </a:r>
            <a:r>
              <a:rPr lang="en-US" sz="2800" dirty="0" err="1"/>
              <a:t>embolized</a:t>
            </a:r>
            <a:r>
              <a:rPr lang="en-US" sz="2800" dirty="0"/>
              <a:t> branches of right hepatic artery</a:t>
            </a:r>
          </a:p>
        </p:txBody>
      </p:sp>
    </p:spTree>
    <p:extLst>
      <p:ext uri="{BB962C8B-B14F-4D97-AF65-F5344CB8AC3E}">
        <p14:creationId xmlns:p14="http://schemas.microsoft.com/office/powerpoint/2010/main" val="16719701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Post-Op Day 11 </a:t>
            </a:r>
          </a:p>
        </p:txBody>
      </p:sp>
      <p:sp>
        <p:nvSpPr>
          <p:cNvPr id="3" name="Content Placeholder 2"/>
          <p:cNvSpPr>
            <a:spLocks noGrp="1"/>
          </p:cNvSpPr>
          <p:nvPr>
            <p:ph idx="1"/>
          </p:nvPr>
        </p:nvSpPr>
        <p:spPr>
          <a:xfrm>
            <a:off x="609600" y="1477906"/>
            <a:ext cx="5160135" cy="4722477"/>
          </a:xfrm>
        </p:spPr>
        <p:txBody>
          <a:bodyPr>
            <a:normAutofit/>
          </a:bodyPr>
          <a:lstStyle/>
          <a:p>
            <a:pPr>
              <a:spcBef>
                <a:spcPts val="1800"/>
              </a:spcBef>
            </a:pPr>
            <a:r>
              <a:rPr lang="en-US" sz="3200" dirty="0"/>
              <a:t>Dialysis dependent AKI</a:t>
            </a:r>
          </a:p>
          <a:p>
            <a:pPr>
              <a:spcBef>
                <a:spcPts val="1800"/>
              </a:spcBef>
            </a:pPr>
            <a:r>
              <a:rPr lang="en-US" sz="3200" dirty="0"/>
              <a:t>Short of breath. CTA = PE</a:t>
            </a:r>
          </a:p>
          <a:p>
            <a:pPr>
              <a:spcBef>
                <a:spcPts val="1800"/>
              </a:spcBef>
            </a:pPr>
            <a:r>
              <a:rPr lang="en-US" sz="3200" dirty="0"/>
              <a:t>Started on Apixaban</a:t>
            </a:r>
          </a:p>
          <a:p>
            <a:pPr lvl="1">
              <a:spcBef>
                <a:spcPts val="1800"/>
              </a:spcBef>
            </a:pPr>
            <a:r>
              <a:rPr lang="en-US" sz="2800" dirty="0"/>
              <a:t>48 hours later, hemorrhagic shock</a:t>
            </a:r>
            <a:br>
              <a:rPr lang="en-US" sz="2800" dirty="0"/>
            </a:br>
            <a:r>
              <a:rPr lang="en-US" sz="2800" dirty="0"/>
              <a:t>(post-op day 13)</a:t>
            </a:r>
          </a:p>
          <a:p>
            <a:pPr lvl="1">
              <a:spcBef>
                <a:spcPts val="1800"/>
              </a:spcBef>
            </a:pPr>
            <a:r>
              <a:rPr lang="en-US" sz="2800" dirty="0"/>
              <a:t>Repeat hepatic arteriogram negative</a:t>
            </a:r>
          </a:p>
        </p:txBody>
      </p:sp>
      <p:pic>
        <p:nvPicPr>
          <p:cNvPr id="4" name="Picture 3"/>
          <p:cNvPicPr>
            <a:picLocks noChangeAspect="1"/>
          </p:cNvPicPr>
          <p:nvPr/>
        </p:nvPicPr>
        <p:blipFill rotWithShape="1">
          <a:blip r:embed="rId2"/>
          <a:srcRect l="4938" t="18251" r="4026"/>
          <a:stretch/>
        </p:blipFill>
        <p:spPr>
          <a:xfrm>
            <a:off x="5899064" y="1341233"/>
            <a:ext cx="5866760" cy="4175534"/>
          </a:xfrm>
          <a:prstGeom prst="rect">
            <a:avLst/>
          </a:prstGeom>
          <a:ln>
            <a:noFill/>
          </a:ln>
          <a:effectLst/>
        </p:spPr>
      </p:pic>
    </p:spTree>
    <p:extLst>
      <p:ext uri="{BB962C8B-B14F-4D97-AF65-F5344CB8AC3E}">
        <p14:creationId xmlns:p14="http://schemas.microsoft.com/office/powerpoint/2010/main" val="37481348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6627"/>
            <a:ext cx="10744200" cy="792168"/>
          </a:xfrm>
        </p:spPr>
        <p:txBody>
          <a:bodyPr/>
          <a:lstStyle/>
          <a:p>
            <a:r>
              <a:rPr lang="en-US" dirty="0"/>
              <a:t>Trauma #2</a:t>
            </a:r>
          </a:p>
        </p:txBody>
      </p:sp>
      <p:sp>
        <p:nvSpPr>
          <p:cNvPr id="3" name="Content Placeholder 2"/>
          <p:cNvSpPr>
            <a:spLocks noGrp="1"/>
          </p:cNvSpPr>
          <p:nvPr>
            <p:ph idx="1"/>
          </p:nvPr>
        </p:nvSpPr>
        <p:spPr>
          <a:xfrm>
            <a:off x="609600" y="911233"/>
            <a:ext cx="10744200" cy="4722477"/>
          </a:xfrm>
        </p:spPr>
        <p:txBody>
          <a:bodyPr>
            <a:normAutofit/>
          </a:bodyPr>
          <a:lstStyle/>
          <a:p>
            <a:r>
              <a:rPr lang="en-US" sz="2200" dirty="0"/>
              <a:t>74 </a:t>
            </a:r>
            <a:r>
              <a:rPr lang="en-US" sz="2200" dirty="0" err="1"/>
              <a:t>yo</a:t>
            </a:r>
            <a:r>
              <a:rPr lang="en-US" sz="2200" dirty="0"/>
              <a:t> female fall from standing. Presents to OSH with RLE pain</a:t>
            </a:r>
          </a:p>
          <a:p>
            <a:r>
              <a:rPr lang="en-US" sz="2200" dirty="0"/>
              <a:t>PMH: A-fib on </a:t>
            </a:r>
            <a:r>
              <a:rPr lang="en-US" sz="2200" dirty="0" err="1"/>
              <a:t>Apixaban</a:t>
            </a:r>
            <a:r>
              <a:rPr lang="en-US" sz="2200" dirty="0"/>
              <a:t>, HTN, PVD, CHF, CAD s/p stents years ago, IDDM</a:t>
            </a:r>
          </a:p>
        </p:txBody>
      </p:sp>
      <p:pic>
        <p:nvPicPr>
          <p:cNvPr id="4" name="Picture 3"/>
          <p:cNvPicPr>
            <a:picLocks noChangeAspect="1"/>
          </p:cNvPicPr>
          <p:nvPr/>
        </p:nvPicPr>
        <p:blipFill rotWithShape="1">
          <a:blip r:embed="rId2"/>
          <a:srcRect t="11163" r="-664" b="6841"/>
          <a:stretch/>
        </p:blipFill>
        <p:spPr>
          <a:xfrm>
            <a:off x="1342381" y="1972057"/>
            <a:ext cx="9507237" cy="4087368"/>
          </a:xfrm>
          <a:prstGeom prst="rect">
            <a:avLst/>
          </a:prstGeom>
          <a:ln>
            <a:noFill/>
          </a:ln>
          <a:effectLst/>
        </p:spPr>
      </p:pic>
    </p:spTree>
    <p:extLst>
      <p:ext uri="{BB962C8B-B14F-4D97-AF65-F5344CB8AC3E}">
        <p14:creationId xmlns:p14="http://schemas.microsoft.com/office/powerpoint/2010/main" val="32152482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#2</a:t>
            </a:r>
          </a:p>
        </p:txBody>
      </p:sp>
      <p:sp>
        <p:nvSpPr>
          <p:cNvPr id="3" name="Content Placeholder 2"/>
          <p:cNvSpPr>
            <a:spLocks noGrp="1"/>
          </p:cNvSpPr>
          <p:nvPr>
            <p:ph idx="1"/>
          </p:nvPr>
        </p:nvSpPr>
        <p:spPr/>
        <p:txBody>
          <a:bodyPr>
            <a:normAutofit lnSpcReduction="10000"/>
          </a:bodyPr>
          <a:lstStyle/>
          <a:p>
            <a:pPr>
              <a:spcBef>
                <a:spcPts val="1800"/>
              </a:spcBef>
            </a:pPr>
            <a:r>
              <a:rPr lang="en-US" sz="3200" dirty="0"/>
              <a:t>At OSH, initially had DP/PT but within 3 hours, loses DP and leg is “more swollen”</a:t>
            </a:r>
          </a:p>
          <a:p>
            <a:pPr>
              <a:spcBef>
                <a:spcPts val="1800"/>
              </a:spcBef>
            </a:pPr>
            <a:r>
              <a:rPr lang="en-US" sz="3200" dirty="0"/>
              <a:t>Rapidly transferred to trauma center</a:t>
            </a:r>
          </a:p>
          <a:p>
            <a:pPr lvl="1">
              <a:spcBef>
                <a:spcPts val="1800"/>
              </a:spcBef>
            </a:pPr>
            <a:r>
              <a:rPr lang="en-US" sz="2800" dirty="0"/>
              <a:t>Awake, c/o leg pain, palpable PT but not palpable DP</a:t>
            </a:r>
          </a:p>
          <a:p>
            <a:pPr lvl="3">
              <a:spcBef>
                <a:spcPts val="1800"/>
              </a:spcBef>
            </a:pPr>
            <a:r>
              <a:rPr lang="en-US" sz="2000" dirty="0"/>
              <a:t>Contralateral leg has PT and DP</a:t>
            </a:r>
          </a:p>
          <a:p>
            <a:pPr lvl="1">
              <a:spcBef>
                <a:spcPts val="1800"/>
              </a:spcBef>
            </a:pPr>
            <a:r>
              <a:rPr lang="en-US" sz="2800" dirty="0"/>
              <a:t>Sensation is intact</a:t>
            </a:r>
          </a:p>
          <a:p>
            <a:pPr lvl="1">
              <a:spcBef>
                <a:spcPts val="1800"/>
              </a:spcBef>
            </a:pPr>
            <a:r>
              <a:rPr lang="en-US" sz="2800" dirty="0"/>
              <a:t>ABI 0.6</a:t>
            </a:r>
          </a:p>
          <a:p>
            <a:pPr lvl="1">
              <a:spcBef>
                <a:spcPts val="1800"/>
              </a:spcBef>
            </a:pPr>
            <a:r>
              <a:rPr lang="en-US" sz="2800" dirty="0"/>
              <a:t>CTA shows PVD only</a:t>
            </a:r>
          </a:p>
          <a:p>
            <a:pPr lvl="1">
              <a:spcBef>
                <a:spcPts val="1800"/>
              </a:spcBef>
            </a:pPr>
            <a:endParaRPr lang="en-US" sz="2800" dirty="0"/>
          </a:p>
        </p:txBody>
      </p:sp>
    </p:spTree>
    <p:extLst>
      <p:ext uri="{BB962C8B-B14F-4D97-AF65-F5344CB8AC3E}">
        <p14:creationId xmlns:p14="http://schemas.microsoft.com/office/powerpoint/2010/main" val="41265817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B1A56E-C347-4FCF-9DB0-FF52DBBB8316}"/>
              </a:ext>
            </a:extLst>
          </p:cNvPr>
          <p:cNvPicPr>
            <a:picLocks noChangeAspect="1"/>
          </p:cNvPicPr>
          <p:nvPr/>
        </p:nvPicPr>
        <p:blipFill rotWithShape="1">
          <a:blip r:embed="rId3"/>
          <a:srcRect l="2213" t="2946" r="-611" b="2214"/>
          <a:stretch/>
        </p:blipFill>
        <p:spPr>
          <a:xfrm>
            <a:off x="3511703" y="775726"/>
            <a:ext cx="5374484" cy="5304627"/>
          </a:xfrm>
          <a:prstGeom prst="ellipse">
            <a:avLst/>
          </a:prstGeom>
          <a:ln>
            <a:solidFill>
              <a:schemeClr val="bg2">
                <a:lumMod val="10000"/>
              </a:schemeClr>
            </a:solidFill>
          </a:ln>
          <a:effectLst/>
        </p:spPr>
      </p:pic>
      <p:sp>
        <p:nvSpPr>
          <p:cNvPr id="3" name="Title 2">
            <a:extLst>
              <a:ext uri="{FF2B5EF4-FFF2-40B4-BE49-F238E27FC236}">
                <a16:creationId xmlns:a16="http://schemas.microsoft.com/office/drawing/2014/main" id="{04E7AC15-258F-70FA-E129-395354A1E1F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051373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93.jpg"/>
          <p:cNvPicPr>
            <a:picLocks noChangeAspect="1"/>
          </p:cNvPicPr>
          <p:nvPr/>
        </p:nvPicPr>
        <p:blipFill>
          <a:blip r:embed="rId2" cstate="print"/>
          <a:stretch>
            <a:fillRect/>
          </a:stretch>
        </p:blipFill>
        <p:spPr>
          <a:xfrm>
            <a:off x="2857232" y="538062"/>
            <a:ext cx="6493989" cy="5777411"/>
          </a:xfrm>
          <a:prstGeom prst="rect">
            <a:avLst/>
          </a:prstGeom>
          <a:ln>
            <a:noFill/>
          </a:ln>
          <a:effectLst/>
        </p:spPr>
      </p:pic>
    </p:spTree>
    <p:extLst>
      <p:ext uri="{BB962C8B-B14F-4D97-AF65-F5344CB8AC3E}">
        <p14:creationId xmlns:p14="http://schemas.microsoft.com/office/powerpoint/2010/main" val="8033676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theme/theme1.xml><?xml version="1.0" encoding="utf-8"?>
<a:theme xmlns:a="http://schemas.openxmlformats.org/drawingml/2006/main" name="EMCREG on the Go Template">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 on the Go Template" id="{A378CCDD-7DB1-4C6C-A01E-1B85D59706A1}" vid="{0F8509E2-4F7A-42C4-B797-0ABAE5D83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EMCREG- MedOnTheGo Template</Template>
  <TotalTime>0</TotalTime>
  <Words>356</Words>
  <Application>Microsoft Office PowerPoint</Application>
  <PresentationFormat>Widescreen</PresentationFormat>
  <Paragraphs>33</Paragraphs>
  <Slides>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EMCREG on the Go Template</vt:lpstr>
      <vt:lpstr>Case Studies in Trauma Patients on DOACs</vt:lpstr>
      <vt:lpstr>Disclaimer</vt:lpstr>
      <vt:lpstr>25-Year-Old Rifle Wound to the Right Chest/Liver</vt:lpstr>
      <vt:lpstr>Initial Course</vt:lpstr>
      <vt:lpstr>Post-Op Day 11 </vt:lpstr>
      <vt:lpstr>Trauma #2</vt:lpstr>
      <vt:lpstr>Trauma #2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2022-09-29T10:55:51Z</dcterms:created>
  <dcterms:modified xsi:type="dcterms:W3CDTF">2022-10-14T14:14:47Z</dcterms:modified>
  <cp:contentStatus/>
</cp:coreProperties>
</file>