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93467" r:id="rId1"/>
  </p:sldMasterIdLst>
  <p:notesMasterIdLst>
    <p:notesMasterId r:id="rId13"/>
  </p:notesMasterIdLst>
  <p:sldIdLst>
    <p:sldId id="832" r:id="rId2"/>
    <p:sldId id="256" r:id="rId3"/>
    <p:sldId id="258" r:id="rId4"/>
    <p:sldId id="259" r:id="rId5"/>
    <p:sldId id="833" r:id="rId6"/>
    <p:sldId id="265" r:id="rId7"/>
    <p:sldId id="834" r:id="rId8"/>
    <p:sldId id="273" r:id="rId9"/>
    <p:sldId id="835" r:id="rId10"/>
    <p:sldId id="284" r:id="rId11"/>
    <p:sldId id="278"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16"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3A4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711" autoAdjust="0"/>
    <p:restoredTop sz="94298" autoAdjust="0"/>
  </p:normalViewPr>
  <p:slideViewPr>
    <p:cSldViewPr snapToGrid="0" snapToObjects="1">
      <p:cViewPr varScale="1">
        <p:scale>
          <a:sx n="107" d="100"/>
          <a:sy n="107" d="100"/>
        </p:scale>
        <p:origin x="108" y="342"/>
      </p:cViewPr>
      <p:guideLst>
        <p:guide orient="horz" pos="816"/>
        <p:guide pos="384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5BCF71-2AB8-42D2-B8FC-071A9FCFA078}" type="datetimeFigureOut">
              <a:rPr lang="en-US" smtClean="0"/>
              <a:t>10/14/2022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661419-07C2-4C88-A427-904D9F3DBC61}" type="slidenum">
              <a:rPr lang="en-US" smtClean="0"/>
              <a:t>‹#›</a:t>
            </a:fld>
            <a:endParaRPr lang="en-US"/>
          </a:p>
        </p:txBody>
      </p:sp>
    </p:spTree>
    <p:extLst>
      <p:ext uri="{BB962C8B-B14F-4D97-AF65-F5344CB8AC3E}">
        <p14:creationId xmlns:p14="http://schemas.microsoft.com/office/powerpoint/2010/main" val="4642471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E534FE0D-41A8-4217-91BE-B801084AEFCA}" type="slidenum">
              <a:rPr lang="en-US" smtClean="0"/>
              <a:pPr/>
              <a:t>5</a:t>
            </a:fld>
            <a:endParaRPr lang="en-US"/>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207935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07D4A517-A164-4BF2-B309-F00EDEDB4B84}" type="slidenum">
              <a:rPr lang="en-US" smtClean="0"/>
              <a:pPr/>
              <a:t>6</a:t>
            </a:fld>
            <a:endParaRPr lang="en-US"/>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8173971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E75281C-4609-4658-B2BB-78C02686FB1A}" type="slidenum">
              <a:rPr lang="en-US" smtClean="0"/>
              <a:t>8</a:t>
            </a:fld>
            <a:endParaRPr lang="en-US"/>
          </a:p>
        </p:txBody>
      </p:sp>
    </p:spTree>
    <p:extLst>
      <p:ext uri="{BB962C8B-B14F-4D97-AF65-F5344CB8AC3E}">
        <p14:creationId xmlns:p14="http://schemas.microsoft.com/office/powerpoint/2010/main" val="297958069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6_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2" name="Group 1">
            <a:extLst>
              <a:ext uri="{FF2B5EF4-FFF2-40B4-BE49-F238E27FC236}">
                <a16:creationId xmlns:a16="http://schemas.microsoft.com/office/drawing/2014/main" id="{52B88683-F4CA-439F-8BE8-ED2F20FC2E60}"/>
              </a:ext>
            </a:extLst>
          </p:cNvPr>
          <p:cNvGrpSpPr/>
          <p:nvPr/>
        </p:nvGrpSpPr>
        <p:grpSpPr>
          <a:xfrm>
            <a:off x="0" y="0"/>
            <a:ext cx="12192000" cy="975360"/>
            <a:chOff x="0" y="0"/>
            <a:chExt cx="12192000" cy="975360"/>
          </a:xfrm>
        </p:grpSpPr>
        <p:pic>
          <p:nvPicPr>
            <p:cNvPr id="8" name="Picture 7">
              <a:extLst>
                <a:ext uri="{FF2B5EF4-FFF2-40B4-BE49-F238E27FC236}">
                  <a16:creationId xmlns:a16="http://schemas.microsoft.com/office/drawing/2014/main" id="{812D41A0-A12B-4C60-BD42-0644A38EF1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491DB813-C245-435B-B415-FC1D6311886F}"/>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4" name="Picture 3" descr="Logo&#10;&#10;Description automatically generated">
            <a:extLst>
              <a:ext uri="{FF2B5EF4-FFF2-40B4-BE49-F238E27FC236}">
                <a16:creationId xmlns:a16="http://schemas.microsoft.com/office/drawing/2014/main" id="{2BCE7E22-8E2F-6F9B-D3DF-5458DD9FF7A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052247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606829"/>
            <a:ext cx="4272539" cy="5254221"/>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626224"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1199811"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5305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457201"/>
            <a:ext cx="6172200" cy="540385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288756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grpSp>
        <p:nvGrpSpPr>
          <p:cNvPr id="8" name="Group 7">
            <a:extLst>
              <a:ext uri="{FF2B5EF4-FFF2-40B4-BE49-F238E27FC236}">
                <a16:creationId xmlns:a16="http://schemas.microsoft.com/office/drawing/2014/main" id="{089A264A-AC5B-4283-916B-BEA290A0B0D0}"/>
              </a:ext>
            </a:extLst>
          </p:cNvPr>
          <p:cNvGrpSpPr/>
          <p:nvPr/>
        </p:nvGrpSpPr>
        <p:grpSpPr>
          <a:xfrm>
            <a:off x="0" y="0"/>
            <a:ext cx="12192000" cy="975360"/>
            <a:chOff x="0" y="0"/>
            <a:chExt cx="12192000" cy="975360"/>
          </a:xfrm>
        </p:grpSpPr>
        <p:pic>
          <p:nvPicPr>
            <p:cNvPr id="9" name="Picture 8">
              <a:extLst>
                <a:ext uri="{FF2B5EF4-FFF2-40B4-BE49-F238E27FC236}">
                  <a16:creationId xmlns:a16="http://schemas.microsoft.com/office/drawing/2014/main" id="{96D2F3A7-2DDF-43EE-9D90-4DFF2A231EE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0" name="Picture 9">
              <a:extLst>
                <a:ext uri="{FF2B5EF4-FFF2-40B4-BE49-F238E27FC236}">
                  <a16:creationId xmlns:a16="http://schemas.microsoft.com/office/drawing/2014/main" id="{858AA69B-06EA-4D76-8AD0-30EE6A4CE60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1" name="Picture 10">
            <a:extLst>
              <a:ext uri="{FF2B5EF4-FFF2-40B4-BE49-F238E27FC236}">
                <a16:creationId xmlns:a16="http://schemas.microsoft.com/office/drawing/2014/main" id="{8C9AB0E5-B29C-4E14-A39A-DA7D5DD440E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396788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Sub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lgn="r">
              <a:defRPr sz="4400">
                <a:solidFill>
                  <a:schemeClr val="accent1"/>
                </a:solidFill>
              </a:defRPr>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610349"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2926080" y="6356350"/>
            <a:ext cx="819911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1" name="Text Placeholder 2">
            <a:extLst>
              <a:ext uri="{FF2B5EF4-FFF2-40B4-BE49-F238E27FC236}">
                <a16:creationId xmlns:a16="http://schemas.microsoft.com/office/drawing/2014/main" id="{1FD911D0-DADF-4587-B77C-7892147F7563}"/>
              </a:ext>
            </a:extLst>
          </p:cNvPr>
          <p:cNvSpPr>
            <a:spLocks noGrp="1"/>
          </p:cNvSpPr>
          <p:nvPr>
            <p:ph type="body" idx="10"/>
          </p:nvPr>
        </p:nvSpPr>
        <p:spPr>
          <a:xfrm>
            <a:off x="1703543" y="4589463"/>
            <a:ext cx="4514851"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9" name="Group 8">
            <a:extLst>
              <a:ext uri="{FF2B5EF4-FFF2-40B4-BE49-F238E27FC236}">
                <a16:creationId xmlns:a16="http://schemas.microsoft.com/office/drawing/2014/main" id="{3F418F41-1686-4328-9724-A570C42561FC}"/>
              </a:ext>
            </a:extLst>
          </p:cNvPr>
          <p:cNvGrpSpPr/>
          <p:nvPr/>
        </p:nvGrpSpPr>
        <p:grpSpPr>
          <a:xfrm>
            <a:off x="0" y="0"/>
            <a:ext cx="12192000" cy="975360"/>
            <a:chOff x="0" y="0"/>
            <a:chExt cx="12192000" cy="975360"/>
          </a:xfrm>
        </p:grpSpPr>
        <p:pic>
          <p:nvPicPr>
            <p:cNvPr id="10" name="Picture 9">
              <a:extLst>
                <a:ext uri="{FF2B5EF4-FFF2-40B4-BE49-F238E27FC236}">
                  <a16:creationId xmlns:a16="http://schemas.microsoft.com/office/drawing/2014/main" id="{A9EEAEED-EB44-477F-806E-60576BE3F41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13" name="Picture 12">
              <a:extLst>
                <a:ext uri="{FF2B5EF4-FFF2-40B4-BE49-F238E27FC236}">
                  <a16:creationId xmlns:a16="http://schemas.microsoft.com/office/drawing/2014/main" id="{798061BD-8256-4ADE-A9F4-7FDD00265136}"/>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86591" y="130185"/>
              <a:ext cx="2938657" cy="749188"/>
            </a:xfrm>
            <a:prstGeom prst="rect">
              <a:avLst/>
            </a:prstGeom>
          </p:spPr>
        </p:pic>
      </p:grpSp>
      <p:pic>
        <p:nvPicPr>
          <p:cNvPr id="17" name="Picture 16">
            <a:extLst>
              <a:ext uri="{FF2B5EF4-FFF2-40B4-BE49-F238E27FC236}">
                <a16:creationId xmlns:a16="http://schemas.microsoft.com/office/drawing/2014/main" id="{A269C1E7-9B03-4DB0-8768-BFB3B740D52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643" y="6093534"/>
            <a:ext cx="1267742" cy="649084"/>
          </a:xfrm>
          <a:prstGeom prst="rect">
            <a:avLst/>
          </a:prstGeom>
        </p:spPr>
      </p:pic>
    </p:spTree>
    <p:extLst>
      <p:ext uri="{BB962C8B-B14F-4D97-AF65-F5344CB8AC3E}">
        <p14:creationId xmlns:p14="http://schemas.microsoft.com/office/powerpoint/2010/main" val="13842920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p:bg>
      <p:bgPr>
        <a:solidFill>
          <a:srgbClr val="FFFFFF"/>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2" name="Picture 1" descr="Logo&#10;&#10;Description automatically generated">
            <a:extLst>
              <a:ext uri="{FF2B5EF4-FFF2-40B4-BE49-F238E27FC236}">
                <a16:creationId xmlns:a16="http://schemas.microsoft.com/office/drawing/2014/main" id="{43DE5C8B-705E-BE72-B21D-1EBE63F7069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4346957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013194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6"/>
              </a:buClr>
              <a:buSzPct val="100000"/>
              <a:buFont typeface="Arial" panose="020B0604020202020204" pitchFamily="34" charset="0"/>
              <a:buChar char="•"/>
              <a:defRPr/>
            </a:lvl1pPr>
            <a:lvl2pPr marL="685800" indent="-228600">
              <a:buClr>
                <a:schemeClr val="accent6"/>
              </a:buClr>
              <a:buSzPct val="100000"/>
              <a:buFont typeface="Arial" panose="020B0604020202020204" pitchFamily="34" charset="0"/>
              <a:buChar char="•"/>
              <a:defRPr/>
            </a:lvl2pPr>
            <a:lvl3pPr marL="1143000" indent="-228600">
              <a:buClr>
                <a:schemeClr val="accent6"/>
              </a:buClr>
              <a:buSzPct val="100000"/>
              <a:buFont typeface="Arial" panose="020B0604020202020204" pitchFamily="34" charset="0"/>
              <a:buChar char="•"/>
              <a:defRPr/>
            </a:lvl3pPr>
            <a:lvl4pPr marL="1600200" indent="-228600">
              <a:buClr>
                <a:schemeClr val="accent6"/>
              </a:buClr>
              <a:buSzPct val="100000"/>
              <a:buFont typeface="Arial" panose="020B0604020202020204" pitchFamily="34" charset="0"/>
              <a:buChar char="•"/>
              <a:defRPr/>
            </a:lvl4pPr>
            <a:lvl5pPr marL="2057400" indent="-228600">
              <a:buClr>
                <a:schemeClr val="accent6"/>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88860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7" name="Picture 6" descr="Logo&#10;&#10;Description automatically generated">
            <a:extLst>
              <a:ext uri="{FF2B5EF4-FFF2-40B4-BE49-F238E27FC236}">
                <a16:creationId xmlns:a16="http://schemas.microsoft.com/office/drawing/2014/main" id="{7C61671B-929B-2E1F-BEE6-F6C389DD84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99382" y="6042511"/>
            <a:ext cx="2822693" cy="755970"/>
          </a:xfrm>
          <a:prstGeom prst="rect">
            <a:avLst/>
          </a:prstGeom>
        </p:spPr>
      </p:pic>
    </p:spTree>
    <p:extLst>
      <p:ext uri="{BB962C8B-B14F-4D97-AF65-F5344CB8AC3E}">
        <p14:creationId xmlns:p14="http://schemas.microsoft.com/office/powerpoint/2010/main" val="2781284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777162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0" y="6356350"/>
            <a:ext cx="10745787"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2937618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6" name="Picture 5">
            <a:extLst>
              <a:ext uri="{FF2B5EF4-FFF2-40B4-BE49-F238E27FC236}">
                <a16:creationId xmlns:a16="http://schemas.microsoft.com/office/drawing/2014/main" id="{89BEF74D-8D28-4131-8F45-3779D7055172}"/>
              </a:ext>
            </a:extLst>
          </p:cNvPr>
          <p:cNvPicPr>
            <a:picLocks noChangeAspect="1"/>
          </p:cNvPicPr>
          <p:nvPr/>
        </p:nvPicPr>
        <p:blipFill rotWithShape="1">
          <a:blip r:embed="rId13" cstate="print">
            <a:extLst>
              <a:ext uri="{BEBA8EAE-BF5A-486C-A8C5-ECC9F3942E4B}">
                <a14:imgProps xmlns:a14="http://schemas.microsoft.com/office/drawing/2010/main">
                  <a14:imgLayer r:embed="rId14">
                    <a14:imgEffect>
                      <a14:sharpenSoften amount="-100000"/>
                    </a14:imgEffect>
                  </a14:imgLayer>
                </a14:imgProps>
              </a:ext>
              <a:ext uri="{28A0092B-C50C-407E-A947-70E740481C1C}">
                <a14:useLocalDpi xmlns:a14="http://schemas.microsoft.com/office/drawing/2010/main" val="0"/>
              </a:ext>
            </a:extLst>
          </a:blip>
          <a:srcRect/>
          <a:stretch/>
        </p:blipFill>
        <p:spPr>
          <a:xfrm>
            <a:off x="0" y="-3586"/>
            <a:ext cx="12192000" cy="106682"/>
          </a:xfrm>
          <a:prstGeom prst="rect">
            <a:avLst/>
          </a:prstGeom>
        </p:spPr>
      </p:pic>
      <p:sp>
        <p:nvSpPr>
          <p:cNvPr id="8" name="Footer Placeholder 4">
            <a:extLst>
              <a:ext uri="{FF2B5EF4-FFF2-40B4-BE49-F238E27FC236}">
                <a16:creationId xmlns:a16="http://schemas.microsoft.com/office/drawing/2014/main" id="{B6C3302F-87F6-4619-9382-93EEA9D2B073}"/>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29036095"/>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l" defTabSz="914400" rtl="0" eaLnBrk="1" latinLnBrk="0" hangingPunct="1">
        <a:lnSpc>
          <a:spcPct val="100000"/>
        </a:lnSpc>
        <a:spcBef>
          <a:spcPct val="0"/>
        </a:spcBef>
        <a:buNone/>
        <a:defRPr sz="3200" b="1" i="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6"/>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Clr>
          <a:schemeClr val="accent6"/>
        </a:buClr>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microsoft.com/office/2007/relationships/hdphoto" Target="../media/hdphoto3.wdp"/><Relationship Id="rId5" Type="http://schemas.openxmlformats.org/officeDocument/2006/relationships/image" Target="../media/image8.png"/><Relationship Id="rId4" Type="http://schemas.microsoft.com/office/2007/relationships/hdphoto" Target="../media/hdphoto2.wdp"/></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8.xml"/><Relationship Id="rId6" Type="http://schemas.microsoft.com/office/2007/relationships/hdphoto" Target="../media/hdphoto5.wdp"/><Relationship Id="rId5" Type="http://schemas.openxmlformats.org/officeDocument/2006/relationships/image" Target="../media/image10.png"/><Relationship Id="rId4" Type="http://schemas.microsoft.com/office/2007/relationships/hdphoto" Target="../media/hdphoto4.wd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Life-Threatening Traumatic Bleeds and Anticoagulation – Reversal Approaches in the Emergency Department</a:t>
            </a:r>
          </a:p>
        </p:txBody>
      </p:sp>
      <p:sp>
        <p:nvSpPr>
          <p:cNvPr id="3" name="Subtitle 2"/>
          <p:cNvSpPr>
            <a:spLocks noGrp="1"/>
          </p:cNvSpPr>
          <p:nvPr>
            <p:ph type="body" idx="1"/>
          </p:nvPr>
        </p:nvSpPr>
        <p:spPr/>
        <p:txBody>
          <a:bodyPr>
            <a:normAutofit lnSpcReduction="10000"/>
          </a:bodyPr>
          <a:lstStyle/>
          <a:p>
            <a:r>
              <a:rPr lang="en-US" b="1" dirty="0"/>
              <a:t>Babak Sarani, MD, FACS, </a:t>
            </a:r>
            <a:r>
              <a:rPr lang="en-US" b="1" dirty="0" err="1"/>
              <a:t>FCCM</a:t>
            </a:r>
            <a:endParaRPr lang="en-US" b="1" dirty="0"/>
          </a:p>
          <a:p>
            <a:r>
              <a:rPr lang="en-US" dirty="0"/>
              <a:t>Professor of Surgery and Emergency Medicine</a:t>
            </a:r>
          </a:p>
          <a:p>
            <a:r>
              <a:rPr lang="en-US" dirty="0"/>
              <a:t>George Washington University</a:t>
            </a:r>
          </a:p>
          <a:p>
            <a:r>
              <a:rPr lang="en-US" dirty="0"/>
              <a:t>Washington, DC </a:t>
            </a:r>
          </a:p>
        </p:txBody>
      </p:sp>
    </p:spTree>
    <p:extLst>
      <p:ext uri="{BB962C8B-B14F-4D97-AF65-F5344CB8AC3E}">
        <p14:creationId xmlns:p14="http://schemas.microsoft.com/office/powerpoint/2010/main" val="2940845703"/>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PCC vs Andexanet Alfa*</a:t>
            </a:r>
          </a:p>
        </p:txBody>
      </p:sp>
      <p:sp>
        <p:nvSpPr>
          <p:cNvPr id="3" name="Content Placeholder 2"/>
          <p:cNvSpPr>
            <a:spLocks noGrp="1"/>
          </p:cNvSpPr>
          <p:nvPr>
            <p:ph idx="1"/>
          </p:nvPr>
        </p:nvSpPr>
        <p:spPr/>
        <p:txBody>
          <a:bodyPr>
            <a:normAutofit/>
          </a:bodyPr>
          <a:lstStyle/>
          <a:p>
            <a:pPr>
              <a:spcBef>
                <a:spcPts val="1800"/>
              </a:spcBef>
            </a:pPr>
            <a:r>
              <a:rPr lang="en-US" sz="3200" dirty="0"/>
              <a:t>273 patients (77 PCC and 186 Andexanet Alfa)</a:t>
            </a:r>
          </a:p>
          <a:p>
            <a:pPr>
              <a:spcBef>
                <a:spcPts val="1800"/>
              </a:spcBef>
            </a:pPr>
            <a:r>
              <a:rPr lang="en-US" sz="3200" dirty="0"/>
              <a:t>Outcome:</a:t>
            </a:r>
          </a:p>
          <a:p>
            <a:pPr marL="971550" lvl="1" indent="-514350">
              <a:spcBef>
                <a:spcPts val="1800"/>
              </a:spcBef>
              <a:buFont typeface="+mj-lt"/>
              <a:buAutoNum type="arabicPeriod"/>
            </a:pPr>
            <a:r>
              <a:rPr lang="en-US" sz="2800" dirty="0"/>
              <a:t>No difference in PRBC transfusion needs</a:t>
            </a:r>
          </a:p>
          <a:p>
            <a:pPr marL="971550" lvl="1" indent="-514350">
              <a:spcBef>
                <a:spcPts val="1800"/>
              </a:spcBef>
              <a:buFont typeface="+mj-lt"/>
              <a:buAutoNum type="arabicPeriod"/>
            </a:pPr>
            <a:r>
              <a:rPr lang="en-US" sz="2800" dirty="0"/>
              <a:t>No difference in mortality</a:t>
            </a:r>
          </a:p>
          <a:p>
            <a:pPr marL="971550" lvl="1" indent="-514350">
              <a:spcBef>
                <a:spcPts val="1800"/>
              </a:spcBef>
              <a:buFont typeface="+mj-lt"/>
              <a:buAutoNum type="arabicPeriod"/>
            </a:pPr>
            <a:r>
              <a:rPr lang="en-US" sz="2800" dirty="0"/>
              <a:t>No difference in change in head CT Marshall Score</a:t>
            </a:r>
          </a:p>
        </p:txBody>
      </p:sp>
      <p:sp>
        <p:nvSpPr>
          <p:cNvPr id="8" name="TextBox 7">
            <a:extLst>
              <a:ext uri="{FF2B5EF4-FFF2-40B4-BE49-F238E27FC236}">
                <a16:creationId xmlns:a16="http://schemas.microsoft.com/office/drawing/2014/main" id="{128D64C4-A6A7-078C-1442-6C1EA20288BB}"/>
              </a:ext>
            </a:extLst>
          </p:cNvPr>
          <p:cNvSpPr txBox="1"/>
          <p:nvPr/>
        </p:nvSpPr>
        <p:spPr>
          <a:xfrm>
            <a:off x="596721" y="6172476"/>
            <a:ext cx="3110947" cy="367747"/>
          </a:xfrm>
          <a:prstGeom prst="rect">
            <a:avLst/>
          </a:prstGeom>
          <a:noFill/>
        </p:spPr>
        <p:txBody>
          <a:bodyPr wrap="square" rtlCol="0">
            <a:spAutoFit/>
          </a:bodyPr>
          <a:lstStyle/>
          <a:p>
            <a:r>
              <a:rPr lang="en-US" dirty="0">
                <a:solidFill>
                  <a:schemeClr val="accent3">
                    <a:lumMod val="90000"/>
                    <a:lumOff val="10000"/>
                  </a:schemeClr>
                </a:solidFill>
              </a:rPr>
              <a:t>*Not yet published</a:t>
            </a:r>
          </a:p>
        </p:txBody>
      </p:sp>
    </p:spTree>
    <p:extLst>
      <p:ext uri="{BB962C8B-B14F-4D97-AF65-F5344CB8AC3E}">
        <p14:creationId xmlns:p14="http://schemas.microsoft.com/office/powerpoint/2010/main" val="331028293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that Remain</a:t>
            </a:r>
          </a:p>
        </p:txBody>
      </p:sp>
      <p:sp>
        <p:nvSpPr>
          <p:cNvPr id="3" name="Content Placeholder 2"/>
          <p:cNvSpPr>
            <a:spLocks noGrp="1"/>
          </p:cNvSpPr>
          <p:nvPr>
            <p:ph idx="1"/>
          </p:nvPr>
        </p:nvSpPr>
        <p:spPr/>
        <p:txBody>
          <a:bodyPr>
            <a:normAutofit/>
          </a:bodyPr>
          <a:lstStyle/>
          <a:p>
            <a:pPr>
              <a:spcBef>
                <a:spcPts val="1800"/>
              </a:spcBef>
            </a:pPr>
            <a:r>
              <a:rPr lang="en-US" sz="2800" dirty="0"/>
              <a:t>Can I use PCC in lieu of Andexanet Alfa? </a:t>
            </a:r>
          </a:p>
          <a:p>
            <a:pPr>
              <a:spcBef>
                <a:spcPts val="1800"/>
              </a:spcBef>
            </a:pPr>
            <a:r>
              <a:rPr lang="en-US" sz="2800" dirty="0"/>
              <a:t>Is there drug rebound after Andexanet Alfa infusion has stopped?</a:t>
            </a:r>
          </a:p>
          <a:p>
            <a:pPr>
              <a:spcBef>
                <a:spcPts val="1800"/>
              </a:spcBef>
            </a:pPr>
            <a:r>
              <a:rPr lang="en-US" sz="2800" dirty="0"/>
              <a:t>Can I “</a:t>
            </a:r>
            <a:r>
              <a:rPr lang="en-US" sz="2800" i="1" dirty="0"/>
              <a:t>wait and see what happens</a:t>
            </a:r>
            <a:r>
              <a:rPr lang="en-US" sz="2800" dirty="0"/>
              <a:t>” and then give AA/PCC if the bleed worsens?</a:t>
            </a:r>
          </a:p>
          <a:p>
            <a:pPr>
              <a:spcBef>
                <a:spcPts val="1800"/>
              </a:spcBef>
            </a:pPr>
            <a:r>
              <a:rPr lang="en-US" sz="2800" dirty="0"/>
              <a:t>Is the VTED risk higher with PCC than with AA?</a:t>
            </a:r>
          </a:p>
        </p:txBody>
      </p:sp>
    </p:spTree>
    <p:extLst>
      <p:ext uri="{BB962C8B-B14F-4D97-AF65-F5344CB8AC3E}">
        <p14:creationId xmlns:p14="http://schemas.microsoft.com/office/powerpoint/2010/main" val="271465141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979457"/>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normAutofit/>
          </a:bodyPr>
          <a:lstStyle/>
          <a:p>
            <a:r>
              <a:rPr lang="en-US" sz="2800" dirty="0"/>
              <a:t>None </a:t>
            </a:r>
          </a:p>
        </p:txBody>
      </p:sp>
    </p:spTree>
    <p:extLst>
      <p:ext uri="{BB962C8B-B14F-4D97-AF65-F5344CB8AC3E}">
        <p14:creationId xmlns:p14="http://schemas.microsoft.com/office/powerpoint/2010/main" val="4159041466"/>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Emergency Surgery and Damage Control</a:t>
            </a:r>
          </a:p>
        </p:txBody>
      </p:sp>
      <p:sp>
        <p:nvSpPr>
          <p:cNvPr id="3" name="Content Placeholder 2"/>
          <p:cNvSpPr>
            <a:spLocks noGrp="1"/>
          </p:cNvSpPr>
          <p:nvPr>
            <p:ph idx="1"/>
          </p:nvPr>
        </p:nvSpPr>
        <p:spPr/>
        <p:txBody>
          <a:bodyPr/>
          <a:lstStyle/>
          <a:p>
            <a:pPr marL="457200" indent="-457200">
              <a:buFont typeface="+mj-lt"/>
              <a:buAutoNum type="arabicPeriod"/>
            </a:pPr>
            <a:r>
              <a:rPr lang="en-US" dirty="0"/>
              <a:t>Hemorrhage control</a:t>
            </a:r>
          </a:p>
          <a:p>
            <a:pPr marL="457200" indent="-457200">
              <a:buFont typeface="+mj-lt"/>
              <a:buAutoNum type="arabicPeriod"/>
            </a:pPr>
            <a:r>
              <a:rPr lang="en-US" dirty="0"/>
              <a:t>Contamination control</a:t>
            </a:r>
          </a:p>
        </p:txBody>
      </p:sp>
      <p:pic>
        <p:nvPicPr>
          <p:cNvPr id="4" name="Picture 4" descr="navy253"/>
          <p:cNvPicPr>
            <a:picLocks noChangeAspect="1" noChangeArrowheads="1"/>
          </p:cNvPicPr>
          <p:nvPr/>
        </p:nvPicPr>
        <p:blipFill>
          <a:blip r:embed="rId2" cstate="print">
            <a:lum bright="12000"/>
          </a:blip>
          <a:srcRect/>
          <a:stretch>
            <a:fillRect/>
          </a:stretch>
        </p:blipFill>
        <p:spPr bwMode="auto">
          <a:xfrm>
            <a:off x="5335326" y="1385082"/>
            <a:ext cx="6018474" cy="4440714"/>
          </a:xfrm>
          <a:prstGeom prst="rect">
            <a:avLst/>
          </a:prstGeom>
          <a:ln>
            <a:solidFill>
              <a:schemeClr val="bg1">
                <a:lumMod val="75000"/>
              </a:schemeClr>
            </a:solidFill>
          </a:ln>
          <a:effectLst/>
        </p:spPr>
      </p:pic>
      <p:sp>
        <p:nvSpPr>
          <p:cNvPr id="5" name="Down Arrow 4"/>
          <p:cNvSpPr/>
          <p:nvPr/>
        </p:nvSpPr>
        <p:spPr>
          <a:xfrm>
            <a:off x="2058063" y="2676266"/>
            <a:ext cx="914400" cy="1162878"/>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193979" y="4179765"/>
            <a:ext cx="4663350" cy="1200329"/>
          </a:xfrm>
          <a:prstGeom prst="rect">
            <a:avLst/>
          </a:prstGeom>
          <a:noFill/>
        </p:spPr>
        <p:txBody>
          <a:bodyPr wrap="square" rtlCol="0">
            <a:spAutoFit/>
          </a:bodyPr>
          <a:lstStyle/>
          <a:p>
            <a:pPr algn="ctr"/>
            <a:r>
              <a:rPr lang="en-US" sz="2400" dirty="0"/>
              <a:t>Assumes non-pharmacologic mediated coagulopathy (trauma) or intact coagulation system </a:t>
            </a:r>
          </a:p>
        </p:txBody>
      </p:sp>
    </p:spTree>
    <p:extLst>
      <p:ext uri="{BB962C8B-B14F-4D97-AF65-F5344CB8AC3E}">
        <p14:creationId xmlns:p14="http://schemas.microsoft.com/office/powerpoint/2010/main" val="3570417124"/>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5E8E1B0F-AD3D-4FB4-A714-969C40670737}"/>
              </a:ext>
            </a:extLst>
          </p:cNvPr>
          <p:cNvPicPr>
            <a:picLocks noChangeAspect="1"/>
          </p:cNvPicPr>
          <p:nvPr/>
        </p:nvPicPr>
        <p:blipFill>
          <a:blip r:embed="rId3">
            <a:extLst>
              <a:ext uri="{BEBA8EAE-BF5A-486C-A8C5-ECC9F3942E4B}">
                <a14:imgProps xmlns:a14="http://schemas.microsoft.com/office/drawing/2010/main">
                  <a14:imgLayer r:embed="rId4">
                    <a14:imgEffect>
                      <a14:sharpenSoften amount="25000"/>
                    </a14:imgEffect>
                  </a14:imgLayer>
                </a14:imgProps>
              </a:ext>
            </a:extLst>
          </a:blip>
          <a:stretch>
            <a:fillRect/>
          </a:stretch>
        </p:blipFill>
        <p:spPr>
          <a:xfrm>
            <a:off x="3362538" y="3096490"/>
            <a:ext cx="5155193" cy="3291302"/>
          </a:xfrm>
          <a:prstGeom prst="rect">
            <a:avLst/>
          </a:prstGeom>
        </p:spPr>
      </p:pic>
      <p:pic>
        <p:nvPicPr>
          <p:cNvPr id="1026" name="Picture 2">
            <a:extLst>
              <a:ext uri="{FF2B5EF4-FFF2-40B4-BE49-F238E27FC236}">
                <a16:creationId xmlns:a16="http://schemas.microsoft.com/office/drawing/2014/main" id="{DA27E666-0C35-43F1-9B45-0CF89120364B}"/>
              </a:ext>
            </a:extLst>
          </p:cNvPr>
          <p:cNvPicPr>
            <a:picLocks noChangeAspect="1" noChangeArrowheads="1"/>
          </p:cNvPicPr>
          <p:nvPr/>
        </p:nvPicPr>
        <p:blipFill rotWithShape="1">
          <a:blip r:embed="rId5">
            <a:extLst>
              <a:ext uri="{BEBA8EAE-BF5A-486C-A8C5-ECC9F3942E4B}">
                <a14:imgProps xmlns:a14="http://schemas.microsoft.com/office/drawing/2010/main">
                  <a14:imgLayer r:embed="rId6">
                    <a14:imgEffect>
                      <a14:sharpenSoften amount="25000"/>
                    </a14:imgEffect>
                  </a14:imgLayer>
                </a14:imgProps>
              </a:ext>
              <a:ext uri="{28A0092B-C50C-407E-A947-70E740481C1C}">
                <a14:useLocalDpi xmlns:a14="http://schemas.microsoft.com/office/drawing/2010/main" val="0"/>
              </a:ext>
            </a:extLst>
          </a:blip>
          <a:srcRect b="8173"/>
          <a:stretch/>
        </p:blipFill>
        <p:spPr bwMode="auto">
          <a:xfrm>
            <a:off x="2220151" y="551019"/>
            <a:ext cx="7751698" cy="2199996"/>
          </a:xfrm>
          <a:prstGeom prst="rect">
            <a:avLst/>
          </a:prstGeom>
          <a:ln>
            <a:solidFill>
              <a:schemeClr val="bg1">
                <a:lumMod val="75000"/>
              </a:schemeClr>
            </a:solidFill>
          </a:ln>
          <a:effectLst>
            <a:outerShdw blurRad="50800" dist="38100" dir="5400000" algn="t"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902295"/>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dirty="0"/>
              <a:t>Damage Control Resuscitation </a:t>
            </a:r>
          </a:p>
        </p:txBody>
      </p:sp>
      <p:graphicFrame>
        <p:nvGraphicFramePr>
          <p:cNvPr id="127035" name="Group 59"/>
          <p:cNvGraphicFramePr>
            <a:graphicFrameLocks noGrp="1"/>
          </p:cNvGraphicFramePr>
          <p:nvPr/>
        </p:nvGraphicFramePr>
        <p:xfrm>
          <a:off x="1963695" y="1408235"/>
          <a:ext cx="8264610" cy="4275801"/>
        </p:xfrm>
        <a:graphic>
          <a:graphicData uri="http://schemas.openxmlformats.org/drawingml/2006/table">
            <a:tbl>
              <a:tblPr>
                <a:tableStyleId>{5DA37D80-6434-44D0-A028-1B22A696006F}</a:tableStyleId>
              </a:tblPr>
              <a:tblGrid>
                <a:gridCol w="3223055">
                  <a:extLst>
                    <a:ext uri="{9D8B030D-6E8A-4147-A177-3AD203B41FA5}">
                      <a16:colId xmlns:a16="http://schemas.microsoft.com/office/drawing/2014/main" val="20000"/>
                    </a:ext>
                  </a:extLst>
                </a:gridCol>
                <a:gridCol w="2286685">
                  <a:extLst>
                    <a:ext uri="{9D8B030D-6E8A-4147-A177-3AD203B41FA5}">
                      <a16:colId xmlns:a16="http://schemas.microsoft.com/office/drawing/2014/main" val="20001"/>
                    </a:ext>
                  </a:extLst>
                </a:gridCol>
                <a:gridCol w="2754870">
                  <a:extLst>
                    <a:ext uri="{9D8B030D-6E8A-4147-A177-3AD203B41FA5}">
                      <a16:colId xmlns:a16="http://schemas.microsoft.com/office/drawing/2014/main" val="20002"/>
                    </a:ext>
                  </a:extLst>
                </a:gridCol>
              </a:tblGrid>
              <a:tr h="119051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FFP : RBC</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N=246</a:t>
                      </a:r>
                      <a:endParaRPr kumimoji="0" lang="en-US" sz="3000" b="1" i="0" u="none" strike="noStrike" cap="none" normalizeH="0" baseline="0" dirty="0">
                        <a:ln>
                          <a:noFill/>
                        </a:ln>
                        <a:solidFill>
                          <a:schemeClr val="accent3">
                            <a:lumMod val="90000"/>
                            <a:lumOff val="10000"/>
                          </a:schemeClr>
                        </a:solidFill>
                        <a:effectLst/>
                        <a:latin typeface="Times New Roman" pitchFamily="18" charset="0"/>
                        <a:cs typeface="Times New Roman" pitchFamily="18" charset="0"/>
                      </a:endParaRPr>
                    </a:p>
                  </a:txBody>
                  <a:tcPr marL="99602" marR="99602" marT="49801" marB="49801" anchor="ctr" horzOverflow="overflow">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Overall Mortality</a:t>
                      </a:r>
                      <a:endParaRPr kumimoji="0" lang="en-US" sz="3000" b="1" i="0" u="none" strike="noStrike" cap="none" normalizeH="0" baseline="0" dirty="0">
                        <a:ln>
                          <a:noFill/>
                        </a:ln>
                        <a:solidFill>
                          <a:schemeClr val="accent3">
                            <a:lumMod val="90000"/>
                            <a:lumOff val="10000"/>
                          </a:schemeClr>
                        </a:solidFill>
                        <a:effectLst/>
                        <a:latin typeface="Times New Roman" pitchFamily="18" charset="0"/>
                        <a:cs typeface="Times New Roman" pitchFamily="18" charset="0"/>
                      </a:endParaRPr>
                    </a:p>
                  </a:txBody>
                  <a:tcPr marL="99602" marR="99602" marT="49801" marB="49801" anchor="ctr" horzOverflow="overflow">
                    <a:solidFill>
                      <a:schemeClr val="bg1">
                        <a:lumMod val="85000"/>
                      </a:schemeClr>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Hemorrhagic Death</a:t>
                      </a:r>
                      <a:endParaRPr kumimoji="0" lang="en-US" sz="3000" b="1" i="0" u="none" strike="noStrike" cap="none" normalizeH="0" baseline="0" dirty="0">
                        <a:ln>
                          <a:noFill/>
                        </a:ln>
                        <a:solidFill>
                          <a:schemeClr val="accent3">
                            <a:lumMod val="90000"/>
                            <a:lumOff val="10000"/>
                          </a:schemeClr>
                        </a:solidFill>
                        <a:effectLst/>
                        <a:latin typeface="Times New Roman" pitchFamily="18" charset="0"/>
                        <a:cs typeface="Times New Roman" pitchFamily="18" charset="0"/>
                      </a:endParaRPr>
                    </a:p>
                  </a:txBody>
                  <a:tcPr marL="99602" marR="99602" marT="49801" marB="49801" anchor="ctr" horzOverflow="overflow">
                    <a:solidFill>
                      <a:schemeClr val="bg1">
                        <a:lumMod val="85000"/>
                      </a:schemeClr>
                    </a:solidFill>
                  </a:tcPr>
                </a:tc>
                <a:extLst>
                  <a:ext uri="{0D108BD9-81ED-4DB2-BD59-A6C34878D82A}">
                    <a16:rowId xmlns:a16="http://schemas.microsoft.com/office/drawing/2014/main" val="10000"/>
                  </a:ext>
                </a:extLst>
              </a:tr>
              <a:tr h="92293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Low (1:8)</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65%</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93%</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extLst>
                  <a:ext uri="{0D108BD9-81ED-4DB2-BD59-A6C34878D82A}">
                    <a16:rowId xmlns:a16="http://schemas.microsoft.com/office/drawing/2014/main" val="10001"/>
                  </a:ext>
                </a:extLst>
              </a:tr>
              <a:tr h="98828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Medium (1:2.5)</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a:ln>
                            <a:noFill/>
                          </a:ln>
                          <a:effectLst/>
                        </a:rPr>
                        <a:t>34%</a:t>
                      </a:r>
                      <a:endParaRPr kumimoji="0" lang="en-US" sz="3000" b="0" i="0" u="none" strike="noStrike" cap="none" normalizeH="0" baseline="0">
                        <a:ln>
                          <a:noFill/>
                        </a:ln>
                        <a:solidFill>
                          <a:schemeClr val="tx1"/>
                        </a:solidFill>
                        <a:effectLst/>
                        <a:latin typeface="Times New Roman" pitchFamily="18" charset="0"/>
                        <a:cs typeface="Times New Roman" pitchFamily="18" charset="0"/>
                      </a:endParaRPr>
                    </a:p>
                  </a:txBody>
                  <a:tcPr marL="99602" marR="99602" marT="49801" marB="49801"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78%</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extLst>
                  <a:ext uri="{0D108BD9-81ED-4DB2-BD59-A6C34878D82A}">
                    <a16:rowId xmlns:a16="http://schemas.microsoft.com/office/drawing/2014/main" val="10002"/>
                  </a:ext>
                </a:extLst>
              </a:tr>
              <a:tr h="117407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High (1:1.4)</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19%</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000" u="none" strike="noStrike" cap="none" normalizeH="0" baseline="0" dirty="0">
                          <a:ln>
                            <a:noFill/>
                          </a:ln>
                          <a:effectLst/>
                        </a:rPr>
                        <a:t>37%</a:t>
                      </a:r>
                      <a:endParaRPr kumimoji="0" lang="en-US" sz="3000" b="0" i="0" u="none" strike="noStrike" cap="none" normalizeH="0" baseline="0" dirty="0">
                        <a:ln>
                          <a:noFill/>
                        </a:ln>
                        <a:solidFill>
                          <a:schemeClr val="tx1"/>
                        </a:solidFill>
                        <a:effectLst/>
                        <a:latin typeface="Times New Roman" pitchFamily="18" charset="0"/>
                        <a:cs typeface="Times New Roman" pitchFamily="18" charset="0"/>
                      </a:endParaRPr>
                    </a:p>
                  </a:txBody>
                  <a:tcPr marL="99602" marR="99602" marT="49801" marB="49801" anchor="ctr" horzOverflow="overflow"/>
                </a:tc>
                <a:extLst>
                  <a:ext uri="{0D108BD9-81ED-4DB2-BD59-A6C34878D82A}">
                    <a16:rowId xmlns:a16="http://schemas.microsoft.com/office/drawing/2014/main" val="10003"/>
                  </a:ext>
                </a:extLst>
              </a:tr>
            </a:tbl>
          </a:graphicData>
        </a:graphic>
      </p:graphicFrame>
      <p:sp>
        <p:nvSpPr>
          <p:cNvPr id="3" name="Footer Placeholder 2">
            <a:extLst>
              <a:ext uri="{FF2B5EF4-FFF2-40B4-BE49-F238E27FC236}">
                <a16:creationId xmlns:a16="http://schemas.microsoft.com/office/drawing/2014/main" id="{D7FACC4C-8ED3-75A4-B1A8-BACA1E0C0AF1}"/>
              </a:ext>
            </a:extLst>
          </p:cNvPr>
          <p:cNvSpPr>
            <a:spLocks noGrp="1"/>
          </p:cNvSpPr>
          <p:nvPr>
            <p:ph type="ftr" sz="quarter" idx="3"/>
          </p:nvPr>
        </p:nvSpPr>
        <p:spPr>
          <a:xfrm>
            <a:off x="609600" y="6074230"/>
            <a:ext cx="10744199" cy="724252"/>
          </a:xfrm>
        </p:spPr>
        <p:txBody>
          <a:bodyPr/>
          <a:lstStyle/>
          <a:p>
            <a:endParaRPr lang="en-US" dirty="0"/>
          </a:p>
          <a:p>
            <a:r>
              <a:rPr lang="en-US" dirty="0" err="1"/>
              <a:t>Borgman</a:t>
            </a:r>
            <a:r>
              <a:rPr lang="en-US" dirty="0"/>
              <a:t>. </a:t>
            </a:r>
            <a:r>
              <a:rPr lang="en-US" i="1" dirty="0"/>
              <a:t>J Trauma </a:t>
            </a:r>
            <a:r>
              <a:rPr lang="en-US" dirty="0"/>
              <a:t>63 : 805, 2007. </a:t>
            </a:r>
          </a:p>
        </p:txBody>
      </p:sp>
    </p:spTree>
    <p:extLst>
      <p:ext uri="{BB962C8B-B14F-4D97-AF65-F5344CB8AC3E}">
        <p14:creationId xmlns:p14="http://schemas.microsoft.com/office/powerpoint/2010/main" val="4009158289"/>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if </a:t>
            </a:r>
            <a:r>
              <a:rPr lang="en-US"/>
              <a:t>the Patient </a:t>
            </a:r>
            <a:r>
              <a:rPr lang="en-US" dirty="0"/>
              <a:t>Is on a DOAC?</a:t>
            </a:r>
          </a:p>
        </p:txBody>
      </p:sp>
      <p:sp>
        <p:nvSpPr>
          <p:cNvPr id="3" name="Content Placeholder 2"/>
          <p:cNvSpPr>
            <a:spLocks noGrp="1"/>
          </p:cNvSpPr>
          <p:nvPr>
            <p:ph idx="1"/>
          </p:nvPr>
        </p:nvSpPr>
        <p:spPr>
          <a:xfrm>
            <a:off x="609600" y="1477906"/>
            <a:ext cx="10079865" cy="4722477"/>
          </a:xfrm>
        </p:spPr>
        <p:txBody>
          <a:bodyPr>
            <a:normAutofit/>
          </a:bodyPr>
          <a:lstStyle/>
          <a:p>
            <a:pPr marL="0" indent="0">
              <a:spcBef>
                <a:spcPts val="1800"/>
              </a:spcBef>
              <a:buNone/>
            </a:pPr>
            <a:r>
              <a:rPr lang="en-US" sz="2800" b="1" dirty="0"/>
              <a:t>Factors to consider:</a:t>
            </a:r>
          </a:p>
          <a:p>
            <a:pPr>
              <a:spcBef>
                <a:spcPts val="1800"/>
              </a:spcBef>
            </a:pPr>
            <a:r>
              <a:rPr lang="en-US" sz="2800" dirty="0"/>
              <a:t>Last dose</a:t>
            </a:r>
          </a:p>
          <a:p>
            <a:pPr>
              <a:spcBef>
                <a:spcPts val="1800"/>
              </a:spcBef>
            </a:pPr>
            <a:r>
              <a:rPr lang="en-US" sz="2800" dirty="0"/>
              <a:t>Renal function </a:t>
            </a:r>
          </a:p>
          <a:p>
            <a:pPr>
              <a:spcBef>
                <a:spcPts val="1800"/>
              </a:spcBef>
            </a:pPr>
            <a:r>
              <a:rPr lang="en-US" sz="2800" dirty="0"/>
              <a:t>Severity and location of bleed</a:t>
            </a:r>
          </a:p>
          <a:p>
            <a:pPr lvl="1">
              <a:spcBef>
                <a:spcPts val="1800"/>
              </a:spcBef>
            </a:pPr>
            <a:r>
              <a:rPr lang="en-US" sz="2400" dirty="0"/>
              <a:t>Surgical Options</a:t>
            </a:r>
          </a:p>
          <a:p>
            <a:pPr>
              <a:spcBef>
                <a:spcPts val="1800"/>
              </a:spcBef>
            </a:pPr>
            <a:r>
              <a:rPr lang="en-US" sz="2800" dirty="0"/>
              <a:t>Availability of specific reversal agent vs. off-label use of </a:t>
            </a:r>
            <a:r>
              <a:rPr lang="en-US" sz="2800" dirty="0" err="1"/>
              <a:t>PCC</a:t>
            </a:r>
            <a:endParaRPr lang="en-US" sz="2800" dirty="0"/>
          </a:p>
          <a:p>
            <a:pPr lvl="1">
              <a:spcBef>
                <a:spcPts val="1800"/>
              </a:spcBef>
            </a:pPr>
            <a:endParaRPr lang="en-US" sz="2400" dirty="0"/>
          </a:p>
        </p:txBody>
      </p:sp>
    </p:spTree>
    <p:extLst>
      <p:ext uri="{BB962C8B-B14F-4D97-AF65-F5344CB8AC3E}">
        <p14:creationId xmlns:p14="http://schemas.microsoft.com/office/powerpoint/2010/main" val="35574963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68DD07D2-EEA3-4DB0-A30F-99699C1684B6}"/>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sharpenSoften amount="16000"/>
                    </a14:imgEffect>
                  </a14:imgLayer>
                </a14:imgProps>
              </a:ext>
              <a:ext uri="{28A0092B-C50C-407E-A947-70E740481C1C}">
                <a14:useLocalDpi xmlns:a14="http://schemas.microsoft.com/office/drawing/2010/main" val="0"/>
              </a:ext>
            </a:extLst>
          </a:blip>
          <a:srcRect/>
          <a:stretch>
            <a:fillRect/>
          </a:stretch>
        </p:blipFill>
        <p:spPr bwMode="auto">
          <a:xfrm>
            <a:off x="289490" y="262463"/>
            <a:ext cx="6998884" cy="1182661"/>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33E786C1-5430-4A86-A607-93A1C356D6F5}"/>
              </a:ext>
            </a:extLst>
          </p:cNvPr>
          <p:cNvPicPr>
            <a:picLocks noChangeAspect="1"/>
          </p:cNvPicPr>
          <p:nvPr/>
        </p:nvPicPr>
        <p:blipFill>
          <a:blip r:embed="rId5">
            <a:extLst>
              <a:ext uri="{BEBA8EAE-BF5A-486C-A8C5-ECC9F3942E4B}">
                <a14:imgProps xmlns:a14="http://schemas.microsoft.com/office/drawing/2010/main">
                  <a14:imgLayer r:embed="rId6">
                    <a14:imgEffect>
                      <a14:sharpenSoften amount="16000"/>
                    </a14:imgEffect>
                  </a14:imgLayer>
                </a14:imgProps>
              </a:ext>
            </a:extLst>
          </a:blip>
          <a:stretch>
            <a:fillRect/>
          </a:stretch>
        </p:blipFill>
        <p:spPr>
          <a:xfrm>
            <a:off x="715708" y="1538814"/>
            <a:ext cx="10760584" cy="4556728"/>
          </a:xfrm>
          <a:prstGeom prst="rect">
            <a:avLst/>
          </a:prstGeom>
        </p:spPr>
      </p:pic>
    </p:spTree>
    <p:extLst>
      <p:ext uri="{BB962C8B-B14F-4D97-AF65-F5344CB8AC3E}">
        <p14:creationId xmlns:p14="http://schemas.microsoft.com/office/powerpoint/2010/main" val="210198987"/>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PCC vs Andexanet Alfa*</a:t>
            </a:r>
          </a:p>
        </p:txBody>
      </p:sp>
      <p:sp>
        <p:nvSpPr>
          <p:cNvPr id="3" name="Content Placeholder 2"/>
          <p:cNvSpPr>
            <a:spLocks noGrp="1"/>
          </p:cNvSpPr>
          <p:nvPr>
            <p:ph idx="1"/>
          </p:nvPr>
        </p:nvSpPr>
        <p:spPr/>
        <p:txBody>
          <a:bodyPr>
            <a:normAutofit/>
          </a:bodyPr>
          <a:lstStyle/>
          <a:p>
            <a:pPr>
              <a:spcBef>
                <a:spcPts val="3000"/>
              </a:spcBef>
            </a:pPr>
            <a:r>
              <a:rPr lang="en-US" sz="3200" dirty="0"/>
              <a:t>Cost vs. FDA approved agent</a:t>
            </a:r>
          </a:p>
          <a:p>
            <a:pPr>
              <a:spcBef>
                <a:spcPts val="3000"/>
              </a:spcBef>
            </a:pPr>
            <a:r>
              <a:rPr lang="en-US" sz="3200" dirty="0"/>
              <a:t>Multicenter 2-year retrospective study</a:t>
            </a:r>
          </a:p>
          <a:p>
            <a:pPr>
              <a:spcBef>
                <a:spcPts val="3000"/>
              </a:spcBef>
            </a:pPr>
            <a:r>
              <a:rPr lang="en-US" sz="3200" dirty="0"/>
              <a:t>Inclusion: Adult pts, trauma, DOAC within 12 hours of injury, actively bleeding or TBI</a:t>
            </a:r>
          </a:p>
        </p:txBody>
      </p:sp>
      <p:sp>
        <p:nvSpPr>
          <p:cNvPr id="4" name="TextBox 3"/>
          <p:cNvSpPr txBox="1"/>
          <p:nvPr/>
        </p:nvSpPr>
        <p:spPr>
          <a:xfrm>
            <a:off x="596721" y="6172476"/>
            <a:ext cx="3110947" cy="367747"/>
          </a:xfrm>
          <a:prstGeom prst="rect">
            <a:avLst/>
          </a:prstGeom>
          <a:noFill/>
        </p:spPr>
        <p:txBody>
          <a:bodyPr wrap="square" rtlCol="0">
            <a:spAutoFit/>
          </a:bodyPr>
          <a:lstStyle/>
          <a:p>
            <a:r>
              <a:rPr lang="en-US" dirty="0">
                <a:solidFill>
                  <a:schemeClr val="accent3">
                    <a:lumMod val="90000"/>
                    <a:lumOff val="10000"/>
                  </a:schemeClr>
                </a:solidFill>
              </a:rPr>
              <a:t>*Not yet published</a:t>
            </a:r>
          </a:p>
        </p:txBody>
      </p:sp>
    </p:spTree>
    <p:extLst>
      <p:ext uri="{BB962C8B-B14F-4D97-AF65-F5344CB8AC3E}">
        <p14:creationId xmlns:p14="http://schemas.microsoft.com/office/powerpoint/2010/main" val="4027623378"/>
      </p:ext>
    </p:extLst>
  </p:cSld>
  <p:clrMapOvr>
    <a:masterClrMapping/>
  </p:clrMapOvr>
  <mc:AlternateContent xmlns:mc="http://schemas.openxmlformats.org/markup-compatibility/2006" xmlns:p14="http://schemas.microsoft.com/office/powerpoint/2010/main">
    <mc:Choice Requires="p14">
      <p:transition p14:dur="400">
        <p:fade/>
      </p:transition>
    </mc:Choice>
    <mc:Fallback xmlns="">
      <p:transition>
        <p:fade/>
      </p:transition>
    </mc:Fallback>
  </mc:AlternateContent>
</p:sld>
</file>

<file path=ppt/theme/theme1.xml><?xml version="1.0" encoding="utf-8"?>
<a:theme xmlns:a="http://schemas.openxmlformats.org/drawingml/2006/main" name="EMCREG on the Go Template">
  <a:themeElements>
    <a:clrScheme name="EMCREG-MedEd-EKG-blue">
      <a:dk1>
        <a:srgbClr val="000000"/>
      </a:dk1>
      <a:lt1>
        <a:srgbClr val="FFFFFF"/>
      </a:lt1>
      <a:dk2>
        <a:srgbClr val="282525"/>
      </a:dk2>
      <a:lt2>
        <a:srgbClr val="F3F3F3"/>
      </a:lt2>
      <a:accent1>
        <a:srgbClr val="BE3540"/>
      </a:accent1>
      <a:accent2>
        <a:srgbClr val="8B8D9B"/>
      </a:accent2>
      <a:accent3>
        <a:srgbClr val="113854"/>
      </a:accent3>
      <a:accent4>
        <a:srgbClr val="246487"/>
      </a:accent4>
      <a:accent5>
        <a:srgbClr val="75D1D1"/>
      </a:accent5>
      <a:accent6>
        <a:srgbClr val="686762"/>
      </a:accent6>
      <a:hlink>
        <a:srgbClr val="75D1D1"/>
      </a:hlink>
      <a:folHlink>
        <a:srgbClr val="7F7F7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MCREG on the Go Template" id="{A378CCDD-7DB1-4C6C-A01E-1B85D59706A1}" vid="{0F8509E2-4F7A-42C4-B797-0ABAE5D83B5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EMCREG- MedOnTheGo Template</Template>
  <TotalTime>0</TotalTime>
  <Words>419</Words>
  <Application>Microsoft Office PowerPoint</Application>
  <PresentationFormat>Widescreen</PresentationFormat>
  <Paragraphs>56</Paragraphs>
  <Slides>11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EMCREG on the Go Template</vt:lpstr>
      <vt:lpstr>Life-Threatening Traumatic Bleeds and Anticoagulation – Reversal Approaches in the Emergency Department</vt:lpstr>
      <vt:lpstr>Disclaimer</vt:lpstr>
      <vt:lpstr>Disclosures</vt:lpstr>
      <vt:lpstr>Emergency Surgery and Damage Control</vt:lpstr>
      <vt:lpstr>PowerPoint Presentation</vt:lpstr>
      <vt:lpstr>Damage Control Resuscitation </vt:lpstr>
      <vt:lpstr>What if the Patient Is on a DOAC?</vt:lpstr>
      <vt:lpstr>PowerPoint Presentation</vt:lpstr>
      <vt:lpstr>PCC vs Andexanet Alfa*</vt:lpstr>
      <vt:lpstr>PCC vs Andexanet Alfa*</vt:lpstr>
      <vt:lpstr>Questions that Remain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2022-09-29T10:55:51Z</dcterms:created>
  <dcterms:modified xsi:type="dcterms:W3CDTF">2022-10-14T14:20:35Z</dcterms:modified>
  <cp:contentStatus/>
</cp:coreProperties>
</file>