
<file path=[Content_Types].xml><?xml version="1.0" encoding="utf-8"?>
<Types xmlns="http://schemas.openxmlformats.org/package/2006/content-types">
  <Default Extension="bin" ContentType="application/vnd.openxmlformats-officedocument.oleObject"/>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93467" r:id="rId1"/>
  </p:sldMasterIdLst>
  <p:notesMasterIdLst>
    <p:notesMasterId r:id="rId13"/>
  </p:notesMasterIdLst>
  <p:sldIdLst>
    <p:sldId id="831" r:id="rId2"/>
    <p:sldId id="256" r:id="rId3"/>
    <p:sldId id="664" r:id="rId4"/>
    <p:sldId id="827" r:id="rId5"/>
    <p:sldId id="669" r:id="rId6"/>
    <p:sldId id="268" r:id="rId7"/>
    <p:sldId id="828" r:id="rId8"/>
    <p:sldId id="389" r:id="rId9"/>
    <p:sldId id="392" r:id="rId10"/>
    <p:sldId id="400" r:id="rId11"/>
    <p:sldId id="82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3A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11" autoAdjust="0"/>
    <p:restoredTop sz="94298" autoAdjust="0"/>
  </p:normalViewPr>
  <p:slideViewPr>
    <p:cSldViewPr snapToGrid="0" snapToObjects="1">
      <p:cViewPr varScale="1">
        <p:scale>
          <a:sx n="107" d="100"/>
          <a:sy n="107" d="100"/>
        </p:scale>
        <p:origin x="108" y="342"/>
      </p:cViewPr>
      <p:guideLst>
        <p:guide orient="horz" pos="816"/>
        <p:guide pos="384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BCF71-2AB8-42D2-B8FC-071A9FCFA078}" type="datetimeFigureOut">
              <a:rPr lang="en-US" smtClean="0"/>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61419-07C2-4C88-A427-904D9F3DBC61}" type="slidenum">
              <a:rPr lang="en-US" smtClean="0"/>
              <a:t>‹#›</a:t>
            </a:fld>
            <a:endParaRPr lang="en-US"/>
          </a:p>
        </p:txBody>
      </p:sp>
    </p:spTree>
    <p:extLst>
      <p:ext uri="{BB962C8B-B14F-4D97-AF65-F5344CB8AC3E}">
        <p14:creationId xmlns:p14="http://schemas.microsoft.com/office/powerpoint/2010/main" val="46424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AA0BB-CF17-3449-AA30-3B7C5695C7BA}" type="slidenum">
              <a:rPr lang="en-US" smtClean="0"/>
              <a:t>3</a:t>
            </a:fld>
            <a:endParaRPr lang="en-US"/>
          </a:p>
        </p:txBody>
      </p:sp>
    </p:spTree>
    <p:extLst>
      <p:ext uri="{BB962C8B-B14F-4D97-AF65-F5344CB8AC3E}">
        <p14:creationId xmlns:p14="http://schemas.microsoft.com/office/powerpoint/2010/main" val="2264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cs typeface="Arial"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9943C19A-B05E-46D9-BF89-1C71A017C6A3}" type="slidenum">
              <a:rPr lang="en-US" altLang="en-US" smtClean="0">
                <a:latin typeface="Arial" charset="0"/>
              </a:rPr>
              <a:pPr/>
              <a:t>8</a:t>
            </a:fld>
            <a:endParaRPr lang="en-US" altLang="en-US" dirty="0">
              <a:latin typeface="Arial" charset="0"/>
            </a:endParaRPr>
          </a:p>
        </p:txBody>
      </p:sp>
    </p:spTree>
    <p:extLst>
      <p:ext uri="{BB962C8B-B14F-4D97-AF65-F5344CB8AC3E}">
        <p14:creationId xmlns:p14="http://schemas.microsoft.com/office/powerpoint/2010/main" val="415137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cs typeface="Arial"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CBD2E069-89DC-4E20-BAC2-0B80C820C959}" type="slidenum">
              <a:rPr lang="en-US" altLang="en-US" smtClean="0">
                <a:latin typeface="Arial" charset="0"/>
              </a:rPr>
              <a:pPr/>
              <a:t>9</a:t>
            </a:fld>
            <a:endParaRPr lang="en-US" altLang="en-US" dirty="0">
              <a:latin typeface="Arial" charset="0"/>
            </a:endParaRPr>
          </a:p>
        </p:txBody>
      </p:sp>
    </p:spTree>
    <p:extLst>
      <p:ext uri="{BB962C8B-B14F-4D97-AF65-F5344CB8AC3E}">
        <p14:creationId xmlns:p14="http://schemas.microsoft.com/office/powerpoint/2010/main" val="2194338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24C780DA-8204-4F7A-96BF-555F9B607868}" type="slidenum">
              <a:rPr lang="en-US" altLang="en-US" smtClean="0">
                <a:latin typeface="Arial" charset="0"/>
              </a:rPr>
              <a:pPr/>
              <a:t>10</a:t>
            </a:fld>
            <a:endParaRPr lang="en-US" altLang="en-US" dirty="0">
              <a:latin typeface="Arial" charset="0"/>
            </a:endParaRPr>
          </a:p>
        </p:txBody>
      </p:sp>
    </p:spTree>
    <p:extLst>
      <p:ext uri="{BB962C8B-B14F-4D97-AF65-F5344CB8AC3E}">
        <p14:creationId xmlns:p14="http://schemas.microsoft.com/office/powerpoint/2010/main" val="2483195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2" name="Group 1">
            <a:extLst>
              <a:ext uri="{FF2B5EF4-FFF2-40B4-BE49-F238E27FC236}">
                <a16:creationId xmlns:a16="http://schemas.microsoft.com/office/drawing/2014/main" id="{52B88683-F4CA-439F-8BE8-ED2F20FC2E60}"/>
              </a:ext>
            </a:extLst>
          </p:cNvPr>
          <p:cNvGrpSpPr/>
          <p:nvPr/>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4" name="Picture 3" descr="Logo&#10;&#10;Description automatically generated">
            <a:extLst>
              <a:ext uri="{FF2B5EF4-FFF2-40B4-BE49-F238E27FC236}">
                <a16:creationId xmlns:a16="http://schemas.microsoft.com/office/drawing/2014/main" id="{2BCE7E22-8E2F-6F9B-D3DF-5458DD9FF7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9382" y="6042511"/>
            <a:ext cx="2822693" cy="755970"/>
          </a:xfrm>
          <a:prstGeom prst="rect">
            <a:avLst/>
          </a:prstGeom>
        </p:spPr>
      </p:pic>
    </p:spTree>
    <p:extLst>
      <p:ext uri="{BB962C8B-B14F-4D97-AF65-F5344CB8AC3E}">
        <p14:creationId xmlns:p14="http://schemas.microsoft.com/office/powerpoint/2010/main" val="205224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3530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8875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8" name="Group 7">
            <a:extLst>
              <a:ext uri="{FF2B5EF4-FFF2-40B4-BE49-F238E27FC236}">
                <a16:creationId xmlns:a16="http://schemas.microsoft.com/office/drawing/2014/main" id="{089A264A-AC5B-4283-916B-BEA290A0B0D0}"/>
              </a:ext>
            </a:extLst>
          </p:cNvPr>
          <p:cNvGrpSpPr/>
          <p:nvPr/>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396788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138429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Logo&#10;&#10;Description automatically generated">
            <a:extLst>
              <a:ext uri="{FF2B5EF4-FFF2-40B4-BE49-F238E27FC236}">
                <a16:creationId xmlns:a16="http://schemas.microsoft.com/office/drawing/2014/main" id="{43DE5C8B-705E-BE72-B21D-1EBE63F706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99382" y="6042511"/>
            <a:ext cx="2822693" cy="755970"/>
          </a:xfrm>
          <a:prstGeom prst="rect">
            <a:avLst/>
          </a:prstGeom>
        </p:spPr>
      </p:pic>
    </p:spTree>
    <p:extLst>
      <p:ext uri="{BB962C8B-B14F-4D97-AF65-F5344CB8AC3E}">
        <p14:creationId xmlns:p14="http://schemas.microsoft.com/office/powerpoint/2010/main" val="243469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1319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888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7" name="Picture 6" descr="Logo&#10;&#10;Description automatically generated">
            <a:extLst>
              <a:ext uri="{FF2B5EF4-FFF2-40B4-BE49-F238E27FC236}">
                <a16:creationId xmlns:a16="http://schemas.microsoft.com/office/drawing/2014/main" id="{7C61671B-929B-2E1F-BEE6-F6C389DD8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9382" y="6042511"/>
            <a:ext cx="2822693" cy="755970"/>
          </a:xfrm>
          <a:prstGeom prst="rect">
            <a:avLst/>
          </a:prstGeom>
        </p:spPr>
      </p:pic>
    </p:spTree>
    <p:extLst>
      <p:ext uri="{BB962C8B-B14F-4D97-AF65-F5344CB8AC3E}">
        <p14:creationId xmlns:p14="http://schemas.microsoft.com/office/powerpoint/2010/main" val="278128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7716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3761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9BEF74D-8D28-4131-8F45-3779D7055172}"/>
              </a:ext>
            </a:extLst>
          </p:cNvPr>
          <p:cNvPicPr>
            <a:picLocks noChangeAspect="1"/>
          </p:cNvPicPr>
          <p:nvPr/>
        </p:nvPicPr>
        <p:blipFill rotWithShape="1">
          <a:blip r:embed="rId13" cstate="email">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29036095"/>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Lst>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notesSlide" Target="../notesSlides/notesSlide4.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30CE-58A6-1B47-A0D2-8919818C20EB}"/>
              </a:ext>
            </a:extLst>
          </p:cNvPr>
          <p:cNvSpPr>
            <a:spLocks noGrp="1"/>
          </p:cNvSpPr>
          <p:nvPr>
            <p:ph type="title"/>
          </p:nvPr>
        </p:nvSpPr>
        <p:spPr>
          <a:xfrm>
            <a:off x="609601" y="1593195"/>
            <a:ext cx="10515600" cy="2852737"/>
          </a:xfrm>
        </p:spPr>
        <p:txBody>
          <a:bodyPr>
            <a:normAutofit/>
          </a:bodyPr>
          <a:lstStyle/>
          <a:p>
            <a:r>
              <a:rPr lang="en-US" sz="4400" dirty="0"/>
              <a:t>Case: 60 </a:t>
            </a:r>
            <a:r>
              <a:rPr lang="en-US" sz="4400" dirty="0" err="1"/>
              <a:t>yo</a:t>
            </a:r>
            <a:r>
              <a:rPr lang="en-US" sz="4400" dirty="0"/>
              <a:t> Male on Factor </a:t>
            </a:r>
            <a:r>
              <a:rPr lang="en-US" sz="4400" dirty="0" err="1"/>
              <a:t>Xa</a:t>
            </a:r>
            <a:r>
              <a:rPr lang="en-US" sz="4400" dirty="0"/>
              <a:t> Inhibitor with Bright Red Vomiting</a:t>
            </a:r>
          </a:p>
        </p:txBody>
      </p:sp>
      <p:sp>
        <p:nvSpPr>
          <p:cNvPr id="3" name="Subtitle 2">
            <a:extLst>
              <a:ext uri="{FF2B5EF4-FFF2-40B4-BE49-F238E27FC236}">
                <a16:creationId xmlns:a16="http://schemas.microsoft.com/office/drawing/2014/main" id="{3F317D08-B4FC-EB4D-B218-115459EC2D62}"/>
              </a:ext>
            </a:extLst>
          </p:cNvPr>
          <p:cNvSpPr>
            <a:spLocks noGrp="1"/>
          </p:cNvSpPr>
          <p:nvPr>
            <p:ph type="body" idx="1"/>
          </p:nvPr>
        </p:nvSpPr>
        <p:spPr>
          <a:xfrm>
            <a:off x="609601" y="4077001"/>
            <a:ext cx="10515600" cy="2268537"/>
          </a:xfrm>
        </p:spPr>
        <p:txBody>
          <a:bodyPr>
            <a:normAutofit/>
          </a:bodyPr>
          <a:lstStyle/>
          <a:p>
            <a:r>
              <a:rPr lang="en-US" b="1" dirty="0"/>
              <a:t>Brooks D. Cash, MD, FACP, AGAF, FACG, FASGE</a:t>
            </a:r>
          </a:p>
          <a:p>
            <a:r>
              <a:rPr lang="en-US" dirty="0"/>
              <a:t>Dan and Lillie Sterling Professor of Medicine</a:t>
            </a:r>
          </a:p>
          <a:p>
            <a:r>
              <a:rPr lang="en-US" dirty="0"/>
              <a:t>Chief, Gastroenterology, Hepatology, and Nutrition </a:t>
            </a:r>
          </a:p>
          <a:p>
            <a:r>
              <a:rPr lang="en-US" dirty="0"/>
              <a:t>University of Texas Health Science Center at Houston</a:t>
            </a:r>
          </a:p>
          <a:p>
            <a:r>
              <a:rPr lang="en-US" dirty="0"/>
              <a:t>Houston, TX</a:t>
            </a:r>
          </a:p>
        </p:txBody>
      </p:sp>
    </p:spTree>
    <p:extLst>
      <p:ext uri="{BB962C8B-B14F-4D97-AF65-F5344CB8AC3E}">
        <p14:creationId xmlns:p14="http://schemas.microsoft.com/office/powerpoint/2010/main" val="203346628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ctive Bleeding Clip.m1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bwMode="auto">
          <a:xfrm>
            <a:off x="4163209" y="1217718"/>
            <a:ext cx="7610381" cy="467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2781" y="175949"/>
            <a:ext cx="10744200" cy="933261"/>
          </a:xfrm>
        </p:spPr>
        <p:txBody>
          <a:bodyPr>
            <a:normAutofit/>
          </a:bodyPr>
          <a:lstStyle/>
          <a:p>
            <a:r>
              <a:rPr lang="en-US" sz="3600" b="1" dirty="0" err="1">
                <a:latin typeface="+mn-lt"/>
              </a:rPr>
              <a:t>Hemoclips</a:t>
            </a:r>
            <a:endParaRPr lang="en-US" sz="3600" b="1" dirty="0">
              <a:latin typeface="+mn-lt"/>
            </a:endParaRPr>
          </a:p>
        </p:txBody>
      </p:sp>
      <p:graphicFrame>
        <p:nvGraphicFramePr>
          <p:cNvPr id="39941" name="Object 6"/>
          <p:cNvGraphicFramePr>
            <a:graphicFrameLocks noChangeAspect="1"/>
          </p:cNvGraphicFramePr>
          <p:nvPr/>
        </p:nvGraphicFramePr>
        <p:xfrm>
          <a:off x="663023" y="1187074"/>
          <a:ext cx="3018858" cy="2255970"/>
        </p:xfrm>
        <a:graphic>
          <a:graphicData uri="http://schemas.openxmlformats.org/presentationml/2006/ole">
            <mc:AlternateContent xmlns:mc="http://schemas.openxmlformats.org/markup-compatibility/2006">
              <mc:Choice xmlns:v="urn:schemas-microsoft-com:vml" Requires="v">
                <p:oleObj name="Photo Editor Photo" r:id="rId6" imgW="5009524" imgH="4990476" progId="MSPhotoEd.3">
                  <p:embed/>
                </p:oleObj>
              </mc:Choice>
              <mc:Fallback>
                <p:oleObj name="Photo Editor Photo" r:id="rId6" imgW="5009524" imgH="4990476" progId="MSPhotoEd.3">
                  <p:embed/>
                  <p:pic>
                    <p:nvPicPr>
                      <p:cNvPr id="39941"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023" y="1187074"/>
                        <a:ext cx="3018858" cy="2255970"/>
                      </a:xfrm>
                      <a:prstGeom prst="rect">
                        <a:avLst/>
                      </a:prstGeom>
                      <a:noFill/>
                      <a:ln>
                        <a:noFill/>
                      </a:ln>
                      <a:effectLst/>
                    </p:spPr>
                  </p:pic>
                </p:oleObj>
              </mc:Fallback>
            </mc:AlternateContent>
          </a:graphicData>
        </a:graphic>
      </p:graphicFrame>
      <p:graphicFrame>
        <p:nvGraphicFramePr>
          <p:cNvPr id="39942" name="Object 8"/>
          <p:cNvGraphicFramePr>
            <a:graphicFrameLocks noChangeAspect="1"/>
          </p:cNvGraphicFramePr>
          <p:nvPr/>
        </p:nvGraphicFramePr>
        <p:xfrm>
          <a:off x="663023" y="3650004"/>
          <a:ext cx="3018858" cy="2268538"/>
        </p:xfrm>
        <a:graphic>
          <a:graphicData uri="http://schemas.openxmlformats.org/presentationml/2006/ole">
            <mc:AlternateContent xmlns:mc="http://schemas.openxmlformats.org/markup-compatibility/2006">
              <mc:Choice xmlns:v="urn:schemas-microsoft-com:vml" Requires="v">
                <p:oleObj name="Photo Editor Photo" r:id="rId8" imgW="5001323" imgH="5161905" progId="MSPhotoEd.3">
                  <p:embed/>
                </p:oleObj>
              </mc:Choice>
              <mc:Fallback>
                <p:oleObj name="Photo Editor Photo" r:id="rId8" imgW="5001323" imgH="5161905" progId="MSPhotoEd.3">
                  <p:embed/>
                  <p:pic>
                    <p:nvPicPr>
                      <p:cNvPr id="39942"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023" y="3650004"/>
                        <a:ext cx="3018858" cy="2268538"/>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20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1379-BCD2-D864-9B26-5D584298C259}"/>
              </a:ext>
            </a:extLst>
          </p:cNvPr>
          <p:cNvSpPr>
            <a:spLocks noGrp="1"/>
          </p:cNvSpPr>
          <p:nvPr>
            <p:ph type="title"/>
          </p:nvPr>
        </p:nvSpPr>
        <p:spPr/>
        <p:txBody>
          <a:bodyPr/>
          <a:lstStyle/>
          <a:p>
            <a:r>
              <a:rPr lang="en-US" dirty="0"/>
              <a:t>Case Conclusion</a:t>
            </a:r>
          </a:p>
        </p:txBody>
      </p:sp>
      <p:sp>
        <p:nvSpPr>
          <p:cNvPr id="3" name="Content Placeholder 2">
            <a:extLst>
              <a:ext uri="{FF2B5EF4-FFF2-40B4-BE49-F238E27FC236}">
                <a16:creationId xmlns:a16="http://schemas.microsoft.com/office/drawing/2014/main" id="{FAFDCA78-ABF7-B359-9BFF-306E7CD28053}"/>
              </a:ext>
            </a:extLst>
          </p:cNvPr>
          <p:cNvSpPr>
            <a:spLocks noGrp="1"/>
          </p:cNvSpPr>
          <p:nvPr>
            <p:ph idx="1"/>
          </p:nvPr>
        </p:nvSpPr>
        <p:spPr/>
        <p:txBody>
          <a:bodyPr>
            <a:normAutofit/>
          </a:bodyPr>
          <a:lstStyle/>
          <a:p>
            <a:pPr>
              <a:spcBef>
                <a:spcPts val="1200"/>
              </a:spcBef>
            </a:pPr>
            <a:r>
              <a:rPr lang="en-US" sz="2800" dirty="0"/>
              <a:t>Mr. B does well post-endoscopy</a:t>
            </a:r>
          </a:p>
          <a:p>
            <a:pPr lvl="1">
              <a:spcBef>
                <a:spcPts val="1200"/>
              </a:spcBef>
            </a:pPr>
            <a:r>
              <a:rPr lang="en-US" sz="2400" dirty="0"/>
              <a:t>Remains in hospital x 72 hours; melena clears; VSS</a:t>
            </a:r>
          </a:p>
          <a:p>
            <a:pPr lvl="1">
              <a:spcBef>
                <a:spcPts val="1200"/>
              </a:spcBef>
            </a:pPr>
            <a:r>
              <a:rPr lang="en-US" sz="2400" dirty="0"/>
              <a:t>IV PPI </a:t>
            </a:r>
            <a:r>
              <a:rPr lang="en-US" sz="2400" dirty="0" err="1"/>
              <a:t>qtt</a:t>
            </a:r>
            <a:r>
              <a:rPr lang="en-US" sz="2400" dirty="0"/>
              <a:t>; diet advanced at 24 hours to clear liquids, then regular</a:t>
            </a:r>
          </a:p>
          <a:p>
            <a:pPr lvl="1">
              <a:spcBef>
                <a:spcPts val="1200"/>
              </a:spcBef>
            </a:pPr>
            <a:r>
              <a:rPr lang="en-US" sz="2400" dirty="0"/>
              <a:t>Discharged on BID PPI x 2 weeks, then </a:t>
            </a:r>
            <a:r>
              <a:rPr lang="en-US" sz="2400" dirty="0" err="1"/>
              <a:t>q.d</a:t>
            </a:r>
            <a:r>
              <a:rPr lang="en-US" sz="2400" dirty="0"/>
              <a:t>. for life</a:t>
            </a:r>
          </a:p>
          <a:p>
            <a:pPr>
              <a:spcBef>
                <a:spcPts val="1200"/>
              </a:spcBef>
            </a:pPr>
            <a:r>
              <a:rPr lang="en-US" sz="2800" dirty="0"/>
              <a:t>Found to be H pylori + on gastric biopsies</a:t>
            </a:r>
          </a:p>
          <a:p>
            <a:pPr lvl="1">
              <a:spcBef>
                <a:spcPts val="1200"/>
              </a:spcBef>
            </a:pPr>
            <a:r>
              <a:rPr lang="en-US" sz="2400" dirty="0"/>
              <a:t>Successfully eradicated with quadruple therapy x 14 days</a:t>
            </a:r>
          </a:p>
          <a:p>
            <a:pPr>
              <a:spcBef>
                <a:spcPts val="1200"/>
              </a:spcBef>
            </a:pPr>
            <a:r>
              <a:rPr lang="en-US" sz="2800" dirty="0"/>
              <a:t>Managed with traditional anticoagulants for 1 week then restated on DOAC with close monitoring</a:t>
            </a:r>
          </a:p>
          <a:p>
            <a:pPr lvl="1">
              <a:spcBef>
                <a:spcPts val="1200"/>
              </a:spcBef>
            </a:pPr>
            <a:endParaRPr lang="en-US" sz="2400" dirty="0"/>
          </a:p>
          <a:p>
            <a:pPr>
              <a:spcBef>
                <a:spcPts val="1200"/>
              </a:spcBef>
            </a:pPr>
            <a:endParaRPr lang="en-US" sz="2800" dirty="0"/>
          </a:p>
        </p:txBody>
      </p:sp>
      <p:sp>
        <p:nvSpPr>
          <p:cNvPr id="7" name="Footer Placeholder 6">
            <a:extLst>
              <a:ext uri="{FF2B5EF4-FFF2-40B4-BE49-F238E27FC236}">
                <a16:creationId xmlns:a16="http://schemas.microsoft.com/office/drawing/2014/main" id="{F3F26E9B-E321-213F-EB5C-E9467E8522E8}"/>
              </a:ext>
            </a:extLst>
          </p:cNvPr>
          <p:cNvSpPr>
            <a:spLocks noGrp="1"/>
          </p:cNvSpPr>
          <p:nvPr>
            <p:ph type="ftr" sz="quarter" idx="3"/>
          </p:nvPr>
        </p:nvSpPr>
        <p:spPr/>
        <p:txBody>
          <a:bodyPr/>
          <a:lstStyle/>
          <a:p>
            <a:r>
              <a:rPr lang="en-US" sz="1200" dirty="0" err="1"/>
              <a:t>VSS</a:t>
            </a:r>
            <a:r>
              <a:rPr lang="en-US" sz="1200" dirty="0"/>
              <a:t>, vital signs stable.</a:t>
            </a:r>
          </a:p>
        </p:txBody>
      </p:sp>
    </p:spTree>
    <p:extLst>
      <p:ext uri="{BB962C8B-B14F-4D97-AF65-F5344CB8AC3E}">
        <p14:creationId xmlns:p14="http://schemas.microsoft.com/office/powerpoint/2010/main" val="180398070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6029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3F2D-CBF9-4647-A450-0F05A28CD2CD}"/>
              </a:ext>
            </a:extLst>
          </p:cNvPr>
          <p:cNvSpPr>
            <a:spLocks noGrp="1"/>
          </p:cNvSpPr>
          <p:nvPr>
            <p:ph type="title"/>
          </p:nvPr>
        </p:nvSpPr>
        <p:spPr/>
        <p:txBody>
          <a:bodyPr/>
          <a:lstStyle/>
          <a:p>
            <a:r>
              <a:rPr lang="en-US" b="1" dirty="0">
                <a:latin typeface="+mn-lt"/>
              </a:rPr>
              <a:t>Starting With a Case…</a:t>
            </a:r>
            <a:endParaRPr lang="nl-NL" b="1" dirty="0">
              <a:latin typeface="+mn-lt"/>
            </a:endParaRPr>
          </a:p>
        </p:txBody>
      </p:sp>
      <p:sp>
        <p:nvSpPr>
          <p:cNvPr id="3" name="Content Placeholder 2">
            <a:extLst>
              <a:ext uri="{FF2B5EF4-FFF2-40B4-BE49-F238E27FC236}">
                <a16:creationId xmlns:a16="http://schemas.microsoft.com/office/drawing/2014/main" id="{6BAA6227-2CE9-44E5-BB85-1E5B0C6E6CBC}"/>
              </a:ext>
            </a:extLst>
          </p:cNvPr>
          <p:cNvSpPr>
            <a:spLocks noGrp="1"/>
          </p:cNvSpPr>
          <p:nvPr>
            <p:ph idx="1"/>
          </p:nvPr>
        </p:nvSpPr>
        <p:spPr/>
        <p:txBody>
          <a:bodyPr>
            <a:noAutofit/>
          </a:bodyPr>
          <a:lstStyle/>
          <a:p>
            <a:pPr>
              <a:spcBef>
                <a:spcPts val="1200"/>
              </a:spcBef>
            </a:pPr>
            <a:r>
              <a:rPr lang="en-US" sz="2400" dirty="0"/>
              <a:t>Mr</a:t>
            </a:r>
            <a:r>
              <a:rPr lang="en-US" sz="2400" dirty="0">
                <a:solidFill>
                  <a:schemeClr val="tx1"/>
                </a:solidFill>
              </a:rPr>
              <a:t>. B, a 60-year-old </a:t>
            </a:r>
            <a:r>
              <a:rPr lang="en-US" sz="2400" dirty="0"/>
              <a:t>man is brought to the ED by his wife after syncope at home</a:t>
            </a:r>
          </a:p>
          <a:p>
            <a:pPr>
              <a:spcBef>
                <a:spcPts val="1200"/>
              </a:spcBef>
            </a:pPr>
            <a:r>
              <a:rPr lang="en-US" sz="2400" dirty="0" err="1"/>
              <a:t>HPI</a:t>
            </a:r>
            <a:r>
              <a:rPr lang="en-US" sz="2400" dirty="0"/>
              <a:t>: Reports black tarry stools for the last 5 hours and upper abdominal pain for the last 3 days</a:t>
            </a:r>
          </a:p>
          <a:p>
            <a:pPr>
              <a:spcBef>
                <a:spcPts val="1200"/>
              </a:spcBef>
            </a:pPr>
            <a:r>
              <a:rPr lang="en-US" sz="2400" dirty="0"/>
              <a:t>History: recurrent venous thromboembolism (2 pulmonary emboli; last was 2 years ago), hypertension</a:t>
            </a:r>
          </a:p>
          <a:p>
            <a:pPr>
              <a:spcBef>
                <a:spcPts val="1200"/>
              </a:spcBef>
            </a:pPr>
            <a:r>
              <a:rPr lang="nl-NL" sz="2400" dirty="0" err="1"/>
              <a:t>Medications</a:t>
            </a:r>
            <a:r>
              <a:rPr lang="nl-NL" sz="2400" dirty="0"/>
              <a:t>: rivaroxaban 20 mg q.d.; bisoprolol 5 mg q.d.; valsartan 80 mg </a:t>
            </a:r>
            <a:r>
              <a:rPr lang="nl-NL" sz="2400" dirty="0" err="1"/>
              <a:t>q.d</a:t>
            </a:r>
            <a:r>
              <a:rPr lang="nl-NL" sz="2400" dirty="0"/>
              <a:t>.</a:t>
            </a:r>
            <a:r>
              <a:rPr lang="nl-NL" sz="2400" dirty="0">
                <a:solidFill>
                  <a:schemeClr val="tx1"/>
                </a:solidFill>
              </a:rPr>
              <a:t>;</a:t>
            </a:r>
            <a:r>
              <a:rPr lang="nl-NL" sz="2400" dirty="0"/>
              <a:t> </a:t>
            </a:r>
            <a:r>
              <a:rPr lang="nl-NL" sz="2400" dirty="0" err="1"/>
              <a:t>atorvastatin</a:t>
            </a:r>
            <a:r>
              <a:rPr lang="nl-NL" sz="2400" dirty="0"/>
              <a:t> 20 mg </a:t>
            </a:r>
            <a:r>
              <a:rPr lang="nl-NL" sz="2400" dirty="0" err="1"/>
              <a:t>q.d</a:t>
            </a:r>
            <a:r>
              <a:rPr lang="nl-NL" sz="2400" dirty="0"/>
              <a:t>.</a:t>
            </a:r>
          </a:p>
          <a:p>
            <a:pPr>
              <a:spcBef>
                <a:spcPts val="1200"/>
              </a:spcBef>
            </a:pPr>
            <a:r>
              <a:rPr lang="nl-NL" sz="2400" dirty="0"/>
              <a:t>Blood </a:t>
            </a:r>
            <a:r>
              <a:rPr lang="nl-NL" sz="2400" dirty="0" err="1"/>
              <a:t>pressure</a:t>
            </a:r>
            <a:r>
              <a:rPr lang="nl-NL" sz="2400" dirty="0"/>
              <a:t> 94/60 mmHg, HR 110 /min</a:t>
            </a:r>
          </a:p>
          <a:p>
            <a:pPr>
              <a:spcBef>
                <a:spcPts val="1200"/>
              </a:spcBef>
            </a:pPr>
            <a:r>
              <a:rPr lang="nl-NL" sz="2400" dirty="0" err="1"/>
              <a:t>Hgb</a:t>
            </a:r>
            <a:r>
              <a:rPr lang="nl-NL" sz="2400" dirty="0"/>
              <a:t> 7.4 g/</a:t>
            </a:r>
            <a:r>
              <a:rPr lang="nl-NL" sz="2400" dirty="0" err="1"/>
              <a:t>dL</a:t>
            </a:r>
            <a:r>
              <a:rPr lang="nl-NL" sz="2400" dirty="0"/>
              <a:t> (baseline 2 </a:t>
            </a:r>
            <a:r>
              <a:rPr lang="nl-NL" sz="2400" dirty="0" err="1"/>
              <a:t>months</a:t>
            </a:r>
            <a:r>
              <a:rPr lang="nl-NL" sz="2400" dirty="0"/>
              <a:t> </a:t>
            </a:r>
            <a:r>
              <a:rPr lang="nl-NL" sz="2400" dirty="0" err="1"/>
              <a:t>ago</a:t>
            </a:r>
            <a:r>
              <a:rPr lang="nl-NL" sz="2400" dirty="0"/>
              <a:t> 13.2 g/</a:t>
            </a:r>
            <a:r>
              <a:rPr lang="nl-NL" sz="2400" dirty="0" err="1"/>
              <a:t>dL</a:t>
            </a:r>
            <a:r>
              <a:rPr lang="nl-NL" sz="2400" dirty="0"/>
              <a:t>); BUN 45 mg/</a:t>
            </a:r>
            <a:r>
              <a:rPr lang="nl-NL" sz="2400" dirty="0" err="1"/>
              <a:t>dL</a:t>
            </a:r>
            <a:r>
              <a:rPr lang="nl-NL" sz="2400" dirty="0"/>
              <a:t>; INR 1.3</a:t>
            </a:r>
          </a:p>
        </p:txBody>
      </p:sp>
      <p:sp>
        <p:nvSpPr>
          <p:cNvPr id="5" name="Footer Placeholder 4">
            <a:extLst>
              <a:ext uri="{FF2B5EF4-FFF2-40B4-BE49-F238E27FC236}">
                <a16:creationId xmlns:a16="http://schemas.microsoft.com/office/drawing/2014/main" id="{002CD48C-389F-F88C-EBC2-36E813A8A8F2}"/>
              </a:ext>
            </a:extLst>
          </p:cNvPr>
          <p:cNvSpPr>
            <a:spLocks noGrp="1"/>
          </p:cNvSpPr>
          <p:nvPr>
            <p:ph type="ftr" sz="quarter" idx="3"/>
          </p:nvPr>
        </p:nvSpPr>
        <p:spPr/>
        <p:txBody>
          <a:bodyPr/>
          <a:lstStyle/>
          <a:p>
            <a:r>
              <a:rPr lang="en-US" sz="1200" dirty="0"/>
              <a:t>Hgb, hemoglobin; BUN, blood urea nitrogen.</a:t>
            </a:r>
          </a:p>
        </p:txBody>
      </p:sp>
    </p:spTree>
    <p:extLst>
      <p:ext uri="{BB962C8B-B14F-4D97-AF65-F5344CB8AC3E}">
        <p14:creationId xmlns:p14="http://schemas.microsoft.com/office/powerpoint/2010/main" val="32691888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F2DC-2A8B-9FFE-C2E7-FEB54ED2CC2C}"/>
              </a:ext>
            </a:extLst>
          </p:cNvPr>
          <p:cNvSpPr>
            <a:spLocks noGrp="1"/>
          </p:cNvSpPr>
          <p:nvPr>
            <p:ph type="title"/>
          </p:nvPr>
        </p:nvSpPr>
        <p:spPr/>
        <p:txBody>
          <a:bodyPr/>
          <a:lstStyle/>
          <a:p>
            <a:r>
              <a:rPr lang="en-US" dirty="0"/>
              <a:t>Mr. B Likely has a GI Bleed</a:t>
            </a:r>
          </a:p>
        </p:txBody>
      </p:sp>
      <p:sp>
        <p:nvSpPr>
          <p:cNvPr id="3" name="Content Placeholder 2">
            <a:extLst>
              <a:ext uri="{FF2B5EF4-FFF2-40B4-BE49-F238E27FC236}">
                <a16:creationId xmlns:a16="http://schemas.microsoft.com/office/drawing/2014/main" id="{D6AE651E-1589-B4F4-8B3B-A8BF869F2CDB}"/>
              </a:ext>
            </a:extLst>
          </p:cNvPr>
          <p:cNvSpPr>
            <a:spLocks noGrp="1"/>
          </p:cNvSpPr>
          <p:nvPr>
            <p:ph idx="1"/>
          </p:nvPr>
        </p:nvSpPr>
        <p:spPr/>
        <p:txBody>
          <a:bodyPr>
            <a:normAutofit/>
          </a:bodyPr>
          <a:lstStyle/>
          <a:p>
            <a:r>
              <a:rPr lang="en-US" sz="2800" dirty="0"/>
              <a:t>Glasgow-Blatchford Score = 16</a:t>
            </a:r>
          </a:p>
          <a:p>
            <a:pPr lvl="1"/>
            <a:r>
              <a:rPr lang="en-US" sz="2400" dirty="0"/>
              <a:t>High risk of mortality</a:t>
            </a:r>
          </a:p>
          <a:p>
            <a:pPr lvl="1"/>
            <a:r>
              <a:rPr lang="en-US" sz="2400" dirty="0"/>
              <a:t>Qualifies as a life-threatening bleed</a:t>
            </a:r>
          </a:p>
          <a:p>
            <a:r>
              <a:rPr lang="en-US" sz="2800" dirty="0"/>
              <a:t>Last dose of rivaroxaban was at 0600 (6 hours prior)</a:t>
            </a:r>
          </a:p>
          <a:p>
            <a:r>
              <a:rPr lang="en-US" sz="2800" dirty="0"/>
              <a:t>Admit to ICU</a:t>
            </a:r>
          </a:p>
          <a:p>
            <a:pPr lvl="1"/>
            <a:r>
              <a:rPr lang="en-US" sz="2400" dirty="0"/>
              <a:t>2 large bore IVs</a:t>
            </a:r>
          </a:p>
          <a:p>
            <a:pPr lvl="1"/>
            <a:r>
              <a:rPr lang="en-US" sz="2400" dirty="0"/>
              <a:t>2 u PRBCs + crystalloid infusion      BP 110/84 mmHg, P 90/min</a:t>
            </a:r>
          </a:p>
          <a:p>
            <a:pPr lvl="1"/>
            <a:r>
              <a:rPr lang="en-US" sz="2400" dirty="0"/>
              <a:t>PPI bolus 80 mg and </a:t>
            </a:r>
            <a:r>
              <a:rPr lang="en-US" sz="2400" dirty="0" err="1"/>
              <a:t>qtt</a:t>
            </a:r>
            <a:r>
              <a:rPr lang="en-US" sz="2400" dirty="0"/>
              <a:t> 8 mg/</a:t>
            </a:r>
            <a:r>
              <a:rPr lang="en-US" sz="2400" dirty="0" err="1"/>
              <a:t>hr</a:t>
            </a:r>
            <a:endParaRPr lang="en-US" sz="2400" dirty="0"/>
          </a:p>
          <a:p>
            <a:pPr lvl="1"/>
            <a:r>
              <a:rPr lang="en-US" sz="2400" dirty="0"/>
              <a:t>Has witnessed hematemesis</a:t>
            </a:r>
          </a:p>
          <a:p>
            <a:pPr lvl="1"/>
            <a:r>
              <a:rPr lang="en-US" sz="2400" dirty="0"/>
              <a:t>Reglan 10 mg</a:t>
            </a:r>
          </a:p>
          <a:p>
            <a:pPr lvl="1"/>
            <a:endParaRPr lang="en-US" sz="2400" dirty="0"/>
          </a:p>
          <a:p>
            <a:endParaRPr lang="en-US" sz="2800" dirty="0"/>
          </a:p>
        </p:txBody>
      </p:sp>
      <p:sp>
        <p:nvSpPr>
          <p:cNvPr id="5" name="Striped Right Arrow 4">
            <a:extLst>
              <a:ext uri="{FF2B5EF4-FFF2-40B4-BE49-F238E27FC236}">
                <a16:creationId xmlns:a16="http://schemas.microsoft.com/office/drawing/2014/main" id="{156D67B8-00BF-8551-D9C0-4441E128F384}"/>
              </a:ext>
            </a:extLst>
          </p:cNvPr>
          <p:cNvSpPr/>
          <p:nvPr/>
        </p:nvSpPr>
        <p:spPr>
          <a:xfrm>
            <a:off x="5872958" y="4515718"/>
            <a:ext cx="271272" cy="192024"/>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A93DEF8D-2E21-C4CD-EEA0-ED4D88CBB1FC}"/>
              </a:ext>
            </a:extLst>
          </p:cNvPr>
          <p:cNvSpPr>
            <a:spLocks noGrp="1"/>
          </p:cNvSpPr>
          <p:nvPr>
            <p:ph type="ftr" sz="quarter" idx="3"/>
          </p:nvPr>
        </p:nvSpPr>
        <p:spPr/>
        <p:txBody>
          <a:bodyPr/>
          <a:lstStyle/>
          <a:p>
            <a:r>
              <a:rPr lang="en-US" sz="1200" dirty="0"/>
              <a:t>BP, blood pressure; P, pulse; PPI, proton pump inhibitor; </a:t>
            </a:r>
            <a:r>
              <a:rPr lang="en-US" sz="1200" dirty="0" err="1"/>
              <a:t>PRBC</a:t>
            </a:r>
            <a:r>
              <a:rPr lang="en-US" sz="1200" dirty="0"/>
              <a:t>, packed red blood cell</a:t>
            </a:r>
          </a:p>
        </p:txBody>
      </p:sp>
    </p:spTree>
    <p:extLst>
      <p:ext uri="{BB962C8B-B14F-4D97-AF65-F5344CB8AC3E}">
        <p14:creationId xmlns:p14="http://schemas.microsoft.com/office/powerpoint/2010/main" val="29727787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8F327-6BAD-431D-AEF9-934D93948E5D}"/>
              </a:ext>
            </a:extLst>
          </p:cNvPr>
          <p:cNvSpPr>
            <a:spLocks noGrp="1"/>
          </p:cNvSpPr>
          <p:nvPr>
            <p:ph type="title"/>
          </p:nvPr>
        </p:nvSpPr>
        <p:spPr/>
        <p:txBody>
          <a:bodyPr/>
          <a:lstStyle/>
          <a:p>
            <a:r>
              <a:rPr lang="en-US" dirty="0"/>
              <a:t>Critical Decisions</a:t>
            </a:r>
            <a:endParaRPr lang="nl-NL" dirty="0"/>
          </a:p>
        </p:txBody>
      </p:sp>
      <p:sp>
        <p:nvSpPr>
          <p:cNvPr id="3" name="Content Placeholder 2">
            <a:extLst>
              <a:ext uri="{FF2B5EF4-FFF2-40B4-BE49-F238E27FC236}">
                <a16:creationId xmlns:a16="http://schemas.microsoft.com/office/drawing/2014/main" id="{1A70052F-88E7-421E-8013-2BC18DB9484B}"/>
              </a:ext>
            </a:extLst>
          </p:cNvPr>
          <p:cNvSpPr>
            <a:spLocks noGrp="1"/>
          </p:cNvSpPr>
          <p:nvPr>
            <p:ph idx="1"/>
          </p:nvPr>
        </p:nvSpPr>
        <p:spPr/>
        <p:txBody>
          <a:bodyPr>
            <a:normAutofit/>
          </a:bodyPr>
          <a:lstStyle/>
          <a:p>
            <a:pPr marL="514350" indent="-514350">
              <a:spcBef>
                <a:spcPts val="1800"/>
              </a:spcBef>
              <a:buFont typeface="+mj-lt"/>
              <a:buAutoNum type="arabicPeriod"/>
            </a:pPr>
            <a:r>
              <a:rPr lang="en-US" sz="2800" dirty="0"/>
              <a:t>To reverse or not reverse</a:t>
            </a:r>
          </a:p>
          <a:p>
            <a:pPr marL="514350" indent="-514350">
              <a:spcBef>
                <a:spcPts val="1800"/>
              </a:spcBef>
              <a:buFont typeface="+mj-lt"/>
              <a:buAutoNum type="arabicPeriod"/>
            </a:pPr>
            <a:r>
              <a:rPr lang="en-US" sz="2800" dirty="0"/>
              <a:t>Other resuscitation (plasma, red cells, platelets), pressors</a:t>
            </a:r>
          </a:p>
          <a:p>
            <a:pPr marL="514350" indent="-514350">
              <a:spcBef>
                <a:spcPts val="1800"/>
              </a:spcBef>
              <a:buFont typeface="+mj-lt"/>
              <a:buAutoNum type="arabicPeriod"/>
            </a:pPr>
            <a:r>
              <a:rPr lang="en-US" sz="2800" dirty="0"/>
              <a:t>Stability for and timing of endoscopic evaluation (diagnostic &amp; therapeutic)</a:t>
            </a:r>
          </a:p>
          <a:p>
            <a:pPr marL="514350" indent="-514350">
              <a:spcBef>
                <a:spcPts val="1800"/>
              </a:spcBef>
              <a:buFont typeface="+mj-lt"/>
              <a:buAutoNum type="arabicPeriod"/>
            </a:pPr>
            <a:r>
              <a:rPr lang="en-US" sz="2800" dirty="0"/>
              <a:t>Diagnostic (CT) angiography, therapeutic angiography</a:t>
            </a:r>
            <a:br>
              <a:rPr lang="en-US" sz="2800" dirty="0"/>
            </a:br>
            <a:r>
              <a:rPr lang="en-US" sz="2800" dirty="0"/>
              <a:t>-  Endovascular interventions</a:t>
            </a:r>
          </a:p>
          <a:p>
            <a:pPr marL="514350" indent="-514350">
              <a:spcBef>
                <a:spcPts val="1800"/>
              </a:spcBef>
              <a:buFont typeface="+mj-lt"/>
              <a:buAutoNum type="arabicPeriod"/>
            </a:pPr>
            <a:r>
              <a:rPr lang="en-US" sz="2800" dirty="0"/>
              <a:t>Surgery</a:t>
            </a:r>
            <a:endParaRPr lang="nl-NL" sz="2800" dirty="0"/>
          </a:p>
        </p:txBody>
      </p:sp>
    </p:spTree>
    <p:extLst>
      <p:ext uri="{BB962C8B-B14F-4D97-AF65-F5344CB8AC3E}">
        <p14:creationId xmlns:p14="http://schemas.microsoft.com/office/powerpoint/2010/main" val="8043795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919F69-ED1A-4546-8988-9333DA60BF91}"/>
              </a:ext>
            </a:extLst>
          </p:cNvPr>
          <p:cNvSpPr txBox="1"/>
          <p:nvPr/>
        </p:nvSpPr>
        <p:spPr>
          <a:xfrm>
            <a:off x="629696" y="1423715"/>
            <a:ext cx="5222000" cy="523220"/>
          </a:xfrm>
          <a:prstGeom prst="rect">
            <a:avLst/>
          </a:prstGeom>
          <a:noFill/>
        </p:spPr>
        <p:txBody>
          <a:bodyPr wrap="square" rtlCol="0">
            <a:spAutoFit/>
          </a:bodyPr>
          <a:lstStyle/>
          <a:p>
            <a:r>
              <a:rPr lang="en-US" sz="2800" b="1" dirty="0">
                <a:solidFill>
                  <a:schemeClr val="accent4">
                    <a:lumMod val="75000"/>
                  </a:schemeClr>
                </a:solidFill>
              </a:rPr>
              <a:t>4 Key Questions:</a:t>
            </a:r>
            <a:endParaRPr lang="en-US" sz="2800" b="1" dirty="0"/>
          </a:p>
        </p:txBody>
      </p:sp>
      <p:sp>
        <p:nvSpPr>
          <p:cNvPr id="4" name="Footer Placeholder 3">
            <a:extLst>
              <a:ext uri="{FF2B5EF4-FFF2-40B4-BE49-F238E27FC236}">
                <a16:creationId xmlns:a16="http://schemas.microsoft.com/office/drawing/2014/main" id="{CEC086C1-70A2-6695-C25E-B30EC2D8E370}"/>
              </a:ext>
            </a:extLst>
          </p:cNvPr>
          <p:cNvSpPr>
            <a:spLocks noGrp="1"/>
          </p:cNvSpPr>
          <p:nvPr>
            <p:ph type="ftr" sz="quarter" idx="3"/>
          </p:nvPr>
        </p:nvSpPr>
        <p:spPr/>
        <p:txBody>
          <a:bodyPr/>
          <a:lstStyle/>
          <a:p>
            <a:r>
              <a:rPr lang="da-DK" dirty="0"/>
              <a:t>Milling TJ, et al. </a:t>
            </a:r>
            <a:r>
              <a:rPr lang="da-DK" i="1" dirty="0"/>
              <a:t>Dig Dis Sci. </a:t>
            </a:r>
            <a:r>
              <a:rPr lang="da-DK" dirty="0"/>
              <a:t>2021;66(11):3698-3714 </a:t>
            </a:r>
          </a:p>
        </p:txBody>
      </p:sp>
      <p:sp>
        <p:nvSpPr>
          <p:cNvPr id="2" name="Title 1">
            <a:extLst>
              <a:ext uri="{FF2B5EF4-FFF2-40B4-BE49-F238E27FC236}">
                <a16:creationId xmlns:a16="http://schemas.microsoft.com/office/drawing/2014/main" id="{589F5B30-7054-101A-315E-77F4DD7580EB}"/>
              </a:ext>
            </a:extLst>
          </p:cNvPr>
          <p:cNvSpPr>
            <a:spLocks noGrp="1"/>
          </p:cNvSpPr>
          <p:nvPr>
            <p:ph type="title"/>
          </p:nvPr>
        </p:nvSpPr>
        <p:spPr>
          <a:xfrm>
            <a:off x="609600" y="199505"/>
            <a:ext cx="5486400" cy="1185577"/>
          </a:xfrm>
        </p:spPr>
        <p:txBody>
          <a:bodyPr>
            <a:normAutofit/>
          </a:bodyPr>
          <a:lstStyle/>
          <a:p>
            <a:r>
              <a:rPr lang="en-US" sz="2800" dirty="0"/>
              <a:t>Approach to Anticoagulant Reversal for GI Bleeding</a:t>
            </a:r>
          </a:p>
        </p:txBody>
      </p:sp>
      <p:sp>
        <p:nvSpPr>
          <p:cNvPr id="3" name="Content Placeholder 2">
            <a:extLst>
              <a:ext uri="{FF2B5EF4-FFF2-40B4-BE49-F238E27FC236}">
                <a16:creationId xmlns:a16="http://schemas.microsoft.com/office/drawing/2014/main" id="{FE08D678-A46F-3B87-D083-0DC1ACB2F20F}"/>
              </a:ext>
            </a:extLst>
          </p:cNvPr>
          <p:cNvSpPr>
            <a:spLocks noGrp="1"/>
          </p:cNvSpPr>
          <p:nvPr>
            <p:ph idx="1"/>
          </p:nvPr>
        </p:nvSpPr>
        <p:spPr>
          <a:xfrm>
            <a:off x="609600" y="2110951"/>
            <a:ext cx="4903185" cy="4722477"/>
          </a:xfrm>
        </p:spPr>
        <p:txBody>
          <a:bodyPr/>
          <a:lstStyle/>
          <a:p>
            <a:r>
              <a:rPr lang="en-US" dirty="0"/>
              <a:t>Is the GIB life-threatening?</a:t>
            </a:r>
            <a:br>
              <a:rPr lang="en-US" dirty="0"/>
            </a:br>
            <a:r>
              <a:rPr lang="en-US" dirty="0"/>
              <a:t>- Use a validated score</a:t>
            </a:r>
          </a:p>
          <a:p>
            <a:r>
              <a:rPr lang="en-US" dirty="0"/>
              <a:t>Warfarin users: What is the INR?</a:t>
            </a:r>
          </a:p>
          <a:p>
            <a:r>
              <a:rPr lang="en-US" dirty="0" err="1"/>
              <a:t>DOAC</a:t>
            </a:r>
            <a:r>
              <a:rPr lang="en-US" dirty="0"/>
              <a:t> users: Which one and when/what was the last dose, renal function?</a:t>
            </a:r>
          </a:p>
          <a:p>
            <a:r>
              <a:rPr lang="en-US" dirty="0"/>
              <a:t>Indication for anticoagulation</a:t>
            </a:r>
          </a:p>
          <a:p>
            <a:pPr lvl="1"/>
            <a:r>
              <a:rPr lang="en-US" dirty="0"/>
              <a:t>How risky is stopping (or reversing)?</a:t>
            </a:r>
            <a:br>
              <a:rPr lang="en-US" dirty="0"/>
            </a:br>
            <a:r>
              <a:rPr lang="en-US" dirty="0"/>
              <a:t>When to resume after bleed?</a:t>
            </a:r>
          </a:p>
          <a:p>
            <a:endParaRPr lang="en-US" dirty="0"/>
          </a:p>
        </p:txBody>
      </p:sp>
      <p:pic>
        <p:nvPicPr>
          <p:cNvPr id="7" name="Picture 6" descr="Table&#10;&#10;Description automatically generated">
            <a:extLst>
              <a:ext uri="{FF2B5EF4-FFF2-40B4-BE49-F238E27FC236}">
                <a16:creationId xmlns:a16="http://schemas.microsoft.com/office/drawing/2014/main" id="{A2581FAF-3B78-3C92-B59A-191EBCED3A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70525" y="295835"/>
            <a:ext cx="5222000" cy="5766505"/>
          </a:xfrm>
          <a:prstGeom prst="rect">
            <a:avLst/>
          </a:prstGeom>
        </p:spPr>
      </p:pic>
    </p:spTree>
    <p:extLst>
      <p:ext uri="{BB962C8B-B14F-4D97-AF65-F5344CB8AC3E}">
        <p14:creationId xmlns:p14="http://schemas.microsoft.com/office/powerpoint/2010/main" val="15166605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EF7D-BE6B-1CE4-63E8-67F70AC5C4E1}"/>
              </a:ext>
            </a:extLst>
          </p:cNvPr>
          <p:cNvSpPr>
            <a:spLocks noGrp="1"/>
          </p:cNvSpPr>
          <p:nvPr>
            <p:ph type="title"/>
          </p:nvPr>
        </p:nvSpPr>
        <p:spPr/>
        <p:txBody>
          <a:bodyPr/>
          <a:lstStyle/>
          <a:p>
            <a:r>
              <a:rPr lang="en-US" dirty="0"/>
              <a:t>Decide to Reverse DOAC Anticoagulation and Perform Urgent (within 6 </a:t>
            </a:r>
            <a:r>
              <a:rPr lang="en-US" dirty="0" err="1"/>
              <a:t>hrs</a:t>
            </a:r>
            <a:r>
              <a:rPr lang="en-US" dirty="0"/>
              <a:t>) Upper Endoscopy</a:t>
            </a:r>
          </a:p>
        </p:txBody>
      </p:sp>
      <p:sp>
        <p:nvSpPr>
          <p:cNvPr id="3" name="Content Placeholder 2">
            <a:extLst>
              <a:ext uri="{FF2B5EF4-FFF2-40B4-BE49-F238E27FC236}">
                <a16:creationId xmlns:a16="http://schemas.microsoft.com/office/drawing/2014/main" id="{11401442-C2B0-7EA5-3BC3-A3CC0139EB11}"/>
              </a:ext>
            </a:extLst>
          </p:cNvPr>
          <p:cNvSpPr>
            <a:spLocks noGrp="1"/>
          </p:cNvSpPr>
          <p:nvPr>
            <p:ph idx="1"/>
          </p:nvPr>
        </p:nvSpPr>
        <p:spPr>
          <a:xfrm>
            <a:off x="609600" y="1477906"/>
            <a:ext cx="4806462" cy="4722477"/>
          </a:xfrm>
        </p:spPr>
        <p:txBody>
          <a:bodyPr/>
          <a:lstStyle/>
          <a:p>
            <a:pPr>
              <a:spcBef>
                <a:spcPts val="1800"/>
              </a:spcBef>
            </a:pPr>
            <a:r>
              <a:rPr lang="en-US" dirty="0"/>
              <a:t>Andexanet 800 mg bolus then 8 mg/min x 120 minutes</a:t>
            </a:r>
          </a:p>
          <a:p>
            <a:pPr>
              <a:spcBef>
                <a:spcPts val="1800"/>
              </a:spcBef>
            </a:pPr>
            <a:r>
              <a:rPr lang="en-US" dirty="0"/>
              <a:t>Another 1 u PRBC; more crystalloid</a:t>
            </a:r>
          </a:p>
          <a:p>
            <a:pPr>
              <a:spcBef>
                <a:spcPts val="1800"/>
              </a:spcBef>
            </a:pPr>
            <a:r>
              <a:rPr lang="en-US" dirty="0"/>
              <a:t>Endoscopy: Forest 1A PUD</a:t>
            </a:r>
          </a:p>
          <a:p>
            <a:pPr>
              <a:spcBef>
                <a:spcPts val="1800"/>
              </a:spcBef>
            </a:pPr>
            <a:r>
              <a:rPr lang="en-US" dirty="0"/>
              <a:t>Endoscopic hemostasis achieved with 15 cc 1:10,000 epinephrine injected around and in ulcer + 3 hemostatic clips</a:t>
            </a:r>
          </a:p>
        </p:txBody>
      </p:sp>
      <p:pic>
        <p:nvPicPr>
          <p:cNvPr id="4" name="Content Placeholder 4" descr="A picture containing arthropod, invertebrate, lobster&#10;&#10;Description automatically generated">
            <a:extLst>
              <a:ext uri="{FF2B5EF4-FFF2-40B4-BE49-F238E27FC236}">
                <a16:creationId xmlns:a16="http://schemas.microsoft.com/office/drawing/2014/main" id="{843FE7E7-59C0-8378-7BEF-EA6B542856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737" r="1280" b="2805"/>
          <a:stretch/>
        </p:blipFill>
        <p:spPr>
          <a:xfrm>
            <a:off x="6025659" y="1607899"/>
            <a:ext cx="5152912" cy="4402202"/>
          </a:xfrm>
          <a:prstGeom prst="rect">
            <a:avLst/>
          </a:prstGeom>
          <a:ln>
            <a:noFill/>
          </a:ln>
          <a:effectLst/>
        </p:spPr>
      </p:pic>
    </p:spTree>
    <p:extLst>
      <p:ext uri="{BB962C8B-B14F-4D97-AF65-F5344CB8AC3E}">
        <p14:creationId xmlns:p14="http://schemas.microsoft.com/office/powerpoint/2010/main" val="15353072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tx1"/>
                </a:solidFill>
                <a:latin typeface="+mn-lt"/>
              </a:rPr>
              <a:t>Endoscopic Stigmata &amp; Rebleed Risk</a:t>
            </a:r>
          </a:p>
        </p:txBody>
      </p:sp>
      <p:graphicFrame>
        <p:nvGraphicFramePr>
          <p:cNvPr id="9" name="Table Placeholder 9">
            <a:extLst>
              <a:ext uri="{FF2B5EF4-FFF2-40B4-BE49-F238E27FC236}">
                <a16:creationId xmlns:a16="http://schemas.microsoft.com/office/drawing/2014/main" id="{39EBEE15-A81A-4C6B-BA86-F287BEF95CFA}"/>
              </a:ext>
            </a:extLst>
          </p:cNvPr>
          <p:cNvGraphicFramePr>
            <a:graphicFrameLocks/>
          </p:cNvGraphicFramePr>
          <p:nvPr/>
        </p:nvGraphicFramePr>
        <p:xfrm>
          <a:off x="498516" y="1385082"/>
          <a:ext cx="11215064" cy="4525694"/>
        </p:xfrm>
        <a:graphic>
          <a:graphicData uri="http://schemas.openxmlformats.org/drawingml/2006/table">
            <a:tbl>
              <a:tblPr firstRow="1" bandRow="1"/>
              <a:tblGrid>
                <a:gridCol w="2977451">
                  <a:extLst>
                    <a:ext uri="{9D8B030D-6E8A-4147-A177-3AD203B41FA5}">
                      <a16:colId xmlns:a16="http://schemas.microsoft.com/office/drawing/2014/main" val="20000"/>
                    </a:ext>
                  </a:extLst>
                </a:gridCol>
                <a:gridCol w="1290228">
                  <a:extLst>
                    <a:ext uri="{9D8B030D-6E8A-4147-A177-3AD203B41FA5}">
                      <a16:colId xmlns:a16="http://schemas.microsoft.com/office/drawing/2014/main" val="20001"/>
                    </a:ext>
                  </a:extLst>
                </a:gridCol>
                <a:gridCol w="1984967">
                  <a:extLst>
                    <a:ext uri="{9D8B030D-6E8A-4147-A177-3AD203B41FA5}">
                      <a16:colId xmlns:a16="http://schemas.microsoft.com/office/drawing/2014/main" val="20002"/>
                    </a:ext>
                  </a:extLst>
                </a:gridCol>
                <a:gridCol w="2192697">
                  <a:extLst>
                    <a:ext uri="{9D8B030D-6E8A-4147-A177-3AD203B41FA5}">
                      <a16:colId xmlns:a16="http://schemas.microsoft.com/office/drawing/2014/main" val="20003"/>
                    </a:ext>
                  </a:extLst>
                </a:gridCol>
                <a:gridCol w="1280996">
                  <a:extLst>
                    <a:ext uri="{9D8B030D-6E8A-4147-A177-3AD203B41FA5}">
                      <a16:colId xmlns:a16="http://schemas.microsoft.com/office/drawing/2014/main" val="20004"/>
                    </a:ext>
                  </a:extLst>
                </a:gridCol>
                <a:gridCol w="1488725">
                  <a:extLst>
                    <a:ext uri="{9D8B030D-6E8A-4147-A177-3AD203B41FA5}">
                      <a16:colId xmlns:a16="http://schemas.microsoft.com/office/drawing/2014/main" val="20005"/>
                    </a:ext>
                  </a:extLst>
                </a:gridCol>
              </a:tblGrid>
              <a:tr h="121155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2000" dirty="0"/>
                        <a:t>Stigmata</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en-US" sz="2000" dirty="0"/>
                        <a:t>Forrest class</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Prevalence (%)</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Rebleeding w/o endotherapy </a:t>
                      </a:r>
                      <a:r>
                        <a:rPr lang="en-US" sz="2000" baseline="0" dirty="0"/>
                        <a:t>(%)</a:t>
                      </a:r>
                      <a:endParaRPr lang="en-US" sz="2000" dirty="0"/>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Surgery (%) </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Mortality (%)</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000"/>
                  </a:ext>
                </a:extLst>
              </a:tr>
              <a:tr h="9532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t>Active bleeding</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t>IA</a:t>
                      </a:r>
                    </a:p>
                    <a:p>
                      <a:r>
                        <a:rPr lang="en-US" sz="2000" dirty="0"/>
                        <a:t>IB</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12 </a:t>
                      </a:r>
                      <a:r>
                        <a:rPr lang="en-US" sz="1700" dirty="0"/>
                        <a:t>(spurting and oozing)</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55 (17-100%)</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35</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11</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7040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t>Nonbleeding visible vessel</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t>IIA</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8</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43</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34</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11</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2"/>
                  </a:ext>
                </a:extLst>
              </a:tr>
              <a:tr h="55227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t>Adherent</a:t>
                      </a:r>
                      <a:r>
                        <a:rPr lang="en-US" sz="2000" baseline="0" dirty="0"/>
                        <a:t> clot</a:t>
                      </a:r>
                      <a:endParaRPr lang="en-US" sz="2000" dirty="0"/>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t>IIB</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8</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22</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10</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7</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3"/>
                  </a:ext>
                </a:extLst>
              </a:tr>
              <a:tr h="55227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t>Pigmented spot</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t>IIC</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16</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10</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6</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3</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4"/>
                  </a:ext>
                </a:extLst>
              </a:tr>
              <a:tr h="55227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t>Clean base</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t>III</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55</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5</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0.5</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t>2</a:t>
                      </a:r>
                    </a:p>
                  </a:txBody>
                  <a:tcPr marL="128017" marR="128017"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5"/>
                  </a:ext>
                </a:extLst>
              </a:tr>
            </a:tbl>
          </a:graphicData>
        </a:graphic>
      </p:graphicFrame>
      <p:sp>
        <p:nvSpPr>
          <p:cNvPr id="6" name="Rectangle 5"/>
          <p:cNvSpPr/>
          <p:nvPr/>
        </p:nvSpPr>
        <p:spPr bwMode="auto">
          <a:xfrm>
            <a:off x="6752492" y="1385082"/>
            <a:ext cx="4961088" cy="2143460"/>
          </a:xfrm>
          <a:prstGeom prst="rect">
            <a:avLst/>
          </a:prstGeom>
          <a:solidFill>
            <a:srgbClr val="00FF00">
              <a:alpha val="23000"/>
            </a:srgbClr>
          </a:solidFill>
          <a:ln>
            <a:solidFill>
              <a:srgbClr val="00FF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eaLnBrk="1" hangingPunct="1">
              <a:buFontTx/>
              <a:buChar char="•"/>
              <a:defRPr/>
            </a:pPr>
            <a:endParaRPr lang="en-US" sz="4800" dirty="0">
              <a:solidFill>
                <a:schemeClr val="tx1"/>
              </a:solidFill>
              <a:latin typeface="Arial" charset="0"/>
            </a:endParaRPr>
          </a:p>
        </p:txBody>
      </p:sp>
      <p:sp>
        <p:nvSpPr>
          <p:cNvPr id="3" name="Footer Placeholder 2">
            <a:extLst>
              <a:ext uri="{FF2B5EF4-FFF2-40B4-BE49-F238E27FC236}">
                <a16:creationId xmlns:a16="http://schemas.microsoft.com/office/drawing/2014/main" id="{EF4E3B6F-90F2-C272-C39A-09C0C5F160F0}"/>
              </a:ext>
            </a:extLst>
          </p:cNvPr>
          <p:cNvSpPr>
            <a:spLocks noGrp="1"/>
          </p:cNvSpPr>
          <p:nvPr>
            <p:ph type="ftr" sz="quarter" idx="3"/>
          </p:nvPr>
        </p:nvSpPr>
        <p:spPr/>
        <p:txBody>
          <a:bodyPr/>
          <a:lstStyle/>
          <a:p>
            <a:r>
              <a:rPr lang="en-US" dirty="0"/>
              <a:t>Laine L, Jensen D. </a:t>
            </a:r>
            <a:r>
              <a:rPr lang="en-US" i="1" dirty="0"/>
              <a:t>Am J Gastroenterol. </a:t>
            </a:r>
            <a:r>
              <a:rPr lang="en-US" dirty="0"/>
              <a:t>2012;107:345-360</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Injection</a:t>
            </a:r>
          </a:p>
        </p:txBody>
      </p:sp>
      <p:sp>
        <p:nvSpPr>
          <p:cNvPr id="4099" name="Content Placeholder 2"/>
          <p:cNvSpPr>
            <a:spLocks noGrp="1"/>
          </p:cNvSpPr>
          <p:nvPr>
            <p:ph idx="1"/>
          </p:nvPr>
        </p:nvSpPr>
        <p:spPr>
          <a:xfrm>
            <a:off x="609600" y="1788732"/>
            <a:ext cx="6562564" cy="4722477"/>
          </a:xfrm>
        </p:spPr>
        <p:txBody>
          <a:bodyPr/>
          <a:lstStyle/>
          <a:p>
            <a:r>
              <a:rPr lang="en-US" altLang="en-US" dirty="0"/>
              <a:t>Multiple agents available for injection</a:t>
            </a:r>
          </a:p>
          <a:p>
            <a:r>
              <a:rPr lang="en-US" altLang="en-US" dirty="0"/>
              <a:t>Main action: tamponade</a:t>
            </a:r>
          </a:p>
          <a:p>
            <a:r>
              <a:rPr lang="en-US" altLang="en-US" dirty="0"/>
              <a:t>Secondary effects (i.e., vasoconstriction, </a:t>
            </a:r>
            <a:r>
              <a:rPr lang="en-US" altLang="en-US" dirty="0" err="1"/>
              <a:t>vaso</a:t>
            </a:r>
            <a:r>
              <a:rPr lang="en-US" altLang="en-US" dirty="0"/>
              <a:t>-occlusion, sclerosis) based on type of injectate</a:t>
            </a:r>
          </a:p>
          <a:p>
            <a:r>
              <a:rPr lang="en-US" altLang="en-US" dirty="0"/>
              <a:t>Epinephrine 1:10,000 is most commonly used and can be further diluted if needed</a:t>
            </a:r>
          </a:p>
          <a:p>
            <a:r>
              <a:rPr lang="en-US" altLang="en-US" dirty="0"/>
              <a:t>Four-quadrant injection around vessel</a:t>
            </a:r>
          </a:p>
          <a:p>
            <a:r>
              <a:rPr lang="en-US" altLang="en-US" dirty="0"/>
              <a:t>Monotherapy not sufficient; augment with clamping or thermal therapy</a:t>
            </a:r>
          </a:p>
        </p:txBody>
      </p:sp>
      <p:pic>
        <p:nvPicPr>
          <p:cNvPr id="6" name="Inj.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rot="5400000">
            <a:off x="6951118" y="1411853"/>
            <a:ext cx="5582920" cy="3385151"/>
          </a:xfrm>
          <a:prstGeom prst="rect">
            <a:avLst/>
          </a:prstGeom>
        </p:spPr>
      </p:pic>
      <p:pic>
        <p:nvPicPr>
          <p:cNvPr id="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91236" y="312967"/>
            <a:ext cx="2380928" cy="136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687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theme/theme1.xml><?xml version="1.0" encoding="utf-8"?>
<a:theme xmlns:a="http://schemas.openxmlformats.org/drawingml/2006/main" name="EMCREG on the Go Template">
  <a:themeElements>
    <a:clrScheme name="EMCREG-MedEd-EKG-blue">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 on the Go Template" id="{A378CCDD-7DB1-4C6C-A01E-1B85D59706A1}" vid="{0F8509E2-4F7A-42C4-B797-0ABAE5D83B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EMCREG- MedOnTheGo Template</Template>
  <TotalTime>0</TotalTime>
  <Words>824</Words>
  <Application>Microsoft Office PowerPoint</Application>
  <PresentationFormat>Widescreen</PresentationFormat>
  <Paragraphs>107</Paragraphs>
  <Slides>11</Slides>
  <Notes>4</Notes>
  <HiddenSlides>0</HiddenSlides>
  <MMClips>2</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5" baseType="lpstr">
      <vt:lpstr>Arial</vt:lpstr>
      <vt:lpstr>Calibri</vt:lpstr>
      <vt:lpstr>EMCREG on the Go Template</vt:lpstr>
      <vt:lpstr>Photo Editor Photo</vt:lpstr>
      <vt:lpstr>Case: 60 yo Male on Factor Xa Inhibitor with Bright Red Vomiting</vt:lpstr>
      <vt:lpstr>Disclaimer</vt:lpstr>
      <vt:lpstr>Starting With a Case…</vt:lpstr>
      <vt:lpstr>Mr. B Likely has a GI Bleed</vt:lpstr>
      <vt:lpstr>Critical Decisions</vt:lpstr>
      <vt:lpstr>Approach to Anticoagulant Reversal for GI Bleeding</vt:lpstr>
      <vt:lpstr>Decide to Reverse DOAC Anticoagulation and Perform Urgent (within 6 hrs) Upper Endoscopy</vt:lpstr>
      <vt:lpstr>Endoscopic Stigmata &amp; Rebleed Risk</vt:lpstr>
      <vt:lpstr>Injection</vt:lpstr>
      <vt:lpstr>Hemoclips</vt:lpstr>
      <vt:lpstr>Case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2022-09-29T10:55:51Z</dcterms:created>
  <dcterms:modified xsi:type="dcterms:W3CDTF">2022-10-14T14:15:30Z</dcterms:modified>
  <cp:contentStatus/>
</cp:coreProperties>
</file>