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93467" r:id="rId1"/>
  </p:sldMasterIdLst>
  <p:notesMasterIdLst>
    <p:notesMasterId r:id="rId14"/>
  </p:notesMasterIdLst>
  <p:sldIdLst>
    <p:sldId id="256" r:id="rId2"/>
    <p:sldId id="827" r:id="rId3"/>
    <p:sldId id="657" r:id="rId4"/>
    <p:sldId id="445" r:id="rId5"/>
    <p:sldId id="419" r:id="rId6"/>
    <p:sldId id="434" r:id="rId7"/>
    <p:sldId id="262" r:id="rId8"/>
    <p:sldId id="260" r:id="rId9"/>
    <p:sldId id="266" r:id="rId10"/>
    <p:sldId id="267" r:id="rId11"/>
    <p:sldId id="826"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16"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3A4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711" autoAdjust="0"/>
    <p:restoredTop sz="94298" autoAdjust="0"/>
  </p:normalViewPr>
  <p:slideViewPr>
    <p:cSldViewPr snapToGrid="0" snapToObjects="1">
      <p:cViewPr varScale="1">
        <p:scale>
          <a:sx n="107" d="100"/>
          <a:sy n="107" d="100"/>
        </p:scale>
        <p:origin x="108" y="342"/>
      </p:cViewPr>
      <p:guideLst>
        <p:guide orient="horz" pos="816"/>
        <p:guide pos="3840"/>
      </p:guideLst>
    </p:cSldViewPr>
  </p:slideViewPr>
  <p:notesTextViewPr>
    <p:cViewPr>
      <p:scale>
        <a:sx n="100" d="100"/>
        <a:sy n="100" d="100"/>
      </p:scale>
      <p:origin x="0" y="0"/>
    </p:cViewPr>
  </p:notesTextViewPr>
  <p:sorterViewPr>
    <p:cViewPr>
      <p:scale>
        <a:sx n="149" d="100"/>
        <a:sy n="149"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5BCF71-2AB8-42D2-B8FC-071A9FCFA078}" type="datetimeFigureOut">
              <a:rPr lang="en-US" smtClean="0"/>
              <a:t>10/14/2022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661419-07C2-4C88-A427-904D9F3DBC61}" type="slidenum">
              <a:rPr lang="en-US" smtClean="0"/>
              <a:t>‹#›</a:t>
            </a:fld>
            <a:endParaRPr lang="en-US"/>
          </a:p>
        </p:txBody>
      </p:sp>
    </p:spTree>
    <p:extLst>
      <p:ext uri="{BB962C8B-B14F-4D97-AF65-F5344CB8AC3E}">
        <p14:creationId xmlns:p14="http://schemas.microsoft.com/office/powerpoint/2010/main" val="464247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a:ln>
            <a:miter lim="800000"/>
            <a:headEnd/>
            <a:tailEnd/>
          </a:ln>
        </p:spPr>
        <p:txBody>
          <a:bodyPr/>
          <a:lstStyle/>
          <a:p>
            <a:fld id="{0612F932-9CEF-4C37-A5B8-17150F4D1F2A}" type="slidenum">
              <a:rPr lang="en-US" smtClean="0">
                <a:ea typeface="MS PGothic" pitchFamily="34" charset="-128"/>
              </a:rPr>
              <a:pPr/>
              <a:t>3</a:t>
            </a:fld>
            <a:endParaRPr lang="en-US">
              <a:ea typeface="MS PGothic" pitchFamily="34" charset="-128"/>
            </a:endParaRPr>
          </a:p>
        </p:txBody>
      </p:sp>
      <p:sp>
        <p:nvSpPr>
          <p:cNvPr id="34818" name="Rectangle 2"/>
          <p:cNvSpPr>
            <a:spLocks noChangeArrowheads="1"/>
          </p:cNvSpPr>
          <p:nvPr/>
        </p:nvSpPr>
        <p:spPr bwMode="auto">
          <a:xfrm>
            <a:off x="850900" y="4710113"/>
            <a:ext cx="5610225" cy="3651250"/>
          </a:xfrm>
          <a:prstGeom prst="rect">
            <a:avLst/>
          </a:prstGeom>
          <a:noFill/>
          <a:ln w="9525">
            <a:noFill/>
            <a:miter lim="800000"/>
            <a:headEnd/>
            <a:tailEnd/>
          </a:ln>
        </p:spPr>
        <p:txBody>
          <a:bodyPr lIns="98022" tIns="49013" rIns="98022" bIns="49013"/>
          <a:lstStyle/>
          <a:p>
            <a:pPr defTabSz="950913" eaLnBrk="0" hangingPunct="0"/>
            <a:r>
              <a:rPr lang="en-US" sz="1200">
                <a:latin typeface="Arial" charset="0"/>
              </a:rPr>
              <a:t>	</a:t>
            </a:r>
          </a:p>
          <a:p>
            <a:pPr defTabSz="950913" eaLnBrk="0" hangingPunct="0"/>
            <a:r>
              <a:rPr lang="en-US" sz="1200">
                <a:latin typeface="Arial" charset="0"/>
              </a:rPr>
              <a:t>This slide just shows how there are other risks for mortality. Patients don</a:t>
            </a:r>
            <a:r>
              <a:rPr lang="ja-JP" altLang="en-US" sz="1200">
                <a:latin typeface="Arial" charset="0"/>
              </a:rPr>
              <a:t>’</a:t>
            </a:r>
            <a:r>
              <a:rPr lang="en-US" altLang="ja-JP" sz="1200">
                <a:latin typeface="Arial" charset="0"/>
              </a:rPr>
              <a:t>t </a:t>
            </a:r>
          </a:p>
          <a:p>
            <a:pPr defTabSz="950913" eaLnBrk="0" hangingPunct="0"/>
            <a:r>
              <a:rPr lang="en-US" sz="1200">
                <a:latin typeface="Arial" charset="0"/>
              </a:rPr>
              <a:t>usually die of bleeding, but rather, they die of complications related to their </a:t>
            </a:r>
          </a:p>
          <a:p>
            <a:pPr defTabSz="950913" eaLnBrk="0" hangingPunct="0"/>
            <a:r>
              <a:rPr lang="en-US" sz="1200">
                <a:latin typeface="Arial" charset="0"/>
              </a:rPr>
              <a:t>underlying comorbidities. If the patient is high risk they go to ICU/Surgical </a:t>
            </a:r>
          </a:p>
          <a:p>
            <a:pPr defTabSz="950913" eaLnBrk="0" hangingPunct="0"/>
            <a:r>
              <a:rPr lang="en-US" sz="1200">
                <a:latin typeface="Arial" charset="0"/>
              </a:rPr>
              <a:t>Consultation, while low risk patients go to the medical ward.  Endoscopy will always be a resulting treatment to both risks.  </a:t>
            </a:r>
          </a:p>
        </p:txBody>
      </p:sp>
      <p:sp>
        <p:nvSpPr>
          <p:cNvPr id="34819" name="Rectangle 3"/>
          <p:cNvSpPr>
            <a:spLocks noGrp="1" noRot="1" noChangeAspect="1" noChangeArrowheads="1" noTextEdit="1"/>
          </p:cNvSpPr>
          <p:nvPr>
            <p:ph type="sldImg"/>
          </p:nvPr>
        </p:nvSpPr>
        <p:spPr>
          <a:xfrm>
            <a:off x="457200" y="719138"/>
            <a:ext cx="6400800" cy="3600450"/>
          </a:xfrm>
          <a:ln/>
        </p:spPr>
      </p:sp>
    </p:spTree>
    <p:extLst>
      <p:ext uri="{BB962C8B-B14F-4D97-AF65-F5344CB8AC3E}">
        <p14:creationId xmlns:p14="http://schemas.microsoft.com/office/powerpoint/2010/main" val="2960663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268A337-1E10-4018-AB31-46706B96257A}" type="slidenum">
              <a:rPr lang="en-US" smtClean="0"/>
              <a:pPr>
                <a:defRPr/>
              </a:pPr>
              <a:t>6</a:t>
            </a:fld>
            <a:endParaRPr lang="en-US" dirty="0"/>
          </a:p>
        </p:txBody>
      </p:sp>
    </p:spTree>
    <p:extLst>
      <p:ext uri="{BB962C8B-B14F-4D97-AF65-F5344CB8AC3E}">
        <p14:creationId xmlns:p14="http://schemas.microsoft.com/office/powerpoint/2010/main" val="366781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3AA0BB-CF17-3449-AA30-3B7C5695C7BA}" type="slidenum">
              <a:rPr lang="en-US" smtClean="0"/>
              <a:t>8</a:t>
            </a:fld>
            <a:endParaRPr lang="en-US"/>
          </a:p>
        </p:txBody>
      </p:sp>
    </p:spTree>
    <p:extLst>
      <p:ext uri="{BB962C8B-B14F-4D97-AF65-F5344CB8AC3E}">
        <p14:creationId xmlns:p14="http://schemas.microsoft.com/office/powerpoint/2010/main" val="17333429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3AA0BB-CF17-3449-AA30-3B7C5695C7BA}" type="slidenum">
              <a:rPr lang="en-US" smtClean="0"/>
              <a:t>11</a:t>
            </a:fld>
            <a:endParaRPr lang="en-US"/>
          </a:p>
        </p:txBody>
      </p:sp>
    </p:spTree>
    <p:extLst>
      <p:ext uri="{BB962C8B-B14F-4D97-AF65-F5344CB8AC3E}">
        <p14:creationId xmlns:p14="http://schemas.microsoft.com/office/powerpoint/2010/main" val="24625003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6_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grpSp>
        <p:nvGrpSpPr>
          <p:cNvPr id="2" name="Group 1">
            <a:extLst>
              <a:ext uri="{FF2B5EF4-FFF2-40B4-BE49-F238E27FC236}">
                <a16:creationId xmlns:a16="http://schemas.microsoft.com/office/drawing/2014/main" id="{52B88683-F4CA-439F-8BE8-ED2F20FC2E60}"/>
              </a:ext>
            </a:extLst>
          </p:cNvPr>
          <p:cNvGrpSpPr/>
          <p:nvPr/>
        </p:nvGrpSpPr>
        <p:grpSpPr>
          <a:xfrm>
            <a:off x="0" y="0"/>
            <a:ext cx="12192000" cy="975360"/>
            <a:chOff x="0" y="0"/>
            <a:chExt cx="12192000" cy="975360"/>
          </a:xfrm>
        </p:grpSpPr>
        <p:pic>
          <p:nvPicPr>
            <p:cNvPr id="8" name="Picture 7">
              <a:extLst>
                <a:ext uri="{FF2B5EF4-FFF2-40B4-BE49-F238E27FC236}">
                  <a16:creationId xmlns:a16="http://schemas.microsoft.com/office/drawing/2014/main" id="{812D41A0-A12B-4C60-BD42-0644A38EF1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9" name="Picture 8">
              <a:extLst>
                <a:ext uri="{FF2B5EF4-FFF2-40B4-BE49-F238E27FC236}">
                  <a16:creationId xmlns:a16="http://schemas.microsoft.com/office/drawing/2014/main" id="{491DB813-C245-435B-B415-FC1D6311886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6591" y="130185"/>
              <a:ext cx="2938657" cy="749188"/>
            </a:xfrm>
            <a:prstGeom prst="rect">
              <a:avLst/>
            </a:prstGeom>
          </p:spPr>
        </p:pic>
      </p:grpSp>
      <p:pic>
        <p:nvPicPr>
          <p:cNvPr id="4" name="Picture 3" descr="Logo&#10;&#10;Description automatically generated">
            <a:extLst>
              <a:ext uri="{FF2B5EF4-FFF2-40B4-BE49-F238E27FC236}">
                <a16:creationId xmlns:a16="http://schemas.microsoft.com/office/drawing/2014/main" id="{2BCE7E22-8E2F-6F9B-D3DF-5458DD9FF7A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99382" y="6042511"/>
            <a:ext cx="2822693" cy="755970"/>
          </a:xfrm>
          <a:prstGeom prst="rect">
            <a:avLst/>
          </a:prstGeom>
        </p:spPr>
      </p:pic>
    </p:spTree>
    <p:extLst>
      <p:ext uri="{BB962C8B-B14F-4D97-AF65-F5344CB8AC3E}">
        <p14:creationId xmlns:p14="http://schemas.microsoft.com/office/powerpoint/2010/main" val="2052247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606829"/>
            <a:ext cx="4272539" cy="5254221"/>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626224"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0" y="6356350"/>
            <a:ext cx="11199811"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935305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457201"/>
            <a:ext cx="6172200" cy="540385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0" y="6356350"/>
            <a:ext cx="10745787"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288756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ub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lgn="r">
              <a:defRPr sz="44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2926080" y="6356350"/>
            <a:ext cx="819911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grpSp>
        <p:nvGrpSpPr>
          <p:cNvPr id="8" name="Group 7">
            <a:extLst>
              <a:ext uri="{FF2B5EF4-FFF2-40B4-BE49-F238E27FC236}">
                <a16:creationId xmlns:a16="http://schemas.microsoft.com/office/drawing/2014/main" id="{089A264A-AC5B-4283-916B-BEA290A0B0D0}"/>
              </a:ext>
            </a:extLst>
          </p:cNvPr>
          <p:cNvGrpSpPr/>
          <p:nvPr/>
        </p:nvGrpSpPr>
        <p:grpSpPr>
          <a:xfrm>
            <a:off x="0" y="0"/>
            <a:ext cx="12192000" cy="975360"/>
            <a:chOff x="0" y="0"/>
            <a:chExt cx="12192000" cy="975360"/>
          </a:xfrm>
        </p:grpSpPr>
        <p:pic>
          <p:nvPicPr>
            <p:cNvPr id="9" name="Picture 8">
              <a:extLst>
                <a:ext uri="{FF2B5EF4-FFF2-40B4-BE49-F238E27FC236}">
                  <a16:creationId xmlns:a16="http://schemas.microsoft.com/office/drawing/2014/main" id="{96D2F3A7-2DDF-43EE-9D90-4DFF2A231E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0" name="Picture 9">
              <a:extLst>
                <a:ext uri="{FF2B5EF4-FFF2-40B4-BE49-F238E27FC236}">
                  <a16:creationId xmlns:a16="http://schemas.microsoft.com/office/drawing/2014/main" id="{858AA69B-06EA-4D76-8AD0-30EE6A4CE60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6591" y="130185"/>
              <a:ext cx="2938657" cy="749188"/>
            </a:xfrm>
            <a:prstGeom prst="rect">
              <a:avLst/>
            </a:prstGeom>
          </p:spPr>
        </p:pic>
      </p:grpSp>
      <p:pic>
        <p:nvPicPr>
          <p:cNvPr id="11" name="Picture 10">
            <a:extLst>
              <a:ext uri="{FF2B5EF4-FFF2-40B4-BE49-F238E27FC236}">
                <a16:creationId xmlns:a16="http://schemas.microsoft.com/office/drawing/2014/main" id="{8C9AB0E5-B29C-4E14-A39A-DA7D5DD440E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0643" y="6093534"/>
            <a:ext cx="1267742" cy="649084"/>
          </a:xfrm>
          <a:prstGeom prst="rect">
            <a:avLst/>
          </a:prstGeom>
        </p:spPr>
      </p:pic>
    </p:spTree>
    <p:extLst>
      <p:ext uri="{BB962C8B-B14F-4D97-AF65-F5344CB8AC3E}">
        <p14:creationId xmlns:p14="http://schemas.microsoft.com/office/powerpoint/2010/main" val="3967884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Sub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lgn="r">
              <a:defRPr sz="44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610349" y="4589463"/>
            <a:ext cx="4514851"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2926080" y="6356350"/>
            <a:ext cx="819911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1" name="Text Placeholder 2">
            <a:extLst>
              <a:ext uri="{FF2B5EF4-FFF2-40B4-BE49-F238E27FC236}">
                <a16:creationId xmlns:a16="http://schemas.microsoft.com/office/drawing/2014/main" id="{1FD911D0-DADF-4587-B77C-7892147F7563}"/>
              </a:ext>
            </a:extLst>
          </p:cNvPr>
          <p:cNvSpPr>
            <a:spLocks noGrp="1"/>
          </p:cNvSpPr>
          <p:nvPr>
            <p:ph type="body" idx="10"/>
          </p:nvPr>
        </p:nvSpPr>
        <p:spPr>
          <a:xfrm>
            <a:off x="1703543" y="4589463"/>
            <a:ext cx="4514851"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grpSp>
        <p:nvGrpSpPr>
          <p:cNvPr id="9" name="Group 8">
            <a:extLst>
              <a:ext uri="{FF2B5EF4-FFF2-40B4-BE49-F238E27FC236}">
                <a16:creationId xmlns:a16="http://schemas.microsoft.com/office/drawing/2014/main" id="{3F418F41-1686-4328-9724-A570C42561FC}"/>
              </a:ext>
            </a:extLst>
          </p:cNvPr>
          <p:cNvGrpSpPr/>
          <p:nvPr/>
        </p:nvGrpSpPr>
        <p:grpSpPr>
          <a:xfrm>
            <a:off x="0" y="0"/>
            <a:ext cx="12192000" cy="975360"/>
            <a:chOff x="0" y="0"/>
            <a:chExt cx="12192000" cy="975360"/>
          </a:xfrm>
        </p:grpSpPr>
        <p:pic>
          <p:nvPicPr>
            <p:cNvPr id="10" name="Picture 9">
              <a:extLst>
                <a:ext uri="{FF2B5EF4-FFF2-40B4-BE49-F238E27FC236}">
                  <a16:creationId xmlns:a16="http://schemas.microsoft.com/office/drawing/2014/main" id="{A9EEAEED-EB44-477F-806E-60576BE3F4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3" name="Picture 12">
              <a:extLst>
                <a:ext uri="{FF2B5EF4-FFF2-40B4-BE49-F238E27FC236}">
                  <a16:creationId xmlns:a16="http://schemas.microsoft.com/office/drawing/2014/main" id="{798061BD-8256-4ADE-A9F4-7FDD0026513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6591" y="130185"/>
              <a:ext cx="2938657" cy="749188"/>
            </a:xfrm>
            <a:prstGeom prst="rect">
              <a:avLst/>
            </a:prstGeom>
          </p:spPr>
        </p:pic>
      </p:grpSp>
      <p:pic>
        <p:nvPicPr>
          <p:cNvPr id="17" name="Picture 16">
            <a:extLst>
              <a:ext uri="{FF2B5EF4-FFF2-40B4-BE49-F238E27FC236}">
                <a16:creationId xmlns:a16="http://schemas.microsoft.com/office/drawing/2014/main" id="{A269C1E7-9B03-4DB0-8768-BFB3B740D5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0643" y="6093534"/>
            <a:ext cx="1267742" cy="649084"/>
          </a:xfrm>
          <a:prstGeom prst="rect">
            <a:avLst/>
          </a:prstGeom>
        </p:spPr>
      </p:pic>
    </p:spTree>
    <p:extLst>
      <p:ext uri="{BB962C8B-B14F-4D97-AF65-F5344CB8AC3E}">
        <p14:creationId xmlns:p14="http://schemas.microsoft.com/office/powerpoint/2010/main" val="1384292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2" name="Picture 1" descr="Logo&#10;&#10;Description automatically generated">
            <a:extLst>
              <a:ext uri="{FF2B5EF4-FFF2-40B4-BE49-F238E27FC236}">
                <a16:creationId xmlns:a16="http://schemas.microsoft.com/office/drawing/2014/main" id="{43DE5C8B-705E-BE72-B21D-1EBE63F7069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299382" y="6042511"/>
            <a:ext cx="2822693" cy="755970"/>
          </a:xfrm>
          <a:prstGeom prst="rect">
            <a:avLst/>
          </a:prstGeom>
        </p:spPr>
      </p:pic>
    </p:spTree>
    <p:extLst>
      <p:ext uri="{BB962C8B-B14F-4D97-AF65-F5344CB8AC3E}">
        <p14:creationId xmlns:p14="http://schemas.microsoft.com/office/powerpoint/2010/main" val="2434695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13194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6"/>
              </a:buClr>
              <a:buSzPct val="100000"/>
              <a:buFont typeface="Arial" panose="020B0604020202020204" pitchFamily="34" charset="0"/>
              <a:buChar char="•"/>
              <a:defRPr/>
            </a:lvl1pPr>
            <a:lvl2pPr marL="685800" indent="-228600">
              <a:buClr>
                <a:schemeClr val="accent6"/>
              </a:buClr>
              <a:buSzPct val="100000"/>
              <a:buFont typeface="Arial" panose="020B0604020202020204" pitchFamily="34" charset="0"/>
              <a:buChar char="•"/>
              <a:defRPr/>
            </a:lvl2pPr>
            <a:lvl3pPr marL="1143000" indent="-228600">
              <a:buClr>
                <a:schemeClr val="accent6"/>
              </a:buClr>
              <a:buSzPct val="100000"/>
              <a:buFont typeface="Arial" panose="020B0604020202020204" pitchFamily="34" charset="0"/>
              <a:buChar char="•"/>
              <a:defRPr/>
            </a:lvl3pPr>
            <a:lvl4pPr marL="1600200" indent="-228600">
              <a:buClr>
                <a:schemeClr val="accent6"/>
              </a:buClr>
              <a:buSzPct val="100000"/>
              <a:buFont typeface="Arial" panose="020B0604020202020204" pitchFamily="34" charset="0"/>
              <a:buChar char="•"/>
              <a:defRPr/>
            </a:lvl4pPr>
            <a:lvl5pPr marL="2057400" indent="-228600">
              <a:buClr>
                <a:schemeClr val="accent6"/>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768886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7" name="Picture 6" descr="Logo&#10;&#10;Description automatically generated">
            <a:extLst>
              <a:ext uri="{FF2B5EF4-FFF2-40B4-BE49-F238E27FC236}">
                <a16:creationId xmlns:a16="http://schemas.microsoft.com/office/drawing/2014/main" id="{7C61671B-929B-2E1F-BEE6-F6C389DD84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99382" y="6042511"/>
            <a:ext cx="2822693" cy="755970"/>
          </a:xfrm>
          <a:prstGeom prst="rect">
            <a:avLst/>
          </a:prstGeom>
        </p:spPr>
      </p:pic>
    </p:spTree>
    <p:extLst>
      <p:ext uri="{BB962C8B-B14F-4D97-AF65-F5344CB8AC3E}">
        <p14:creationId xmlns:p14="http://schemas.microsoft.com/office/powerpoint/2010/main" val="2781284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777162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0" y="6356350"/>
            <a:ext cx="10745787"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937618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6" name="Picture 5">
            <a:extLst>
              <a:ext uri="{FF2B5EF4-FFF2-40B4-BE49-F238E27FC236}">
                <a16:creationId xmlns:a16="http://schemas.microsoft.com/office/drawing/2014/main" id="{89BEF74D-8D28-4131-8F45-3779D7055172}"/>
              </a:ext>
            </a:extLst>
          </p:cNvPr>
          <p:cNvPicPr>
            <a:picLocks noChangeAspect="1"/>
          </p:cNvPicPr>
          <p:nvPr/>
        </p:nvPicPr>
        <p:blipFill rotWithShape="1">
          <a:blip r:embed="rId13" cstate="print">
            <a:extLst>
              <a:ext uri="{BEBA8EAE-BF5A-486C-A8C5-ECC9F3942E4B}">
                <a14:imgProps xmlns:a14="http://schemas.microsoft.com/office/drawing/2010/main">
                  <a14:imgLayer r:embed="rId14">
                    <a14:imgEffect>
                      <a14:sharpenSoften amount="-100000"/>
                    </a14:imgEffect>
                  </a14:imgLayer>
                </a14:imgProps>
              </a:ext>
              <a:ext uri="{28A0092B-C50C-407E-A947-70E740481C1C}">
                <a14:useLocalDpi xmlns:a14="http://schemas.microsoft.com/office/drawing/2010/main" val="0"/>
              </a:ext>
            </a:extLst>
          </a:blip>
          <a:srcRect/>
          <a:stretch/>
        </p:blipFill>
        <p:spPr>
          <a:xfrm>
            <a:off x="0" y="-3586"/>
            <a:ext cx="12192000" cy="106682"/>
          </a:xfrm>
          <a:prstGeom prst="rect">
            <a:avLst/>
          </a:prstGeom>
        </p:spPr>
      </p:pic>
      <p:sp>
        <p:nvSpPr>
          <p:cNvPr id="8" name="Footer Placeholder 4">
            <a:extLst>
              <a:ext uri="{FF2B5EF4-FFF2-40B4-BE49-F238E27FC236}">
                <a16:creationId xmlns:a16="http://schemas.microsoft.com/office/drawing/2014/main" id="{B6C3302F-87F6-4619-9382-93EEA9D2B073}"/>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29036095"/>
      </p:ext>
    </p:extLst>
  </p:cSld>
  <p:clrMap bg1="lt1" tx1="dk1" bg2="lt2" tx2="dk2" accent1="accent1" accent2="accent2" accent3="accent3" accent4="accent4" accent5="accent5" accent6="accent6" hlink="hlink" folHlink="folHlink"/>
  <p:sldLayoutIdLst>
    <p:sldLayoutId id="2147493468" r:id="rId1"/>
    <p:sldLayoutId id="2147493469" r:id="rId2"/>
    <p:sldLayoutId id="2147493470" r:id="rId3"/>
    <p:sldLayoutId id="2147493471" r:id="rId4"/>
    <p:sldLayoutId id="2147493472" r:id="rId5"/>
    <p:sldLayoutId id="2147493473" r:id="rId6"/>
    <p:sldLayoutId id="2147493474" r:id="rId7"/>
    <p:sldLayoutId id="2147493475" r:id="rId8"/>
    <p:sldLayoutId id="2147493476" r:id="rId9"/>
    <p:sldLayoutId id="2147493477" r:id="rId10"/>
    <p:sldLayoutId id="2147493478" r:id="rId11"/>
  </p:sldLayoutIdLst>
  <p:txStyles>
    <p:titleStyle>
      <a:lvl1pPr algn="l" defTabSz="914400" rtl="0" eaLnBrk="1" latinLnBrk="0" hangingPunct="1">
        <a:lnSpc>
          <a:spcPct val="100000"/>
        </a:lnSpc>
        <a:spcBef>
          <a:spcPct val="0"/>
        </a:spcBef>
        <a:buNone/>
        <a:defRPr sz="3200" b="1" i="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6"/>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Clr>
          <a:schemeClr val="accent6"/>
        </a:buClr>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C30CE-58A6-1B47-A0D2-8919818C20EB}"/>
              </a:ext>
            </a:extLst>
          </p:cNvPr>
          <p:cNvSpPr>
            <a:spLocks noGrp="1"/>
          </p:cNvSpPr>
          <p:nvPr>
            <p:ph type="title"/>
          </p:nvPr>
        </p:nvSpPr>
        <p:spPr>
          <a:xfrm>
            <a:off x="609601" y="1337953"/>
            <a:ext cx="10515600" cy="2852737"/>
          </a:xfrm>
        </p:spPr>
        <p:txBody>
          <a:bodyPr>
            <a:normAutofit fontScale="90000"/>
          </a:bodyPr>
          <a:lstStyle/>
          <a:p>
            <a:r>
              <a:rPr lang="en-US" dirty="0"/>
              <a:t>Life-Threatening GI Bleeds and Anticoagulation – Reversal Approaches in the Emergency Department</a:t>
            </a:r>
          </a:p>
        </p:txBody>
      </p:sp>
      <p:sp>
        <p:nvSpPr>
          <p:cNvPr id="3" name="Subtitle 2">
            <a:extLst>
              <a:ext uri="{FF2B5EF4-FFF2-40B4-BE49-F238E27FC236}">
                <a16:creationId xmlns:a16="http://schemas.microsoft.com/office/drawing/2014/main" id="{3F317D08-B4FC-EB4D-B218-115459EC2D62}"/>
              </a:ext>
            </a:extLst>
          </p:cNvPr>
          <p:cNvSpPr>
            <a:spLocks noGrp="1"/>
          </p:cNvSpPr>
          <p:nvPr>
            <p:ph type="body" idx="1"/>
          </p:nvPr>
        </p:nvSpPr>
        <p:spPr>
          <a:xfrm>
            <a:off x="609601" y="4217678"/>
            <a:ext cx="10515600" cy="2268537"/>
          </a:xfrm>
        </p:spPr>
        <p:txBody>
          <a:bodyPr>
            <a:normAutofit/>
          </a:bodyPr>
          <a:lstStyle/>
          <a:p>
            <a:r>
              <a:rPr lang="en-US" b="1" dirty="0"/>
              <a:t>Brooks D. Cash, MD, FACP, AGAF, FACG, FASGE</a:t>
            </a:r>
          </a:p>
          <a:p>
            <a:r>
              <a:rPr lang="en-US" dirty="0"/>
              <a:t>Dan and Lillie Sterling Professor of Medicine</a:t>
            </a:r>
          </a:p>
          <a:p>
            <a:r>
              <a:rPr lang="en-US" dirty="0"/>
              <a:t>Chief, Gastroenterology, Hepatology, and Nutrition </a:t>
            </a:r>
          </a:p>
          <a:p>
            <a:r>
              <a:rPr lang="en-US" dirty="0"/>
              <a:t>University of Texas Health Science Center at Houston</a:t>
            </a:r>
          </a:p>
          <a:p>
            <a:r>
              <a:rPr lang="en-US" dirty="0"/>
              <a:t>Houston, TX</a:t>
            </a:r>
          </a:p>
        </p:txBody>
      </p:sp>
    </p:spTree>
    <p:extLst>
      <p:ext uri="{BB962C8B-B14F-4D97-AF65-F5344CB8AC3E}">
        <p14:creationId xmlns:p14="http://schemas.microsoft.com/office/powerpoint/2010/main" val="1537205438"/>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01953-8F15-F34C-ACB1-B1B7D3270D91}"/>
              </a:ext>
            </a:extLst>
          </p:cNvPr>
          <p:cNvSpPr>
            <a:spLocks noGrp="1"/>
          </p:cNvSpPr>
          <p:nvPr>
            <p:ph type="title"/>
          </p:nvPr>
        </p:nvSpPr>
        <p:spPr/>
        <p:txBody>
          <a:bodyPr/>
          <a:lstStyle/>
          <a:p>
            <a:r>
              <a:rPr lang="en-US" dirty="0"/>
              <a:t>What Do the Guidelines Say? 2018 and Later</a:t>
            </a:r>
          </a:p>
        </p:txBody>
      </p:sp>
      <p:graphicFrame>
        <p:nvGraphicFramePr>
          <p:cNvPr id="4" name="Table 4">
            <a:extLst>
              <a:ext uri="{FF2B5EF4-FFF2-40B4-BE49-F238E27FC236}">
                <a16:creationId xmlns:a16="http://schemas.microsoft.com/office/drawing/2014/main" id="{91E3DEF0-0D99-4C4E-9C4E-79058206273E}"/>
              </a:ext>
            </a:extLst>
          </p:cNvPr>
          <p:cNvGraphicFramePr>
            <a:graphicFrameLocks noGrp="1"/>
          </p:cNvGraphicFramePr>
          <p:nvPr>
            <p:ph idx="4294967295"/>
          </p:nvPr>
        </p:nvGraphicFramePr>
        <p:xfrm>
          <a:off x="288402" y="1174750"/>
          <a:ext cx="11635292" cy="4907280"/>
        </p:xfrm>
        <a:graphic>
          <a:graphicData uri="http://schemas.openxmlformats.org/drawingml/2006/table">
            <a:tbl>
              <a:tblPr firstRow="1" bandRow="1">
                <a:tableStyleId>{5C22544A-7EE6-4342-B048-85BDC9FD1C3A}</a:tableStyleId>
              </a:tblPr>
              <a:tblGrid>
                <a:gridCol w="1921138">
                  <a:extLst>
                    <a:ext uri="{9D8B030D-6E8A-4147-A177-3AD203B41FA5}">
                      <a16:colId xmlns:a16="http://schemas.microsoft.com/office/drawing/2014/main" val="2713132007"/>
                    </a:ext>
                  </a:extLst>
                </a:gridCol>
                <a:gridCol w="1269403">
                  <a:extLst>
                    <a:ext uri="{9D8B030D-6E8A-4147-A177-3AD203B41FA5}">
                      <a16:colId xmlns:a16="http://schemas.microsoft.com/office/drawing/2014/main" val="1786538244"/>
                    </a:ext>
                  </a:extLst>
                </a:gridCol>
                <a:gridCol w="2076226">
                  <a:extLst>
                    <a:ext uri="{9D8B030D-6E8A-4147-A177-3AD203B41FA5}">
                      <a16:colId xmlns:a16="http://schemas.microsoft.com/office/drawing/2014/main" val="4250839714"/>
                    </a:ext>
                  </a:extLst>
                </a:gridCol>
                <a:gridCol w="3302597">
                  <a:extLst>
                    <a:ext uri="{9D8B030D-6E8A-4147-A177-3AD203B41FA5}">
                      <a16:colId xmlns:a16="http://schemas.microsoft.com/office/drawing/2014/main" val="2081961019"/>
                    </a:ext>
                  </a:extLst>
                </a:gridCol>
                <a:gridCol w="3065928">
                  <a:extLst>
                    <a:ext uri="{9D8B030D-6E8A-4147-A177-3AD203B41FA5}">
                      <a16:colId xmlns:a16="http://schemas.microsoft.com/office/drawing/2014/main" val="3740585542"/>
                    </a:ext>
                  </a:extLst>
                </a:gridCol>
              </a:tblGrid>
              <a:tr h="370840">
                <a:tc>
                  <a:txBody>
                    <a:bodyPr/>
                    <a:lstStyle/>
                    <a:p>
                      <a:pPr algn="ctr"/>
                      <a:r>
                        <a:rPr lang="en-US" sz="1600" dirty="0"/>
                        <a:t>Guideline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72C4"/>
                    </a:solidFill>
                  </a:tcPr>
                </a:tc>
                <a:tc>
                  <a:txBody>
                    <a:bodyPr/>
                    <a:lstStyle/>
                    <a:p>
                      <a:pPr algn="ctr"/>
                      <a:r>
                        <a:rPr lang="en-US" sz="1600" dirty="0"/>
                        <a:t>Year published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72C4"/>
                    </a:solidFill>
                  </a:tcPr>
                </a:tc>
                <a:tc>
                  <a:txBody>
                    <a:bodyPr/>
                    <a:lstStyle/>
                    <a:p>
                      <a:pPr algn="ctr"/>
                      <a:r>
                        <a:rPr lang="en-US" sz="1600" dirty="0"/>
                        <a:t>Patient Population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72C4"/>
                    </a:solidFill>
                  </a:tcPr>
                </a:tc>
                <a:tc>
                  <a:txBody>
                    <a:bodyPr/>
                    <a:lstStyle/>
                    <a:p>
                      <a:pPr algn="ctr"/>
                      <a:r>
                        <a:rPr lang="en-US" sz="1600" dirty="0"/>
                        <a:t>VKAs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72C4"/>
                    </a:solidFill>
                  </a:tcPr>
                </a:tc>
                <a:tc>
                  <a:txBody>
                    <a:bodyPr/>
                    <a:lstStyle/>
                    <a:p>
                      <a:pPr algn="ctr"/>
                      <a:r>
                        <a:rPr lang="en-US" sz="1600" dirty="0"/>
                        <a:t>DOACs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72C4"/>
                    </a:solidFill>
                  </a:tcPr>
                </a:tc>
                <a:extLst>
                  <a:ext uri="{0D108BD9-81ED-4DB2-BD59-A6C34878D82A}">
                    <a16:rowId xmlns:a16="http://schemas.microsoft.com/office/drawing/2014/main" val="1980507265"/>
                  </a:ext>
                </a:extLst>
              </a:tr>
              <a:tr h="370840">
                <a:tc>
                  <a:txBody>
                    <a:bodyPr/>
                    <a:lstStyle/>
                    <a:p>
                      <a:r>
                        <a:rPr lang="en-US" sz="1600" dirty="0"/>
                        <a:t>British Society of GI Lower GI Bleeding Guideline</a:t>
                      </a:r>
                      <a:br>
                        <a:rPr lang="en-US" sz="1600" dirty="0"/>
                      </a:b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pPr algn="ctr"/>
                      <a:r>
                        <a:rPr lang="en-US" sz="1600" dirty="0"/>
                        <a:t>2019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r>
                        <a:rPr lang="en-US" sz="1600" dirty="0"/>
                        <a:t>Pts experiencing lower GI bleeding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r>
                        <a:rPr lang="en-US" sz="1600" dirty="0"/>
                        <a:t>Reversal for unstable GI hemorrhage: </a:t>
                      </a:r>
                      <a:r>
                        <a:rPr lang="en-US" sz="1600" b="1" dirty="0"/>
                        <a:t>PCC </a:t>
                      </a:r>
                      <a:r>
                        <a:rPr lang="en-US" sz="1600" b="0" dirty="0"/>
                        <a:t>and</a:t>
                      </a:r>
                      <a:r>
                        <a:rPr lang="en-US" sz="1600" b="1" dirty="0"/>
                        <a:t> </a:t>
                      </a:r>
                      <a:r>
                        <a:rPr lang="en-US" sz="1600" dirty="0"/>
                        <a:t>Vit 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tc>
                  <a:txBody>
                    <a:bodyPr/>
                    <a:lstStyle/>
                    <a:p>
                      <a:r>
                        <a:rPr lang="en-US" sz="1600" dirty="0"/>
                        <a:t>Life-threatening hemorrhage: Consider reversal with specific agents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FD5EA"/>
                    </a:solidFill>
                  </a:tcPr>
                </a:tc>
                <a:extLst>
                  <a:ext uri="{0D108BD9-81ED-4DB2-BD59-A6C34878D82A}">
                    <a16:rowId xmlns:a16="http://schemas.microsoft.com/office/drawing/2014/main" val="3110231550"/>
                  </a:ext>
                </a:extLst>
              </a:tr>
              <a:tr h="370840">
                <a:tc>
                  <a:txBody>
                    <a:bodyPr/>
                    <a:lstStyle/>
                    <a:p>
                      <a:r>
                        <a:rPr lang="en-US" sz="1600" dirty="0"/>
                        <a:t>American College of Cardiology Guidance for Anticoagulation Reversal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a:txBody>
                    <a:bodyPr/>
                    <a:lstStyle/>
                    <a:p>
                      <a:pPr algn="ctr"/>
                      <a:r>
                        <a:rPr lang="en-US" sz="1600" dirty="0"/>
                        <a:t>2018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a:txBody>
                    <a:bodyPr/>
                    <a:lstStyle/>
                    <a:p>
                      <a:r>
                        <a:rPr lang="en-US" sz="1600" dirty="0"/>
                        <a:t>Pts with major or minor bleeding on VKAs/DOACs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t>First line: 4F-PCC</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Depends on INR: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&lt;2: clinical judgement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≥2 and &lt;4: 25 units/kg </a:t>
                      </a:r>
                    </a:p>
                    <a:p>
                      <a:r>
                        <a:rPr lang="en-US" sz="1600" dirty="0"/>
                        <a:t>4-6: 35 units/kg</a:t>
                      </a:r>
                    </a:p>
                    <a:p>
                      <a:r>
                        <a:rPr lang="en-US" sz="1600" dirty="0"/>
                        <a:t>&gt;6: 50 units/kg</a:t>
                      </a:r>
                      <a:br>
                        <a:rPr lang="en-US" sz="1600" dirty="0"/>
                      </a:br>
                      <a:endParaRPr lang="en-US" sz="1600" dirty="0"/>
                    </a:p>
                    <a:p>
                      <a:r>
                        <a:rPr lang="en-US" sz="1600" dirty="0"/>
                        <a:t>INR unavailable: 1000 units for any major GIB</a:t>
                      </a:r>
                      <a:br>
                        <a:rPr lang="en-US" sz="1600" dirty="0"/>
                      </a:br>
                      <a:endParaRPr lang="en-US" sz="1600" dirty="0"/>
                    </a:p>
                    <a:p>
                      <a:r>
                        <a:rPr lang="en-US" sz="1600" dirty="0"/>
                        <a:t>Second line: Plasma 10-15 mL/kg</a:t>
                      </a:r>
                      <a:br>
                        <a:rPr lang="en-US" sz="1600" dirty="0"/>
                      </a:br>
                      <a:endParaRPr lang="en-US" sz="1600" dirty="0"/>
                    </a:p>
                    <a:p>
                      <a:r>
                        <a:rPr lang="en-US" sz="1600" dirty="0" err="1"/>
                        <a:t>aPCC</a:t>
                      </a:r>
                      <a:r>
                        <a:rPr lang="en-US" sz="1600" dirty="0"/>
                        <a:t> not indicated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tc>
                  <a:txBody>
                    <a:bodyPr/>
                    <a:lstStyle/>
                    <a:p>
                      <a:r>
                        <a:rPr lang="en-US" sz="1600" dirty="0"/>
                        <a:t>Dabigatran:</a:t>
                      </a:r>
                      <a:r>
                        <a:rPr lang="en-US" sz="1600" b="1" dirty="0"/>
                        <a:t> </a:t>
                      </a:r>
                      <a:r>
                        <a:rPr lang="en-US" sz="1600" b="1" dirty="0" err="1"/>
                        <a:t>Idarucizumab</a:t>
                      </a:r>
                      <a:r>
                        <a:rPr lang="en-US" sz="1600" b="1" dirty="0"/>
                        <a:t> </a:t>
                      </a:r>
                      <a:r>
                        <a:rPr lang="en-US" sz="1600" dirty="0"/>
                        <a:t>or 4F-PCC or </a:t>
                      </a:r>
                      <a:r>
                        <a:rPr lang="en-US" sz="1600" dirty="0" err="1"/>
                        <a:t>aPCC</a:t>
                      </a:r>
                      <a:endParaRPr lang="en-US" sz="1600" dirty="0"/>
                    </a:p>
                    <a:p>
                      <a:r>
                        <a:rPr lang="en-US" sz="1600" dirty="0"/>
                        <a:t>- activated charcoal if</a:t>
                      </a:r>
                      <a:br>
                        <a:rPr lang="en-US" sz="1600" dirty="0"/>
                      </a:br>
                      <a:r>
                        <a:rPr lang="en-US" sz="1600" dirty="0"/>
                        <a:t>  ingestion within 2-4 </a:t>
                      </a:r>
                      <a:r>
                        <a:rPr lang="en-US" sz="1600" dirty="0" err="1"/>
                        <a:t>hrs</a:t>
                      </a:r>
                      <a:endParaRPr lang="en-US" sz="1600" dirty="0"/>
                    </a:p>
                    <a:p>
                      <a:endParaRPr lang="en-US" sz="1600" dirty="0"/>
                    </a:p>
                    <a:p>
                      <a:r>
                        <a:rPr lang="en-US" sz="1600" dirty="0" err="1"/>
                        <a:t>Edoxaban</a:t>
                      </a:r>
                      <a:r>
                        <a:rPr lang="en-US" sz="1600" dirty="0"/>
                        <a:t>: </a:t>
                      </a:r>
                      <a:r>
                        <a:rPr lang="en-US" sz="1600" b="1" dirty="0"/>
                        <a:t>4F-PCC</a:t>
                      </a:r>
                      <a:r>
                        <a:rPr lang="en-US" sz="1600" dirty="0"/>
                        <a:t> or </a:t>
                      </a:r>
                      <a:r>
                        <a:rPr lang="en-US" sz="1600" dirty="0" err="1"/>
                        <a:t>aPCC</a:t>
                      </a:r>
                      <a:endParaRPr lang="en-US" sz="1600" dirty="0"/>
                    </a:p>
                    <a:p>
                      <a:endParaRPr lang="en-US" sz="1600" dirty="0"/>
                    </a:p>
                    <a:p>
                      <a:r>
                        <a:rPr lang="en-US" sz="1600" dirty="0"/>
                        <a:t>Apixaban or rivaroxaban: </a:t>
                      </a:r>
                      <a:r>
                        <a:rPr lang="en-US" sz="1600" b="1" dirty="0"/>
                        <a:t>Andexanet Alfa</a:t>
                      </a:r>
                      <a:r>
                        <a:rPr lang="en-US" sz="1600" b="0" dirty="0"/>
                        <a:t> or 4F-PCC or </a:t>
                      </a:r>
                      <a:r>
                        <a:rPr lang="en-US" sz="1600" b="0" dirty="0" err="1"/>
                        <a:t>aPCC</a:t>
                      </a:r>
                      <a:endParaRPr lang="en-US"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BF5"/>
                    </a:solidFill>
                  </a:tcPr>
                </a:tc>
                <a:extLst>
                  <a:ext uri="{0D108BD9-81ED-4DB2-BD59-A6C34878D82A}">
                    <a16:rowId xmlns:a16="http://schemas.microsoft.com/office/drawing/2014/main" val="1040442925"/>
                  </a:ext>
                </a:extLst>
              </a:tr>
            </a:tbl>
          </a:graphicData>
        </a:graphic>
      </p:graphicFrame>
      <p:sp>
        <p:nvSpPr>
          <p:cNvPr id="6" name="Footer Placeholder 5">
            <a:extLst>
              <a:ext uri="{FF2B5EF4-FFF2-40B4-BE49-F238E27FC236}">
                <a16:creationId xmlns:a16="http://schemas.microsoft.com/office/drawing/2014/main" id="{E5F79B27-7C6E-0D06-3A59-9B786C7046C0}"/>
              </a:ext>
            </a:extLst>
          </p:cNvPr>
          <p:cNvSpPr>
            <a:spLocks noGrp="1"/>
          </p:cNvSpPr>
          <p:nvPr>
            <p:ph type="ftr" sz="quarter" idx="3"/>
          </p:nvPr>
        </p:nvSpPr>
        <p:spPr/>
        <p:txBody>
          <a:bodyPr/>
          <a:lstStyle/>
          <a:p>
            <a:r>
              <a:rPr lang="en-US" dirty="0" err="1"/>
              <a:t>DOAC</a:t>
            </a:r>
            <a:r>
              <a:rPr lang="en-US" dirty="0"/>
              <a:t>, direct oral anticoagulant; </a:t>
            </a:r>
            <a:r>
              <a:rPr lang="en-US" dirty="0" err="1"/>
              <a:t>VKA</a:t>
            </a:r>
            <a:r>
              <a:rPr lang="en-US" dirty="0"/>
              <a:t>, vitamin K antagonist.</a:t>
            </a:r>
          </a:p>
          <a:p>
            <a:r>
              <a:rPr lang="en-US" dirty="0"/>
              <a:t>Milling TJ, et al. </a:t>
            </a:r>
            <a:r>
              <a:rPr lang="en-US" i="1" dirty="0"/>
              <a:t>Dig Dis Sci. </a:t>
            </a:r>
            <a:r>
              <a:rPr lang="en-US" dirty="0"/>
              <a:t>2021;66(11):3698-3714 </a:t>
            </a:r>
          </a:p>
        </p:txBody>
      </p:sp>
    </p:spTree>
    <p:extLst>
      <p:ext uri="{BB962C8B-B14F-4D97-AF65-F5344CB8AC3E}">
        <p14:creationId xmlns:p14="http://schemas.microsoft.com/office/powerpoint/2010/main" val="3648371643"/>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86DF0-F28C-8BD3-2F3D-5DD8D9B9EA94}"/>
              </a:ext>
            </a:extLst>
          </p:cNvPr>
          <p:cNvSpPr>
            <a:spLocks noGrp="1"/>
          </p:cNvSpPr>
          <p:nvPr>
            <p:ph type="title"/>
          </p:nvPr>
        </p:nvSpPr>
        <p:spPr>
          <a:xfrm>
            <a:off x="609600" y="400469"/>
            <a:ext cx="10744200" cy="781570"/>
          </a:xfrm>
        </p:spPr>
        <p:txBody>
          <a:bodyPr/>
          <a:lstStyle/>
          <a:p>
            <a:r>
              <a:rPr lang="en-US" dirty="0"/>
              <a:t>Updated ACG-CAG Guidelines 2022</a:t>
            </a:r>
          </a:p>
        </p:txBody>
      </p:sp>
      <p:sp>
        <p:nvSpPr>
          <p:cNvPr id="3" name="Content Placeholder 2">
            <a:extLst>
              <a:ext uri="{FF2B5EF4-FFF2-40B4-BE49-F238E27FC236}">
                <a16:creationId xmlns:a16="http://schemas.microsoft.com/office/drawing/2014/main" id="{0B974BFA-E91A-8DA7-5DCC-F2DFFE371D88}"/>
              </a:ext>
            </a:extLst>
          </p:cNvPr>
          <p:cNvSpPr>
            <a:spLocks noGrp="1"/>
          </p:cNvSpPr>
          <p:nvPr>
            <p:ph idx="4294967295"/>
          </p:nvPr>
        </p:nvSpPr>
        <p:spPr>
          <a:xfrm>
            <a:off x="280587" y="1202136"/>
            <a:ext cx="11690350" cy="5383213"/>
          </a:xfrm>
        </p:spPr>
        <p:txBody>
          <a:bodyPr>
            <a:normAutofit fontScale="85000" lnSpcReduction="20000"/>
          </a:bodyPr>
          <a:lstStyle/>
          <a:p>
            <a:pPr marL="0" indent="0">
              <a:buNone/>
            </a:pPr>
            <a:r>
              <a:rPr lang="en-US" sz="2200" b="1" dirty="0"/>
              <a:t>Life-threatening hemorrhage defined as major clinically overt or apparent bleeding, resulting in:</a:t>
            </a:r>
          </a:p>
          <a:p>
            <a:r>
              <a:rPr lang="en-US" dirty="0"/>
              <a:t>hypovolemic shock or severe hypotension requiring pressors or surgery AND/OR</a:t>
            </a:r>
          </a:p>
          <a:p>
            <a:r>
              <a:rPr lang="en-US" dirty="0"/>
              <a:t>associated with a decrease in hemoglobin of &gt; 5 g/dL AND/OR</a:t>
            </a:r>
          </a:p>
          <a:p>
            <a:r>
              <a:rPr lang="en-US" dirty="0"/>
              <a:t>requiring transfusion of &gt; 5 units of packed red blood cells, or causing death</a:t>
            </a:r>
          </a:p>
          <a:p>
            <a:pPr lvl="1"/>
            <a:endParaRPr lang="en-US" dirty="0"/>
          </a:p>
          <a:p>
            <a:pPr marL="457200" indent="-457200">
              <a:lnSpc>
                <a:spcPct val="120000"/>
              </a:lnSpc>
              <a:buFont typeface="+mj-lt"/>
              <a:buAutoNum type="arabicPeriod"/>
            </a:pPr>
            <a:r>
              <a:rPr lang="en-US" dirty="0"/>
              <a:t>Warfarin: suggest PCC over FFP and </a:t>
            </a:r>
            <a:r>
              <a:rPr lang="en-US" dirty="0">
                <a:solidFill>
                  <a:srgbClr val="C00000"/>
                </a:solidFill>
              </a:rPr>
              <a:t>against FFP and Vit K </a:t>
            </a:r>
            <a:r>
              <a:rPr lang="en-US" dirty="0"/>
              <a:t>administration</a:t>
            </a:r>
          </a:p>
          <a:p>
            <a:pPr marL="457200" indent="-457200">
              <a:lnSpc>
                <a:spcPct val="120000"/>
              </a:lnSpc>
              <a:buFont typeface="+mj-lt"/>
              <a:buAutoNum type="arabicPeriod"/>
            </a:pPr>
            <a:r>
              <a:rPr lang="en-US" dirty="0"/>
              <a:t>Dabigatran: Idarucizumab or PCCs </a:t>
            </a:r>
            <a:r>
              <a:rPr lang="en-US" dirty="0">
                <a:solidFill>
                  <a:srgbClr val="C00000"/>
                </a:solidFill>
              </a:rPr>
              <a:t>may be appropriate in patients with a life-threatening GI bleed </a:t>
            </a:r>
            <a:r>
              <a:rPr lang="en-US" dirty="0"/>
              <a:t>who have taken dabigatran within the past 24 hours</a:t>
            </a:r>
          </a:p>
          <a:p>
            <a:pPr marL="457200" indent="-457200">
              <a:lnSpc>
                <a:spcPct val="120000"/>
              </a:lnSpc>
              <a:buFont typeface="+mj-lt"/>
              <a:buAutoNum type="arabicPeriod"/>
            </a:pPr>
            <a:r>
              <a:rPr lang="en-US" dirty="0"/>
              <a:t>Apixaban or rivaroxaban: Consider andexanet alfa or PCCs </a:t>
            </a:r>
            <a:r>
              <a:rPr lang="en-US" dirty="0">
                <a:solidFill>
                  <a:srgbClr val="C00000"/>
                </a:solidFill>
              </a:rPr>
              <a:t>in the setting of life-threatening GI bleeding</a:t>
            </a:r>
            <a:r>
              <a:rPr lang="en-US" dirty="0"/>
              <a:t> in hospitalized patients who have taken apixaban or rivaroxaban within the past 24 hours</a:t>
            </a:r>
          </a:p>
          <a:p>
            <a:pPr marL="457200" indent="-457200">
              <a:lnSpc>
                <a:spcPct val="120000"/>
              </a:lnSpc>
              <a:buFont typeface="+mj-lt"/>
              <a:buAutoNum type="arabicPeriod"/>
            </a:pPr>
            <a:r>
              <a:rPr lang="en-US" dirty="0"/>
              <a:t>Antiplatelet agents: Suggest </a:t>
            </a:r>
            <a:r>
              <a:rPr lang="en-US" dirty="0">
                <a:solidFill>
                  <a:srgbClr val="C00000"/>
                </a:solidFill>
              </a:rPr>
              <a:t>against </a:t>
            </a:r>
            <a:r>
              <a:rPr lang="en-US" dirty="0"/>
              <a:t>platelet transfusion in patients with antiplatelet-related GI bleeding who are not thrombocytopenic</a:t>
            </a:r>
          </a:p>
          <a:p>
            <a:pPr marL="457200" indent="-457200">
              <a:lnSpc>
                <a:spcPct val="120000"/>
              </a:lnSpc>
              <a:buFont typeface="+mj-lt"/>
              <a:buAutoNum type="arabicPeriod"/>
            </a:pPr>
            <a:r>
              <a:rPr lang="en-US" dirty="0"/>
              <a:t>ASA: suggest </a:t>
            </a:r>
            <a:r>
              <a:rPr lang="en-US" dirty="0">
                <a:solidFill>
                  <a:srgbClr val="C00000"/>
                </a:solidFill>
              </a:rPr>
              <a:t>against </a:t>
            </a:r>
            <a:r>
              <a:rPr lang="en-US" dirty="0"/>
              <a:t>holding the ASA; if held, should be resumed on the day hemostasis is endoscopically confirmed</a:t>
            </a:r>
          </a:p>
          <a:p>
            <a:pPr marL="0" indent="0">
              <a:buNone/>
            </a:pPr>
            <a:endParaRPr lang="en-US" dirty="0"/>
          </a:p>
        </p:txBody>
      </p:sp>
      <p:sp>
        <p:nvSpPr>
          <p:cNvPr id="6" name="Footer Placeholder 5">
            <a:extLst>
              <a:ext uri="{FF2B5EF4-FFF2-40B4-BE49-F238E27FC236}">
                <a16:creationId xmlns:a16="http://schemas.microsoft.com/office/drawing/2014/main" id="{D8C5E73A-23B4-5CBB-8B7E-8163F5446D09}"/>
              </a:ext>
            </a:extLst>
          </p:cNvPr>
          <p:cNvSpPr>
            <a:spLocks noGrp="1"/>
          </p:cNvSpPr>
          <p:nvPr>
            <p:ph type="ftr" sz="quarter" idx="3"/>
          </p:nvPr>
        </p:nvSpPr>
        <p:spPr/>
        <p:txBody>
          <a:bodyPr/>
          <a:lstStyle/>
          <a:p>
            <a:r>
              <a:rPr lang="en-US" dirty="0"/>
              <a:t>ASA, acetylsalicylic acid.</a:t>
            </a:r>
          </a:p>
          <a:p>
            <a:r>
              <a:rPr lang="en-US" dirty="0"/>
              <a:t>Abraham NS, et al. </a:t>
            </a:r>
            <a:r>
              <a:rPr lang="en-US" i="1" dirty="0"/>
              <a:t>Am J Gastroenterol. </a:t>
            </a:r>
            <a:r>
              <a:rPr lang="en-US" dirty="0"/>
              <a:t>2022;117:542-58.</a:t>
            </a:r>
          </a:p>
        </p:txBody>
      </p:sp>
    </p:spTree>
    <p:extLst>
      <p:ext uri="{BB962C8B-B14F-4D97-AF65-F5344CB8AC3E}">
        <p14:creationId xmlns:p14="http://schemas.microsoft.com/office/powerpoint/2010/main" val="1202853791"/>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7F89B-EDB2-954D-9A42-14216920F451}"/>
              </a:ext>
            </a:extLst>
          </p:cNvPr>
          <p:cNvSpPr>
            <a:spLocks noGrp="1"/>
          </p:cNvSpPr>
          <p:nvPr>
            <p:ph type="title"/>
          </p:nvPr>
        </p:nvSpPr>
        <p:spPr/>
        <p:txBody>
          <a:bodyPr/>
          <a:lstStyle/>
          <a:p>
            <a:r>
              <a:rPr lang="en-US" dirty="0"/>
              <a:t>Decision to Reverse Anticoagulation Depends on the Severity of Bleeding</a:t>
            </a:r>
          </a:p>
        </p:txBody>
      </p:sp>
      <p:sp>
        <p:nvSpPr>
          <p:cNvPr id="3" name="Content Placeholder 2">
            <a:extLst>
              <a:ext uri="{FF2B5EF4-FFF2-40B4-BE49-F238E27FC236}">
                <a16:creationId xmlns:a16="http://schemas.microsoft.com/office/drawing/2014/main" id="{346130F3-F92F-7844-938E-22C614A5E980}"/>
              </a:ext>
            </a:extLst>
          </p:cNvPr>
          <p:cNvSpPr>
            <a:spLocks noGrp="1"/>
          </p:cNvSpPr>
          <p:nvPr>
            <p:ph idx="1"/>
          </p:nvPr>
        </p:nvSpPr>
        <p:spPr>
          <a:xfrm>
            <a:off x="609600" y="1477906"/>
            <a:ext cx="10744200" cy="3365399"/>
          </a:xfrm>
        </p:spPr>
        <p:txBody>
          <a:bodyPr>
            <a:normAutofit/>
          </a:bodyPr>
          <a:lstStyle/>
          <a:p>
            <a:r>
              <a:rPr lang="en-US" sz="2800" dirty="0"/>
              <a:t>Reversal is desirable in a patient with serious or life-threatening bleeding who remains actively anticoagulated</a:t>
            </a:r>
          </a:p>
          <a:p>
            <a:pPr lvl="1"/>
            <a:r>
              <a:rPr lang="en-US" sz="2400" dirty="0"/>
              <a:t>RCTs to support this practice are lacking</a:t>
            </a:r>
          </a:p>
          <a:p>
            <a:r>
              <a:rPr lang="en-US" sz="2800" dirty="0"/>
              <a:t>Must balance the risk of life-threatening bleeding with the risk of thrombosis</a:t>
            </a:r>
          </a:p>
          <a:p>
            <a:pPr lvl="1"/>
            <a:r>
              <a:rPr lang="en-US" sz="2400" dirty="0"/>
              <a:t>Depends on the assessment of bleeding severity </a:t>
            </a:r>
          </a:p>
          <a:p>
            <a:pPr lvl="2"/>
            <a:r>
              <a:rPr lang="en-US" sz="2000" dirty="0"/>
              <a:t>(e.g., life-threatening versus major vs. clinically significant but non-major)</a:t>
            </a:r>
          </a:p>
        </p:txBody>
      </p:sp>
      <p:sp>
        <p:nvSpPr>
          <p:cNvPr id="7" name="TextBox 6">
            <a:extLst>
              <a:ext uri="{FF2B5EF4-FFF2-40B4-BE49-F238E27FC236}">
                <a16:creationId xmlns:a16="http://schemas.microsoft.com/office/drawing/2014/main" id="{ACAF55F6-583E-839B-7D3F-0D5F4EB5AE58}"/>
              </a:ext>
            </a:extLst>
          </p:cNvPr>
          <p:cNvSpPr txBox="1"/>
          <p:nvPr/>
        </p:nvSpPr>
        <p:spPr>
          <a:xfrm>
            <a:off x="966316" y="4968662"/>
            <a:ext cx="10279463"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1000"/>
              </a:spcBef>
              <a:spcAft>
                <a:spcPts val="0"/>
              </a:spcAft>
              <a:buClr>
                <a:srgbClr val="113854"/>
              </a:buClr>
              <a:buSzTx/>
              <a:buFont typeface="Arial" panose="020B0604020202020204" pitchFamily="34" charset="0"/>
              <a:buNone/>
              <a:tabLst/>
              <a:defRPr/>
            </a:pPr>
            <a:r>
              <a:rPr kumimoji="0" lang="en-US" sz="3600" b="1" i="0" u="none" strike="noStrike" kern="1200" cap="none" spc="0" normalizeH="0" baseline="0" noProof="0" dirty="0">
                <a:ln>
                  <a:noFill/>
                </a:ln>
                <a:solidFill>
                  <a:srgbClr val="000000">
                    <a:lumMod val="75000"/>
                  </a:srgbClr>
                </a:solidFill>
                <a:effectLst/>
                <a:uLnTx/>
                <a:uFillTx/>
                <a:latin typeface="Arial" panose="020B0604020202020204"/>
                <a:ea typeface="+mn-ea"/>
                <a:cs typeface="+mn-cs"/>
              </a:rPr>
              <a:t>These assessments are inherently subjective</a:t>
            </a:r>
          </a:p>
          <a:p>
            <a:pPr algn="ctr"/>
            <a:endParaRPr lang="en-US" sz="2400" b="1" dirty="0"/>
          </a:p>
        </p:txBody>
      </p:sp>
      <p:sp>
        <p:nvSpPr>
          <p:cNvPr id="8" name="Footer Placeholder 7">
            <a:extLst>
              <a:ext uri="{FF2B5EF4-FFF2-40B4-BE49-F238E27FC236}">
                <a16:creationId xmlns:a16="http://schemas.microsoft.com/office/drawing/2014/main" id="{5C6AD27F-FA83-1CD8-DBA0-A78A2CC7B6E9}"/>
              </a:ext>
            </a:extLst>
          </p:cNvPr>
          <p:cNvSpPr>
            <a:spLocks noGrp="1"/>
          </p:cNvSpPr>
          <p:nvPr>
            <p:ph type="ftr" sz="quarter" idx="3"/>
          </p:nvPr>
        </p:nvSpPr>
        <p:spPr/>
        <p:txBody>
          <a:bodyPr/>
          <a:lstStyle/>
          <a:p>
            <a:r>
              <a:rPr lang="en-US" dirty="0" err="1"/>
              <a:t>RCT</a:t>
            </a:r>
            <a:r>
              <a:rPr lang="en-US" dirty="0"/>
              <a:t>, randomized controlled trial.</a:t>
            </a:r>
          </a:p>
        </p:txBody>
      </p:sp>
    </p:spTree>
    <p:extLst>
      <p:ext uri="{BB962C8B-B14F-4D97-AF65-F5344CB8AC3E}">
        <p14:creationId xmlns:p14="http://schemas.microsoft.com/office/powerpoint/2010/main" val="732025295"/>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9877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Line 2"/>
          <p:cNvSpPr>
            <a:spLocks noChangeShapeType="1"/>
          </p:cNvSpPr>
          <p:nvPr/>
        </p:nvSpPr>
        <p:spPr bwMode="auto">
          <a:xfrm>
            <a:off x="5979609" y="2040625"/>
            <a:ext cx="0" cy="404812"/>
          </a:xfrm>
          <a:prstGeom prst="line">
            <a:avLst/>
          </a:prstGeom>
          <a:noFill/>
          <a:ln w="28575">
            <a:solidFill>
              <a:schemeClr val="bg1"/>
            </a:solidFill>
            <a:round/>
            <a:headEnd/>
            <a:tailEnd type="triangle" w="med" len="med"/>
          </a:ln>
        </p:spPr>
        <p:txBody>
          <a:bodyPr wrap="none" anchor="ctr"/>
          <a:lstStyle/>
          <a:p>
            <a:endParaRPr lang="en-US"/>
          </a:p>
        </p:txBody>
      </p:sp>
      <p:sp>
        <p:nvSpPr>
          <p:cNvPr id="33794" name="Freeform 3"/>
          <p:cNvSpPr>
            <a:spLocks/>
          </p:cNvSpPr>
          <p:nvPr/>
        </p:nvSpPr>
        <p:spPr bwMode="auto">
          <a:xfrm>
            <a:off x="2537909" y="4537762"/>
            <a:ext cx="6858000" cy="381000"/>
          </a:xfrm>
          <a:custGeom>
            <a:avLst/>
            <a:gdLst>
              <a:gd name="T0" fmla="*/ 0 w 3936"/>
              <a:gd name="T1" fmla="*/ 2147483647 h 240"/>
              <a:gd name="T2" fmla="*/ 0 w 3936"/>
              <a:gd name="T3" fmla="*/ 0 h 240"/>
              <a:gd name="T4" fmla="*/ 2147483647 w 3936"/>
              <a:gd name="T5" fmla="*/ 0 h 240"/>
              <a:gd name="T6" fmla="*/ 2147483647 w 3936"/>
              <a:gd name="T7" fmla="*/ 2147483647 h 240"/>
              <a:gd name="T8" fmla="*/ 0 60000 65536"/>
              <a:gd name="T9" fmla="*/ 0 60000 65536"/>
              <a:gd name="T10" fmla="*/ 0 60000 65536"/>
              <a:gd name="T11" fmla="*/ 0 60000 65536"/>
              <a:gd name="T12" fmla="*/ 0 w 3936"/>
              <a:gd name="T13" fmla="*/ 0 h 240"/>
              <a:gd name="T14" fmla="*/ 3936 w 3936"/>
              <a:gd name="T15" fmla="*/ 240 h 240"/>
            </a:gdLst>
            <a:ahLst/>
            <a:cxnLst>
              <a:cxn ang="T8">
                <a:pos x="T0" y="T1"/>
              </a:cxn>
              <a:cxn ang="T9">
                <a:pos x="T2" y="T3"/>
              </a:cxn>
              <a:cxn ang="T10">
                <a:pos x="T4" y="T5"/>
              </a:cxn>
              <a:cxn ang="T11">
                <a:pos x="T6" y="T7"/>
              </a:cxn>
            </a:cxnLst>
            <a:rect l="T12" t="T13" r="T14" b="T15"/>
            <a:pathLst>
              <a:path w="3936" h="240">
                <a:moveTo>
                  <a:pt x="0" y="240"/>
                </a:moveTo>
                <a:lnTo>
                  <a:pt x="0" y="0"/>
                </a:lnTo>
                <a:lnTo>
                  <a:pt x="3936" y="0"/>
                </a:lnTo>
                <a:lnTo>
                  <a:pt x="3936" y="240"/>
                </a:lnTo>
              </a:path>
            </a:pathLst>
          </a:custGeom>
          <a:noFill/>
          <a:ln w="31750">
            <a:solidFill>
              <a:schemeClr val="tx1"/>
            </a:solidFill>
            <a:round/>
            <a:headEnd type="triangle" w="sm" len="sm"/>
            <a:tailEnd type="triangle" w="sm" len="sm"/>
          </a:ln>
        </p:spPr>
        <p:txBody>
          <a:bodyPr/>
          <a:lstStyle/>
          <a:p>
            <a:endParaRPr lang="en-US"/>
          </a:p>
        </p:txBody>
      </p:sp>
      <p:sp>
        <p:nvSpPr>
          <p:cNvPr id="33795" name="Line 4"/>
          <p:cNvSpPr>
            <a:spLocks noChangeShapeType="1"/>
          </p:cNvSpPr>
          <p:nvPr/>
        </p:nvSpPr>
        <p:spPr bwMode="auto">
          <a:xfrm>
            <a:off x="6096000" y="5964238"/>
            <a:ext cx="0" cy="404812"/>
          </a:xfrm>
          <a:prstGeom prst="line">
            <a:avLst/>
          </a:prstGeom>
          <a:noFill/>
          <a:ln w="28575">
            <a:solidFill>
              <a:schemeClr val="bg1"/>
            </a:solidFill>
            <a:round/>
            <a:headEnd/>
            <a:tailEnd type="triangle" w="med" len="med"/>
          </a:ln>
        </p:spPr>
        <p:txBody>
          <a:bodyPr wrap="none" anchor="ctr"/>
          <a:lstStyle/>
          <a:p>
            <a:endParaRPr lang="en-US"/>
          </a:p>
        </p:txBody>
      </p:sp>
      <p:sp>
        <p:nvSpPr>
          <p:cNvPr id="33796" name="Rectangle 5"/>
          <p:cNvSpPr>
            <a:spLocks noGrp="1" noChangeArrowheads="1"/>
          </p:cNvSpPr>
          <p:nvPr>
            <p:ph type="title"/>
          </p:nvPr>
        </p:nvSpPr>
        <p:spPr/>
        <p:txBody>
          <a:bodyPr/>
          <a:lstStyle/>
          <a:p>
            <a:r>
              <a:rPr lang="en-US" dirty="0"/>
              <a:t>Management of Acute GI Bleeding</a:t>
            </a:r>
          </a:p>
        </p:txBody>
      </p:sp>
      <p:sp>
        <p:nvSpPr>
          <p:cNvPr id="2" name="Footer Placeholder 1">
            <a:extLst>
              <a:ext uri="{FF2B5EF4-FFF2-40B4-BE49-F238E27FC236}">
                <a16:creationId xmlns:a16="http://schemas.microsoft.com/office/drawing/2014/main" id="{3C2A39AB-396D-7092-D1E4-E9A9437B787F}"/>
              </a:ext>
            </a:extLst>
          </p:cNvPr>
          <p:cNvSpPr>
            <a:spLocks noGrp="1"/>
          </p:cNvSpPr>
          <p:nvPr>
            <p:ph type="ftr" sz="quarter" idx="3"/>
          </p:nvPr>
        </p:nvSpPr>
        <p:spPr>
          <a:xfrm>
            <a:off x="609601" y="6356350"/>
            <a:ext cx="8212852" cy="442131"/>
          </a:xfrm>
        </p:spPr>
        <p:txBody>
          <a:bodyPr/>
          <a:lstStyle/>
          <a:p>
            <a:r>
              <a:rPr lang="en-US" dirty="0"/>
              <a:t>CBC, complete blood count; </a:t>
            </a:r>
            <a:r>
              <a:rPr lang="en-US" dirty="0" err="1"/>
              <a:t>LFT</a:t>
            </a:r>
            <a:r>
              <a:rPr lang="en-US" dirty="0"/>
              <a:t>, liver function test; ICU, intensive care unit; </a:t>
            </a:r>
            <a:r>
              <a:rPr lang="en-US" dirty="0" err="1"/>
              <a:t>NPO</a:t>
            </a:r>
            <a:r>
              <a:rPr lang="en-US" dirty="0"/>
              <a:t>, nil per </a:t>
            </a:r>
            <a:r>
              <a:rPr lang="en-US" dirty="0" err="1"/>
              <a:t>os</a:t>
            </a:r>
            <a:r>
              <a:rPr lang="en-US" dirty="0"/>
              <a:t>; PT, prothrombin time; PTT, partial thromboplastin time.</a:t>
            </a:r>
          </a:p>
          <a:p>
            <a:r>
              <a:rPr lang="en-US" dirty="0"/>
              <a:t>Laine L, et al. </a:t>
            </a:r>
            <a:r>
              <a:rPr lang="en-US" i="1" dirty="0"/>
              <a:t>N </a:t>
            </a:r>
            <a:r>
              <a:rPr lang="en-US" i="1" dirty="0" err="1"/>
              <a:t>Engl</a:t>
            </a:r>
            <a:r>
              <a:rPr lang="en-US" i="1" dirty="0"/>
              <a:t> J Med. </a:t>
            </a:r>
            <a:r>
              <a:rPr lang="en-US" dirty="0"/>
              <a:t>1994;331(11):717-727. </a:t>
            </a:r>
          </a:p>
        </p:txBody>
      </p:sp>
      <p:sp>
        <p:nvSpPr>
          <p:cNvPr id="33797" name="Text Box 6"/>
          <p:cNvSpPr txBox="1">
            <a:spLocks noChangeArrowheads="1"/>
          </p:cNvSpPr>
          <p:nvPr/>
        </p:nvSpPr>
        <p:spPr bwMode="invGray">
          <a:xfrm>
            <a:off x="1394909" y="1413562"/>
            <a:ext cx="9144000" cy="1261884"/>
          </a:xfrm>
          <a:prstGeom prst="rect">
            <a:avLst/>
          </a:prstGeom>
          <a:solidFill>
            <a:schemeClr val="bg2"/>
          </a:solidFill>
          <a:ln w="9525">
            <a:solidFill>
              <a:schemeClr val="hlink"/>
            </a:solidFill>
            <a:miter lim="800000"/>
            <a:headEnd/>
            <a:tailEnd/>
          </a:ln>
        </p:spPr>
        <p:txBody>
          <a:bodyPr>
            <a:spAutoFit/>
          </a:bodyPr>
          <a:lstStyle/>
          <a:p>
            <a:pPr algn="ctr"/>
            <a:r>
              <a:rPr lang="en-US" sz="1900" b="1" u="sng" dirty="0">
                <a:latin typeface="Arial" charset="0"/>
              </a:rPr>
              <a:t>Initial Management</a:t>
            </a:r>
          </a:p>
          <a:p>
            <a:r>
              <a:rPr lang="en-US" sz="1900" b="1" dirty="0">
                <a:latin typeface="Arial" charset="0"/>
              </a:rPr>
              <a:t>IV Access (2 large bore IV)			   Type and Cross</a:t>
            </a:r>
          </a:p>
          <a:p>
            <a:r>
              <a:rPr lang="en-US" sz="1900" b="1" dirty="0">
                <a:latin typeface="Arial" charset="0"/>
              </a:rPr>
              <a:t>Hemodynamic Assessment			   Resuscitation Measures</a:t>
            </a:r>
          </a:p>
          <a:p>
            <a:r>
              <a:rPr lang="en-US" sz="1900" b="1" dirty="0">
                <a:latin typeface="Arial" charset="0"/>
              </a:rPr>
              <a:t>CBC, PT/ PTT; INR, LFTs, electrolytes/creatinine	   NPO</a:t>
            </a:r>
          </a:p>
        </p:txBody>
      </p:sp>
      <p:sp>
        <p:nvSpPr>
          <p:cNvPr id="33798" name="Text Box 7"/>
          <p:cNvSpPr txBox="1">
            <a:spLocks noChangeArrowheads="1"/>
          </p:cNvSpPr>
          <p:nvPr/>
        </p:nvSpPr>
        <p:spPr bwMode="auto">
          <a:xfrm>
            <a:off x="1394909" y="4994963"/>
            <a:ext cx="2438400" cy="366713"/>
          </a:xfrm>
          <a:prstGeom prst="rect">
            <a:avLst/>
          </a:prstGeom>
          <a:noFill/>
          <a:ln w="9525">
            <a:noFill/>
            <a:miter lim="800000"/>
            <a:headEnd/>
            <a:tailEnd/>
          </a:ln>
        </p:spPr>
        <p:txBody>
          <a:bodyPr>
            <a:spAutoFit/>
          </a:bodyPr>
          <a:lstStyle/>
          <a:p>
            <a:pPr algn="ctr"/>
            <a:r>
              <a:rPr lang="en-US" sz="1800" b="1" dirty="0">
                <a:latin typeface="Arial" charset="0"/>
              </a:rPr>
              <a:t>ICU/Surgical consult</a:t>
            </a:r>
          </a:p>
        </p:txBody>
      </p:sp>
      <p:sp>
        <p:nvSpPr>
          <p:cNvPr id="33799" name="Text Box 8"/>
          <p:cNvSpPr txBox="1">
            <a:spLocks noChangeArrowheads="1"/>
          </p:cNvSpPr>
          <p:nvPr/>
        </p:nvSpPr>
        <p:spPr bwMode="auto">
          <a:xfrm>
            <a:off x="8330697" y="4894950"/>
            <a:ext cx="1917700" cy="366712"/>
          </a:xfrm>
          <a:prstGeom prst="rect">
            <a:avLst/>
          </a:prstGeom>
          <a:noFill/>
          <a:ln w="9525">
            <a:noFill/>
            <a:miter lim="800000"/>
            <a:headEnd/>
            <a:tailEnd/>
          </a:ln>
        </p:spPr>
        <p:txBody>
          <a:bodyPr wrap="none">
            <a:spAutoFit/>
          </a:bodyPr>
          <a:lstStyle/>
          <a:p>
            <a:pPr algn="ctr"/>
            <a:r>
              <a:rPr lang="en-US" sz="1800" b="1">
                <a:latin typeface="Arial" charset="0"/>
              </a:rPr>
              <a:t>Med./Surg.</a:t>
            </a:r>
            <a:r>
              <a:rPr lang="en-US" sz="1600" b="1">
                <a:latin typeface="Arial" charset="0"/>
              </a:rPr>
              <a:t> Ward</a:t>
            </a:r>
          </a:p>
        </p:txBody>
      </p:sp>
      <p:sp>
        <p:nvSpPr>
          <p:cNvPr id="33800" name="Text Box 9"/>
          <p:cNvSpPr txBox="1">
            <a:spLocks noChangeArrowheads="1"/>
          </p:cNvSpPr>
          <p:nvPr/>
        </p:nvSpPr>
        <p:spPr bwMode="invGray">
          <a:xfrm>
            <a:off x="4214309" y="5333101"/>
            <a:ext cx="3505200" cy="390525"/>
          </a:xfrm>
          <a:prstGeom prst="rect">
            <a:avLst/>
          </a:prstGeom>
          <a:solidFill>
            <a:srgbClr val="ADB9CA"/>
          </a:solidFill>
          <a:ln w="9525">
            <a:solidFill>
              <a:srgbClr val="CCDEFA"/>
            </a:solidFill>
            <a:miter lim="800000"/>
            <a:headEnd/>
            <a:tailEnd/>
          </a:ln>
        </p:spPr>
        <p:txBody>
          <a:bodyPr>
            <a:spAutoFit/>
          </a:bodyPr>
          <a:lstStyle/>
          <a:p>
            <a:pPr algn="ctr"/>
            <a:r>
              <a:rPr lang="en-US" sz="1900" b="1" dirty="0">
                <a:latin typeface="Arial" charset="0"/>
              </a:rPr>
              <a:t>Endoscopy ± Hemostasis</a:t>
            </a:r>
          </a:p>
        </p:txBody>
      </p:sp>
      <p:sp>
        <p:nvSpPr>
          <p:cNvPr id="33801" name="Text Box 10"/>
          <p:cNvSpPr txBox="1">
            <a:spLocks noChangeArrowheads="1"/>
          </p:cNvSpPr>
          <p:nvPr/>
        </p:nvSpPr>
        <p:spPr bwMode="invGray">
          <a:xfrm>
            <a:off x="3757109" y="3242362"/>
            <a:ext cx="4572000" cy="406400"/>
          </a:xfrm>
          <a:prstGeom prst="rect">
            <a:avLst/>
          </a:prstGeom>
          <a:solidFill>
            <a:schemeClr val="bg2"/>
          </a:solidFill>
          <a:ln w="9525">
            <a:solidFill>
              <a:schemeClr val="hlink"/>
            </a:solidFill>
            <a:miter lim="800000"/>
            <a:headEnd/>
            <a:tailEnd/>
          </a:ln>
        </p:spPr>
        <p:txBody>
          <a:bodyPr/>
          <a:lstStyle/>
          <a:p>
            <a:pPr algn="ctr"/>
            <a:r>
              <a:rPr lang="en-US" sz="1900" b="1" u="sng">
                <a:latin typeface="Arial" charset="0"/>
              </a:rPr>
              <a:t>Assess Initial Risk</a:t>
            </a:r>
          </a:p>
        </p:txBody>
      </p:sp>
      <p:sp>
        <p:nvSpPr>
          <p:cNvPr id="33802" name="Text Box 11"/>
          <p:cNvSpPr txBox="1">
            <a:spLocks noChangeArrowheads="1"/>
          </p:cNvSpPr>
          <p:nvPr/>
        </p:nvSpPr>
        <p:spPr bwMode="invGray">
          <a:xfrm>
            <a:off x="3757109" y="3651938"/>
            <a:ext cx="4572000" cy="1266825"/>
          </a:xfrm>
          <a:prstGeom prst="rect">
            <a:avLst/>
          </a:prstGeom>
          <a:solidFill>
            <a:srgbClr val="FFC000"/>
          </a:solidFill>
          <a:ln w="9525">
            <a:noFill/>
            <a:miter lim="800000"/>
            <a:headEnd/>
            <a:tailEnd/>
          </a:ln>
        </p:spPr>
        <p:txBody>
          <a:bodyPr/>
          <a:lstStyle/>
          <a:p>
            <a:pPr marL="114300" indent="-114300">
              <a:buFontTx/>
              <a:buChar char="-"/>
              <a:tabLst>
                <a:tab pos="2228850" algn="l"/>
              </a:tabLst>
            </a:pPr>
            <a:r>
              <a:rPr lang="en-US" sz="1600" b="1" dirty="0">
                <a:latin typeface="Arial" charset="0"/>
              </a:rPr>
              <a:t>Age &gt;60 years	</a:t>
            </a:r>
          </a:p>
          <a:p>
            <a:pPr marL="114300" indent="-114300">
              <a:buFontTx/>
              <a:buChar char="-"/>
              <a:tabLst>
                <a:tab pos="2228850" algn="l"/>
              </a:tabLst>
            </a:pPr>
            <a:r>
              <a:rPr lang="en-US" sz="1600" b="1" dirty="0">
                <a:latin typeface="Arial" charset="0"/>
              </a:rPr>
              <a:t>Comorbidity</a:t>
            </a:r>
          </a:p>
          <a:p>
            <a:pPr marL="114300" indent="-114300">
              <a:buFontTx/>
              <a:buChar char="-"/>
              <a:tabLst>
                <a:tab pos="2228850" algn="l"/>
              </a:tabLst>
            </a:pPr>
            <a:r>
              <a:rPr lang="en-US" sz="1600" b="1" dirty="0">
                <a:latin typeface="Arial" charset="0"/>
              </a:rPr>
              <a:t>Low systolic blood </a:t>
            </a:r>
            <a:br>
              <a:rPr lang="en-US" sz="1600" b="1" dirty="0">
                <a:latin typeface="Arial" charset="0"/>
              </a:rPr>
            </a:br>
            <a:r>
              <a:rPr lang="en-US" sz="1600" b="1" dirty="0">
                <a:latin typeface="Arial" charset="0"/>
              </a:rPr>
              <a:t>pressure</a:t>
            </a:r>
          </a:p>
          <a:p>
            <a:pPr marL="114300" indent="-114300">
              <a:buFontTx/>
              <a:buChar char="-"/>
              <a:tabLst>
                <a:tab pos="2228850" algn="l"/>
              </a:tabLst>
            </a:pPr>
            <a:r>
              <a:rPr lang="en-US" sz="1600" b="1" dirty="0">
                <a:latin typeface="Arial" charset="0"/>
              </a:rPr>
              <a:t>Anticoagulation</a:t>
            </a:r>
          </a:p>
          <a:p>
            <a:pPr marL="114300" indent="-114300">
              <a:buFontTx/>
              <a:buChar char="-"/>
              <a:tabLst>
                <a:tab pos="2228850" algn="l"/>
              </a:tabLst>
            </a:pPr>
            <a:endParaRPr lang="en-US" sz="1600" b="1" dirty="0">
              <a:latin typeface="Arial" charset="0"/>
            </a:endParaRPr>
          </a:p>
        </p:txBody>
      </p:sp>
      <p:sp>
        <p:nvSpPr>
          <p:cNvPr id="33803" name="Rectangle 12"/>
          <p:cNvSpPr>
            <a:spLocks noChangeArrowheads="1"/>
          </p:cNvSpPr>
          <p:nvPr/>
        </p:nvSpPr>
        <p:spPr bwMode="auto">
          <a:xfrm>
            <a:off x="6119310" y="3623363"/>
            <a:ext cx="2047875" cy="1558925"/>
          </a:xfrm>
          <a:prstGeom prst="rect">
            <a:avLst/>
          </a:prstGeom>
          <a:noFill/>
          <a:ln w="28575">
            <a:noFill/>
            <a:miter lim="800000"/>
            <a:headEnd/>
            <a:tailEnd/>
          </a:ln>
        </p:spPr>
        <p:txBody>
          <a:bodyPr lIns="45720" rIns="45720">
            <a:spAutoFit/>
          </a:bodyPr>
          <a:lstStyle/>
          <a:p>
            <a:pPr marL="114300" indent="-114300">
              <a:buFontTx/>
              <a:buChar char="-"/>
            </a:pPr>
            <a:r>
              <a:rPr lang="en-US" sz="1600" b="1" dirty="0">
                <a:latin typeface="Arial" charset="0"/>
              </a:rPr>
              <a:t>Shock</a:t>
            </a:r>
          </a:p>
          <a:p>
            <a:pPr marL="114300" indent="-114300">
              <a:buFontTx/>
              <a:buChar char="-"/>
            </a:pPr>
            <a:r>
              <a:rPr lang="en-US" sz="1600" b="1" dirty="0">
                <a:latin typeface="Arial" charset="0"/>
              </a:rPr>
              <a:t>Ongoing bleed</a:t>
            </a:r>
          </a:p>
          <a:p>
            <a:pPr marL="114300" indent="-114300">
              <a:buFontTx/>
              <a:buChar char="-"/>
            </a:pPr>
            <a:r>
              <a:rPr lang="en-US" sz="1600" b="1" dirty="0">
                <a:latin typeface="Arial" charset="0"/>
              </a:rPr>
              <a:t>Prolonged PT</a:t>
            </a:r>
          </a:p>
          <a:p>
            <a:pPr marL="114300" indent="-114300">
              <a:buFontTx/>
              <a:buChar char="-"/>
            </a:pPr>
            <a:r>
              <a:rPr lang="en-US" sz="1600" b="1" dirty="0">
                <a:latin typeface="Arial" charset="0"/>
              </a:rPr>
              <a:t>Erratic mental status</a:t>
            </a:r>
          </a:p>
          <a:p>
            <a:pPr marL="114300" indent="-114300">
              <a:buFontTx/>
              <a:buChar char="-"/>
            </a:pPr>
            <a:endParaRPr lang="en-US" sz="1600" b="1" dirty="0">
              <a:latin typeface="Arial" charset="0"/>
            </a:endParaRPr>
          </a:p>
        </p:txBody>
      </p:sp>
      <p:cxnSp>
        <p:nvCxnSpPr>
          <p:cNvPr id="33805" name="AutoShape 14"/>
          <p:cNvCxnSpPr>
            <a:cxnSpLocks noChangeShapeType="1"/>
          </p:cNvCxnSpPr>
          <p:nvPr/>
        </p:nvCxnSpPr>
        <p:spPr bwMode="auto">
          <a:xfrm rot="16200000" flipH="1">
            <a:off x="3242759" y="4671112"/>
            <a:ext cx="190500" cy="1600200"/>
          </a:xfrm>
          <a:prstGeom prst="bentConnector2">
            <a:avLst/>
          </a:prstGeom>
          <a:noFill/>
          <a:ln w="28575">
            <a:solidFill>
              <a:schemeClr val="tx1"/>
            </a:solidFill>
            <a:miter lim="800000"/>
            <a:headEnd type="none" w="sm" len="sm"/>
            <a:tailEnd type="triangle" w="med" len="med"/>
          </a:ln>
        </p:spPr>
      </p:cxnSp>
      <p:cxnSp>
        <p:nvCxnSpPr>
          <p:cNvPr id="33806" name="AutoShape 15"/>
          <p:cNvCxnSpPr>
            <a:cxnSpLocks noChangeShapeType="1"/>
          </p:cNvCxnSpPr>
          <p:nvPr/>
        </p:nvCxnSpPr>
        <p:spPr bwMode="auto">
          <a:xfrm rot="5400000">
            <a:off x="8507704" y="4663969"/>
            <a:ext cx="155575" cy="1579563"/>
          </a:xfrm>
          <a:prstGeom prst="bentConnector2">
            <a:avLst/>
          </a:prstGeom>
          <a:noFill/>
          <a:ln w="28575">
            <a:solidFill>
              <a:schemeClr val="tx1"/>
            </a:solidFill>
            <a:miter lim="800000"/>
            <a:headEnd type="none" w="sm" len="sm"/>
            <a:tailEnd type="triangle" w="med" len="med"/>
          </a:ln>
        </p:spPr>
      </p:cxnSp>
      <p:sp>
        <p:nvSpPr>
          <p:cNvPr id="33808" name="Text Box 17"/>
          <p:cNvSpPr txBox="1">
            <a:spLocks noChangeArrowheads="1"/>
          </p:cNvSpPr>
          <p:nvPr/>
        </p:nvSpPr>
        <p:spPr bwMode="auto">
          <a:xfrm>
            <a:off x="2475204" y="4080561"/>
            <a:ext cx="1205705" cy="338554"/>
          </a:xfrm>
          <a:prstGeom prst="rect">
            <a:avLst/>
          </a:prstGeom>
          <a:solidFill>
            <a:srgbClr val="BF9065"/>
          </a:solidFill>
          <a:ln w="9525">
            <a:noFill/>
            <a:miter lim="800000"/>
            <a:headEnd/>
            <a:tailEnd/>
          </a:ln>
        </p:spPr>
        <p:txBody>
          <a:bodyPr wrap="square">
            <a:spAutoFit/>
          </a:bodyPr>
          <a:lstStyle>
            <a:defPPr>
              <a:defRPr lang="en-US"/>
            </a:defPPr>
            <a:lvl1pPr eaLnBrk="0" hangingPunct="0">
              <a:spcBef>
                <a:spcPct val="50000"/>
              </a:spcBef>
              <a:defRPr sz="1600" b="1">
                <a:latin typeface="Arial" charset="0"/>
              </a:defRPr>
            </a:lvl1pPr>
          </a:lstStyle>
          <a:p>
            <a:r>
              <a:rPr lang="en-US" dirty="0"/>
              <a:t>High Risk</a:t>
            </a:r>
          </a:p>
        </p:txBody>
      </p:sp>
      <p:sp>
        <p:nvSpPr>
          <p:cNvPr id="33809" name="Rectangle 18"/>
          <p:cNvSpPr>
            <a:spLocks noChangeArrowheads="1"/>
          </p:cNvSpPr>
          <p:nvPr/>
        </p:nvSpPr>
        <p:spPr bwMode="auto">
          <a:xfrm>
            <a:off x="8481509" y="4080562"/>
            <a:ext cx="1066800" cy="381000"/>
          </a:xfrm>
          <a:prstGeom prst="rect">
            <a:avLst/>
          </a:prstGeom>
          <a:solidFill>
            <a:schemeClr val="accent4">
              <a:lumMod val="40000"/>
              <a:lumOff val="60000"/>
            </a:schemeClr>
          </a:solidFill>
          <a:ln w="9525">
            <a:solidFill>
              <a:schemeClr val="tx1"/>
            </a:solidFill>
            <a:miter lim="800000"/>
            <a:headEnd/>
            <a:tailEnd/>
          </a:ln>
        </p:spPr>
        <p:txBody>
          <a:bodyPr wrap="none" anchor="ctr"/>
          <a:lstStyle/>
          <a:p>
            <a:pPr algn="ctr" eaLnBrk="0" hangingPunct="0">
              <a:spcBef>
                <a:spcPct val="50000"/>
              </a:spcBef>
            </a:pPr>
            <a:endParaRPr lang="en-US" sz="1400" b="1" dirty="0">
              <a:latin typeface="Arial" charset="0"/>
            </a:endParaRPr>
          </a:p>
          <a:p>
            <a:pPr algn="ctr" eaLnBrk="0" hangingPunct="0">
              <a:spcBef>
                <a:spcPct val="50000"/>
              </a:spcBef>
            </a:pPr>
            <a:r>
              <a:rPr lang="en-US" sz="1600" b="1" dirty="0">
                <a:latin typeface="Arial" charset="0"/>
              </a:rPr>
              <a:t>Low Risk</a:t>
            </a:r>
          </a:p>
          <a:p>
            <a:pPr algn="ctr" eaLnBrk="0" hangingPunct="0"/>
            <a:endParaRPr lang="en-US" sz="1600" dirty="0"/>
          </a:p>
        </p:txBody>
      </p:sp>
      <p:sp>
        <p:nvSpPr>
          <p:cNvPr id="33810" name="Line 19"/>
          <p:cNvSpPr>
            <a:spLocks noChangeShapeType="1"/>
          </p:cNvSpPr>
          <p:nvPr/>
        </p:nvSpPr>
        <p:spPr bwMode="auto">
          <a:xfrm>
            <a:off x="6043109" y="2785163"/>
            <a:ext cx="0" cy="404813"/>
          </a:xfrm>
          <a:prstGeom prst="line">
            <a:avLst/>
          </a:prstGeom>
          <a:noFill/>
          <a:ln w="28575">
            <a:solidFill>
              <a:schemeClr val="tx1"/>
            </a:solidFill>
            <a:round/>
            <a:headEnd/>
            <a:tailEnd type="triangle" w="med" len="med"/>
          </a:ln>
        </p:spPr>
        <p:txBody>
          <a:bodyPr wrap="none" anchor="ctr"/>
          <a:lstStyle/>
          <a:p>
            <a:endParaRPr lang="en-US"/>
          </a:p>
        </p:txBody>
      </p:sp>
    </p:spTree>
    <p:extLst>
      <p:ext uri="{BB962C8B-B14F-4D97-AF65-F5344CB8AC3E}">
        <p14:creationId xmlns:p14="http://schemas.microsoft.com/office/powerpoint/2010/main" val="602072471"/>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85C073B-6F52-7969-873F-ED955128D373}"/>
              </a:ext>
            </a:extLst>
          </p:cNvPr>
          <p:cNvSpPr>
            <a:spLocks noGrp="1"/>
          </p:cNvSpPr>
          <p:nvPr>
            <p:ph type="ftr" sz="quarter" idx="3"/>
          </p:nvPr>
        </p:nvSpPr>
        <p:spPr/>
        <p:txBody>
          <a:bodyPr/>
          <a:lstStyle/>
          <a:p>
            <a:r>
              <a:rPr lang="en-US" dirty="0"/>
              <a:t>Stanley AJ, et al. </a:t>
            </a:r>
            <a:r>
              <a:rPr lang="en-US" i="1" dirty="0" err="1"/>
              <a:t>BMJ</a:t>
            </a:r>
            <a:r>
              <a:rPr lang="en-US" i="1" dirty="0"/>
              <a:t>. </a:t>
            </a:r>
            <a:r>
              <a:rPr lang="en-US" dirty="0"/>
              <a:t>2017;356:i6432. </a:t>
            </a:r>
          </a:p>
        </p:txBody>
      </p:sp>
      <p:sp>
        <p:nvSpPr>
          <p:cNvPr id="35841" name="Title 1"/>
          <p:cNvSpPr>
            <a:spLocks noGrp="1"/>
          </p:cNvSpPr>
          <p:nvPr>
            <p:ph type="title"/>
          </p:nvPr>
        </p:nvSpPr>
        <p:spPr/>
        <p:txBody>
          <a:bodyPr/>
          <a:lstStyle/>
          <a:p>
            <a:r>
              <a:rPr lang="en-US" dirty="0"/>
              <a:t>Initial Management / Risk Stratification</a:t>
            </a:r>
          </a:p>
        </p:txBody>
      </p:sp>
      <p:sp>
        <p:nvSpPr>
          <p:cNvPr id="35842" name="Content Placeholder 2"/>
          <p:cNvSpPr>
            <a:spLocks noGrp="1"/>
          </p:cNvSpPr>
          <p:nvPr>
            <p:ph idx="1"/>
          </p:nvPr>
        </p:nvSpPr>
        <p:spPr/>
        <p:txBody>
          <a:bodyPr>
            <a:normAutofit/>
          </a:bodyPr>
          <a:lstStyle/>
          <a:p>
            <a:pPr>
              <a:spcBef>
                <a:spcPts val="600"/>
              </a:spcBef>
            </a:pPr>
            <a:r>
              <a:rPr lang="en-US" sz="2800" dirty="0"/>
              <a:t>Stratify into high and low risk</a:t>
            </a:r>
          </a:p>
          <a:p>
            <a:pPr lvl="1">
              <a:spcBef>
                <a:spcPts val="600"/>
              </a:spcBef>
            </a:pPr>
            <a:r>
              <a:rPr lang="en-US" sz="2400" dirty="0"/>
              <a:t>Patient triage and timing of endoscopy</a:t>
            </a:r>
          </a:p>
          <a:p>
            <a:pPr lvl="1">
              <a:spcBef>
                <a:spcPts val="600"/>
              </a:spcBef>
            </a:pPr>
            <a:endParaRPr lang="en-US" sz="2400" dirty="0"/>
          </a:p>
          <a:p>
            <a:pPr>
              <a:spcBef>
                <a:spcPts val="600"/>
              </a:spcBef>
            </a:pPr>
            <a:r>
              <a:rPr lang="en-US" sz="2800" dirty="0"/>
              <a:t>Pre-endoscopy scores: admission </a:t>
            </a:r>
            <a:r>
              <a:rPr lang="en-US" sz="2800" dirty="0" err="1"/>
              <a:t>Rockall</a:t>
            </a:r>
            <a:r>
              <a:rPr lang="en-US" sz="2800" dirty="0"/>
              <a:t>, AIMS65,</a:t>
            </a:r>
            <a:br>
              <a:rPr lang="en-US" sz="2800" dirty="0"/>
            </a:br>
            <a:r>
              <a:rPr lang="en-US" sz="2800" dirty="0"/>
              <a:t>Glasgow-Blatchford</a:t>
            </a:r>
          </a:p>
          <a:p>
            <a:pPr marL="0" indent="0">
              <a:spcBef>
                <a:spcPts val="600"/>
              </a:spcBef>
              <a:buNone/>
            </a:pPr>
            <a:endParaRPr lang="en-US" sz="2800" dirty="0"/>
          </a:p>
          <a:p>
            <a:pPr>
              <a:spcBef>
                <a:spcPts val="600"/>
              </a:spcBef>
            </a:pPr>
            <a:r>
              <a:rPr lang="en-US" sz="2800" dirty="0"/>
              <a:t>Best for predicting need for intervention and death:</a:t>
            </a:r>
            <a:br>
              <a:rPr lang="en-US" sz="2800" dirty="0"/>
            </a:br>
            <a:r>
              <a:rPr lang="en-US" sz="2800" dirty="0"/>
              <a:t>Glasgow-Blatchford (0-23)</a:t>
            </a:r>
          </a:p>
          <a:p>
            <a:pPr lvl="1">
              <a:spcBef>
                <a:spcPts val="600"/>
              </a:spcBef>
            </a:pPr>
            <a:r>
              <a:rPr lang="en-US" sz="2400" dirty="0"/>
              <a:t>≤1 =&gt; survive without intervention; outpatient management</a:t>
            </a:r>
          </a:p>
          <a:p>
            <a:pPr>
              <a:spcBef>
                <a:spcPts val="600"/>
              </a:spcBef>
            </a:pPr>
            <a:endParaRPr lang="en-US" sz="2800" dirty="0"/>
          </a:p>
          <a:p>
            <a:pPr>
              <a:spcBef>
                <a:spcPts val="600"/>
              </a:spcBef>
            </a:pPr>
            <a:endParaRPr lang="en-US" sz="2800" dirty="0"/>
          </a:p>
        </p:txBody>
      </p:sp>
    </p:spTree>
    <p:extLst>
      <p:ext uri="{BB962C8B-B14F-4D97-AF65-F5344CB8AC3E}">
        <p14:creationId xmlns:p14="http://schemas.microsoft.com/office/powerpoint/2010/main" val="472772979"/>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3"/>
          <p:cNvSpPr>
            <a:spLocks noGrp="1"/>
          </p:cNvSpPr>
          <p:nvPr>
            <p:ph type="title"/>
          </p:nvPr>
        </p:nvSpPr>
        <p:spPr/>
        <p:txBody>
          <a:bodyPr/>
          <a:lstStyle/>
          <a:p>
            <a:r>
              <a:rPr lang="en-US" dirty="0"/>
              <a:t>Glasgow-Blatchford score (GBS)</a:t>
            </a:r>
          </a:p>
        </p:txBody>
      </p:sp>
      <p:sp>
        <p:nvSpPr>
          <p:cNvPr id="2" name="Footer Placeholder 1">
            <a:extLst>
              <a:ext uri="{FF2B5EF4-FFF2-40B4-BE49-F238E27FC236}">
                <a16:creationId xmlns:a16="http://schemas.microsoft.com/office/drawing/2014/main" id="{01953445-D428-CF36-059A-3B234E687558}"/>
              </a:ext>
            </a:extLst>
          </p:cNvPr>
          <p:cNvSpPr>
            <a:spLocks noGrp="1"/>
          </p:cNvSpPr>
          <p:nvPr>
            <p:ph type="ftr" sz="quarter" idx="3"/>
          </p:nvPr>
        </p:nvSpPr>
        <p:spPr/>
        <p:txBody>
          <a:bodyPr/>
          <a:lstStyle/>
          <a:p>
            <a:r>
              <a:rPr lang="en-US" dirty="0"/>
              <a:t>BP, blood pressure; BUN, blood urea nitrogen; Hgb, hemoglobin. </a:t>
            </a:r>
          </a:p>
          <a:p>
            <a:r>
              <a:rPr lang="en-US" dirty="0"/>
              <a:t>Blatchford O, et al. </a:t>
            </a:r>
            <a:r>
              <a:rPr lang="en-US" i="1" dirty="0"/>
              <a:t>Lancet. </a:t>
            </a:r>
            <a:r>
              <a:rPr lang="en-US" dirty="0"/>
              <a:t>2000;356:1318-21</a:t>
            </a:r>
          </a:p>
        </p:txBody>
      </p:sp>
      <p:graphicFrame>
        <p:nvGraphicFramePr>
          <p:cNvPr id="10344" name="Group 104"/>
          <p:cNvGraphicFramePr>
            <a:graphicFrameLocks noGrp="1"/>
          </p:cNvGraphicFramePr>
          <p:nvPr>
            <p:ph sz="half" idx="4294967295"/>
          </p:nvPr>
        </p:nvGraphicFramePr>
        <p:xfrm>
          <a:off x="495696" y="1481138"/>
          <a:ext cx="5283200" cy="4515895"/>
        </p:xfrm>
        <a:graphic>
          <a:graphicData uri="http://schemas.openxmlformats.org/drawingml/2006/table">
            <a:tbl>
              <a:tblPr firstRow="1" firstCol="1">
                <a:tableStyleId>{E269D01E-BC32-4049-B463-5C60D7B0CCD2}</a:tableStyleId>
              </a:tblPr>
              <a:tblGrid>
                <a:gridCol w="2621079">
                  <a:extLst>
                    <a:ext uri="{9D8B030D-6E8A-4147-A177-3AD203B41FA5}">
                      <a16:colId xmlns:a16="http://schemas.microsoft.com/office/drawing/2014/main" val="20000"/>
                    </a:ext>
                  </a:extLst>
                </a:gridCol>
                <a:gridCol w="1701369">
                  <a:extLst>
                    <a:ext uri="{9D8B030D-6E8A-4147-A177-3AD203B41FA5}">
                      <a16:colId xmlns:a16="http://schemas.microsoft.com/office/drawing/2014/main" val="20001"/>
                    </a:ext>
                  </a:extLst>
                </a:gridCol>
                <a:gridCol w="960752">
                  <a:extLst>
                    <a:ext uri="{9D8B030D-6E8A-4147-A177-3AD203B41FA5}">
                      <a16:colId xmlns:a16="http://schemas.microsoft.com/office/drawing/2014/main" val="20002"/>
                    </a:ext>
                  </a:extLst>
                </a:gridCol>
              </a:tblGrid>
              <a:tr h="5080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900" b="0"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Variable</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Value</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extLst>
                  <a:ext uri="{0D108BD9-81ED-4DB2-BD59-A6C34878D82A}">
                    <a16:rowId xmlns:a16="http://schemas.microsoft.com/office/drawing/2014/main" val="10000"/>
                  </a:ext>
                </a:extLst>
              </a:tr>
              <a:tr h="67053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BUN (mg/dL)</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&gt;18.2 &lt;22.4</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2</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extLst>
                  <a:ext uri="{0D108BD9-81ED-4DB2-BD59-A6C34878D82A}">
                    <a16:rowId xmlns:a16="http://schemas.microsoft.com/office/drawing/2014/main" val="10001"/>
                  </a:ext>
                </a:extLst>
              </a:tr>
              <a:tr h="3809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sng" strike="noStrike" cap="none" normalizeH="0" baseline="0" dirty="0">
                          <a:ln>
                            <a:noFill/>
                          </a:ln>
                          <a:effectLst/>
                        </a:rPr>
                        <a:t>&gt;</a:t>
                      </a:r>
                      <a:r>
                        <a:rPr kumimoji="0" lang="en-US" sz="1900" u="none" strike="noStrike" cap="none" normalizeH="0" baseline="0" dirty="0">
                          <a:ln>
                            <a:noFill/>
                          </a:ln>
                          <a:effectLst/>
                        </a:rPr>
                        <a:t>22.4 &lt;28</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3</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extLst>
                  <a:ext uri="{0D108BD9-81ED-4DB2-BD59-A6C34878D82A}">
                    <a16:rowId xmlns:a16="http://schemas.microsoft.com/office/drawing/2014/main" val="10002"/>
                  </a:ext>
                </a:extLst>
              </a:tr>
              <a:tr h="3809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sng" strike="noStrike" cap="none" normalizeH="0" baseline="0" dirty="0">
                          <a:ln>
                            <a:noFill/>
                          </a:ln>
                          <a:effectLst/>
                        </a:rPr>
                        <a:t>&gt;</a:t>
                      </a:r>
                      <a:r>
                        <a:rPr kumimoji="0" lang="en-US" sz="1900" u="none" strike="noStrike" cap="none" normalizeH="0" baseline="0" dirty="0">
                          <a:ln>
                            <a:noFill/>
                          </a:ln>
                          <a:effectLst/>
                        </a:rPr>
                        <a:t>28 &lt;70</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4</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extLst>
                  <a:ext uri="{0D108BD9-81ED-4DB2-BD59-A6C34878D82A}">
                    <a16:rowId xmlns:a16="http://schemas.microsoft.com/office/drawing/2014/main" val="10003"/>
                  </a:ext>
                </a:extLst>
              </a:tr>
              <a:tr h="3809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&gt;70</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6</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extLst>
                  <a:ext uri="{0D108BD9-81ED-4DB2-BD59-A6C34878D82A}">
                    <a16:rowId xmlns:a16="http://schemas.microsoft.com/office/drawing/2014/main" val="10004"/>
                  </a:ext>
                </a:extLst>
              </a:tr>
              <a:tr h="3809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Hgb g/dL (men)</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sng" strike="noStrike" cap="none" normalizeH="0" baseline="0" dirty="0">
                          <a:ln>
                            <a:noFill/>
                          </a:ln>
                          <a:effectLst/>
                        </a:rPr>
                        <a:t>&gt;</a:t>
                      </a:r>
                      <a:r>
                        <a:rPr kumimoji="0" lang="en-US" sz="1900" u="none" strike="noStrike" cap="none" normalizeH="0" baseline="0" dirty="0">
                          <a:ln>
                            <a:noFill/>
                          </a:ln>
                          <a:effectLst/>
                        </a:rPr>
                        <a:t>12 &lt;13</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1</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extLst>
                  <a:ext uri="{0D108BD9-81ED-4DB2-BD59-A6C34878D82A}">
                    <a16:rowId xmlns:a16="http://schemas.microsoft.com/office/drawing/2014/main" val="10005"/>
                  </a:ext>
                </a:extLst>
              </a:tr>
              <a:tr h="3809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sng" strike="noStrike" cap="none" normalizeH="0" baseline="0" dirty="0">
                          <a:ln>
                            <a:noFill/>
                          </a:ln>
                          <a:effectLst/>
                        </a:rPr>
                        <a:t>&gt;</a:t>
                      </a:r>
                      <a:r>
                        <a:rPr kumimoji="0" lang="en-US" sz="1900" u="none" strike="noStrike" cap="none" normalizeH="0" baseline="0" dirty="0">
                          <a:ln>
                            <a:noFill/>
                          </a:ln>
                          <a:effectLst/>
                        </a:rPr>
                        <a:t>10 &lt;12</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3</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extLst>
                  <a:ext uri="{0D108BD9-81ED-4DB2-BD59-A6C34878D82A}">
                    <a16:rowId xmlns:a16="http://schemas.microsoft.com/office/drawing/2014/main" val="10006"/>
                  </a:ext>
                </a:extLst>
              </a:tr>
              <a:tr h="3809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&lt;10</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6</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extLst>
                  <a:ext uri="{0D108BD9-81ED-4DB2-BD59-A6C34878D82A}">
                    <a16:rowId xmlns:a16="http://schemas.microsoft.com/office/drawing/2014/main" val="10007"/>
                  </a:ext>
                </a:extLst>
              </a:tr>
              <a:tr h="67053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Hgb g/dL (women)</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sng" strike="noStrike" cap="none" normalizeH="0" baseline="0" dirty="0">
                          <a:ln>
                            <a:noFill/>
                          </a:ln>
                          <a:effectLst/>
                        </a:rPr>
                        <a:t>&gt;</a:t>
                      </a:r>
                      <a:r>
                        <a:rPr kumimoji="0" lang="en-US" sz="1900" u="none" strike="noStrike" cap="none" normalizeH="0" baseline="0" dirty="0">
                          <a:ln>
                            <a:noFill/>
                          </a:ln>
                          <a:effectLst/>
                        </a:rPr>
                        <a:t>10 &lt;12</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1</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extLst>
                  <a:ext uri="{0D108BD9-81ED-4DB2-BD59-A6C34878D82A}">
                    <a16:rowId xmlns:a16="http://schemas.microsoft.com/office/drawing/2014/main" val="10008"/>
                  </a:ext>
                </a:extLst>
              </a:tr>
              <a:tr h="3809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&lt;10</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6</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extLst>
                  <a:ext uri="{0D108BD9-81ED-4DB2-BD59-A6C34878D82A}">
                    <a16:rowId xmlns:a16="http://schemas.microsoft.com/office/drawing/2014/main" val="10009"/>
                  </a:ext>
                </a:extLst>
              </a:tr>
            </a:tbl>
          </a:graphicData>
        </a:graphic>
      </p:graphicFrame>
      <p:graphicFrame>
        <p:nvGraphicFramePr>
          <p:cNvPr id="10338" name="Group 98"/>
          <p:cNvGraphicFramePr>
            <a:graphicFrameLocks noGrp="1"/>
          </p:cNvGraphicFramePr>
          <p:nvPr/>
        </p:nvGraphicFramePr>
        <p:xfrm>
          <a:off x="6413105" y="1481383"/>
          <a:ext cx="5192894" cy="4515895"/>
        </p:xfrm>
        <a:graphic>
          <a:graphicData uri="http://schemas.openxmlformats.org/drawingml/2006/table">
            <a:tbl>
              <a:tblPr firstRow="1" firstCol="1">
                <a:tableStyleId>{E269D01E-BC32-4049-B463-5C60D7B0CCD2}</a:tableStyleId>
              </a:tblPr>
              <a:tblGrid>
                <a:gridCol w="2370367">
                  <a:extLst>
                    <a:ext uri="{9D8B030D-6E8A-4147-A177-3AD203B41FA5}">
                      <a16:colId xmlns:a16="http://schemas.microsoft.com/office/drawing/2014/main" val="20000"/>
                    </a:ext>
                  </a:extLst>
                </a:gridCol>
                <a:gridCol w="1729936">
                  <a:extLst>
                    <a:ext uri="{9D8B030D-6E8A-4147-A177-3AD203B41FA5}">
                      <a16:colId xmlns:a16="http://schemas.microsoft.com/office/drawing/2014/main" val="20001"/>
                    </a:ext>
                  </a:extLst>
                </a:gridCol>
                <a:gridCol w="1092591">
                  <a:extLst>
                    <a:ext uri="{9D8B030D-6E8A-4147-A177-3AD203B41FA5}">
                      <a16:colId xmlns:a16="http://schemas.microsoft.com/office/drawing/2014/main" val="20002"/>
                    </a:ext>
                  </a:extLst>
                </a:gridCol>
              </a:tblGrid>
              <a:tr h="4495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900" b="0"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Variable</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Value</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extLst>
                  <a:ext uri="{0D108BD9-81ED-4DB2-BD59-A6C34878D82A}">
                    <a16:rowId xmlns:a16="http://schemas.microsoft.com/office/drawing/2014/main" val="10000"/>
                  </a:ext>
                </a:extLst>
              </a:tr>
              <a:tr h="44959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Systolic BP</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100-109</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1</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extLst>
                  <a:ext uri="{0D108BD9-81ED-4DB2-BD59-A6C34878D82A}">
                    <a16:rowId xmlns:a16="http://schemas.microsoft.com/office/drawing/2014/main" val="10001"/>
                  </a:ext>
                </a:extLst>
              </a:tr>
              <a:tr h="44959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    (mmHg)</a:t>
                      </a:r>
                      <a:endParaRPr kumimoji="0" lang="en-US" sz="1900" b="0"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90-99</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2</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extLst>
                  <a:ext uri="{0D108BD9-81ED-4DB2-BD59-A6C34878D82A}">
                    <a16:rowId xmlns:a16="http://schemas.microsoft.com/office/drawing/2014/main" val="10002"/>
                  </a:ext>
                </a:extLst>
              </a:tr>
              <a:tr h="449594">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&lt;90</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3</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extLst>
                  <a:ext uri="{0D108BD9-81ED-4DB2-BD59-A6C34878D82A}">
                    <a16:rowId xmlns:a16="http://schemas.microsoft.com/office/drawing/2014/main" val="10003"/>
                  </a:ext>
                </a:extLst>
              </a:tr>
              <a:tr h="44959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Other Markers</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extLst>
                  <a:ext uri="{0D108BD9-81ED-4DB2-BD59-A6C34878D82A}">
                    <a16:rowId xmlns:a16="http://schemas.microsoft.com/office/drawing/2014/main" val="10004"/>
                  </a:ext>
                </a:extLst>
              </a:tr>
              <a:tr h="44959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    Heart rate</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&gt;100</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1</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extLst>
                  <a:ext uri="{0D108BD9-81ED-4DB2-BD59-A6C34878D82A}">
                    <a16:rowId xmlns:a16="http://schemas.microsoft.com/office/drawing/2014/main" val="10005"/>
                  </a:ext>
                </a:extLst>
              </a:tr>
              <a:tr h="44959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    Melena</a:t>
                      </a:r>
                      <a:endParaRPr kumimoji="0" lang="en-US" sz="1900" b="0"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1</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extLst>
                  <a:ext uri="{0D108BD9-81ED-4DB2-BD59-A6C34878D82A}">
                    <a16:rowId xmlns:a16="http://schemas.microsoft.com/office/drawing/2014/main" val="10006"/>
                  </a:ext>
                </a:extLst>
              </a:tr>
              <a:tr h="44959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    Syncope</a:t>
                      </a:r>
                      <a:endParaRPr kumimoji="0" lang="en-US" sz="1900" b="0"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2</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extLst>
                  <a:ext uri="{0D108BD9-81ED-4DB2-BD59-A6C34878D82A}">
                    <a16:rowId xmlns:a16="http://schemas.microsoft.com/office/drawing/2014/main" val="10007"/>
                  </a:ext>
                </a:extLst>
              </a:tr>
              <a:tr h="44959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    Cardiac</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2</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extLst>
                  <a:ext uri="{0D108BD9-81ED-4DB2-BD59-A6C34878D82A}">
                    <a16:rowId xmlns:a16="http://schemas.microsoft.com/office/drawing/2014/main" val="10008"/>
                  </a:ext>
                </a:extLst>
              </a:tr>
              <a:tr h="46954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    Liver</a:t>
                      </a:r>
                      <a:endParaRPr kumimoji="0" lang="en-US" sz="1900" b="0"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900" u="none" strike="noStrike" cap="none" normalizeH="0" baseline="0" dirty="0">
                          <a:ln>
                            <a:noFill/>
                          </a:ln>
                          <a:effectLst/>
                        </a:rPr>
                        <a:t>2</a:t>
                      </a:r>
                      <a:endParaRPr kumimoji="0" lang="en-US" sz="1900" b="1" i="0" u="none" strike="noStrike" cap="none" normalizeH="0" baseline="0" dirty="0">
                        <a:ln>
                          <a:noFill/>
                        </a:ln>
                        <a:solidFill>
                          <a:schemeClr val="bg1"/>
                        </a:solidFill>
                        <a:effectLst/>
                        <a:latin typeface="Arial" pitchFamily="34" charset="0"/>
                      </a:endParaRPr>
                    </a:p>
                  </a:txBody>
                  <a:tcPr marL="121920" marR="121920" marT="45707" marB="45707" horzOverflow="overflow"/>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349452998"/>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C7F1349-7D39-4468-B55E-FBB160A9DC3C}"/>
              </a:ext>
            </a:extLst>
          </p:cNvPr>
          <p:cNvSpPr/>
          <p:nvPr/>
        </p:nvSpPr>
        <p:spPr>
          <a:xfrm>
            <a:off x="517072" y="4478297"/>
            <a:ext cx="11240546" cy="1569660"/>
          </a:xfrm>
          <a:prstGeom prst="rect">
            <a:avLst/>
          </a:prstGeom>
          <a:gradFill flip="none" rotWithShape="1">
            <a:gsLst>
              <a:gs pos="54000">
                <a:schemeClr val="bg1">
                  <a:lumMod val="95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E62E1BA7-A123-4C42-918A-0F2D8AC7A352}"/>
              </a:ext>
            </a:extLst>
          </p:cNvPr>
          <p:cNvSpPr/>
          <p:nvPr/>
        </p:nvSpPr>
        <p:spPr>
          <a:xfrm>
            <a:off x="533507" y="2539408"/>
            <a:ext cx="11240546" cy="1347456"/>
          </a:xfrm>
          <a:prstGeom prst="rect">
            <a:avLst/>
          </a:prstGeom>
          <a:gradFill flip="none" rotWithShape="1">
            <a:gsLst>
              <a:gs pos="54000">
                <a:schemeClr val="bg1">
                  <a:lumMod val="95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14013CFF-6B98-4799-BB70-798A57798F71}"/>
              </a:ext>
            </a:extLst>
          </p:cNvPr>
          <p:cNvSpPr/>
          <p:nvPr/>
        </p:nvSpPr>
        <p:spPr>
          <a:xfrm>
            <a:off x="496046" y="1052271"/>
            <a:ext cx="11240546" cy="968309"/>
          </a:xfrm>
          <a:prstGeom prst="rect">
            <a:avLst/>
          </a:prstGeom>
          <a:gradFill flip="none" rotWithShape="1">
            <a:gsLst>
              <a:gs pos="54000">
                <a:schemeClr val="bg1">
                  <a:lumMod val="95000"/>
                </a:schemeClr>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689" name="Title 1"/>
          <p:cNvSpPr>
            <a:spLocks noGrp="1"/>
          </p:cNvSpPr>
          <p:nvPr>
            <p:ph type="title"/>
          </p:nvPr>
        </p:nvSpPr>
        <p:spPr>
          <a:xfrm>
            <a:off x="609600" y="199505"/>
            <a:ext cx="10744200" cy="875233"/>
          </a:xfrm>
        </p:spPr>
        <p:txBody>
          <a:bodyPr/>
          <a:lstStyle/>
          <a:p>
            <a:r>
              <a:rPr lang="en-US" dirty="0"/>
              <a:t>Timing of Endoscopy</a:t>
            </a:r>
          </a:p>
        </p:txBody>
      </p:sp>
      <p:sp>
        <p:nvSpPr>
          <p:cNvPr id="114690" name="Content Placeholder 2"/>
          <p:cNvSpPr>
            <a:spLocks noGrp="1"/>
          </p:cNvSpPr>
          <p:nvPr>
            <p:ph idx="4294967295"/>
          </p:nvPr>
        </p:nvSpPr>
        <p:spPr>
          <a:xfrm>
            <a:off x="609600" y="1074738"/>
            <a:ext cx="10515600" cy="968375"/>
          </a:xfrm>
        </p:spPr>
        <p:txBody>
          <a:bodyPr>
            <a:normAutofit/>
          </a:bodyPr>
          <a:lstStyle/>
          <a:p>
            <a:pPr marL="0" indent="0">
              <a:buNone/>
            </a:pPr>
            <a:r>
              <a:rPr lang="ja-JP" altLang="en-US" dirty="0"/>
              <a:t>“</a:t>
            </a:r>
            <a:r>
              <a:rPr lang="en-US" altLang="ja-JP" dirty="0"/>
              <a:t>Early endoscopy within 24 hours of presentation is recommended for most patients with acute upper gastrointestinal bleeding</a:t>
            </a:r>
            <a:r>
              <a:rPr lang="ja-JP" altLang="en-US" dirty="0"/>
              <a:t>”</a:t>
            </a:r>
            <a:endParaRPr lang="en-US" dirty="0"/>
          </a:p>
        </p:txBody>
      </p:sp>
      <p:sp>
        <p:nvSpPr>
          <p:cNvPr id="68612" name="Content Placeholder 2"/>
          <p:cNvSpPr txBox="1">
            <a:spLocks/>
          </p:cNvSpPr>
          <p:nvPr/>
        </p:nvSpPr>
        <p:spPr bwMode="auto">
          <a:xfrm>
            <a:off x="609528" y="2591015"/>
            <a:ext cx="10874786" cy="1441823"/>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lIns="121920" tIns="60960" rIns="121920" bIns="60960" rtlCol="0">
            <a:noAutofit/>
          </a:bodyPr>
          <a:lstStyle>
            <a:lvl1pPr marL="171442" indent="-171442" defTabSz="685766">
              <a:lnSpc>
                <a:spcPct val="100000"/>
              </a:lnSpc>
              <a:spcBef>
                <a:spcPts val="750"/>
              </a:spcBef>
              <a:spcAft>
                <a:spcPts val="900"/>
              </a:spcAft>
              <a:buFont typeface="Arial" panose="020B0604020202020204" pitchFamily="34" charset="0"/>
              <a:buChar char="•"/>
              <a:defRPr sz="2100">
                <a:solidFill>
                  <a:schemeClr val="bg1"/>
                </a:solidFill>
              </a:defRPr>
            </a:lvl1pPr>
            <a:lvl2pPr marL="514325" lvl="1" indent="-171442" defTabSz="685766">
              <a:lnSpc>
                <a:spcPct val="100000"/>
              </a:lnSpc>
              <a:spcBef>
                <a:spcPts val="375"/>
              </a:spcBef>
              <a:spcAft>
                <a:spcPts val="900"/>
              </a:spcAft>
              <a:buFont typeface="Calibri" panose="020F0502020204030204" pitchFamily="34" charset="0"/>
              <a:buChar char="−"/>
              <a:defRPr>
                <a:solidFill>
                  <a:schemeClr val="bg1"/>
                </a:solidFill>
              </a:defRPr>
            </a:lvl2pPr>
            <a:lvl3pPr marL="857207" indent="-171442" defTabSz="685766">
              <a:lnSpc>
                <a:spcPct val="100000"/>
              </a:lnSpc>
              <a:spcBef>
                <a:spcPts val="375"/>
              </a:spcBef>
              <a:spcAft>
                <a:spcPts val="900"/>
              </a:spcAft>
              <a:buFont typeface="Wingdings" panose="05000000000000000000" pitchFamily="2" charset="2"/>
              <a:buChar char="§"/>
              <a:defRPr sz="1500">
                <a:solidFill>
                  <a:schemeClr val="bg1"/>
                </a:solidFill>
              </a:defRPr>
            </a:lvl3pPr>
            <a:lvl4pPr marL="1200090" indent="-171442" defTabSz="685766">
              <a:lnSpc>
                <a:spcPct val="100000"/>
              </a:lnSpc>
              <a:spcBef>
                <a:spcPts val="375"/>
              </a:spcBef>
              <a:spcAft>
                <a:spcPts val="900"/>
              </a:spcAft>
              <a:buFont typeface="Wingdings" panose="05000000000000000000" pitchFamily="2" charset="2"/>
              <a:buChar char="ü"/>
              <a:defRPr sz="1350">
                <a:solidFill>
                  <a:schemeClr val="bg1"/>
                </a:solidFill>
              </a:defRPr>
            </a:lvl4pPr>
            <a:lvl5pPr marL="1542974" indent="-171442" defTabSz="685766">
              <a:lnSpc>
                <a:spcPct val="90000"/>
              </a:lnSpc>
              <a:spcBef>
                <a:spcPts val="375"/>
              </a:spcBef>
              <a:buFont typeface="Arial" panose="020B0604020202020204" pitchFamily="34" charset="0"/>
              <a:buChar char="•"/>
              <a:defRPr sz="1350">
                <a:solidFill>
                  <a:schemeClr val="bg1"/>
                </a:solidFill>
              </a:defRPr>
            </a:lvl5pPr>
            <a:lvl6pPr marL="1885856" indent="-171442" defTabSz="685766">
              <a:lnSpc>
                <a:spcPct val="90000"/>
              </a:lnSpc>
              <a:spcBef>
                <a:spcPts val="375"/>
              </a:spcBef>
              <a:buFont typeface="Arial" panose="020B0604020202020204" pitchFamily="34" charset="0"/>
              <a:buChar char="•"/>
              <a:defRPr sz="1350"/>
            </a:lvl6pPr>
            <a:lvl7pPr marL="2228739" indent="-171442" defTabSz="685766">
              <a:lnSpc>
                <a:spcPct val="90000"/>
              </a:lnSpc>
              <a:spcBef>
                <a:spcPts val="375"/>
              </a:spcBef>
              <a:buFont typeface="Arial" panose="020B0604020202020204" pitchFamily="34" charset="0"/>
              <a:buChar char="•"/>
              <a:defRPr sz="1350"/>
            </a:lvl7pPr>
            <a:lvl8pPr marL="2571622" indent="-171442" defTabSz="685766">
              <a:lnSpc>
                <a:spcPct val="90000"/>
              </a:lnSpc>
              <a:spcBef>
                <a:spcPts val="375"/>
              </a:spcBef>
              <a:buFont typeface="Arial" panose="020B0604020202020204" pitchFamily="34" charset="0"/>
              <a:buChar char="•"/>
              <a:defRPr sz="1350"/>
            </a:lvl8pPr>
            <a:lvl9pPr marL="2914505" indent="-171442" defTabSz="685766">
              <a:lnSpc>
                <a:spcPct val="90000"/>
              </a:lnSpc>
              <a:spcBef>
                <a:spcPts val="375"/>
              </a:spcBef>
              <a:buFont typeface="Arial" panose="020B0604020202020204" pitchFamily="34" charset="0"/>
              <a:buChar char="•"/>
              <a:defRPr sz="1350"/>
            </a:lvl9pPr>
          </a:lstStyle>
          <a:p>
            <a:pPr marL="0" indent="0">
              <a:buNone/>
            </a:pPr>
            <a:r>
              <a:rPr lang="ja-JP" altLang="en-US" sz="2400" dirty="0">
                <a:solidFill>
                  <a:schemeClr val="tx1"/>
                </a:solidFill>
              </a:rPr>
              <a:t>“</a:t>
            </a:r>
            <a:r>
              <a:rPr lang="en-US" sz="2400" dirty="0">
                <a:solidFill>
                  <a:schemeClr val="tx1"/>
                </a:solidFill>
              </a:rPr>
              <a:t>Patients with upper GI bleeding should generally undergo endoscopy within 24 hours of admission, following resuscitative efforts to optimize hemodynamic parameters</a:t>
            </a:r>
            <a:r>
              <a:rPr lang="ja-JP" altLang="en-US" sz="2400" dirty="0">
                <a:solidFill>
                  <a:schemeClr val="tx1"/>
                </a:solidFill>
              </a:rPr>
              <a:t>”</a:t>
            </a:r>
            <a:endParaRPr lang="en-US" altLang="ja-JP" sz="2400" dirty="0">
              <a:solidFill>
                <a:schemeClr val="tx1"/>
              </a:solidFill>
            </a:endParaRPr>
          </a:p>
        </p:txBody>
      </p:sp>
      <p:sp>
        <p:nvSpPr>
          <p:cNvPr id="5" name="Rectangle 4">
            <a:extLst>
              <a:ext uri="{FF2B5EF4-FFF2-40B4-BE49-F238E27FC236}">
                <a16:creationId xmlns:a16="http://schemas.microsoft.com/office/drawing/2014/main" id="{1FAB19EE-21AE-4772-8902-11B2AA741F93}"/>
              </a:ext>
            </a:extLst>
          </p:cNvPr>
          <p:cNvSpPr/>
          <p:nvPr/>
        </p:nvSpPr>
        <p:spPr>
          <a:xfrm>
            <a:off x="609529" y="4473372"/>
            <a:ext cx="11057666" cy="1569660"/>
          </a:xfrm>
          <a:prstGeom prst="rect">
            <a:avLst/>
          </a:prstGeom>
        </p:spPr>
        <p:txBody>
          <a:bodyPr wrap="square">
            <a:spAutoFit/>
          </a:bodyPr>
          <a:lstStyle/>
          <a:p>
            <a:r>
              <a:rPr lang="en-US" sz="2400" dirty="0"/>
              <a:t>“In patients with acute upper gastrointestinal bleeding who were at high risk for further bleeding or death, endoscopy performed within 6 hours after </a:t>
            </a:r>
            <a:r>
              <a:rPr lang="en-US" sz="2400" dirty="0" err="1"/>
              <a:t>gastroenterologic</a:t>
            </a:r>
            <a:r>
              <a:rPr lang="en-US" sz="2400" dirty="0"/>
              <a:t> consultation was not associated with lower 30-day mortality than endoscopy performed between 6 and 24 hours after consultation”</a:t>
            </a:r>
          </a:p>
        </p:txBody>
      </p:sp>
      <p:sp>
        <p:nvSpPr>
          <p:cNvPr id="9" name="Footer Placeholder 8">
            <a:extLst>
              <a:ext uri="{FF2B5EF4-FFF2-40B4-BE49-F238E27FC236}">
                <a16:creationId xmlns:a16="http://schemas.microsoft.com/office/drawing/2014/main" id="{E4D855AC-2F09-8B88-C930-BF12336718B7}"/>
              </a:ext>
            </a:extLst>
          </p:cNvPr>
          <p:cNvSpPr>
            <a:spLocks noGrp="1"/>
          </p:cNvSpPr>
          <p:nvPr>
            <p:ph type="ftr" sz="quarter" idx="3"/>
          </p:nvPr>
        </p:nvSpPr>
        <p:spPr>
          <a:xfrm>
            <a:off x="609600" y="5934322"/>
            <a:ext cx="10744199" cy="442131"/>
          </a:xfrm>
        </p:spPr>
        <p:txBody>
          <a:bodyPr/>
          <a:lstStyle/>
          <a:p>
            <a:r>
              <a:rPr lang="en-US" dirty="0"/>
              <a:t>Lau </a:t>
            </a:r>
            <a:r>
              <a:rPr lang="en-US" dirty="0" err="1"/>
              <a:t>JYW</a:t>
            </a:r>
            <a:r>
              <a:rPr lang="en-US" dirty="0"/>
              <a:t>, et al. </a:t>
            </a:r>
            <a:r>
              <a:rPr lang="en-US" i="1" dirty="0"/>
              <a:t>N </a:t>
            </a:r>
            <a:r>
              <a:rPr lang="en-US" i="1" dirty="0" err="1"/>
              <a:t>Engl</a:t>
            </a:r>
            <a:r>
              <a:rPr lang="en-US" i="1" dirty="0"/>
              <a:t> J Med. </a:t>
            </a:r>
            <a:r>
              <a:rPr lang="en-US" dirty="0"/>
              <a:t>2020; 382:1299-1308</a:t>
            </a:r>
          </a:p>
        </p:txBody>
      </p:sp>
      <p:sp>
        <p:nvSpPr>
          <p:cNvPr id="10" name="Footer Placeholder 8">
            <a:extLst>
              <a:ext uri="{FF2B5EF4-FFF2-40B4-BE49-F238E27FC236}">
                <a16:creationId xmlns:a16="http://schemas.microsoft.com/office/drawing/2014/main" id="{1CCEFBE5-C2EF-BAAD-AAEC-76687F2C8266}"/>
              </a:ext>
            </a:extLst>
          </p:cNvPr>
          <p:cNvSpPr txBox="1">
            <a:spLocks/>
          </p:cNvSpPr>
          <p:nvPr/>
        </p:nvSpPr>
        <p:spPr>
          <a:xfrm>
            <a:off x="614533" y="3772347"/>
            <a:ext cx="10744199" cy="442131"/>
          </a:xfrm>
          <a:prstGeom prst="rect">
            <a:avLst/>
          </a:prstGeom>
        </p:spPr>
        <p:txBody>
          <a:bodyPr vert="horz" lIns="91440" tIns="45720" rIns="91440" bIns="45720" rtlCol="0" anchor="b"/>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a-DK" dirty="0"/>
              <a:t>Laine L, et al. </a:t>
            </a:r>
            <a:r>
              <a:rPr lang="da-DK" i="1" dirty="0"/>
              <a:t>Am J Gastroenterol. </a:t>
            </a:r>
            <a:r>
              <a:rPr lang="da-DK" dirty="0"/>
              <a:t>2012;107:345-60</a:t>
            </a:r>
            <a:endParaRPr lang="en-US" dirty="0"/>
          </a:p>
        </p:txBody>
      </p:sp>
      <p:sp>
        <p:nvSpPr>
          <p:cNvPr id="13" name="Footer Placeholder 8">
            <a:extLst>
              <a:ext uri="{FF2B5EF4-FFF2-40B4-BE49-F238E27FC236}">
                <a16:creationId xmlns:a16="http://schemas.microsoft.com/office/drawing/2014/main" id="{8A976CE8-C080-54FC-29BF-391921E0B6D5}"/>
              </a:ext>
            </a:extLst>
          </p:cNvPr>
          <p:cNvSpPr txBox="1">
            <a:spLocks/>
          </p:cNvSpPr>
          <p:nvPr/>
        </p:nvSpPr>
        <p:spPr>
          <a:xfrm>
            <a:off x="609601" y="1904336"/>
            <a:ext cx="10744199" cy="442131"/>
          </a:xfrm>
          <a:prstGeom prst="rect">
            <a:avLst/>
          </a:prstGeom>
        </p:spPr>
        <p:txBody>
          <a:bodyPr vert="horz" lIns="91440" tIns="45720" rIns="91440" bIns="45720" rtlCol="0" anchor="b"/>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nb-NO" dirty="0"/>
              <a:t>Barkun A, et al. </a:t>
            </a:r>
            <a:r>
              <a:rPr lang="nb-NO" i="1" dirty="0"/>
              <a:t>Ann Intern Med. </a:t>
            </a:r>
            <a:r>
              <a:rPr lang="nb-NO" dirty="0"/>
              <a:t>2010;152:101-13</a:t>
            </a:r>
            <a:endParaRPr lang="en-US" dirty="0"/>
          </a:p>
        </p:txBody>
      </p:sp>
    </p:spTree>
    <p:extLst>
      <p:ext uri="{BB962C8B-B14F-4D97-AF65-F5344CB8AC3E}">
        <p14:creationId xmlns:p14="http://schemas.microsoft.com/office/powerpoint/2010/main" val="4015435154"/>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B3F86-3E8A-B44C-A505-0E9336F6F8CF}"/>
              </a:ext>
            </a:extLst>
          </p:cNvPr>
          <p:cNvSpPr>
            <a:spLocks noGrp="1"/>
          </p:cNvSpPr>
          <p:nvPr>
            <p:ph type="title"/>
          </p:nvPr>
        </p:nvSpPr>
        <p:spPr/>
        <p:txBody>
          <a:bodyPr>
            <a:noAutofit/>
          </a:bodyPr>
          <a:lstStyle/>
          <a:p>
            <a:r>
              <a:rPr lang="en-US" b="1" dirty="0">
                <a:latin typeface="+mn-lt"/>
              </a:rPr>
              <a:t>Management of GIB in Anticoagulated Patients</a:t>
            </a:r>
          </a:p>
        </p:txBody>
      </p:sp>
      <p:sp>
        <p:nvSpPr>
          <p:cNvPr id="3" name="Content Placeholder 2">
            <a:extLst>
              <a:ext uri="{FF2B5EF4-FFF2-40B4-BE49-F238E27FC236}">
                <a16:creationId xmlns:a16="http://schemas.microsoft.com/office/drawing/2014/main" id="{6E0A5990-FFDB-D64D-BF7A-26BB5674A724}"/>
              </a:ext>
            </a:extLst>
          </p:cNvPr>
          <p:cNvSpPr>
            <a:spLocks noGrp="1"/>
          </p:cNvSpPr>
          <p:nvPr>
            <p:ph idx="1"/>
          </p:nvPr>
        </p:nvSpPr>
        <p:spPr>
          <a:xfrm>
            <a:off x="609600" y="1245996"/>
            <a:ext cx="10744200" cy="4954387"/>
          </a:xfrm>
        </p:spPr>
        <p:txBody>
          <a:bodyPr>
            <a:noAutofit/>
          </a:bodyPr>
          <a:lstStyle/>
          <a:p>
            <a:pPr marL="0" indent="0">
              <a:buNone/>
            </a:pPr>
            <a:r>
              <a:rPr lang="en-US" sz="2800" dirty="0"/>
              <a:t>Patients with serious/major bleeding should be managed in an intensive care setting with appropriate hemodynamic support </a:t>
            </a:r>
          </a:p>
          <a:p>
            <a:pPr marL="0" indent="0">
              <a:buNone/>
            </a:pPr>
            <a:r>
              <a:rPr lang="en-US" sz="1600" dirty="0"/>
              <a:t> </a:t>
            </a:r>
            <a:br>
              <a:rPr lang="en-US" sz="2800" dirty="0"/>
            </a:br>
            <a:r>
              <a:rPr lang="en-US" sz="2800" dirty="0"/>
              <a:t>Options for management include: </a:t>
            </a:r>
          </a:p>
          <a:p>
            <a:r>
              <a:rPr lang="en-US" dirty="0"/>
              <a:t>Observation</a:t>
            </a:r>
          </a:p>
          <a:p>
            <a:r>
              <a:rPr lang="en-US" dirty="0"/>
              <a:t>Drug removal: activated charcoal and/or hemodialysis</a:t>
            </a:r>
          </a:p>
          <a:p>
            <a:r>
              <a:rPr lang="en-US" dirty="0"/>
              <a:t>Active interventions: antifibrinolytic agent (e.g., tranexamic acid*), clotting factor products (e.g., PCC, </a:t>
            </a:r>
            <a:r>
              <a:rPr lang="en-US" dirty="0" err="1"/>
              <a:t>aPCC</a:t>
            </a:r>
            <a:r>
              <a:rPr lang="en-US" dirty="0"/>
              <a:t>, specific reversal agents)</a:t>
            </a:r>
          </a:p>
          <a:p>
            <a:pPr marL="0" indent="0">
              <a:buNone/>
            </a:pPr>
            <a:endParaRPr lang="en-US" sz="2800" dirty="0"/>
          </a:p>
        </p:txBody>
      </p:sp>
      <p:sp>
        <p:nvSpPr>
          <p:cNvPr id="4" name="TextBox 3">
            <a:extLst>
              <a:ext uri="{FF2B5EF4-FFF2-40B4-BE49-F238E27FC236}">
                <a16:creationId xmlns:a16="http://schemas.microsoft.com/office/drawing/2014/main" id="{D6574883-3CA7-9741-827C-07B0CB1331A5}"/>
              </a:ext>
            </a:extLst>
          </p:cNvPr>
          <p:cNvSpPr txBox="1"/>
          <p:nvPr/>
        </p:nvSpPr>
        <p:spPr>
          <a:xfrm>
            <a:off x="613105" y="5101113"/>
            <a:ext cx="11374582" cy="707886"/>
          </a:xfrm>
          <a:prstGeom prst="rect">
            <a:avLst/>
          </a:prstGeom>
          <a:noFill/>
        </p:spPr>
        <p:txBody>
          <a:bodyPr wrap="square" rtlCol="0">
            <a:spAutoFit/>
          </a:bodyPr>
          <a:lstStyle/>
          <a:p>
            <a:r>
              <a:rPr lang="en-US" sz="2000" b="1" dirty="0"/>
              <a:t>*HALT-IT trial of tranexamic acid in GIB showed no benefit for mortality and increased</a:t>
            </a:r>
            <a:br>
              <a:rPr lang="en-US" sz="2000" b="1" dirty="0"/>
            </a:br>
            <a:r>
              <a:rPr lang="en-US" sz="2000" b="1" dirty="0"/>
              <a:t>risk of venous thromboembolic events </a:t>
            </a:r>
            <a:endParaRPr lang="en-US" sz="2000" b="1" strike="sngStrike" dirty="0">
              <a:solidFill>
                <a:srgbClr val="FF0000"/>
              </a:solidFill>
            </a:endParaRPr>
          </a:p>
        </p:txBody>
      </p:sp>
      <p:sp>
        <p:nvSpPr>
          <p:cNvPr id="6" name="Footer Placeholder 5">
            <a:extLst>
              <a:ext uri="{FF2B5EF4-FFF2-40B4-BE49-F238E27FC236}">
                <a16:creationId xmlns:a16="http://schemas.microsoft.com/office/drawing/2014/main" id="{EDFF3517-3D6A-0E99-05D9-162A48B8FAC1}"/>
              </a:ext>
            </a:extLst>
          </p:cNvPr>
          <p:cNvSpPr>
            <a:spLocks noGrp="1"/>
          </p:cNvSpPr>
          <p:nvPr>
            <p:ph type="ftr" sz="quarter" idx="3"/>
          </p:nvPr>
        </p:nvSpPr>
        <p:spPr/>
        <p:txBody>
          <a:bodyPr/>
          <a:lstStyle/>
          <a:p>
            <a:r>
              <a:rPr lang="en-US" sz="1200" dirty="0" err="1"/>
              <a:t>aPCC</a:t>
            </a:r>
            <a:r>
              <a:rPr lang="en-US" sz="1200" dirty="0"/>
              <a:t>, activated prothrombin complex concentrate; GIB, gastrointestinal bleeding; </a:t>
            </a:r>
          </a:p>
          <a:p>
            <a:r>
              <a:rPr lang="en-US" sz="1200" dirty="0"/>
              <a:t>PCC, prothrombin complex concentrate.</a:t>
            </a:r>
          </a:p>
          <a:p>
            <a:r>
              <a:rPr lang="en-US" sz="1200" dirty="0"/>
              <a:t>HALT-IT Trial Collaborators. </a:t>
            </a:r>
            <a:r>
              <a:rPr lang="en-US" sz="1200" i="1" dirty="0"/>
              <a:t>Lancet. </a:t>
            </a:r>
            <a:r>
              <a:rPr lang="en-US" sz="1200" dirty="0"/>
              <a:t>2020;395(10241):1927-1936. </a:t>
            </a:r>
          </a:p>
        </p:txBody>
      </p:sp>
    </p:spTree>
    <p:extLst>
      <p:ext uri="{BB962C8B-B14F-4D97-AF65-F5344CB8AC3E}">
        <p14:creationId xmlns:p14="http://schemas.microsoft.com/office/powerpoint/2010/main" val="2069909539"/>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25BA5-2505-D747-AE3B-854AAAED00DD}"/>
              </a:ext>
            </a:extLst>
          </p:cNvPr>
          <p:cNvSpPr>
            <a:spLocks noGrp="1"/>
          </p:cNvSpPr>
          <p:nvPr>
            <p:ph type="title"/>
          </p:nvPr>
        </p:nvSpPr>
        <p:spPr/>
        <p:txBody>
          <a:bodyPr/>
          <a:lstStyle/>
          <a:p>
            <a:r>
              <a:rPr lang="en-US" dirty="0"/>
              <a:t>Additional Factors to Consider for GIB in Anticoagulated Patients</a:t>
            </a:r>
          </a:p>
        </p:txBody>
      </p:sp>
      <p:sp>
        <p:nvSpPr>
          <p:cNvPr id="3" name="Content Placeholder 2">
            <a:extLst>
              <a:ext uri="{FF2B5EF4-FFF2-40B4-BE49-F238E27FC236}">
                <a16:creationId xmlns:a16="http://schemas.microsoft.com/office/drawing/2014/main" id="{9D1946C4-45A4-644E-AEC8-22275CDD6CA3}"/>
              </a:ext>
            </a:extLst>
          </p:cNvPr>
          <p:cNvSpPr>
            <a:spLocks noGrp="1"/>
          </p:cNvSpPr>
          <p:nvPr>
            <p:ph idx="1"/>
          </p:nvPr>
        </p:nvSpPr>
        <p:spPr/>
        <p:txBody>
          <a:bodyPr/>
          <a:lstStyle/>
          <a:p>
            <a:r>
              <a:rPr lang="en-US" dirty="0"/>
              <a:t>Severity of bleeding: Where is it located? Is the patient actively bleeding?</a:t>
            </a:r>
          </a:p>
          <a:p>
            <a:r>
              <a:rPr lang="en-US" dirty="0"/>
              <a:t>What agent is the patient receiving and when was the last dose administered?</a:t>
            </a:r>
          </a:p>
          <a:p>
            <a:r>
              <a:rPr lang="en-US" dirty="0"/>
              <a:t>Possibility of intentional or unintentional anticoagulant overdose?</a:t>
            </a:r>
          </a:p>
          <a:p>
            <a:r>
              <a:rPr lang="en-US" dirty="0"/>
              <a:t>Any renal or hepatic disease that might cause excessive anticoagulant effects in the setting of standard drug dosing?</a:t>
            </a:r>
          </a:p>
          <a:p>
            <a:r>
              <a:rPr lang="en-US" dirty="0"/>
              <a:t>Any other medication(s) that could affect hemostasis (e.g., aspirin, clopidogrel)?</a:t>
            </a:r>
          </a:p>
          <a:p>
            <a:r>
              <a:rPr lang="en-US" dirty="0"/>
              <a:t>Any comorbidities that could promote bleeding (e.g., liver disease, uremia, thrombocytopenia)?</a:t>
            </a:r>
          </a:p>
          <a:p>
            <a:endParaRPr lang="en-US" dirty="0"/>
          </a:p>
        </p:txBody>
      </p:sp>
    </p:spTree>
    <p:extLst>
      <p:ext uri="{BB962C8B-B14F-4D97-AF65-F5344CB8AC3E}">
        <p14:creationId xmlns:p14="http://schemas.microsoft.com/office/powerpoint/2010/main" val="61843175"/>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01953-8F15-F34C-ACB1-B1B7D3270D91}"/>
              </a:ext>
            </a:extLst>
          </p:cNvPr>
          <p:cNvSpPr>
            <a:spLocks noGrp="1"/>
          </p:cNvSpPr>
          <p:nvPr>
            <p:ph type="title"/>
          </p:nvPr>
        </p:nvSpPr>
        <p:spPr/>
        <p:txBody>
          <a:bodyPr/>
          <a:lstStyle/>
          <a:p>
            <a:r>
              <a:rPr lang="en-US" dirty="0"/>
              <a:t>What Do the Guidelines Say? 2018 and Later</a:t>
            </a:r>
          </a:p>
        </p:txBody>
      </p:sp>
      <p:graphicFrame>
        <p:nvGraphicFramePr>
          <p:cNvPr id="4" name="Table 4">
            <a:extLst>
              <a:ext uri="{FF2B5EF4-FFF2-40B4-BE49-F238E27FC236}">
                <a16:creationId xmlns:a16="http://schemas.microsoft.com/office/drawing/2014/main" id="{91E3DEF0-0D99-4C4E-9C4E-79058206273E}"/>
              </a:ext>
            </a:extLst>
          </p:cNvPr>
          <p:cNvGraphicFramePr>
            <a:graphicFrameLocks noGrp="1"/>
          </p:cNvGraphicFramePr>
          <p:nvPr>
            <p:ph idx="4294967295"/>
          </p:nvPr>
        </p:nvGraphicFramePr>
        <p:xfrm>
          <a:off x="463434" y="1169988"/>
          <a:ext cx="11265131" cy="4519190"/>
        </p:xfrm>
        <a:graphic>
          <a:graphicData uri="http://schemas.openxmlformats.org/drawingml/2006/table">
            <a:tbl>
              <a:tblPr firstRow="1" bandRow="1"/>
              <a:tblGrid>
                <a:gridCol w="2237510">
                  <a:extLst>
                    <a:ext uri="{9D8B030D-6E8A-4147-A177-3AD203B41FA5}">
                      <a16:colId xmlns:a16="http://schemas.microsoft.com/office/drawing/2014/main" val="2713132007"/>
                    </a:ext>
                  </a:extLst>
                </a:gridCol>
                <a:gridCol w="1289023">
                  <a:extLst>
                    <a:ext uri="{9D8B030D-6E8A-4147-A177-3AD203B41FA5}">
                      <a16:colId xmlns:a16="http://schemas.microsoft.com/office/drawing/2014/main" val="1786538244"/>
                    </a:ext>
                  </a:extLst>
                </a:gridCol>
                <a:gridCol w="3163867">
                  <a:extLst>
                    <a:ext uri="{9D8B030D-6E8A-4147-A177-3AD203B41FA5}">
                      <a16:colId xmlns:a16="http://schemas.microsoft.com/office/drawing/2014/main" val="4250839714"/>
                    </a:ext>
                  </a:extLst>
                </a:gridCol>
                <a:gridCol w="2317826">
                  <a:extLst>
                    <a:ext uri="{9D8B030D-6E8A-4147-A177-3AD203B41FA5}">
                      <a16:colId xmlns:a16="http://schemas.microsoft.com/office/drawing/2014/main" val="2081961019"/>
                    </a:ext>
                  </a:extLst>
                </a:gridCol>
                <a:gridCol w="2256905">
                  <a:extLst>
                    <a:ext uri="{9D8B030D-6E8A-4147-A177-3AD203B41FA5}">
                      <a16:colId xmlns:a16="http://schemas.microsoft.com/office/drawing/2014/main" val="3740585542"/>
                    </a:ext>
                  </a:extLst>
                </a:gridCol>
              </a:tblGrid>
              <a:tr h="668331">
                <a:tc>
                  <a:txBody>
                    <a:bodyPr/>
                    <a:lstStyle/>
                    <a:p>
                      <a:pPr algn="ctr"/>
                      <a:r>
                        <a:rPr lang="en-US" dirty="0">
                          <a:solidFill>
                            <a:schemeClr val="bg1"/>
                          </a:solidFill>
                        </a:rPr>
                        <a:t>Guideline</a:t>
                      </a:r>
                    </a:p>
                  </a:txBody>
                  <a:tcPr>
                    <a:solidFill>
                      <a:srgbClr val="4472C4"/>
                    </a:solidFill>
                  </a:tcPr>
                </a:tc>
                <a:tc>
                  <a:txBody>
                    <a:bodyPr/>
                    <a:lstStyle/>
                    <a:p>
                      <a:pPr algn="ctr"/>
                      <a:r>
                        <a:rPr lang="en-US" dirty="0">
                          <a:solidFill>
                            <a:schemeClr val="bg1"/>
                          </a:solidFill>
                        </a:rPr>
                        <a:t>Year published</a:t>
                      </a:r>
                    </a:p>
                  </a:txBody>
                  <a:tcPr>
                    <a:solidFill>
                      <a:srgbClr val="4472C4"/>
                    </a:solidFill>
                  </a:tcPr>
                </a:tc>
                <a:tc>
                  <a:txBody>
                    <a:bodyPr/>
                    <a:lstStyle/>
                    <a:p>
                      <a:pPr algn="ctr"/>
                      <a:r>
                        <a:rPr lang="en-US" dirty="0">
                          <a:solidFill>
                            <a:schemeClr val="bg1"/>
                          </a:solidFill>
                        </a:rPr>
                        <a:t>Patient Population</a:t>
                      </a:r>
                    </a:p>
                  </a:txBody>
                  <a:tcPr>
                    <a:solidFill>
                      <a:srgbClr val="4472C4"/>
                    </a:solidFill>
                  </a:tcPr>
                </a:tc>
                <a:tc>
                  <a:txBody>
                    <a:bodyPr/>
                    <a:lstStyle/>
                    <a:p>
                      <a:pPr algn="ctr"/>
                      <a:r>
                        <a:rPr lang="en-US" dirty="0">
                          <a:solidFill>
                            <a:schemeClr val="bg1"/>
                          </a:solidFill>
                        </a:rPr>
                        <a:t>VKAs</a:t>
                      </a:r>
                    </a:p>
                  </a:txBody>
                  <a:tcPr>
                    <a:solidFill>
                      <a:srgbClr val="4472C4"/>
                    </a:solidFill>
                  </a:tcPr>
                </a:tc>
                <a:tc>
                  <a:txBody>
                    <a:bodyPr/>
                    <a:lstStyle/>
                    <a:p>
                      <a:pPr algn="ctr"/>
                      <a:r>
                        <a:rPr lang="en-US" dirty="0">
                          <a:solidFill>
                            <a:schemeClr val="bg1"/>
                          </a:solidFill>
                        </a:rPr>
                        <a:t>DOACs</a:t>
                      </a:r>
                    </a:p>
                  </a:txBody>
                  <a:tcPr>
                    <a:solidFill>
                      <a:srgbClr val="4472C4"/>
                    </a:solidFill>
                  </a:tcPr>
                </a:tc>
                <a:extLst>
                  <a:ext uri="{0D108BD9-81ED-4DB2-BD59-A6C34878D82A}">
                    <a16:rowId xmlns:a16="http://schemas.microsoft.com/office/drawing/2014/main" val="1980507265"/>
                  </a:ext>
                </a:extLst>
              </a:tr>
              <a:tr h="1113885">
                <a:tc>
                  <a:txBody>
                    <a:bodyPr/>
                    <a:lstStyle/>
                    <a:p>
                      <a:r>
                        <a:rPr lang="en-US" sz="1600" dirty="0"/>
                        <a:t>Asia-Pacific Working Group</a:t>
                      </a:r>
                    </a:p>
                  </a:txBody>
                  <a:tcPr>
                    <a:solidFill>
                      <a:srgbClr val="CFD5EA"/>
                    </a:solidFill>
                  </a:tcPr>
                </a:tc>
                <a:tc>
                  <a:txBody>
                    <a:bodyPr/>
                    <a:lstStyle/>
                    <a:p>
                      <a:pPr algn="ctr"/>
                      <a:r>
                        <a:rPr lang="en-US" sz="1600" dirty="0"/>
                        <a:t>2018</a:t>
                      </a:r>
                    </a:p>
                  </a:txBody>
                  <a:tcPr>
                    <a:solidFill>
                      <a:srgbClr val="CFD5EA"/>
                    </a:solidFill>
                  </a:tcPr>
                </a:tc>
                <a:tc>
                  <a:txBody>
                    <a:bodyPr/>
                    <a:lstStyle/>
                    <a:p>
                      <a:r>
                        <a:rPr lang="en-US" sz="1600" dirty="0"/>
                        <a:t>Pts on warfarin or DOACs with high </a:t>
                      </a:r>
                      <a:r>
                        <a:rPr lang="en-US" sz="1600" dirty="0" err="1"/>
                        <a:t>cardiothrombotic</a:t>
                      </a:r>
                      <a:r>
                        <a:rPr lang="en-US" sz="1600" dirty="0"/>
                        <a:t> risk and PUD bleeding</a:t>
                      </a:r>
                    </a:p>
                  </a:txBody>
                  <a:tcPr>
                    <a:solidFill>
                      <a:srgbClr val="CFD5EA"/>
                    </a:solidFill>
                  </a:tcPr>
                </a:tc>
                <a:tc>
                  <a:txBody>
                    <a:bodyPr/>
                    <a:lstStyle/>
                    <a:p>
                      <a:r>
                        <a:rPr lang="en-US" sz="1600" dirty="0"/>
                        <a:t>Reversal for life-threatening bleeding  with </a:t>
                      </a:r>
                      <a:r>
                        <a:rPr lang="en-US" sz="1600" b="1" dirty="0"/>
                        <a:t>4F-PCC</a:t>
                      </a:r>
                      <a:r>
                        <a:rPr lang="en-US" sz="1600" dirty="0"/>
                        <a:t>/Vit K or FFP</a:t>
                      </a:r>
                    </a:p>
                  </a:txBody>
                  <a:tcPr>
                    <a:solidFill>
                      <a:srgbClr val="CFD5EA"/>
                    </a:solidFill>
                  </a:tcPr>
                </a:tc>
                <a:tc>
                  <a:txBody>
                    <a:bodyPr/>
                    <a:lstStyle/>
                    <a:p>
                      <a:r>
                        <a:rPr lang="en-US" sz="1600" dirty="0" err="1"/>
                        <a:t>Idarucizumab</a:t>
                      </a:r>
                      <a:r>
                        <a:rPr lang="en-US" sz="1600" dirty="0"/>
                        <a:t> for dabigatran reversal; unclear benefit</a:t>
                      </a:r>
                    </a:p>
                  </a:txBody>
                  <a:tcPr>
                    <a:solidFill>
                      <a:srgbClr val="CFD5EA"/>
                    </a:solidFill>
                  </a:tcPr>
                </a:tc>
                <a:extLst>
                  <a:ext uri="{0D108BD9-81ED-4DB2-BD59-A6C34878D82A}">
                    <a16:rowId xmlns:a16="http://schemas.microsoft.com/office/drawing/2014/main" val="3110231550"/>
                  </a:ext>
                </a:extLst>
              </a:tr>
              <a:tr h="1623089">
                <a:tc>
                  <a:txBody>
                    <a:bodyPr/>
                    <a:lstStyle/>
                    <a:p>
                      <a:r>
                        <a:rPr lang="en-US" sz="1600" dirty="0"/>
                        <a:t>CHEST Guideline and Expert Report</a:t>
                      </a:r>
                    </a:p>
                  </a:txBody>
                  <a:tcPr>
                    <a:solidFill>
                      <a:srgbClr val="E9EBF5"/>
                    </a:solidFill>
                  </a:tcPr>
                </a:tc>
                <a:tc>
                  <a:txBody>
                    <a:bodyPr/>
                    <a:lstStyle/>
                    <a:p>
                      <a:pPr algn="ctr"/>
                      <a:r>
                        <a:rPr lang="en-US" sz="1600" dirty="0"/>
                        <a:t>2018</a:t>
                      </a:r>
                    </a:p>
                  </a:txBody>
                  <a:tcPr>
                    <a:solidFill>
                      <a:srgbClr val="E9EBF5"/>
                    </a:solidFill>
                  </a:tcPr>
                </a:tc>
                <a:tc>
                  <a:txBody>
                    <a:bodyPr/>
                    <a:lstStyle/>
                    <a:p>
                      <a:r>
                        <a:rPr lang="en-US" sz="1600" dirty="0"/>
                        <a:t>Pts with A fib without valvular disease</a:t>
                      </a:r>
                    </a:p>
                  </a:txBody>
                  <a:tcPr>
                    <a:solidFill>
                      <a:srgbClr val="E9EBF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Immediate reversal for severe or life-threatening bleeding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t>PCC</a:t>
                      </a:r>
                      <a:r>
                        <a:rPr lang="en-US" sz="1600" dirty="0"/>
                        <a:t>, FFP, or IV Vit K</a:t>
                      </a:r>
                    </a:p>
                    <a:p>
                      <a:endParaRPr lang="en-US" sz="1600" dirty="0"/>
                    </a:p>
                  </a:txBody>
                  <a:tcPr>
                    <a:solidFill>
                      <a:srgbClr val="E9EBF5"/>
                    </a:solidFill>
                  </a:tcPr>
                </a:tc>
                <a:tc>
                  <a:txBody>
                    <a:bodyPr/>
                    <a:lstStyle/>
                    <a:p>
                      <a:r>
                        <a:rPr lang="en-US" sz="1600" b="1" dirty="0"/>
                        <a:t>Specific antidote </a:t>
                      </a:r>
                      <a:r>
                        <a:rPr lang="en-US" sz="1600" dirty="0"/>
                        <a:t>should be used for serious bleeding</a:t>
                      </a:r>
                    </a:p>
                    <a:p>
                      <a:r>
                        <a:rPr lang="en-US" sz="1600" dirty="0"/>
                        <a:t>Non-specific agents (PCC) are less effective</a:t>
                      </a:r>
                    </a:p>
                  </a:txBody>
                  <a:tcPr>
                    <a:solidFill>
                      <a:srgbClr val="E9EBF5"/>
                    </a:solidFill>
                  </a:tcPr>
                </a:tc>
                <a:extLst>
                  <a:ext uri="{0D108BD9-81ED-4DB2-BD59-A6C34878D82A}">
                    <a16:rowId xmlns:a16="http://schemas.microsoft.com/office/drawing/2014/main" val="1040442925"/>
                  </a:ext>
                </a:extLst>
              </a:tr>
              <a:tr h="1113885">
                <a:tc>
                  <a:txBody>
                    <a:bodyPr/>
                    <a:lstStyle/>
                    <a:p>
                      <a:r>
                        <a:rPr lang="en-US" sz="1600" dirty="0"/>
                        <a:t>American Society of Hematology Guidelines for VTE</a:t>
                      </a:r>
                    </a:p>
                  </a:txBody>
                  <a:tcPr>
                    <a:solidFill>
                      <a:srgbClr val="CFD5EA"/>
                    </a:solidFill>
                  </a:tcPr>
                </a:tc>
                <a:tc>
                  <a:txBody>
                    <a:bodyPr/>
                    <a:lstStyle/>
                    <a:p>
                      <a:pPr algn="ctr"/>
                      <a:r>
                        <a:rPr lang="en-US" sz="1600" dirty="0"/>
                        <a:t>2018</a:t>
                      </a:r>
                    </a:p>
                  </a:txBody>
                  <a:tcPr>
                    <a:solidFill>
                      <a:srgbClr val="CFD5EA"/>
                    </a:solidFill>
                  </a:tcPr>
                </a:tc>
                <a:tc>
                  <a:txBody>
                    <a:bodyPr/>
                    <a:lstStyle/>
                    <a:p>
                      <a:r>
                        <a:rPr lang="en-US" sz="1600" dirty="0"/>
                        <a:t>Pts on anticoagulation for prevention and treatment of VTE</a:t>
                      </a:r>
                    </a:p>
                  </a:txBody>
                  <a:tcPr>
                    <a:solidFill>
                      <a:srgbClr val="CFD5EA"/>
                    </a:solidFill>
                  </a:tcPr>
                </a:tc>
                <a:tc>
                  <a:txBody>
                    <a:bodyPr/>
                    <a:lstStyle/>
                    <a:p>
                      <a:r>
                        <a:rPr lang="en-US" sz="1600" dirty="0"/>
                        <a:t>Life-threatening bleeding: </a:t>
                      </a:r>
                      <a:r>
                        <a:rPr lang="en-US" sz="1600" b="1" dirty="0"/>
                        <a:t>4F-PCC</a:t>
                      </a:r>
                      <a:r>
                        <a:rPr lang="en-US" sz="1600" dirty="0"/>
                        <a:t> +/- IV Vit K</a:t>
                      </a:r>
                    </a:p>
                  </a:txBody>
                  <a:tcPr>
                    <a:solidFill>
                      <a:srgbClr val="CFD5E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Life-threatening bleeding: 4F-PCC or Andexanet Alfa or </a:t>
                      </a:r>
                      <a:r>
                        <a:rPr lang="en-US" sz="1600" dirty="0" err="1"/>
                        <a:t>idarucizumab</a:t>
                      </a:r>
                      <a:endParaRPr lang="en-US" sz="1600" dirty="0"/>
                    </a:p>
                  </a:txBody>
                  <a:tcPr>
                    <a:solidFill>
                      <a:srgbClr val="CFD5EA"/>
                    </a:solidFill>
                  </a:tcPr>
                </a:tc>
                <a:extLst>
                  <a:ext uri="{0D108BD9-81ED-4DB2-BD59-A6C34878D82A}">
                    <a16:rowId xmlns:a16="http://schemas.microsoft.com/office/drawing/2014/main" val="2891282444"/>
                  </a:ext>
                </a:extLst>
              </a:tr>
            </a:tbl>
          </a:graphicData>
        </a:graphic>
      </p:graphicFrame>
      <p:sp>
        <p:nvSpPr>
          <p:cNvPr id="6" name="Footer Placeholder 5">
            <a:extLst>
              <a:ext uri="{FF2B5EF4-FFF2-40B4-BE49-F238E27FC236}">
                <a16:creationId xmlns:a16="http://schemas.microsoft.com/office/drawing/2014/main" id="{0E353EF3-943E-C8D1-11D3-02F8B45D3A20}"/>
              </a:ext>
            </a:extLst>
          </p:cNvPr>
          <p:cNvSpPr>
            <a:spLocks noGrp="1"/>
          </p:cNvSpPr>
          <p:nvPr>
            <p:ph type="ftr" sz="quarter" idx="3"/>
          </p:nvPr>
        </p:nvSpPr>
        <p:spPr/>
        <p:txBody>
          <a:bodyPr/>
          <a:lstStyle/>
          <a:p>
            <a:r>
              <a:rPr lang="en-US" dirty="0" err="1"/>
              <a:t>FFP</a:t>
            </a:r>
            <a:r>
              <a:rPr lang="en-US" dirty="0"/>
              <a:t>, fresh frozen plasma; PUD, peptic ulcer disease; </a:t>
            </a:r>
            <a:r>
              <a:rPr lang="en-US" dirty="0" err="1"/>
              <a:t>VTE</a:t>
            </a:r>
            <a:r>
              <a:rPr lang="en-US" dirty="0"/>
              <a:t>, venous thromboembolism.</a:t>
            </a:r>
          </a:p>
          <a:p>
            <a:r>
              <a:rPr lang="en-US" dirty="0"/>
              <a:t>Milling TJ, et al. </a:t>
            </a:r>
            <a:r>
              <a:rPr lang="en-US" i="1" dirty="0"/>
              <a:t>Dig Dis Sci. </a:t>
            </a:r>
            <a:r>
              <a:rPr lang="en-US" dirty="0"/>
              <a:t>2021;66(11):3698-3714. </a:t>
            </a:r>
          </a:p>
        </p:txBody>
      </p:sp>
    </p:spTree>
    <p:extLst>
      <p:ext uri="{BB962C8B-B14F-4D97-AF65-F5344CB8AC3E}">
        <p14:creationId xmlns:p14="http://schemas.microsoft.com/office/powerpoint/2010/main" val="702769471"/>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theme/theme1.xml><?xml version="1.0" encoding="utf-8"?>
<a:theme xmlns:a="http://schemas.openxmlformats.org/drawingml/2006/main" name="EMCREG on the Go Template">
  <a:themeElements>
    <a:clrScheme name="EMCREG-MedEd-EKG-blue">
      <a:dk1>
        <a:srgbClr val="000000"/>
      </a:dk1>
      <a:lt1>
        <a:srgbClr val="FFFFFF"/>
      </a:lt1>
      <a:dk2>
        <a:srgbClr val="282525"/>
      </a:dk2>
      <a:lt2>
        <a:srgbClr val="F3F3F3"/>
      </a:lt2>
      <a:accent1>
        <a:srgbClr val="BE3540"/>
      </a:accent1>
      <a:accent2>
        <a:srgbClr val="8B8D9B"/>
      </a:accent2>
      <a:accent3>
        <a:srgbClr val="113854"/>
      </a:accent3>
      <a:accent4>
        <a:srgbClr val="246487"/>
      </a:accent4>
      <a:accent5>
        <a:srgbClr val="75D1D1"/>
      </a:accent5>
      <a:accent6>
        <a:srgbClr val="686762"/>
      </a:accent6>
      <a:hlink>
        <a:srgbClr val="75D1D1"/>
      </a:hlink>
      <a:folHlink>
        <a:srgbClr val="7F7F7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MCREG on the Go Template" id="{A378CCDD-7DB1-4C6C-A01E-1B85D59706A1}" vid="{0F8509E2-4F7A-42C4-B797-0ABAE5D83B5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EMCREG- MedOnTheGo Template</Template>
  <TotalTime>0</TotalTime>
  <Words>1546</Words>
  <Application>Microsoft Office PowerPoint</Application>
  <PresentationFormat>Widescreen</PresentationFormat>
  <Paragraphs>197</Paragraphs>
  <Slides>12</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EMCREG on the Go Template</vt:lpstr>
      <vt:lpstr>Life-Threatening GI Bleeds and Anticoagulation – Reversal Approaches in the Emergency Department</vt:lpstr>
      <vt:lpstr>Disclaimer</vt:lpstr>
      <vt:lpstr>Management of Acute GI Bleeding</vt:lpstr>
      <vt:lpstr>Initial Management / Risk Stratification</vt:lpstr>
      <vt:lpstr>Glasgow-Blatchford score (GBS)</vt:lpstr>
      <vt:lpstr>Timing of Endoscopy</vt:lpstr>
      <vt:lpstr>Management of GIB in Anticoagulated Patients</vt:lpstr>
      <vt:lpstr>Additional Factors to Consider for GIB in Anticoagulated Patients</vt:lpstr>
      <vt:lpstr>What Do the Guidelines Say? 2018 and Later</vt:lpstr>
      <vt:lpstr>What Do the Guidelines Say? 2018 and Later</vt:lpstr>
      <vt:lpstr>Updated ACG-CAG Guidelines 2022</vt:lpstr>
      <vt:lpstr>Decision to Reverse Anticoagulation Depends on the Severity of Bleeding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2022-09-29T10:55:51Z</dcterms:created>
  <dcterms:modified xsi:type="dcterms:W3CDTF">2022-10-14T14:19:33Z</dcterms:modified>
  <cp:contentStatus/>
</cp:coreProperties>
</file>