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93467" r:id="rId1"/>
  </p:sldMasterIdLst>
  <p:notesMasterIdLst>
    <p:notesMasterId r:id="rId13"/>
  </p:notesMasterIdLst>
  <p:sldIdLst>
    <p:sldId id="335" r:id="rId2"/>
    <p:sldId id="256" r:id="rId3"/>
    <p:sldId id="309" r:id="rId4"/>
    <p:sldId id="271" r:id="rId5"/>
    <p:sldId id="319" r:id="rId6"/>
    <p:sldId id="308" r:id="rId7"/>
    <p:sldId id="316" r:id="rId8"/>
    <p:sldId id="288" r:id="rId9"/>
    <p:sldId id="306" r:id="rId10"/>
    <p:sldId id="328" r:id="rId11"/>
    <p:sldId id="32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A4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11" autoAdjust="0"/>
    <p:restoredTop sz="94298" autoAdjust="0"/>
  </p:normalViewPr>
  <p:slideViewPr>
    <p:cSldViewPr snapToGrid="0" snapToObjects="1">
      <p:cViewPr varScale="1">
        <p:scale>
          <a:sx n="107" d="100"/>
          <a:sy n="107" d="100"/>
        </p:scale>
        <p:origin x="108" y="342"/>
      </p:cViewPr>
      <p:guideLst>
        <p:guide orient="horz" pos="816"/>
        <p:guide pos="384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BCF71-2AB8-42D2-B8FC-071A9FCFA078}" type="datetimeFigureOut">
              <a:rPr lang="en-US" smtClean="0"/>
              <a:t>10/14/2022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661419-07C2-4C88-A427-904D9F3DBC61}" type="slidenum">
              <a:rPr lang="en-US" smtClean="0"/>
              <a:t>‹#›</a:t>
            </a:fld>
            <a:endParaRPr lang="en-US"/>
          </a:p>
        </p:txBody>
      </p:sp>
    </p:spTree>
    <p:extLst>
      <p:ext uri="{BB962C8B-B14F-4D97-AF65-F5344CB8AC3E}">
        <p14:creationId xmlns:p14="http://schemas.microsoft.com/office/powerpoint/2010/main" val="464247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61419-07C2-4C88-A427-904D9F3DBC61}" type="slidenum">
              <a:rPr lang="en-US" smtClean="0"/>
              <a:t>1</a:t>
            </a:fld>
            <a:endParaRPr lang="en-US" dirty="0"/>
          </a:p>
        </p:txBody>
      </p:sp>
    </p:spTree>
    <p:extLst>
      <p:ext uri="{BB962C8B-B14F-4D97-AF65-F5344CB8AC3E}">
        <p14:creationId xmlns:p14="http://schemas.microsoft.com/office/powerpoint/2010/main" val="33604307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11</a:t>
            </a:fld>
            <a:endParaRPr lang="en-US"/>
          </a:p>
        </p:txBody>
      </p:sp>
    </p:spTree>
    <p:extLst>
      <p:ext uri="{BB962C8B-B14F-4D97-AF65-F5344CB8AC3E}">
        <p14:creationId xmlns:p14="http://schemas.microsoft.com/office/powerpoint/2010/main" val="369423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3</a:t>
            </a:fld>
            <a:endParaRPr lang="en-US"/>
          </a:p>
        </p:txBody>
      </p:sp>
    </p:spTree>
    <p:extLst>
      <p:ext uri="{BB962C8B-B14F-4D97-AF65-F5344CB8AC3E}">
        <p14:creationId xmlns:p14="http://schemas.microsoft.com/office/powerpoint/2010/main" val="771111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6D09EA-E3C9-4ACC-8679-23240C8E0EB5}" type="slidenum">
              <a:rPr lang="en-US" smtClean="0"/>
              <a:t>4</a:t>
            </a:fld>
            <a:endParaRPr lang="en-US" dirty="0"/>
          </a:p>
        </p:txBody>
      </p:sp>
    </p:spTree>
    <p:extLst>
      <p:ext uri="{BB962C8B-B14F-4D97-AF65-F5344CB8AC3E}">
        <p14:creationId xmlns:p14="http://schemas.microsoft.com/office/powerpoint/2010/main" val="3455700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5</a:t>
            </a:fld>
            <a:endParaRPr lang="en-US"/>
          </a:p>
        </p:txBody>
      </p:sp>
    </p:spTree>
    <p:extLst>
      <p:ext uri="{BB962C8B-B14F-4D97-AF65-F5344CB8AC3E}">
        <p14:creationId xmlns:p14="http://schemas.microsoft.com/office/powerpoint/2010/main" val="3234303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6</a:t>
            </a:fld>
            <a:endParaRPr lang="en-US" dirty="0"/>
          </a:p>
        </p:txBody>
      </p:sp>
    </p:spTree>
    <p:extLst>
      <p:ext uri="{BB962C8B-B14F-4D97-AF65-F5344CB8AC3E}">
        <p14:creationId xmlns:p14="http://schemas.microsoft.com/office/powerpoint/2010/main" val="4201497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7</a:t>
            </a:fld>
            <a:endParaRPr lang="en-US"/>
          </a:p>
        </p:txBody>
      </p:sp>
    </p:spTree>
    <p:extLst>
      <p:ext uri="{BB962C8B-B14F-4D97-AF65-F5344CB8AC3E}">
        <p14:creationId xmlns:p14="http://schemas.microsoft.com/office/powerpoint/2010/main" val="3721665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A7AAFC0-E40F-4DB9-B57B-779C38D8CA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6230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9</a:t>
            </a:fld>
            <a:endParaRPr lang="en-US"/>
          </a:p>
        </p:txBody>
      </p:sp>
    </p:spTree>
    <p:extLst>
      <p:ext uri="{BB962C8B-B14F-4D97-AF65-F5344CB8AC3E}">
        <p14:creationId xmlns:p14="http://schemas.microsoft.com/office/powerpoint/2010/main" val="2546336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661419-07C2-4C88-A427-904D9F3DBC61}" type="slidenum">
              <a:rPr lang="en-US" smtClean="0"/>
              <a:t>10</a:t>
            </a:fld>
            <a:endParaRPr lang="en-US"/>
          </a:p>
        </p:txBody>
      </p:sp>
    </p:spTree>
    <p:extLst>
      <p:ext uri="{BB962C8B-B14F-4D97-AF65-F5344CB8AC3E}">
        <p14:creationId xmlns:p14="http://schemas.microsoft.com/office/powerpoint/2010/main" val="3091606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6_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2" name="Group 1">
            <a:extLst>
              <a:ext uri="{FF2B5EF4-FFF2-40B4-BE49-F238E27FC236}">
                <a16:creationId xmlns:a16="http://schemas.microsoft.com/office/drawing/2014/main" id="{52B88683-F4CA-439F-8BE8-ED2F20FC2E60}"/>
              </a:ext>
            </a:extLst>
          </p:cNvPr>
          <p:cNvGrpSpPr/>
          <p:nvPr/>
        </p:nvGrpSpPr>
        <p:grpSpPr>
          <a:xfrm>
            <a:off x="0" y="0"/>
            <a:ext cx="12192000" cy="975360"/>
            <a:chOff x="0" y="0"/>
            <a:chExt cx="12192000" cy="975360"/>
          </a:xfrm>
        </p:grpSpPr>
        <p:pic>
          <p:nvPicPr>
            <p:cNvPr id="8" name="Picture 7">
              <a:extLst>
                <a:ext uri="{FF2B5EF4-FFF2-40B4-BE49-F238E27FC236}">
                  <a16:creationId xmlns:a16="http://schemas.microsoft.com/office/drawing/2014/main" id="{812D41A0-A12B-4C60-BD42-0644A38EF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491DB813-C245-435B-B415-FC1D6311886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4" name="Picture 3" descr="Logo&#10;&#10;Description automatically generated">
            <a:extLst>
              <a:ext uri="{FF2B5EF4-FFF2-40B4-BE49-F238E27FC236}">
                <a16:creationId xmlns:a16="http://schemas.microsoft.com/office/drawing/2014/main" id="{2BCE7E22-8E2F-6F9B-D3DF-5458DD9FF7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05224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606829"/>
            <a:ext cx="4272539" cy="5254221"/>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626224"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1199811"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530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8875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8" name="Group 7">
            <a:extLst>
              <a:ext uri="{FF2B5EF4-FFF2-40B4-BE49-F238E27FC236}">
                <a16:creationId xmlns:a16="http://schemas.microsoft.com/office/drawing/2014/main" id="{089A264A-AC5B-4283-916B-BEA290A0B0D0}"/>
              </a:ext>
            </a:extLst>
          </p:cNvPr>
          <p:cNvGrpSpPr/>
          <p:nvPr/>
        </p:nvGrpSpPr>
        <p:grpSpPr>
          <a:xfrm>
            <a:off x="0" y="0"/>
            <a:ext cx="12192000" cy="975360"/>
            <a:chOff x="0" y="0"/>
            <a:chExt cx="12192000" cy="975360"/>
          </a:xfrm>
        </p:grpSpPr>
        <p:pic>
          <p:nvPicPr>
            <p:cNvPr id="9" name="Picture 8">
              <a:extLst>
                <a:ext uri="{FF2B5EF4-FFF2-40B4-BE49-F238E27FC236}">
                  <a16:creationId xmlns:a16="http://schemas.microsoft.com/office/drawing/2014/main" id="{96D2F3A7-2DDF-43EE-9D90-4DFF2A231E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858AA69B-06EA-4D76-8AD0-30EE6A4CE60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8C9AB0E5-B29C-4E14-A39A-DA7D5DD440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396788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610349"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1" name="Text Placeholder 2">
            <a:extLst>
              <a:ext uri="{FF2B5EF4-FFF2-40B4-BE49-F238E27FC236}">
                <a16:creationId xmlns:a16="http://schemas.microsoft.com/office/drawing/2014/main" id="{1FD911D0-DADF-4587-B77C-7892147F7563}"/>
              </a:ext>
            </a:extLst>
          </p:cNvPr>
          <p:cNvSpPr>
            <a:spLocks noGrp="1"/>
          </p:cNvSpPr>
          <p:nvPr>
            <p:ph type="body" idx="10"/>
          </p:nvPr>
        </p:nvSpPr>
        <p:spPr>
          <a:xfrm>
            <a:off x="1703543"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9" name="Group 8">
            <a:extLst>
              <a:ext uri="{FF2B5EF4-FFF2-40B4-BE49-F238E27FC236}">
                <a16:creationId xmlns:a16="http://schemas.microsoft.com/office/drawing/2014/main" id="{3F418F41-1686-4328-9724-A570C42561FC}"/>
              </a:ext>
            </a:extLst>
          </p:cNvPr>
          <p:cNvGrpSpPr/>
          <p:nvPr/>
        </p:nvGrpSpPr>
        <p:grpSpPr>
          <a:xfrm>
            <a:off x="0" y="0"/>
            <a:ext cx="12192000" cy="975360"/>
            <a:chOff x="0" y="0"/>
            <a:chExt cx="12192000" cy="975360"/>
          </a:xfrm>
        </p:grpSpPr>
        <p:pic>
          <p:nvPicPr>
            <p:cNvPr id="10" name="Picture 9">
              <a:extLst>
                <a:ext uri="{FF2B5EF4-FFF2-40B4-BE49-F238E27FC236}">
                  <a16:creationId xmlns:a16="http://schemas.microsoft.com/office/drawing/2014/main" id="{A9EEAEED-EB44-477F-806E-60576BE3F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3" name="Picture 12">
              <a:extLst>
                <a:ext uri="{FF2B5EF4-FFF2-40B4-BE49-F238E27FC236}">
                  <a16:creationId xmlns:a16="http://schemas.microsoft.com/office/drawing/2014/main" id="{798061BD-8256-4ADE-A9F4-7FDD0026513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7" name="Picture 16">
            <a:extLst>
              <a:ext uri="{FF2B5EF4-FFF2-40B4-BE49-F238E27FC236}">
                <a16:creationId xmlns:a16="http://schemas.microsoft.com/office/drawing/2014/main" id="{A269C1E7-9B03-4DB0-8768-BFB3B740D5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138429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descr="Logo&#10;&#10;Description automatically generated">
            <a:extLst>
              <a:ext uri="{FF2B5EF4-FFF2-40B4-BE49-F238E27FC236}">
                <a16:creationId xmlns:a16="http://schemas.microsoft.com/office/drawing/2014/main" id="{43DE5C8B-705E-BE72-B21D-1EBE63F7069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43469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13194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6"/>
              </a:buClr>
              <a:buSzPct val="100000"/>
              <a:buFont typeface="Arial" panose="020B0604020202020204" pitchFamily="34" charset="0"/>
              <a:buChar char="•"/>
              <a:defRPr/>
            </a:lvl1pPr>
            <a:lvl2pPr marL="685800" indent="-228600">
              <a:buClr>
                <a:schemeClr val="accent6"/>
              </a:buClr>
              <a:buSzPct val="100000"/>
              <a:buFont typeface="Arial" panose="020B0604020202020204" pitchFamily="34" charset="0"/>
              <a:buChar char="•"/>
              <a:defRPr/>
            </a:lvl2pPr>
            <a:lvl3pPr marL="1143000" indent="-228600">
              <a:buClr>
                <a:schemeClr val="accent6"/>
              </a:buClr>
              <a:buSzPct val="100000"/>
              <a:buFont typeface="Arial" panose="020B0604020202020204" pitchFamily="34" charset="0"/>
              <a:buChar char="•"/>
              <a:defRPr/>
            </a:lvl3pPr>
            <a:lvl4pPr marL="1600200" indent="-228600">
              <a:buClr>
                <a:schemeClr val="accent6"/>
              </a:buClr>
              <a:buSzPct val="100000"/>
              <a:buFont typeface="Arial" panose="020B0604020202020204" pitchFamily="34" charset="0"/>
              <a:buChar char="•"/>
              <a:defRPr/>
            </a:lvl4pPr>
            <a:lvl5pPr marL="2057400" indent="-228600">
              <a:buClr>
                <a:schemeClr val="accent6"/>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888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7" name="Picture 6" descr="Logo&#10;&#10;Description automatically generated">
            <a:extLst>
              <a:ext uri="{FF2B5EF4-FFF2-40B4-BE49-F238E27FC236}">
                <a16:creationId xmlns:a16="http://schemas.microsoft.com/office/drawing/2014/main" id="{7C61671B-929B-2E1F-BEE6-F6C389DD8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78128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7716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3761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89BEF74D-8D28-4131-8F45-3779D7055172}"/>
              </a:ext>
            </a:extLst>
          </p:cNvPr>
          <p:cNvPicPr>
            <a:picLocks noChangeAspect="1"/>
          </p:cNvPicPr>
          <p:nvPr/>
        </p:nvPicPr>
        <p:blipFill rotWithShape="1">
          <a:blip r:embed="rId13" cstate="print">
            <a:extLst>
              <a:ext uri="{BEBA8EAE-BF5A-486C-A8C5-ECC9F3942E4B}">
                <a14:imgProps xmlns:a14="http://schemas.microsoft.com/office/drawing/2010/main">
                  <a14:imgLayer r:embed="rId14">
                    <a14:imgEffect>
                      <a14:sharpenSoften amount="-100000"/>
                    </a14:imgEffect>
                  </a14:imgLayer>
                </a14:imgProps>
              </a:ext>
              <a:ext uri="{28A0092B-C50C-407E-A947-70E740481C1C}">
                <a14:useLocalDpi xmlns:a14="http://schemas.microsoft.com/office/drawing/2010/main" val="0"/>
              </a:ext>
            </a:extLst>
          </a:blip>
          <a:srcRect/>
          <a:stretch/>
        </p:blipFill>
        <p:spPr>
          <a:xfrm>
            <a:off x="0" y="-3586"/>
            <a:ext cx="12192000" cy="106682"/>
          </a:xfrm>
          <a:prstGeom prst="rect">
            <a:avLst/>
          </a:prstGeom>
        </p:spPr>
      </p:pic>
      <p:sp>
        <p:nvSpPr>
          <p:cNvPr id="8" name="Footer Placeholder 4">
            <a:extLst>
              <a:ext uri="{FF2B5EF4-FFF2-40B4-BE49-F238E27FC236}">
                <a16:creationId xmlns:a16="http://schemas.microsoft.com/office/drawing/2014/main" id="{B6C3302F-87F6-4619-9382-93EEA9D2B073}"/>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29036095"/>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914400" rtl="0" eaLnBrk="1" latinLnBrk="0" hangingPunct="1">
        <a:lnSpc>
          <a:spcPct val="100000"/>
        </a:lnSpc>
        <a:spcBef>
          <a:spcPct val="0"/>
        </a:spcBef>
        <a:buNone/>
        <a:defRPr sz="3200" b="1" i="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Intracranial Hemorrhages and Anticoagulation – Reversal Approaches in the Emergency Department</a:t>
            </a:r>
          </a:p>
        </p:txBody>
      </p:sp>
      <p:sp>
        <p:nvSpPr>
          <p:cNvPr id="3" name="Subtitle 2"/>
          <p:cNvSpPr>
            <a:spLocks noGrp="1"/>
          </p:cNvSpPr>
          <p:nvPr>
            <p:ph type="body" idx="1"/>
          </p:nvPr>
        </p:nvSpPr>
        <p:spPr/>
        <p:txBody>
          <a:bodyPr>
            <a:normAutofit lnSpcReduction="10000"/>
          </a:bodyPr>
          <a:lstStyle/>
          <a:p>
            <a:r>
              <a:rPr lang="en-US" b="1" dirty="0"/>
              <a:t>Natalie Kreitzer, MD, MS</a:t>
            </a:r>
          </a:p>
          <a:p>
            <a:r>
              <a:rPr lang="en-US" dirty="0"/>
              <a:t>Associate Professor, Emergency Medicine and Neurocritical Care</a:t>
            </a:r>
          </a:p>
          <a:p>
            <a:r>
              <a:rPr lang="en-US" dirty="0"/>
              <a:t>University of Cincinnati College of Medicine</a:t>
            </a:r>
          </a:p>
          <a:p>
            <a:r>
              <a:rPr lang="en-US" dirty="0"/>
              <a:t>Cincinnati, Ohio</a:t>
            </a:r>
          </a:p>
        </p:txBody>
      </p:sp>
    </p:spTree>
    <p:extLst>
      <p:ext uri="{BB962C8B-B14F-4D97-AF65-F5344CB8AC3E}">
        <p14:creationId xmlns:p14="http://schemas.microsoft.com/office/powerpoint/2010/main" val="172698478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F93990A-A104-4F3D-AC97-5C4097732D97}"/>
              </a:ext>
            </a:extLst>
          </p:cNvPr>
          <p:cNvSpPr>
            <a:spLocks noGrp="1"/>
          </p:cNvSpPr>
          <p:nvPr>
            <p:ph type="ftr" sz="quarter" idx="3"/>
          </p:nvPr>
        </p:nvSpPr>
        <p:spPr/>
        <p:txBody>
          <a:bodyPr/>
          <a:lstStyle/>
          <a:p>
            <a:r>
              <a:rPr lang="da-DK" dirty="0"/>
              <a:t>ANNEXA-4, </a:t>
            </a:r>
            <a:r>
              <a:rPr lang="da-DK" dirty="0" err="1"/>
              <a:t>Novel</a:t>
            </a:r>
            <a:r>
              <a:rPr lang="da-DK" dirty="0"/>
              <a:t> </a:t>
            </a:r>
            <a:r>
              <a:rPr lang="da-DK" dirty="0" err="1"/>
              <a:t>Antidote</a:t>
            </a:r>
            <a:r>
              <a:rPr lang="da-DK" dirty="0"/>
              <a:t> to the </a:t>
            </a:r>
            <a:r>
              <a:rPr lang="da-DK" dirty="0" err="1"/>
              <a:t>Anticoagulation</a:t>
            </a:r>
            <a:r>
              <a:rPr lang="da-DK" dirty="0"/>
              <a:t> </a:t>
            </a:r>
            <a:r>
              <a:rPr lang="da-DK" dirty="0" err="1"/>
              <a:t>Effects</a:t>
            </a:r>
            <a:r>
              <a:rPr lang="da-DK" dirty="0"/>
              <a:t> of Factor </a:t>
            </a:r>
            <a:r>
              <a:rPr lang="da-DK" dirty="0" err="1"/>
              <a:t>Xa</a:t>
            </a:r>
            <a:r>
              <a:rPr lang="da-DK" dirty="0"/>
              <a:t> Inhibitors; GCS, Glasgow </a:t>
            </a:r>
            <a:r>
              <a:rPr lang="da-DK" dirty="0" err="1"/>
              <a:t>Coma</a:t>
            </a:r>
            <a:r>
              <a:rPr lang="da-DK" dirty="0"/>
              <a:t> </a:t>
            </a:r>
            <a:r>
              <a:rPr lang="da-DK" dirty="0" err="1"/>
              <a:t>Scale</a:t>
            </a:r>
            <a:r>
              <a:rPr lang="da-DK" dirty="0"/>
              <a:t>; </a:t>
            </a:r>
          </a:p>
          <a:p>
            <a:r>
              <a:rPr lang="da-DK" dirty="0"/>
              <a:t>ICH, intracerebral </a:t>
            </a:r>
            <a:r>
              <a:rPr lang="da-DK" dirty="0" err="1"/>
              <a:t>hemorrhage</a:t>
            </a:r>
            <a:r>
              <a:rPr lang="da-DK" dirty="0"/>
              <a:t>.</a:t>
            </a:r>
          </a:p>
          <a:p>
            <a:r>
              <a:rPr lang="da-DK" dirty="0"/>
              <a:t>Connolly et al. </a:t>
            </a:r>
            <a:r>
              <a:rPr lang="da-DK" i="1" dirty="0"/>
              <a:t>N Engl J Med. </a:t>
            </a:r>
            <a:r>
              <a:rPr lang="da-DK" dirty="0"/>
              <a:t>2016; 375(12): 1131-41.  </a:t>
            </a:r>
          </a:p>
          <a:p>
            <a:r>
              <a:rPr lang="da-DK" dirty="0" err="1"/>
              <a:t>Perzborn</a:t>
            </a:r>
            <a:r>
              <a:rPr lang="da-DK" dirty="0"/>
              <a:t> et al. </a:t>
            </a:r>
            <a:r>
              <a:rPr lang="da-DK" i="1" dirty="0"/>
              <a:t>Thrombosis research. </a:t>
            </a:r>
            <a:r>
              <a:rPr lang="da-DK" dirty="0"/>
              <a:t>2014;133(4):671-81. </a:t>
            </a:r>
            <a:endParaRPr lang="en-US" dirty="0"/>
          </a:p>
        </p:txBody>
      </p:sp>
      <p:sp>
        <p:nvSpPr>
          <p:cNvPr id="2" name="Title 1">
            <a:extLst>
              <a:ext uri="{FF2B5EF4-FFF2-40B4-BE49-F238E27FC236}">
                <a16:creationId xmlns:a16="http://schemas.microsoft.com/office/drawing/2014/main" id="{EAB0332F-EA71-02F4-302C-FF6BCC83BE7C}"/>
              </a:ext>
            </a:extLst>
          </p:cNvPr>
          <p:cNvSpPr>
            <a:spLocks noGrp="1"/>
          </p:cNvSpPr>
          <p:nvPr>
            <p:ph type="title"/>
          </p:nvPr>
        </p:nvSpPr>
        <p:spPr/>
        <p:txBody>
          <a:bodyPr/>
          <a:lstStyle/>
          <a:p>
            <a:r>
              <a:rPr lang="en-US" dirty="0"/>
              <a:t>Factor </a:t>
            </a:r>
            <a:r>
              <a:rPr lang="en-US" dirty="0" err="1"/>
              <a:t>Xa</a:t>
            </a:r>
            <a:r>
              <a:rPr lang="en-US" dirty="0"/>
              <a:t> Inhibitor Reversal (Apixaban, Rivaroxaban)</a:t>
            </a:r>
          </a:p>
        </p:txBody>
      </p:sp>
      <p:sp>
        <p:nvSpPr>
          <p:cNvPr id="3" name="Content Placeholder 2">
            <a:extLst>
              <a:ext uri="{FF2B5EF4-FFF2-40B4-BE49-F238E27FC236}">
                <a16:creationId xmlns:a16="http://schemas.microsoft.com/office/drawing/2014/main" id="{933EA04B-C524-465B-BBED-D9C5693ABF3F}"/>
              </a:ext>
            </a:extLst>
          </p:cNvPr>
          <p:cNvSpPr>
            <a:spLocks noGrp="1"/>
          </p:cNvSpPr>
          <p:nvPr>
            <p:ph idx="1"/>
          </p:nvPr>
        </p:nvSpPr>
        <p:spPr/>
        <p:txBody>
          <a:bodyPr>
            <a:normAutofit/>
          </a:bodyPr>
          <a:lstStyle/>
          <a:p>
            <a:pPr>
              <a:spcBef>
                <a:spcPts val="3000"/>
              </a:spcBef>
            </a:pPr>
            <a:r>
              <a:rPr lang="en-US" sz="2800" u="sng" dirty="0"/>
              <a:t>Prior to</a:t>
            </a:r>
            <a:r>
              <a:rPr lang="en-US" sz="2800" dirty="0"/>
              <a:t> Andexanet Alfa, in vitro testing demonstrated that PCCs may be used for reversal</a:t>
            </a:r>
          </a:p>
          <a:p>
            <a:pPr>
              <a:spcBef>
                <a:spcPts val="3000"/>
              </a:spcBef>
            </a:pPr>
            <a:r>
              <a:rPr lang="en-US" sz="2800" b="1" u="sng" dirty="0"/>
              <a:t>ANNEXA-4 cohort</a:t>
            </a:r>
            <a:r>
              <a:rPr lang="en-US" sz="2800" dirty="0"/>
              <a:t>: </a:t>
            </a:r>
            <a:r>
              <a:rPr lang="en-US" sz="2800" b="1" u="sng" dirty="0"/>
              <a:t>227 subjects (64%)</a:t>
            </a:r>
            <a:r>
              <a:rPr lang="en-US" sz="2800" dirty="0"/>
              <a:t> had an intracranial hemorrhage </a:t>
            </a:r>
          </a:p>
          <a:p>
            <a:pPr>
              <a:spcBef>
                <a:spcPts val="3000"/>
              </a:spcBef>
            </a:pPr>
            <a:r>
              <a:rPr lang="en-US" sz="2800" dirty="0"/>
              <a:t>Average presenting </a:t>
            </a:r>
            <a:r>
              <a:rPr lang="en-US" sz="2800" b="1" u="sng" dirty="0"/>
              <a:t>GCS 14</a:t>
            </a:r>
            <a:r>
              <a:rPr lang="en-US" sz="2800" dirty="0"/>
              <a:t>, with </a:t>
            </a:r>
            <a:r>
              <a:rPr lang="en-US" sz="2800" b="1" u="sng" dirty="0"/>
              <a:t>80%</a:t>
            </a:r>
            <a:r>
              <a:rPr lang="en-US" sz="2800" dirty="0"/>
              <a:t> (95% CI, 74 to 86) excellent or good efficacy of reversal in ICH  </a:t>
            </a:r>
          </a:p>
          <a:p>
            <a:pPr>
              <a:spcBef>
                <a:spcPts val="3000"/>
              </a:spcBef>
            </a:pPr>
            <a:endParaRPr lang="en-US" sz="2800" dirty="0"/>
          </a:p>
        </p:txBody>
      </p:sp>
    </p:spTree>
    <p:extLst>
      <p:ext uri="{BB962C8B-B14F-4D97-AF65-F5344CB8AC3E}">
        <p14:creationId xmlns:p14="http://schemas.microsoft.com/office/powerpoint/2010/main" val="381889661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94208A-6FF2-46BF-ABB7-3E856D77E649}"/>
              </a:ext>
            </a:extLst>
          </p:cNvPr>
          <p:cNvSpPr>
            <a:spLocks noGrp="1"/>
          </p:cNvSpPr>
          <p:nvPr>
            <p:ph idx="1"/>
          </p:nvPr>
        </p:nvSpPr>
        <p:spPr/>
        <p:txBody>
          <a:bodyPr>
            <a:normAutofit/>
          </a:bodyPr>
          <a:lstStyle/>
          <a:p>
            <a:pPr>
              <a:spcBef>
                <a:spcPts val="3000"/>
              </a:spcBef>
            </a:pPr>
            <a:r>
              <a:rPr lang="en-US" sz="3200" dirty="0"/>
              <a:t>Direct comparisons of PCCs and Andexanet Alfa</a:t>
            </a:r>
          </a:p>
          <a:p>
            <a:pPr>
              <a:spcBef>
                <a:spcPts val="3000"/>
              </a:spcBef>
            </a:pPr>
            <a:r>
              <a:rPr lang="en-US" sz="3200" dirty="0"/>
              <a:t>“Real life” and registry use of agent specific antidotes</a:t>
            </a:r>
          </a:p>
          <a:p>
            <a:pPr>
              <a:spcBef>
                <a:spcPts val="3000"/>
              </a:spcBef>
            </a:pPr>
            <a:r>
              <a:rPr lang="en-US" sz="3200" dirty="0"/>
              <a:t>New assays to detect presence and levels of DOACs</a:t>
            </a:r>
          </a:p>
        </p:txBody>
      </p:sp>
      <p:sp>
        <p:nvSpPr>
          <p:cNvPr id="4" name="Footer Placeholder 3">
            <a:extLst>
              <a:ext uri="{FF2B5EF4-FFF2-40B4-BE49-F238E27FC236}">
                <a16:creationId xmlns:a16="http://schemas.microsoft.com/office/drawing/2014/main" id="{3210AE2F-8369-4FED-AD7E-47E8EDD51983}"/>
              </a:ext>
            </a:extLst>
          </p:cNvPr>
          <p:cNvSpPr>
            <a:spLocks noGrp="1"/>
          </p:cNvSpPr>
          <p:nvPr>
            <p:ph type="ftr" sz="quarter" idx="3"/>
          </p:nvPr>
        </p:nvSpPr>
        <p:spPr>
          <a:xfrm>
            <a:off x="609600" y="5380094"/>
            <a:ext cx="10744199" cy="1418387"/>
          </a:xfrm>
        </p:spPr>
        <p:txBody>
          <a:bodyPr/>
          <a:lstStyle/>
          <a:p>
            <a:r>
              <a:rPr lang="en-US" dirty="0"/>
              <a:t>Barra ME, et al. </a:t>
            </a:r>
            <a:r>
              <a:rPr lang="en-US" i="1" dirty="0" err="1"/>
              <a:t>Thromb</a:t>
            </a:r>
            <a:r>
              <a:rPr lang="en-US" i="1" dirty="0"/>
              <a:t> Haemost.</a:t>
            </a:r>
            <a:r>
              <a:rPr lang="en-US" dirty="0"/>
              <a:t>2020;18(7):1637-47. </a:t>
            </a:r>
          </a:p>
          <a:p>
            <a:r>
              <a:rPr lang="en-US" dirty="0" err="1"/>
              <a:t>Korobey</a:t>
            </a:r>
            <a:r>
              <a:rPr lang="en-US" dirty="0"/>
              <a:t> MJ, et al. </a:t>
            </a:r>
            <a:r>
              <a:rPr lang="en-US" i="1" dirty="0" err="1"/>
              <a:t>Neurocrit</a:t>
            </a:r>
            <a:r>
              <a:rPr lang="en-US" i="1" dirty="0"/>
              <a:t> Care. </a:t>
            </a:r>
            <a:r>
              <a:rPr lang="en-US" dirty="0"/>
              <a:t>2021;34(1):112-20. </a:t>
            </a:r>
          </a:p>
          <a:p>
            <a:r>
              <a:rPr lang="en-US" dirty="0"/>
              <a:t>Pollack CV, et al. </a:t>
            </a:r>
            <a:r>
              <a:rPr lang="en-US" i="1" dirty="0"/>
              <a:t>Am J </a:t>
            </a:r>
            <a:r>
              <a:rPr lang="en-US" i="1" dirty="0" err="1"/>
              <a:t>Emerg</a:t>
            </a:r>
            <a:r>
              <a:rPr lang="en-US" i="1" dirty="0"/>
              <a:t> Med. </a:t>
            </a:r>
            <a:r>
              <a:rPr lang="en-US" dirty="0"/>
              <a:t>2020;38(6):1163-70. </a:t>
            </a:r>
          </a:p>
          <a:p>
            <a:r>
              <a:rPr lang="en-US" dirty="0"/>
              <a:t>Brown CS, et al. </a:t>
            </a:r>
            <a:r>
              <a:rPr lang="en-US" i="1" dirty="0"/>
              <a:t>Am J </a:t>
            </a:r>
            <a:r>
              <a:rPr lang="en-US" i="1" dirty="0" err="1"/>
              <a:t>Emerg</a:t>
            </a:r>
            <a:r>
              <a:rPr lang="en-US" i="1" dirty="0"/>
              <a:t> Med. </a:t>
            </a:r>
            <a:r>
              <a:rPr lang="en-US" dirty="0"/>
              <a:t>2020;38(4):810-14.</a:t>
            </a:r>
          </a:p>
          <a:p>
            <a:r>
              <a:rPr lang="en-US" dirty="0" err="1"/>
              <a:t>Frydman</a:t>
            </a:r>
            <a:r>
              <a:rPr lang="en-US" dirty="0"/>
              <a:t> GH, et al. </a:t>
            </a:r>
            <a:r>
              <a:rPr lang="en-US" i="1" dirty="0"/>
              <a:t>Crit Care </a:t>
            </a:r>
            <a:r>
              <a:rPr lang="en-US" i="1" dirty="0" err="1"/>
              <a:t>Explor</a:t>
            </a:r>
            <a:r>
              <a:rPr lang="en-US" i="1" dirty="0"/>
              <a:t>. </a:t>
            </a:r>
            <a:r>
              <a:rPr lang="en-US" dirty="0"/>
              <a:t>2019;1(8):e0024.</a:t>
            </a:r>
          </a:p>
        </p:txBody>
      </p:sp>
      <p:sp>
        <p:nvSpPr>
          <p:cNvPr id="2" name="Title 1">
            <a:extLst>
              <a:ext uri="{FF2B5EF4-FFF2-40B4-BE49-F238E27FC236}">
                <a16:creationId xmlns:a16="http://schemas.microsoft.com/office/drawing/2014/main" id="{A066C65F-B0EA-48F4-9E7A-AC4FC6DE5414}"/>
              </a:ext>
            </a:extLst>
          </p:cNvPr>
          <p:cNvSpPr>
            <a:spLocks noGrp="1"/>
          </p:cNvSpPr>
          <p:nvPr>
            <p:ph type="title"/>
          </p:nvPr>
        </p:nvSpPr>
        <p:spPr/>
        <p:txBody>
          <a:bodyPr/>
          <a:lstStyle/>
          <a:p>
            <a:r>
              <a:rPr lang="en-US" dirty="0"/>
              <a:t>Future Directions</a:t>
            </a:r>
          </a:p>
        </p:txBody>
      </p:sp>
    </p:spTree>
    <p:extLst>
      <p:ext uri="{BB962C8B-B14F-4D97-AF65-F5344CB8AC3E}">
        <p14:creationId xmlns:p14="http://schemas.microsoft.com/office/powerpoint/2010/main" val="13734337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65672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69A33-387A-45FB-85E7-0F470E0CE188}"/>
              </a:ext>
            </a:extLst>
          </p:cNvPr>
          <p:cNvSpPr>
            <a:spLocks noGrp="1"/>
          </p:cNvSpPr>
          <p:nvPr>
            <p:ph type="title"/>
          </p:nvPr>
        </p:nvSpPr>
        <p:spPr/>
        <p:txBody>
          <a:bodyPr vert="horz" lIns="91440" tIns="45720" rIns="91440" bIns="45720" rtlCol="0" anchor="ctr">
            <a:normAutofit/>
          </a:bodyPr>
          <a:lstStyle/>
          <a:p>
            <a:r>
              <a:rPr lang="en-US" b="1" dirty="0"/>
              <a:t>Objectives</a:t>
            </a:r>
          </a:p>
        </p:txBody>
      </p:sp>
      <p:sp>
        <p:nvSpPr>
          <p:cNvPr id="3" name="Content Placeholder 2">
            <a:extLst>
              <a:ext uri="{FF2B5EF4-FFF2-40B4-BE49-F238E27FC236}">
                <a16:creationId xmlns:a16="http://schemas.microsoft.com/office/drawing/2014/main" id="{E7972D64-4B30-4DD8-A651-58A2E18F9AF2}"/>
              </a:ext>
            </a:extLst>
          </p:cNvPr>
          <p:cNvSpPr>
            <a:spLocks noGrp="1"/>
          </p:cNvSpPr>
          <p:nvPr>
            <p:ph idx="1"/>
          </p:nvPr>
        </p:nvSpPr>
        <p:spPr/>
        <p:txBody>
          <a:bodyPr>
            <a:noAutofit/>
          </a:bodyPr>
          <a:lstStyle/>
          <a:p>
            <a:pPr>
              <a:spcAft>
                <a:spcPts val="1200"/>
              </a:spcAft>
            </a:pPr>
            <a:r>
              <a:rPr lang="en-US" sz="3200" dirty="0"/>
              <a:t>To </a:t>
            </a:r>
            <a:r>
              <a:rPr lang="en-US" sz="3200" dirty="0">
                <a:solidFill>
                  <a:schemeClr val="tx1"/>
                </a:solidFill>
              </a:rPr>
              <a:t>recognize the indications for urgent anticoagulation reversal in the setting of acute intracranial hemorrhages</a:t>
            </a:r>
          </a:p>
          <a:p>
            <a:pPr>
              <a:spcAft>
                <a:spcPts val="1200"/>
              </a:spcAft>
            </a:pPr>
            <a:r>
              <a:rPr lang="en-US" sz="3200" dirty="0">
                <a:solidFill>
                  <a:schemeClr val="tx1"/>
                </a:solidFill>
              </a:rPr>
              <a:t>To describe the literature describing VKA and DOAC reversal in the setting of acute intracranial hemorrhages</a:t>
            </a:r>
            <a:r>
              <a:rPr lang="en-US" sz="3200" strike="sngStrike" dirty="0">
                <a:solidFill>
                  <a:schemeClr val="tx1"/>
                </a:solidFill>
              </a:rPr>
              <a:t> </a:t>
            </a:r>
          </a:p>
        </p:txBody>
      </p:sp>
      <p:sp>
        <p:nvSpPr>
          <p:cNvPr id="5" name="Footer Placeholder 4">
            <a:extLst>
              <a:ext uri="{FF2B5EF4-FFF2-40B4-BE49-F238E27FC236}">
                <a16:creationId xmlns:a16="http://schemas.microsoft.com/office/drawing/2014/main" id="{70E100F3-3B00-864A-EDDF-9C6C0521C4AF}"/>
              </a:ext>
            </a:extLst>
          </p:cNvPr>
          <p:cNvSpPr>
            <a:spLocks noGrp="1"/>
          </p:cNvSpPr>
          <p:nvPr>
            <p:ph type="ftr" sz="quarter" idx="3"/>
          </p:nvPr>
        </p:nvSpPr>
        <p:spPr/>
        <p:txBody>
          <a:bodyPr/>
          <a:lstStyle/>
          <a:p>
            <a:r>
              <a:rPr lang="en-US" dirty="0" err="1"/>
              <a:t>DOAC</a:t>
            </a:r>
            <a:r>
              <a:rPr lang="en-US" dirty="0"/>
              <a:t>, direct oral anticoagulant ; </a:t>
            </a:r>
            <a:r>
              <a:rPr lang="en-US" dirty="0" err="1"/>
              <a:t>VKA</a:t>
            </a:r>
            <a:r>
              <a:rPr lang="en-US" dirty="0"/>
              <a:t>, vitamin K antagonist. </a:t>
            </a:r>
          </a:p>
        </p:txBody>
      </p:sp>
    </p:spTree>
    <p:extLst>
      <p:ext uri="{BB962C8B-B14F-4D97-AF65-F5344CB8AC3E}">
        <p14:creationId xmlns:p14="http://schemas.microsoft.com/office/powerpoint/2010/main" val="406122021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p>
        </p:txBody>
      </p:sp>
      <p:sp>
        <p:nvSpPr>
          <p:cNvPr id="3" name="Content Placeholder 2"/>
          <p:cNvSpPr>
            <a:spLocks noGrp="1"/>
          </p:cNvSpPr>
          <p:nvPr>
            <p:ph idx="1"/>
          </p:nvPr>
        </p:nvSpPr>
        <p:spPr/>
        <p:txBody>
          <a:bodyPr>
            <a:normAutofit/>
          </a:bodyPr>
          <a:lstStyle/>
          <a:p>
            <a:pPr>
              <a:spcBef>
                <a:spcPts val="1800"/>
              </a:spcBef>
            </a:pPr>
            <a:r>
              <a:rPr lang="en-US" sz="3200" dirty="0"/>
              <a:t>Intracranial hemorrhages are neurological emergencies</a:t>
            </a:r>
            <a:endParaRPr lang="en-US" sz="3200" strike="sngStrike" dirty="0">
              <a:solidFill>
                <a:srgbClr val="FF0000"/>
              </a:solidFill>
            </a:endParaRPr>
          </a:p>
          <a:p>
            <a:pPr>
              <a:spcBef>
                <a:spcPts val="1800"/>
              </a:spcBef>
            </a:pPr>
            <a:r>
              <a:rPr lang="en-US" sz="3200" dirty="0"/>
              <a:t>Nearly </a:t>
            </a:r>
            <a:r>
              <a:rPr lang="en-US" sz="3200" dirty="0">
                <a:solidFill>
                  <a:schemeClr val="tx1"/>
                </a:solidFill>
              </a:rPr>
              <a:t>all cases require immediate reversal</a:t>
            </a:r>
            <a:endParaRPr lang="en-US" sz="3200" strike="sngStrike" dirty="0">
              <a:solidFill>
                <a:schemeClr val="tx1"/>
              </a:solidFill>
            </a:endParaRPr>
          </a:p>
          <a:p>
            <a:pPr>
              <a:spcBef>
                <a:spcPts val="1800"/>
              </a:spcBef>
            </a:pPr>
            <a:r>
              <a:rPr lang="en-US" sz="3200" dirty="0">
                <a:solidFill>
                  <a:schemeClr val="tx1"/>
                </a:solidFill>
              </a:rPr>
              <a:t>Unlike other major bleeds, cessation is hard to measure</a:t>
            </a:r>
            <a:endParaRPr lang="en-US" sz="3200" strike="sngStrike" dirty="0">
              <a:solidFill>
                <a:schemeClr val="tx1"/>
              </a:solidFill>
            </a:endParaRPr>
          </a:p>
          <a:p>
            <a:pPr>
              <a:spcBef>
                <a:spcPts val="1800"/>
              </a:spcBef>
            </a:pPr>
            <a:r>
              <a:rPr lang="en-US" sz="3200" dirty="0">
                <a:solidFill>
                  <a:schemeClr val="tx1"/>
                </a:solidFill>
              </a:rPr>
              <a:t>Typically, volume resuscitation is not required</a:t>
            </a:r>
            <a:r>
              <a:rPr lang="en-US" sz="3200" strike="sngStrike" dirty="0">
                <a:solidFill>
                  <a:schemeClr val="tx1"/>
                </a:solidFill>
              </a:rPr>
              <a:t> </a:t>
            </a:r>
          </a:p>
        </p:txBody>
      </p:sp>
    </p:spTree>
    <p:extLst>
      <p:ext uri="{BB962C8B-B14F-4D97-AF65-F5344CB8AC3E}">
        <p14:creationId xmlns:p14="http://schemas.microsoft.com/office/powerpoint/2010/main" val="227395396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D2EF9-6622-44E8-9A94-5C7335D53046}"/>
              </a:ext>
            </a:extLst>
          </p:cNvPr>
          <p:cNvSpPr>
            <a:spLocks noGrp="1"/>
          </p:cNvSpPr>
          <p:nvPr>
            <p:ph type="title"/>
          </p:nvPr>
        </p:nvSpPr>
        <p:spPr/>
        <p:txBody>
          <a:bodyPr/>
          <a:lstStyle/>
          <a:p>
            <a:r>
              <a:rPr lang="en-US" dirty="0"/>
              <a:t>Anticoagulation</a:t>
            </a:r>
          </a:p>
        </p:txBody>
      </p:sp>
      <p:sp>
        <p:nvSpPr>
          <p:cNvPr id="3" name="Content Placeholder 2">
            <a:extLst>
              <a:ext uri="{FF2B5EF4-FFF2-40B4-BE49-F238E27FC236}">
                <a16:creationId xmlns:a16="http://schemas.microsoft.com/office/drawing/2014/main" id="{D4DB0023-CC1B-41D2-9FEC-77200DD248BD}"/>
              </a:ext>
            </a:extLst>
          </p:cNvPr>
          <p:cNvSpPr>
            <a:spLocks noGrp="1"/>
          </p:cNvSpPr>
          <p:nvPr>
            <p:ph idx="1"/>
          </p:nvPr>
        </p:nvSpPr>
        <p:spPr/>
        <p:txBody>
          <a:bodyPr>
            <a:normAutofit/>
          </a:bodyPr>
          <a:lstStyle/>
          <a:p>
            <a:pPr>
              <a:spcBef>
                <a:spcPts val="1200"/>
              </a:spcBef>
            </a:pPr>
            <a:r>
              <a:rPr lang="en-US" sz="3200" dirty="0"/>
              <a:t>Any patient with an intracranial bleed</a:t>
            </a:r>
          </a:p>
          <a:p>
            <a:pPr>
              <a:spcBef>
                <a:spcPts val="1200"/>
              </a:spcBef>
            </a:pPr>
            <a:r>
              <a:rPr lang="en-US" sz="3200" dirty="0"/>
              <a:t>Anticoagulant medication</a:t>
            </a:r>
          </a:p>
          <a:p>
            <a:pPr lvl="1">
              <a:spcBef>
                <a:spcPts val="1200"/>
              </a:spcBef>
            </a:pPr>
            <a:r>
              <a:rPr lang="en-US" sz="2800" b="1" dirty="0"/>
              <a:t>What</a:t>
            </a:r>
            <a:r>
              <a:rPr lang="en-US" sz="2800" dirty="0"/>
              <a:t> is dose? </a:t>
            </a:r>
            <a:r>
              <a:rPr lang="en-US" sz="2800" b="1" dirty="0"/>
              <a:t>When</a:t>
            </a:r>
            <a:r>
              <a:rPr lang="en-US" sz="2800" dirty="0"/>
              <a:t> was last dose? </a:t>
            </a:r>
          </a:p>
          <a:p>
            <a:pPr>
              <a:spcBef>
                <a:spcPts val="1200"/>
              </a:spcBef>
            </a:pPr>
            <a:r>
              <a:rPr lang="en-US" sz="3200" dirty="0"/>
              <a:t>Laboratory tests</a:t>
            </a:r>
          </a:p>
          <a:p>
            <a:pPr lvl="1">
              <a:spcBef>
                <a:spcPts val="1200"/>
              </a:spcBef>
            </a:pPr>
            <a:r>
              <a:rPr lang="en-US" sz="2800" dirty="0"/>
              <a:t>CBC with platelet count, INR, PTT</a:t>
            </a:r>
          </a:p>
          <a:p>
            <a:pPr lvl="1">
              <a:spcBef>
                <a:spcPts val="1200"/>
              </a:spcBef>
            </a:pPr>
            <a:r>
              <a:rPr lang="en-US" sz="2800" dirty="0"/>
              <a:t>Consider viscoelastic or platelet function assays</a:t>
            </a:r>
          </a:p>
          <a:p>
            <a:pPr lvl="1">
              <a:spcBef>
                <a:spcPts val="1200"/>
              </a:spcBef>
            </a:pPr>
            <a:endParaRPr lang="en-US" sz="2800" dirty="0"/>
          </a:p>
        </p:txBody>
      </p:sp>
      <p:sp>
        <p:nvSpPr>
          <p:cNvPr id="7" name="Footer Placeholder 6">
            <a:extLst>
              <a:ext uri="{FF2B5EF4-FFF2-40B4-BE49-F238E27FC236}">
                <a16:creationId xmlns:a16="http://schemas.microsoft.com/office/drawing/2014/main" id="{9BD03965-22BC-E0B0-44BB-09278543C033}"/>
              </a:ext>
            </a:extLst>
          </p:cNvPr>
          <p:cNvSpPr>
            <a:spLocks noGrp="1"/>
          </p:cNvSpPr>
          <p:nvPr>
            <p:ph type="ftr" sz="quarter" idx="3"/>
          </p:nvPr>
        </p:nvSpPr>
        <p:spPr/>
        <p:txBody>
          <a:bodyPr/>
          <a:lstStyle/>
          <a:p>
            <a:r>
              <a:rPr lang="en-US" dirty="0"/>
              <a:t>CBC, complete blood count; INR, international normalization ratio; PTT, partial thromboplastin time. </a:t>
            </a:r>
          </a:p>
          <a:p>
            <a:r>
              <a:rPr lang="en-US" dirty="0"/>
              <a:t>Hemphill JC, et al. </a:t>
            </a:r>
            <a:r>
              <a:rPr lang="en-US" i="1" dirty="0"/>
              <a:t>Nat Rev Neurol. </a:t>
            </a:r>
            <a:r>
              <a:rPr lang="en-US" dirty="0"/>
              <a:t>2011;7:451-60. </a:t>
            </a:r>
          </a:p>
        </p:txBody>
      </p:sp>
    </p:spTree>
    <p:extLst>
      <p:ext uri="{BB962C8B-B14F-4D97-AF65-F5344CB8AC3E}">
        <p14:creationId xmlns:p14="http://schemas.microsoft.com/office/powerpoint/2010/main" val="141709672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FAE12-F4A9-42A6-A962-EC97F747F8B6}"/>
              </a:ext>
            </a:extLst>
          </p:cNvPr>
          <p:cNvSpPr>
            <a:spLocks noGrp="1"/>
          </p:cNvSpPr>
          <p:nvPr>
            <p:ph type="title"/>
          </p:nvPr>
        </p:nvSpPr>
        <p:spPr>
          <a:xfrm>
            <a:off x="609600" y="23043"/>
            <a:ext cx="10744200" cy="1185577"/>
          </a:xfrm>
        </p:spPr>
        <p:txBody>
          <a:bodyPr/>
          <a:lstStyle/>
          <a:p>
            <a:r>
              <a:rPr lang="en-US" dirty="0"/>
              <a:t>Hemorrhage Expansion</a:t>
            </a:r>
          </a:p>
        </p:txBody>
      </p:sp>
      <p:sp>
        <p:nvSpPr>
          <p:cNvPr id="6" name="Footer Placeholder 2">
            <a:extLst>
              <a:ext uri="{FF2B5EF4-FFF2-40B4-BE49-F238E27FC236}">
                <a16:creationId xmlns:a16="http://schemas.microsoft.com/office/drawing/2014/main" id="{F5ED1F2A-D2A9-4FB8-B662-562678A8DAF6}"/>
              </a:ext>
            </a:extLst>
          </p:cNvPr>
          <p:cNvSpPr>
            <a:spLocks noGrp="1"/>
          </p:cNvSpPr>
          <p:nvPr>
            <p:ph type="ftr" sz="quarter" idx="3"/>
          </p:nvPr>
        </p:nvSpPr>
        <p:spPr/>
        <p:txBody>
          <a:bodyPr/>
          <a:lstStyle/>
          <a:p>
            <a:r>
              <a:rPr lang="en-US" dirty="0"/>
              <a:t>Kreitzer 2019-2020</a:t>
            </a:r>
          </a:p>
        </p:txBody>
      </p:sp>
      <p:pic>
        <p:nvPicPr>
          <p:cNvPr id="4" name="Content Placeholder 3">
            <a:extLst>
              <a:ext uri="{FF2B5EF4-FFF2-40B4-BE49-F238E27FC236}">
                <a16:creationId xmlns:a16="http://schemas.microsoft.com/office/drawing/2014/main" id="{E7AEBB0B-2DF3-43E6-91A9-751B72EF6798}"/>
              </a:ext>
            </a:extLst>
          </p:cNvPr>
          <p:cNvPicPr>
            <a:picLocks noGrp="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2170881" y="1184275"/>
            <a:ext cx="3605213" cy="4543425"/>
          </a:xfrm>
          <a:prstGeom prst="rect">
            <a:avLst/>
          </a:prstGeom>
          <a:ln>
            <a:noFill/>
          </a:ln>
          <a:effectLst/>
        </p:spPr>
      </p:pic>
      <p:pic>
        <p:nvPicPr>
          <p:cNvPr id="5" name="Picture 4">
            <a:extLst>
              <a:ext uri="{FF2B5EF4-FFF2-40B4-BE49-F238E27FC236}">
                <a16:creationId xmlns:a16="http://schemas.microsoft.com/office/drawing/2014/main" id="{AF5C593A-17F5-4EE3-953C-70FCB000F23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15993" y="1184047"/>
            <a:ext cx="3605126" cy="4543472"/>
          </a:xfrm>
          <a:prstGeom prst="rect">
            <a:avLst/>
          </a:prstGeom>
          <a:ln>
            <a:noFill/>
          </a:ln>
          <a:effectLst/>
        </p:spPr>
      </p:pic>
    </p:spTree>
    <p:extLst>
      <p:ext uri="{BB962C8B-B14F-4D97-AF65-F5344CB8AC3E}">
        <p14:creationId xmlns:p14="http://schemas.microsoft.com/office/powerpoint/2010/main" val="94717932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756B5-6688-73E5-72DF-17888B68DD2B}"/>
              </a:ext>
            </a:extLst>
          </p:cNvPr>
          <p:cNvSpPr>
            <a:spLocks noGrp="1"/>
          </p:cNvSpPr>
          <p:nvPr>
            <p:ph type="title"/>
          </p:nvPr>
        </p:nvSpPr>
        <p:spPr/>
        <p:txBody>
          <a:bodyPr/>
          <a:lstStyle/>
          <a:p>
            <a:r>
              <a:rPr lang="en-US" dirty="0"/>
              <a:t>Indications for Reversal</a:t>
            </a:r>
          </a:p>
        </p:txBody>
      </p:sp>
      <p:sp>
        <p:nvSpPr>
          <p:cNvPr id="3" name="Content Placeholder 2">
            <a:extLst>
              <a:ext uri="{FF2B5EF4-FFF2-40B4-BE49-F238E27FC236}">
                <a16:creationId xmlns:a16="http://schemas.microsoft.com/office/drawing/2014/main" id="{774CDB4A-E10F-98A0-DB95-FD1C9EB760F2}"/>
              </a:ext>
            </a:extLst>
          </p:cNvPr>
          <p:cNvSpPr>
            <a:spLocks noGrp="1"/>
          </p:cNvSpPr>
          <p:nvPr>
            <p:ph idx="1"/>
          </p:nvPr>
        </p:nvSpPr>
        <p:spPr>
          <a:xfrm>
            <a:off x="609600" y="1477906"/>
            <a:ext cx="10744200" cy="5995556"/>
          </a:xfrm>
        </p:spPr>
        <p:txBody>
          <a:bodyPr>
            <a:normAutofit/>
          </a:bodyPr>
          <a:lstStyle/>
          <a:p>
            <a:pPr marL="0" indent="0">
              <a:spcBef>
                <a:spcPts val="600"/>
              </a:spcBef>
              <a:buNone/>
            </a:pPr>
            <a:r>
              <a:rPr lang="en-US" sz="2800" u="sng" dirty="0"/>
              <a:t>Almost all</a:t>
            </a:r>
            <a:r>
              <a:rPr lang="en-US" sz="2800" dirty="0"/>
              <a:t> patients with acute intracranial hemorrhage</a:t>
            </a:r>
          </a:p>
          <a:p>
            <a:pPr marL="0" indent="0">
              <a:spcBef>
                <a:spcPts val="600"/>
              </a:spcBef>
              <a:buNone/>
            </a:pPr>
            <a:endParaRPr lang="en-US" sz="1050" dirty="0"/>
          </a:p>
          <a:p>
            <a:pPr>
              <a:spcBef>
                <a:spcPts val="600"/>
              </a:spcBef>
            </a:pPr>
            <a:r>
              <a:rPr lang="en-US" sz="2800" dirty="0"/>
              <a:t>Pitfalls:</a:t>
            </a:r>
          </a:p>
          <a:p>
            <a:pPr lvl="1">
              <a:spcBef>
                <a:spcPts val="600"/>
              </a:spcBef>
            </a:pPr>
            <a:r>
              <a:rPr lang="en-US" sz="2400" dirty="0"/>
              <a:t>Ultra-early prognostication</a:t>
            </a:r>
          </a:p>
          <a:p>
            <a:pPr lvl="1">
              <a:spcBef>
                <a:spcPts val="600"/>
              </a:spcBef>
            </a:pPr>
            <a:r>
              <a:rPr lang="en-US" sz="2400" dirty="0"/>
              <a:t>Waiting for a decline in exam to reverse</a:t>
            </a:r>
          </a:p>
          <a:p>
            <a:pPr lvl="1">
              <a:spcBef>
                <a:spcPts val="600"/>
              </a:spcBef>
            </a:pPr>
            <a:r>
              <a:rPr lang="en-US" sz="2400" dirty="0"/>
              <a:t>Not reversing “small” hemorrhages</a:t>
            </a:r>
          </a:p>
          <a:p>
            <a:pPr>
              <a:spcBef>
                <a:spcPts val="600"/>
              </a:spcBef>
            </a:pPr>
            <a:r>
              <a:rPr lang="en-US" sz="2800" dirty="0"/>
              <a:t>Considerations:</a:t>
            </a:r>
          </a:p>
          <a:p>
            <a:pPr lvl="1">
              <a:spcBef>
                <a:spcPts val="600"/>
              </a:spcBef>
            </a:pPr>
            <a:r>
              <a:rPr lang="en-US" sz="2400" dirty="0"/>
              <a:t>Time since last dose of </a:t>
            </a:r>
            <a:r>
              <a:rPr lang="en-US" sz="2400" dirty="0" err="1"/>
              <a:t>DOAC</a:t>
            </a:r>
            <a:r>
              <a:rPr lang="en-US" sz="2400" dirty="0"/>
              <a:t> or INR</a:t>
            </a:r>
          </a:p>
          <a:p>
            <a:pPr lvl="1">
              <a:spcBef>
                <a:spcPts val="600"/>
              </a:spcBef>
            </a:pPr>
            <a:r>
              <a:rPr lang="en-US" sz="2400" dirty="0"/>
              <a:t>Age and comorbidities</a:t>
            </a:r>
          </a:p>
          <a:p>
            <a:pPr lvl="1">
              <a:spcBef>
                <a:spcPts val="600"/>
              </a:spcBef>
            </a:pPr>
            <a:r>
              <a:rPr lang="en-US" sz="2400" dirty="0"/>
              <a:t>Location and size of hemorrhage</a:t>
            </a:r>
          </a:p>
          <a:p>
            <a:pPr lvl="1">
              <a:spcBef>
                <a:spcPts val="600"/>
              </a:spcBef>
            </a:pPr>
            <a:r>
              <a:rPr lang="en-US" sz="2400" dirty="0"/>
              <a:t>Institutional guidelines</a:t>
            </a:r>
          </a:p>
          <a:p>
            <a:pPr>
              <a:spcBef>
                <a:spcPts val="600"/>
              </a:spcBef>
            </a:pPr>
            <a:endParaRPr lang="en-US" sz="2800" dirty="0"/>
          </a:p>
        </p:txBody>
      </p:sp>
    </p:spTree>
    <p:extLst>
      <p:ext uri="{BB962C8B-B14F-4D97-AF65-F5344CB8AC3E}">
        <p14:creationId xmlns:p14="http://schemas.microsoft.com/office/powerpoint/2010/main" val="271635847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077A564B-7746-4FE8-91F5-F06EA6D24B89}"/>
              </a:ext>
            </a:extLst>
          </p:cNvPr>
          <p:cNvSpPr>
            <a:spLocks noGrp="1"/>
          </p:cNvSpPr>
          <p:nvPr>
            <p:ph type="ftr" sz="quarter" idx="3"/>
          </p:nvPr>
        </p:nvSpPr>
        <p:spPr/>
        <p:txBody>
          <a:bodyPr/>
          <a:lstStyle/>
          <a:p>
            <a:r>
              <a:rPr lang="en-US" dirty="0"/>
              <a:t>FFP, fresh frozen plasma PCC, prothrombin complex concentrate.</a:t>
            </a:r>
          </a:p>
          <a:p>
            <a:r>
              <a:rPr lang="en-US" dirty="0"/>
              <a:t>Hemphill JC, et al. </a:t>
            </a:r>
            <a:r>
              <a:rPr lang="en-US" i="1" dirty="0"/>
              <a:t>Stroke. </a:t>
            </a:r>
            <a:r>
              <a:rPr lang="en-US" dirty="0"/>
              <a:t>2015;46(7):2032-60.</a:t>
            </a:r>
          </a:p>
        </p:txBody>
      </p:sp>
      <p:sp>
        <p:nvSpPr>
          <p:cNvPr id="2" name="Title 1">
            <a:extLst>
              <a:ext uri="{FF2B5EF4-FFF2-40B4-BE49-F238E27FC236}">
                <a16:creationId xmlns:a16="http://schemas.microsoft.com/office/drawing/2014/main" id="{5A263C6D-096B-DE5A-1F0B-4355900404B3}"/>
              </a:ext>
            </a:extLst>
          </p:cNvPr>
          <p:cNvSpPr>
            <a:spLocks noGrp="1"/>
          </p:cNvSpPr>
          <p:nvPr>
            <p:ph type="title"/>
          </p:nvPr>
        </p:nvSpPr>
        <p:spPr/>
        <p:txBody>
          <a:bodyPr/>
          <a:lstStyle/>
          <a:p>
            <a:r>
              <a:rPr lang="en-US" dirty="0"/>
              <a:t>Vitamin K Antagonists Reversal  (Warfarin)</a:t>
            </a:r>
          </a:p>
        </p:txBody>
      </p:sp>
      <p:sp>
        <p:nvSpPr>
          <p:cNvPr id="3" name="Content Placeholder 2"/>
          <p:cNvSpPr>
            <a:spLocks noGrp="1"/>
          </p:cNvSpPr>
          <p:nvPr>
            <p:ph idx="1"/>
          </p:nvPr>
        </p:nvSpPr>
        <p:spPr/>
        <p:txBody>
          <a:bodyPr>
            <a:normAutofit/>
          </a:bodyPr>
          <a:lstStyle/>
          <a:p>
            <a:pPr marL="0" indent="0">
              <a:buNone/>
            </a:pPr>
            <a:r>
              <a:rPr lang="en-US" sz="2600" dirty="0"/>
              <a:t>AHA Guidelines:</a:t>
            </a:r>
          </a:p>
          <a:p>
            <a:endParaRPr lang="en-US" sz="1400" dirty="0"/>
          </a:p>
          <a:p>
            <a:r>
              <a:rPr lang="en-US" sz="2600" dirty="0"/>
              <a:t>…INR elevations due to VKA should have their VKA withheld, receive therapy to replace vitamin K–dependent factors and correct the INR, and receive intravenous vitamin K </a:t>
            </a:r>
            <a:br>
              <a:rPr lang="en-US" sz="2600" dirty="0"/>
            </a:br>
            <a:r>
              <a:rPr lang="en-US" sz="2600" dirty="0">
                <a:solidFill>
                  <a:schemeClr val="accent4"/>
                </a:solidFill>
              </a:rPr>
              <a:t>(Class I; Level of Evidence C)</a:t>
            </a:r>
          </a:p>
          <a:p>
            <a:endParaRPr lang="en-US" sz="2600" dirty="0"/>
          </a:p>
          <a:p>
            <a:r>
              <a:rPr lang="en-US" sz="2600" dirty="0"/>
              <a:t>PCCs may have fewer complications and correct the INR more rapidly than FFP; therefore, they may be considered over FFP </a:t>
            </a:r>
            <a:br>
              <a:rPr lang="en-US" sz="2600" dirty="0"/>
            </a:br>
            <a:r>
              <a:rPr lang="en-US" sz="2600" dirty="0">
                <a:solidFill>
                  <a:schemeClr val="accent4"/>
                </a:solidFill>
              </a:rPr>
              <a:t>(Class IIb; Level of Evidence B) </a:t>
            </a:r>
          </a:p>
        </p:txBody>
      </p:sp>
    </p:spTree>
    <p:extLst>
      <p:ext uri="{BB962C8B-B14F-4D97-AF65-F5344CB8AC3E}">
        <p14:creationId xmlns:p14="http://schemas.microsoft.com/office/powerpoint/2010/main" val="9077693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E1D9CBC-070D-4EB6-9C2B-48562CDB1FF6}"/>
              </a:ext>
            </a:extLst>
          </p:cNvPr>
          <p:cNvSpPr>
            <a:spLocks noGrp="1"/>
          </p:cNvSpPr>
          <p:nvPr>
            <p:ph type="ftr" sz="quarter" idx="3"/>
          </p:nvPr>
        </p:nvSpPr>
        <p:spPr/>
        <p:txBody>
          <a:bodyPr/>
          <a:lstStyle/>
          <a:p>
            <a:r>
              <a:rPr lang="da-DK" dirty="0"/>
              <a:t>RE-VERSE AD, Reversal </a:t>
            </a:r>
            <a:r>
              <a:rPr lang="da-DK" dirty="0" err="1"/>
              <a:t>Effects</a:t>
            </a:r>
            <a:r>
              <a:rPr lang="da-DK" dirty="0"/>
              <a:t> of </a:t>
            </a:r>
            <a:r>
              <a:rPr lang="da-DK" dirty="0" err="1"/>
              <a:t>Idarucizumab</a:t>
            </a:r>
            <a:r>
              <a:rPr lang="da-DK" dirty="0"/>
              <a:t> on Active </a:t>
            </a:r>
            <a:r>
              <a:rPr lang="da-DK" dirty="0" err="1"/>
              <a:t>Dabigatran</a:t>
            </a:r>
            <a:r>
              <a:rPr lang="da-DK" dirty="0"/>
              <a:t>.</a:t>
            </a:r>
          </a:p>
          <a:p>
            <a:r>
              <a:rPr lang="da-DK" dirty="0"/>
              <a:t>Pollack et al. </a:t>
            </a:r>
            <a:r>
              <a:rPr lang="da-DK" i="1" dirty="0"/>
              <a:t>N Engl J Med. </a:t>
            </a:r>
            <a:r>
              <a:rPr lang="da-DK" dirty="0"/>
              <a:t>2017;377(5):431-41. </a:t>
            </a:r>
            <a:endParaRPr lang="en-US" dirty="0"/>
          </a:p>
        </p:txBody>
      </p:sp>
      <p:sp>
        <p:nvSpPr>
          <p:cNvPr id="2" name="Title 1">
            <a:extLst>
              <a:ext uri="{FF2B5EF4-FFF2-40B4-BE49-F238E27FC236}">
                <a16:creationId xmlns:a16="http://schemas.microsoft.com/office/drawing/2014/main" id="{84E51F2A-4DC4-29E9-CF7C-F148DB5E101C}"/>
              </a:ext>
            </a:extLst>
          </p:cNvPr>
          <p:cNvSpPr>
            <a:spLocks noGrp="1"/>
          </p:cNvSpPr>
          <p:nvPr>
            <p:ph type="title"/>
          </p:nvPr>
        </p:nvSpPr>
        <p:spPr/>
        <p:txBody>
          <a:bodyPr/>
          <a:lstStyle/>
          <a:p>
            <a:r>
              <a:rPr lang="en-US" dirty="0"/>
              <a:t>Factor </a:t>
            </a:r>
            <a:r>
              <a:rPr lang="en-US" dirty="0" err="1"/>
              <a:t>IIa</a:t>
            </a:r>
            <a:r>
              <a:rPr lang="en-US" dirty="0"/>
              <a:t> Inhibitor Reversal (Dabigatran)</a:t>
            </a:r>
          </a:p>
        </p:txBody>
      </p:sp>
      <p:sp>
        <p:nvSpPr>
          <p:cNvPr id="3" name="Content Placeholder 2">
            <a:extLst>
              <a:ext uri="{FF2B5EF4-FFF2-40B4-BE49-F238E27FC236}">
                <a16:creationId xmlns:a16="http://schemas.microsoft.com/office/drawing/2014/main" id="{E992D2A1-9240-4230-B0B6-AF73068E4622}"/>
              </a:ext>
            </a:extLst>
          </p:cNvPr>
          <p:cNvSpPr>
            <a:spLocks noGrp="1"/>
          </p:cNvSpPr>
          <p:nvPr>
            <p:ph idx="1"/>
          </p:nvPr>
        </p:nvSpPr>
        <p:spPr/>
        <p:txBody>
          <a:bodyPr>
            <a:normAutofit/>
          </a:bodyPr>
          <a:lstStyle/>
          <a:p>
            <a:pPr>
              <a:spcBef>
                <a:spcPts val="1200"/>
              </a:spcBef>
            </a:pPr>
            <a:r>
              <a:rPr lang="en-US" sz="3200" b="1" u="sng" dirty="0"/>
              <a:t>RE-VERSE AD</a:t>
            </a:r>
            <a:r>
              <a:rPr lang="en-US" sz="3200" dirty="0"/>
              <a:t> cohort: </a:t>
            </a:r>
            <a:br>
              <a:rPr lang="en-US" sz="3200" dirty="0"/>
            </a:br>
            <a:endParaRPr lang="en-US" sz="3200" dirty="0"/>
          </a:p>
          <a:p>
            <a:pPr>
              <a:spcBef>
                <a:spcPts val="1200"/>
              </a:spcBef>
            </a:pPr>
            <a:r>
              <a:rPr lang="en-US" sz="3200" dirty="0"/>
              <a:t>98 (32%) of patients presented with intracranial hemorrhage</a:t>
            </a:r>
          </a:p>
          <a:p>
            <a:pPr>
              <a:spcBef>
                <a:spcPts val="1200"/>
              </a:spcBef>
            </a:pPr>
            <a:r>
              <a:rPr lang="en-US" sz="3200" dirty="0"/>
              <a:t>No serial neuroimaging </a:t>
            </a:r>
          </a:p>
          <a:p>
            <a:pPr lvl="1">
              <a:spcBef>
                <a:spcPts val="1200"/>
              </a:spcBef>
            </a:pPr>
            <a:r>
              <a:rPr lang="en-US" sz="2800" dirty="0"/>
              <a:t> Mortality rate was 16.4% among intracranial hemorrhages </a:t>
            </a:r>
          </a:p>
        </p:txBody>
      </p:sp>
    </p:spTree>
    <p:extLst>
      <p:ext uri="{BB962C8B-B14F-4D97-AF65-F5344CB8AC3E}">
        <p14:creationId xmlns:p14="http://schemas.microsoft.com/office/powerpoint/2010/main" val="101180315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theme/theme1.xml><?xml version="1.0" encoding="utf-8"?>
<a:theme xmlns:a="http://schemas.openxmlformats.org/drawingml/2006/main" name="EMCREG on the Go Template">
  <a:themeElements>
    <a:clrScheme name="EMCREG-MedEd-EKG-blue">
      <a:dk1>
        <a:srgbClr val="000000"/>
      </a:dk1>
      <a:lt1>
        <a:srgbClr val="FFFFFF"/>
      </a:lt1>
      <a:dk2>
        <a:srgbClr val="282525"/>
      </a:dk2>
      <a:lt2>
        <a:srgbClr val="F3F3F3"/>
      </a:lt2>
      <a:accent1>
        <a:srgbClr val="BE3540"/>
      </a:accent1>
      <a:accent2>
        <a:srgbClr val="8B8D9B"/>
      </a:accent2>
      <a:accent3>
        <a:srgbClr val="113854"/>
      </a:accent3>
      <a:accent4>
        <a:srgbClr val="246487"/>
      </a:accent4>
      <a:accent5>
        <a:srgbClr val="75D1D1"/>
      </a:accent5>
      <a:accent6>
        <a:srgbClr val="686762"/>
      </a:accent6>
      <a:hlink>
        <a:srgbClr val="75D1D1"/>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CREG on the Go Template" id="{A378CCDD-7DB1-4C6C-A01E-1B85D59706A1}" vid="{0F8509E2-4F7A-42C4-B797-0ABAE5D83B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EMCREG- MedOnTheGo Template</Template>
  <TotalTime>0</TotalTime>
  <Words>756</Words>
  <Application>Microsoft Office PowerPoint</Application>
  <PresentationFormat>Widescreen</PresentationFormat>
  <Paragraphs>81</Paragraphs>
  <Slides>11</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EMCREG on the Go Template</vt:lpstr>
      <vt:lpstr>Intracranial Hemorrhages and Anticoagulation – Reversal Approaches in the Emergency Department</vt:lpstr>
      <vt:lpstr>Disclaimer</vt:lpstr>
      <vt:lpstr>Objectives</vt:lpstr>
      <vt:lpstr>Overview</vt:lpstr>
      <vt:lpstr>Anticoagulation</vt:lpstr>
      <vt:lpstr>Hemorrhage Expansion</vt:lpstr>
      <vt:lpstr>Indications for Reversal</vt:lpstr>
      <vt:lpstr>Vitamin K Antagonists Reversal  (Warfarin)</vt:lpstr>
      <vt:lpstr>Factor IIa Inhibitor Reversal (Dabigatran)</vt:lpstr>
      <vt:lpstr>Factor Xa Inhibitor Reversal (Apixaban, Rivaroxaban)</vt:lpstr>
      <vt:lpstr>Future Directions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2022-09-29T10:55:51Z</dcterms:created>
  <dcterms:modified xsi:type="dcterms:W3CDTF">2022-10-14T14:18:15Z</dcterms:modified>
  <cp:contentStatus/>
</cp:coreProperties>
</file>