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7" r:id="rId2"/>
    <p:sldId id="256" r:id="rId3"/>
    <p:sldId id="2147472953" r:id="rId4"/>
    <p:sldId id="363" r:id="rId5"/>
    <p:sldId id="369" r:id="rId6"/>
    <p:sldId id="2147472959" r:id="rId7"/>
    <p:sldId id="21457060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87551934-1EED-109D-8469-49CE7051BEDC}" name="Megan Reimann, PharmD, BCOP" initials="MRPB" userId="S::mreimann@ushealthconnect.com::551785c5-e18e-4f20-8abf-31b115b8a49a" providerId="AD"/>
  <p188:author id="{7D2AE8A2-9C36-844F-AA13-DBE32EC7C616}" name="Leticia Samaras" initials="LS" userId="S::lsamaras@ushealthconnect.com::87a3a337-ec96-4281-937c-72cbce62bff0" providerId="AD"/>
  <p188:author id="{8CEDBCEE-757B-7841-3EEF-48DF27FC157F}" name="Carly Weiss" initials="CW" userId="S::cweiss@ushealthconnect.com::179114ef-fc84-443f-bc4d-8cb9e4a2584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7C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01" d="100"/>
          <a:sy n="101" d="100"/>
        </p:scale>
        <p:origin x="150"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7CFBF-36E6-7B4D-A205-AE7864AC9E18}" type="datetimeFigureOut">
              <a:rPr lang="en-US" smtClean="0"/>
              <a:t>8/23/2022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AEEDE-5C77-DC49-B8E3-28DC3169C110}" type="slidenum">
              <a:rPr lang="en-US" smtClean="0"/>
              <a:t>‹#›</a:t>
            </a:fld>
            <a:endParaRPr lang="en-US"/>
          </a:p>
        </p:txBody>
      </p:sp>
    </p:spTree>
    <p:extLst>
      <p:ext uri="{BB962C8B-B14F-4D97-AF65-F5344CB8AC3E}">
        <p14:creationId xmlns:p14="http://schemas.microsoft.com/office/powerpoint/2010/main" val="218775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896F908B-818D-4CAB-A460-11626DA38793}" type="slidenum">
              <a:rPr lang="en-US" altLang="en-US">
                <a:solidFill>
                  <a:srgbClr val="000000"/>
                </a:solidFill>
              </a:rPr>
              <a:pPr/>
              <a:t>1</a:t>
            </a:fld>
            <a:endParaRPr lang="en-US" altLang="en-US">
              <a:solidFill>
                <a:srgbClr val="000000"/>
              </a:solidFill>
            </a:endParaRPr>
          </a:p>
        </p:txBody>
      </p:sp>
      <p:sp>
        <p:nvSpPr>
          <p:cNvPr id="5" name="Date Placeholder 4"/>
          <p:cNvSpPr>
            <a:spLocks noGrp="1"/>
          </p:cNvSpPr>
          <p:nvPr>
            <p:ph type="dt" sz="quarter" idx="1"/>
          </p:nvPr>
        </p:nvSpPr>
        <p:spPr/>
        <p:txBody>
          <a:bodyPr/>
          <a:lstStyle/>
          <a:p>
            <a:pPr>
              <a:defRPr/>
            </a:pPr>
            <a:endParaRPr lang="en-US">
              <a:solidFill>
                <a:prstClr val="black"/>
              </a:solidFill>
              <a:latin typeface="Arial"/>
            </a:endParaRPr>
          </a:p>
        </p:txBody>
      </p:sp>
    </p:spTree>
    <p:extLst>
      <p:ext uri="{BB962C8B-B14F-4D97-AF65-F5344CB8AC3E}">
        <p14:creationId xmlns:p14="http://schemas.microsoft.com/office/powerpoint/2010/main" val="1290301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994205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1475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54264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7428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F4C8E8-7E9A-224F-8714-AB4216A9C1A5}"/>
              </a:ext>
            </a:extLst>
          </p:cNvPr>
          <p:cNvSpPr>
            <a:spLocks noGrp="1"/>
          </p:cNvSpPr>
          <p:nvPr>
            <p:ph type="title" hasCustomPrompt="1"/>
          </p:nvPr>
        </p:nvSpPr>
        <p:spPr>
          <a:xfrm>
            <a:off x="365760" y="365760"/>
            <a:ext cx="11460480" cy="914400"/>
          </a:xfrm>
        </p:spPr>
        <p:txBody>
          <a:body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58" y="1554480"/>
            <a:ext cx="5577840"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248400" y="1554480"/>
            <a:ext cx="5577840"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4">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6" name="Text Placeholder 4">
            <a:extLst>
              <a:ext uri="{FF2B5EF4-FFF2-40B4-BE49-F238E27FC236}">
                <a16:creationId xmlns:a16="http://schemas.microsoft.com/office/drawing/2014/main" id="{63E8D847-AB81-4A18-A19E-17750CF46218}"/>
              </a:ext>
            </a:extLst>
          </p:cNvPr>
          <p:cNvSpPr>
            <a:spLocks noGrp="1"/>
          </p:cNvSpPr>
          <p:nvPr>
            <p:ph type="body" sz="quarter" idx="13" hasCustomPrompt="1"/>
          </p:nvPr>
        </p:nvSpPr>
        <p:spPr>
          <a:xfrm>
            <a:off x="365125" y="6096157"/>
            <a:ext cx="11461750" cy="262943"/>
          </a:xfrm>
        </p:spPr>
        <p:txBody>
          <a:bodyPr bIns="108000" anchor="b">
            <a:spAutoFit/>
          </a:bodyPr>
          <a:lstStyle>
            <a:lvl1pPr marL="0" indent="0" algn="l">
              <a:spcBef>
                <a:spcPts val="0"/>
              </a:spcBef>
              <a:buNone/>
              <a:defRPr sz="1000"/>
            </a:lvl1pPr>
          </a:lstStyle>
          <a:p>
            <a:pPr lvl="0"/>
            <a:r>
              <a:rPr lang="en-US" sz="1000" dirty="0"/>
              <a:t>References and abbreviations here.</a:t>
            </a:r>
            <a:endParaRPr lang="en-GB" dirty="0"/>
          </a:p>
        </p:txBody>
      </p:sp>
    </p:spTree>
    <p:extLst>
      <p:ext uri="{BB962C8B-B14F-4D97-AF65-F5344CB8AC3E}">
        <p14:creationId xmlns:p14="http://schemas.microsoft.com/office/powerpoint/2010/main" val="344965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2" pos="39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5" name="Text Placeholder 4">
            <a:extLst>
              <a:ext uri="{FF2B5EF4-FFF2-40B4-BE49-F238E27FC236}">
                <a16:creationId xmlns:a16="http://schemas.microsoft.com/office/drawing/2014/main" id="{CDB38AA5-2B64-4B5B-A11F-3ADF856814B0}"/>
              </a:ext>
            </a:extLst>
          </p:cNvPr>
          <p:cNvSpPr>
            <a:spLocks noGrp="1"/>
          </p:cNvSpPr>
          <p:nvPr>
            <p:ph type="body" sz="quarter" idx="13" hasCustomPrompt="1"/>
          </p:nvPr>
        </p:nvSpPr>
        <p:spPr>
          <a:xfrm>
            <a:off x="365125" y="6096157"/>
            <a:ext cx="11461750" cy="262943"/>
          </a:xfrm>
        </p:spPr>
        <p:txBody>
          <a:bodyPr bIns="108000" anchor="b">
            <a:spAutoFit/>
          </a:bodyPr>
          <a:lstStyle>
            <a:lvl1pPr marL="0" indent="0" algn="l">
              <a:spcBef>
                <a:spcPts val="0"/>
              </a:spcBef>
              <a:buNone/>
              <a:defRPr sz="1000"/>
            </a:lvl1pPr>
          </a:lstStyle>
          <a:p>
            <a:pPr lvl="0"/>
            <a:r>
              <a:rPr lang="en-US" sz="1000" dirty="0"/>
              <a:t>References and abbreviations here.</a:t>
            </a:r>
            <a:endParaRPr lang="en-GB" dirty="0"/>
          </a:p>
        </p:txBody>
      </p:sp>
    </p:spTree>
    <p:extLst>
      <p:ext uri="{BB962C8B-B14F-4D97-AF65-F5344CB8AC3E}">
        <p14:creationId xmlns:p14="http://schemas.microsoft.com/office/powerpoint/2010/main" val="310708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5" name="Text Placeholder 4">
            <a:extLst>
              <a:ext uri="{FF2B5EF4-FFF2-40B4-BE49-F238E27FC236}">
                <a16:creationId xmlns:a16="http://schemas.microsoft.com/office/drawing/2014/main" id="{CDB38AA5-2B64-4B5B-A11F-3ADF856814B0}"/>
              </a:ext>
            </a:extLst>
          </p:cNvPr>
          <p:cNvSpPr>
            <a:spLocks noGrp="1"/>
          </p:cNvSpPr>
          <p:nvPr>
            <p:ph type="body" sz="quarter" idx="13" hasCustomPrompt="1"/>
          </p:nvPr>
        </p:nvSpPr>
        <p:spPr>
          <a:xfrm>
            <a:off x="365125" y="6096157"/>
            <a:ext cx="11461750" cy="262943"/>
          </a:xfrm>
        </p:spPr>
        <p:txBody>
          <a:bodyPr bIns="108000" anchor="b">
            <a:spAutoFit/>
          </a:bodyPr>
          <a:lstStyle>
            <a:lvl1pPr marL="0" indent="0" algn="l">
              <a:spcBef>
                <a:spcPts val="0"/>
              </a:spcBef>
              <a:buNone/>
              <a:defRPr sz="1000"/>
            </a:lvl1pPr>
          </a:lstStyle>
          <a:p>
            <a:pPr lvl="0"/>
            <a:r>
              <a:rPr lang="en-US" sz="1000" dirty="0"/>
              <a:t>References and abbreviations here.</a:t>
            </a:r>
            <a:endParaRPr lang="en-GB" dirty="0"/>
          </a:p>
        </p:txBody>
      </p:sp>
    </p:spTree>
    <p:extLst>
      <p:ext uri="{BB962C8B-B14F-4D97-AF65-F5344CB8AC3E}">
        <p14:creationId xmlns:p14="http://schemas.microsoft.com/office/powerpoint/2010/main" val="352016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5" name="Text Placeholder 4">
            <a:extLst>
              <a:ext uri="{FF2B5EF4-FFF2-40B4-BE49-F238E27FC236}">
                <a16:creationId xmlns:a16="http://schemas.microsoft.com/office/drawing/2014/main" id="{CDB38AA5-2B64-4B5B-A11F-3ADF856814B0}"/>
              </a:ext>
            </a:extLst>
          </p:cNvPr>
          <p:cNvSpPr>
            <a:spLocks noGrp="1"/>
          </p:cNvSpPr>
          <p:nvPr>
            <p:ph type="body" sz="quarter" idx="13" hasCustomPrompt="1"/>
          </p:nvPr>
        </p:nvSpPr>
        <p:spPr>
          <a:xfrm>
            <a:off x="365125" y="6096157"/>
            <a:ext cx="11461750" cy="262943"/>
          </a:xfrm>
        </p:spPr>
        <p:txBody>
          <a:bodyPr bIns="108000" anchor="b">
            <a:spAutoFit/>
          </a:bodyPr>
          <a:lstStyle>
            <a:lvl1pPr marL="0" indent="0" algn="l">
              <a:spcBef>
                <a:spcPts val="0"/>
              </a:spcBef>
              <a:buNone/>
              <a:defRPr sz="1000"/>
            </a:lvl1pPr>
          </a:lstStyle>
          <a:p>
            <a:pPr lvl="0"/>
            <a:r>
              <a:rPr lang="en-US" sz="1000" dirty="0"/>
              <a:t>References and abbreviations here.</a:t>
            </a:r>
            <a:endParaRPr lang="en-GB" dirty="0"/>
          </a:p>
        </p:txBody>
      </p:sp>
    </p:spTree>
    <p:extLst>
      <p:ext uri="{BB962C8B-B14F-4D97-AF65-F5344CB8AC3E}">
        <p14:creationId xmlns:p14="http://schemas.microsoft.com/office/powerpoint/2010/main" val="209589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Rectangle 4"/>
          <p:cNvSpPr>
            <a:spLocks noGrp="1" noChangeArrowheads="1"/>
          </p:cNvSpPr>
          <p:nvPr>
            <p:ph type="dt" sz="half" idx="10"/>
          </p:nvPr>
        </p:nvSpPr>
        <p:spPr/>
        <p:txBody>
          <a:bodyPr/>
          <a:lstStyle>
            <a:lvl1pPr eaLnBrk="1" hangingPunct="1">
              <a:defRPr>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ea typeface="+mn-ea"/>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6DECE457-497A-7D40-8ED5-CD56DC984084}" type="slidenum">
              <a:rPr lang="en-US" altLang="en-US"/>
              <a:pPr>
                <a:defRPr/>
              </a:pPr>
              <a:t>‹#›</a:t>
            </a:fld>
            <a:endParaRPr lang="en-US" altLang="en-US"/>
          </a:p>
        </p:txBody>
      </p:sp>
    </p:spTree>
    <p:extLst>
      <p:ext uri="{BB962C8B-B14F-4D97-AF65-F5344CB8AC3E}">
        <p14:creationId xmlns:p14="http://schemas.microsoft.com/office/powerpoint/2010/main" val="250351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98282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7386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0813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9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1326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72712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16401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4783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59830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p:txBody>
          <a:bodyPr>
            <a:normAutofit fontScale="90000"/>
          </a:bodyPr>
          <a:lstStyle/>
          <a:p>
            <a:r>
              <a:rPr lang="en-US" dirty="0"/>
              <a:t>What Do the Mechanistic Differences Between </a:t>
            </a:r>
            <a:r>
              <a:rPr lang="en-US" dirty="0" err="1"/>
              <a:t>IMiD</a:t>
            </a:r>
            <a:r>
              <a:rPr lang="en-US" dirty="0"/>
              <a:t> and </a:t>
            </a:r>
            <a:r>
              <a:rPr lang="en-US" dirty="0" err="1"/>
              <a:t>CELMoD</a:t>
            </a:r>
            <a:r>
              <a:rPr lang="en-US" baseline="30000" dirty="0"/>
              <a:t>®</a:t>
            </a:r>
            <a:r>
              <a:rPr lang="en-US" dirty="0"/>
              <a:t> -Based Therapies Mean for Clinical Practice?</a:t>
            </a:r>
          </a:p>
        </p:txBody>
      </p:sp>
      <p:sp>
        <p:nvSpPr>
          <p:cNvPr id="11" name="Subtitle 2"/>
          <p:cNvSpPr>
            <a:spLocks noGrp="1"/>
          </p:cNvSpPr>
          <p:nvPr>
            <p:ph type="subTitle" idx="1"/>
          </p:nvPr>
        </p:nvSpPr>
        <p:spPr/>
        <p:txBody>
          <a:bodyPr>
            <a:normAutofit lnSpcReduction="10000"/>
          </a:bodyPr>
          <a:lstStyle/>
          <a:p>
            <a:r>
              <a:rPr lang="en-US" altLang="ja-JP" sz="1600" dirty="0"/>
              <a:t>Sagar Lonial, MD</a:t>
            </a:r>
            <a:br>
              <a:rPr lang="en-US" altLang="ja-JP" sz="1600" dirty="0"/>
            </a:br>
            <a:r>
              <a:rPr lang="en-US" altLang="ja-JP" sz="1600" dirty="0"/>
              <a:t>Chair and Professor</a:t>
            </a:r>
            <a:br>
              <a:rPr lang="en-US" altLang="ja-JP" sz="1600" dirty="0"/>
            </a:br>
            <a:r>
              <a:rPr lang="en-US" altLang="en-US" sz="1600" dirty="0"/>
              <a:t>Department of Hematology and Medical Oncology</a:t>
            </a:r>
            <a:br>
              <a:rPr lang="en-US" altLang="en-US" sz="1600" dirty="0"/>
            </a:br>
            <a:r>
              <a:rPr lang="en-US" altLang="en-US" sz="1600" dirty="0"/>
              <a:t>Chief Medical Officer, Winship Cancer Institute</a:t>
            </a:r>
            <a:br>
              <a:rPr lang="en-US" altLang="en-US" sz="1600" dirty="0"/>
            </a:br>
            <a:r>
              <a:rPr lang="en-US" altLang="en-US" sz="1600" dirty="0"/>
              <a:t>Emory University School of Medicine</a:t>
            </a:r>
            <a:br>
              <a:rPr lang="en-US" altLang="en-US" sz="1600" dirty="0"/>
            </a:br>
            <a:r>
              <a:rPr lang="en-US" altLang="en-US" sz="1600" dirty="0"/>
              <a:t>Atlanta, GA</a:t>
            </a:r>
          </a:p>
          <a:p>
            <a:endParaRPr lang="en-US" sz="1600" dirty="0"/>
          </a:p>
        </p:txBody>
      </p:sp>
    </p:spTree>
    <p:extLst>
      <p:ext uri="{BB962C8B-B14F-4D97-AF65-F5344CB8AC3E}">
        <p14:creationId xmlns:p14="http://schemas.microsoft.com/office/powerpoint/2010/main" val="164502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5463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236BA963-1095-4F5B-B0BD-FB940C9C4CAB}"/>
              </a:ext>
            </a:extLst>
          </p:cNvPr>
          <p:cNvSpPr/>
          <p:nvPr/>
        </p:nvSpPr>
        <p:spPr>
          <a:xfrm>
            <a:off x="6138877" y="1552574"/>
            <a:ext cx="5688000" cy="3826577"/>
          </a:xfrm>
          <a:prstGeom prst="roundRect">
            <a:avLst>
              <a:gd name="adj" fmla="val 8018"/>
            </a:avLst>
          </a:prstGeom>
          <a:solidFill>
            <a:srgbClr val="FEDCCA"/>
          </a:solidFill>
          <a:ln>
            <a:noFill/>
          </a:ln>
        </p:spPr>
        <p:style>
          <a:lnRef idx="0">
            <a:schemeClr val="accent1"/>
          </a:lnRef>
          <a:fillRef idx="1">
            <a:schemeClr val="accent1"/>
          </a:fillRef>
          <a:effectRef idx="0">
            <a:srgbClr val="000000"/>
          </a:effectRef>
          <a:fontRef idx="minor">
            <a:schemeClr val="lt1"/>
          </a:fontRef>
        </p:style>
        <p:txBody>
          <a:bodyPr rtlCol="0" anchor="t"/>
          <a:lstStyle/>
          <a:p>
            <a:pPr algn="ctr"/>
            <a:r>
              <a:rPr lang="en-GB" sz="1600" dirty="0">
                <a:solidFill>
                  <a:schemeClr val="tx1"/>
                </a:solidFill>
              </a:rPr>
              <a:t>Rational selection of molecules based on </a:t>
            </a:r>
            <a:br>
              <a:rPr lang="en-GB" sz="1600" dirty="0">
                <a:solidFill>
                  <a:schemeClr val="tx1"/>
                </a:solidFill>
              </a:rPr>
            </a:br>
            <a:r>
              <a:rPr lang="en-GB" sz="1600" b="1" dirty="0">
                <a:solidFill>
                  <a:srgbClr val="BE2BBB"/>
                </a:solidFill>
              </a:rPr>
              <a:t>deep scientific understanding of CRBN and MM biology</a:t>
            </a:r>
            <a:r>
              <a:rPr lang="en-GB" sz="1600" dirty="0">
                <a:solidFill>
                  <a:srgbClr val="BE2BBB"/>
                </a:solidFill>
              </a:rPr>
              <a:t>:</a:t>
            </a:r>
            <a:r>
              <a:rPr lang="en-GB" sz="1600" dirty="0">
                <a:solidFill>
                  <a:schemeClr val="tx1"/>
                </a:solidFill>
              </a:rPr>
              <a:t> </a:t>
            </a:r>
            <a:r>
              <a:rPr lang="en-GB" sz="1600" b="1" dirty="0" err="1">
                <a:solidFill>
                  <a:srgbClr val="BE2BBB"/>
                </a:solidFill>
              </a:rPr>
              <a:t>iberdomide</a:t>
            </a:r>
            <a:r>
              <a:rPr lang="en-GB" sz="1600" b="1" dirty="0">
                <a:solidFill>
                  <a:srgbClr val="BE2BBB"/>
                </a:solidFill>
              </a:rPr>
              <a:t> (IBER; CC-220) and </a:t>
            </a:r>
            <a:br>
              <a:rPr lang="en-GB" sz="1600" b="1" dirty="0">
                <a:solidFill>
                  <a:srgbClr val="BE2BBB"/>
                </a:solidFill>
              </a:rPr>
            </a:br>
            <a:r>
              <a:rPr lang="en-GB" sz="1600" b="1" dirty="0" err="1">
                <a:solidFill>
                  <a:srgbClr val="BE2BBB"/>
                </a:solidFill>
              </a:rPr>
              <a:t>mezigdomide</a:t>
            </a:r>
            <a:r>
              <a:rPr lang="en-GB" sz="1600" b="1" dirty="0">
                <a:solidFill>
                  <a:srgbClr val="BE2BBB"/>
                </a:solidFill>
              </a:rPr>
              <a:t> (CC-92480)</a:t>
            </a:r>
            <a:r>
              <a:rPr lang="en-GB" sz="1600" baseline="30000" dirty="0">
                <a:solidFill>
                  <a:srgbClr val="BE2BBB"/>
                </a:solidFill>
              </a:rPr>
              <a:t>4-6</a:t>
            </a:r>
          </a:p>
          <a:p>
            <a:pPr algn="ctr"/>
            <a:endParaRPr lang="en-GB" sz="1200" baseline="30000" dirty="0">
              <a:solidFill>
                <a:schemeClr val="tx1"/>
              </a:solidFill>
            </a:endParaRPr>
          </a:p>
          <a:p>
            <a:pPr algn="ctr"/>
            <a:r>
              <a:rPr lang="en-GB" sz="1200" b="1" dirty="0">
                <a:solidFill>
                  <a:schemeClr val="tx1"/>
                </a:solidFill>
              </a:rPr>
              <a:t>2019 and 2020: </a:t>
            </a:r>
            <a:r>
              <a:rPr lang="en-GB" sz="1200" dirty="0">
                <a:solidFill>
                  <a:schemeClr val="tx1"/>
                </a:solidFill>
              </a:rPr>
              <a:t>First clinical data for IBER and CC-92480 in MM</a:t>
            </a:r>
          </a:p>
          <a:p>
            <a:endParaRPr lang="en-GB" baseline="30000" dirty="0">
              <a:solidFill>
                <a:schemeClr val="tx1"/>
              </a:solidFill>
            </a:endParaRPr>
          </a:p>
        </p:txBody>
      </p:sp>
      <p:sp>
        <p:nvSpPr>
          <p:cNvPr id="25" name="Rectangle: Rounded Corners 24">
            <a:extLst>
              <a:ext uri="{FF2B5EF4-FFF2-40B4-BE49-F238E27FC236}">
                <a16:creationId xmlns:a16="http://schemas.microsoft.com/office/drawing/2014/main" id="{6EE714D5-D470-4484-8CF5-C45E121FC70C}"/>
              </a:ext>
            </a:extLst>
          </p:cNvPr>
          <p:cNvSpPr/>
          <p:nvPr/>
        </p:nvSpPr>
        <p:spPr>
          <a:xfrm>
            <a:off x="6290764" y="3181624"/>
            <a:ext cx="5392130" cy="2019550"/>
          </a:xfrm>
          <a:prstGeom prst="roundRect">
            <a:avLst>
              <a:gd name="adj" fmla="val 12098"/>
            </a:avLst>
          </a:prstGeom>
          <a:solidFill>
            <a:schemeClr val="bg1"/>
          </a:solidFill>
          <a:ln w="19050">
            <a:solidFill>
              <a:srgbClr val="FDA97D"/>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dirty="0"/>
          </a:p>
        </p:txBody>
      </p:sp>
      <p:sp>
        <p:nvSpPr>
          <p:cNvPr id="17" name="Rectangle: Rounded Corners 16">
            <a:extLst>
              <a:ext uri="{FF2B5EF4-FFF2-40B4-BE49-F238E27FC236}">
                <a16:creationId xmlns:a16="http://schemas.microsoft.com/office/drawing/2014/main" id="{E970CBA6-4383-4679-864C-683A2592A59E}"/>
              </a:ext>
            </a:extLst>
          </p:cNvPr>
          <p:cNvSpPr/>
          <p:nvPr/>
        </p:nvSpPr>
        <p:spPr>
          <a:xfrm>
            <a:off x="365125" y="1552574"/>
            <a:ext cx="5688000" cy="3826577"/>
          </a:xfrm>
          <a:prstGeom prst="roundRect">
            <a:avLst>
              <a:gd name="adj" fmla="val 8018"/>
            </a:avLst>
          </a:prstGeom>
          <a:solidFill>
            <a:schemeClr val="accent3">
              <a:lumMod val="20000"/>
              <a:lumOff val="80000"/>
            </a:schemeClr>
          </a:solidFill>
          <a:ln>
            <a:noFill/>
          </a:ln>
        </p:spPr>
        <p:style>
          <a:lnRef idx="0">
            <a:schemeClr val="accent1"/>
          </a:lnRef>
          <a:fillRef idx="1">
            <a:schemeClr val="accent1"/>
          </a:fillRef>
          <a:effectRef idx="0">
            <a:srgbClr val="000000"/>
          </a:effectRef>
          <a:fontRef idx="minor">
            <a:schemeClr val="lt1"/>
          </a:fontRef>
        </p:style>
        <p:txBody>
          <a:bodyPr rtlCol="0" anchor="t"/>
          <a:lstStyle/>
          <a:p>
            <a:pPr algn="ctr"/>
            <a:r>
              <a:rPr lang="en-GB" sz="1600" b="1" dirty="0">
                <a:solidFill>
                  <a:schemeClr val="tx1"/>
                </a:solidFill>
              </a:rPr>
              <a:t>LEN</a:t>
            </a:r>
            <a:r>
              <a:rPr lang="en-GB" sz="1600" dirty="0">
                <a:solidFill>
                  <a:schemeClr val="tx1"/>
                </a:solidFill>
              </a:rPr>
              <a:t> and </a:t>
            </a:r>
            <a:r>
              <a:rPr lang="en-GB" sz="1600" b="1" dirty="0">
                <a:solidFill>
                  <a:schemeClr val="tx1"/>
                </a:solidFill>
              </a:rPr>
              <a:t>POM</a:t>
            </a:r>
            <a:r>
              <a:rPr lang="en-GB" sz="1600" dirty="0">
                <a:solidFill>
                  <a:schemeClr val="tx1"/>
                </a:solidFill>
              </a:rPr>
              <a:t> </a:t>
            </a:r>
            <a:br>
              <a:rPr lang="en-GB" sz="1600" dirty="0">
                <a:solidFill>
                  <a:schemeClr val="tx1"/>
                </a:solidFill>
              </a:rPr>
            </a:br>
            <a:r>
              <a:rPr lang="en-GB" sz="1600" dirty="0">
                <a:solidFill>
                  <a:schemeClr val="tx1"/>
                </a:solidFill>
              </a:rPr>
              <a:t>(a subgroup of CELMoD</a:t>
            </a:r>
            <a:r>
              <a:rPr lang="en-GB" sz="1600" baseline="30000" dirty="0">
                <a:solidFill>
                  <a:schemeClr val="tx1"/>
                </a:solidFill>
              </a:rPr>
              <a:t>®</a:t>
            </a:r>
            <a:r>
              <a:rPr lang="en-GB" sz="1600" dirty="0">
                <a:solidFill>
                  <a:schemeClr val="tx1"/>
                </a:solidFill>
              </a:rPr>
              <a:t> agents) </a:t>
            </a:r>
            <a:br>
              <a:rPr lang="en-GB" sz="1600" dirty="0">
                <a:solidFill>
                  <a:schemeClr val="tx1"/>
                </a:solidFill>
              </a:rPr>
            </a:br>
            <a:r>
              <a:rPr lang="en-GB" sz="1600" dirty="0">
                <a:solidFill>
                  <a:schemeClr val="tx1"/>
                </a:solidFill>
              </a:rPr>
              <a:t>helped to </a:t>
            </a:r>
            <a:r>
              <a:rPr lang="en-GB" sz="1600" b="1" dirty="0">
                <a:solidFill>
                  <a:schemeClr val="tx1"/>
                </a:solidFill>
              </a:rPr>
              <a:t>transform therapy and drive </a:t>
            </a:r>
            <a:br>
              <a:rPr lang="en-GB" sz="1600" b="1" dirty="0">
                <a:solidFill>
                  <a:schemeClr val="tx1"/>
                </a:solidFill>
              </a:rPr>
            </a:br>
            <a:r>
              <a:rPr lang="en-GB" sz="1600" b="1" dirty="0">
                <a:solidFill>
                  <a:schemeClr val="tx1"/>
                </a:solidFill>
              </a:rPr>
              <a:t>survival</a:t>
            </a:r>
            <a:r>
              <a:rPr lang="en-GB" sz="1600" dirty="0">
                <a:solidFill>
                  <a:schemeClr val="tx1"/>
                </a:solidFill>
              </a:rPr>
              <a:t> in MM</a:t>
            </a:r>
            <a:r>
              <a:rPr lang="en-GB" sz="1600" baseline="30000" dirty="0">
                <a:solidFill>
                  <a:schemeClr val="tx1"/>
                </a:solidFill>
              </a:rPr>
              <a:t>1-3</a:t>
            </a:r>
          </a:p>
        </p:txBody>
      </p:sp>
      <p:sp>
        <p:nvSpPr>
          <p:cNvPr id="6" name="Rectangle: Rounded Corners 5">
            <a:extLst>
              <a:ext uri="{FF2B5EF4-FFF2-40B4-BE49-F238E27FC236}">
                <a16:creationId xmlns:a16="http://schemas.microsoft.com/office/drawing/2014/main" id="{9E1C8F11-73C4-4D73-9116-B095CE2F5C56}"/>
              </a:ext>
            </a:extLst>
          </p:cNvPr>
          <p:cNvSpPr/>
          <p:nvPr/>
        </p:nvSpPr>
        <p:spPr>
          <a:xfrm>
            <a:off x="509106" y="3181624"/>
            <a:ext cx="5392130" cy="2019550"/>
          </a:xfrm>
          <a:prstGeom prst="roundRect">
            <a:avLst>
              <a:gd name="adj" fmla="val 12098"/>
            </a:avLst>
          </a:prstGeom>
          <a:solidFill>
            <a:schemeClr val="bg1"/>
          </a:solidFill>
          <a:ln w="19050">
            <a:solidFill>
              <a:schemeClr val="accent3"/>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dirty="0"/>
          </a:p>
        </p:txBody>
      </p:sp>
      <p:sp>
        <p:nvSpPr>
          <p:cNvPr id="2" name="Title 1">
            <a:extLst>
              <a:ext uri="{FF2B5EF4-FFF2-40B4-BE49-F238E27FC236}">
                <a16:creationId xmlns:a16="http://schemas.microsoft.com/office/drawing/2014/main" id="{A8F9A9AC-D26B-462D-9694-135D62A7C4B6}"/>
              </a:ext>
            </a:extLst>
          </p:cNvPr>
          <p:cNvSpPr>
            <a:spLocks noGrp="1"/>
          </p:cNvSpPr>
          <p:nvPr>
            <p:ph type="title"/>
          </p:nvPr>
        </p:nvSpPr>
        <p:spPr/>
        <p:txBody>
          <a:bodyPr>
            <a:normAutofit/>
          </a:bodyPr>
          <a:lstStyle/>
          <a:p>
            <a:r>
              <a:rPr lang="en-GB" sz="2800" dirty="0"/>
              <a:t>Novel </a:t>
            </a:r>
            <a:r>
              <a:rPr lang="en-GB" sz="2800" dirty="0" err="1"/>
              <a:t>Cereblon</a:t>
            </a:r>
            <a:r>
              <a:rPr lang="en-GB" sz="2800" dirty="0"/>
              <a:t> E3 Ligase Modulators (CELMoD</a:t>
            </a:r>
            <a:r>
              <a:rPr lang="en-GB" sz="2800" baseline="30000" dirty="0"/>
              <a:t>®</a:t>
            </a:r>
            <a:r>
              <a:rPr lang="en-GB" sz="2800" dirty="0"/>
              <a:t> Agents) in Development</a:t>
            </a:r>
          </a:p>
        </p:txBody>
      </p:sp>
      <p:sp>
        <p:nvSpPr>
          <p:cNvPr id="13" name="Footer Placeholder 12">
            <a:extLst>
              <a:ext uri="{FF2B5EF4-FFF2-40B4-BE49-F238E27FC236}">
                <a16:creationId xmlns:a16="http://schemas.microsoft.com/office/drawing/2014/main" id="{95048876-B051-21C9-D67C-B3739C3D19A8}"/>
              </a:ext>
            </a:extLst>
          </p:cNvPr>
          <p:cNvSpPr>
            <a:spLocks noGrp="1"/>
          </p:cNvSpPr>
          <p:nvPr>
            <p:ph type="ftr" sz="quarter" idx="3"/>
          </p:nvPr>
        </p:nvSpPr>
        <p:spPr/>
        <p:txBody>
          <a:bodyPr/>
          <a:lstStyle/>
          <a:p>
            <a:r>
              <a:rPr lang="en-GB" sz="1100" b="1" dirty="0" err="1">
                <a:solidFill>
                  <a:srgbClr val="CB7C78"/>
                </a:solidFill>
              </a:rPr>
              <a:t>Iberdomide</a:t>
            </a:r>
            <a:r>
              <a:rPr lang="en-GB" sz="1100" b="1" dirty="0">
                <a:solidFill>
                  <a:srgbClr val="CB7C78"/>
                </a:solidFill>
              </a:rPr>
              <a:t> (IBER; CC-220) and </a:t>
            </a:r>
            <a:r>
              <a:rPr lang="en-GB" sz="1100" b="1" dirty="0" err="1">
                <a:solidFill>
                  <a:srgbClr val="CB7C78"/>
                </a:solidFill>
              </a:rPr>
              <a:t>mezigdomide</a:t>
            </a:r>
            <a:r>
              <a:rPr lang="en-GB" sz="1100" b="1" dirty="0">
                <a:solidFill>
                  <a:srgbClr val="CB7C78"/>
                </a:solidFill>
              </a:rPr>
              <a:t> (CC-92480) are investigational products, currently not approved by any regulatory agency.</a:t>
            </a:r>
          </a:p>
          <a:p>
            <a:r>
              <a:rPr lang="en-US" sz="1100" dirty="0"/>
              <a:t>CRBN, </a:t>
            </a:r>
            <a:r>
              <a:rPr lang="en-US" sz="1100" dirty="0" err="1"/>
              <a:t>cereblon</a:t>
            </a:r>
            <a:r>
              <a:rPr lang="en-US" sz="1100" dirty="0"/>
              <a:t>; IBER, </a:t>
            </a:r>
            <a:r>
              <a:rPr lang="en-US" sz="1100" dirty="0" err="1"/>
              <a:t>iberdomide</a:t>
            </a:r>
            <a:r>
              <a:rPr lang="en-US" sz="1100" dirty="0"/>
              <a:t>; LEN, lenalidomide; MM, multiple myeloma; POM, pomalidomide.
1. Rajkumar SV, et al. </a:t>
            </a:r>
            <a:r>
              <a:rPr lang="en-US" sz="1100" i="1" dirty="0"/>
              <a:t>Lancet Oncol. </a:t>
            </a:r>
            <a:r>
              <a:rPr lang="en-US" sz="1100" dirty="0"/>
              <a:t>2010;11:29–37; 2. </a:t>
            </a:r>
            <a:r>
              <a:rPr lang="en-US" sz="1100" dirty="0" err="1"/>
              <a:t>Facon</a:t>
            </a:r>
            <a:r>
              <a:rPr lang="en-US" sz="1100" dirty="0"/>
              <a:t> T, et al</a:t>
            </a:r>
            <a:r>
              <a:rPr lang="en-US" sz="1100" i="1" dirty="0"/>
              <a:t>. Blood. </a:t>
            </a:r>
            <a:r>
              <a:rPr lang="en-US" sz="1100" dirty="0"/>
              <a:t>2018;131:301–10; 3. Durie BGM, et al. </a:t>
            </a:r>
            <a:r>
              <a:rPr lang="en-US" sz="1100" i="1" dirty="0"/>
              <a:t>Blood Cancer J</a:t>
            </a:r>
            <a:r>
              <a:rPr lang="en-US" sz="1100" dirty="0"/>
              <a:t>. 2020;10:53; 4. Ito T, </a:t>
            </a:r>
            <a:r>
              <a:rPr lang="en-US" sz="1100" dirty="0" err="1"/>
              <a:t>Handa</a:t>
            </a:r>
            <a:r>
              <a:rPr lang="en-US" sz="1100" dirty="0"/>
              <a:t> H. </a:t>
            </a:r>
            <a:r>
              <a:rPr lang="en-US" sz="1100" i="1" dirty="0"/>
              <a:t>Int J </a:t>
            </a:r>
            <a:r>
              <a:rPr lang="en-US" sz="1100" i="1" dirty="0" err="1"/>
              <a:t>Hematol</a:t>
            </a:r>
            <a:r>
              <a:rPr lang="en-US" sz="1100" i="1" dirty="0"/>
              <a:t>. </a:t>
            </a:r>
            <a:r>
              <a:rPr lang="en-US" sz="1100" dirty="0"/>
              <a:t>2016;104:293-9; 5. </a:t>
            </a:r>
            <a:r>
              <a:rPr lang="en-US" sz="1100" dirty="0" err="1"/>
              <a:t>Matyskiela</a:t>
            </a:r>
            <a:r>
              <a:rPr lang="en-US" sz="1100" dirty="0"/>
              <a:t> ME, et al. J</a:t>
            </a:r>
            <a:r>
              <a:rPr lang="en-US" sz="1100" i="1" dirty="0"/>
              <a:t> Med Chem. </a:t>
            </a:r>
            <a:r>
              <a:rPr lang="en-US" sz="1100" dirty="0"/>
              <a:t>2018;61:535-42; 6. Hansen JD, et al. </a:t>
            </a:r>
            <a:r>
              <a:rPr lang="en-US" sz="1100" i="1" dirty="0"/>
              <a:t>J Med Chem. </a:t>
            </a:r>
            <a:r>
              <a:rPr lang="en-US" sz="1100" dirty="0"/>
              <a:t>2020;63:6648-76.</a:t>
            </a:r>
          </a:p>
        </p:txBody>
      </p:sp>
      <p:sp>
        <p:nvSpPr>
          <p:cNvPr id="19" name="TextBox 18">
            <a:extLst>
              <a:ext uri="{FF2B5EF4-FFF2-40B4-BE49-F238E27FC236}">
                <a16:creationId xmlns:a16="http://schemas.microsoft.com/office/drawing/2014/main" id="{BE52914C-A73F-4438-9DAB-E37F7DCE8898}"/>
              </a:ext>
            </a:extLst>
          </p:cNvPr>
          <p:cNvSpPr txBox="1"/>
          <p:nvPr/>
        </p:nvSpPr>
        <p:spPr>
          <a:xfrm>
            <a:off x="3773560" y="3216147"/>
            <a:ext cx="1529834" cy="338554"/>
          </a:xfrm>
          <a:prstGeom prst="rect">
            <a:avLst/>
          </a:prstGeom>
          <a:noFill/>
        </p:spPr>
        <p:txBody>
          <a:bodyPr wrap="square" rtlCol="0">
            <a:spAutoFit/>
          </a:bodyPr>
          <a:lstStyle>
            <a:defPPr>
              <a:defRPr lang="en-US"/>
            </a:defPPr>
            <a:lvl1pPr marR="0" lvl="0" indent="0" algn="ctr" defTabSz="914377" fontAlgn="auto">
              <a:lnSpc>
                <a:spcPct val="100000"/>
              </a:lnSpc>
              <a:spcBef>
                <a:spcPts val="0"/>
              </a:spcBef>
              <a:spcAft>
                <a:spcPts val="0"/>
              </a:spcAft>
              <a:buClrTx/>
              <a:buSzTx/>
              <a:buFontTx/>
              <a:buNone/>
              <a:tabLst/>
              <a:defRPr sz="1100">
                <a:solidFill>
                  <a:srgbClr val="002C77"/>
                </a:solidFill>
                <a:latin typeface="Arial" panose="020B0604020202020204"/>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mn-lt"/>
                <a:ea typeface="+mn-ea"/>
                <a:cs typeface="+mn-cs"/>
              </a:rPr>
              <a:t>POM</a:t>
            </a:r>
          </a:p>
        </p:txBody>
      </p:sp>
      <p:sp>
        <p:nvSpPr>
          <p:cNvPr id="20" name="TextBox 19">
            <a:extLst>
              <a:ext uri="{FF2B5EF4-FFF2-40B4-BE49-F238E27FC236}">
                <a16:creationId xmlns:a16="http://schemas.microsoft.com/office/drawing/2014/main" id="{D47D4D4E-2415-488D-A18F-454D66D3CD61}"/>
              </a:ext>
            </a:extLst>
          </p:cNvPr>
          <p:cNvSpPr txBox="1"/>
          <p:nvPr/>
        </p:nvSpPr>
        <p:spPr>
          <a:xfrm>
            <a:off x="1137800" y="3216147"/>
            <a:ext cx="1529834" cy="338554"/>
          </a:xfrm>
          <a:prstGeom prst="rect">
            <a:avLst/>
          </a:prstGeom>
          <a:noFill/>
        </p:spPr>
        <p:txBody>
          <a:bodyPr wrap="square" rtlCol="0">
            <a:spAutoFit/>
          </a:bodyPr>
          <a:lstStyle>
            <a:defPPr>
              <a:defRPr lang="en-US"/>
            </a:defPPr>
            <a:lvl1pPr marR="0" lvl="0" indent="0" algn="ctr" defTabSz="914377" fontAlgn="auto">
              <a:lnSpc>
                <a:spcPct val="100000"/>
              </a:lnSpc>
              <a:spcBef>
                <a:spcPts val="0"/>
              </a:spcBef>
              <a:spcAft>
                <a:spcPts val="0"/>
              </a:spcAft>
              <a:buClrTx/>
              <a:buSzTx/>
              <a:buFontTx/>
              <a:buNone/>
              <a:tabLst/>
              <a:defRPr sz="1100">
                <a:solidFill>
                  <a:srgbClr val="002C77"/>
                </a:solidFill>
                <a:latin typeface="Arial" panose="020B0604020202020204"/>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mn-lt"/>
                <a:ea typeface="+mn-ea"/>
                <a:cs typeface="+mn-cs"/>
              </a:rPr>
              <a:t>LEN</a:t>
            </a:r>
          </a:p>
        </p:txBody>
      </p:sp>
      <p:pic>
        <p:nvPicPr>
          <p:cNvPr id="23" name="Picture 22">
            <a:extLst>
              <a:ext uri="{FF2B5EF4-FFF2-40B4-BE49-F238E27FC236}">
                <a16:creationId xmlns:a16="http://schemas.microsoft.com/office/drawing/2014/main" id="{6D44E8E7-2123-4EE2-BE7B-F0410F876B6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3581" r="45824" b="13265"/>
          <a:stretch/>
        </p:blipFill>
        <p:spPr>
          <a:xfrm>
            <a:off x="642855" y="3616110"/>
            <a:ext cx="2517684" cy="1495342"/>
          </a:xfrm>
          <a:prstGeom prst="rect">
            <a:avLst/>
          </a:prstGeom>
        </p:spPr>
      </p:pic>
      <p:pic>
        <p:nvPicPr>
          <p:cNvPr id="24" name="Picture 23">
            <a:extLst>
              <a:ext uri="{FF2B5EF4-FFF2-40B4-BE49-F238E27FC236}">
                <a16:creationId xmlns:a16="http://schemas.microsoft.com/office/drawing/2014/main" id="{E4C34BC2-1CE2-45C0-87FE-BBA8041A7222}"/>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54284" b="13265"/>
          <a:stretch/>
        </p:blipFill>
        <p:spPr>
          <a:xfrm>
            <a:off x="3404365" y="3616110"/>
            <a:ext cx="2274971" cy="1495342"/>
          </a:xfrm>
          <a:prstGeom prst="rect">
            <a:avLst/>
          </a:prstGeom>
        </p:spPr>
      </p:pic>
      <p:sp>
        <p:nvSpPr>
          <p:cNvPr id="26" name="TextBox 25">
            <a:extLst>
              <a:ext uri="{FF2B5EF4-FFF2-40B4-BE49-F238E27FC236}">
                <a16:creationId xmlns:a16="http://schemas.microsoft.com/office/drawing/2014/main" id="{CDD5FDA1-9B6C-49E8-93E3-94C4DDCFA074}"/>
              </a:ext>
            </a:extLst>
          </p:cNvPr>
          <p:cNvSpPr txBox="1"/>
          <p:nvPr/>
        </p:nvSpPr>
        <p:spPr>
          <a:xfrm>
            <a:off x="9486746" y="3216147"/>
            <a:ext cx="1529834" cy="338554"/>
          </a:xfrm>
          <a:prstGeom prst="rect">
            <a:avLst/>
          </a:prstGeom>
          <a:noFill/>
        </p:spPr>
        <p:txBody>
          <a:bodyPr wrap="square" rtlCol="0">
            <a:spAutoFit/>
          </a:bodyPr>
          <a:lstStyle>
            <a:defPPr>
              <a:defRPr lang="en-US"/>
            </a:defPPr>
            <a:lvl1pPr marR="0" lvl="0" indent="0" algn="ctr" defTabSz="914377" fontAlgn="auto">
              <a:lnSpc>
                <a:spcPct val="100000"/>
              </a:lnSpc>
              <a:spcBef>
                <a:spcPts val="0"/>
              </a:spcBef>
              <a:spcAft>
                <a:spcPts val="0"/>
              </a:spcAft>
              <a:buClrTx/>
              <a:buSzTx/>
              <a:buFontTx/>
              <a:buNone/>
              <a:tabLst/>
              <a:defRPr sz="1100">
                <a:solidFill>
                  <a:srgbClr val="002C77"/>
                </a:solidFill>
                <a:latin typeface="Arial" panose="020B0604020202020204"/>
              </a:defRPr>
            </a:lvl1pPr>
          </a:lstStyle>
          <a:p>
            <a:pPr>
              <a:defRPr/>
            </a:pPr>
            <a:r>
              <a:rPr kumimoji="0" lang="en-GB" sz="1600" b="1" i="0" u="none" strike="noStrike" kern="1200" cap="none" spc="0" normalizeH="0" baseline="0" noProof="0" dirty="0">
                <a:ln>
                  <a:noFill/>
                </a:ln>
                <a:solidFill>
                  <a:schemeClr val="tx1"/>
                </a:solidFill>
                <a:effectLst/>
                <a:uLnTx/>
                <a:uFillTx/>
                <a:latin typeface="+mn-lt"/>
                <a:ea typeface="+mn-ea"/>
                <a:cs typeface="+mn-cs"/>
              </a:rPr>
              <a:t>CC-92480</a:t>
            </a:r>
          </a:p>
        </p:txBody>
      </p:sp>
      <p:sp>
        <p:nvSpPr>
          <p:cNvPr id="27" name="TextBox 26">
            <a:extLst>
              <a:ext uri="{FF2B5EF4-FFF2-40B4-BE49-F238E27FC236}">
                <a16:creationId xmlns:a16="http://schemas.microsoft.com/office/drawing/2014/main" id="{7FB02716-BC09-4A2B-9F2E-3B8F76FBFE8E}"/>
              </a:ext>
            </a:extLst>
          </p:cNvPr>
          <p:cNvSpPr txBox="1"/>
          <p:nvPr/>
        </p:nvSpPr>
        <p:spPr>
          <a:xfrm>
            <a:off x="6919458" y="3216147"/>
            <a:ext cx="1529834" cy="338554"/>
          </a:xfrm>
          <a:prstGeom prst="rect">
            <a:avLst/>
          </a:prstGeom>
          <a:noFill/>
        </p:spPr>
        <p:txBody>
          <a:bodyPr wrap="square" rtlCol="0">
            <a:spAutoFit/>
          </a:bodyPr>
          <a:lstStyle>
            <a:defPPr>
              <a:defRPr lang="en-US"/>
            </a:defPPr>
            <a:lvl1pPr marR="0" lvl="0" indent="0" algn="ctr" defTabSz="914377" fontAlgn="auto">
              <a:lnSpc>
                <a:spcPct val="100000"/>
              </a:lnSpc>
              <a:spcBef>
                <a:spcPts val="0"/>
              </a:spcBef>
              <a:spcAft>
                <a:spcPts val="0"/>
              </a:spcAft>
              <a:buClrTx/>
              <a:buSzTx/>
              <a:buFontTx/>
              <a:buNone/>
              <a:tabLst/>
              <a:defRPr sz="1100">
                <a:solidFill>
                  <a:srgbClr val="002C77"/>
                </a:solidFill>
                <a:latin typeface="Arial" panose="020B0604020202020204"/>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mn-lt"/>
                <a:ea typeface="+mn-ea"/>
                <a:cs typeface="+mn-cs"/>
              </a:rPr>
              <a:t>IBER</a:t>
            </a:r>
          </a:p>
        </p:txBody>
      </p:sp>
      <p:pic>
        <p:nvPicPr>
          <p:cNvPr id="29" name="Picture 28">
            <a:extLst>
              <a:ext uri="{FF2B5EF4-FFF2-40B4-BE49-F238E27FC236}">
                <a16:creationId xmlns:a16="http://schemas.microsoft.com/office/drawing/2014/main" id="{13451B81-72E3-4E19-8E63-703CF9BCD3CD}"/>
              </a:ext>
            </a:extLst>
          </p:cNvPr>
          <p:cNvPicPr>
            <a:picLocks noChangeAspect="1"/>
          </p:cNvPicPr>
          <p:nvPr/>
        </p:nvPicPr>
        <p:blipFill>
          <a:blip r:embed="rId3">
            <a:lum contrast="100000"/>
            <a:extLst>
              <a:ext uri="{28A0092B-C50C-407E-A947-70E740481C1C}">
                <a14:useLocalDpi xmlns:a14="http://schemas.microsoft.com/office/drawing/2010/main"/>
              </a:ext>
            </a:extLst>
          </a:blip>
          <a:srcRect/>
          <a:stretch>
            <a:fillRect/>
          </a:stretch>
        </p:blipFill>
        <p:spPr bwMode="auto">
          <a:xfrm>
            <a:off x="8890226" y="3773429"/>
            <a:ext cx="2722874" cy="996555"/>
          </a:xfrm>
          <a:prstGeom prst="rect">
            <a:avLst/>
          </a:prstGeom>
          <a:solidFill>
            <a:schemeClr val="bg1"/>
          </a:solidFill>
          <a:ln>
            <a:noFill/>
          </a:ln>
        </p:spPr>
      </p:pic>
      <p:pic>
        <p:nvPicPr>
          <p:cNvPr id="32" name="Picture 31">
            <a:extLst>
              <a:ext uri="{FF2B5EF4-FFF2-40B4-BE49-F238E27FC236}">
                <a16:creationId xmlns:a16="http://schemas.microsoft.com/office/drawing/2014/main" id="{7E1800DE-7A50-41BA-ABF9-7991CFF0CF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2360" y="3528366"/>
            <a:ext cx="1664030" cy="1664030"/>
          </a:xfrm>
          <a:prstGeom prst="rect">
            <a:avLst/>
          </a:prstGeom>
          <a:noFill/>
        </p:spPr>
      </p:pic>
    </p:spTree>
    <p:extLst>
      <p:ext uri="{BB962C8B-B14F-4D97-AF65-F5344CB8AC3E}">
        <p14:creationId xmlns:p14="http://schemas.microsoft.com/office/powerpoint/2010/main" val="280303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A7309-495C-4BBD-A6C4-745094FBD4CE}"/>
              </a:ext>
            </a:extLst>
          </p:cNvPr>
          <p:cNvSpPr>
            <a:spLocks noGrp="1"/>
          </p:cNvSpPr>
          <p:nvPr>
            <p:ph type="title"/>
          </p:nvPr>
        </p:nvSpPr>
        <p:spPr>
          <a:xfrm>
            <a:off x="609600" y="208970"/>
            <a:ext cx="10744200" cy="1185577"/>
          </a:xfrm>
        </p:spPr>
        <p:txBody>
          <a:bodyPr/>
          <a:lstStyle/>
          <a:p>
            <a:r>
              <a:rPr lang="en-GB" dirty="0"/>
              <a:t>Novel CELMoD</a:t>
            </a:r>
            <a:r>
              <a:rPr lang="en-GB" baseline="30000" dirty="0"/>
              <a:t>®</a:t>
            </a:r>
            <a:r>
              <a:rPr lang="en-GB" dirty="0"/>
              <a:t> Agent: </a:t>
            </a:r>
            <a:r>
              <a:rPr lang="en-GB" dirty="0" err="1"/>
              <a:t>Iberdomide</a:t>
            </a:r>
            <a:r>
              <a:rPr lang="en-GB" dirty="0"/>
              <a:t> </a:t>
            </a:r>
            <a:br>
              <a:rPr lang="en-GB" dirty="0"/>
            </a:br>
            <a:r>
              <a:rPr lang="en-GB" sz="2400" b="0" i="1" dirty="0"/>
              <a:t>(preclinical data)</a:t>
            </a:r>
            <a:endParaRPr lang="en-GB" b="0" i="1" dirty="0"/>
          </a:p>
        </p:txBody>
      </p:sp>
      <p:sp>
        <p:nvSpPr>
          <p:cNvPr id="13" name="Rectangle: Rounded Corners 12">
            <a:extLst>
              <a:ext uri="{FF2B5EF4-FFF2-40B4-BE49-F238E27FC236}">
                <a16:creationId xmlns:a16="http://schemas.microsoft.com/office/drawing/2014/main" id="{5124949E-F675-41DA-8F1E-4F66A5FD3FC8}"/>
              </a:ext>
            </a:extLst>
          </p:cNvPr>
          <p:cNvSpPr/>
          <p:nvPr/>
        </p:nvSpPr>
        <p:spPr>
          <a:xfrm>
            <a:off x="9073950" y="1757986"/>
            <a:ext cx="2752290" cy="3615267"/>
          </a:xfrm>
          <a:prstGeom prst="roundRect">
            <a:avLst>
              <a:gd name="adj" fmla="val 8434"/>
            </a:avLst>
          </a:prstGeom>
          <a:noFill/>
          <a:ln w="38100">
            <a:solidFill>
              <a:srgbClr val="FDA97D"/>
            </a:solidFill>
          </a:ln>
        </p:spPr>
        <p:style>
          <a:lnRef idx="0">
            <a:schemeClr val="accent1"/>
          </a:lnRef>
          <a:fillRef idx="1">
            <a:schemeClr val="accent1"/>
          </a:fillRef>
          <a:effectRef idx="0">
            <a:srgbClr val="000000"/>
          </a:effectRef>
          <a:fontRef idx="minor">
            <a:schemeClr val="lt1"/>
          </a:fontRef>
        </p:style>
        <p:txBody>
          <a:bodyPr rtlCol="0" anchor="t"/>
          <a:lstStyle/>
          <a:p>
            <a:pPr>
              <a:spcAft>
                <a:spcPts val="600"/>
              </a:spcAft>
            </a:pPr>
            <a:r>
              <a:rPr lang="en-GB" sz="1600" dirty="0">
                <a:solidFill>
                  <a:schemeClr val="tx1"/>
                </a:solidFill>
              </a:rPr>
              <a:t>In preclinical models, </a:t>
            </a:r>
            <a:br>
              <a:rPr lang="en-GB" sz="1600" dirty="0">
                <a:solidFill>
                  <a:schemeClr val="tx1"/>
                </a:solidFill>
              </a:rPr>
            </a:br>
            <a:r>
              <a:rPr lang="en-GB" sz="1600" dirty="0">
                <a:solidFill>
                  <a:schemeClr val="tx1"/>
                </a:solidFill>
              </a:rPr>
              <a:t>IBER is a novel CELMoD</a:t>
            </a:r>
            <a:r>
              <a:rPr lang="en-GB" sz="1600" baseline="30000" dirty="0">
                <a:solidFill>
                  <a:schemeClr val="tx1"/>
                </a:solidFill>
              </a:rPr>
              <a:t>®</a:t>
            </a:r>
            <a:r>
              <a:rPr lang="en-GB" sz="1600" dirty="0">
                <a:solidFill>
                  <a:schemeClr val="tx1"/>
                </a:solidFill>
              </a:rPr>
              <a:t> agent that:</a:t>
            </a:r>
          </a:p>
          <a:p>
            <a:pPr marL="285750" indent="-285750">
              <a:spcAft>
                <a:spcPts val="600"/>
              </a:spcAft>
              <a:buFont typeface="Arial" panose="020B0604020202020204" pitchFamily="34" charset="0"/>
              <a:buChar char="•"/>
            </a:pPr>
            <a:r>
              <a:rPr lang="en-GB" sz="1600" dirty="0">
                <a:solidFill>
                  <a:schemeClr val="tx1"/>
                </a:solidFill>
              </a:rPr>
              <a:t>Co-opts CRBN to enable enhanced degradation of target proteins; 20 times higher affinity than LEN or POM</a:t>
            </a:r>
            <a:endParaRPr lang="en-GB" sz="1600" baseline="30000" dirty="0">
              <a:solidFill>
                <a:schemeClr val="tx1"/>
              </a:solidFill>
            </a:endParaRPr>
          </a:p>
          <a:p>
            <a:pPr marL="285750" indent="-285750">
              <a:spcAft>
                <a:spcPts val="600"/>
              </a:spcAft>
              <a:buFont typeface="Arial" panose="020B0604020202020204" pitchFamily="34" charset="0"/>
              <a:buChar char="•"/>
            </a:pPr>
            <a:r>
              <a:rPr lang="en-GB" sz="1600" dirty="0">
                <a:solidFill>
                  <a:schemeClr val="tx1"/>
                </a:solidFill>
              </a:rPr>
              <a:t>Is 20-fold more efficient than LEN or POM in degrading substrates</a:t>
            </a:r>
          </a:p>
        </p:txBody>
      </p:sp>
      <p:graphicFrame>
        <p:nvGraphicFramePr>
          <p:cNvPr id="14" name="Table 34">
            <a:extLst>
              <a:ext uri="{FF2B5EF4-FFF2-40B4-BE49-F238E27FC236}">
                <a16:creationId xmlns:a16="http://schemas.microsoft.com/office/drawing/2014/main" id="{CA119CA5-AAE7-43B0-A596-5334C5AD6838}"/>
              </a:ext>
            </a:extLst>
          </p:cNvPr>
          <p:cNvGraphicFramePr>
            <a:graphicFrameLocks noGrp="1"/>
          </p:cNvGraphicFramePr>
          <p:nvPr>
            <p:extLst>
              <p:ext uri="{D42A27DB-BD31-4B8C-83A1-F6EECF244321}">
                <p14:modId xmlns:p14="http://schemas.microsoft.com/office/powerpoint/2010/main" val="3987458855"/>
              </p:ext>
            </p:extLst>
          </p:nvPr>
        </p:nvGraphicFramePr>
        <p:xfrm>
          <a:off x="4221937" y="4224387"/>
          <a:ext cx="4712207" cy="1148866"/>
        </p:xfrm>
        <a:graphic>
          <a:graphicData uri="http://schemas.openxmlformats.org/drawingml/2006/table">
            <a:tbl>
              <a:tblPr firstRow="1">
                <a:tableStyleId>{793D81CF-94F2-401A-BA57-92F5A7B2D0C5}</a:tableStyleId>
              </a:tblPr>
              <a:tblGrid>
                <a:gridCol w="1799207">
                  <a:extLst>
                    <a:ext uri="{9D8B030D-6E8A-4147-A177-3AD203B41FA5}">
                      <a16:colId xmlns:a16="http://schemas.microsoft.com/office/drawing/2014/main" val="1960462176"/>
                    </a:ext>
                  </a:extLst>
                </a:gridCol>
                <a:gridCol w="1456500">
                  <a:extLst>
                    <a:ext uri="{9D8B030D-6E8A-4147-A177-3AD203B41FA5}">
                      <a16:colId xmlns:a16="http://schemas.microsoft.com/office/drawing/2014/main" val="3423548485"/>
                    </a:ext>
                  </a:extLst>
                </a:gridCol>
                <a:gridCol w="1456500">
                  <a:extLst>
                    <a:ext uri="{9D8B030D-6E8A-4147-A177-3AD203B41FA5}">
                      <a16:colId xmlns:a16="http://schemas.microsoft.com/office/drawing/2014/main" val="1686525672"/>
                    </a:ext>
                  </a:extLst>
                </a:gridCol>
              </a:tblGrid>
              <a:tr h="298474">
                <a:tc>
                  <a:txBody>
                    <a:bodyPr/>
                    <a:lstStyle/>
                    <a:p>
                      <a:pPr algn="l">
                        <a:lnSpc>
                          <a:spcPct val="90000"/>
                        </a:lnSpc>
                      </a:pPr>
                      <a:r>
                        <a:rPr lang="en-US" sz="1400" dirty="0">
                          <a:solidFill>
                            <a:schemeClr val="bg1"/>
                          </a:solidFill>
                        </a:rPr>
                        <a:t>EC</a:t>
                      </a:r>
                      <a:r>
                        <a:rPr lang="en-US" sz="1400" baseline="-25000" dirty="0">
                          <a:solidFill>
                            <a:schemeClr val="bg1"/>
                          </a:solidFill>
                        </a:rPr>
                        <a:t>50</a:t>
                      </a:r>
                      <a:r>
                        <a:rPr lang="en-US" sz="1400" dirty="0">
                          <a:solidFill>
                            <a:schemeClr val="bg1"/>
                          </a:solidFill>
                        </a:rPr>
                        <a:t>, </a:t>
                      </a:r>
                      <a:r>
                        <a:rPr lang="en-US" sz="1400" dirty="0" err="1">
                          <a:solidFill>
                            <a:schemeClr val="bg1"/>
                          </a:solidFill>
                        </a:rPr>
                        <a:t>nM</a:t>
                      </a:r>
                      <a:endParaRPr lang="en-US" sz="1400" baseline="30000" dirty="0">
                        <a:solidFill>
                          <a:schemeClr val="bg1"/>
                        </a:solidFill>
                      </a:endParaRPr>
                    </a:p>
                  </a:txBody>
                  <a:tcPr marL="121920" marR="121920" anchor="ctr"/>
                </a:tc>
                <a:tc>
                  <a:txBody>
                    <a:bodyPr/>
                    <a:lstStyle/>
                    <a:p>
                      <a:pPr marL="0" algn="ctr" defTabSz="914400" rtl="0" eaLnBrk="1" latinLnBrk="0" hangingPunct="1">
                        <a:lnSpc>
                          <a:spcPct val="90000"/>
                        </a:lnSpc>
                        <a:tabLst/>
                      </a:pPr>
                      <a:r>
                        <a:rPr lang="en-US" sz="1400" kern="1200" dirty="0">
                          <a:solidFill>
                            <a:schemeClr val="bg1"/>
                          </a:solidFill>
                        </a:rPr>
                        <a:t>Ikaros</a:t>
                      </a:r>
                      <a:endParaRPr lang="en-US" sz="1400" kern="1200" dirty="0">
                        <a:solidFill>
                          <a:schemeClr val="bg1"/>
                        </a:solidFill>
                        <a:latin typeface="+mn-lt"/>
                        <a:ea typeface="+mn-ea"/>
                        <a:cs typeface="+mn-cs"/>
                      </a:endParaRPr>
                    </a:p>
                  </a:txBody>
                  <a:tcPr marL="121920" marR="121920"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kern="1200" dirty="0">
                          <a:solidFill>
                            <a:schemeClr val="bg1"/>
                          </a:solidFill>
                        </a:rPr>
                        <a:t>Aiolos</a:t>
                      </a:r>
                      <a:endParaRPr lang="en-US" sz="1400" kern="1200" dirty="0">
                        <a:solidFill>
                          <a:schemeClr val="bg1"/>
                        </a:solidFill>
                        <a:latin typeface="+mn-lt"/>
                        <a:ea typeface="+mn-ea"/>
                        <a:cs typeface="+mn-cs"/>
                      </a:endParaRPr>
                    </a:p>
                  </a:txBody>
                  <a:tcPr marL="121920" marR="121920" anchor="ctr"/>
                </a:tc>
                <a:extLst>
                  <a:ext uri="{0D108BD9-81ED-4DB2-BD59-A6C34878D82A}">
                    <a16:rowId xmlns:a16="http://schemas.microsoft.com/office/drawing/2014/main" val="1994121088"/>
                  </a:ext>
                </a:extLst>
              </a:tr>
              <a:tr h="274771">
                <a:tc>
                  <a:txBody>
                    <a:bodyPr/>
                    <a:lstStyle/>
                    <a:p>
                      <a:pPr>
                        <a:lnSpc>
                          <a:spcPct val="90000"/>
                        </a:lnSpc>
                      </a:pPr>
                      <a:r>
                        <a:rPr lang="en-US" sz="1400" dirty="0">
                          <a:solidFill>
                            <a:schemeClr val="tx1"/>
                          </a:solidFill>
                        </a:rPr>
                        <a:t>LEN</a:t>
                      </a:r>
                    </a:p>
                  </a:txBody>
                  <a:tcPr marL="121920" marR="121920" anchor="ctr"/>
                </a:tc>
                <a:tc>
                  <a:txBody>
                    <a:bodyPr/>
                    <a:lstStyle/>
                    <a:p>
                      <a:pPr marL="0" algn="ctr" defTabSz="914400" rtl="0" eaLnBrk="1" latinLnBrk="0" hangingPunct="1">
                        <a:lnSpc>
                          <a:spcPct val="90000"/>
                        </a:lnSpc>
                        <a:tabLst/>
                      </a:pPr>
                      <a:r>
                        <a:rPr lang="en-US" sz="1400" kern="1200" dirty="0">
                          <a:solidFill>
                            <a:schemeClr val="tx1"/>
                          </a:solidFill>
                        </a:rPr>
                        <a:t>67</a:t>
                      </a:r>
                      <a:endParaRPr lang="en-US" sz="1400" kern="1200" dirty="0">
                        <a:solidFill>
                          <a:schemeClr val="tx1"/>
                        </a:solidFill>
                        <a:latin typeface="+mn-lt"/>
                        <a:ea typeface="+mn-ea"/>
                        <a:cs typeface="+mn-cs"/>
                      </a:endParaRPr>
                    </a:p>
                  </a:txBody>
                  <a:tcPr marL="121920" marR="121920" anchor="ctr"/>
                </a:tc>
                <a:tc>
                  <a:txBody>
                    <a:bodyPr/>
                    <a:lstStyle/>
                    <a:p>
                      <a:pPr marL="0" algn="ctr" defTabSz="914400" rtl="0" eaLnBrk="1" latinLnBrk="0" hangingPunct="1">
                        <a:lnSpc>
                          <a:spcPct val="90000"/>
                        </a:lnSpc>
                        <a:tabLst/>
                      </a:pPr>
                      <a:r>
                        <a:rPr lang="en-US" sz="1400" kern="1200" dirty="0">
                          <a:solidFill>
                            <a:schemeClr val="tx1"/>
                          </a:solidFill>
                        </a:rPr>
                        <a:t>87</a:t>
                      </a:r>
                      <a:endParaRPr lang="en-US" sz="1400" kern="1200" dirty="0">
                        <a:solidFill>
                          <a:schemeClr val="tx1"/>
                        </a:solidFill>
                        <a:latin typeface="+mn-lt"/>
                        <a:ea typeface="+mn-ea"/>
                        <a:cs typeface="+mn-cs"/>
                      </a:endParaRPr>
                    </a:p>
                  </a:txBody>
                  <a:tcPr marL="121920" marR="121920" anchor="ctr"/>
                </a:tc>
                <a:extLst>
                  <a:ext uri="{0D108BD9-81ED-4DB2-BD59-A6C34878D82A}">
                    <a16:rowId xmlns:a16="http://schemas.microsoft.com/office/drawing/2014/main" val="969888559"/>
                  </a:ext>
                </a:extLst>
              </a:tr>
              <a:tr h="274771">
                <a:tc>
                  <a:txBody>
                    <a:bodyPr/>
                    <a:lstStyle/>
                    <a:p>
                      <a:pPr>
                        <a:lnSpc>
                          <a:spcPct val="90000"/>
                        </a:lnSpc>
                      </a:pPr>
                      <a:r>
                        <a:rPr lang="en-US" sz="1400" dirty="0">
                          <a:solidFill>
                            <a:schemeClr val="tx1"/>
                          </a:solidFill>
                        </a:rPr>
                        <a:t>POM</a:t>
                      </a:r>
                    </a:p>
                  </a:txBody>
                  <a:tcPr marL="121920" marR="121920" anchor="ctr"/>
                </a:tc>
                <a:tc>
                  <a:txBody>
                    <a:bodyPr/>
                    <a:lstStyle/>
                    <a:p>
                      <a:pPr marL="0" algn="ctr" defTabSz="914400" rtl="0" eaLnBrk="1" latinLnBrk="0" hangingPunct="1">
                        <a:lnSpc>
                          <a:spcPct val="90000"/>
                        </a:lnSpc>
                        <a:tabLst/>
                      </a:pPr>
                      <a:r>
                        <a:rPr lang="en-US" sz="1400" kern="1200" dirty="0">
                          <a:solidFill>
                            <a:schemeClr val="tx1"/>
                          </a:solidFill>
                        </a:rPr>
                        <a:t>24</a:t>
                      </a:r>
                      <a:endParaRPr lang="en-US" sz="1400" kern="1200" dirty="0">
                        <a:solidFill>
                          <a:schemeClr val="tx1"/>
                        </a:solidFill>
                        <a:latin typeface="+mn-lt"/>
                        <a:ea typeface="+mn-ea"/>
                        <a:cs typeface="+mn-cs"/>
                      </a:endParaRPr>
                    </a:p>
                  </a:txBody>
                  <a:tcPr marL="121920" marR="121920" anchor="ctr"/>
                </a:tc>
                <a:tc>
                  <a:txBody>
                    <a:bodyPr/>
                    <a:lstStyle/>
                    <a:p>
                      <a:pPr marL="0" algn="ctr" defTabSz="914400" rtl="0" eaLnBrk="1" latinLnBrk="0" hangingPunct="1">
                        <a:lnSpc>
                          <a:spcPct val="90000"/>
                        </a:lnSpc>
                        <a:tabLst/>
                      </a:pPr>
                      <a:r>
                        <a:rPr lang="en-US" sz="1400" kern="1200" dirty="0">
                          <a:solidFill>
                            <a:schemeClr val="tx1"/>
                          </a:solidFill>
                        </a:rPr>
                        <a:t>22</a:t>
                      </a:r>
                      <a:endParaRPr lang="en-US" sz="1400" kern="1200" dirty="0">
                        <a:solidFill>
                          <a:schemeClr val="tx1"/>
                        </a:solidFill>
                        <a:latin typeface="+mn-lt"/>
                        <a:ea typeface="+mn-ea"/>
                        <a:cs typeface="+mn-cs"/>
                      </a:endParaRPr>
                    </a:p>
                  </a:txBody>
                  <a:tcPr marL="121920" marR="121920" anchor="ctr"/>
                </a:tc>
                <a:extLst>
                  <a:ext uri="{0D108BD9-81ED-4DB2-BD59-A6C34878D82A}">
                    <a16:rowId xmlns:a16="http://schemas.microsoft.com/office/drawing/2014/main" val="3420909253"/>
                  </a:ext>
                </a:extLst>
              </a:tr>
              <a:tr h="274771">
                <a:tc>
                  <a:txBody>
                    <a:bodyPr/>
                    <a:lstStyle/>
                    <a:p>
                      <a:pPr>
                        <a:lnSpc>
                          <a:spcPct val="90000"/>
                        </a:lnSpc>
                      </a:pPr>
                      <a:r>
                        <a:rPr lang="en-US" sz="1400" dirty="0">
                          <a:solidFill>
                            <a:schemeClr val="tx1"/>
                          </a:solidFill>
                        </a:rPr>
                        <a:t>IBER</a:t>
                      </a:r>
                    </a:p>
                  </a:txBody>
                  <a:tcPr marL="121920" marR="121920" anchor="ctr"/>
                </a:tc>
                <a:tc>
                  <a:txBody>
                    <a:bodyPr/>
                    <a:lstStyle/>
                    <a:p>
                      <a:pPr marL="0" algn="ctr" defTabSz="914400" rtl="0" eaLnBrk="1" latinLnBrk="0" hangingPunct="1">
                        <a:lnSpc>
                          <a:spcPct val="90000"/>
                        </a:lnSpc>
                        <a:tabLst/>
                      </a:pPr>
                      <a:r>
                        <a:rPr lang="en-US" sz="1400" kern="1200" dirty="0">
                          <a:solidFill>
                            <a:schemeClr val="tx1"/>
                          </a:solidFill>
                        </a:rPr>
                        <a:t>1</a:t>
                      </a:r>
                      <a:endParaRPr lang="en-US" sz="1400" kern="1200" dirty="0">
                        <a:solidFill>
                          <a:schemeClr val="tx1"/>
                        </a:solidFill>
                        <a:latin typeface="+mn-lt"/>
                        <a:ea typeface="+mn-ea"/>
                        <a:cs typeface="+mn-cs"/>
                      </a:endParaRPr>
                    </a:p>
                  </a:txBody>
                  <a:tcPr marL="121920" marR="121920" anchor="ctr"/>
                </a:tc>
                <a:tc>
                  <a:txBody>
                    <a:bodyPr/>
                    <a:lstStyle/>
                    <a:p>
                      <a:pPr marL="0" algn="ctr" defTabSz="914400" rtl="0" eaLnBrk="1" latinLnBrk="0" hangingPunct="1">
                        <a:lnSpc>
                          <a:spcPct val="90000"/>
                        </a:lnSpc>
                        <a:tabLst/>
                      </a:pPr>
                      <a:r>
                        <a:rPr lang="en-US" sz="1400" kern="1200" dirty="0">
                          <a:solidFill>
                            <a:schemeClr val="tx1"/>
                          </a:solidFill>
                        </a:rPr>
                        <a:t>0.5</a:t>
                      </a:r>
                      <a:endParaRPr lang="en-US" sz="1400" kern="1200" dirty="0">
                        <a:solidFill>
                          <a:schemeClr val="tx1"/>
                        </a:solidFill>
                        <a:latin typeface="+mn-lt"/>
                        <a:ea typeface="+mn-ea"/>
                        <a:cs typeface="+mn-cs"/>
                      </a:endParaRPr>
                    </a:p>
                  </a:txBody>
                  <a:tcPr marL="121920" marR="121920" anchor="ctr"/>
                </a:tc>
                <a:extLst>
                  <a:ext uri="{0D108BD9-81ED-4DB2-BD59-A6C34878D82A}">
                    <a16:rowId xmlns:a16="http://schemas.microsoft.com/office/drawing/2014/main" val="3995227600"/>
                  </a:ext>
                </a:extLst>
              </a:tr>
            </a:tbl>
          </a:graphicData>
        </a:graphic>
      </p:graphicFrame>
      <p:pic>
        <p:nvPicPr>
          <p:cNvPr id="15" name="Picture 6">
            <a:extLst>
              <a:ext uri="{FF2B5EF4-FFF2-40B4-BE49-F238E27FC236}">
                <a16:creationId xmlns:a16="http://schemas.microsoft.com/office/drawing/2014/main" id="{F692A5EC-FA3E-46EB-96B0-452D77745D1A}"/>
              </a:ext>
            </a:extLst>
          </p:cNvPr>
          <p:cNvPicPr>
            <a:picLocks noChangeAspect="1"/>
          </p:cNvPicPr>
          <p:nvPr/>
        </p:nvPicPr>
        <p:blipFill>
          <a:blip r:embed="rId2"/>
          <a:stretch>
            <a:fillRect/>
          </a:stretch>
        </p:blipFill>
        <p:spPr>
          <a:xfrm>
            <a:off x="4147979" y="1672907"/>
            <a:ext cx="4895805" cy="2528130"/>
          </a:xfrm>
          <a:prstGeom prst="rect">
            <a:avLst/>
          </a:prstGeom>
          <a:effectLst/>
        </p:spPr>
      </p:pic>
      <p:sp>
        <p:nvSpPr>
          <p:cNvPr id="16" name="Rectangle 37">
            <a:extLst>
              <a:ext uri="{FF2B5EF4-FFF2-40B4-BE49-F238E27FC236}">
                <a16:creationId xmlns:a16="http://schemas.microsoft.com/office/drawing/2014/main" id="{85359104-F9BE-47DB-9D0B-ABF9E5B0C5EA}"/>
              </a:ext>
            </a:extLst>
          </p:cNvPr>
          <p:cNvSpPr/>
          <p:nvPr/>
        </p:nvSpPr>
        <p:spPr>
          <a:xfrm>
            <a:off x="4178145" y="1330433"/>
            <a:ext cx="48354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dirty="0">
                <a:ln>
                  <a:noFill/>
                </a:ln>
                <a:effectLst/>
                <a:uLnTx/>
                <a:uFillTx/>
                <a:ea typeface="+mn-ea"/>
                <a:cs typeface="+mn-cs"/>
              </a:rPr>
              <a:t>Binding-surface interactions with CRBN</a:t>
            </a:r>
            <a:endParaRPr kumimoji="0" lang="en-GB" b="1" i="0" u="none" strike="noStrike" kern="1200" cap="none" spc="0" normalizeH="0" baseline="30000" dirty="0">
              <a:ln>
                <a:noFill/>
              </a:ln>
              <a:effectLst/>
              <a:uLnTx/>
              <a:uFillTx/>
              <a:ea typeface="+mn-ea"/>
              <a:cs typeface="+mn-cs"/>
            </a:endParaRPr>
          </a:p>
        </p:txBody>
      </p:sp>
      <p:sp>
        <p:nvSpPr>
          <p:cNvPr id="17" name="Rectangle: Rounded Corners 16">
            <a:extLst>
              <a:ext uri="{FF2B5EF4-FFF2-40B4-BE49-F238E27FC236}">
                <a16:creationId xmlns:a16="http://schemas.microsoft.com/office/drawing/2014/main" id="{AAA45338-BDAE-493F-A34C-7A58436683B4}"/>
              </a:ext>
            </a:extLst>
          </p:cNvPr>
          <p:cNvSpPr/>
          <p:nvPr/>
        </p:nvSpPr>
        <p:spPr>
          <a:xfrm>
            <a:off x="365125" y="1672907"/>
            <a:ext cx="3660775" cy="3700346"/>
          </a:xfrm>
          <a:prstGeom prst="roundRect">
            <a:avLst>
              <a:gd name="adj" fmla="val 8434"/>
            </a:avLst>
          </a:prstGeom>
          <a:solidFill>
            <a:srgbClr val="EEE7E7"/>
          </a:solidFill>
          <a:ln>
            <a:noFill/>
          </a:ln>
        </p:spPr>
        <p:style>
          <a:lnRef idx="0">
            <a:schemeClr val="accent1"/>
          </a:lnRef>
          <a:fillRef idx="1">
            <a:schemeClr val="accent1"/>
          </a:fillRef>
          <a:effectRef idx="0">
            <a:srgbClr val="000000"/>
          </a:effectRef>
          <a:fontRef idx="minor">
            <a:schemeClr val="lt1"/>
          </a:fontRef>
        </p:style>
        <p:txBody>
          <a:bodyPr rtlCol="0" anchor="ctr"/>
          <a:lstStyle/>
          <a:p>
            <a:pPr>
              <a:spcAft>
                <a:spcPts val="600"/>
              </a:spcAft>
            </a:pPr>
            <a:r>
              <a:rPr lang="en-GB" sz="2000" dirty="0">
                <a:solidFill>
                  <a:schemeClr val="tx1"/>
                </a:solidFill>
              </a:rPr>
              <a:t>IBER has enhanced affinity for binding to CRBN</a:t>
            </a:r>
          </a:p>
          <a:p>
            <a:pPr marL="285750" indent="-285750">
              <a:spcAft>
                <a:spcPts val="600"/>
              </a:spcAft>
              <a:buFont typeface="Arial" panose="020B0604020202020204" pitchFamily="34" charset="0"/>
              <a:buChar char="•"/>
            </a:pPr>
            <a:r>
              <a:rPr lang="en-GB" dirty="0">
                <a:solidFill>
                  <a:schemeClr val="tx1"/>
                </a:solidFill>
              </a:rPr>
              <a:t>Rapid protein degradation</a:t>
            </a:r>
          </a:p>
          <a:p>
            <a:pPr marL="285750" indent="-285750">
              <a:spcAft>
                <a:spcPts val="600"/>
              </a:spcAft>
              <a:buFont typeface="Arial" panose="020B0604020202020204" pitchFamily="34" charset="0"/>
              <a:buChar char="•"/>
            </a:pPr>
            <a:r>
              <a:rPr lang="en-GB" dirty="0">
                <a:solidFill>
                  <a:schemeClr val="tx1"/>
                </a:solidFill>
              </a:rPr>
              <a:t>Increased depth of protein degradation</a:t>
            </a:r>
          </a:p>
          <a:p>
            <a:pPr marL="285750" indent="-285750">
              <a:spcAft>
                <a:spcPts val="600"/>
              </a:spcAft>
              <a:buFont typeface="Arial" panose="020B0604020202020204" pitchFamily="34" charset="0"/>
              <a:buChar char="•"/>
            </a:pPr>
            <a:r>
              <a:rPr lang="en-GB" dirty="0">
                <a:solidFill>
                  <a:schemeClr val="tx1"/>
                </a:solidFill>
              </a:rPr>
              <a:t>At lower concentrations than needed with LEN or POM</a:t>
            </a:r>
          </a:p>
          <a:p>
            <a:pPr marL="0" indent="0" algn="ctr">
              <a:spcBef>
                <a:spcPts val="1200"/>
              </a:spcBef>
              <a:spcAft>
                <a:spcPts val="600"/>
              </a:spcAft>
              <a:buNone/>
            </a:pPr>
            <a:r>
              <a:rPr lang="en-GB" dirty="0">
                <a:solidFill>
                  <a:schemeClr val="tx1">
                    <a:lumMod val="50000"/>
                  </a:schemeClr>
                </a:solidFill>
                <a:latin typeface="Calibri" panose="020F0502020204030204" pitchFamily="34" charset="0"/>
                <a:cs typeface="Calibri" panose="020F0502020204030204" pitchFamily="34" charset="0"/>
              </a:rPr>
              <a:t>→ </a:t>
            </a:r>
            <a:r>
              <a:rPr lang="en-GB" b="1" dirty="0">
                <a:solidFill>
                  <a:schemeClr val="tx1">
                    <a:lumMod val="50000"/>
                  </a:schemeClr>
                </a:solidFill>
              </a:rPr>
              <a:t>Increased efficacy in preclinical studies</a:t>
            </a:r>
          </a:p>
        </p:txBody>
      </p:sp>
      <p:sp>
        <p:nvSpPr>
          <p:cNvPr id="18" name="Rectangle 37">
            <a:extLst>
              <a:ext uri="{FF2B5EF4-FFF2-40B4-BE49-F238E27FC236}">
                <a16:creationId xmlns:a16="http://schemas.microsoft.com/office/drawing/2014/main" id="{36497C26-7B12-4908-8F65-5D06F70B2A14}"/>
              </a:ext>
            </a:extLst>
          </p:cNvPr>
          <p:cNvSpPr/>
          <p:nvPr/>
        </p:nvSpPr>
        <p:spPr>
          <a:xfrm>
            <a:off x="4253158" y="1757986"/>
            <a:ext cx="2239108" cy="276999"/>
          </a:xfrm>
          <a:prstGeom prst="rect">
            <a:avLst/>
          </a:prstGeom>
          <a:solidFill>
            <a:schemeClr val="bg1"/>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dirty="0">
                <a:ln>
                  <a:noFill/>
                </a:ln>
                <a:solidFill>
                  <a:srgbClr val="00478F"/>
                </a:solidFill>
                <a:effectLst/>
                <a:uLnTx/>
                <a:uFillTx/>
                <a:ea typeface="+mn-ea"/>
                <a:cs typeface="+mn-cs"/>
              </a:rPr>
              <a:t>CRBN</a:t>
            </a:r>
            <a:r>
              <a:rPr lang="en-GB" b="1" dirty="0">
                <a:solidFill>
                  <a:srgbClr val="00478F"/>
                </a:solidFill>
              </a:rPr>
              <a:t>: </a:t>
            </a:r>
            <a:r>
              <a:rPr lang="en-GB" b="1" dirty="0">
                <a:solidFill>
                  <a:srgbClr val="ECA900"/>
                </a:solidFill>
              </a:rPr>
              <a:t>LEN</a:t>
            </a:r>
            <a:endParaRPr kumimoji="0" lang="en-GB" b="1" i="0" u="none" strike="noStrike" kern="1200" cap="none" spc="0" normalizeH="0" dirty="0">
              <a:ln>
                <a:noFill/>
              </a:ln>
              <a:solidFill>
                <a:srgbClr val="ECA900"/>
              </a:solidFill>
              <a:effectLst/>
              <a:uLnTx/>
              <a:uFillTx/>
              <a:ea typeface="+mn-ea"/>
              <a:cs typeface="+mn-cs"/>
            </a:endParaRPr>
          </a:p>
        </p:txBody>
      </p:sp>
      <p:sp>
        <p:nvSpPr>
          <p:cNvPr id="19" name="Rectangle 37">
            <a:extLst>
              <a:ext uri="{FF2B5EF4-FFF2-40B4-BE49-F238E27FC236}">
                <a16:creationId xmlns:a16="http://schemas.microsoft.com/office/drawing/2014/main" id="{5895FE9F-9AF3-41F8-8FCE-B7D70283C235}"/>
              </a:ext>
            </a:extLst>
          </p:cNvPr>
          <p:cNvSpPr/>
          <p:nvPr/>
        </p:nvSpPr>
        <p:spPr>
          <a:xfrm>
            <a:off x="6677403" y="1757986"/>
            <a:ext cx="2239108" cy="276999"/>
          </a:xfrm>
          <a:prstGeom prst="rect">
            <a:avLst/>
          </a:prstGeom>
          <a:solidFill>
            <a:schemeClr val="bg1"/>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dirty="0">
                <a:ln>
                  <a:noFill/>
                </a:ln>
                <a:solidFill>
                  <a:srgbClr val="00478F"/>
                </a:solidFill>
                <a:effectLst/>
                <a:uLnTx/>
                <a:uFillTx/>
                <a:ea typeface="+mn-ea"/>
                <a:cs typeface="+mn-cs"/>
              </a:rPr>
              <a:t>CRBN</a:t>
            </a:r>
            <a:r>
              <a:rPr lang="en-GB" b="1" dirty="0">
                <a:solidFill>
                  <a:srgbClr val="00478F"/>
                </a:solidFill>
              </a:rPr>
              <a:t>: </a:t>
            </a:r>
            <a:r>
              <a:rPr lang="en-GB" b="1" dirty="0">
                <a:solidFill>
                  <a:srgbClr val="ECA900"/>
                </a:solidFill>
              </a:rPr>
              <a:t>IBER</a:t>
            </a:r>
            <a:endParaRPr kumimoji="0" lang="en-GB" b="1" i="0" u="none" strike="noStrike" kern="1200" cap="none" spc="0" normalizeH="0" dirty="0">
              <a:ln>
                <a:noFill/>
              </a:ln>
              <a:solidFill>
                <a:srgbClr val="ECA900"/>
              </a:solidFill>
              <a:effectLst/>
              <a:uLnTx/>
              <a:uFillTx/>
              <a:ea typeface="+mn-ea"/>
              <a:cs typeface="+mn-cs"/>
            </a:endParaRPr>
          </a:p>
        </p:txBody>
      </p:sp>
      <p:sp>
        <p:nvSpPr>
          <p:cNvPr id="20" name="Footer Placeholder 19">
            <a:extLst>
              <a:ext uri="{FF2B5EF4-FFF2-40B4-BE49-F238E27FC236}">
                <a16:creationId xmlns:a16="http://schemas.microsoft.com/office/drawing/2014/main" id="{33426839-7D5B-A766-615E-A18B87366D87}"/>
              </a:ext>
            </a:extLst>
          </p:cNvPr>
          <p:cNvSpPr>
            <a:spLocks noGrp="1"/>
          </p:cNvSpPr>
          <p:nvPr>
            <p:ph type="ftr" sz="quarter" idx="3"/>
          </p:nvPr>
        </p:nvSpPr>
        <p:spPr/>
        <p:txBody>
          <a:bodyPr/>
          <a:lstStyle/>
          <a:p>
            <a:r>
              <a:rPr lang="en-GB" sz="1100" b="1" dirty="0" err="1">
                <a:solidFill>
                  <a:srgbClr val="CC7C7A"/>
                </a:solidFill>
              </a:rPr>
              <a:t>Iberdomide</a:t>
            </a:r>
            <a:r>
              <a:rPr lang="en-GB" sz="1100" b="1" dirty="0">
                <a:solidFill>
                  <a:srgbClr val="CC7C7A"/>
                </a:solidFill>
              </a:rPr>
              <a:t> (IBER; CC-220) and </a:t>
            </a:r>
            <a:r>
              <a:rPr lang="en-GB" sz="1100" b="1" dirty="0" err="1">
                <a:solidFill>
                  <a:srgbClr val="CC7C7A"/>
                </a:solidFill>
              </a:rPr>
              <a:t>mezigdomide</a:t>
            </a:r>
            <a:r>
              <a:rPr lang="en-GB" sz="1100" b="1" dirty="0">
                <a:solidFill>
                  <a:srgbClr val="CC7C7A"/>
                </a:solidFill>
              </a:rPr>
              <a:t> (CC-92480) are investigational products, currently not approved by any regulatory agency.</a:t>
            </a:r>
          </a:p>
          <a:p>
            <a:r>
              <a:rPr lang="en-US" sz="1100" dirty="0"/>
              <a:t>EC</a:t>
            </a:r>
            <a:r>
              <a:rPr lang="en-US" sz="1100" baseline="-25000" dirty="0"/>
              <a:t>50</a:t>
            </a:r>
            <a:r>
              <a:rPr lang="en-US" sz="1100" dirty="0"/>
              <a:t>, half-maximal effective concentration.
Hansen JD, et al. </a:t>
            </a:r>
            <a:r>
              <a:rPr lang="en-US" sz="1100" i="1" dirty="0"/>
              <a:t>J Med Chem. </a:t>
            </a:r>
            <a:r>
              <a:rPr lang="en-US" sz="1100" dirty="0"/>
              <a:t>2020;63:6648–76. </a:t>
            </a:r>
            <a:r>
              <a:rPr lang="en-US" sz="1100" dirty="0" err="1"/>
              <a:t>Matyskiela</a:t>
            </a:r>
            <a:r>
              <a:rPr lang="en-US" sz="1100" dirty="0"/>
              <a:t> ME, et al. </a:t>
            </a:r>
            <a:r>
              <a:rPr lang="en-US" sz="1100" i="1" dirty="0"/>
              <a:t>J Med Chem. </a:t>
            </a:r>
            <a:r>
              <a:rPr lang="en-US" sz="1100" dirty="0"/>
              <a:t>2018;61:535–42.</a:t>
            </a:r>
          </a:p>
        </p:txBody>
      </p:sp>
    </p:spTree>
    <p:extLst>
      <p:ext uri="{BB962C8B-B14F-4D97-AF65-F5344CB8AC3E}">
        <p14:creationId xmlns:p14="http://schemas.microsoft.com/office/powerpoint/2010/main" val="4145082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12816-49C3-4D43-BBEC-761D606019CD}"/>
              </a:ext>
            </a:extLst>
          </p:cNvPr>
          <p:cNvSpPr>
            <a:spLocks noGrp="1"/>
          </p:cNvSpPr>
          <p:nvPr>
            <p:ph type="title"/>
          </p:nvPr>
        </p:nvSpPr>
        <p:spPr/>
        <p:txBody>
          <a:bodyPr anchor="t">
            <a:normAutofit/>
          </a:bodyPr>
          <a:lstStyle/>
          <a:p>
            <a:r>
              <a:rPr lang="en-GB" sz="2800" dirty="0"/>
              <a:t>Mezigdomide (CC-92480) Is a Novel CELMoD</a:t>
            </a:r>
            <a:r>
              <a:rPr lang="en-US" sz="2800" baseline="30000" dirty="0"/>
              <a:t>®</a:t>
            </a:r>
            <a:r>
              <a:rPr lang="en-GB" sz="2800" dirty="0"/>
              <a:t> Agent</a:t>
            </a:r>
            <a:r>
              <a:rPr lang="en-GB" sz="2800" baseline="30000" dirty="0"/>
              <a:t>1,2 </a:t>
            </a:r>
          </a:p>
        </p:txBody>
      </p:sp>
      <p:sp>
        <p:nvSpPr>
          <p:cNvPr id="3" name="Content Placeholder 2">
            <a:extLst>
              <a:ext uri="{FF2B5EF4-FFF2-40B4-BE49-F238E27FC236}">
                <a16:creationId xmlns:a16="http://schemas.microsoft.com/office/drawing/2014/main" id="{BA41401D-6522-49EA-B039-F6C3C8837366}"/>
              </a:ext>
            </a:extLst>
          </p:cNvPr>
          <p:cNvSpPr>
            <a:spLocks noGrp="1"/>
          </p:cNvSpPr>
          <p:nvPr>
            <p:ph idx="4294967295"/>
          </p:nvPr>
        </p:nvSpPr>
        <p:spPr>
          <a:xfrm>
            <a:off x="746187" y="956486"/>
            <a:ext cx="10744200" cy="450377"/>
          </a:xfrm>
        </p:spPr>
        <p:txBody>
          <a:bodyPr>
            <a:normAutofit fontScale="92500"/>
          </a:bodyPr>
          <a:lstStyle/>
          <a:p>
            <a:pPr marL="0" indent="0" algn="ctr">
              <a:buNone/>
            </a:pPr>
            <a:r>
              <a:rPr lang="en-GB" sz="1600" b="1" dirty="0">
                <a:latin typeface="Trebuchet MS" panose="020B0703020202090204" pitchFamily="34" charset="0"/>
              </a:rPr>
              <a:t>Efficient substrate degradation leading to apoptosis and potent anti-proliferative activity in LEN and POM resistance</a:t>
            </a:r>
            <a:r>
              <a:rPr lang="en-GB" sz="1600" b="1" baseline="30000" dirty="0">
                <a:latin typeface="Trebuchet MS" panose="020B0703020202090204" pitchFamily="34" charset="0"/>
              </a:rPr>
              <a:t>3</a:t>
            </a:r>
          </a:p>
          <a:p>
            <a:pPr marL="0" indent="0" algn="ctr">
              <a:buNone/>
            </a:pPr>
            <a:endParaRPr lang="en-GB" sz="1600" b="1" dirty="0">
              <a:latin typeface="Trebuchet MS" panose="020B0703020202090204" pitchFamily="34" charset="0"/>
            </a:endParaRPr>
          </a:p>
        </p:txBody>
      </p:sp>
      <p:sp>
        <p:nvSpPr>
          <p:cNvPr id="7" name="TextBox 6">
            <a:extLst>
              <a:ext uri="{FF2B5EF4-FFF2-40B4-BE49-F238E27FC236}">
                <a16:creationId xmlns:a16="http://schemas.microsoft.com/office/drawing/2014/main" id="{E1E1AECC-4CC6-4F2F-A701-F1637AEBDA69}"/>
              </a:ext>
            </a:extLst>
          </p:cNvPr>
          <p:cNvSpPr txBox="1"/>
          <p:nvPr/>
        </p:nvSpPr>
        <p:spPr>
          <a:xfrm>
            <a:off x="905301" y="1489467"/>
            <a:ext cx="2499852" cy="215444"/>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tx1">
                    <a:lumMod val="50000"/>
                  </a:schemeClr>
                </a:solidFill>
                <a:effectLst/>
                <a:uLnTx/>
                <a:uFillTx/>
                <a:latin typeface="Trebuchet MS" panose="020B0603020202020204"/>
                <a:ea typeface="+mn-ea"/>
                <a:cs typeface="+mn-cs"/>
              </a:rPr>
              <a:t>Aiolos degradation efficiency</a:t>
            </a:r>
            <a:r>
              <a:rPr kumimoji="0" lang="en-GB" sz="1400" b="1" i="0" u="none" strike="noStrike" kern="1200" cap="none" spc="0" normalizeH="0" baseline="30000" dirty="0">
                <a:ln>
                  <a:noFill/>
                </a:ln>
                <a:solidFill>
                  <a:schemeClr val="tx1">
                    <a:lumMod val="50000"/>
                  </a:schemeClr>
                </a:solidFill>
                <a:effectLst/>
                <a:uLnTx/>
                <a:uFillTx/>
                <a:latin typeface="Trebuchet MS" panose="020B0603020202020204"/>
                <a:ea typeface="+mn-ea"/>
                <a:cs typeface="+mn-cs"/>
              </a:rPr>
              <a:t>1</a:t>
            </a:r>
            <a:endParaRPr kumimoji="0" lang="en-GB" sz="1400" b="1" i="0" u="none" strike="noStrike" kern="1200" cap="none" spc="0" normalizeH="0" baseline="0" dirty="0">
              <a:ln>
                <a:noFill/>
              </a:ln>
              <a:solidFill>
                <a:schemeClr val="tx1">
                  <a:lumMod val="50000"/>
                </a:schemeClr>
              </a:solidFill>
              <a:effectLst/>
              <a:uLnTx/>
              <a:uFillTx/>
              <a:latin typeface="Trebuchet MS" panose="020B0603020202020204"/>
              <a:ea typeface="+mn-ea"/>
              <a:cs typeface="+mn-cs"/>
            </a:endParaRPr>
          </a:p>
        </p:txBody>
      </p:sp>
      <p:grpSp>
        <p:nvGrpSpPr>
          <p:cNvPr id="8" name="Group 7">
            <a:extLst>
              <a:ext uri="{FF2B5EF4-FFF2-40B4-BE49-F238E27FC236}">
                <a16:creationId xmlns:a16="http://schemas.microsoft.com/office/drawing/2014/main" id="{20C49CEF-F090-4790-838F-6AFA2CDFD777}"/>
              </a:ext>
            </a:extLst>
          </p:cNvPr>
          <p:cNvGrpSpPr/>
          <p:nvPr/>
        </p:nvGrpSpPr>
        <p:grpSpPr>
          <a:xfrm>
            <a:off x="807251" y="1895568"/>
            <a:ext cx="2552828" cy="2142009"/>
            <a:chOff x="433292" y="2988469"/>
            <a:chExt cx="1914621" cy="1383601"/>
          </a:xfrm>
        </p:grpSpPr>
        <p:grpSp>
          <p:nvGrpSpPr>
            <p:cNvPr id="64" name="Group 63">
              <a:extLst>
                <a:ext uri="{FF2B5EF4-FFF2-40B4-BE49-F238E27FC236}">
                  <a16:creationId xmlns:a16="http://schemas.microsoft.com/office/drawing/2014/main" id="{990BACDB-67A3-4FF8-8B53-B0A0CB82763E}"/>
                </a:ext>
              </a:extLst>
            </p:cNvPr>
            <p:cNvGrpSpPr/>
            <p:nvPr/>
          </p:nvGrpSpPr>
          <p:grpSpPr>
            <a:xfrm>
              <a:off x="488156" y="2988469"/>
              <a:ext cx="1859757" cy="1328738"/>
              <a:chOff x="488156" y="2988469"/>
              <a:chExt cx="1859757" cy="1328738"/>
            </a:xfrm>
          </p:grpSpPr>
          <p:cxnSp>
            <p:nvCxnSpPr>
              <p:cNvPr id="82" name="Straight Connector 81">
                <a:extLst>
                  <a:ext uri="{FF2B5EF4-FFF2-40B4-BE49-F238E27FC236}">
                    <a16:creationId xmlns:a16="http://schemas.microsoft.com/office/drawing/2014/main" id="{1A4D5DBC-E2BC-495D-BC24-53A8803A2929}"/>
                  </a:ext>
                </a:extLst>
              </p:cNvPr>
              <p:cNvCxnSpPr>
                <a:cxnSpLocks/>
              </p:cNvCxnSpPr>
              <p:nvPr/>
            </p:nvCxnSpPr>
            <p:spPr>
              <a:xfrm>
                <a:off x="488156" y="2988469"/>
                <a:ext cx="0" cy="132873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A55E59C-DCEF-487A-BBB4-FAC302EFE0ED}"/>
                  </a:ext>
                </a:extLst>
              </p:cNvPr>
              <p:cNvCxnSpPr>
                <a:cxnSpLocks/>
              </p:cNvCxnSpPr>
              <p:nvPr/>
            </p:nvCxnSpPr>
            <p:spPr>
              <a:xfrm>
                <a:off x="488156" y="4317206"/>
                <a:ext cx="1859757"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13ABB913-F5F2-4969-BFAC-A97B52DA7995}"/>
                </a:ext>
              </a:extLst>
            </p:cNvPr>
            <p:cNvGrpSpPr/>
            <p:nvPr/>
          </p:nvGrpSpPr>
          <p:grpSpPr>
            <a:xfrm>
              <a:off x="626268" y="4317206"/>
              <a:ext cx="1721645" cy="54864"/>
              <a:chOff x="626268" y="4317206"/>
              <a:chExt cx="1721645" cy="54864"/>
            </a:xfrm>
          </p:grpSpPr>
          <p:cxnSp>
            <p:nvCxnSpPr>
              <p:cNvPr id="73" name="Straight Connector 72">
                <a:extLst>
                  <a:ext uri="{FF2B5EF4-FFF2-40B4-BE49-F238E27FC236}">
                    <a16:creationId xmlns:a16="http://schemas.microsoft.com/office/drawing/2014/main" id="{2C0CD5C8-2EAF-49EB-A14E-3CAF86FB72E3}"/>
                  </a:ext>
                </a:extLst>
              </p:cNvPr>
              <p:cNvCxnSpPr>
                <a:cxnSpLocks/>
              </p:cNvCxnSpPr>
              <p:nvPr/>
            </p:nvCxnSpPr>
            <p:spPr>
              <a:xfrm>
                <a:off x="626268" y="4317206"/>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9EED395-52FE-4ECE-B20A-DCCD40666442}"/>
                  </a:ext>
                </a:extLst>
              </p:cNvPr>
              <p:cNvCxnSpPr>
                <a:cxnSpLocks/>
              </p:cNvCxnSpPr>
              <p:nvPr/>
            </p:nvCxnSpPr>
            <p:spPr>
              <a:xfrm>
                <a:off x="841474" y="4317206"/>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72F2219-9F07-4353-AB63-BCF7FF3986B8}"/>
                  </a:ext>
                </a:extLst>
              </p:cNvPr>
              <p:cNvCxnSpPr>
                <a:cxnSpLocks/>
              </p:cNvCxnSpPr>
              <p:nvPr/>
            </p:nvCxnSpPr>
            <p:spPr>
              <a:xfrm>
                <a:off x="1056680" y="4317206"/>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99C9910-D8C4-4C22-B47F-E773BB22ED49}"/>
                  </a:ext>
                </a:extLst>
              </p:cNvPr>
              <p:cNvCxnSpPr>
                <a:cxnSpLocks/>
              </p:cNvCxnSpPr>
              <p:nvPr/>
            </p:nvCxnSpPr>
            <p:spPr>
              <a:xfrm>
                <a:off x="1271886" y="4317206"/>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5F9DEF9-1D26-4FC7-A622-E69F3E8188AA}"/>
                  </a:ext>
                </a:extLst>
              </p:cNvPr>
              <p:cNvCxnSpPr>
                <a:cxnSpLocks/>
              </p:cNvCxnSpPr>
              <p:nvPr/>
            </p:nvCxnSpPr>
            <p:spPr>
              <a:xfrm>
                <a:off x="1487092" y="4317206"/>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B89A345-30C5-47F2-8ECA-3F600EA25836}"/>
                  </a:ext>
                </a:extLst>
              </p:cNvPr>
              <p:cNvCxnSpPr>
                <a:cxnSpLocks/>
              </p:cNvCxnSpPr>
              <p:nvPr/>
            </p:nvCxnSpPr>
            <p:spPr>
              <a:xfrm>
                <a:off x="1702298" y="4317206"/>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F6DB050-FC92-41E7-8732-708C8435D6AE}"/>
                  </a:ext>
                </a:extLst>
              </p:cNvPr>
              <p:cNvCxnSpPr>
                <a:cxnSpLocks/>
              </p:cNvCxnSpPr>
              <p:nvPr/>
            </p:nvCxnSpPr>
            <p:spPr>
              <a:xfrm>
                <a:off x="1917504" y="4317206"/>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6C8151D-FA46-4A3F-A198-E03E4437518B}"/>
                  </a:ext>
                </a:extLst>
              </p:cNvPr>
              <p:cNvCxnSpPr>
                <a:cxnSpLocks/>
              </p:cNvCxnSpPr>
              <p:nvPr/>
            </p:nvCxnSpPr>
            <p:spPr>
              <a:xfrm>
                <a:off x="2132710" y="4317206"/>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3F21529-9B8C-45CC-823F-14436DD8697F}"/>
                  </a:ext>
                </a:extLst>
              </p:cNvPr>
              <p:cNvCxnSpPr>
                <a:cxnSpLocks/>
              </p:cNvCxnSpPr>
              <p:nvPr/>
            </p:nvCxnSpPr>
            <p:spPr>
              <a:xfrm>
                <a:off x="2347913" y="4317206"/>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510EBB17-50E3-4389-8590-78CC040D763B}"/>
                </a:ext>
              </a:extLst>
            </p:cNvPr>
            <p:cNvGrpSpPr/>
            <p:nvPr/>
          </p:nvGrpSpPr>
          <p:grpSpPr>
            <a:xfrm>
              <a:off x="433292" y="2988469"/>
              <a:ext cx="54864" cy="1328738"/>
              <a:chOff x="433292" y="2988469"/>
              <a:chExt cx="54864" cy="1328738"/>
            </a:xfrm>
          </p:grpSpPr>
          <p:cxnSp>
            <p:nvCxnSpPr>
              <p:cNvPr id="67" name="Straight Connector 66">
                <a:extLst>
                  <a:ext uri="{FF2B5EF4-FFF2-40B4-BE49-F238E27FC236}">
                    <a16:creationId xmlns:a16="http://schemas.microsoft.com/office/drawing/2014/main" id="{8A39EF6A-9883-4091-B778-E977E963967B}"/>
                  </a:ext>
                </a:extLst>
              </p:cNvPr>
              <p:cNvCxnSpPr>
                <a:cxnSpLocks/>
              </p:cNvCxnSpPr>
              <p:nvPr/>
            </p:nvCxnSpPr>
            <p:spPr>
              <a:xfrm rot="16200000">
                <a:off x="460724" y="4289775"/>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875B8AC-25BC-42FC-8C4D-135AE385349B}"/>
                  </a:ext>
                </a:extLst>
              </p:cNvPr>
              <p:cNvCxnSpPr>
                <a:cxnSpLocks/>
              </p:cNvCxnSpPr>
              <p:nvPr/>
            </p:nvCxnSpPr>
            <p:spPr>
              <a:xfrm rot="16200000">
                <a:off x="460724" y="4024029"/>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9395EEE-1017-498D-B480-F89D28D0690D}"/>
                  </a:ext>
                </a:extLst>
              </p:cNvPr>
              <p:cNvCxnSpPr>
                <a:cxnSpLocks/>
              </p:cNvCxnSpPr>
              <p:nvPr/>
            </p:nvCxnSpPr>
            <p:spPr>
              <a:xfrm rot="16200000">
                <a:off x="460724" y="3758281"/>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DB117D3-8C66-478B-9158-24F30FAAEDB4}"/>
                  </a:ext>
                </a:extLst>
              </p:cNvPr>
              <p:cNvCxnSpPr>
                <a:cxnSpLocks/>
              </p:cNvCxnSpPr>
              <p:nvPr/>
            </p:nvCxnSpPr>
            <p:spPr>
              <a:xfrm rot="16200000">
                <a:off x="460724" y="3492533"/>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6D4465-B66A-4111-8E83-FE926C8B2D99}"/>
                  </a:ext>
                </a:extLst>
              </p:cNvPr>
              <p:cNvCxnSpPr>
                <a:cxnSpLocks/>
              </p:cNvCxnSpPr>
              <p:nvPr/>
            </p:nvCxnSpPr>
            <p:spPr>
              <a:xfrm rot="16200000">
                <a:off x="460724" y="3226785"/>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02E4255-0086-49D7-B16C-18C6DD85E9A9}"/>
                  </a:ext>
                </a:extLst>
              </p:cNvPr>
              <p:cNvCxnSpPr>
                <a:cxnSpLocks/>
              </p:cNvCxnSpPr>
              <p:nvPr/>
            </p:nvCxnSpPr>
            <p:spPr>
              <a:xfrm rot="16200000">
                <a:off x="460724" y="2961037"/>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Group 8">
            <a:extLst>
              <a:ext uri="{FF2B5EF4-FFF2-40B4-BE49-F238E27FC236}">
                <a16:creationId xmlns:a16="http://schemas.microsoft.com/office/drawing/2014/main" id="{B3915AD6-C675-4650-94FF-2218E7ABEC7E}"/>
              </a:ext>
            </a:extLst>
          </p:cNvPr>
          <p:cNvGrpSpPr/>
          <p:nvPr/>
        </p:nvGrpSpPr>
        <p:grpSpPr>
          <a:xfrm>
            <a:off x="748518" y="3994568"/>
            <a:ext cx="2161250" cy="246224"/>
            <a:chOff x="389244" y="4363366"/>
            <a:chExt cx="1620936" cy="159046"/>
          </a:xfrm>
        </p:grpSpPr>
        <p:sp>
          <p:nvSpPr>
            <p:cNvPr id="61" name="TextBox 60">
              <a:extLst>
                <a:ext uri="{FF2B5EF4-FFF2-40B4-BE49-F238E27FC236}">
                  <a16:creationId xmlns:a16="http://schemas.microsoft.com/office/drawing/2014/main" id="{2E588362-9918-45E7-8A49-AFF59082E013}"/>
                </a:ext>
              </a:extLst>
            </p:cNvPr>
            <p:cNvSpPr txBox="1"/>
            <p:nvPr/>
          </p:nvSpPr>
          <p:spPr>
            <a:xfrm>
              <a:off x="389244" y="4363366"/>
              <a:ext cx="471522" cy="159044"/>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1 </a:t>
              </a:r>
              <a:r>
                <a:rPr kumimoji="0" lang="en-GB" sz="1000" b="0" i="0" u="none" strike="noStrike" kern="1200" cap="none" spc="0" normalizeH="0" baseline="0" dirty="0">
                  <a:ln>
                    <a:noFill/>
                  </a:ln>
                  <a:solidFill>
                    <a:srgbClr val="595554"/>
                  </a:solidFill>
                  <a:effectLst/>
                  <a:uLnTx/>
                  <a:uFillTx/>
                  <a:latin typeface="Arial" panose="020B0604020202020204" pitchFamily="34" charset="0"/>
                  <a:cs typeface="Arial" panose="020B0604020202020204" pitchFamily="34" charset="0"/>
                </a:rPr>
                <a:t>×</a:t>
              </a: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sym typeface="Symbol" panose="05050102010706020507" pitchFamily="18" charset="2"/>
                </a:rPr>
                <a:t> 10</a:t>
              </a:r>
              <a:r>
                <a:rPr kumimoji="0" lang="en-GB" sz="1000" b="0" i="0" u="none" strike="noStrike" kern="1200" cap="none" spc="0" normalizeH="0" baseline="30000" dirty="0">
                  <a:ln>
                    <a:noFill/>
                  </a:ln>
                  <a:solidFill>
                    <a:srgbClr val="595554"/>
                  </a:solidFill>
                  <a:effectLst/>
                  <a:uLnTx/>
                  <a:uFillTx/>
                  <a:cs typeface="Calibri" panose="020F0502020204030204" pitchFamily="34" charset="0"/>
                  <a:sym typeface="Symbol" panose="05050102010706020507" pitchFamily="18" charset="2"/>
                </a:rPr>
                <a:t>−</a:t>
              </a:r>
              <a:r>
                <a:rPr kumimoji="0" lang="en-GB" sz="1000" b="0" i="0" u="none" strike="noStrike" kern="1200" cap="none" spc="0" normalizeH="0" baseline="30000" dirty="0">
                  <a:ln>
                    <a:noFill/>
                  </a:ln>
                  <a:solidFill>
                    <a:srgbClr val="595554"/>
                  </a:solidFill>
                  <a:effectLst/>
                  <a:uLnTx/>
                  <a:uFillTx/>
                  <a:latin typeface="Trebuchet MS" panose="020B0603020202020204"/>
                  <a:ea typeface="+mn-ea"/>
                  <a:cs typeface="+mn-cs"/>
                  <a:sym typeface="Symbol" panose="05050102010706020507" pitchFamily="18" charset="2"/>
                </a:rPr>
                <a:t>6</a:t>
              </a:r>
              <a:endParaRPr kumimoji="0" lang="en-GB" sz="1000" b="0" i="0" u="none" strike="noStrike" kern="1200" cap="none" spc="0" normalizeH="0" baseline="30000" dirty="0">
                <a:ln>
                  <a:noFill/>
                </a:ln>
                <a:solidFill>
                  <a:srgbClr val="595554"/>
                </a:solidFill>
                <a:effectLst/>
                <a:uLnTx/>
                <a:uFillTx/>
                <a:latin typeface="Trebuchet MS" panose="020B0603020202020204"/>
                <a:ea typeface="+mn-ea"/>
                <a:cs typeface="+mn-cs"/>
              </a:endParaRPr>
            </a:p>
          </p:txBody>
        </p:sp>
        <p:sp>
          <p:nvSpPr>
            <p:cNvPr id="62" name="TextBox 61">
              <a:extLst>
                <a:ext uri="{FF2B5EF4-FFF2-40B4-BE49-F238E27FC236}">
                  <a16:creationId xmlns:a16="http://schemas.microsoft.com/office/drawing/2014/main" id="{11916C24-D5FC-4892-AA1B-0AE65D47DF25}"/>
                </a:ext>
              </a:extLst>
            </p:cNvPr>
            <p:cNvSpPr txBox="1"/>
            <p:nvPr/>
          </p:nvSpPr>
          <p:spPr>
            <a:xfrm>
              <a:off x="1080652" y="4363368"/>
              <a:ext cx="375343" cy="159044"/>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0.001</a:t>
              </a:r>
            </a:p>
          </p:txBody>
        </p:sp>
        <p:sp>
          <p:nvSpPr>
            <p:cNvPr id="63" name="TextBox 62">
              <a:extLst>
                <a:ext uri="{FF2B5EF4-FFF2-40B4-BE49-F238E27FC236}">
                  <a16:creationId xmlns:a16="http://schemas.microsoft.com/office/drawing/2014/main" id="{221EC17C-AB1B-4A0A-A011-8B526219C342}"/>
                </a:ext>
              </a:extLst>
            </p:cNvPr>
            <p:cNvSpPr txBox="1"/>
            <p:nvPr/>
          </p:nvSpPr>
          <p:spPr>
            <a:xfrm>
              <a:off x="1821186" y="4363368"/>
              <a:ext cx="188994" cy="159044"/>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1</a:t>
              </a:r>
            </a:p>
          </p:txBody>
        </p:sp>
      </p:grpSp>
      <p:sp>
        <p:nvSpPr>
          <p:cNvPr id="10" name="TextBox 9">
            <a:extLst>
              <a:ext uri="{FF2B5EF4-FFF2-40B4-BE49-F238E27FC236}">
                <a16:creationId xmlns:a16="http://schemas.microsoft.com/office/drawing/2014/main" id="{5ABF20B0-4075-4934-BD34-E10E9220B615}"/>
              </a:ext>
            </a:extLst>
          </p:cNvPr>
          <p:cNvSpPr txBox="1"/>
          <p:nvPr/>
        </p:nvSpPr>
        <p:spPr>
          <a:xfrm>
            <a:off x="1213744" y="4205518"/>
            <a:ext cx="1812997" cy="153888"/>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595554"/>
                </a:solidFill>
                <a:effectLst/>
                <a:uLnTx/>
                <a:uFillTx/>
                <a:latin typeface="Trebuchet MS" panose="020B0603020202020204"/>
                <a:ea typeface="+mn-ea"/>
                <a:cs typeface="+mn-cs"/>
              </a:rPr>
              <a:t>Compound concentration (</a:t>
            </a:r>
            <a:r>
              <a:rPr kumimoji="0" lang="en-GB" sz="1000" b="1" i="0" u="none" strike="noStrike" kern="1200" cap="none" spc="0" normalizeH="0" baseline="0" dirty="0">
                <a:ln>
                  <a:noFill/>
                </a:ln>
                <a:solidFill>
                  <a:srgbClr val="595554"/>
                </a:solidFill>
                <a:effectLst/>
                <a:uLnTx/>
                <a:uFillTx/>
                <a:latin typeface="Trebuchet MS" panose="020B0603020202020204"/>
                <a:ea typeface="+mn-ea"/>
                <a:cs typeface="+mn-cs"/>
                <a:sym typeface="Symbol" panose="05050102010706020507" pitchFamily="18" charset="2"/>
              </a:rPr>
              <a:t>M)</a:t>
            </a:r>
            <a:endParaRPr kumimoji="0" lang="en-GB" sz="1000" b="1" i="0" u="none" strike="noStrike" kern="1200" cap="none" spc="0" normalizeH="0" baseline="0" dirty="0">
              <a:ln>
                <a:noFill/>
              </a:ln>
              <a:solidFill>
                <a:srgbClr val="595554"/>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BFBB9698-05B7-4EFC-B28A-34CD49678E62}"/>
              </a:ext>
            </a:extLst>
          </p:cNvPr>
          <p:cNvSpPr txBox="1"/>
          <p:nvPr/>
        </p:nvSpPr>
        <p:spPr>
          <a:xfrm rot="16200000">
            <a:off x="55835" y="2694958"/>
            <a:ext cx="846706" cy="246221"/>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595554"/>
                </a:solidFill>
                <a:effectLst/>
                <a:uLnTx/>
                <a:uFillTx/>
                <a:latin typeface="Trebuchet MS" panose="020B0603020202020204"/>
                <a:ea typeface="+mn-ea"/>
                <a:cs typeface="+mn-cs"/>
              </a:rPr>
              <a:t>Control (%)</a:t>
            </a:r>
          </a:p>
        </p:txBody>
      </p:sp>
      <p:sp>
        <p:nvSpPr>
          <p:cNvPr id="12" name="Freeform: Shape 11">
            <a:extLst>
              <a:ext uri="{FF2B5EF4-FFF2-40B4-BE49-F238E27FC236}">
                <a16:creationId xmlns:a16="http://schemas.microsoft.com/office/drawing/2014/main" id="{30D2822E-4A72-4AC3-8AD5-2C9BD2CCE028}"/>
              </a:ext>
            </a:extLst>
          </p:cNvPr>
          <p:cNvSpPr/>
          <p:nvPr/>
        </p:nvSpPr>
        <p:spPr>
          <a:xfrm>
            <a:off x="991528" y="1888194"/>
            <a:ext cx="1177925" cy="1965493"/>
          </a:xfrm>
          <a:custGeom>
            <a:avLst/>
            <a:gdLst>
              <a:gd name="connsiteX0" fmla="*/ 883444 w 883444"/>
              <a:gd name="connsiteY0" fmla="*/ 1269207 h 1269583"/>
              <a:gd name="connsiteX1" fmla="*/ 585788 w 883444"/>
              <a:gd name="connsiteY1" fmla="*/ 1197769 h 1269583"/>
              <a:gd name="connsiteX2" fmla="*/ 404813 w 883444"/>
              <a:gd name="connsiteY2" fmla="*/ 823913 h 1269583"/>
              <a:gd name="connsiteX3" fmla="*/ 273844 w 883444"/>
              <a:gd name="connsiteY3" fmla="*/ 366713 h 1269583"/>
              <a:gd name="connsiteX4" fmla="*/ 150019 w 883444"/>
              <a:gd name="connsiteY4" fmla="*/ 100013 h 1269583"/>
              <a:gd name="connsiteX5" fmla="*/ 0 w 883444"/>
              <a:gd name="connsiteY5" fmla="*/ 0 h 126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444" h="1269583">
                <a:moveTo>
                  <a:pt x="883444" y="1269207"/>
                </a:moveTo>
                <a:cubicBezTo>
                  <a:pt x="774502" y="1270596"/>
                  <a:pt x="665560" y="1271985"/>
                  <a:pt x="585788" y="1197769"/>
                </a:cubicBezTo>
                <a:cubicBezTo>
                  <a:pt x="506016" y="1123553"/>
                  <a:pt x="456804" y="962422"/>
                  <a:pt x="404813" y="823913"/>
                </a:cubicBezTo>
                <a:cubicBezTo>
                  <a:pt x="352822" y="685404"/>
                  <a:pt x="316310" y="487363"/>
                  <a:pt x="273844" y="366713"/>
                </a:cubicBezTo>
                <a:cubicBezTo>
                  <a:pt x="231378" y="246063"/>
                  <a:pt x="195660" y="161132"/>
                  <a:pt x="150019" y="100013"/>
                </a:cubicBezTo>
                <a:cubicBezTo>
                  <a:pt x="104378" y="38894"/>
                  <a:pt x="52189" y="19447"/>
                  <a:pt x="0" y="0"/>
                </a:cubicBezTo>
              </a:path>
            </a:pathLst>
          </a:cu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428" name="Group 427">
            <a:extLst>
              <a:ext uri="{FF2B5EF4-FFF2-40B4-BE49-F238E27FC236}">
                <a16:creationId xmlns:a16="http://schemas.microsoft.com/office/drawing/2014/main" id="{C51F74E0-2017-4814-8D0E-9B8849CB5E6C}"/>
              </a:ext>
            </a:extLst>
          </p:cNvPr>
          <p:cNvGrpSpPr/>
          <p:nvPr/>
        </p:nvGrpSpPr>
        <p:grpSpPr>
          <a:xfrm>
            <a:off x="931202" y="1877135"/>
            <a:ext cx="1329436" cy="1992402"/>
            <a:chOff x="979644" y="1825764"/>
            <a:chExt cx="1329436" cy="1992402"/>
          </a:xfrm>
          <a:solidFill>
            <a:schemeClr val="accent3">
              <a:lumMod val="50000"/>
            </a:schemeClr>
          </a:solidFill>
        </p:grpSpPr>
        <p:sp>
          <p:nvSpPr>
            <p:cNvPr id="13" name="Oval 12">
              <a:extLst>
                <a:ext uri="{FF2B5EF4-FFF2-40B4-BE49-F238E27FC236}">
                  <a16:creationId xmlns:a16="http://schemas.microsoft.com/office/drawing/2014/main" id="{F60E3A2E-7386-4163-9497-F4AE67E1AB48}"/>
                </a:ext>
              </a:extLst>
            </p:cNvPr>
            <p:cNvSpPr/>
            <p:nvPr/>
          </p:nvSpPr>
          <p:spPr>
            <a:xfrm>
              <a:off x="2211544" y="3720630"/>
              <a:ext cx="97536" cy="975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14" name="Oval 13">
              <a:extLst>
                <a:ext uri="{FF2B5EF4-FFF2-40B4-BE49-F238E27FC236}">
                  <a16:creationId xmlns:a16="http://schemas.microsoft.com/office/drawing/2014/main" id="{795AE3BD-46AB-4EE6-B565-D30E0D6D942A}"/>
                </a:ext>
              </a:extLst>
            </p:cNvPr>
            <p:cNvSpPr/>
            <p:nvPr/>
          </p:nvSpPr>
          <p:spPr>
            <a:xfrm>
              <a:off x="2075019" y="3694826"/>
              <a:ext cx="97536" cy="975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15" name="Oval 14">
              <a:extLst>
                <a:ext uri="{FF2B5EF4-FFF2-40B4-BE49-F238E27FC236}">
                  <a16:creationId xmlns:a16="http://schemas.microsoft.com/office/drawing/2014/main" id="{522118B6-0820-483D-B653-8AE09B7D005C}"/>
                </a:ext>
              </a:extLst>
            </p:cNvPr>
            <p:cNvSpPr/>
            <p:nvPr/>
          </p:nvSpPr>
          <p:spPr>
            <a:xfrm>
              <a:off x="1938493" y="3665332"/>
              <a:ext cx="97536" cy="975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16" name="Oval 15">
              <a:extLst>
                <a:ext uri="{FF2B5EF4-FFF2-40B4-BE49-F238E27FC236}">
                  <a16:creationId xmlns:a16="http://schemas.microsoft.com/office/drawing/2014/main" id="{B9F70B8F-384C-41BF-98F3-9355300940DD}"/>
                </a:ext>
              </a:extLst>
            </p:cNvPr>
            <p:cNvSpPr/>
            <p:nvPr/>
          </p:nvSpPr>
          <p:spPr>
            <a:xfrm>
              <a:off x="1801968" y="3617408"/>
              <a:ext cx="97536" cy="975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17" name="Oval 16">
              <a:extLst>
                <a:ext uri="{FF2B5EF4-FFF2-40B4-BE49-F238E27FC236}">
                  <a16:creationId xmlns:a16="http://schemas.microsoft.com/office/drawing/2014/main" id="{137FB59C-BB6E-485C-B56B-37B76E2E0AD1}"/>
                </a:ext>
              </a:extLst>
            </p:cNvPr>
            <p:cNvSpPr/>
            <p:nvPr/>
          </p:nvSpPr>
          <p:spPr>
            <a:xfrm>
              <a:off x="1659093" y="3547366"/>
              <a:ext cx="97536" cy="975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18" name="Oval 17">
              <a:extLst>
                <a:ext uri="{FF2B5EF4-FFF2-40B4-BE49-F238E27FC236}">
                  <a16:creationId xmlns:a16="http://schemas.microsoft.com/office/drawing/2014/main" id="{6B0B14C6-F896-40F2-B28F-48595FD3CC29}"/>
                </a:ext>
              </a:extLst>
            </p:cNvPr>
            <p:cNvSpPr/>
            <p:nvPr/>
          </p:nvSpPr>
          <p:spPr>
            <a:xfrm>
              <a:off x="1528919" y="2994387"/>
              <a:ext cx="97536" cy="975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19" name="Oval 18">
              <a:extLst>
                <a:ext uri="{FF2B5EF4-FFF2-40B4-BE49-F238E27FC236}">
                  <a16:creationId xmlns:a16="http://schemas.microsoft.com/office/drawing/2014/main" id="{ED58D21A-9451-4460-B0BC-8E49926C2829}"/>
                </a:ext>
              </a:extLst>
            </p:cNvPr>
            <p:cNvSpPr/>
            <p:nvPr/>
          </p:nvSpPr>
          <p:spPr>
            <a:xfrm>
              <a:off x="1395569" y="2467218"/>
              <a:ext cx="97536" cy="975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0" name="Oval 19">
              <a:extLst>
                <a:ext uri="{FF2B5EF4-FFF2-40B4-BE49-F238E27FC236}">
                  <a16:creationId xmlns:a16="http://schemas.microsoft.com/office/drawing/2014/main" id="{EE7D2B77-DBDB-43A9-B7D2-ED18687E9A45}"/>
                </a:ext>
              </a:extLst>
            </p:cNvPr>
            <p:cNvSpPr/>
            <p:nvPr/>
          </p:nvSpPr>
          <p:spPr>
            <a:xfrm>
              <a:off x="1252693" y="2094880"/>
              <a:ext cx="97536" cy="975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1" name="Oval 20">
              <a:extLst>
                <a:ext uri="{FF2B5EF4-FFF2-40B4-BE49-F238E27FC236}">
                  <a16:creationId xmlns:a16="http://schemas.microsoft.com/office/drawing/2014/main" id="{902A99CF-5A60-4796-A562-854E3549A381}"/>
                </a:ext>
              </a:extLst>
            </p:cNvPr>
            <p:cNvSpPr/>
            <p:nvPr/>
          </p:nvSpPr>
          <p:spPr>
            <a:xfrm>
              <a:off x="1119344" y="1851570"/>
              <a:ext cx="97536" cy="975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2" name="Oval 21">
              <a:extLst>
                <a:ext uri="{FF2B5EF4-FFF2-40B4-BE49-F238E27FC236}">
                  <a16:creationId xmlns:a16="http://schemas.microsoft.com/office/drawing/2014/main" id="{F4D11EDC-C07B-4081-8E9F-D2893C7B9642}"/>
                </a:ext>
              </a:extLst>
            </p:cNvPr>
            <p:cNvSpPr/>
            <p:nvPr/>
          </p:nvSpPr>
          <p:spPr>
            <a:xfrm>
              <a:off x="979644" y="1825764"/>
              <a:ext cx="97536" cy="975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sp>
        <p:nvSpPr>
          <p:cNvPr id="23" name="TextBox 22">
            <a:extLst>
              <a:ext uri="{FF2B5EF4-FFF2-40B4-BE49-F238E27FC236}">
                <a16:creationId xmlns:a16="http://schemas.microsoft.com/office/drawing/2014/main" id="{6A65D8B6-C6AA-4573-84D2-8B9A64745037}"/>
              </a:ext>
            </a:extLst>
          </p:cNvPr>
          <p:cNvSpPr txBox="1"/>
          <p:nvPr/>
        </p:nvSpPr>
        <p:spPr>
          <a:xfrm>
            <a:off x="3424725" y="3395239"/>
            <a:ext cx="750526" cy="246221"/>
          </a:xfrm>
          <a:prstGeom prst="rect">
            <a:avLst/>
          </a:prstGeom>
          <a:noFill/>
        </p:spPr>
        <p:txBody>
          <a:bodyPr wrap="none" rtlCol="0" anchor="ctr">
            <a:spAutoFit/>
          </a:bodyPr>
          <a:lstStyle/>
          <a:p>
            <a:pPr marL="0" marR="0" lvl="0" indent="0" algn="l" defTabSz="1219170" rtl="0" eaLnBrk="1" fontAlgn="auto" latinLnBrk="0" hangingPunct="1">
              <a:spcBef>
                <a:spcPts val="0"/>
              </a:spcBef>
              <a:spcAft>
                <a:spcPts val="0"/>
              </a:spcAft>
              <a:buClrTx/>
              <a:buSzTx/>
              <a:buFontTx/>
              <a:buNone/>
              <a:tabLst/>
              <a:defRPr/>
            </a:pPr>
            <a:r>
              <a:rPr kumimoji="0" lang="en-GB" sz="1000" i="0" u="none" strike="noStrike" kern="1200" cap="none" spc="0" normalizeH="0" baseline="0" dirty="0">
                <a:ln>
                  <a:noFill/>
                </a:ln>
                <a:solidFill>
                  <a:srgbClr val="595554"/>
                </a:solidFill>
                <a:effectLst/>
                <a:uLnTx/>
                <a:uFillTx/>
                <a:latin typeface="Trebuchet MS" panose="020B0603020202020204"/>
                <a:ea typeface="+mn-ea"/>
                <a:cs typeface="+mn-cs"/>
              </a:rPr>
              <a:t>Ymin = 18</a:t>
            </a:r>
          </a:p>
        </p:txBody>
      </p:sp>
      <p:sp>
        <p:nvSpPr>
          <p:cNvPr id="24" name="Freeform: Shape 23">
            <a:extLst>
              <a:ext uri="{FF2B5EF4-FFF2-40B4-BE49-F238E27FC236}">
                <a16:creationId xmlns:a16="http://schemas.microsoft.com/office/drawing/2014/main" id="{1FA90E2F-60B3-43CB-9BEB-B6BF52C0CE24}"/>
              </a:ext>
            </a:extLst>
          </p:cNvPr>
          <p:cNvSpPr/>
          <p:nvPr/>
        </p:nvSpPr>
        <p:spPr>
          <a:xfrm>
            <a:off x="988354" y="1894935"/>
            <a:ext cx="2076449" cy="1615324"/>
          </a:xfrm>
          <a:custGeom>
            <a:avLst/>
            <a:gdLst>
              <a:gd name="connsiteX0" fmla="*/ 1557337 w 1557337"/>
              <a:gd name="connsiteY0" fmla="*/ 1043396 h 1043396"/>
              <a:gd name="connsiteX1" fmla="*/ 1228725 w 1557337"/>
              <a:gd name="connsiteY1" fmla="*/ 917190 h 1043396"/>
              <a:gd name="connsiteX2" fmla="*/ 1057275 w 1557337"/>
              <a:gd name="connsiteY2" fmla="*/ 524284 h 1043396"/>
              <a:gd name="connsiteX3" fmla="*/ 916781 w 1557337"/>
              <a:gd name="connsiteY3" fmla="*/ 205196 h 1043396"/>
              <a:gd name="connsiteX4" fmla="*/ 781050 w 1557337"/>
              <a:gd name="connsiteY4" fmla="*/ 67084 h 1043396"/>
              <a:gd name="connsiteX5" fmla="*/ 573881 w 1557337"/>
              <a:gd name="connsiteY5" fmla="*/ 9934 h 1043396"/>
              <a:gd name="connsiteX6" fmla="*/ 0 w 1557337"/>
              <a:gd name="connsiteY6" fmla="*/ 409 h 104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7337" h="1043396">
                <a:moveTo>
                  <a:pt x="1557337" y="1043396"/>
                </a:moveTo>
                <a:cubicBezTo>
                  <a:pt x="1434703" y="1023552"/>
                  <a:pt x="1312069" y="1003709"/>
                  <a:pt x="1228725" y="917190"/>
                </a:cubicBezTo>
                <a:cubicBezTo>
                  <a:pt x="1145381" y="830671"/>
                  <a:pt x="1109266" y="642950"/>
                  <a:pt x="1057275" y="524284"/>
                </a:cubicBezTo>
                <a:cubicBezTo>
                  <a:pt x="1005284" y="405618"/>
                  <a:pt x="962818" y="281396"/>
                  <a:pt x="916781" y="205196"/>
                </a:cubicBezTo>
                <a:cubicBezTo>
                  <a:pt x="870743" y="128996"/>
                  <a:pt x="838200" y="99628"/>
                  <a:pt x="781050" y="67084"/>
                </a:cubicBezTo>
                <a:cubicBezTo>
                  <a:pt x="723900" y="34540"/>
                  <a:pt x="704056" y="21046"/>
                  <a:pt x="573881" y="9934"/>
                </a:cubicBezTo>
                <a:cubicBezTo>
                  <a:pt x="443706" y="-1178"/>
                  <a:pt x="221853" y="-385"/>
                  <a:pt x="0" y="409"/>
                </a:cubicBezTo>
              </a:path>
            </a:pathLst>
          </a:cu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427" name="Group 426">
            <a:extLst>
              <a:ext uri="{FF2B5EF4-FFF2-40B4-BE49-F238E27FC236}">
                <a16:creationId xmlns:a16="http://schemas.microsoft.com/office/drawing/2014/main" id="{739FCAD0-A49F-40E0-9DEB-A8E94562C6A5}"/>
              </a:ext>
            </a:extLst>
          </p:cNvPr>
          <p:cNvGrpSpPr/>
          <p:nvPr/>
        </p:nvGrpSpPr>
        <p:grpSpPr>
          <a:xfrm>
            <a:off x="1801150" y="1943492"/>
            <a:ext cx="1311403" cy="1618524"/>
            <a:chOff x="1849592" y="1892121"/>
            <a:chExt cx="1311403" cy="1618524"/>
          </a:xfrm>
          <a:solidFill>
            <a:schemeClr val="accent2">
              <a:lumMod val="75000"/>
            </a:schemeClr>
          </a:solidFill>
        </p:grpSpPr>
        <p:sp>
          <p:nvSpPr>
            <p:cNvPr id="25" name="Isosceles Triangle 24">
              <a:extLst>
                <a:ext uri="{FF2B5EF4-FFF2-40B4-BE49-F238E27FC236}">
                  <a16:creationId xmlns:a16="http://schemas.microsoft.com/office/drawing/2014/main" id="{47366B6F-A5BA-4F23-8900-BE833918F2B5}"/>
                </a:ext>
              </a:extLst>
            </p:cNvPr>
            <p:cNvSpPr/>
            <p:nvPr/>
          </p:nvSpPr>
          <p:spPr>
            <a:xfrm>
              <a:off x="3087843" y="3425708"/>
              <a:ext cx="73152" cy="849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6" name="Isosceles Triangle 25">
              <a:extLst>
                <a:ext uri="{FF2B5EF4-FFF2-40B4-BE49-F238E27FC236}">
                  <a16:creationId xmlns:a16="http://schemas.microsoft.com/office/drawing/2014/main" id="{8229E106-0A4F-4BFB-A1A2-D50C4106AF9B}"/>
                </a:ext>
              </a:extLst>
            </p:cNvPr>
            <p:cNvSpPr/>
            <p:nvPr/>
          </p:nvSpPr>
          <p:spPr>
            <a:xfrm>
              <a:off x="2951317" y="3414649"/>
              <a:ext cx="73152" cy="849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7" name="Isosceles Triangle 26">
              <a:extLst>
                <a:ext uri="{FF2B5EF4-FFF2-40B4-BE49-F238E27FC236}">
                  <a16:creationId xmlns:a16="http://schemas.microsoft.com/office/drawing/2014/main" id="{DF281B55-4139-46BA-BA4C-9F3902BD76DD}"/>
                </a:ext>
              </a:extLst>
            </p:cNvPr>
            <p:cNvSpPr/>
            <p:nvPr/>
          </p:nvSpPr>
          <p:spPr>
            <a:xfrm>
              <a:off x="2811617" y="3337233"/>
              <a:ext cx="73152" cy="849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8" name="Isosceles Triangle 27">
              <a:extLst>
                <a:ext uri="{FF2B5EF4-FFF2-40B4-BE49-F238E27FC236}">
                  <a16:creationId xmlns:a16="http://schemas.microsoft.com/office/drawing/2014/main" id="{2C19818F-0805-4A05-9E9F-A0AC76998431}"/>
                </a:ext>
              </a:extLst>
            </p:cNvPr>
            <p:cNvSpPr/>
            <p:nvPr/>
          </p:nvSpPr>
          <p:spPr>
            <a:xfrm>
              <a:off x="2675092" y="3152909"/>
              <a:ext cx="73152" cy="849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9" name="Isosceles Triangle 28">
              <a:extLst>
                <a:ext uri="{FF2B5EF4-FFF2-40B4-BE49-F238E27FC236}">
                  <a16:creationId xmlns:a16="http://schemas.microsoft.com/office/drawing/2014/main" id="{52EAC69E-8AB1-4181-9D78-FF3AB5BA444E}"/>
                </a:ext>
              </a:extLst>
            </p:cNvPr>
            <p:cNvSpPr/>
            <p:nvPr/>
          </p:nvSpPr>
          <p:spPr>
            <a:xfrm>
              <a:off x="2529043" y="3123416"/>
              <a:ext cx="73152" cy="849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0" name="Isosceles Triangle 29">
              <a:extLst>
                <a:ext uri="{FF2B5EF4-FFF2-40B4-BE49-F238E27FC236}">
                  <a16:creationId xmlns:a16="http://schemas.microsoft.com/office/drawing/2014/main" id="{ADD3734C-222C-47AA-86D7-65ECF53C81D2}"/>
                </a:ext>
              </a:extLst>
            </p:cNvPr>
            <p:cNvSpPr/>
            <p:nvPr/>
          </p:nvSpPr>
          <p:spPr>
            <a:xfrm>
              <a:off x="2402043" y="2493023"/>
              <a:ext cx="73152" cy="849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38D8EFFB-FB40-465A-9824-AFC5C3B68715}"/>
                </a:ext>
              </a:extLst>
            </p:cNvPr>
            <p:cNvSpPr/>
            <p:nvPr/>
          </p:nvSpPr>
          <p:spPr>
            <a:xfrm>
              <a:off x="2265517" y="2205476"/>
              <a:ext cx="73152" cy="849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2" name="Isosceles Triangle 31">
              <a:extLst>
                <a:ext uri="{FF2B5EF4-FFF2-40B4-BE49-F238E27FC236}">
                  <a16:creationId xmlns:a16="http://schemas.microsoft.com/office/drawing/2014/main" id="{4E441865-D405-4E88-BF16-AE492CF40177}"/>
                </a:ext>
              </a:extLst>
            </p:cNvPr>
            <p:cNvSpPr/>
            <p:nvPr/>
          </p:nvSpPr>
          <p:spPr>
            <a:xfrm>
              <a:off x="2132167" y="1947420"/>
              <a:ext cx="73152" cy="849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3" name="Isosceles Triangle 32">
              <a:extLst>
                <a:ext uri="{FF2B5EF4-FFF2-40B4-BE49-F238E27FC236}">
                  <a16:creationId xmlns:a16="http://schemas.microsoft.com/office/drawing/2014/main" id="{FE155350-A0E6-41A2-BA05-319446194E96}"/>
                </a:ext>
              </a:extLst>
            </p:cNvPr>
            <p:cNvSpPr/>
            <p:nvPr/>
          </p:nvSpPr>
          <p:spPr>
            <a:xfrm>
              <a:off x="1986117" y="1906868"/>
              <a:ext cx="73152" cy="849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4" name="Isosceles Triangle 33">
              <a:extLst>
                <a:ext uri="{FF2B5EF4-FFF2-40B4-BE49-F238E27FC236}">
                  <a16:creationId xmlns:a16="http://schemas.microsoft.com/office/drawing/2014/main" id="{20BA2915-91B6-467C-B78C-EFFD82931DB9}"/>
                </a:ext>
              </a:extLst>
            </p:cNvPr>
            <p:cNvSpPr/>
            <p:nvPr/>
          </p:nvSpPr>
          <p:spPr>
            <a:xfrm>
              <a:off x="1849592" y="1892121"/>
              <a:ext cx="73152" cy="849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sp>
        <p:nvSpPr>
          <p:cNvPr id="35" name="Freeform: Shape 34">
            <a:extLst>
              <a:ext uri="{FF2B5EF4-FFF2-40B4-BE49-F238E27FC236}">
                <a16:creationId xmlns:a16="http://schemas.microsoft.com/office/drawing/2014/main" id="{B808CEBC-2E74-4D39-8549-C210C8915319}"/>
              </a:ext>
            </a:extLst>
          </p:cNvPr>
          <p:cNvSpPr/>
          <p:nvPr/>
        </p:nvSpPr>
        <p:spPr>
          <a:xfrm>
            <a:off x="982002" y="1884508"/>
            <a:ext cx="2085976" cy="1349263"/>
          </a:xfrm>
          <a:custGeom>
            <a:avLst/>
            <a:gdLst>
              <a:gd name="connsiteX0" fmla="*/ 1564482 w 1564482"/>
              <a:gd name="connsiteY0" fmla="*/ 871538 h 871538"/>
              <a:gd name="connsiteX1" fmla="*/ 1338263 w 1564482"/>
              <a:gd name="connsiteY1" fmla="*/ 723900 h 871538"/>
              <a:gd name="connsiteX2" fmla="*/ 1107282 w 1564482"/>
              <a:gd name="connsiteY2" fmla="*/ 328613 h 871538"/>
              <a:gd name="connsiteX3" fmla="*/ 895350 w 1564482"/>
              <a:gd name="connsiteY3" fmla="*/ 85725 h 871538"/>
              <a:gd name="connsiteX4" fmla="*/ 642938 w 1564482"/>
              <a:gd name="connsiteY4" fmla="*/ 14288 h 871538"/>
              <a:gd name="connsiteX5" fmla="*/ 0 w 1564482"/>
              <a:gd name="connsiteY5" fmla="*/ 0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4482" h="871538">
                <a:moveTo>
                  <a:pt x="1564482" y="871538"/>
                </a:moveTo>
                <a:cubicBezTo>
                  <a:pt x="1489472" y="842962"/>
                  <a:pt x="1414463" y="814387"/>
                  <a:pt x="1338263" y="723900"/>
                </a:cubicBezTo>
                <a:cubicBezTo>
                  <a:pt x="1262063" y="633413"/>
                  <a:pt x="1181101" y="434975"/>
                  <a:pt x="1107282" y="328613"/>
                </a:cubicBezTo>
                <a:cubicBezTo>
                  <a:pt x="1033463" y="222250"/>
                  <a:pt x="972741" y="138112"/>
                  <a:pt x="895350" y="85725"/>
                </a:cubicBezTo>
                <a:cubicBezTo>
                  <a:pt x="817959" y="33337"/>
                  <a:pt x="792163" y="28575"/>
                  <a:pt x="642938" y="14288"/>
                </a:cubicBezTo>
                <a:cubicBezTo>
                  <a:pt x="493713" y="0"/>
                  <a:pt x="246856" y="0"/>
                  <a:pt x="0"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426" name="Group 425">
            <a:extLst>
              <a:ext uri="{FF2B5EF4-FFF2-40B4-BE49-F238E27FC236}">
                <a16:creationId xmlns:a16="http://schemas.microsoft.com/office/drawing/2014/main" id="{FEA1E0DA-492F-47BC-B7A8-BFFC6ADC1B31}"/>
              </a:ext>
            </a:extLst>
          </p:cNvPr>
          <p:cNvGrpSpPr/>
          <p:nvPr/>
        </p:nvGrpSpPr>
        <p:grpSpPr>
          <a:xfrm>
            <a:off x="950250" y="1847640"/>
            <a:ext cx="2159127" cy="1445260"/>
            <a:chOff x="998692" y="1796269"/>
            <a:chExt cx="2159127" cy="1445260"/>
          </a:xfrm>
          <a:solidFill>
            <a:schemeClr val="accent1"/>
          </a:solidFill>
        </p:grpSpPr>
        <p:sp>
          <p:nvSpPr>
            <p:cNvPr id="36" name="Rectangle 35">
              <a:extLst>
                <a:ext uri="{FF2B5EF4-FFF2-40B4-BE49-F238E27FC236}">
                  <a16:creationId xmlns:a16="http://schemas.microsoft.com/office/drawing/2014/main" id="{B850F662-02A0-4E0D-986F-6457DDC56309}"/>
                </a:ext>
              </a:extLst>
            </p:cNvPr>
            <p:cNvSpPr/>
            <p:nvPr/>
          </p:nvSpPr>
          <p:spPr>
            <a:xfrm>
              <a:off x="3084667" y="3156592"/>
              <a:ext cx="73152" cy="84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7" name="Rectangle 36">
              <a:extLst>
                <a:ext uri="{FF2B5EF4-FFF2-40B4-BE49-F238E27FC236}">
                  <a16:creationId xmlns:a16="http://schemas.microsoft.com/office/drawing/2014/main" id="{78D00FD3-A26E-4B60-ABAB-B0096103C5CD}"/>
                </a:ext>
              </a:extLst>
            </p:cNvPr>
            <p:cNvSpPr/>
            <p:nvPr/>
          </p:nvSpPr>
          <p:spPr>
            <a:xfrm>
              <a:off x="2944967" y="3027564"/>
              <a:ext cx="73152" cy="84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8" name="Rectangle 37">
              <a:extLst>
                <a:ext uri="{FF2B5EF4-FFF2-40B4-BE49-F238E27FC236}">
                  <a16:creationId xmlns:a16="http://schemas.microsoft.com/office/drawing/2014/main" id="{76077392-AB45-4FA7-9044-D6C784A03ED2}"/>
                </a:ext>
              </a:extLst>
            </p:cNvPr>
            <p:cNvSpPr/>
            <p:nvPr/>
          </p:nvSpPr>
          <p:spPr>
            <a:xfrm>
              <a:off x="2814792" y="2942773"/>
              <a:ext cx="73152" cy="84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9" name="Rectangle 38">
              <a:extLst>
                <a:ext uri="{FF2B5EF4-FFF2-40B4-BE49-F238E27FC236}">
                  <a16:creationId xmlns:a16="http://schemas.microsoft.com/office/drawing/2014/main" id="{EDFF6277-37C6-41E8-AD17-6D9486128317}"/>
                </a:ext>
              </a:extLst>
            </p:cNvPr>
            <p:cNvSpPr/>
            <p:nvPr/>
          </p:nvSpPr>
          <p:spPr>
            <a:xfrm>
              <a:off x="2675092" y="2673659"/>
              <a:ext cx="73152" cy="84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40" name="Rectangle 39">
              <a:extLst>
                <a:ext uri="{FF2B5EF4-FFF2-40B4-BE49-F238E27FC236}">
                  <a16:creationId xmlns:a16="http://schemas.microsoft.com/office/drawing/2014/main" id="{0F9DC974-9C5C-4B53-ADBA-33D222CF0F70}"/>
                </a:ext>
              </a:extLst>
            </p:cNvPr>
            <p:cNvSpPr/>
            <p:nvPr/>
          </p:nvSpPr>
          <p:spPr>
            <a:xfrm>
              <a:off x="2538567" y="2518825"/>
              <a:ext cx="73152" cy="84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41" name="Rectangle 40">
              <a:extLst>
                <a:ext uri="{FF2B5EF4-FFF2-40B4-BE49-F238E27FC236}">
                  <a16:creationId xmlns:a16="http://schemas.microsoft.com/office/drawing/2014/main" id="{4024252C-9D93-406D-B81F-3230655DDAFB}"/>
                </a:ext>
              </a:extLst>
            </p:cNvPr>
            <p:cNvSpPr/>
            <p:nvPr/>
          </p:nvSpPr>
          <p:spPr>
            <a:xfrm>
              <a:off x="2392517" y="2072757"/>
              <a:ext cx="73152" cy="84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42" name="Rectangle 41">
              <a:extLst>
                <a:ext uri="{FF2B5EF4-FFF2-40B4-BE49-F238E27FC236}">
                  <a16:creationId xmlns:a16="http://schemas.microsoft.com/office/drawing/2014/main" id="{FA907974-D3E5-4CE3-B413-1AE223D2DA8F}"/>
                </a:ext>
              </a:extLst>
            </p:cNvPr>
            <p:cNvSpPr/>
            <p:nvPr/>
          </p:nvSpPr>
          <p:spPr>
            <a:xfrm>
              <a:off x="2255992" y="1973221"/>
              <a:ext cx="73152" cy="84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43" name="Rectangle 42">
              <a:extLst>
                <a:ext uri="{FF2B5EF4-FFF2-40B4-BE49-F238E27FC236}">
                  <a16:creationId xmlns:a16="http://schemas.microsoft.com/office/drawing/2014/main" id="{86FDC915-B276-49FD-8A36-8A8F1504725E}"/>
                </a:ext>
              </a:extLst>
            </p:cNvPr>
            <p:cNvSpPr/>
            <p:nvPr/>
          </p:nvSpPr>
          <p:spPr>
            <a:xfrm>
              <a:off x="2122641" y="1914237"/>
              <a:ext cx="73152" cy="84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44" name="Rectangle 43">
              <a:extLst>
                <a:ext uri="{FF2B5EF4-FFF2-40B4-BE49-F238E27FC236}">
                  <a16:creationId xmlns:a16="http://schemas.microsoft.com/office/drawing/2014/main" id="{8A178918-7CB4-4033-B2EE-441D308729C1}"/>
                </a:ext>
              </a:extLst>
            </p:cNvPr>
            <p:cNvSpPr/>
            <p:nvPr/>
          </p:nvSpPr>
          <p:spPr>
            <a:xfrm>
              <a:off x="1995641" y="1866313"/>
              <a:ext cx="73152" cy="84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45" name="Rectangle 44">
              <a:extLst>
                <a:ext uri="{FF2B5EF4-FFF2-40B4-BE49-F238E27FC236}">
                  <a16:creationId xmlns:a16="http://schemas.microsoft.com/office/drawing/2014/main" id="{D5836975-7058-4357-B011-D1CED55CBA88}"/>
                </a:ext>
              </a:extLst>
            </p:cNvPr>
            <p:cNvSpPr/>
            <p:nvPr/>
          </p:nvSpPr>
          <p:spPr>
            <a:xfrm>
              <a:off x="1855941" y="1855253"/>
              <a:ext cx="73152" cy="84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46" name="Rectangle 45">
              <a:extLst>
                <a:ext uri="{FF2B5EF4-FFF2-40B4-BE49-F238E27FC236}">
                  <a16:creationId xmlns:a16="http://schemas.microsoft.com/office/drawing/2014/main" id="{0A9192D6-F543-42BA-9D70-62F56B85F991}"/>
                </a:ext>
              </a:extLst>
            </p:cNvPr>
            <p:cNvSpPr/>
            <p:nvPr/>
          </p:nvSpPr>
          <p:spPr>
            <a:xfrm>
              <a:off x="998692" y="1796269"/>
              <a:ext cx="73152" cy="849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sp>
        <p:nvSpPr>
          <p:cNvPr id="47" name="TextBox 46">
            <a:extLst>
              <a:ext uri="{FF2B5EF4-FFF2-40B4-BE49-F238E27FC236}">
                <a16:creationId xmlns:a16="http://schemas.microsoft.com/office/drawing/2014/main" id="{3AFF9829-B034-42B2-8CA1-16C7B0A1EF99}"/>
              </a:ext>
            </a:extLst>
          </p:cNvPr>
          <p:cNvSpPr txBox="1"/>
          <p:nvPr/>
        </p:nvSpPr>
        <p:spPr>
          <a:xfrm>
            <a:off x="934319" y="3532378"/>
            <a:ext cx="721672" cy="246221"/>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chemeClr val="accent3">
                    <a:lumMod val="50000"/>
                  </a:schemeClr>
                </a:solidFill>
                <a:effectLst/>
                <a:uLnTx/>
                <a:uFillTx/>
                <a:latin typeface="Trebuchet MS" panose="020B0603020202020204"/>
                <a:ea typeface="+mn-ea"/>
                <a:cs typeface="+mn-cs"/>
              </a:rPr>
              <a:t>CC-92480</a:t>
            </a:r>
          </a:p>
        </p:txBody>
      </p:sp>
      <p:sp>
        <p:nvSpPr>
          <p:cNvPr id="48" name="TextBox 47">
            <a:extLst>
              <a:ext uri="{FF2B5EF4-FFF2-40B4-BE49-F238E27FC236}">
                <a16:creationId xmlns:a16="http://schemas.microsoft.com/office/drawing/2014/main" id="{F89550AE-5EA1-46B2-A43E-D2B9C5B8FECC}"/>
              </a:ext>
            </a:extLst>
          </p:cNvPr>
          <p:cNvSpPr txBox="1"/>
          <p:nvPr/>
        </p:nvSpPr>
        <p:spPr>
          <a:xfrm>
            <a:off x="1741719" y="2717659"/>
            <a:ext cx="434734" cy="246221"/>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chemeClr val="accent2">
                    <a:lumMod val="50000"/>
                  </a:schemeClr>
                </a:solidFill>
                <a:effectLst/>
                <a:uLnTx/>
                <a:uFillTx/>
                <a:latin typeface="Trebuchet MS" panose="020B0603020202020204"/>
                <a:ea typeface="+mn-ea"/>
                <a:cs typeface="+mn-cs"/>
              </a:rPr>
              <a:t>POM</a:t>
            </a:r>
          </a:p>
        </p:txBody>
      </p:sp>
      <p:sp>
        <p:nvSpPr>
          <p:cNvPr id="49" name="TextBox 48">
            <a:extLst>
              <a:ext uri="{FF2B5EF4-FFF2-40B4-BE49-F238E27FC236}">
                <a16:creationId xmlns:a16="http://schemas.microsoft.com/office/drawing/2014/main" id="{3D2AAF34-DE31-44F2-B281-26099D2D978A}"/>
              </a:ext>
            </a:extLst>
          </p:cNvPr>
          <p:cNvSpPr txBox="1"/>
          <p:nvPr/>
        </p:nvSpPr>
        <p:spPr>
          <a:xfrm>
            <a:off x="2988428" y="2629183"/>
            <a:ext cx="401072" cy="246221"/>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chemeClr val="accent1"/>
                </a:solidFill>
                <a:effectLst/>
                <a:uLnTx/>
                <a:uFillTx/>
                <a:latin typeface="Trebuchet MS" panose="020B0603020202020204"/>
                <a:ea typeface="+mn-ea"/>
                <a:cs typeface="+mn-cs"/>
              </a:rPr>
              <a:t>LEN</a:t>
            </a:r>
          </a:p>
        </p:txBody>
      </p:sp>
      <p:grpSp>
        <p:nvGrpSpPr>
          <p:cNvPr id="50" name="Group 49">
            <a:extLst>
              <a:ext uri="{FF2B5EF4-FFF2-40B4-BE49-F238E27FC236}">
                <a16:creationId xmlns:a16="http://schemas.microsoft.com/office/drawing/2014/main" id="{EF15CB49-69E8-4709-B45A-46A87669E397}"/>
              </a:ext>
            </a:extLst>
          </p:cNvPr>
          <p:cNvGrpSpPr/>
          <p:nvPr/>
        </p:nvGrpSpPr>
        <p:grpSpPr>
          <a:xfrm>
            <a:off x="481656" y="1767769"/>
            <a:ext cx="396169" cy="2310436"/>
            <a:chOff x="189097" y="2905921"/>
            <a:chExt cx="297127" cy="1492395"/>
          </a:xfrm>
        </p:grpSpPr>
        <p:sp>
          <p:nvSpPr>
            <p:cNvPr id="55" name="TextBox 54">
              <a:extLst>
                <a:ext uri="{FF2B5EF4-FFF2-40B4-BE49-F238E27FC236}">
                  <a16:creationId xmlns:a16="http://schemas.microsoft.com/office/drawing/2014/main" id="{5813A7C7-7A6A-4A66-8A65-58DB61553722}"/>
                </a:ext>
              </a:extLst>
            </p:cNvPr>
            <p:cNvSpPr txBox="1"/>
            <p:nvPr/>
          </p:nvSpPr>
          <p:spPr>
            <a:xfrm>
              <a:off x="286514" y="4239273"/>
              <a:ext cx="188994" cy="159043"/>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0</a:t>
              </a:r>
            </a:p>
          </p:txBody>
        </p:sp>
        <p:sp>
          <p:nvSpPr>
            <p:cNvPr id="56" name="TextBox 55">
              <a:extLst>
                <a:ext uri="{FF2B5EF4-FFF2-40B4-BE49-F238E27FC236}">
                  <a16:creationId xmlns:a16="http://schemas.microsoft.com/office/drawing/2014/main" id="{6F3020CF-719E-43BD-A66E-C70D76538794}"/>
                </a:ext>
              </a:extLst>
            </p:cNvPr>
            <p:cNvSpPr txBox="1"/>
            <p:nvPr/>
          </p:nvSpPr>
          <p:spPr>
            <a:xfrm>
              <a:off x="241377" y="3968913"/>
              <a:ext cx="239489" cy="159043"/>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20</a:t>
              </a:r>
            </a:p>
          </p:txBody>
        </p:sp>
        <p:sp>
          <p:nvSpPr>
            <p:cNvPr id="57" name="TextBox 56">
              <a:extLst>
                <a:ext uri="{FF2B5EF4-FFF2-40B4-BE49-F238E27FC236}">
                  <a16:creationId xmlns:a16="http://schemas.microsoft.com/office/drawing/2014/main" id="{A3ABC6A8-00A0-434C-8F1B-7FC773537C1A}"/>
                </a:ext>
              </a:extLst>
            </p:cNvPr>
            <p:cNvSpPr txBox="1"/>
            <p:nvPr/>
          </p:nvSpPr>
          <p:spPr>
            <a:xfrm>
              <a:off x="246735" y="3706241"/>
              <a:ext cx="239489" cy="159043"/>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40</a:t>
              </a:r>
            </a:p>
          </p:txBody>
        </p:sp>
        <p:sp>
          <p:nvSpPr>
            <p:cNvPr id="58" name="TextBox 57">
              <a:extLst>
                <a:ext uri="{FF2B5EF4-FFF2-40B4-BE49-F238E27FC236}">
                  <a16:creationId xmlns:a16="http://schemas.microsoft.com/office/drawing/2014/main" id="{AA373F95-5743-458C-AB8A-83A3DD973CE5}"/>
                </a:ext>
              </a:extLst>
            </p:cNvPr>
            <p:cNvSpPr txBox="1"/>
            <p:nvPr/>
          </p:nvSpPr>
          <p:spPr>
            <a:xfrm>
              <a:off x="243164" y="3432802"/>
              <a:ext cx="239489" cy="159043"/>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60</a:t>
              </a:r>
            </a:p>
          </p:txBody>
        </p:sp>
        <p:sp>
          <p:nvSpPr>
            <p:cNvPr id="59" name="TextBox 58">
              <a:extLst>
                <a:ext uri="{FF2B5EF4-FFF2-40B4-BE49-F238E27FC236}">
                  <a16:creationId xmlns:a16="http://schemas.microsoft.com/office/drawing/2014/main" id="{2A4DA438-6735-4F8F-8504-BE99418CF746}"/>
                </a:ext>
              </a:extLst>
            </p:cNvPr>
            <p:cNvSpPr txBox="1"/>
            <p:nvPr/>
          </p:nvSpPr>
          <p:spPr>
            <a:xfrm>
              <a:off x="239592" y="3173207"/>
              <a:ext cx="239489" cy="159043"/>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80</a:t>
              </a:r>
            </a:p>
          </p:txBody>
        </p:sp>
        <p:sp>
          <p:nvSpPr>
            <p:cNvPr id="60" name="TextBox 59">
              <a:extLst>
                <a:ext uri="{FF2B5EF4-FFF2-40B4-BE49-F238E27FC236}">
                  <a16:creationId xmlns:a16="http://schemas.microsoft.com/office/drawing/2014/main" id="{D3218EB0-B9E6-4AB4-BF55-1A4C1DF375AD}"/>
                </a:ext>
              </a:extLst>
            </p:cNvPr>
            <p:cNvSpPr txBox="1"/>
            <p:nvPr/>
          </p:nvSpPr>
          <p:spPr>
            <a:xfrm>
              <a:off x="189097" y="2905921"/>
              <a:ext cx="289983" cy="159043"/>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100</a:t>
              </a:r>
            </a:p>
          </p:txBody>
        </p:sp>
      </p:grpSp>
      <p:cxnSp>
        <p:nvCxnSpPr>
          <p:cNvPr id="51" name="Straight Connector 50">
            <a:extLst>
              <a:ext uri="{FF2B5EF4-FFF2-40B4-BE49-F238E27FC236}">
                <a16:creationId xmlns:a16="http://schemas.microsoft.com/office/drawing/2014/main" id="{BAF67EE7-8CA3-4E65-87BF-95ABE743FC86}"/>
              </a:ext>
            </a:extLst>
          </p:cNvPr>
          <p:cNvCxnSpPr>
            <a:cxnSpLocks/>
          </p:cNvCxnSpPr>
          <p:nvPr/>
        </p:nvCxnSpPr>
        <p:spPr>
          <a:xfrm>
            <a:off x="3220379" y="3255889"/>
            <a:ext cx="244476" cy="0"/>
          </a:xfrm>
          <a:prstGeom prst="line">
            <a:avLst/>
          </a:prstGeom>
          <a:ln>
            <a:solidFill>
              <a:srgbClr val="595554"/>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170B95B-5B31-469E-A79B-3E6F8CF15253}"/>
              </a:ext>
            </a:extLst>
          </p:cNvPr>
          <p:cNvCxnSpPr>
            <a:cxnSpLocks/>
          </p:cNvCxnSpPr>
          <p:nvPr/>
        </p:nvCxnSpPr>
        <p:spPr>
          <a:xfrm>
            <a:off x="3220379" y="3522817"/>
            <a:ext cx="244476" cy="0"/>
          </a:xfrm>
          <a:prstGeom prst="line">
            <a:avLst/>
          </a:prstGeom>
          <a:ln>
            <a:solidFill>
              <a:srgbClr val="595554"/>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7575D9D-3DA0-4230-B02C-CC2F95A1A656}"/>
              </a:ext>
            </a:extLst>
          </p:cNvPr>
          <p:cNvCxnSpPr>
            <a:cxnSpLocks/>
          </p:cNvCxnSpPr>
          <p:nvPr/>
        </p:nvCxnSpPr>
        <p:spPr>
          <a:xfrm>
            <a:off x="2340902" y="3823609"/>
            <a:ext cx="1123952" cy="0"/>
          </a:xfrm>
          <a:prstGeom prst="line">
            <a:avLst/>
          </a:prstGeom>
          <a:ln>
            <a:solidFill>
              <a:srgbClr val="595554"/>
            </a:solidFill>
            <a:prstDash val="sysDash"/>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657DFE3-8EDA-45E4-93AA-BE05655C82D5}"/>
              </a:ext>
            </a:extLst>
          </p:cNvPr>
          <p:cNvSpPr txBox="1"/>
          <p:nvPr/>
        </p:nvSpPr>
        <p:spPr>
          <a:xfrm>
            <a:off x="3424725" y="3692026"/>
            <a:ext cx="683200" cy="246221"/>
          </a:xfrm>
          <a:prstGeom prst="rect">
            <a:avLst/>
          </a:prstGeom>
          <a:noFill/>
        </p:spPr>
        <p:txBody>
          <a:bodyPr wrap="none" rtlCol="0" anchor="ctr">
            <a:spAutoFit/>
          </a:bodyPr>
          <a:lstStyle/>
          <a:p>
            <a:pPr marL="0" marR="0" lvl="0" indent="0" algn="l" defTabSz="1219170" rtl="0" eaLnBrk="1" fontAlgn="auto" latinLnBrk="0" hangingPunct="1">
              <a:spcBef>
                <a:spcPts val="0"/>
              </a:spcBef>
              <a:spcAft>
                <a:spcPts val="0"/>
              </a:spcAft>
              <a:buClrTx/>
              <a:buSzTx/>
              <a:buFontTx/>
              <a:buNone/>
              <a:tabLst/>
              <a:defRPr/>
            </a:pPr>
            <a:r>
              <a:rPr kumimoji="0" lang="en-GB" sz="1000" i="0" u="none" strike="noStrike" kern="1200" cap="none" spc="0" normalizeH="0" baseline="0" dirty="0">
                <a:ln>
                  <a:noFill/>
                </a:ln>
                <a:solidFill>
                  <a:srgbClr val="595554"/>
                </a:solidFill>
                <a:effectLst/>
                <a:uLnTx/>
                <a:uFillTx/>
                <a:latin typeface="Trebuchet MS" panose="020B0603020202020204"/>
                <a:ea typeface="+mn-ea"/>
                <a:cs typeface="+mn-cs"/>
              </a:rPr>
              <a:t>Ymin = 5</a:t>
            </a:r>
          </a:p>
        </p:txBody>
      </p:sp>
      <p:sp>
        <p:nvSpPr>
          <p:cNvPr id="85" name="TextBox 84">
            <a:extLst>
              <a:ext uri="{FF2B5EF4-FFF2-40B4-BE49-F238E27FC236}">
                <a16:creationId xmlns:a16="http://schemas.microsoft.com/office/drawing/2014/main" id="{29E2F37A-BAB4-428C-AC59-3196E0D0B7E4}"/>
              </a:ext>
            </a:extLst>
          </p:cNvPr>
          <p:cNvSpPr txBox="1"/>
          <p:nvPr/>
        </p:nvSpPr>
        <p:spPr>
          <a:xfrm>
            <a:off x="5006941" y="1489467"/>
            <a:ext cx="2406108" cy="215444"/>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tx1">
                    <a:lumMod val="50000"/>
                  </a:schemeClr>
                </a:solidFill>
                <a:effectLst/>
                <a:uLnTx/>
                <a:uFillTx/>
                <a:latin typeface="Trebuchet MS" panose="020B0603020202020204"/>
                <a:ea typeface="+mn-ea"/>
                <a:cs typeface="+mn-cs"/>
              </a:rPr>
              <a:t>Apoptosis induction kinetics </a:t>
            </a:r>
          </a:p>
        </p:txBody>
      </p:sp>
      <p:sp>
        <p:nvSpPr>
          <p:cNvPr id="86" name="TextBox 85">
            <a:extLst>
              <a:ext uri="{FF2B5EF4-FFF2-40B4-BE49-F238E27FC236}">
                <a16:creationId xmlns:a16="http://schemas.microsoft.com/office/drawing/2014/main" id="{7C651743-0B30-4273-9B25-D788D5412ED9}"/>
              </a:ext>
            </a:extLst>
          </p:cNvPr>
          <p:cNvSpPr txBox="1"/>
          <p:nvPr/>
        </p:nvSpPr>
        <p:spPr>
          <a:xfrm>
            <a:off x="5296102" y="1816346"/>
            <a:ext cx="1957588" cy="235898"/>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dirty="0">
                <a:ln>
                  <a:noFill/>
                </a:ln>
                <a:solidFill>
                  <a:srgbClr val="595554"/>
                </a:solidFill>
                <a:effectLst/>
                <a:uLnTx/>
                <a:uFillTx/>
                <a:latin typeface="Trebuchet MS" panose="020B0603020202020204"/>
                <a:ea typeface="+mn-ea"/>
                <a:cs typeface="+mn-cs"/>
              </a:rPr>
              <a:t>LEN-resistant cells (H929-1051)</a:t>
            </a:r>
          </a:p>
        </p:txBody>
      </p:sp>
      <p:grpSp>
        <p:nvGrpSpPr>
          <p:cNvPr id="87" name="Group 86">
            <a:extLst>
              <a:ext uri="{FF2B5EF4-FFF2-40B4-BE49-F238E27FC236}">
                <a16:creationId xmlns:a16="http://schemas.microsoft.com/office/drawing/2014/main" id="{424BB811-389A-4F00-AB90-794F598443CD}"/>
              </a:ext>
            </a:extLst>
          </p:cNvPr>
          <p:cNvGrpSpPr/>
          <p:nvPr/>
        </p:nvGrpSpPr>
        <p:grpSpPr>
          <a:xfrm>
            <a:off x="4857139" y="1897707"/>
            <a:ext cx="2645663" cy="2143241"/>
            <a:chOff x="433292" y="2764639"/>
            <a:chExt cx="1984247" cy="1607431"/>
          </a:xfrm>
        </p:grpSpPr>
        <p:grpSp>
          <p:nvGrpSpPr>
            <p:cNvPr id="347" name="Group 346">
              <a:extLst>
                <a:ext uri="{FF2B5EF4-FFF2-40B4-BE49-F238E27FC236}">
                  <a16:creationId xmlns:a16="http://schemas.microsoft.com/office/drawing/2014/main" id="{9BEA86C5-C4C4-4BD8-82A8-F035390DCB34}"/>
                </a:ext>
              </a:extLst>
            </p:cNvPr>
            <p:cNvGrpSpPr/>
            <p:nvPr/>
          </p:nvGrpSpPr>
          <p:grpSpPr>
            <a:xfrm>
              <a:off x="488155" y="2764639"/>
              <a:ext cx="1929384" cy="1563624"/>
              <a:chOff x="488155" y="2764639"/>
              <a:chExt cx="1929384" cy="1563624"/>
            </a:xfrm>
          </p:grpSpPr>
          <p:cxnSp>
            <p:nvCxnSpPr>
              <p:cNvPr id="358" name="Straight Connector 357">
                <a:extLst>
                  <a:ext uri="{FF2B5EF4-FFF2-40B4-BE49-F238E27FC236}">
                    <a16:creationId xmlns:a16="http://schemas.microsoft.com/office/drawing/2014/main" id="{49A3486D-5FCE-4E41-B09F-4CC476E58EB0}"/>
                  </a:ext>
                </a:extLst>
              </p:cNvPr>
              <p:cNvCxnSpPr>
                <a:cxnSpLocks/>
              </p:cNvCxnSpPr>
              <p:nvPr/>
            </p:nvCxnSpPr>
            <p:spPr>
              <a:xfrm>
                <a:off x="488156" y="2764639"/>
                <a:ext cx="0" cy="156362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443000FF-1F18-4BF3-B65D-CBB7951CE88C}"/>
                  </a:ext>
                </a:extLst>
              </p:cNvPr>
              <p:cNvCxnSpPr>
                <a:cxnSpLocks/>
              </p:cNvCxnSpPr>
              <p:nvPr/>
            </p:nvCxnSpPr>
            <p:spPr>
              <a:xfrm>
                <a:off x="488155" y="4317206"/>
                <a:ext cx="1929384"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8" name="Group 347">
              <a:extLst>
                <a:ext uri="{FF2B5EF4-FFF2-40B4-BE49-F238E27FC236}">
                  <a16:creationId xmlns:a16="http://schemas.microsoft.com/office/drawing/2014/main" id="{C696591F-C404-4EE6-81DB-CB9345131582}"/>
                </a:ext>
              </a:extLst>
            </p:cNvPr>
            <p:cNvGrpSpPr/>
            <p:nvPr/>
          </p:nvGrpSpPr>
          <p:grpSpPr>
            <a:xfrm>
              <a:off x="488150" y="4317206"/>
              <a:ext cx="1924910" cy="54864"/>
              <a:chOff x="488150" y="4317206"/>
              <a:chExt cx="1924910" cy="54864"/>
            </a:xfrm>
          </p:grpSpPr>
          <p:cxnSp>
            <p:nvCxnSpPr>
              <p:cNvPr id="354" name="Straight Connector 353">
                <a:extLst>
                  <a:ext uri="{FF2B5EF4-FFF2-40B4-BE49-F238E27FC236}">
                    <a16:creationId xmlns:a16="http://schemas.microsoft.com/office/drawing/2014/main" id="{EA7EBD73-4A83-4EBC-919E-A4D9E00F5400}"/>
                  </a:ext>
                </a:extLst>
              </p:cNvPr>
              <p:cNvCxnSpPr>
                <a:cxnSpLocks/>
              </p:cNvCxnSpPr>
              <p:nvPr/>
            </p:nvCxnSpPr>
            <p:spPr>
              <a:xfrm>
                <a:off x="488150" y="4317206"/>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A58C17BC-FC11-43C4-B232-2A4C4274953C}"/>
                  </a:ext>
                </a:extLst>
              </p:cNvPr>
              <p:cNvCxnSpPr>
                <a:cxnSpLocks/>
              </p:cNvCxnSpPr>
              <p:nvPr/>
            </p:nvCxnSpPr>
            <p:spPr>
              <a:xfrm>
                <a:off x="1125737" y="4317206"/>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B96F146B-E2B5-461A-A26C-3908FA28CB91}"/>
                  </a:ext>
                </a:extLst>
              </p:cNvPr>
              <p:cNvCxnSpPr>
                <a:cxnSpLocks/>
              </p:cNvCxnSpPr>
              <p:nvPr/>
            </p:nvCxnSpPr>
            <p:spPr>
              <a:xfrm>
                <a:off x="1765997" y="4317206"/>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D00F467F-D51E-4964-9100-B580C13ADDB4}"/>
                  </a:ext>
                </a:extLst>
              </p:cNvPr>
              <p:cNvCxnSpPr>
                <a:cxnSpLocks/>
              </p:cNvCxnSpPr>
              <p:nvPr/>
            </p:nvCxnSpPr>
            <p:spPr>
              <a:xfrm>
                <a:off x="2413060" y="4317206"/>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9" name="Group 348">
              <a:extLst>
                <a:ext uri="{FF2B5EF4-FFF2-40B4-BE49-F238E27FC236}">
                  <a16:creationId xmlns:a16="http://schemas.microsoft.com/office/drawing/2014/main" id="{201339D2-FCF8-4776-87C1-14AFEF878F74}"/>
                </a:ext>
              </a:extLst>
            </p:cNvPr>
            <p:cNvGrpSpPr/>
            <p:nvPr/>
          </p:nvGrpSpPr>
          <p:grpSpPr>
            <a:xfrm>
              <a:off x="433292" y="2764640"/>
              <a:ext cx="54864" cy="1552567"/>
              <a:chOff x="433292" y="2764640"/>
              <a:chExt cx="54864" cy="1552567"/>
            </a:xfrm>
          </p:grpSpPr>
          <p:cxnSp>
            <p:nvCxnSpPr>
              <p:cNvPr id="350" name="Straight Connector 349">
                <a:extLst>
                  <a:ext uri="{FF2B5EF4-FFF2-40B4-BE49-F238E27FC236}">
                    <a16:creationId xmlns:a16="http://schemas.microsoft.com/office/drawing/2014/main" id="{EE8E74D7-19CD-416F-AD40-DA9E643511E9}"/>
                  </a:ext>
                </a:extLst>
              </p:cNvPr>
              <p:cNvCxnSpPr>
                <a:cxnSpLocks/>
              </p:cNvCxnSpPr>
              <p:nvPr/>
            </p:nvCxnSpPr>
            <p:spPr>
              <a:xfrm rot="16200000">
                <a:off x="460724" y="4289775"/>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B65A9469-0977-46B6-B412-6770FA74F628}"/>
                  </a:ext>
                </a:extLst>
              </p:cNvPr>
              <p:cNvCxnSpPr>
                <a:cxnSpLocks/>
              </p:cNvCxnSpPr>
              <p:nvPr/>
            </p:nvCxnSpPr>
            <p:spPr>
              <a:xfrm rot="16200000">
                <a:off x="460724" y="3772252"/>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BD5D890F-3F41-46A9-A5C4-36D6EB01C7F8}"/>
                  </a:ext>
                </a:extLst>
              </p:cNvPr>
              <p:cNvCxnSpPr>
                <a:cxnSpLocks/>
              </p:cNvCxnSpPr>
              <p:nvPr/>
            </p:nvCxnSpPr>
            <p:spPr>
              <a:xfrm rot="16200000">
                <a:off x="460724" y="3254730"/>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14CAD77C-2090-43C4-8E08-847A6EEDCB29}"/>
                  </a:ext>
                </a:extLst>
              </p:cNvPr>
              <p:cNvCxnSpPr>
                <a:cxnSpLocks/>
              </p:cNvCxnSpPr>
              <p:nvPr/>
            </p:nvCxnSpPr>
            <p:spPr>
              <a:xfrm rot="16200000">
                <a:off x="460724" y="2737208"/>
                <a:ext cx="0" cy="5486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8" name="Group 87">
            <a:extLst>
              <a:ext uri="{FF2B5EF4-FFF2-40B4-BE49-F238E27FC236}">
                <a16:creationId xmlns:a16="http://schemas.microsoft.com/office/drawing/2014/main" id="{B0B5060D-9AA5-4C49-9D21-923162720E09}"/>
              </a:ext>
            </a:extLst>
          </p:cNvPr>
          <p:cNvGrpSpPr/>
          <p:nvPr/>
        </p:nvGrpSpPr>
        <p:grpSpPr>
          <a:xfrm>
            <a:off x="5106308" y="3544003"/>
            <a:ext cx="41129" cy="249787"/>
            <a:chOff x="6693198" y="2595782"/>
            <a:chExt cx="118872" cy="725260"/>
          </a:xfrm>
          <a:solidFill>
            <a:srgbClr val="009FBA"/>
          </a:solidFill>
        </p:grpSpPr>
        <p:cxnSp>
          <p:nvCxnSpPr>
            <p:cNvPr id="344" name="Straight Connector 343">
              <a:extLst>
                <a:ext uri="{FF2B5EF4-FFF2-40B4-BE49-F238E27FC236}">
                  <a16:creationId xmlns:a16="http://schemas.microsoft.com/office/drawing/2014/main" id="{B544806F-B9DC-4396-8F1E-F46F9AF7BF7D}"/>
                </a:ext>
              </a:extLst>
            </p:cNvPr>
            <p:cNvCxnSpPr>
              <a:cxnSpLocks/>
            </p:cNvCxnSpPr>
            <p:nvPr/>
          </p:nvCxnSpPr>
          <p:spPr>
            <a:xfrm flipV="1">
              <a:off x="6752634" y="2595782"/>
              <a:ext cx="0" cy="725260"/>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345" name="Straight Connector 344">
              <a:extLst>
                <a:ext uri="{FF2B5EF4-FFF2-40B4-BE49-F238E27FC236}">
                  <a16:creationId xmlns:a16="http://schemas.microsoft.com/office/drawing/2014/main" id="{799FD7FB-BD99-4C1D-9D02-1E70C952C89E}"/>
                </a:ext>
              </a:extLst>
            </p:cNvPr>
            <p:cNvCxnSpPr>
              <a:cxnSpLocks/>
            </p:cNvCxnSpPr>
            <p:nvPr/>
          </p:nvCxnSpPr>
          <p:spPr>
            <a:xfrm flipH="1">
              <a:off x="6693198" y="2595782"/>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7AE99F31-FBFE-43EF-87ED-690A85282D75}"/>
                </a:ext>
              </a:extLst>
            </p:cNvPr>
            <p:cNvCxnSpPr>
              <a:cxnSpLocks/>
            </p:cNvCxnSpPr>
            <p:nvPr/>
          </p:nvCxnSpPr>
          <p:spPr>
            <a:xfrm flipH="1">
              <a:off x="6693198" y="3321042"/>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89" name="Oval 88">
            <a:extLst>
              <a:ext uri="{FF2B5EF4-FFF2-40B4-BE49-F238E27FC236}">
                <a16:creationId xmlns:a16="http://schemas.microsoft.com/office/drawing/2014/main" id="{277B47D5-05B4-4FDF-9B08-3368C74F7030}"/>
              </a:ext>
            </a:extLst>
          </p:cNvPr>
          <p:cNvSpPr/>
          <p:nvPr/>
        </p:nvSpPr>
        <p:spPr>
          <a:xfrm>
            <a:off x="5106307" y="3647821"/>
            <a:ext cx="42843"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90" name="Group 89">
            <a:extLst>
              <a:ext uri="{FF2B5EF4-FFF2-40B4-BE49-F238E27FC236}">
                <a16:creationId xmlns:a16="http://schemas.microsoft.com/office/drawing/2014/main" id="{BBC0E33E-EB05-49AB-98FA-FFD84556AC3F}"/>
              </a:ext>
            </a:extLst>
          </p:cNvPr>
          <p:cNvGrpSpPr/>
          <p:nvPr/>
        </p:nvGrpSpPr>
        <p:grpSpPr>
          <a:xfrm>
            <a:off x="5172827" y="3690457"/>
            <a:ext cx="41129" cy="58528"/>
            <a:chOff x="6693198" y="2878904"/>
            <a:chExt cx="118872" cy="169936"/>
          </a:xfrm>
          <a:solidFill>
            <a:srgbClr val="009FBA"/>
          </a:solidFill>
        </p:grpSpPr>
        <p:cxnSp>
          <p:nvCxnSpPr>
            <p:cNvPr id="341" name="Straight Connector 340">
              <a:extLst>
                <a:ext uri="{FF2B5EF4-FFF2-40B4-BE49-F238E27FC236}">
                  <a16:creationId xmlns:a16="http://schemas.microsoft.com/office/drawing/2014/main" id="{9E354BC6-FDEB-4BE9-815A-5394682480C4}"/>
                </a:ext>
              </a:extLst>
            </p:cNvPr>
            <p:cNvCxnSpPr>
              <a:cxnSpLocks/>
            </p:cNvCxnSpPr>
            <p:nvPr/>
          </p:nvCxnSpPr>
          <p:spPr>
            <a:xfrm flipV="1">
              <a:off x="6752634" y="2878904"/>
              <a:ext cx="0" cy="169936"/>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342" name="Straight Connector 341">
              <a:extLst>
                <a:ext uri="{FF2B5EF4-FFF2-40B4-BE49-F238E27FC236}">
                  <a16:creationId xmlns:a16="http://schemas.microsoft.com/office/drawing/2014/main" id="{7D044BE4-AB7F-42C8-B2EB-F93CDCA87F7B}"/>
                </a:ext>
              </a:extLst>
            </p:cNvPr>
            <p:cNvCxnSpPr>
              <a:cxnSpLocks/>
            </p:cNvCxnSpPr>
            <p:nvPr/>
          </p:nvCxnSpPr>
          <p:spPr>
            <a:xfrm flipH="1">
              <a:off x="6693198" y="3048840"/>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05CF9EC4-662B-4C0A-84FF-D2017D0EAA9D}"/>
                </a:ext>
              </a:extLst>
            </p:cNvPr>
            <p:cNvCxnSpPr>
              <a:cxnSpLocks/>
            </p:cNvCxnSpPr>
            <p:nvPr/>
          </p:nvCxnSpPr>
          <p:spPr>
            <a:xfrm flipH="1">
              <a:off x="6693198" y="2879438"/>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91" name="Oval 90">
            <a:extLst>
              <a:ext uri="{FF2B5EF4-FFF2-40B4-BE49-F238E27FC236}">
                <a16:creationId xmlns:a16="http://schemas.microsoft.com/office/drawing/2014/main" id="{C19D315B-A9F9-42FD-AB12-3D7F7A313C8F}"/>
              </a:ext>
            </a:extLst>
          </p:cNvPr>
          <p:cNvSpPr/>
          <p:nvPr/>
        </p:nvSpPr>
        <p:spPr>
          <a:xfrm>
            <a:off x="5172826" y="3696767"/>
            <a:ext cx="42843"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92" name="Oval 91">
            <a:extLst>
              <a:ext uri="{FF2B5EF4-FFF2-40B4-BE49-F238E27FC236}">
                <a16:creationId xmlns:a16="http://schemas.microsoft.com/office/drawing/2014/main" id="{BD4AA2A4-D0C9-4FE7-B897-F76DB170BE09}"/>
              </a:ext>
            </a:extLst>
          </p:cNvPr>
          <p:cNvSpPr/>
          <p:nvPr/>
        </p:nvSpPr>
        <p:spPr>
          <a:xfrm>
            <a:off x="5034929" y="3769905"/>
            <a:ext cx="42843"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93" name="Oval 92">
            <a:extLst>
              <a:ext uri="{FF2B5EF4-FFF2-40B4-BE49-F238E27FC236}">
                <a16:creationId xmlns:a16="http://schemas.microsoft.com/office/drawing/2014/main" id="{34357797-5B87-4618-A63A-5185E7A93AC7}"/>
              </a:ext>
            </a:extLst>
          </p:cNvPr>
          <p:cNvSpPr/>
          <p:nvPr/>
        </p:nvSpPr>
        <p:spPr>
          <a:xfrm>
            <a:off x="5240337" y="3685224"/>
            <a:ext cx="42843"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94" name="Group 93">
            <a:extLst>
              <a:ext uri="{FF2B5EF4-FFF2-40B4-BE49-F238E27FC236}">
                <a16:creationId xmlns:a16="http://schemas.microsoft.com/office/drawing/2014/main" id="{F5C256FC-A148-417C-8C49-499ADF9057D8}"/>
              </a:ext>
            </a:extLst>
          </p:cNvPr>
          <p:cNvGrpSpPr/>
          <p:nvPr/>
        </p:nvGrpSpPr>
        <p:grpSpPr>
          <a:xfrm>
            <a:off x="5309930" y="3637223"/>
            <a:ext cx="41129" cy="72731"/>
            <a:chOff x="6693198" y="2854729"/>
            <a:chExt cx="118872" cy="211176"/>
          </a:xfrm>
          <a:solidFill>
            <a:srgbClr val="009FBA"/>
          </a:solidFill>
        </p:grpSpPr>
        <p:cxnSp>
          <p:nvCxnSpPr>
            <p:cNvPr id="338" name="Straight Connector 337">
              <a:extLst>
                <a:ext uri="{FF2B5EF4-FFF2-40B4-BE49-F238E27FC236}">
                  <a16:creationId xmlns:a16="http://schemas.microsoft.com/office/drawing/2014/main" id="{5A7A5F9F-972B-4FA8-808F-66563B7C891C}"/>
                </a:ext>
              </a:extLst>
            </p:cNvPr>
            <p:cNvCxnSpPr>
              <a:cxnSpLocks/>
            </p:cNvCxnSpPr>
            <p:nvPr/>
          </p:nvCxnSpPr>
          <p:spPr>
            <a:xfrm flipV="1">
              <a:off x="6752634" y="2854729"/>
              <a:ext cx="0" cy="211176"/>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339" name="Straight Connector 338">
              <a:extLst>
                <a:ext uri="{FF2B5EF4-FFF2-40B4-BE49-F238E27FC236}">
                  <a16:creationId xmlns:a16="http://schemas.microsoft.com/office/drawing/2014/main" id="{E5641553-8AF1-46BA-A5D8-317E1263C5FA}"/>
                </a:ext>
              </a:extLst>
            </p:cNvPr>
            <p:cNvCxnSpPr>
              <a:cxnSpLocks/>
            </p:cNvCxnSpPr>
            <p:nvPr/>
          </p:nvCxnSpPr>
          <p:spPr>
            <a:xfrm flipH="1">
              <a:off x="6693198" y="3065905"/>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a:extLst>
                <a:ext uri="{FF2B5EF4-FFF2-40B4-BE49-F238E27FC236}">
                  <a16:creationId xmlns:a16="http://schemas.microsoft.com/office/drawing/2014/main" id="{9105DA72-65B4-4785-8FA3-071911DBC3E5}"/>
                </a:ext>
              </a:extLst>
            </p:cNvPr>
            <p:cNvCxnSpPr>
              <a:cxnSpLocks/>
            </p:cNvCxnSpPr>
            <p:nvPr/>
          </p:nvCxnSpPr>
          <p:spPr>
            <a:xfrm flipH="1">
              <a:off x="6693198" y="2855262"/>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95" name="Oval 94">
            <a:extLst>
              <a:ext uri="{FF2B5EF4-FFF2-40B4-BE49-F238E27FC236}">
                <a16:creationId xmlns:a16="http://schemas.microsoft.com/office/drawing/2014/main" id="{1192235A-7D7D-4B77-8D69-9E45132ED78F}"/>
              </a:ext>
            </a:extLst>
          </p:cNvPr>
          <p:cNvSpPr/>
          <p:nvPr/>
        </p:nvSpPr>
        <p:spPr>
          <a:xfrm>
            <a:off x="5310421" y="3651855"/>
            <a:ext cx="42843"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96" name="Group 95">
            <a:extLst>
              <a:ext uri="{FF2B5EF4-FFF2-40B4-BE49-F238E27FC236}">
                <a16:creationId xmlns:a16="http://schemas.microsoft.com/office/drawing/2014/main" id="{9E20A196-40F1-4F68-B97A-33FC37648081}"/>
              </a:ext>
            </a:extLst>
          </p:cNvPr>
          <p:cNvGrpSpPr/>
          <p:nvPr/>
        </p:nvGrpSpPr>
        <p:grpSpPr>
          <a:xfrm>
            <a:off x="5378783" y="3495515"/>
            <a:ext cx="41128" cy="179911"/>
            <a:chOff x="6693198" y="2698347"/>
            <a:chExt cx="118872" cy="522374"/>
          </a:xfrm>
          <a:solidFill>
            <a:srgbClr val="009FBA"/>
          </a:solidFill>
        </p:grpSpPr>
        <p:cxnSp>
          <p:nvCxnSpPr>
            <p:cNvPr id="335" name="Straight Connector 334">
              <a:extLst>
                <a:ext uri="{FF2B5EF4-FFF2-40B4-BE49-F238E27FC236}">
                  <a16:creationId xmlns:a16="http://schemas.microsoft.com/office/drawing/2014/main" id="{FE95CCDD-738F-4E6B-8D85-5965DAA191C2}"/>
                </a:ext>
              </a:extLst>
            </p:cNvPr>
            <p:cNvCxnSpPr>
              <a:cxnSpLocks/>
            </p:cNvCxnSpPr>
            <p:nvPr/>
          </p:nvCxnSpPr>
          <p:spPr>
            <a:xfrm flipV="1">
              <a:off x="6752634" y="2698347"/>
              <a:ext cx="0" cy="522374"/>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336" name="Straight Connector 335">
              <a:extLst>
                <a:ext uri="{FF2B5EF4-FFF2-40B4-BE49-F238E27FC236}">
                  <a16:creationId xmlns:a16="http://schemas.microsoft.com/office/drawing/2014/main" id="{B8D33DDF-42D8-47BF-9926-0B04E8C5385B}"/>
                </a:ext>
              </a:extLst>
            </p:cNvPr>
            <p:cNvCxnSpPr>
              <a:cxnSpLocks/>
            </p:cNvCxnSpPr>
            <p:nvPr/>
          </p:nvCxnSpPr>
          <p:spPr>
            <a:xfrm flipH="1">
              <a:off x="6693198" y="3220718"/>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a:extLst>
                <a:ext uri="{FF2B5EF4-FFF2-40B4-BE49-F238E27FC236}">
                  <a16:creationId xmlns:a16="http://schemas.microsoft.com/office/drawing/2014/main" id="{A8AB40AD-B384-4800-AA5E-7E90C81D6C5E}"/>
                </a:ext>
              </a:extLst>
            </p:cNvPr>
            <p:cNvCxnSpPr>
              <a:cxnSpLocks/>
            </p:cNvCxnSpPr>
            <p:nvPr/>
          </p:nvCxnSpPr>
          <p:spPr>
            <a:xfrm flipH="1">
              <a:off x="6693198" y="2698347"/>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97" name="Oval 96">
            <a:extLst>
              <a:ext uri="{FF2B5EF4-FFF2-40B4-BE49-F238E27FC236}">
                <a16:creationId xmlns:a16="http://schemas.microsoft.com/office/drawing/2014/main" id="{DFC059CD-CC6C-473F-8F99-82B672075781}"/>
              </a:ext>
            </a:extLst>
          </p:cNvPr>
          <p:cNvSpPr/>
          <p:nvPr/>
        </p:nvSpPr>
        <p:spPr>
          <a:xfrm>
            <a:off x="5379279" y="3564007"/>
            <a:ext cx="42841"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98" name="Group 97">
            <a:extLst>
              <a:ext uri="{FF2B5EF4-FFF2-40B4-BE49-F238E27FC236}">
                <a16:creationId xmlns:a16="http://schemas.microsoft.com/office/drawing/2014/main" id="{2D807321-E60C-4EFA-8F64-63321D099D0C}"/>
              </a:ext>
            </a:extLst>
          </p:cNvPr>
          <p:cNvGrpSpPr/>
          <p:nvPr/>
        </p:nvGrpSpPr>
        <p:grpSpPr>
          <a:xfrm>
            <a:off x="5446912" y="3582471"/>
            <a:ext cx="42477" cy="64243"/>
            <a:chOff x="6692132" y="2875520"/>
            <a:chExt cx="122768" cy="186532"/>
          </a:xfrm>
          <a:solidFill>
            <a:srgbClr val="009FBA"/>
          </a:solidFill>
        </p:grpSpPr>
        <p:cxnSp>
          <p:nvCxnSpPr>
            <p:cNvPr id="332" name="Straight Connector 331">
              <a:extLst>
                <a:ext uri="{FF2B5EF4-FFF2-40B4-BE49-F238E27FC236}">
                  <a16:creationId xmlns:a16="http://schemas.microsoft.com/office/drawing/2014/main" id="{B2B12D38-8629-4696-9016-0F94BE9FEC15}"/>
                </a:ext>
              </a:extLst>
            </p:cNvPr>
            <p:cNvCxnSpPr>
              <a:cxnSpLocks/>
            </p:cNvCxnSpPr>
            <p:nvPr/>
          </p:nvCxnSpPr>
          <p:spPr>
            <a:xfrm flipV="1">
              <a:off x="6753700" y="2877942"/>
              <a:ext cx="0" cy="184110"/>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333" name="Straight Connector 332">
              <a:extLst>
                <a:ext uri="{FF2B5EF4-FFF2-40B4-BE49-F238E27FC236}">
                  <a16:creationId xmlns:a16="http://schemas.microsoft.com/office/drawing/2014/main" id="{59F47B9D-DB42-4AF2-B689-1DBC90A00B49}"/>
                </a:ext>
              </a:extLst>
            </p:cNvPr>
            <p:cNvCxnSpPr>
              <a:cxnSpLocks/>
            </p:cNvCxnSpPr>
            <p:nvPr/>
          </p:nvCxnSpPr>
          <p:spPr>
            <a:xfrm flipH="1">
              <a:off x="6692132" y="3062052"/>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a:extLst>
                <a:ext uri="{FF2B5EF4-FFF2-40B4-BE49-F238E27FC236}">
                  <a16:creationId xmlns:a16="http://schemas.microsoft.com/office/drawing/2014/main" id="{3A1C3C26-18AA-4608-A145-8FC6878526B5}"/>
                </a:ext>
              </a:extLst>
            </p:cNvPr>
            <p:cNvCxnSpPr>
              <a:cxnSpLocks/>
            </p:cNvCxnSpPr>
            <p:nvPr/>
          </p:nvCxnSpPr>
          <p:spPr>
            <a:xfrm flipH="1">
              <a:off x="6696028" y="2875520"/>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99" name="Oval 98">
            <a:extLst>
              <a:ext uri="{FF2B5EF4-FFF2-40B4-BE49-F238E27FC236}">
                <a16:creationId xmlns:a16="http://schemas.microsoft.com/office/drawing/2014/main" id="{6AFB02FF-CA4F-4FC4-993A-15D3F254E9B9}"/>
              </a:ext>
            </a:extLst>
          </p:cNvPr>
          <p:cNvSpPr/>
          <p:nvPr/>
        </p:nvSpPr>
        <p:spPr>
          <a:xfrm>
            <a:off x="5446665" y="3593613"/>
            <a:ext cx="42843"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00" name="Group 99">
            <a:extLst>
              <a:ext uri="{FF2B5EF4-FFF2-40B4-BE49-F238E27FC236}">
                <a16:creationId xmlns:a16="http://schemas.microsoft.com/office/drawing/2014/main" id="{63BC90E7-F552-4E08-B88A-DB4028B463C6}"/>
              </a:ext>
            </a:extLst>
          </p:cNvPr>
          <p:cNvGrpSpPr/>
          <p:nvPr/>
        </p:nvGrpSpPr>
        <p:grpSpPr>
          <a:xfrm>
            <a:off x="5514685" y="3458047"/>
            <a:ext cx="41499" cy="114420"/>
            <a:chOff x="6695330" y="2790041"/>
            <a:chExt cx="119938" cy="332219"/>
          </a:xfrm>
          <a:solidFill>
            <a:srgbClr val="009FBA"/>
          </a:solidFill>
        </p:grpSpPr>
        <p:cxnSp>
          <p:nvCxnSpPr>
            <p:cNvPr id="329" name="Straight Connector 328">
              <a:extLst>
                <a:ext uri="{FF2B5EF4-FFF2-40B4-BE49-F238E27FC236}">
                  <a16:creationId xmlns:a16="http://schemas.microsoft.com/office/drawing/2014/main" id="{7B0691BA-0F70-4209-888F-223938403F82}"/>
                </a:ext>
              </a:extLst>
            </p:cNvPr>
            <p:cNvCxnSpPr>
              <a:cxnSpLocks/>
            </p:cNvCxnSpPr>
            <p:nvPr/>
          </p:nvCxnSpPr>
          <p:spPr>
            <a:xfrm flipV="1">
              <a:off x="6754766" y="2790041"/>
              <a:ext cx="0" cy="332219"/>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330" name="Straight Connector 329">
              <a:extLst>
                <a:ext uri="{FF2B5EF4-FFF2-40B4-BE49-F238E27FC236}">
                  <a16:creationId xmlns:a16="http://schemas.microsoft.com/office/drawing/2014/main" id="{33D13668-EB3A-4392-8720-86E1533D3498}"/>
                </a:ext>
              </a:extLst>
            </p:cNvPr>
            <p:cNvCxnSpPr>
              <a:cxnSpLocks/>
            </p:cNvCxnSpPr>
            <p:nvPr/>
          </p:nvCxnSpPr>
          <p:spPr>
            <a:xfrm flipH="1">
              <a:off x="6696396" y="3122259"/>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a:extLst>
                <a:ext uri="{FF2B5EF4-FFF2-40B4-BE49-F238E27FC236}">
                  <a16:creationId xmlns:a16="http://schemas.microsoft.com/office/drawing/2014/main" id="{A97E36A2-2752-4B3D-80B5-4F54FF08DFE1}"/>
                </a:ext>
              </a:extLst>
            </p:cNvPr>
            <p:cNvCxnSpPr>
              <a:cxnSpLocks/>
            </p:cNvCxnSpPr>
            <p:nvPr/>
          </p:nvCxnSpPr>
          <p:spPr>
            <a:xfrm flipH="1">
              <a:off x="6695330" y="2790041"/>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01" name="Oval 100">
            <a:extLst>
              <a:ext uri="{FF2B5EF4-FFF2-40B4-BE49-F238E27FC236}">
                <a16:creationId xmlns:a16="http://schemas.microsoft.com/office/drawing/2014/main" id="{FEAF7BAE-0278-4443-8B49-7BC097E05F50}"/>
              </a:ext>
            </a:extLst>
          </p:cNvPr>
          <p:cNvSpPr/>
          <p:nvPr/>
        </p:nvSpPr>
        <p:spPr>
          <a:xfrm>
            <a:off x="5514438" y="3494956"/>
            <a:ext cx="42843"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02" name="Group 101">
            <a:extLst>
              <a:ext uri="{FF2B5EF4-FFF2-40B4-BE49-F238E27FC236}">
                <a16:creationId xmlns:a16="http://schemas.microsoft.com/office/drawing/2014/main" id="{5DBE52C9-6110-4614-B290-20D8587BEAD5}"/>
              </a:ext>
            </a:extLst>
          </p:cNvPr>
          <p:cNvGrpSpPr/>
          <p:nvPr/>
        </p:nvGrpSpPr>
        <p:grpSpPr>
          <a:xfrm>
            <a:off x="5582869" y="3364375"/>
            <a:ext cx="42845" cy="168447"/>
            <a:chOff x="6695330" y="2713759"/>
            <a:chExt cx="123833" cy="489089"/>
          </a:xfrm>
          <a:solidFill>
            <a:srgbClr val="009FBA"/>
          </a:solidFill>
        </p:grpSpPr>
        <p:cxnSp>
          <p:nvCxnSpPr>
            <p:cNvPr id="326" name="Straight Connector 325">
              <a:extLst>
                <a:ext uri="{FF2B5EF4-FFF2-40B4-BE49-F238E27FC236}">
                  <a16:creationId xmlns:a16="http://schemas.microsoft.com/office/drawing/2014/main" id="{06082673-6A85-48FE-8846-B94E98B434B1}"/>
                </a:ext>
              </a:extLst>
            </p:cNvPr>
            <p:cNvCxnSpPr>
              <a:cxnSpLocks/>
            </p:cNvCxnSpPr>
            <p:nvPr/>
          </p:nvCxnSpPr>
          <p:spPr>
            <a:xfrm flipV="1">
              <a:off x="6761862" y="2713759"/>
              <a:ext cx="0" cy="489089"/>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327" name="Straight Connector 326">
              <a:extLst>
                <a:ext uri="{FF2B5EF4-FFF2-40B4-BE49-F238E27FC236}">
                  <a16:creationId xmlns:a16="http://schemas.microsoft.com/office/drawing/2014/main" id="{1A97BFB0-6C39-41C7-88C8-496D03C9BDA4}"/>
                </a:ext>
              </a:extLst>
            </p:cNvPr>
            <p:cNvCxnSpPr>
              <a:cxnSpLocks/>
            </p:cNvCxnSpPr>
            <p:nvPr/>
          </p:nvCxnSpPr>
          <p:spPr>
            <a:xfrm flipH="1">
              <a:off x="6695330" y="3202848"/>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a:extLst>
                <a:ext uri="{FF2B5EF4-FFF2-40B4-BE49-F238E27FC236}">
                  <a16:creationId xmlns:a16="http://schemas.microsoft.com/office/drawing/2014/main" id="{14B0C63A-34D6-4C36-993A-AC1340FD7ABF}"/>
                </a:ext>
              </a:extLst>
            </p:cNvPr>
            <p:cNvCxnSpPr>
              <a:cxnSpLocks/>
            </p:cNvCxnSpPr>
            <p:nvPr/>
          </p:nvCxnSpPr>
          <p:spPr>
            <a:xfrm flipH="1">
              <a:off x="6700291" y="2713759"/>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03" name="Oval 102">
            <a:extLst>
              <a:ext uri="{FF2B5EF4-FFF2-40B4-BE49-F238E27FC236}">
                <a16:creationId xmlns:a16="http://schemas.microsoft.com/office/drawing/2014/main" id="{D7F9AD90-379F-4F7E-B714-B67226F72955}"/>
              </a:ext>
            </a:extLst>
          </p:cNvPr>
          <p:cNvSpPr/>
          <p:nvPr/>
        </p:nvSpPr>
        <p:spPr>
          <a:xfrm>
            <a:off x="5583731" y="3427561"/>
            <a:ext cx="42843"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104" name="Oval 103">
            <a:extLst>
              <a:ext uri="{FF2B5EF4-FFF2-40B4-BE49-F238E27FC236}">
                <a16:creationId xmlns:a16="http://schemas.microsoft.com/office/drawing/2014/main" id="{6928C412-755B-409C-A184-9460AEAE2C2C}"/>
              </a:ext>
            </a:extLst>
          </p:cNvPr>
          <p:cNvSpPr/>
          <p:nvPr/>
        </p:nvSpPr>
        <p:spPr>
          <a:xfrm>
            <a:off x="5651203" y="3350661"/>
            <a:ext cx="42843"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105" name="Oval 104">
            <a:extLst>
              <a:ext uri="{FF2B5EF4-FFF2-40B4-BE49-F238E27FC236}">
                <a16:creationId xmlns:a16="http://schemas.microsoft.com/office/drawing/2014/main" id="{2F0F7B57-41CC-4DE0-B2EE-DAEDAFE90B30}"/>
              </a:ext>
            </a:extLst>
          </p:cNvPr>
          <p:cNvSpPr/>
          <p:nvPr/>
        </p:nvSpPr>
        <p:spPr>
          <a:xfrm>
            <a:off x="5718909" y="3280989"/>
            <a:ext cx="42843"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106" name="Oval 105">
            <a:extLst>
              <a:ext uri="{FF2B5EF4-FFF2-40B4-BE49-F238E27FC236}">
                <a16:creationId xmlns:a16="http://schemas.microsoft.com/office/drawing/2014/main" id="{20EB612C-482E-41B0-834A-2BBE09275EDD}"/>
              </a:ext>
            </a:extLst>
          </p:cNvPr>
          <p:cNvSpPr/>
          <p:nvPr/>
        </p:nvSpPr>
        <p:spPr>
          <a:xfrm>
            <a:off x="5787613" y="3098788"/>
            <a:ext cx="42843"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cxnSp>
        <p:nvCxnSpPr>
          <p:cNvPr id="107" name="Straight Connector 106">
            <a:extLst>
              <a:ext uri="{FF2B5EF4-FFF2-40B4-BE49-F238E27FC236}">
                <a16:creationId xmlns:a16="http://schemas.microsoft.com/office/drawing/2014/main" id="{E177CAFC-BF60-470E-812A-73311EEE720D}"/>
              </a:ext>
            </a:extLst>
          </p:cNvPr>
          <p:cNvCxnSpPr>
            <a:cxnSpLocks/>
          </p:cNvCxnSpPr>
          <p:nvPr/>
        </p:nvCxnSpPr>
        <p:spPr>
          <a:xfrm flipV="1">
            <a:off x="5878013" y="2926681"/>
            <a:ext cx="0" cy="175427"/>
          </a:xfrm>
          <a:prstGeom prst="line">
            <a:avLst/>
          </a:prstGeom>
          <a:solidFill>
            <a:srgbClr val="009FBA"/>
          </a:solid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108" name="Straight Connector 107">
            <a:extLst>
              <a:ext uri="{FF2B5EF4-FFF2-40B4-BE49-F238E27FC236}">
                <a16:creationId xmlns:a16="http://schemas.microsoft.com/office/drawing/2014/main" id="{2E2F8BB3-6F46-4506-95F1-7B1437484505}"/>
              </a:ext>
            </a:extLst>
          </p:cNvPr>
          <p:cNvCxnSpPr>
            <a:cxnSpLocks/>
          </p:cNvCxnSpPr>
          <p:nvPr/>
        </p:nvCxnSpPr>
        <p:spPr>
          <a:xfrm flipH="1">
            <a:off x="5856711" y="3102107"/>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6865EC64-915B-4EF4-A1FA-2AC877858685}"/>
              </a:ext>
            </a:extLst>
          </p:cNvPr>
          <p:cNvCxnSpPr>
            <a:cxnSpLocks/>
          </p:cNvCxnSpPr>
          <p:nvPr/>
        </p:nvCxnSpPr>
        <p:spPr>
          <a:xfrm flipH="1">
            <a:off x="5857448" y="2926681"/>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0" name="Oval 109">
            <a:extLst>
              <a:ext uri="{FF2B5EF4-FFF2-40B4-BE49-F238E27FC236}">
                <a16:creationId xmlns:a16="http://schemas.microsoft.com/office/drawing/2014/main" id="{1AE97651-5F53-48E9-AD61-020C3FF0BE45}"/>
              </a:ext>
            </a:extLst>
          </p:cNvPr>
          <p:cNvSpPr/>
          <p:nvPr/>
        </p:nvSpPr>
        <p:spPr>
          <a:xfrm>
            <a:off x="5857201" y="2993171"/>
            <a:ext cx="42843"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cxnSp>
        <p:nvCxnSpPr>
          <p:cNvPr id="111" name="Straight Connector 110">
            <a:extLst>
              <a:ext uri="{FF2B5EF4-FFF2-40B4-BE49-F238E27FC236}">
                <a16:creationId xmlns:a16="http://schemas.microsoft.com/office/drawing/2014/main" id="{7C3EC7DF-5F11-4A83-940B-27F59774A908}"/>
              </a:ext>
            </a:extLst>
          </p:cNvPr>
          <p:cNvCxnSpPr>
            <a:cxnSpLocks/>
          </p:cNvCxnSpPr>
          <p:nvPr/>
        </p:nvCxnSpPr>
        <p:spPr>
          <a:xfrm flipV="1">
            <a:off x="5946570" y="2749992"/>
            <a:ext cx="0" cy="217301"/>
          </a:xfrm>
          <a:prstGeom prst="line">
            <a:avLst/>
          </a:prstGeom>
          <a:solidFill>
            <a:srgbClr val="009FBA"/>
          </a:solid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112" name="Straight Connector 111">
            <a:extLst>
              <a:ext uri="{FF2B5EF4-FFF2-40B4-BE49-F238E27FC236}">
                <a16:creationId xmlns:a16="http://schemas.microsoft.com/office/drawing/2014/main" id="{9BB0F5C2-DDA0-4E34-BC6D-DE953313164E}"/>
              </a:ext>
            </a:extLst>
          </p:cNvPr>
          <p:cNvCxnSpPr>
            <a:cxnSpLocks/>
          </p:cNvCxnSpPr>
          <p:nvPr/>
        </p:nvCxnSpPr>
        <p:spPr>
          <a:xfrm flipH="1">
            <a:off x="5925268" y="2967293"/>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82C63847-D6F7-4252-907F-C6BCE8C73A75}"/>
              </a:ext>
            </a:extLst>
          </p:cNvPr>
          <p:cNvCxnSpPr>
            <a:cxnSpLocks/>
          </p:cNvCxnSpPr>
          <p:nvPr/>
        </p:nvCxnSpPr>
        <p:spPr>
          <a:xfrm flipH="1">
            <a:off x="5925268" y="2749991"/>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4" name="Oval 113">
            <a:extLst>
              <a:ext uri="{FF2B5EF4-FFF2-40B4-BE49-F238E27FC236}">
                <a16:creationId xmlns:a16="http://schemas.microsoft.com/office/drawing/2014/main" id="{C8B34F49-E39B-4BD3-9D22-C655BB9E4EA3}"/>
              </a:ext>
            </a:extLst>
          </p:cNvPr>
          <p:cNvSpPr/>
          <p:nvPr/>
        </p:nvSpPr>
        <p:spPr>
          <a:xfrm>
            <a:off x="5924654" y="2839259"/>
            <a:ext cx="42843"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cxnSp>
        <p:nvCxnSpPr>
          <p:cNvPr id="115" name="Straight Connector 114">
            <a:extLst>
              <a:ext uri="{FF2B5EF4-FFF2-40B4-BE49-F238E27FC236}">
                <a16:creationId xmlns:a16="http://schemas.microsoft.com/office/drawing/2014/main" id="{C43D2184-A8C8-4BCC-A920-A601341F6F13}"/>
              </a:ext>
            </a:extLst>
          </p:cNvPr>
          <p:cNvCxnSpPr>
            <a:cxnSpLocks/>
          </p:cNvCxnSpPr>
          <p:nvPr/>
        </p:nvCxnSpPr>
        <p:spPr>
          <a:xfrm flipV="1">
            <a:off x="6013166" y="2618303"/>
            <a:ext cx="0" cy="175783"/>
          </a:xfrm>
          <a:prstGeom prst="line">
            <a:avLst/>
          </a:prstGeom>
          <a:solidFill>
            <a:srgbClr val="009FBA"/>
          </a:solid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116" name="Straight Connector 115">
            <a:extLst>
              <a:ext uri="{FF2B5EF4-FFF2-40B4-BE49-F238E27FC236}">
                <a16:creationId xmlns:a16="http://schemas.microsoft.com/office/drawing/2014/main" id="{3F72D85B-3997-4991-9B35-4D9BEFB1E391}"/>
              </a:ext>
            </a:extLst>
          </p:cNvPr>
          <p:cNvCxnSpPr>
            <a:cxnSpLocks/>
          </p:cNvCxnSpPr>
          <p:nvPr/>
        </p:nvCxnSpPr>
        <p:spPr>
          <a:xfrm flipH="1">
            <a:off x="5993710" y="2794085"/>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A74975F6-42B3-481E-B334-9D4C9DBBF400}"/>
              </a:ext>
            </a:extLst>
          </p:cNvPr>
          <p:cNvCxnSpPr>
            <a:cxnSpLocks/>
          </p:cNvCxnSpPr>
          <p:nvPr/>
        </p:nvCxnSpPr>
        <p:spPr>
          <a:xfrm flipH="1">
            <a:off x="5992603" y="2618302"/>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8" name="Oval 117">
            <a:extLst>
              <a:ext uri="{FF2B5EF4-FFF2-40B4-BE49-F238E27FC236}">
                <a16:creationId xmlns:a16="http://schemas.microsoft.com/office/drawing/2014/main" id="{A64FF4EB-E5E3-464B-AAA2-6CD582013EE2}"/>
              </a:ext>
            </a:extLst>
          </p:cNvPr>
          <p:cNvSpPr/>
          <p:nvPr/>
        </p:nvSpPr>
        <p:spPr>
          <a:xfrm>
            <a:off x="5991623" y="2686617"/>
            <a:ext cx="42841"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cxnSp>
        <p:nvCxnSpPr>
          <p:cNvPr id="119" name="Straight Connector 118">
            <a:extLst>
              <a:ext uri="{FF2B5EF4-FFF2-40B4-BE49-F238E27FC236}">
                <a16:creationId xmlns:a16="http://schemas.microsoft.com/office/drawing/2014/main" id="{343CE680-A123-4B16-B281-FFE2D692E756}"/>
              </a:ext>
            </a:extLst>
          </p:cNvPr>
          <p:cNvCxnSpPr>
            <a:cxnSpLocks/>
          </p:cNvCxnSpPr>
          <p:nvPr/>
        </p:nvCxnSpPr>
        <p:spPr>
          <a:xfrm flipV="1">
            <a:off x="6082214" y="2549244"/>
            <a:ext cx="0" cy="141257"/>
          </a:xfrm>
          <a:prstGeom prst="line">
            <a:avLst/>
          </a:prstGeom>
          <a:solidFill>
            <a:srgbClr val="009FBA"/>
          </a:solid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120" name="Straight Connector 119">
            <a:extLst>
              <a:ext uri="{FF2B5EF4-FFF2-40B4-BE49-F238E27FC236}">
                <a16:creationId xmlns:a16="http://schemas.microsoft.com/office/drawing/2014/main" id="{C9A6EABF-68BA-4884-9A94-DE0ECEE0269C}"/>
              </a:ext>
            </a:extLst>
          </p:cNvPr>
          <p:cNvCxnSpPr>
            <a:cxnSpLocks/>
          </p:cNvCxnSpPr>
          <p:nvPr/>
        </p:nvCxnSpPr>
        <p:spPr>
          <a:xfrm flipH="1">
            <a:off x="6062758" y="2690501"/>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86C66F8F-592D-4F17-89E7-318FDB0CC4A3}"/>
              </a:ext>
            </a:extLst>
          </p:cNvPr>
          <p:cNvCxnSpPr>
            <a:cxnSpLocks/>
          </p:cNvCxnSpPr>
          <p:nvPr/>
        </p:nvCxnSpPr>
        <p:spPr>
          <a:xfrm flipH="1">
            <a:off x="6061651" y="2549243"/>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38520A00-050D-4B70-B235-4863A8882F0F}"/>
              </a:ext>
            </a:extLst>
          </p:cNvPr>
          <p:cNvSpPr/>
          <p:nvPr/>
        </p:nvSpPr>
        <p:spPr>
          <a:xfrm>
            <a:off x="6060671" y="2599459"/>
            <a:ext cx="42841"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23" name="Group 122">
            <a:extLst>
              <a:ext uri="{FF2B5EF4-FFF2-40B4-BE49-F238E27FC236}">
                <a16:creationId xmlns:a16="http://schemas.microsoft.com/office/drawing/2014/main" id="{43188243-EFBC-4ED2-8A79-D25DA8AC1542}"/>
              </a:ext>
            </a:extLst>
          </p:cNvPr>
          <p:cNvGrpSpPr/>
          <p:nvPr/>
        </p:nvGrpSpPr>
        <p:grpSpPr>
          <a:xfrm>
            <a:off x="6129584" y="2391042"/>
            <a:ext cx="42236" cy="141257"/>
            <a:chOff x="6695330" y="2752175"/>
            <a:chExt cx="122071" cy="410143"/>
          </a:xfrm>
          <a:solidFill>
            <a:schemeClr val="accent1"/>
          </a:solidFill>
        </p:grpSpPr>
        <p:cxnSp>
          <p:nvCxnSpPr>
            <p:cNvPr id="323" name="Straight Connector 322">
              <a:extLst>
                <a:ext uri="{FF2B5EF4-FFF2-40B4-BE49-F238E27FC236}">
                  <a16:creationId xmlns:a16="http://schemas.microsoft.com/office/drawing/2014/main" id="{AA574865-3965-4D07-A28B-894B6BE819A3}"/>
                </a:ext>
              </a:extLst>
            </p:cNvPr>
            <p:cNvCxnSpPr>
              <a:cxnSpLocks/>
            </p:cNvCxnSpPr>
            <p:nvPr/>
          </p:nvCxnSpPr>
          <p:spPr>
            <a:xfrm flipV="1">
              <a:off x="6754766" y="2752175"/>
              <a:ext cx="0" cy="410143"/>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324" name="Straight Connector 323">
              <a:extLst>
                <a:ext uri="{FF2B5EF4-FFF2-40B4-BE49-F238E27FC236}">
                  <a16:creationId xmlns:a16="http://schemas.microsoft.com/office/drawing/2014/main" id="{9B2EE1B8-E213-4E0E-8D75-CF39C7A6C8AE}"/>
                </a:ext>
              </a:extLst>
            </p:cNvPr>
            <p:cNvCxnSpPr>
              <a:cxnSpLocks/>
            </p:cNvCxnSpPr>
            <p:nvPr/>
          </p:nvCxnSpPr>
          <p:spPr>
            <a:xfrm flipH="1">
              <a:off x="6698529" y="3162318"/>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a:extLst>
                <a:ext uri="{FF2B5EF4-FFF2-40B4-BE49-F238E27FC236}">
                  <a16:creationId xmlns:a16="http://schemas.microsoft.com/office/drawing/2014/main" id="{EB2429A7-B048-4604-8252-431B84C54347}"/>
                </a:ext>
              </a:extLst>
            </p:cNvPr>
            <p:cNvCxnSpPr>
              <a:cxnSpLocks/>
            </p:cNvCxnSpPr>
            <p:nvPr/>
          </p:nvCxnSpPr>
          <p:spPr>
            <a:xfrm flipH="1">
              <a:off x="6695330" y="2752175"/>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24" name="Oval 123">
            <a:extLst>
              <a:ext uri="{FF2B5EF4-FFF2-40B4-BE49-F238E27FC236}">
                <a16:creationId xmlns:a16="http://schemas.microsoft.com/office/drawing/2014/main" id="{0C1F49A1-53B2-461F-9056-D6EC74E46E7A}"/>
              </a:ext>
            </a:extLst>
          </p:cNvPr>
          <p:cNvSpPr/>
          <p:nvPr/>
        </p:nvSpPr>
        <p:spPr>
          <a:xfrm>
            <a:off x="6129588" y="2441256"/>
            <a:ext cx="42841"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25" name="Group 124">
            <a:extLst>
              <a:ext uri="{FF2B5EF4-FFF2-40B4-BE49-F238E27FC236}">
                <a16:creationId xmlns:a16="http://schemas.microsoft.com/office/drawing/2014/main" id="{7D46746C-A508-486C-AE3C-7AA9068D1733}"/>
              </a:ext>
            </a:extLst>
          </p:cNvPr>
          <p:cNvGrpSpPr/>
          <p:nvPr/>
        </p:nvGrpSpPr>
        <p:grpSpPr>
          <a:xfrm>
            <a:off x="6265899" y="2179359"/>
            <a:ext cx="41744" cy="154481"/>
            <a:chOff x="6695330" y="2737955"/>
            <a:chExt cx="120649" cy="448537"/>
          </a:xfrm>
          <a:solidFill>
            <a:schemeClr val="accent1"/>
          </a:solidFill>
        </p:grpSpPr>
        <p:cxnSp>
          <p:nvCxnSpPr>
            <p:cNvPr id="320" name="Straight Connector 319">
              <a:extLst>
                <a:ext uri="{FF2B5EF4-FFF2-40B4-BE49-F238E27FC236}">
                  <a16:creationId xmlns:a16="http://schemas.microsoft.com/office/drawing/2014/main" id="{9AF85EC3-D064-4B9B-8BB5-D40980F69D53}"/>
                </a:ext>
              </a:extLst>
            </p:cNvPr>
            <p:cNvCxnSpPr>
              <a:cxnSpLocks/>
            </p:cNvCxnSpPr>
            <p:nvPr/>
          </p:nvCxnSpPr>
          <p:spPr>
            <a:xfrm flipV="1">
              <a:off x="6753344" y="2737955"/>
              <a:ext cx="0" cy="448534"/>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321" name="Straight Connector 320">
              <a:extLst>
                <a:ext uri="{FF2B5EF4-FFF2-40B4-BE49-F238E27FC236}">
                  <a16:creationId xmlns:a16="http://schemas.microsoft.com/office/drawing/2014/main" id="{A29DE017-89B7-427D-999B-228B6F8C5921}"/>
                </a:ext>
              </a:extLst>
            </p:cNvPr>
            <p:cNvCxnSpPr>
              <a:cxnSpLocks/>
            </p:cNvCxnSpPr>
            <p:nvPr/>
          </p:nvCxnSpPr>
          <p:spPr>
            <a:xfrm flipH="1">
              <a:off x="6697107" y="3186492"/>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362266E1-022F-48E8-8655-7CAA1711CBC3}"/>
                </a:ext>
              </a:extLst>
            </p:cNvPr>
            <p:cNvCxnSpPr>
              <a:cxnSpLocks/>
            </p:cNvCxnSpPr>
            <p:nvPr/>
          </p:nvCxnSpPr>
          <p:spPr>
            <a:xfrm flipH="1">
              <a:off x="6695330" y="2737955"/>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26" name="Oval 125">
            <a:extLst>
              <a:ext uri="{FF2B5EF4-FFF2-40B4-BE49-F238E27FC236}">
                <a16:creationId xmlns:a16="http://schemas.microsoft.com/office/drawing/2014/main" id="{F9D740C6-6BFF-42C0-97C5-5D1DE85374CE}"/>
              </a:ext>
            </a:extLst>
          </p:cNvPr>
          <p:cNvSpPr/>
          <p:nvPr/>
        </p:nvSpPr>
        <p:spPr>
          <a:xfrm>
            <a:off x="6265904" y="2234475"/>
            <a:ext cx="42841"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127" name="Oval 126">
            <a:extLst>
              <a:ext uri="{FF2B5EF4-FFF2-40B4-BE49-F238E27FC236}">
                <a16:creationId xmlns:a16="http://schemas.microsoft.com/office/drawing/2014/main" id="{A4218C69-09D8-4A8C-9DC1-8AD42E99D365}"/>
              </a:ext>
            </a:extLst>
          </p:cNvPr>
          <p:cNvSpPr/>
          <p:nvPr/>
        </p:nvSpPr>
        <p:spPr>
          <a:xfrm>
            <a:off x="6197658" y="2408647"/>
            <a:ext cx="42843"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28" name="Group 127">
            <a:extLst>
              <a:ext uri="{FF2B5EF4-FFF2-40B4-BE49-F238E27FC236}">
                <a16:creationId xmlns:a16="http://schemas.microsoft.com/office/drawing/2014/main" id="{60231395-E1E6-4E65-942E-2E1B22C89F56}"/>
              </a:ext>
            </a:extLst>
          </p:cNvPr>
          <p:cNvGrpSpPr/>
          <p:nvPr/>
        </p:nvGrpSpPr>
        <p:grpSpPr>
          <a:xfrm>
            <a:off x="6333979" y="2282091"/>
            <a:ext cx="41252" cy="81304"/>
            <a:chOff x="6695330" y="2836356"/>
            <a:chExt cx="119227" cy="236064"/>
          </a:xfrm>
          <a:solidFill>
            <a:schemeClr val="accent1"/>
          </a:solidFill>
        </p:grpSpPr>
        <p:cxnSp>
          <p:nvCxnSpPr>
            <p:cNvPr id="317" name="Straight Connector 316">
              <a:extLst>
                <a:ext uri="{FF2B5EF4-FFF2-40B4-BE49-F238E27FC236}">
                  <a16:creationId xmlns:a16="http://schemas.microsoft.com/office/drawing/2014/main" id="{8B57E68A-CB8C-47AD-8BB6-B2B758E8BC8C}"/>
                </a:ext>
              </a:extLst>
            </p:cNvPr>
            <p:cNvCxnSpPr>
              <a:cxnSpLocks/>
            </p:cNvCxnSpPr>
            <p:nvPr/>
          </p:nvCxnSpPr>
          <p:spPr>
            <a:xfrm flipV="1">
              <a:off x="6754766" y="2836356"/>
              <a:ext cx="0" cy="231798"/>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318" name="Straight Connector 317">
              <a:extLst>
                <a:ext uri="{FF2B5EF4-FFF2-40B4-BE49-F238E27FC236}">
                  <a16:creationId xmlns:a16="http://schemas.microsoft.com/office/drawing/2014/main" id="{B3F03027-0DE5-4EFB-9B78-276C2E715AFA}"/>
                </a:ext>
              </a:extLst>
            </p:cNvPr>
            <p:cNvCxnSpPr>
              <a:cxnSpLocks/>
            </p:cNvCxnSpPr>
            <p:nvPr/>
          </p:nvCxnSpPr>
          <p:spPr>
            <a:xfrm flipH="1">
              <a:off x="6695685" y="3072420"/>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C3762090-7BD2-4E03-BD6E-98E92CFB7F88}"/>
                </a:ext>
              </a:extLst>
            </p:cNvPr>
            <p:cNvCxnSpPr>
              <a:cxnSpLocks/>
            </p:cNvCxnSpPr>
            <p:nvPr/>
          </p:nvCxnSpPr>
          <p:spPr>
            <a:xfrm flipH="1">
              <a:off x="6695330" y="2836356"/>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29" name="Oval 128">
            <a:extLst>
              <a:ext uri="{FF2B5EF4-FFF2-40B4-BE49-F238E27FC236}">
                <a16:creationId xmlns:a16="http://schemas.microsoft.com/office/drawing/2014/main" id="{7DEE8ED2-A56B-4868-A913-0773413D1143}"/>
              </a:ext>
            </a:extLst>
          </p:cNvPr>
          <p:cNvSpPr/>
          <p:nvPr/>
        </p:nvSpPr>
        <p:spPr>
          <a:xfrm>
            <a:off x="6333983" y="2303314"/>
            <a:ext cx="42841" cy="42640"/>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30" name="Group 129">
            <a:extLst>
              <a:ext uri="{FF2B5EF4-FFF2-40B4-BE49-F238E27FC236}">
                <a16:creationId xmlns:a16="http://schemas.microsoft.com/office/drawing/2014/main" id="{EF45A11C-A17C-484A-850D-5B92E63067B8}"/>
              </a:ext>
            </a:extLst>
          </p:cNvPr>
          <p:cNvGrpSpPr/>
          <p:nvPr/>
        </p:nvGrpSpPr>
        <p:grpSpPr>
          <a:xfrm>
            <a:off x="6402049" y="2190687"/>
            <a:ext cx="41744" cy="81793"/>
            <a:chOff x="6695330" y="2844888"/>
            <a:chExt cx="120649" cy="237487"/>
          </a:xfrm>
          <a:solidFill>
            <a:schemeClr val="accent1"/>
          </a:solidFill>
        </p:grpSpPr>
        <p:cxnSp>
          <p:nvCxnSpPr>
            <p:cNvPr id="314" name="Straight Connector 313">
              <a:extLst>
                <a:ext uri="{FF2B5EF4-FFF2-40B4-BE49-F238E27FC236}">
                  <a16:creationId xmlns:a16="http://schemas.microsoft.com/office/drawing/2014/main" id="{6E112327-CCE2-425A-AFFD-C427B7136963}"/>
                </a:ext>
              </a:extLst>
            </p:cNvPr>
            <p:cNvCxnSpPr>
              <a:cxnSpLocks/>
            </p:cNvCxnSpPr>
            <p:nvPr/>
          </p:nvCxnSpPr>
          <p:spPr>
            <a:xfrm flipV="1">
              <a:off x="6754766" y="2844888"/>
              <a:ext cx="0" cy="237487"/>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315" name="Straight Connector 314">
              <a:extLst>
                <a:ext uri="{FF2B5EF4-FFF2-40B4-BE49-F238E27FC236}">
                  <a16:creationId xmlns:a16="http://schemas.microsoft.com/office/drawing/2014/main" id="{680D9616-D6FE-4CD0-B295-96FB5A8DEB00}"/>
                </a:ext>
              </a:extLst>
            </p:cNvPr>
            <p:cNvCxnSpPr>
              <a:cxnSpLocks/>
            </p:cNvCxnSpPr>
            <p:nvPr/>
          </p:nvCxnSpPr>
          <p:spPr>
            <a:xfrm flipH="1">
              <a:off x="6697107" y="3082375"/>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835FC8DC-4E0F-44BA-991B-8E07A7F16B32}"/>
                </a:ext>
              </a:extLst>
            </p:cNvPr>
            <p:cNvCxnSpPr>
              <a:cxnSpLocks/>
            </p:cNvCxnSpPr>
            <p:nvPr/>
          </p:nvCxnSpPr>
          <p:spPr>
            <a:xfrm flipH="1">
              <a:off x="6695330" y="2844888"/>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31" name="Oval 130">
            <a:extLst>
              <a:ext uri="{FF2B5EF4-FFF2-40B4-BE49-F238E27FC236}">
                <a16:creationId xmlns:a16="http://schemas.microsoft.com/office/drawing/2014/main" id="{B5D90296-6294-48E1-9764-BF54461EA33C}"/>
              </a:ext>
            </a:extLst>
          </p:cNvPr>
          <p:cNvSpPr/>
          <p:nvPr/>
        </p:nvSpPr>
        <p:spPr>
          <a:xfrm>
            <a:off x="6402054" y="2208973"/>
            <a:ext cx="42841"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32" name="Group 131">
            <a:extLst>
              <a:ext uri="{FF2B5EF4-FFF2-40B4-BE49-F238E27FC236}">
                <a16:creationId xmlns:a16="http://schemas.microsoft.com/office/drawing/2014/main" id="{6E5C4B58-98F0-43FD-9F6F-863925C87D22}"/>
              </a:ext>
            </a:extLst>
          </p:cNvPr>
          <p:cNvGrpSpPr/>
          <p:nvPr/>
        </p:nvGrpSpPr>
        <p:grpSpPr>
          <a:xfrm>
            <a:off x="6469991" y="2064023"/>
            <a:ext cx="41744" cy="322120"/>
            <a:chOff x="6695330" y="2493629"/>
            <a:chExt cx="120649" cy="935277"/>
          </a:xfrm>
          <a:solidFill>
            <a:schemeClr val="accent1"/>
          </a:solidFill>
        </p:grpSpPr>
        <p:cxnSp>
          <p:nvCxnSpPr>
            <p:cNvPr id="311" name="Straight Connector 310">
              <a:extLst>
                <a:ext uri="{FF2B5EF4-FFF2-40B4-BE49-F238E27FC236}">
                  <a16:creationId xmlns:a16="http://schemas.microsoft.com/office/drawing/2014/main" id="{D0FDE74C-5DA8-4528-A4E0-0D57A313FDB6}"/>
                </a:ext>
              </a:extLst>
            </p:cNvPr>
            <p:cNvCxnSpPr>
              <a:cxnSpLocks/>
            </p:cNvCxnSpPr>
            <p:nvPr/>
          </p:nvCxnSpPr>
          <p:spPr>
            <a:xfrm flipV="1">
              <a:off x="6754766" y="2493629"/>
              <a:ext cx="0" cy="935277"/>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312" name="Straight Connector 311">
              <a:extLst>
                <a:ext uri="{FF2B5EF4-FFF2-40B4-BE49-F238E27FC236}">
                  <a16:creationId xmlns:a16="http://schemas.microsoft.com/office/drawing/2014/main" id="{9F8C99E0-1329-4AA0-B605-A8465895F020}"/>
                </a:ext>
              </a:extLst>
            </p:cNvPr>
            <p:cNvCxnSpPr>
              <a:cxnSpLocks/>
            </p:cNvCxnSpPr>
            <p:nvPr/>
          </p:nvCxnSpPr>
          <p:spPr>
            <a:xfrm flipH="1">
              <a:off x="6697107" y="3428906"/>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D06AD6FF-D4C9-4FB4-A198-AF56876C8D04}"/>
                </a:ext>
              </a:extLst>
            </p:cNvPr>
            <p:cNvCxnSpPr>
              <a:cxnSpLocks/>
            </p:cNvCxnSpPr>
            <p:nvPr/>
          </p:nvCxnSpPr>
          <p:spPr>
            <a:xfrm flipH="1">
              <a:off x="6695330" y="2493629"/>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33" name="Oval 132">
            <a:extLst>
              <a:ext uri="{FF2B5EF4-FFF2-40B4-BE49-F238E27FC236}">
                <a16:creationId xmlns:a16="http://schemas.microsoft.com/office/drawing/2014/main" id="{CFCCD669-B844-416C-B8E7-58C283ACCDBF}"/>
              </a:ext>
            </a:extLst>
          </p:cNvPr>
          <p:cNvSpPr/>
          <p:nvPr/>
        </p:nvSpPr>
        <p:spPr>
          <a:xfrm>
            <a:off x="6469996" y="2203283"/>
            <a:ext cx="42841"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34" name="Group 133">
            <a:extLst>
              <a:ext uri="{FF2B5EF4-FFF2-40B4-BE49-F238E27FC236}">
                <a16:creationId xmlns:a16="http://schemas.microsoft.com/office/drawing/2014/main" id="{50936C10-072E-4DBE-AD25-6AE1B2313595}"/>
              </a:ext>
            </a:extLst>
          </p:cNvPr>
          <p:cNvGrpSpPr/>
          <p:nvPr/>
        </p:nvGrpSpPr>
        <p:grpSpPr>
          <a:xfrm>
            <a:off x="6537981" y="2098919"/>
            <a:ext cx="41744" cy="175811"/>
            <a:chOff x="6695330" y="2709788"/>
            <a:chExt cx="120649" cy="510467"/>
          </a:xfrm>
          <a:solidFill>
            <a:schemeClr val="accent1"/>
          </a:solidFill>
        </p:grpSpPr>
        <p:cxnSp>
          <p:nvCxnSpPr>
            <p:cNvPr id="308" name="Straight Connector 307">
              <a:extLst>
                <a:ext uri="{FF2B5EF4-FFF2-40B4-BE49-F238E27FC236}">
                  <a16:creationId xmlns:a16="http://schemas.microsoft.com/office/drawing/2014/main" id="{2F52B88B-A388-479D-84A1-F0D72D3084DE}"/>
                </a:ext>
              </a:extLst>
            </p:cNvPr>
            <p:cNvCxnSpPr>
              <a:cxnSpLocks/>
            </p:cNvCxnSpPr>
            <p:nvPr/>
          </p:nvCxnSpPr>
          <p:spPr>
            <a:xfrm flipV="1">
              <a:off x="6754766" y="2709788"/>
              <a:ext cx="0" cy="510466"/>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309" name="Straight Connector 308">
              <a:extLst>
                <a:ext uri="{FF2B5EF4-FFF2-40B4-BE49-F238E27FC236}">
                  <a16:creationId xmlns:a16="http://schemas.microsoft.com/office/drawing/2014/main" id="{BC689492-F724-42FE-8195-FB483303390F}"/>
                </a:ext>
              </a:extLst>
            </p:cNvPr>
            <p:cNvCxnSpPr>
              <a:cxnSpLocks/>
            </p:cNvCxnSpPr>
            <p:nvPr/>
          </p:nvCxnSpPr>
          <p:spPr>
            <a:xfrm flipH="1">
              <a:off x="6697107" y="3220255"/>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9620960C-4F2B-4038-A2A3-68F0A548E067}"/>
                </a:ext>
              </a:extLst>
            </p:cNvPr>
            <p:cNvCxnSpPr>
              <a:cxnSpLocks/>
            </p:cNvCxnSpPr>
            <p:nvPr/>
          </p:nvCxnSpPr>
          <p:spPr>
            <a:xfrm flipH="1">
              <a:off x="6695330" y="2709788"/>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35" name="Oval 134">
            <a:extLst>
              <a:ext uri="{FF2B5EF4-FFF2-40B4-BE49-F238E27FC236}">
                <a16:creationId xmlns:a16="http://schemas.microsoft.com/office/drawing/2014/main" id="{ADA033EB-ED40-444D-9790-DD69A997A514}"/>
              </a:ext>
            </a:extLst>
          </p:cNvPr>
          <p:cNvSpPr/>
          <p:nvPr/>
        </p:nvSpPr>
        <p:spPr>
          <a:xfrm>
            <a:off x="6537986" y="2163731"/>
            <a:ext cx="42841"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36" name="Group 135">
            <a:extLst>
              <a:ext uri="{FF2B5EF4-FFF2-40B4-BE49-F238E27FC236}">
                <a16:creationId xmlns:a16="http://schemas.microsoft.com/office/drawing/2014/main" id="{207CEDA5-B13E-40A4-ADCC-38B3A78B786E}"/>
              </a:ext>
            </a:extLst>
          </p:cNvPr>
          <p:cNvGrpSpPr/>
          <p:nvPr/>
        </p:nvGrpSpPr>
        <p:grpSpPr>
          <a:xfrm>
            <a:off x="6608769" y="2170080"/>
            <a:ext cx="41744" cy="170513"/>
            <a:chOff x="6695330" y="2709788"/>
            <a:chExt cx="120649" cy="495084"/>
          </a:xfrm>
          <a:solidFill>
            <a:schemeClr val="accent1"/>
          </a:solidFill>
        </p:grpSpPr>
        <p:cxnSp>
          <p:nvCxnSpPr>
            <p:cNvPr id="305" name="Straight Connector 304">
              <a:extLst>
                <a:ext uri="{FF2B5EF4-FFF2-40B4-BE49-F238E27FC236}">
                  <a16:creationId xmlns:a16="http://schemas.microsoft.com/office/drawing/2014/main" id="{882AE87E-36AB-4E12-867F-86D6AE943645}"/>
                </a:ext>
              </a:extLst>
            </p:cNvPr>
            <p:cNvCxnSpPr>
              <a:cxnSpLocks/>
            </p:cNvCxnSpPr>
            <p:nvPr/>
          </p:nvCxnSpPr>
          <p:spPr>
            <a:xfrm flipV="1">
              <a:off x="6754766" y="2709788"/>
              <a:ext cx="0" cy="495084"/>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306" name="Straight Connector 305">
              <a:extLst>
                <a:ext uri="{FF2B5EF4-FFF2-40B4-BE49-F238E27FC236}">
                  <a16:creationId xmlns:a16="http://schemas.microsoft.com/office/drawing/2014/main" id="{8254BACD-54AF-40B2-921C-FCF5A1DDD6CF}"/>
                </a:ext>
              </a:extLst>
            </p:cNvPr>
            <p:cNvCxnSpPr>
              <a:cxnSpLocks/>
            </p:cNvCxnSpPr>
            <p:nvPr/>
          </p:nvCxnSpPr>
          <p:spPr>
            <a:xfrm flipH="1">
              <a:off x="6697107" y="3203190"/>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329D70C9-44B3-4C17-8ED4-128DAEAE9389}"/>
                </a:ext>
              </a:extLst>
            </p:cNvPr>
            <p:cNvCxnSpPr>
              <a:cxnSpLocks/>
            </p:cNvCxnSpPr>
            <p:nvPr/>
          </p:nvCxnSpPr>
          <p:spPr>
            <a:xfrm flipH="1">
              <a:off x="6695330" y="2709788"/>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37" name="Oval 136">
            <a:extLst>
              <a:ext uri="{FF2B5EF4-FFF2-40B4-BE49-F238E27FC236}">
                <a16:creationId xmlns:a16="http://schemas.microsoft.com/office/drawing/2014/main" id="{07763626-F314-4192-97E4-5ECF0D064D1B}"/>
              </a:ext>
            </a:extLst>
          </p:cNvPr>
          <p:cNvSpPr/>
          <p:nvPr/>
        </p:nvSpPr>
        <p:spPr>
          <a:xfrm>
            <a:off x="6608771" y="2234891"/>
            <a:ext cx="42843" cy="42640"/>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38" name="Group 137">
            <a:extLst>
              <a:ext uri="{FF2B5EF4-FFF2-40B4-BE49-F238E27FC236}">
                <a16:creationId xmlns:a16="http://schemas.microsoft.com/office/drawing/2014/main" id="{E8E322EE-85A7-48C5-A3E9-6172B9FA0C4D}"/>
              </a:ext>
            </a:extLst>
          </p:cNvPr>
          <p:cNvGrpSpPr/>
          <p:nvPr/>
        </p:nvGrpSpPr>
        <p:grpSpPr>
          <a:xfrm>
            <a:off x="6675171" y="2224602"/>
            <a:ext cx="41744" cy="42484"/>
            <a:chOff x="6695330" y="2844888"/>
            <a:chExt cx="120649" cy="123353"/>
          </a:xfrm>
          <a:solidFill>
            <a:srgbClr val="009FBA"/>
          </a:solidFill>
        </p:grpSpPr>
        <p:cxnSp>
          <p:nvCxnSpPr>
            <p:cNvPr id="303" name="Straight Connector 302">
              <a:extLst>
                <a:ext uri="{FF2B5EF4-FFF2-40B4-BE49-F238E27FC236}">
                  <a16:creationId xmlns:a16="http://schemas.microsoft.com/office/drawing/2014/main" id="{10F50FA2-B0E9-4984-9B7B-50DC40D4C747}"/>
                </a:ext>
              </a:extLst>
            </p:cNvPr>
            <p:cNvCxnSpPr>
              <a:cxnSpLocks/>
            </p:cNvCxnSpPr>
            <p:nvPr/>
          </p:nvCxnSpPr>
          <p:spPr>
            <a:xfrm flipH="1">
              <a:off x="6697107" y="2968241"/>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82F8BA2D-2226-48BF-912D-A9EFB506D233}"/>
                </a:ext>
              </a:extLst>
            </p:cNvPr>
            <p:cNvCxnSpPr>
              <a:cxnSpLocks/>
            </p:cNvCxnSpPr>
            <p:nvPr/>
          </p:nvCxnSpPr>
          <p:spPr>
            <a:xfrm flipH="1">
              <a:off x="6695330" y="2844888"/>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39" name="Oval 138">
            <a:extLst>
              <a:ext uri="{FF2B5EF4-FFF2-40B4-BE49-F238E27FC236}">
                <a16:creationId xmlns:a16="http://schemas.microsoft.com/office/drawing/2014/main" id="{713F3AC2-7DA8-4428-8B4D-BA05B388312E}"/>
              </a:ext>
            </a:extLst>
          </p:cNvPr>
          <p:cNvSpPr/>
          <p:nvPr/>
        </p:nvSpPr>
        <p:spPr>
          <a:xfrm>
            <a:off x="6675678" y="2225919"/>
            <a:ext cx="42841" cy="426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40" name="Group 139">
            <a:extLst>
              <a:ext uri="{FF2B5EF4-FFF2-40B4-BE49-F238E27FC236}">
                <a16:creationId xmlns:a16="http://schemas.microsoft.com/office/drawing/2014/main" id="{D70DA30B-83B5-4331-BB54-961A49BED4DB}"/>
              </a:ext>
            </a:extLst>
          </p:cNvPr>
          <p:cNvGrpSpPr/>
          <p:nvPr/>
        </p:nvGrpSpPr>
        <p:grpSpPr>
          <a:xfrm>
            <a:off x="6743249" y="2212396"/>
            <a:ext cx="41744" cy="154665"/>
            <a:chOff x="6695330" y="2728724"/>
            <a:chExt cx="120649" cy="459031"/>
          </a:xfrm>
          <a:solidFill>
            <a:schemeClr val="accent1"/>
          </a:solidFill>
        </p:grpSpPr>
        <p:cxnSp>
          <p:nvCxnSpPr>
            <p:cNvPr id="299" name="Straight Connector 298">
              <a:extLst>
                <a:ext uri="{FF2B5EF4-FFF2-40B4-BE49-F238E27FC236}">
                  <a16:creationId xmlns:a16="http://schemas.microsoft.com/office/drawing/2014/main" id="{07928DB1-AAD1-4193-8CFE-E27783629395}"/>
                </a:ext>
              </a:extLst>
            </p:cNvPr>
            <p:cNvCxnSpPr>
              <a:cxnSpLocks/>
            </p:cNvCxnSpPr>
            <p:nvPr/>
          </p:nvCxnSpPr>
          <p:spPr>
            <a:xfrm flipV="1">
              <a:off x="6754766" y="2728724"/>
              <a:ext cx="0" cy="459031"/>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300" name="Straight Connector 299">
              <a:extLst>
                <a:ext uri="{FF2B5EF4-FFF2-40B4-BE49-F238E27FC236}">
                  <a16:creationId xmlns:a16="http://schemas.microsoft.com/office/drawing/2014/main" id="{515E49F0-43A3-45EE-B908-DEF13F8A654B}"/>
                </a:ext>
              </a:extLst>
            </p:cNvPr>
            <p:cNvCxnSpPr>
              <a:cxnSpLocks/>
            </p:cNvCxnSpPr>
            <p:nvPr/>
          </p:nvCxnSpPr>
          <p:spPr>
            <a:xfrm flipH="1">
              <a:off x="6697107" y="3187755"/>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0EC4D5C6-C52A-4D3D-A11D-B4A14A6ECB06}"/>
                </a:ext>
              </a:extLst>
            </p:cNvPr>
            <p:cNvCxnSpPr>
              <a:cxnSpLocks/>
            </p:cNvCxnSpPr>
            <p:nvPr/>
          </p:nvCxnSpPr>
          <p:spPr>
            <a:xfrm flipH="1">
              <a:off x="6695330" y="2728724"/>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41" name="Oval 140">
            <a:extLst>
              <a:ext uri="{FF2B5EF4-FFF2-40B4-BE49-F238E27FC236}">
                <a16:creationId xmlns:a16="http://schemas.microsoft.com/office/drawing/2014/main" id="{4C10C0E0-5673-4FD0-9A58-E23273556D30}"/>
              </a:ext>
            </a:extLst>
          </p:cNvPr>
          <p:cNvSpPr/>
          <p:nvPr/>
        </p:nvSpPr>
        <p:spPr>
          <a:xfrm>
            <a:off x="6743254" y="2269421"/>
            <a:ext cx="42841" cy="41715"/>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42" name="Group 141">
            <a:extLst>
              <a:ext uri="{FF2B5EF4-FFF2-40B4-BE49-F238E27FC236}">
                <a16:creationId xmlns:a16="http://schemas.microsoft.com/office/drawing/2014/main" id="{83C3D169-B3BF-48BE-A6ED-B2CA519FC988}"/>
              </a:ext>
            </a:extLst>
          </p:cNvPr>
          <p:cNvGrpSpPr/>
          <p:nvPr/>
        </p:nvGrpSpPr>
        <p:grpSpPr>
          <a:xfrm>
            <a:off x="6811961" y="2290734"/>
            <a:ext cx="41744" cy="60680"/>
            <a:chOff x="6695330" y="2869568"/>
            <a:chExt cx="120649" cy="180093"/>
          </a:xfrm>
          <a:solidFill>
            <a:schemeClr val="accent1"/>
          </a:solidFill>
        </p:grpSpPr>
        <p:cxnSp>
          <p:nvCxnSpPr>
            <p:cNvPr id="296" name="Straight Connector 295">
              <a:extLst>
                <a:ext uri="{FF2B5EF4-FFF2-40B4-BE49-F238E27FC236}">
                  <a16:creationId xmlns:a16="http://schemas.microsoft.com/office/drawing/2014/main" id="{044F6100-085F-4157-85C8-22515DF25E3E}"/>
                </a:ext>
              </a:extLst>
            </p:cNvPr>
            <p:cNvCxnSpPr>
              <a:cxnSpLocks/>
            </p:cNvCxnSpPr>
            <p:nvPr/>
          </p:nvCxnSpPr>
          <p:spPr>
            <a:xfrm flipV="1">
              <a:off x="6754766" y="2869568"/>
              <a:ext cx="0" cy="180093"/>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297" name="Straight Connector 296">
              <a:extLst>
                <a:ext uri="{FF2B5EF4-FFF2-40B4-BE49-F238E27FC236}">
                  <a16:creationId xmlns:a16="http://schemas.microsoft.com/office/drawing/2014/main" id="{A4D27ECC-2FBF-42A1-A149-D8D60FFFA43B}"/>
                </a:ext>
              </a:extLst>
            </p:cNvPr>
            <p:cNvCxnSpPr>
              <a:cxnSpLocks/>
            </p:cNvCxnSpPr>
            <p:nvPr/>
          </p:nvCxnSpPr>
          <p:spPr>
            <a:xfrm flipH="1">
              <a:off x="6697107" y="3049661"/>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a16="http://schemas.microsoft.com/office/drawing/2014/main" id="{343F7435-03AD-4F74-AD33-D51F0E0DC827}"/>
                </a:ext>
              </a:extLst>
            </p:cNvPr>
            <p:cNvCxnSpPr>
              <a:cxnSpLocks/>
            </p:cNvCxnSpPr>
            <p:nvPr/>
          </p:nvCxnSpPr>
          <p:spPr>
            <a:xfrm flipH="1">
              <a:off x="6695330" y="2869569"/>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43" name="Oval 142">
            <a:extLst>
              <a:ext uri="{FF2B5EF4-FFF2-40B4-BE49-F238E27FC236}">
                <a16:creationId xmlns:a16="http://schemas.microsoft.com/office/drawing/2014/main" id="{0BBE4222-BF3E-4F58-AD66-7441B9A915C0}"/>
              </a:ext>
            </a:extLst>
          </p:cNvPr>
          <p:cNvSpPr/>
          <p:nvPr/>
        </p:nvSpPr>
        <p:spPr>
          <a:xfrm>
            <a:off x="6811966" y="2300303"/>
            <a:ext cx="42841" cy="4171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44" name="Group 143">
            <a:extLst>
              <a:ext uri="{FF2B5EF4-FFF2-40B4-BE49-F238E27FC236}">
                <a16:creationId xmlns:a16="http://schemas.microsoft.com/office/drawing/2014/main" id="{093EA5F4-74F8-4920-8897-8FE3FDBC9F3F}"/>
              </a:ext>
            </a:extLst>
          </p:cNvPr>
          <p:cNvGrpSpPr/>
          <p:nvPr/>
        </p:nvGrpSpPr>
        <p:grpSpPr>
          <a:xfrm>
            <a:off x="6878957" y="2348183"/>
            <a:ext cx="41744" cy="85715"/>
            <a:chOff x="6695330" y="2832041"/>
            <a:chExt cx="120649" cy="254390"/>
          </a:xfrm>
          <a:solidFill>
            <a:schemeClr val="accent1"/>
          </a:solidFill>
        </p:grpSpPr>
        <p:cxnSp>
          <p:nvCxnSpPr>
            <p:cNvPr id="293" name="Straight Connector 292">
              <a:extLst>
                <a:ext uri="{FF2B5EF4-FFF2-40B4-BE49-F238E27FC236}">
                  <a16:creationId xmlns:a16="http://schemas.microsoft.com/office/drawing/2014/main" id="{1A49E2C6-1694-4BE5-8302-FA56472C7932}"/>
                </a:ext>
              </a:extLst>
            </p:cNvPr>
            <p:cNvCxnSpPr>
              <a:cxnSpLocks/>
            </p:cNvCxnSpPr>
            <p:nvPr/>
          </p:nvCxnSpPr>
          <p:spPr>
            <a:xfrm flipV="1">
              <a:off x="6754766" y="2832041"/>
              <a:ext cx="0" cy="252938"/>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294" name="Straight Connector 293">
              <a:extLst>
                <a:ext uri="{FF2B5EF4-FFF2-40B4-BE49-F238E27FC236}">
                  <a16:creationId xmlns:a16="http://schemas.microsoft.com/office/drawing/2014/main" id="{2C87541D-ACE8-4195-8BE4-D9CEF37F97AF}"/>
                </a:ext>
              </a:extLst>
            </p:cNvPr>
            <p:cNvCxnSpPr>
              <a:cxnSpLocks/>
            </p:cNvCxnSpPr>
            <p:nvPr/>
          </p:nvCxnSpPr>
          <p:spPr>
            <a:xfrm flipH="1">
              <a:off x="6697107" y="3086431"/>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3864A1D3-C7AA-4B43-B2A5-7B58410190A2}"/>
                </a:ext>
              </a:extLst>
            </p:cNvPr>
            <p:cNvCxnSpPr>
              <a:cxnSpLocks/>
            </p:cNvCxnSpPr>
            <p:nvPr/>
          </p:nvCxnSpPr>
          <p:spPr>
            <a:xfrm flipH="1">
              <a:off x="6695330" y="2832041"/>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45" name="Oval 144">
            <a:extLst>
              <a:ext uri="{FF2B5EF4-FFF2-40B4-BE49-F238E27FC236}">
                <a16:creationId xmlns:a16="http://schemas.microsoft.com/office/drawing/2014/main" id="{8F80ACBF-2B37-4A2E-9A65-AEE055A57022}"/>
              </a:ext>
            </a:extLst>
          </p:cNvPr>
          <p:cNvSpPr/>
          <p:nvPr/>
        </p:nvSpPr>
        <p:spPr>
          <a:xfrm>
            <a:off x="6878962" y="2370398"/>
            <a:ext cx="42841" cy="41715"/>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46" name="Group 145">
            <a:extLst>
              <a:ext uri="{FF2B5EF4-FFF2-40B4-BE49-F238E27FC236}">
                <a16:creationId xmlns:a16="http://schemas.microsoft.com/office/drawing/2014/main" id="{CBCC73C6-FAA5-4E65-91E1-C31B218B2A68}"/>
              </a:ext>
            </a:extLst>
          </p:cNvPr>
          <p:cNvGrpSpPr/>
          <p:nvPr/>
        </p:nvGrpSpPr>
        <p:grpSpPr>
          <a:xfrm>
            <a:off x="7017348" y="2444194"/>
            <a:ext cx="41252" cy="126365"/>
            <a:chOff x="6696752" y="2768080"/>
            <a:chExt cx="119227" cy="375038"/>
          </a:xfrm>
          <a:solidFill>
            <a:schemeClr val="accent1"/>
          </a:solidFill>
        </p:grpSpPr>
        <p:cxnSp>
          <p:nvCxnSpPr>
            <p:cNvPr id="290" name="Straight Connector 289">
              <a:extLst>
                <a:ext uri="{FF2B5EF4-FFF2-40B4-BE49-F238E27FC236}">
                  <a16:creationId xmlns:a16="http://schemas.microsoft.com/office/drawing/2014/main" id="{751CF649-3900-4B8F-926D-9B85DCB14B07}"/>
                </a:ext>
              </a:extLst>
            </p:cNvPr>
            <p:cNvCxnSpPr>
              <a:cxnSpLocks/>
            </p:cNvCxnSpPr>
            <p:nvPr/>
          </p:nvCxnSpPr>
          <p:spPr>
            <a:xfrm flipV="1">
              <a:off x="6756188" y="2768081"/>
              <a:ext cx="0" cy="375037"/>
            </a:xfrm>
            <a:prstGeom prst="line">
              <a:avLst/>
            </a:prstGeom>
            <a:grp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291" name="Straight Connector 290">
              <a:extLst>
                <a:ext uri="{FF2B5EF4-FFF2-40B4-BE49-F238E27FC236}">
                  <a16:creationId xmlns:a16="http://schemas.microsoft.com/office/drawing/2014/main" id="{FA25F35F-E48E-445B-AECE-2A0073F5D33A}"/>
                </a:ext>
              </a:extLst>
            </p:cNvPr>
            <p:cNvCxnSpPr>
              <a:cxnSpLocks/>
            </p:cNvCxnSpPr>
            <p:nvPr/>
          </p:nvCxnSpPr>
          <p:spPr>
            <a:xfrm flipH="1">
              <a:off x="6697107" y="3143118"/>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0236FE7E-A722-43E5-AD6F-B3E560CF1A5C}"/>
                </a:ext>
              </a:extLst>
            </p:cNvPr>
            <p:cNvCxnSpPr>
              <a:cxnSpLocks/>
            </p:cNvCxnSpPr>
            <p:nvPr/>
          </p:nvCxnSpPr>
          <p:spPr>
            <a:xfrm flipH="1">
              <a:off x="6696752" y="2768080"/>
              <a:ext cx="118872" cy="0"/>
            </a:xfrm>
            <a:prstGeom prst="line">
              <a:avLst/>
            </a:prstGeom>
            <a:grp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47" name="Oval 146">
            <a:extLst>
              <a:ext uri="{FF2B5EF4-FFF2-40B4-BE49-F238E27FC236}">
                <a16:creationId xmlns:a16="http://schemas.microsoft.com/office/drawing/2014/main" id="{BBC8D8B1-8F6E-44AE-B7BE-1FA80F52338D}"/>
              </a:ext>
            </a:extLst>
          </p:cNvPr>
          <p:cNvSpPr/>
          <p:nvPr/>
        </p:nvSpPr>
        <p:spPr>
          <a:xfrm>
            <a:off x="7016858" y="2487963"/>
            <a:ext cx="42843" cy="41715"/>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148" name="Oval 147">
            <a:extLst>
              <a:ext uri="{FF2B5EF4-FFF2-40B4-BE49-F238E27FC236}">
                <a16:creationId xmlns:a16="http://schemas.microsoft.com/office/drawing/2014/main" id="{EDFA9A97-A904-49FE-B6F1-E16E8C3ECC4D}"/>
              </a:ext>
            </a:extLst>
          </p:cNvPr>
          <p:cNvSpPr/>
          <p:nvPr/>
        </p:nvSpPr>
        <p:spPr>
          <a:xfrm>
            <a:off x="6948899" y="2449326"/>
            <a:ext cx="42843" cy="41715"/>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cxnSp>
        <p:nvCxnSpPr>
          <p:cNvPr id="149" name="Straight Connector 148">
            <a:extLst>
              <a:ext uri="{FF2B5EF4-FFF2-40B4-BE49-F238E27FC236}">
                <a16:creationId xmlns:a16="http://schemas.microsoft.com/office/drawing/2014/main" id="{E77E9C1E-4E0D-45B4-8479-3455F6136A8E}"/>
              </a:ext>
            </a:extLst>
          </p:cNvPr>
          <p:cNvCxnSpPr>
            <a:cxnSpLocks/>
          </p:cNvCxnSpPr>
          <p:nvPr/>
        </p:nvCxnSpPr>
        <p:spPr>
          <a:xfrm flipV="1">
            <a:off x="7104391" y="2478997"/>
            <a:ext cx="0" cy="122164"/>
          </a:xfrm>
          <a:prstGeom prst="line">
            <a:avLst/>
          </a:prstGeom>
          <a:solidFill>
            <a:srgbClr val="009FBA"/>
          </a:solid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150" name="Straight Connector 149">
            <a:extLst>
              <a:ext uri="{FF2B5EF4-FFF2-40B4-BE49-F238E27FC236}">
                <a16:creationId xmlns:a16="http://schemas.microsoft.com/office/drawing/2014/main" id="{BDE4786C-4AE4-4BE0-BF93-2CFEB340FFC1}"/>
              </a:ext>
            </a:extLst>
          </p:cNvPr>
          <p:cNvCxnSpPr>
            <a:cxnSpLocks/>
          </p:cNvCxnSpPr>
          <p:nvPr/>
        </p:nvCxnSpPr>
        <p:spPr>
          <a:xfrm flipH="1">
            <a:off x="7083951" y="2601161"/>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7FAB4CE5-5E11-4761-A15C-68FC666AC598}"/>
              </a:ext>
            </a:extLst>
          </p:cNvPr>
          <p:cNvCxnSpPr>
            <a:cxnSpLocks/>
          </p:cNvCxnSpPr>
          <p:nvPr/>
        </p:nvCxnSpPr>
        <p:spPr>
          <a:xfrm flipH="1">
            <a:off x="7083828" y="2478507"/>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2" name="Oval 151">
            <a:extLst>
              <a:ext uri="{FF2B5EF4-FFF2-40B4-BE49-F238E27FC236}">
                <a16:creationId xmlns:a16="http://schemas.microsoft.com/office/drawing/2014/main" id="{A900DB61-2A77-42F2-B416-C544D81A63D6}"/>
              </a:ext>
            </a:extLst>
          </p:cNvPr>
          <p:cNvSpPr/>
          <p:nvPr/>
        </p:nvSpPr>
        <p:spPr>
          <a:xfrm>
            <a:off x="7083338" y="2520031"/>
            <a:ext cx="42843" cy="41715"/>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cxnSp>
        <p:nvCxnSpPr>
          <p:cNvPr id="153" name="Straight Connector 152">
            <a:extLst>
              <a:ext uri="{FF2B5EF4-FFF2-40B4-BE49-F238E27FC236}">
                <a16:creationId xmlns:a16="http://schemas.microsoft.com/office/drawing/2014/main" id="{05C7D823-60A5-41E1-8BC9-93CFE63C619A}"/>
              </a:ext>
            </a:extLst>
          </p:cNvPr>
          <p:cNvCxnSpPr>
            <a:cxnSpLocks/>
          </p:cNvCxnSpPr>
          <p:nvPr/>
        </p:nvCxnSpPr>
        <p:spPr>
          <a:xfrm flipV="1">
            <a:off x="7174305" y="2507379"/>
            <a:ext cx="0" cy="150599"/>
          </a:xfrm>
          <a:prstGeom prst="line">
            <a:avLst/>
          </a:prstGeom>
          <a:solidFill>
            <a:srgbClr val="009FBA"/>
          </a:solid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154" name="Straight Connector 153">
            <a:extLst>
              <a:ext uri="{FF2B5EF4-FFF2-40B4-BE49-F238E27FC236}">
                <a16:creationId xmlns:a16="http://schemas.microsoft.com/office/drawing/2014/main" id="{A8223131-0720-4981-AF2F-0DBA747BBC31}"/>
              </a:ext>
            </a:extLst>
          </p:cNvPr>
          <p:cNvCxnSpPr>
            <a:cxnSpLocks/>
          </p:cNvCxnSpPr>
          <p:nvPr/>
        </p:nvCxnSpPr>
        <p:spPr>
          <a:xfrm flipH="1">
            <a:off x="7153864" y="2657977"/>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0670758C-89B5-4585-9898-79BE05D3E863}"/>
              </a:ext>
            </a:extLst>
          </p:cNvPr>
          <p:cNvCxnSpPr>
            <a:cxnSpLocks/>
          </p:cNvCxnSpPr>
          <p:nvPr/>
        </p:nvCxnSpPr>
        <p:spPr>
          <a:xfrm flipH="1">
            <a:off x="7153742" y="2506889"/>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6" name="Oval 155">
            <a:extLst>
              <a:ext uri="{FF2B5EF4-FFF2-40B4-BE49-F238E27FC236}">
                <a16:creationId xmlns:a16="http://schemas.microsoft.com/office/drawing/2014/main" id="{5C6AB157-3A55-4688-A771-9CC287BB9F15}"/>
              </a:ext>
            </a:extLst>
          </p:cNvPr>
          <p:cNvSpPr/>
          <p:nvPr/>
        </p:nvSpPr>
        <p:spPr>
          <a:xfrm>
            <a:off x="7153250" y="2560966"/>
            <a:ext cx="42843" cy="41715"/>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cxnSp>
        <p:nvCxnSpPr>
          <p:cNvPr id="157" name="Straight Connector 156">
            <a:extLst>
              <a:ext uri="{FF2B5EF4-FFF2-40B4-BE49-F238E27FC236}">
                <a16:creationId xmlns:a16="http://schemas.microsoft.com/office/drawing/2014/main" id="{018E5309-38BF-4936-B028-73363238AE60}"/>
              </a:ext>
            </a:extLst>
          </p:cNvPr>
          <p:cNvCxnSpPr>
            <a:cxnSpLocks/>
          </p:cNvCxnSpPr>
          <p:nvPr/>
        </p:nvCxnSpPr>
        <p:spPr>
          <a:xfrm flipV="1">
            <a:off x="7242866" y="2610475"/>
            <a:ext cx="0" cy="118783"/>
          </a:xfrm>
          <a:prstGeom prst="line">
            <a:avLst/>
          </a:prstGeom>
          <a:solidFill>
            <a:srgbClr val="009FBA"/>
          </a:solid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158" name="Straight Connector 157">
            <a:extLst>
              <a:ext uri="{FF2B5EF4-FFF2-40B4-BE49-F238E27FC236}">
                <a16:creationId xmlns:a16="http://schemas.microsoft.com/office/drawing/2014/main" id="{1F6E0806-FD23-4966-9C8E-6A51E7C5293C}"/>
              </a:ext>
            </a:extLst>
          </p:cNvPr>
          <p:cNvCxnSpPr>
            <a:cxnSpLocks/>
          </p:cNvCxnSpPr>
          <p:nvPr/>
        </p:nvCxnSpPr>
        <p:spPr>
          <a:xfrm flipH="1">
            <a:off x="7222426" y="2728767"/>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8AC27123-AE73-4906-8870-F41D49C85949}"/>
              </a:ext>
            </a:extLst>
          </p:cNvPr>
          <p:cNvCxnSpPr>
            <a:cxnSpLocks/>
          </p:cNvCxnSpPr>
          <p:nvPr/>
        </p:nvCxnSpPr>
        <p:spPr>
          <a:xfrm flipH="1">
            <a:off x="7222303" y="2609983"/>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60" name="Oval 159">
            <a:extLst>
              <a:ext uri="{FF2B5EF4-FFF2-40B4-BE49-F238E27FC236}">
                <a16:creationId xmlns:a16="http://schemas.microsoft.com/office/drawing/2014/main" id="{50706C41-413A-42C0-8E3B-2AF41A776DA7}"/>
              </a:ext>
            </a:extLst>
          </p:cNvPr>
          <p:cNvSpPr/>
          <p:nvPr/>
        </p:nvSpPr>
        <p:spPr>
          <a:xfrm>
            <a:off x="7221811" y="2650249"/>
            <a:ext cx="42843" cy="41715"/>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cxnSp>
        <p:nvCxnSpPr>
          <p:cNvPr id="161" name="Straight Connector 160">
            <a:extLst>
              <a:ext uri="{FF2B5EF4-FFF2-40B4-BE49-F238E27FC236}">
                <a16:creationId xmlns:a16="http://schemas.microsoft.com/office/drawing/2014/main" id="{7DDDA475-6176-4723-A329-A0C36138986D}"/>
              </a:ext>
            </a:extLst>
          </p:cNvPr>
          <p:cNvCxnSpPr>
            <a:cxnSpLocks/>
          </p:cNvCxnSpPr>
          <p:nvPr/>
        </p:nvCxnSpPr>
        <p:spPr>
          <a:xfrm flipV="1">
            <a:off x="7310329" y="2589391"/>
            <a:ext cx="0" cy="186135"/>
          </a:xfrm>
          <a:prstGeom prst="line">
            <a:avLst/>
          </a:prstGeom>
          <a:solidFill>
            <a:srgbClr val="009FBA"/>
          </a:solid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162" name="Straight Connector 161">
            <a:extLst>
              <a:ext uri="{FF2B5EF4-FFF2-40B4-BE49-F238E27FC236}">
                <a16:creationId xmlns:a16="http://schemas.microsoft.com/office/drawing/2014/main" id="{64191752-D429-4FFB-8F08-3D146C8D0642}"/>
              </a:ext>
            </a:extLst>
          </p:cNvPr>
          <p:cNvCxnSpPr>
            <a:cxnSpLocks/>
          </p:cNvCxnSpPr>
          <p:nvPr/>
        </p:nvCxnSpPr>
        <p:spPr>
          <a:xfrm flipH="1">
            <a:off x="7289888" y="2775525"/>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1744E646-8770-416C-8A3A-2F3AB545151D}"/>
              </a:ext>
            </a:extLst>
          </p:cNvPr>
          <p:cNvCxnSpPr>
            <a:cxnSpLocks/>
          </p:cNvCxnSpPr>
          <p:nvPr/>
        </p:nvCxnSpPr>
        <p:spPr>
          <a:xfrm flipH="1">
            <a:off x="7289766" y="2589390"/>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64" name="Oval 163">
            <a:extLst>
              <a:ext uri="{FF2B5EF4-FFF2-40B4-BE49-F238E27FC236}">
                <a16:creationId xmlns:a16="http://schemas.microsoft.com/office/drawing/2014/main" id="{85F72DD2-F576-4D96-9FB0-F0CD2678E3CE}"/>
              </a:ext>
            </a:extLst>
          </p:cNvPr>
          <p:cNvSpPr/>
          <p:nvPr/>
        </p:nvSpPr>
        <p:spPr>
          <a:xfrm>
            <a:off x="7289274" y="2663078"/>
            <a:ext cx="42843" cy="41715"/>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cxnSp>
        <p:nvCxnSpPr>
          <p:cNvPr id="165" name="Straight Connector 164">
            <a:extLst>
              <a:ext uri="{FF2B5EF4-FFF2-40B4-BE49-F238E27FC236}">
                <a16:creationId xmlns:a16="http://schemas.microsoft.com/office/drawing/2014/main" id="{708641B7-F562-403A-9DE6-807BA301E207}"/>
              </a:ext>
            </a:extLst>
          </p:cNvPr>
          <p:cNvCxnSpPr>
            <a:cxnSpLocks/>
          </p:cNvCxnSpPr>
          <p:nvPr/>
        </p:nvCxnSpPr>
        <p:spPr>
          <a:xfrm flipV="1">
            <a:off x="7378389" y="2549244"/>
            <a:ext cx="0" cy="274036"/>
          </a:xfrm>
          <a:prstGeom prst="line">
            <a:avLst/>
          </a:prstGeom>
          <a:solidFill>
            <a:srgbClr val="009FBA"/>
          </a:solid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cxnSp>
        <p:nvCxnSpPr>
          <p:cNvPr id="166" name="Straight Connector 165">
            <a:extLst>
              <a:ext uri="{FF2B5EF4-FFF2-40B4-BE49-F238E27FC236}">
                <a16:creationId xmlns:a16="http://schemas.microsoft.com/office/drawing/2014/main" id="{2E143AF7-6C94-4575-AA30-C6BC015E688B}"/>
              </a:ext>
            </a:extLst>
          </p:cNvPr>
          <p:cNvCxnSpPr>
            <a:cxnSpLocks/>
          </p:cNvCxnSpPr>
          <p:nvPr/>
        </p:nvCxnSpPr>
        <p:spPr>
          <a:xfrm flipH="1">
            <a:off x="7357948" y="2823279"/>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B2E25F34-8541-4909-9ABD-B53727C4C8B5}"/>
              </a:ext>
            </a:extLst>
          </p:cNvPr>
          <p:cNvCxnSpPr>
            <a:cxnSpLocks/>
          </p:cNvCxnSpPr>
          <p:nvPr/>
        </p:nvCxnSpPr>
        <p:spPr>
          <a:xfrm flipH="1">
            <a:off x="7357826" y="2549243"/>
            <a:ext cx="41129" cy="0"/>
          </a:xfrm>
          <a:prstGeom prst="line">
            <a:avLst/>
          </a:prstGeom>
          <a:solidFill>
            <a:srgbClr val="009FBA"/>
          </a:solidFill>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68" name="Oval 167">
            <a:extLst>
              <a:ext uri="{FF2B5EF4-FFF2-40B4-BE49-F238E27FC236}">
                <a16:creationId xmlns:a16="http://schemas.microsoft.com/office/drawing/2014/main" id="{20DBB49D-E0B7-4602-8A4B-41D8D0CD80D2}"/>
              </a:ext>
            </a:extLst>
          </p:cNvPr>
          <p:cNvSpPr/>
          <p:nvPr/>
        </p:nvSpPr>
        <p:spPr>
          <a:xfrm>
            <a:off x="7357334" y="2664553"/>
            <a:ext cx="42843" cy="41715"/>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169" name="Freeform: Shape 168">
            <a:extLst>
              <a:ext uri="{FF2B5EF4-FFF2-40B4-BE49-F238E27FC236}">
                <a16:creationId xmlns:a16="http://schemas.microsoft.com/office/drawing/2014/main" id="{589FA86A-C50C-4163-B0C1-0A28B17EE008}"/>
              </a:ext>
            </a:extLst>
          </p:cNvPr>
          <p:cNvSpPr/>
          <p:nvPr/>
        </p:nvSpPr>
        <p:spPr>
          <a:xfrm>
            <a:off x="5058440" y="2187045"/>
            <a:ext cx="2320453" cy="1604180"/>
          </a:xfrm>
          <a:custGeom>
            <a:avLst/>
            <a:gdLst>
              <a:gd name="connsiteX0" fmla="*/ 0 w 15011400"/>
              <a:gd name="connsiteY0" fmla="*/ 10496550 h 10496550"/>
              <a:gd name="connsiteX1" fmla="*/ 76200 w 15011400"/>
              <a:gd name="connsiteY1" fmla="*/ 10496550 h 10496550"/>
              <a:gd name="connsiteX2" fmla="*/ 438150 w 15011400"/>
              <a:gd name="connsiteY2" fmla="*/ 9639300 h 10496550"/>
              <a:gd name="connsiteX3" fmla="*/ 895350 w 15011400"/>
              <a:gd name="connsiteY3" fmla="*/ 10039350 h 10496550"/>
              <a:gd name="connsiteX4" fmla="*/ 1276350 w 15011400"/>
              <a:gd name="connsiteY4" fmla="*/ 9906000 h 10496550"/>
              <a:gd name="connsiteX5" fmla="*/ 1733550 w 15011400"/>
              <a:gd name="connsiteY5" fmla="*/ 9734550 h 10496550"/>
              <a:gd name="connsiteX6" fmla="*/ 2228850 w 15011400"/>
              <a:gd name="connsiteY6" fmla="*/ 9105900 h 10496550"/>
              <a:gd name="connsiteX7" fmla="*/ 2705100 w 15011400"/>
              <a:gd name="connsiteY7" fmla="*/ 9334500 h 10496550"/>
              <a:gd name="connsiteX8" fmla="*/ 3124200 w 15011400"/>
              <a:gd name="connsiteY8" fmla="*/ 8591550 h 10496550"/>
              <a:gd name="connsiteX9" fmla="*/ 3543300 w 15011400"/>
              <a:gd name="connsiteY9" fmla="*/ 8248650 h 10496550"/>
              <a:gd name="connsiteX10" fmla="*/ 3924300 w 15011400"/>
              <a:gd name="connsiteY10" fmla="*/ 7753350 h 10496550"/>
              <a:gd name="connsiteX11" fmla="*/ 4419600 w 15011400"/>
              <a:gd name="connsiteY11" fmla="*/ 7258050 h 10496550"/>
              <a:gd name="connsiteX12" fmla="*/ 4800600 w 15011400"/>
              <a:gd name="connsiteY12" fmla="*/ 6134100 h 10496550"/>
              <a:gd name="connsiteX13" fmla="*/ 5410200 w 15011400"/>
              <a:gd name="connsiteY13" fmla="*/ 5391150 h 10496550"/>
              <a:gd name="connsiteX14" fmla="*/ 5734050 w 15011400"/>
              <a:gd name="connsiteY14" fmla="*/ 4457700 h 10496550"/>
              <a:gd name="connsiteX15" fmla="*/ 5734050 w 15011400"/>
              <a:gd name="connsiteY15" fmla="*/ 4457700 h 10496550"/>
              <a:gd name="connsiteX16" fmla="*/ 6191250 w 15011400"/>
              <a:gd name="connsiteY16" fmla="*/ 3429000 h 10496550"/>
              <a:gd name="connsiteX17" fmla="*/ 6629400 w 15011400"/>
              <a:gd name="connsiteY17" fmla="*/ 2857500 h 10496550"/>
              <a:gd name="connsiteX18" fmla="*/ 7105650 w 15011400"/>
              <a:gd name="connsiteY18" fmla="*/ 1790700 h 10496550"/>
              <a:gd name="connsiteX19" fmla="*/ 7543800 w 15011400"/>
              <a:gd name="connsiteY19" fmla="*/ 1581150 h 10496550"/>
              <a:gd name="connsiteX20" fmla="*/ 7962900 w 15011400"/>
              <a:gd name="connsiteY20" fmla="*/ 495300 h 10496550"/>
              <a:gd name="connsiteX21" fmla="*/ 8420100 w 15011400"/>
              <a:gd name="connsiteY21" fmla="*/ 914400 h 10496550"/>
              <a:gd name="connsiteX22" fmla="*/ 8839200 w 15011400"/>
              <a:gd name="connsiteY22" fmla="*/ 361950 h 10496550"/>
              <a:gd name="connsiteX23" fmla="*/ 9277350 w 15011400"/>
              <a:gd name="connsiteY23" fmla="*/ 266700 h 10496550"/>
              <a:gd name="connsiteX24" fmla="*/ 9734550 w 15011400"/>
              <a:gd name="connsiteY24" fmla="*/ 0 h 10496550"/>
              <a:gd name="connsiteX25" fmla="*/ 10153650 w 15011400"/>
              <a:gd name="connsiteY25" fmla="*/ 495300 h 10496550"/>
              <a:gd name="connsiteX26" fmla="*/ 10591800 w 15011400"/>
              <a:gd name="connsiteY26" fmla="*/ 419100 h 10496550"/>
              <a:gd name="connsiteX27" fmla="*/ 11029950 w 15011400"/>
              <a:gd name="connsiteY27" fmla="*/ 742950 h 10496550"/>
              <a:gd name="connsiteX28" fmla="*/ 11468100 w 15011400"/>
              <a:gd name="connsiteY28" fmla="*/ 914400 h 10496550"/>
              <a:gd name="connsiteX29" fmla="*/ 11906250 w 15011400"/>
              <a:gd name="connsiteY29" fmla="*/ 1352550 h 10496550"/>
              <a:gd name="connsiteX30" fmla="*/ 12363450 w 15011400"/>
              <a:gd name="connsiteY30" fmla="*/ 1924050 h 10496550"/>
              <a:gd name="connsiteX31" fmla="*/ 12896850 w 15011400"/>
              <a:gd name="connsiteY31" fmla="*/ 2133600 h 10496550"/>
              <a:gd name="connsiteX32" fmla="*/ 13182600 w 15011400"/>
              <a:gd name="connsiteY32" fmla="*/ 2343150 h 10496550"/>
              <a:gd name="connsiteX33" fmla="*/ 13696950 w 15011400"/>
              <a:gd name="connsiteY33" fmla="*/ 2590800 h 10496550"/>
              <a:gd name="connsiteX34" fmla="*/ 14249400 w 15011400"/>
              <a:gd name="connsiteY34" fmla="*/ 3238500 h 10496550"/>
              <a:gd name="connsiteX35" fmla="*/ 14497050 w 15011400"/>
              <a:gd name="connsiteY35" fmla="*/ 3238500 h 10496550"/>
              <a:gd name="connsiteX36" fmla="*/ 15011400 w 15011400"/>
              <a:gd name="connsiteY36" fmla="*/ 3257550 h 10496550"/>
              <a:gd name="connsiteX0" fmla="*/ 0 w 14935200"/>
              <a:gd name="connsiteY0" fmla="*/ 10496550 h 10496550"/>
              <a:gd name="connsiteX1" fmla="*/ 361950 w 14935200"/>
              <a:gd name="connsiteY1" fmla="*/ 9639300 h 10496550"/>
              <a:gd name="connsiteX2" fmla="*/ 819150 w 14935200"/>
              <a:gd name="connsiteY2" fmla="*/ 10039350 h 10496550"/>
              <a:gd name="connsiteX3" fmla="*/ 1200150 w 14935200"/>
              <a:gd name="connsiteY3" fmla="*/ 9906000 h 10496550"/>
              <a:gd name="connsiteX4" fmla="*/ 1657350 w 14935200"/>
              <a:gd name="connsiteY4" fmla="*/ 9734550 h 10496550"/>
              <a:gd name="connsiteX5" fmla="*/ 2152650 w 14935200"/>
              <a:gd name="connsiteY5" fmla="*/ 9105900 h 10496550"/>
              <a:gd name="connsiteX6" fmla="*/ 2628900 w 14935200"/>
              <a:gd name="connsiteY6" fmla="*/ 9334500 h 10496550"/>
              <a:gd name="connsiteX7" fmla="*/ 3048000 w 14935200"/>
              <a:gd name="connsiteY7" fmla="*/ 8591550 h 10496550"/>
              <a:gd name="connsiteX8" fmla="*/ 3467100 w 14935200"/>
              <a:gd name="connsiteY8" fmla="*/ 8248650 h 10496550"/>
              <a:gd name="connsiteX9" fmla="*/ 3848100 w 14935200"/>
              <a:gd name="connsiteY9" fmla="*/ 7753350 h 10496550"/>
              <a:gd name="connsiteX10" fmla="*/ 4343400 w 14935200"/>
              <a:gd name="connsiteY10" fmla="*/ 7258050 h 10496550"/>
              <a:gd name="connsiteX11" fmla="*/ 4724400 w 14935200"/>
              <a:gd name="connsiteY11" fmla="*/ 6134100 h 10496550"/>
              <a:gd name="connsiteX12" fmla="*/ 5334000 w 14935200"/>
              <a:gd name="connsiteY12" fmla="*/ 5391150 h 10496550"/>
              <a:gd name="connsiteX13" fmla="*/ 5657850 w 14935200"/>
              <a:gd name="connsiteY13" fmla="*/ 4457700 h 10496550"/>
              <a:gd name="connsiteX14" fmla="*/ 5657850 w 14935200"/>
              <a:gd name="connsiteY14" fmla="*/ 4457700 h 10496550"/>
              <a:gd name="connsiteX15" fmla="*/ 6115050 w 14935200"/>
              <a:gd name="connsiteY15" fmla="*/ 3429000 h 10496550"/>
              <a:gd name="connsiteX16" fmla="*/ 6553200 w 14935200"/>
              <a:gd name="connsiteY16" fmla="*/ 2857500 h 10496550"/>
              <a:gd name="connsiteX17" fmla="*/ 7029450 w 14935200"/>
              <a:gd name="connsiteY17" fmla="*/ 1790700 h 10496550"/>
              <a:gd name="connsiteX18" fmla="*/ 7467600 w 14935200"/>
              <a:gd name="connsiteY18" fmla="*/ 1581150 h 10496550"/>
              <a:gd name="connsiteX19" fmla="*/ 7886700 w 14935200"/>
              <a:gd name="connsiteY19" fmla="*/ 495300 h 10496550"/>
              <a:gd name="connsiteX20" fmla="*/ 8343900 w 14935200"/>
              <a:gd name="connsiteY20" fmla="*/ 914400 h 10496550"/>
              <a:gd name="connsiteX21" fmla="*/ 8763000 w 14935200"/>
              <a:gd name="connsiteY21" fmla="*/ 361950 h 10496550"/>
              <a:gd name="connsiteX22" fmla="*/ 9201150 w 14935200"/>
              <a:gd name="connsiteY22" fmla="*/ 266700 h 10496550"/>
              <a:gd name="connsiteX23" fmla="*/ 9658350 w 14935200"/>
              <a:gd name="connsiteY23" fmla="*/ 0 h 10496550"/>
              <a:gd name="connsiteX24" fmla="*/ 10077450 w 14935200"/>
              <a:gd name="connsiteY24" fmla="*/ 495300 h 10496550"/>
              <a:gd name="connsiteX25" fmla="*/ 10515600 w 14935200"/>
              <a:gd name="connsiteY25" fmla="*/ 419100 h 10496550"/>
              <a:gd name="connsiteX26" fmla="*/ 10953750 w 14935200"/>
              <a:gd name="connsiteY26" fmla="*/ 742950 h 10496550"/>
              <a:gd name="connsiteX27" fmla="*/ 11391900 w 14935200"/>
              <a:gd name="connsiteY27" fmla="*/ 914400 h 10496550"/>
              <a:gd name="connsiteX28" fmla="*/ 11830050 w 14935200"/>
              <a:gd name="connsiteY28" fmla="*/ 1352550 h 10496550"/>
              <a:gd name="connsiteX29" fmla="*/ 12287250 w 14935200"/>
              <a:gd name="connsiteY29" fmla="*/ 1924050 h 10496550"/>
              <a:gd name="connsiteX30" fmla="*/ 12820650 w 14935200"/>
              <a:gd name="connsiteY30" fmla="*/ 2133600 h 10496550"/>
              <a:gd name="connsiteX31" fmla="*/ 13106400 w 14935200"/>
              <a:gd name="connsiteY31" fmla="*/ 2343150 h 10496550"/>
              <a:gd name="connsiteX32" fmla="*/ 13620750 w 14935200"/>
              <a:gd name="connsiteY32" fmla="*/ 2590800 h 10496550"/>
              <a:gd name="connsiteX33" fmla="*/ 14173200 w 14935200"/>
              <a:gd name="connsiteY33" fmla="*/ 3238500 h 10496550"/>
              <a:gd name="connsiteX34" fmla="*/ 14420850 w 14935200"/>
              <a:gd name="connsiteY34" fmla="*/ 3238500 h 10496550"/>
              <a:gd name="connsiteX35" fmla="*/ 14935200 w 14935200"/>
              <a:gd name="connsiteY35" fmla="*/ 3257550 h 10496550"/>
              <a:gd name="connsiteX0" fmla="*/ 0 w 15039975"/>
              <a:gd name="connsiteY0" fmla="*/ 10479881 h 10479881"/>
              <a:gd name="connsiteX1" fmla="*/ 466725 w 15039975"/>
              <a:gd name="connsiteY1" fmla="*/ 9639300 h 10479881"/>
              <a:gd name="connsiteX2" fmla="*/ 923925 w 15039975"/>
              <a:gd name="connsiteY2" fmla="*/ 10039350 h 10479881"/>
              <a:gd name="connsiteX3" fmla="*/ 1304925 w 15039975"/>
              <a:gd name="connsiteY3" fmla="*/ 9906000 h 10479881"/>
              <a:gd name="connsiteX4" fmla="*/ 1762125 w 15039975"/>
              <a:gd name="connsiteY4" fmla="*/ 9734550 h 10479881"/>
              <a:gd name="connsiteX5" fmla="*/ 2257425 w 15039975"/>
              <a:gd name="connsiteY5" fmla="*/ 9105900 h 10479881"/>
              <a:gd name="connsiteX6" fmla="*/ 2733675 w 15039975"/>
              <a:gd name="connsiteY6" fmla="*/ 9334500 h 10479881"/>
              <a:gd name="connsiteX7" fmla="*/ 3152775 w 15039975"/>
              <a:gd name="connsiteY7" fmla="*/ 8591550 h 10479881"/>
              <a:gd name="connsiteX8" fmla="*/ 3571875 w 15039975"/>
              <a:gd name="connsiteY8" fmla="*/ 8248650 h 10479881"/>
              <a:gd name="connsiteX9" fmla="*/ 3952875 w 15039975"/>
              <a:gd name="connsiteY9" fmla="*/ 7753350 h 10479881"/>
              <a:gd name="connsiteX10" fmla="*/ 4448175 w 15039975"/>
              <a:gd name="connsiteY10" fmla="*/ 7258050 h 10479881"/>
              <a:gd name="connsiteX11" fmla="*/ 4829175 w 15039975"/>
              <a:gd name="connsiteY11" fmla="*/ 6134100 h 10479881"/>
              <a:gd name="connsiteX12" fmla="*/ 5438775 w 15039975"/>
              <a:gd name="connsiteY12" fmla="*/ 5391150 h 10479881"/>
              <a:gd name="connsiteX13" fmla="*/ 5762625 w 15039975"/>
              <a:gd name="connsiteY13" fmla="*/ 4457700 h 10479881"/>
              <a:gd name="connsiteX14" fmla="*/ 5762625 w 15039975"/>
              <a:gd name="connsiteY14" fmla="*/ 4457700 h 10479881"/>
              <a:gd name="connsiteX15" fmla="*/ 6219825 w 15039975"/>
              <a:gd name="connsiteY15" fmla="*/ 3429000 h 10479881"/>
              <a:gd name="connsiteX16" fmla="*/ 6657975 w 15039975"/>
              <a:gd name="connsiteY16" fmla="*/ 2857500 h 10479881"/>
              <a:gd name="connsiteX17" fmla="*/ 7134225 w 15039975"/>
              <a:gd name="connsiteY17" fmla="*/ 1790700 h 10479881"/>
              <a:gd name="connsiteX18" fmla="*/ 7572375 w 15039975"/>
              <a:gd name="connsiteY18" fmla="*/ 1581150 h 10479881"/>
              <a:gd name="connsiteX19" fmla="*/ 7991475 w 15039975"/>
              <a:gd name="connsiteY19" fmla="*/ 495300 h 10479881"/>
              <a:gd name="connsiteX20" fmla="*/ 8448675 w 15039975"/>
              <a:gd name="connsiteY20" fmla="*/ 914400 h 10479881"/>
              <a:gd name="connsiteX21" fmla="*/ 8867775 w 15039975"/>
              <a:gd name="connsiteY21" fmla="*/ 361950 h 10479881"/>
              <a:gd name="connsiteX22" fmla="*/ 9305925 w 15039975"/>
              <a:gd name="connsiteY22" fmla="*/ 266700 h 10479881"/>
              <a:gd name="connsiteX23" fmla="*/ 9763125 w 15039975"/>
              <a:gd name="connsiteY23" fmla="*/ 0 h 10479881"/>
              <a:gd name="connsiteX24" fmla="*/ 10182225 w 15039975"/>
              <a:gd name="connsiteY24" fmla="*/ 495300 h 10479881"/>
              <a:gd name="connsiteX25" fmla="*/ 10620375 w 15039975"/>
              <a:gd name="connsiteY25" fmla="*/ 419100 h 10479881"/>
              <a:gd name="connsiteX26" fmla="*/ 11058525 w 15039975"/>
              <a:gd name="connsiteY26" fmla="*/ 742950 h 10479881"/>
              <a:gd name="connsiteX27" fmla="*/ 11496675 w 15039975"/>
              <a:gd name="connsiteY27" fmla="*/ 914400 h 10479881"/>
              <a:gd name="connsiteX28" fmla="*/ 11934825 w 15039975"/>
              <a:gd name="connsiteY28" fmla="*/ 1352550 h 10479881"/>
              <a:gd name="connsiteX29" fmla="*/ 12392025 w 15039975"/>
              <a:gd name="connsiteY29" fmla="*/ 1924050 h 10479881"/>
              <a:gd name="connsiteX30" fmla="*/ 12925425 w 15039975"/>
              <a:gd name="connsiteY30" fmla="*/ 2133600 h 10479881"/>
              <a:gd name="connsiteX31" fmla="*/ 13211175 w 15039975"/>
              <a:gd name="connsiteY31" fmla="*/ 2343150 h 10479881"/>
              <a:gd name="connsiteX32" fmla="*/ 13725525 w 15039975"/>
              <a:gd name="connsiteY32" fmla="*/ 2590800 h 10479881"/>
              <a:gd name="connsiteX33" fmla="*/ 14277975 w 15039975"/>
              <a:gd name="connsiteY33" fmla="*/ 3238500 h 10479881"/>
              <a:gd name="connsiteX34" fmla="*/ 14525625 w 15039975"/>
              <a:gd name="connsiteY34" fmla="*/ 3238500 h 10479881"/>
              <a:gd name="connsiteX35" fmla="*/ 15039975 w 15039975"/>
              <a:gd name="connsiteY35" fmla="*/ 3257550 h 10479881"/>
              <a:gd name="connsiteX0" fmla="*/ 0 w 15039975"/>
              <a:gd name="connsiteY0" fmla="*/ 10479881 h 10479881"/>
              <a:gd name="connsiteX1" fmla="*/ 500063 w 15039975"/>
              <a:gd name="connsiteY1" fmla="*/ 9639300 h 10479881"/>
              <a:gd name="connsiteX2" fmla="*/ 923925 w 15039975"/>
              <a:gd name="connsiteY2" fmla="*/ 10039350 h 10479881"/>
              <a:gd name="connsiteX3" fmla="*/ 1304925 w 15039975"/>
              <a:gd name="connsiteY3" fmla="*/ 9906000 h 10479881"/>
              <a:gd name="connsiteX4" fmla="*/ 1762125 w 15039975"/>
              <a:gd name="connsiteY4" fmla="*/ 9734550 h 10479881"/>
              <a:gd name="connsiteX5" fmla="*/ 2257425 w 15039975"/>
              <a:gd name="connsiteY5" fmla="*/ 9105900 h 10479881"/>
              <a:gd name="connsiteX6" fmla="*/ 2733675 w 15039975"/>
              <a:gd name="connsiteY6" fmla="*/ 9334500 h 10479881"/>
              <a:gd name="connsiteX7" fmla="*/ 3152775 w 15039975"/>
              <a:gd name="connsiteY7" fmla="*/ 8591550 h 10479881"/>
              <a:gd name="connsiteX8" fmla="*/ 3571875 w 15039975"/>
              <a:gd name="connsiteY8" fmla="*/ 8248650 h 10479881"/>
              <a:gd name="connsiteX9" fmla="*/ 3952875 w 15039975"/>
              <a:gd name="connsiteY9" fmla="*/ 7753350 h 10479881"/>
              <a:gd name="connsiteX10" fmla="*/ 4448175 w 15039975"/>
              <a:gd name="connsiteY10" fmla="*/ 7258050 h 10479881"/>
              <a:gd name="connsiteX11" fmla="*/ 4829175 w 15039975"/>
              <a:gd name="connsiteY11" fmla="*/ 6134100 h 10479881"/>
              <a:gd name="connsiteX12" fmla="*/ 5438775 w 15039975"/>
              <a:gd name="connsiteY12" fmla="*/ 5391150 h 10479881"/>
              <a:gd name="connsiteX13" fmla="*/ 5762625 w 15039975"/>
              <a:gd name="connsiteY13" fmla="*/ 4457700 h 10479881"/>
              <a:gd name="connsiteX14" fmla="*/ 5762625 w 15039975"/>
              <a:gd name="connsiteY14" fmla="*/ 4457700 h 10479881"/>
              <a:gd name="connsiteX15" fmla="*/ 6219825 w 15039975"/>
              <a:gd name="connsiteY15" fmla="*/ 3429000 h 10479881"/>
              <a:gd name="connsiteX16" fmla="*/ 6657975 w 15039975"/>
              <a:gd name="connsiteY16" fmla="*/ 2857500 h 10479881"/>
              <a:gd name="connsiteX17" fmla="*/ 7134225 w 15039975"/>
              <a:gd name="connsiteY17" fmla="*/ 1790700 h 10479881"/>
              <a:gd name="connsiteX18" fmla="*/ 7572375 w 15039975"/>
              <a:gd name="connsiteY18" fmla="*/ 1581150 h 10479881"/>
              <a:gd name="connsiteX19" fmla="*/ 7991475 w 15039975"/>
              <a:gd name="connsiteY19" fmla="*/ 495300 h 10479881"/>
              <a:gd name="connsiteX20" fmla="*/ 8448675 w 15039975"/>
              <a:gd name="connsiteY20" fmla="*/ 914400 h 10479881"/>
              <a:gd name="connsiteX21" fmla="*/ 8867775 w 15039975"/>
              <a:gd name="connsiteY21" fmla="*/ 361950 h 10479881"/>
              <a:gd name="connsiteX22" fmla="*/ 9305925 w 15039975"/>
              <a:gd name="connsiteY22" fmla="*/ 266700 h 10479881"/>
              <a:gd name="connsiteX23" fmla="*/ 9763125 w 15039975"/>
              <a:gd name="connsiteY23" fmla="*/ 0 h 10479881"/>
              <a:gd name="connsiteX24" fmla="*/ 10182225 w 15039975"/>
              <a:gd name="connsiteY24" fmla="*/ 495300 h 10479881"/>
              <a:gd name="connsiteX25" fmla="*/ 10620375 w 15039975"/>
              <a:gd name="connsiteY25" fmla="*/ 419100 h 10479881"/>
              <a:gd name="connsiteX26" fmla="*/ 11058525 w 15039975"/>
              <a:gd name="connsiteY26" fmla="*/ 742950 h 10479881"/>
              <a:gd name="connsiteX27" fmla="*/ 11496675 w 15039975"/>
              <a:gd name="connsiteY27" fmla="*/ 914400 h 10479881"/>
              <a:gd name="connsiteX28" fmla="*/ 11934825 w 15039975"/>
              <a:gd name="connsiteY28" fmla="*/ 1352550 h 10479881"/>
              <a:gd name="connsiteX29" fmla="*/ 12392025 w 15039975"/>
              <a:gd name="connsiteY29" fmla="*/ 1924050 h 10479881"/>
              <a:gd name="connsiteX30" fmla="*/ 12925425 w 15039975"/>
              <a:gd name="connsiteY30" fmla="*/ 2133600 h 10479881"/>
              <a:gd name="connsiteX31" fmla="*/ 13211175 w 15039975"/>
              <a:gd name="connsiteY31" fmla="*/ 2343150 h 10479881"/>
              <a:gd name="connsiteX32" fmla="*/ 13725525 w 15039975"/>
              <a:gd name="connsiteY32" fmla="*/ 2590800 h 10479881"/>
              <a:gd name="connsiteX33" fmla="*/ 14277975 w 15039975"/>
              <a:gd name="connsiteY33" fmla="*/ 3238500 h 10479881"/>
              <a:gd name="connsiteX34" fmla="*/ 14525625 w 15039975"/>
              <a:gd name="connsiteY34" fmla="*/ 3238500 h 10479881"/>
              <a:gd name="connsiteX35" fmla="*/ 15039975 w 15039975"/>
              <a:gd name="connsiteY35" fmla="*/ 3257550 h 10479881"/>
              <a:gd name="connsiteX0" fmla="*/ 0 w 15039975"/>
              <a:gd name="connsiteY0" fmla="*/ 10479881 h 10479881"/>
              <a:gd name="connsiteX1" fmla="*/ 500063 w 15039975"/>
              <a:gd name="connsiteY1" fmla="*/ 9639300 h 10479881"/>
              <a:gd name="connsiteX2" fmla="*/ 921544 w 15039975"/>
              <a:gd name="connsiteY2" fmla="*/ 10010775 h 10479881"/>
              <a:gd name="connsiteX3" fmla="*/ 1304925 w 15039975"/>
              <a:gd name="connsiteY3" fmla="*/ 9906000 h 10479881"/>
              <a:gd name="connsiteX4" fmla="*/ 1762125 w 15039975"/>
              <a:gd name="connsiteY4" fmla="*/ 9734550 h 10479881"/>
              <a:gd name="connsiteX5" fmla="*/ 2257425 w 15039975"/>
              <a:gd name="connsiteY5" fmla="*/ 9105900 h 10479881"/>
              <a:gd name="connsiteX6" fmla="*/ 2733675 w 15039975"/>
              <a:gd name="connsiteY6" fmla="*/ 9334500 h 10479881"/>
              <a:gd name="connsiteX7" fmla="*/ 3152775 w 15039975"/>
              <a:gd name="connsiteY7" fmla="*/ 8591550 h 10479881"/>
              <a:gd name="connsiteX8" fmla="*/ 3571875 w 15039975"/>
              <a:gd name="connsiteY8" fmla="*/ 8248650 h 10479881"/>
              <a:gd name="connsiteX9" fmla="*/ 3952875 w 15039975"/>
              <a:gd name="connsiteY9" fmla="*/ 7753350 h 10479881"/>
              <a:gd name="connsiteX10" fmla="*/ 4448175 w 15039975"/>
              <a:gd name="connsiteY10" fmla="*/ 7258050 h 10479881"/>
              <a:gd name="connsiteX11" fmla="*/ 4829175 w 15039975"/>
              <a:gd name="connsiteY11" fmla="*/ 6134100 h 10479881"/>
              <a:gd name="connsiteX12" fmla="*/ 5438775 w 15039975"/>
              <a:gd name="connsiteY12" fmla="*/ 5391150 h 10479881"/>
              <a:gd name="connsiteX13" fmla="*/ 5762625 w 15039975"/>
              <a:gd name="connsiteY13" fmla="*/ 4457700 h 10479881"/>
              <a:gd name="connsiteX14" fmla="*/ 5762625 w 15039975"/>
              <a:gd name="connsiteY14" fmla="*/ 4457700 h 10479881"/>
              <a:gd name="connsiteX15" fmla="*/ 6219825 w 15039975"/>
              <a:gd name="connsiteY15" fmla="*/ 3429000 h 10479881"/>
              <a:gd name="connsiteX16" fmla="*/ 6657975 w 15039975"/>
              <a:gd name="connsiteY16" fmla="*/ 2857500 h 10479881"/>
              <a:gd name="connsiteX17" fmla="*/ 7134225 w 15039975"/>
              <a:gd name="connsiteY17" fmla="*/ 1790700 h 10479881"/>
              <a:gd name="connsiteX18" fmla="*/ 7572375 w 15039975"/>
              <a:gd name="connsiteY18" fmla="*/ 1581150 h 10479881"/>
              <a:gd name="connsiteX19" fmla="*/ 7991475 w 15039975"/>
              <a:gd name="connsiteY19" fmla="*/ 495300 h 10479881"/>
              <a:gd name="connsiteX20" fmla="*/ 8448675 w 15039975"/>
              <a:gd name="connsiteY20" fmla="*/ 914400 h 10479881"/>
              <a:gd name="connsiteX21" fmla="*/ 8867775 w 15039975"/>
              <a:gd name="connsiteY21" fmla="*/ 361950 h 10479881"/>
              <a:gd name="connsiteX22" fmla="*/ 9305925 w 15039975"/>
              <a:gd name="connsiteY22" fmla="*/ 266700 h 10479881"/>
              <a:gd name="connsiteX23" fmla="*/ 9763125 w 15039975"/>
              <a:gd name="connsiteY23" fmla="*/ 0 h 10479881"/>
              <a:gd name="connsiteX24" fmla="*/ 10182225 w 15039975"/>
              <a:gd name="connsiteY24" fmla="*/ 495300 h 10479881"/>
              <a:gd name="connsiteX25" fmla="*/ 10620375 w 15039975"/>
              <a:gd name="connsiteY25" fmla="*/ 419100 h 10479881"/>
              <a:gd name="connsiteX26" fmla="*/ 11058525 w 15039975"/>
              <a:gd name="connsiteY26" fmla="*/ 742950 h 10479881"/>
              <a:gd name="connsiteX27" fmla="*/ 11496675 w 15039975"/>
              <a:gd name="connsiteY27" fmla="*/ 914400 h 10479881"/>
              <a:gd name="connsiteX28" fmla="*/ 11934825 w 15039975"/>
              <a:gd name="connsiteY28" fmla="*/ 1352550 h 10479881"/>
              <a:gd name="connsiteX29" fmla="*/ 12392025 w 15039975"/>
              <a:gd name="connsiteY29" fmla="*/ 1924050 h 10479881"/>
              <a:gd name="connsiteX30" fmla="*/ 12925425 w 15039975"/>
              <a:gd name="connsiteY30" fmla="*/ 2133600 h 10479881"/>
              <a:gd name="connsiteX31" fmla="*/ 13211175 w 15039975"/>
              <a:gd name="connsiteY31" fmla="*/ 2343150 h 10479881"/>
              <a:gd name="connsiteX32" fmla="*/ 13725525 w 15039975"/>
              <a:gd name="connsiteY32" fmla="*/ 2590800 h 10479881"/>
              <a:gd name="connsiteX33" fmla="*/ 14277975 w 15039975"/>
              <a:gd name="connsiteY33" fmla="*/ 3238500 h 10479881"/>
              <a:gd name="connsiteX34" fmla="*/ 14525625 w 15039975"/>
              <a:gd name="connsiteY34" fmla="*/ 3238500 h 10479881"/>
              <a:gd name="connsiteX35" fmla="*/ 15039975 w 15039975"/>
              <a:gd name="connsiteY35" fmla="*/ 3257550 h 10479881"/>
              <a:gd name="connsiteX0" fmla="*/ 0 w 15039975"/>
              <a:gd name="connsiteY0" fmla="*/ 10479881 h 10479881"/>
              <a:gd name="connsiteX1" fmla="*/ 500063 w 15039975"/>
              <a:gd name="connsiteY1" fmla="*/ 9639300 h 10479881"/>
              <a:gd name="connsiteX2" fmla="*/ 923925 w 15039975"/>
              <a:gd name="connsiteY2" fmla="*/ 9963150 h 10479881"/>
              <a:gd name="connsiteX3" fmla="*/ 1304925 w 15039975"/>
              <a:gd name="connsiteY3" fmla="*/ 9906000 h 10479881"/>
              <a:gd name="connsiteX4" fmla="*/ 1762125 w 15039975"/>
              <a:gd name="connsiteY4" fmla="*/ 9734550 h 10479881"/>
              <a:gd name="connsiteX5" fmla="*/ 2257425 w 15039975"/>
              <a:gd name="connsiteY5" fmla="*/ 9105900 h 10479881"/>
              <a:gd name="connsiteX6" fmla="*/ 2733675 w 15039975"/>
              <a:gd name="connsiteY6" fmla="*/ 9334500 h 10479881"/>
              <a:gd name="connsiteX7" fmla="*/ 3152775 w 15039975"/>
              <a:gd name="connsiteY7" fmla="*/ 8591550 h 10479881"/>
              <a:gd name="connsiteX8" fmla="*/ 3571875 w 15039975"/>
              <a:gd name="connsiteY8" fmla="*/ 8248650 h 10479881"/>
              <a:gd name="connsiteX9" fmla="*/ 3952875 w 15039975"/>
              <a:gd name="connsiteY9" fmla="*/ 7753350 h 10479881"/>
              <a:gd name="connsiteX10" fmla="*/ 4448175 w 15039975"/>
              <a:gd name="connsiteY10" fmla="*/ 7258050 h 10479881"/>
              <a:gd name="connsiteX11" fmla="*/ 4829175 w 15039975"/>
              <a:gd name="connsiteY11" fmla="*/ 6134100 h 10479881"/>
              <a:gd name="connsiteX12" fmla="*/ 5438775 w 15039975"/>
              <a:gd name="connsiteY12" fmla="*/ 5391150 h 10479881"/>
              <a:gd name="connsiteX13" fmla="*/ 5762625 w 15039975"/>
              <a:gd name="connsiteY13" fmla="*/ 4457700 h 10479881"/>
              <a:gd name="connsiteX14" fmla="*/ 5762625 w 15039975"/>
              <a:gd name="connsiteY14" fmla="*/ 4457700 h 10479881"/>
              <a:gd name="connsiteX15" fmla="*/ 6219825 w 15039975"/>
              <a:gd name="connsiteY15" fmla="*/ 3429000 h 10479881"/>
              <a:gd name="connsiteX16" fmla="*/ 6657975 w 15039975"/>
              <a:gd name="connsiteY16" fmla="*/ 2857500 h 10479881"/>
              <a:gd name="connsiteX17" fmla="*/ 7134225 w 15039975"/>
              <a:gd name="connsiteY17" fmla="*/ 1790700 h 10479881"/>
              <a:gd name="connsiteX18" fmla="*/ 7572375 w 15039975"/>
              <a:gd name="connsiteY18" fmla="*/ 1581150 h 10479881"/>
              <a:gd name="connsiteX19" fmla="*/ 7991475 w 15039975"/>
              <a:gd name="connsiteY19" fmla="*/ 495300 h 10479881"/>
              <a:gd name="connsiteX20" fmla="*/ 8448675 w 15039975"/>
              <a:gd name="connsiteY20" fmla="*/ 914400 h 10479881"/>
              <a:gd name="connsiteX21" fmla="*/ 8867775 w 15039975"/>
              <a:gd name="connsiteY21" fmla="*/ 361950 h 10479881"/>
              <a:gd name="connsiteX22" fmla="*/ 9305925 w 15039975"/>
              <a:gd name="connsiteY22" fmla="*/ 266700 h 10479881"/>
              <a:gd name="connsiteX23" fmla="*/ 9763125 w 15039975"/>
              <a:gd name="connsiteY23" fmla="*/ 0 h 10479881"/>
              <a:gd name="connsiteX24" fmla="*/ 10182225 w 15039975"/>
              <a:gd name="connsiteY24" fmla="*/ 495300 h 10479881"/>
              <a:gd name="connsiteX25" fmla="*/ 10620375 w 15039975"/>
              <a:gd name="connsiteY25" fmla="*/ 419100 h 10479881"/>
              <a:gd name="connsiteX26" fmla="*/ 11058525 w 15039975"/>
              <a:gd name="connsiteY26" fmla="*/ 742950 h 10479881"/>
              <a:gd name="connsiteX27" fmla="*/ 11496675 w 15039975"/>
              <a:gd name="connsiteY27" fmla="*/ 914400 h 10479881"/>
              <a:gd name="connsiteX28" fmla="*/ 11934825 w 15039975"/>
              <a:gd name="connsiteY28" fmla="*/ 1352550 h 10479881"/>
              <a:gd name="connsiteX29" fmla="*/ 12392025 w 15039975"/>
              <a:gd name="connsiteY29" fmla="*/ 1924050 h 10479881"/>
              <a:gd name="connsiteX30" fmla="*/ 12925425 w 15039975"/>
              <a:gd name="connsiteY30" fmla="*/ 2133600 h 10479881"/>
              <a:gd name="connsiteX31" fmla="*/ 13211175 w 15039975"/>
              <a:gd name="connsiteY31" fmla="*/ 2343150 h 10479881"/>
              <a:gd name="connsiteX32" fmla="*/ 13725525 w 15039975"/>
              <a:gd name="connsiteY32" fmla="*/ 2590800 h 10479881"/>
              <a:gd name="connsiteX33" fmla="*/ 14277975 w 15039975"/>
              <a:gd name="connsiteY33" fmla="*/ 3238500 h 10479881"/>
              <a:gd name="connsiteX34" fmla="*/ 14525625 w 15039975"/>
              <a:gd name="connsiteY34" fmla="*/ 3238500 h 10479881"/>
              <a:gd name="connsiteX35" fmla="*/ 15039975 w 15039975"/>
              <a:gd name="connsiteY35" fmla="*/ 3257550 h 10479881"/>
              <a:gd name="connsiteX0" fmla="*/ 0 w 15039975"/>
              <a:gd name="connsiteY0" fmla="*/ 10479881 h 10479881"/>
              <a:gd name="connsiteX1" fmla="*/ 500063 w 15039975"/>
              <a:gd name="connsiteY1" fmla="*/ 9639300 h 10479881"/>
              <a:gd name="connsiteX2" fmla="*/ 914400 w 15039975"/>
              <a:gd name="connsiteY2" fmla="*/ 9963150 h 10479881"/>
              <a:gd name="connsiteX3" fmla="*/ 1304925 w 15039975"/>
              <a:gd name="connsiteY3" fmla="*/ 9906000 h 10479881"/>
              <a:gd name="connsiteX4" fmla="*/ 1762125 w 15039975"/>
              <a:gd name="connsiteY4" fmla="*/ 9734550 h 10479881"/>
              <a:gd name="connsiteX5" fmla="*/ 2257425 w 15039975"/>
              <a:gd name="connsiteY5" fmla="*/ 9105900 h 10479881"/>
              <a:gd name="connsiteX6" fmla="*/ 2733675 w 15039975"/>
              <a:gd name="connsiteY6" fmla="*/ 9334500 h 10479881"/>
              <a:gd name="connsiteX7" fmla="*/ 3152775 w 15039975"/>
              <a:gd name="connsiteY7" fmla="*/ 8591550 h 10479881"/>
              <a:gd name="connsiteX8" fmla="*/ 3571875 w 15039975"/>
              <a:gd name="connsiteY8" fmla="*/ 8248650 h 10479881"/>
              <a:gd name="connsiteX9" fmla="*/ 3952875 w 15039975"/>
              <a:gd name="connsiteY9" fmla="*/ 7753350 h 10479881"/>
              <a:gd name="connsiteX10" fmla="*/ 4448175 w 15039975"/>
              <a:gd name="connsiteY10" fmla="*/ 7258050 h 10479881"/>
              <a:gd name="connsiteX11" fmla="*/ 4829175 w 15039975"/>
              <a:gd name="connsiteY11" fmla="*/ 6134100 h 10479881"/>
              <a:gd name="connsiteX12" fmla="*/ 5438775 w 15039975"/>
              <a:gd name="connsiteY12" fmla="*/ 5391150 h 10479881"/>
              <a:gd name="connsiteX13" fmla="*/ 5762625 w 15039975"/>
              <a:gd name="connsiteY13" fmla="*/ 4457700 h 10479881"/>
              <a:gd name="connsiteX14" fmla="*/ 5762625 w 15039975"/>
              <a:gd name="connsiteY14" fmla="*/ 4457700 h 10479881"/>
              <a:gd name="connsiteX15" fmla="*/ 6219825 w 15039975"/>
              <a:gd name="connsiteY15" fmla="*/ 3429000 h 10479881"/>
              <a:gd name="connsiteX16" fmla="*/ 6657975 w 15039975"/>
              <a:gd name="connsiteY16" fmla="*/ 2857500 h 10479881"/>
              <a:gd name="connsiteX17" fmla="*/ 7134225 w 15039975"/>
              <a:gd name="connsiteY17" fmla="*/ 1790700 h 10479881"/>
              <a:gd name="connsiteX18" fmla="*/ 7572375 w 15039975"/>
              <a:gd name="connsiteY18" fmla="*/ 1581150 h 10479881"/>
              <a:gd name="connsiteX19" fmla="*/ 7991475 w 15039975"/>
              <a:gd name="connsiteY19" fmla="*/ 495300 h 10479881"/>
              <a:gd name="connsiteX20" fmla="*/ 8448675 w 15039975"/>
              <a:gd name="connsiteY20" fmla="*/ 914400 h 10479881"/>
              <a:gd name="connsiteX21" fmla="*/ 8867775 w 15039975"/>
              <a:gd name="connsiteY21" fmla="*/ 361950 h 10479881"/>
              <a:gd name="connsiteX22" fmla="*/ 9305925 w 15039975"/>
              <a:gd name="connsiteY22" fmla="*/ 266700 h 10479881"/>
              <a:gd name="connsiteX23" fmla="*/ 9763125 w 15039975"/>
              <a:gd name="connsiteY23" fmla="*/ 0 h 10479881"/>
              <a:gd name="connsiteX24" fmla="*/ 10182225 w 15039975"/>
              <a:gd name="connsiteY24" fmla="*/ 495300 h 10479881"/>
              <a:gd name="connsiteX25" fmla="*/ 10620375 w 15039975"/>
              <a:gd name="connsiteY25" fmla="*/ 419100 h 10479881"/>
              <a:gd name="connsiteX26" fmla="*/ 11058525 w 15039975"/>
              <a:gd name="connsiteY26" fmla="*/ 742950 h 10479881"/>
              <a:gd name="connsiteX27" fmla="*/ 11496675 w 15039975"/>
              <a:gd name="connsiteY27" fmla="*/ 914400 h 10479881"/>
              <a:gd name="connsiteX28" fmla="*/ 11934825 w 15039975"/>
              <a:gd name="connsiteY28" fmla="*/ 1352550 h 10479881"/>
              <a:gd name="connsiteX29" fmla="*/ 12392025 w 15039975"/>
              <a:gd name="connsiteY29" fmla="*/ 1924050 h 10479881"/>
              <a:gd name="connsiteX30" fmla="*/ 12925425 w 15039975"/>
              <a:gd name="connsiteY30" fmla="*/ 2133600 h 10479881"/>
              <a:gd name="connsiteX31" fmla="*/ 13211175 w 15039975"/>
              <a:gd name="connsiteY31" fmla="*/ 2343150 h 10479881"/>
              <a:gd name="connsiteX32" fmla="*/ 13725525 w 15039975"/>
              <a:gd name="connsiteY32" fmla="*/ 2590800 h 10479881"/>
              <a:gd name="connsiteX33" fmla="*/ 14277975 w 15039975"/>
              <a:gd name="connsiteY33" fmla="*/ 3238500 h 10479881"/>
              <a:gd name="connsiteX34" fmla="*/ 14525625 w 15039975"/>
              <a:gd name="connsiteY34" fmla="*/ 3238500 h 10479881"/>
              <a:gd name="connsiteX35" fmla="*/ 15039975 w 15039975"/>
              <a:gd name="connsiteY35" fmla="*/ 3257550 h 10479881"/>
              <a:gd name="connsiteX0" fmla="*/ 0 w 15039975"/>
              <a:gd name="connsiteY0" fmla="*/ 10479881 h 10479881"/>
              <a:gd name="connsiteX1" fmla="*/ 500063 w 15039975"/>
              <a:gd name="connsiteY1" fmla="*/ 9639300 h 10479881"/>
              <a:gd name="connsiteX2" fmla="*/ 914400 w 15039975"/>
              <a:gd name="connsiteY2" fmla="*/ 9963150 h 10479881"/>
              <a:gd name="connsiteX3" fmla="*/ 1304925 w 15039975"/>
              <a:gd name="connsiteY3" fmla="*/ 9906000 h 10479881"/>
              <a:gd name="connsiteX4" fmla="*/ 1762125 w 15039975"/>
              <a:gd name="connsiteY4" fmla="*/ 9734550 h 10479881"/>
              <a:gd name="connsiteX5" fmla="*/ 2257425 w 15039975"/>
              <a:gd name="connsiteY5" fmla="*/ 9105900 h 10479881"/>
              <a:gd name="connsiteX6" fmla="*/ 2733675 w 15039975"/>
              <a:gd name="connsiteY6" fmla="*/ 9334500 h 10479881"/>
              <a:gd name="connsiteX7" fmla="*/ 3152775 w 15039975"/>
              <a:gd name="connsiteY7" fmla="*/ 8591550 h 10479881"/>
              <a:gd name="connsiteX8" fmla="*/ 3571875 w 15039975"/>
              <a:gd name="connsiteY8" fmla="*/ 8248650 h 10479881"/>
              <a:gd name="connsiteX9" fmla="*/ 3952875 w 15039975"/>
              <a:gd name="connsiteY9" fmla="*/ 7753350 h 10479881"/>
              <a:gd name="connsiteX10" fmla="*/ 4448175 w 15039975"/>
              <a:gd name="connsiteY10" fmla="*/ 7258050 h 10479881"/>
              <a:gd name="connsiteX11" fmla="*/ 4829175 w 15039975"/>
              <a:gd name="connsiteY11" fmla="*/ 6134100 h 10479881"/>
              <a:gd name="connsiteX12" fmla="*/ 5438775 w 15039975"/>
              <a:gd name="connsiteY12" fmla="*/ 5391150 h 10479881"/>
              <a:gd name="connsiteX13" fmla="*/ 5762625 w 15039975"/>
              <a:gd name="connsiteY13" fmla="*/ 4457700 h 10479881"/>
              <a:gd name="connsiteX14" fmla="*/ 5762625 w 15039975"/>
              <a:gd name="connsiteY14" fmla="*/ 4457700 h 10479881"/>
              <a:gd name="connsiteX15" fmla="*/ 6219825 w 15039975"/>
              <a:gd name="connsiteY15" fmla="*/ 3429000 h 10479881"/>
              <a:gd name="connsiteX16" fmla="*/ 6657975 w 15039975"/>
              <a:gd name="connsiteY16" fmla="*/ 2857500 h 10479881"/>
              <a:gd name="connsiteX17" fmla="*/ 7134225 w 15039975"/>
              <a:gd name="connsiteY17" fmla="*/ 1790700 h 10479881"/>
              <a:gd name="connsiteX18" fmla="*/ 7572375 w 15039975"/>
              <a:gd name="connsiteY18" fmla="*/ 1581150 h 10479881"/>
              <a:gd name="connsiteX19" fmla="*/ 7991475 w 15039975"/>
              <a:gd name="connsiteY19" fmla="*/ 495300 h 10479881"/>
              <a:gd name="connsiteX20" fmla="*/ 8448675 w 15039975"/>
              <a:gd name="connsiteY20" fmla="*/ 914400 h 10479881"/>
              <a:gd name="connsiteX21" fmla="*/ 8867775 w 15039975"/>
              <a:gd name="connsiteY21" fmla="*/ 361950 h 10479881"/>
              <a:gd name="connsiteX22" fmla="*/ 9305925 w 15039975"/>
              <a:gd name="connsiteY22" fmla="*/ 266700 h 10479881"/>
              <a:gd name="connsiteX23" fmla="*/ 9763125 w 15039975"/>
              <a:gd name="connsiteY23" fmla="*/ 0 h 10479881"/>
              <a:gd name="connsiteX24" fmla="*/ 10182225 w 15039975"/>
              <a:gd name="connsiteY24" fmla="*/ 495300 h 10479881"/>
              <a:gd name="connsiteX25" fmla="*/ 10620375 w 15039975"/>
              <a:gd name="connsiteY25" fmla="*/ 419100 h 10479881"/>
              <a:gd name="connsiteX26" fmla="*/ 11058525 w 15039975"/>
              <a:gd name="connsiteY26" fmla="*/ 742950 h 10479881"/>
              <a:gd name="connsiteX27" fmla="*/ 11496675 w 15039975"/>
              <a:gd name="connsiteY27" fmla="*/ 914400 h 10479881"/>
              <a:gd name="connsiteX28" fmla="*/ 11934825 w 15039975"/>
              <a:gd name="connsiteY28" fmla="*/ 1352550 h 10479881"/>
              <a:gd name="connsiteX29" fmla="*/ 12392025 w 15039975"/>
              <a:gd name="connsiteY29" fmla="*/ 1924050 h 10479881"/>
              <a:gd name="connsiteX30" fmla="*/ 12925425 w 15039975"/>
              <a:gd name="connsiteY30" fmla="*/ 2133600 h 10479881"/>
              <a:gd name="connsiteX31" fmla="*/ 13211175 w 15039975"/>
              <a:gd name="connsiteY31" fmla="*/ 2343150 h 10479881"/>
              <a:gd name="connsiteX32" fmla="*/ 13725525 w 15039975"/>
              <a:gd name="connsiteY32" fmla="*/ 2590800 h 10479881"/>
              <a:gd name="connsiteX33" fmla="*/ 14277975 w 15039975"/>
              <a:gd name="connsiteY33" fmla="*/ 3238500 h 10479881"/>
              <a:gd name="connsiteX34" fmla="*/ 14525625 w 15039975"/>
              <a:gd name="connsiteY34" fmla="*/ 3238500 h 10479881"/>
              <a:gd name="connsiteX35" fmla="*/ 15039975 w 15039975"/>
              <a:gd name="connsiteY35" fmla="*/ 3257550 h 10479881"/>
              <a:gd name="connsiteX0" fmla="*/ 0 w 15039975"/>
              <a:gd name="connsiteY0" fmla="*/ 10479881 h 10479881"/>
              <a:gd name="connsiteX1" fmla="*/ 500063 w 15039975"/>
              <a:gd name="connsiteY1" fmla="*/ 9639300 h 10479881"/>
              <a:gd name="connsiteX2" fmla="*/ 916781 w 15039975"/>
              <a:gd name="connsiteY2" fmla="*/ 9975056 h 10479881"/>
              <a:gd name="connsiteX3" fmla="*/ 1304925 w 15039975"/>
              <a:gd name="connsiteY3" fmla="*/ 9906000 h 10479881"/>
              <a:gd name="connsiteX4" fmla="*/ 1762125 w 15039975"/>
              <a:gd name="connsiteY4" fmla="*/ 9734550 h 10479881"/>
              <a:gd name="connsiteX5" fmla="*/ 2257425 w 15039975"/>
              <a:gd name="connsiteY5" fmla="*/ 9105900 h 10479881"/>
              <a:gd name="connsiteX6" fmla="*/ 2733675 w 15039975"/>
              <a:gd name="connsiteY6" fmla="*/ 9334500 h 10479881"/>
              <a:gd name="connsiteX7" fmla="*/ 3152775 w 15039975"/>
              <a:gd name="connsiteY7" fmla="*/ 8591550 h 10479881"/>
              <a:gd name="connsiteX8" fmla="*/ 3571875 w 15039975"/>
              <a:gd name="connsiteY8" fmla="*/ 8248650 h 10479881"/>
              <a:gd name="connsiteX9" fmla="*/ 3952875 w 15039975"/>
              <a:gd name="connsiteY9" fmla="*/ 7753350 h 10479881"/>
              <a:gd name="connsiteX10" fmla="*/ 4448175 w 15039975"/>
              <a:gd name="connsiteY10" fmla="*/ 7258050 h 10479881"/>
              <a:gd name="connsiteX11" fmla="*/ 4829175 w 15039975"/>
              <a:gd name="connsiteY11" fmla="*/ 6134100 h 10479881"/>
              <a:gd name="connsiteX12" fmla="*/ 5438775 w 15039975"/>
              <a:gd name="connsiteY12" fmla="*/ 5391150 h 10479881"/>
              <a:gd name="connsiteX13" fmla="*/ 5762625 w 15039975"/>
              <a:gd name="connsiteY13" fmla="*/ 4457700 h 10479881"/>
              <a:gd name="connsiteX14" fmla="*/ 5762625 w 15039975"/>
              <a:gd name="connsiteY14" fmla="*/ 4457700 h 10479881"/>
              <a:gd name="connsiteX15" fmla="*/ 6219825 w 15039975"/>
              <a:gd name="connsiteY15" fmla="*/ 3429000 h 10479881"/>
              <a:gd name="connsiteX16" fmla="*/ 6657975 w 15039975"/>
              <a:gd name="connsiteY16" fmla="*/ 2857500 h 10479881"/>
              <a:gd name="connsiteX17" fmla="*/ 7134225 w 15039975"/>
              <a:gd name="connsiteY17" fmla="*/ 1790700 h 10479881"/>
              <a:gd name="connsiteX18" fmla="*/ 7572375 w 15039975"/>
              <a:gd name="connsiteY18" fmla="*/ 1581150 h 10479881"/>
              <a:gd name="connsiteX19" fmla="*/ 7991475 w 15039975"/>
              <a:gd name="connsiteY19" fmla="*/ 495300 h 10479881"/>
              <a:gd name="connsiteX20" fmla="*/ 8448675 w 15039975"/>
              <a:gd name="connsiteY20" fmla="*/ 914400 h 10479881"/>
              <a:gd name="connsiteX21" fmla="*/ 8867775 w 15039975"/>
              <a:gd name="connsiteY21" fmla="*/ 361950 h 10479881"/>
              <a:gd name="connsiteX22" fmla="*/ 9305925 w 15039975"/>
              <a:gd name="connsiteY22" fmla="*/ 266700 h 10479881"/>
              <a:gd name="connsiteX23" fmla="*/ 9763125 w 15039975"/>
              <a:gd name="connsiteY23" fmla="*/ 0 h 10479881"/>
              <a:gd name="connsiteX24" fmla="*/ 10182225 w 15039975"/>
              <a:gd name="connsiteY24" fmla="*/ 495300 h 10479881"/>
              <a:gd name="connsiteX25" fmla="*/ 10620375 w 15039975"/>
              <a:gd name="connsiteY25" fmla="*/ 419100 h 10479881"/>
              <a:gd name="connsiteX26" fmla="*/ 11058525 w 15039975"/>
              <a:gd name="connsiteY26" fmla="*/ 742950 h 10479881"/>
              <a:gd name="connsiteX27" fmla="*/ 11496675 w 15039975"/>
              <a:gd name="connsiteY27" fmla="*/ 914400 h 10479881"/>
              <a:gd name="connsiteX28" fmla="*/ 11934825 w 15039975"/>
              <a:gd name="connsiteY28" fmla="*/ 1352550 h 10479881"/>
              <a:gd name="connsiteX29" fmla="*/ 12392025 w 15039975"/>
              <a:gd name="connsiteY29" fmla="*/ 1924050 h 10479881"/>
              <a:gd name="connsiteX30" fmla="*/ 12925425 w 15039975"/>
              <a:gd name="connsiteY30" fmla="*/ 2133600 h 10479881"/>
              <a:gd name="connsiteX31" fmla="*/ 13211175 w 15039975"/>
              <a:gd name="connsiteY31" fmla="*/ 2343150 h 10479881"/>
              <a:gd name="connsiteX32" fmla="*/ 13725525 w 15039975"/>
              <a:gd name="connsiteY32" fmla="*/ 2590800 h 10479881"/>
              <a:gd name="connsiteX33" fmla="*/ 14277975 w 15039975"/>
              <a:gd name="connsiteY33" fmla="*/ 3238500 h 10479881"/>
              <a:gd name="connsiteX34" fmla="*/ 14525625 w 15039975"/>
              <a:gd name="connsiteY34" fmla="*/ 3238500 h 10479881"/>
              <a:gd name="connsiteX35" fmla="*/ 15039975 w 15039975"/>
              <a:gd name="connsiteY35" fmla="*/ 3257550 h 10479881"/>
              <a:gd name="connsiteX0" fmla="*/ 0 w 15039975"/>
              <a:gd name="connsiteY0" fmla="*/ 10479881 h 10479881"/>
              <a:gd name="connsiteX1" fmla="*/ 500063 w 15039975"/>
              <a:gd name="connsiteY1" fmla="*/ 9639300 h 10479881"/>
              <a:gd name="connsiteX2" fmla="*/ 909637 w 15039975"/>
              <a:gd name="connsiteY2" fmla="*/ 9979819 h 10479881"/>
              <a:gd name="connsiteX3" fmla="*/ 1304925 w 15039975"/>
              <a:gd name="connsiteY3" fmla="*/ 9906000 h 10479881"/>
              <a:gd name="connsiteX4" fmla="*/ 1762125 w 15039975"/>
              <a:gd name="connsiteY4" fmla="*/ 9734550 h 10479881"/>
              <a:gd name="connsiteX5" fmla="*/ 2257425 w 15039975"/>
              <a:gd name="connsiteY5" fmla="*/ 9105900 h 10479881"/>
              <a:gd name="connsiteX6" fmla="*/ 2733675 w 15039975"/>
              <a:gd name="connsiteY6" fmla="*/ 9334500 h 10479881"/>
              <a:gd name="connsiteX7" fmla="*/ 3152775 w 15039975"/>
              <a:gd name="connsiteY7" fmla="*/ 8591550 h 10479881"/>
              <a:gd name="connsiteX8" fmla="*/ 3571875 w 15039975"/>
              <a:gd name="connsiteY8" fmla="*/ 8248650 h 10479881"/>
              <a:gd name="connsiteX9" fmla="*/ 3952875 w 15039975"/>
              <a:gd name="connsiteY9" fmla="*/ 7753350 h 10479881"/>
              <a:gd name="connsiteX10" fmla="*/ 4448175 w 15039975"/>
              <a:gd name="connsiteY10" fmla="*/ 7258050 h 10479881"/>
              <a:gd name="connsiteX11" fmla="*/ 4829175 w 15039975"/>
              <a:gd name="connsiteY11" fmla="*/ 6134100 h 10479881"/>
              <a:gd name="connsiteX12" fmla="*/ 5438775 w 15039975"/>
              <a:gd name="connsiteY12" fmla="*/ 5391150 h 10479881"/>
              <a:gd name="connsiteX13" fmla="*/ 5762625 w 15039975"/>
              <a:gd name="connsiteY13" fmla="*/ 4457700 h 10479881"/>
              <a:gd name="connsiteX14" fmla="*/ 5762625 w 15039975"/>
              <a:gd name="connsiteY14" fmla="*/ 4457700 h 10479881"/>
              <a:gd name="connsiteX15" fmla="*/ 6219825 w 15039975"/>
              <a:gd name="connsiteY15" fmla="*/ 3429000 h 10479881"/>
              <a:gd name="connsiteX16" fmla="*/ 6657975 w 15039975"/>
              <a:gd name="connsiteY16" fmla="*/ 2857500 h 10479881"/>
              <a:gd name="connsiteX17" fmla="*/ 7134225 w 15039975"/>
              <a:gd name="connsiteY17" fmla="*/ 1790700 h 10479881"/>
              <a:gd name="connsiteX18" fmla="*/ 7572375 w 15039975"/>
              <a:gd name="connsiteY18" fmla="*/ 1581150 h 10479881"/>
              <a:gd name="connsiteX19" fmla="*/ 7991475 w 15039975"/>
              <a:gd name="connsiteY19" fmla="*/ 495300 h 10479881"/>
              <a:gd name="connsiteX20" fmla="*/ 8448675 w 15039975"/>
              <a:gd name="connsiteY20" fmla="*/ 914400 h 10479881"/>
              <a:gd name="connsiteX21" fmla="*/ 8867775 w 15039975"/>
              <a:gd name="connsiteY21" fmla="*/ 361950 h 10479881"/>
              <a:gd name="connsiteX22" fmla="*/ 9305925 w 15039975"/>
              <a:gd name="connsiteY22" fmla="*/ 266700 h 10479881"/>
              <a:gd name="connsiteX23" fmla="*/ 9763125 w 15039975"/>
              <a:gd name="connsiteY23" fmla="*/ 0 h 10479881"/>
              <a:gd name="connsiteX24" fmla="*/ 10182225 w 15039975"/>
              <a:gd name="connsiteY24" fmla="*/ 495300 h 10479881"/>
              <a:gd name="connsiteX25" fmla="*/ 10620375 w 15039975"/>
              <a:gd name="connsiteY25" fmla="*/ 419100 h 10479881"/>
              <a:gd name="connsiteX26" fmla="*/ 11058525 w 15039975"/>
              <a:gd name="connsiteY26" fmla="*/ 742950 h 10479881"/>
              <a:gd name="connsiteX27" fmla="*/ 11496675 w 15039975"/>
              <a:gd name="connsiteY27" fmla="*/ 914400 h 10479881"/>
              <a:gd name="connsiteX28" fmla="*/ 11934825 w 15039975"/>
              <a:gd name="connsiteY28" fmla="*/ 1352550 h 10479881"/>
              <a:gd name="connsiteX29" fmla="*/ 12392025 w 15039975"/>
              <a:gd name="connsiteY29" fmla="*/ 1924050 h 10479881"/>
              <a:gd name="connsiteX30" fmla="*/ 12925425 w 15039975"/>
              <a:gd name="connsiteY30" fmla="*/ 2133600 h 10479881"/>
              <a:gd name="connsiteX31" fmla="*/ 13211175 w 15039975"/>
              <a:gd name="connsiteY31" fmla="*/ 2343150 h 10479881"/>
              <a:gd name="connsiteX32" fmla="*/ 13725525 w 15039975"/>
              <a:gd name="connsiteY32" fmla="*/ 2590800 h 10479881"/>
              <a:gd name="connsiteX33" fmla="*/ 14277975 w 15039975"/>
              <a:gd name="connsiteY33" fmla="*/ 3238500 h 10479881"/>
              <a:gd name="connsiteX34" fmla="*/ 14525625 w 15039975"/>
              <a:gd name="connsiteY34" fmla="*/ 3238500 h 10479881"/>
              <a:gd name="connsiteX35" fmla="*/ 15039975 w 15039975"/>
              <a:gd name="connsiteY35" fmla="*/ 3257550 h 10479881"/>
              <a:gd name="connsiteX0" fmla="*/ 0 w 15039975"/>
              <a:gd name="connsiteY0" fmla="*/ 10479881 h 10479881"/>
              <a:gd name="connsiteX1" fmla="*/ 500063 w 15039975"/>
              <a:gd name="connsiteY1" fmla="*/ 9639300 h 10479881"/>
              <a:gd name="connsiteX2" fmla="*/ 909637 w 15039975"/>
              <a:gd name="connsiteY2" fmla="*/ 9979819 h 10479881"/>
              <a:gd name="connsiteX3" fmla="*/ 1343025 w 15039975"/>
              <a:gd name="connsiteY3" fmla="*/ 9896475 h 10479881"/>
              <a:gd name="connsiteX4" fmla="*/ 1762125 w 15039975"/>
              <a:gd name="connsiteY4" fmla="*/ 9734550 h 10479881"/>
              <a:gd name="connsiteX5" fmla="*/ 2257425 w 15039975"/>
              <a:gd name="connsiteY5" fmla="*/ 9105900 h 10479881"/>
              <a:gd name="connsiteX6" fmla="*/ 2733675 w 15039975"/>
              <a:gd name="connsiteY6" fmla="*/ 9334500 h 10479881"/>
              <a:gd name="connsiteX7" fmla="*/ 3152775 w 15039975"/>
              <a:gd name="connsiteY7" fmla="*/ 8591550 h 10479881"/>
              <a:gd name="connsiteX8" fmla="*/ 3571875 w 15039975"/>
              <a:gd name="connsiteY8" fmla="*/ 8248650 h 10479881"/>
              <a:gd name="connsiteX9" fmla="*/ 3952875 w 15039975"/>
              <a:gd name="connsiteY9" fmla="*/ 7753350 h 10479881"/>
              <a:gd name="connsiteX10" fmla="*/ 4448175 w 15039975"/>
              <a:gd name="connsiteY10" fmla="*/ 7258050 h 10479881"/>
              <a:gd name="connsiteX11" fmla="*/ 4829175 w 15039975"/>
              <a:gd name="connsiteY11" fmla="*/ 6134100 h 10479881"/>
              <a:gd name="connsiteX12" fmla="*/ 5438775 w 15039975"/>
              <a:gd name="connsiteY12" fmla="*/ 5391150 h 10479881"/>
              <a:gd name="connsiteX13" fmla="*/ 5762625 w 15039975"/>
              <a:gd name="connsiteY13" fmla="*/ 4457700 h 10479881"/>
              <a:gd name="connsiteX14" fmla="*/ 5762625 w 15039975"/>
              <a:gd name="connsiteY14" fmla="*/ 4457700 h 10479881"/>
              <a:gd name="connsiteX15" fmla="*/ 6219825 w 15039975"/>
              <a:gd name="connsiteY15" fmla="*/ 3429000 h 10479881"/>
              <a:gd name="connsiteX16" fmla="*/ 6657975 w 15039975"/>
              <a:gd name="connsiteY16" fmla="*/ 2857500 h 10479881"/>
              <a:gd name="connsiteX17" fmla="*/ 7134225 w 15039975"/>
              <a:gd name="connsiteY17" fmla="*/ 1790700 h 10479881"/>
              <a:gd name="connsiteX18" fmla="*/ 7572375 w 15039975"/>
              <a:gd name="connsiteY18" fmla="*/ 1581150 h 10479881"/>
              <a:gd name="connsiteX19" fmla="*/ 7991475 w 15039975"/>
              <a:gd name="connsiteY19" fmla="*/ 495300 h 10479881"/>
              <a:gd name="connsiteX20" fmla="*/ 8448675 w 15039975"/>
              <a:gd name="connsiteY20" fmla="*/ 914400 h 10479881"/>
              <a:gd name="connsiteX21" fmla="*/ 8867775 w 15039975"/>
              <a:gd name="connsiteY21" fmla="*/ 361950 h 10479881"/>
              <a:gd name="connsiteX22" fmla="*/ 9305925 w 15039975"/>
              <a:gd name="connsiteY22" fmla="*/ 266700 h 10479881"/>
              <a:gd name="connsiteX23" fmla="*/ 9763125 w 15039975"/>
              <a:gd name="connsiteY23" fmla="*/ 0 h 10479881"/>
              <a:gd name="connsiteX24" fmla="*/ 10182225 w 15039975"/>
              <a:gd name="connsiteY24" fmla="*/ 495300 h 10479881"/>
              <a:gd name="connsiteX25" fmla="*/ 10620375 w 15039975"/>
              <a:gd name="connsiteY25" fmla="*/ 419100 h 10479881"/>
              <a:gd name="connsiteX26" fmla="*/ 11058525 w 15039975"/>
              <a:gd name="connsiteY26" fmla="*/ 742950 h 10479881"/>
              <a:gd name="connsiteX27" fmla="*/ 11496675 w 15039975"/>
              <a:gd name="connsiteY27" fmla="*/ 914400 h 10479881"/>
              <a:gd name="connsiteX28" fmla="*/ 11934825 w 15039975"/>
              <a:gd name="connsiteY28" fmla="*/ 1352550 h 10479881"/>
              <a:gd name="connsiteX29" fmla="*/ 12392025 w 15039975"/>
              <a:gd name="connsiteY29" fmla="*/ 1924050 h 10479881"/>
              <a:gd name="connsiteX30" fmla="*/ 12925425 w 15039975"/>
              <a:gd name="connsiteY30" fmla="*/ 2133600 h 10479881"/>
              <a:gd name="connsiteX31" fmla="*/ 13211175 w 15039975"/>
              <a:gd name="connsiteY31" fmla="*/ 2343150 h 10479881"/>
              <a:gd name="connsiteX32" fmla="*/ 13725525 w 15039975"/>
              <a:gd name="connsiteY32" fmla="*/ 2590800 h 10479881"/>
              <a:gd name="connsiteX33" fmla="*/ 14277975 w 15039975"/>
              <a:gd name="connsiteY33" fmla="*/ 3238500 h 10479881"/>
              <a:gd name="connsiteX34" fmla="*/ 14525625 w 15039975"/>
              <a:gd name="connsiteY34" fmla="*/ 3238500 h 10479881"/>
              <a:gd name="connsiteX35" fmla="*/ 15039975 w 15039975"/>
              <a:gd name="connsiteY35" fmla="*/ 3257550 h 10479881"/>
              <a:gd name="connsiteX0" fmla="*/ 0 w 15039975"/>
              <a:gd name="connsiteY0" fmla="*/ 10479881 h 10479881"/>
              <a:gd name="connsiteX1" fmla="*/ 492919 w 15039975"/>
              <a:gd name="connsiteY1" fmla="*/ 9653587 h 10479881"/>
              <a:gd name="connsiteX2" fmla="*/ 909637 w 15039975"/>
              <a:gd name="connsiteY2" fmla="*/ 9979819 h 10479881"/>
              <a:gd name="connsiteX3" fmla="*/ 1343025 w 15039975"/>
              <a:gd name="connsiteY3" fmla="*/ 9896475 h 10479881"/>
              <a:gd name="connsiteX4" fmla="*/ 1762125 w 15039975"/>
              <a:gd name="connsiteY4" fmla="*/ 9734550 h 10479881"/>
              <a:gd name="connsiteX5" fmla="*/ 2257425 w 15039975"/>
              <a:gd name="connsiteY5" fmla="*/ 9105900 h 10479881"/>
              <a:gd name="connsiteX6" fmla="*/ 2733675 w 15039975"/>
              <a:gd name="connsiteY6" fmla="*/ 9334500 h 10479881"/>
              <a:gd name="connsiteX7" fmla="*/ 3152775 w 15039975"/>
              <a:gd name="connsiteY7" fmla="*/ 8591550 h 10479881"/>
              <a:gd name="connsiteX8" fmla="*/ 3571875 w 15039975"/>
              <a:gd name="connsiteY8" fmla="*/ 8248650 h 10479881"/>
              <a:gd name="connsiteX9" fmla="*/ 3952875 w 15039975"/>
              <a:gd name="connsiteY9" fmla="*/ 7753350 h 10479881"/>
              <a:gd name="connsiteX10" fmla="*/ 4448175 w 15039975"/>
              <a:gd name="connsiteY10" fmla="*/ 7258050 h 10479881"/>
              <a:gd name="connsiteX11" fmla="*/ 4829175 w 15039975"/>
              <a:gd name="connsiteY11" fmla="*/ 6134100 h 10479881"/>
              <a:gd name="connsiteX12" fmla="*/ 5438775 w 15039975"/>
              <a:gd name="connsiteY12" fmla="*/ 5391150 h 10479881"/>
              <a:gd name="connsiteX13" fmla="*/ 5762625 w 15039975"/>
              <a:gd name="connsiteY13" fmla="*/ 4457700 h 10479881"/>
              <a:gd name="connsiteX14" fmla="*/ 5762625 w 15039975"/>
              <a:gd name="connsiteY14" fmla="*/ 4457700 h 10479881"/>
              <a:gd name="connsiteX15" fmla="*/ 6219825 w 15039975"/>
              <a:gd name="connsiteY15" fmla="*/ 3429000 h 10479881"/>
              <a:gd name="connsiteX16" fmla="*/ 6657975 w 15039975"/>
              <a:gd name="connsiteY16" fmla="*/ 2857500 h 10479881"/>
              <a:gd name="connsiteX17" fmla="*/ 7134225 w 15039975"/>
              <a:gd name="connsiteY17" fmla="*/ 1790700 h 10479881"/>
              <a:gd name="connsiteX18" fmla="*/ 7572375 w 15039975"/>
              <a:gd name="connsiteY18" fmla="*/ 1581150 h 10479881"/>
              <a:gd name="connsiteX19" fmla="*/ 7991475 w 15039975"/>
              <a:gd name="connsiteY19" fmla="*/ 495300 h 10479881"/>
              <a:gd name="connsiteX20" fmla="*/ 8448675 w 15039975"/>
              <a:gd name="connsiteY20" fmla="*/ 914400 h 10479881"/>
              <a:gd name="connsiteX21" fmla="*/ 8867775 w 15039975"/>
              <a:gd name="connsiteY21" fmla="*/ 361950 h 10479881"/>
              <a:gd name="connsiteX22" fmla="*/ 9305925 w 15039975"/>
              <a:gd name="connsiteY22" fmla="*/ 266700 h 10479881"/>
              <a:gd name="connsiteX23" fmla="*/ 9763125 w 15039975"/>
              <a:gd name="connsiteY23" fmla="*/ 0 h 10479881"/>
              <a:gd name="connsiteX24" fmla="*/ 10182225 w 15039975"/>
              <a:gd name="connsiteY24" fmla="*/ 495300 h 10479881"/>
              <a:gd name="connsiteX25" fmla="*/ 10620375 w 15039975"/>
              <a:gd name="connsiteY25" fmla="*/ 419100 h 10479881"/>
              <a:gd name="connsiteX26" fmla="*/ 11058525 w 15039975"/>
              <a:gd name="connsiteY26" fmla="*/ 742950 h 10479881"/>
              <a:gd name="connsiteX27" fmla="*/ 11496675 w 15039975"/>
              <a:gd name="connsiteY27" fmla="*/ 914400 h 10479881"/>
              <a:gd name="connsiteX28" fmla="*/ 11934825 w 15039975"/>
              <a:gd name="connsiteY28" fmla="*/ 1352550 h 10479881"/>
              <a:gd name="connsiteX29" fmla="*/ 12392025 w 15039975"/>
              <a:gd name="connsiteY29" fmla="*/ 1924050 h 10479881"/>
              <a:gd name="connsiteX30" fmla="*/ 12925425 w 15039975"/>
              <a:gd name="connsiteY30" fmla="*/ 2133600 h 10479881"/>
              <a:gd name="connsiteX31" fmla="*/ 13211175 w 15039975"/>
              <a:gd name="connsiteY31" fmla="*/ 2343150 h 10479881"/>
              <a:gd name="connsiteX32" fmla="*/ 13725525 w 15039975"/>
              <a:gd name="connsiteY32" fmla="*/ 2590800 h 10479881"/>
              <a:gd name="connsiteX33" fmla="*/ 14277975 w 15039975"/>
              <a:gd name="connsiteY33" fmla="*/ 3238500 h 10479881"/>
              <a:gd name="connsiteX34" fmla="*/ 14525625 w 15039975"/>
              <a:gd name="connsiteY34" fmla="*/ 3238500 h 10479881"/>
              <a:gd name="connsiteX35" fmla="*/ 15039975 w 15039975"/>
              <a:gd name="connsiteY35" fmla="*/ 3257550 h 10479881"/>
              <a:gd name="connsiteX0" fmla="*/ 0 w 15039975"/>
              <a:gd name="connsiteY0" fmla="*/ 10479881 h 10479881"/>
              <a:gd name="connsiteX1" fmla="*/ 483394 w 15039975"/>
              <a:gd name="connsiteY1" fmla="*/ 9665494 h 10479881"/>
              <a:gd name="connsiteX2" fmla="*/ 909637 w 15039975"/>
              <a:gd name="connsiteY2" fmla="*/ 9979819 h 10479881"/>
              <a:gd name="connsiteX3" fmla="*/ 1343025 w 15039975"/>
              <a:gd name="connsiteY3" fmla="*/ 9896475 h 10479881"/>
              <a:gd name="connsiteX4" fmla="*/ 1762125 w 15039975"/>
              <a:gd name="connsiteY4" fmla="*/ 9734550 h 10479881"/>
              <a:gd name="connsiteX5" fmla="*/ 2257425 w 15039975"/>
              <a:gd name="connsiteY5" fmla="*/ 9105900 h 10479881"/>
              <a:gd name="connsiteX6" fmla="*/ 2733675 w 15039975"/>
              <a:gd name="connsiteY6" fmla="*/ 9334500 h 10479881"/>
              <a:gd name="connsiteX7" fmla="*/ 3152775 w 15039975"/>
              <a:gd name="connsiteY7" fmla="*/ 8591550 h 10479881"/>
              <a:gd name="connsiteX8" fmla="*/ 3571875 w 15039975"/>
              <a:gd name="connsiteY8" fmla="*/ 8248650 h 10479881"/>
              <a:gd name="connsiteX9" fmla="*/ 3952875 w 15039975"/>
              <a:gd name="connsiteY9" fmla="*/ 7753350 h 10479881"/>
              <a:gd name="connsiteX10" fmla="*/ 4448175 w 15039975"/>
              <a:gd name="connsiteY10" fmla="*/ 7258050 h 10479881"/>
              <a:gd name="connsiteX11" fmla="*/ 4829175 w 15039975"/>
              <a:gd name="connsiteY11" fmla="*/ 6134100 h 10479881"/>
              <a:gd name="connsiteX12" fmla="*/ 5438775 w 15039975"/>
              <a:gd name="connsiteY12" fmla="*/ 5391150 h 10479881"/>
              <a:gd name="connsiteX13" fmla="*/ 5762625 w 15039975"/>
              <a:gd name="connsiteY13" fmla="*/ 4457700 h 10479881"/>
              <a:gd name="connsiteX14" fmla="*/ 5762625 w 15039975"/>
              <a:gd name="connsiteY14" fmla="*/ 4457700 h 10479881"/>
              <a:gd name="connsiteX15" fmla="*/ 6219825 w 15039975"/>
              <a:gd name="connsiteY15" fmla="*/ 3429000 h 10479881"/>
              <a:gd name="connsiteX16" fmla="*/ 6657975 w 15039975"/>
              <a:gd name="connsiteY16" fmla="*/ 2857500 h 10479881"/>
              <a:gd name="connsiteX17" fmla="*/ 7134225 w 15039975"/>
              <a:gd name="connsiteY17" fmla="*/ 1790700 h 10479881"/>
              <a:gd name="connsiteX18" fmla="*/ 7572375 w 15039975"/>
              <a:gd name="connsiteY18" fmla="*/ 1581150 h 10479881"/>
              <a:gd name="connsiteX19" fmla="*/ 7991475 w 15039975"/>
              <a:gd name="connsiteY19" fmla="*/ 495300 h 10479881"/>
              <a:gd name="connsiteX20" fmla="*/ 8448675 w 15039975"/>
              <a:gd name="connsiteY20" fmla="*/ 914400 h 10479881"/>
              <a:gd name="connsiteX21" fmla="*/ 8867775 w 15039975"/>
              <a:gd name="connsiteY21" fmla="*/ 361950 h 10479881"/>
              <a:gd name="connsiteX22" fmla="*/ 9305925 w 15039975"/>
              <a:gd name="connsiteY22" fmla="*/ 266700 h 10479881"/>
              <a:gd name="connsiteX23" fmla="*/ 9763125 w 15039975"/>
              <a:gd name="connsiteY23" fmla="*/ 0 h 10479881"/>
              <a:gd name="connsiteX24" fmla="*/ 10182225 w 15039975"/>
              <a:gd name="connsiteY24" fmla="*/ 495300 h 10479881"/>
              <a:gd name="connsiteX25" fmla="*/ 10620375 w 15039975"/>
              <a:gd name="connsiteY25" fmla="*/ 419100 h 10479881"/>
              <a:gd name="connsiteX26" fmla="*/ 11058525 w 15039975"/>
              <a:gd name="connsiteY26" fmla="*/ 742950 h 10479881"/>
              <a:gd name="connsiteX27" fmla="*/ 11496675 w 15039975"/>
              <a:gd name="connsiteY27" fmla="*/ 914400 h 10479881"/>
              <a:gd name="connsiteX28" fmla="*/ 11934825 w 15039975"/>
              <a:gd name="connsiteY28" fmla="*/ 1352550 h 10479881"/>
              <a:gd name="connsiteX29" fmla="*/ 12392025 w 15039975"/>
              <a:gd name="connsiteY29" fmla="*/ 1924050 h 10479881"/>
              <a:gd name="connsiteX30" fmla="*/ 12925425 w 15039975"/>
              <a:gd name="connsiteY30" fmla="*/ 2133600 h 10479881"/>
              <a:gd name="connsiteX31" fmla="*/ 13211175 w 15039975"/>
              <a:gd name="connsiteY31" fmla="*/ 2343150 h 10479881"/>
              <a:gd name="connsiteX32" fmla="*/ 13725525 w 15039975"/>
              <a:gd name="connsiteY32" fmla="*/ 2590800 h 10479881"/>
              <a:gd name="connsiteX33" fmla="*/ 14277975 w 15039975"/>
              <a:gd name="connsiteY33" fmla="*/ 3238500 h 10479881"/>
              <a:gd name="connsiteX34" fmla="*/ 14525625 w 15039975"/>
              <a:gd name="connsiteY34" fmla="*/ 3238500 h 10479881"/>
              <a:gd name="connsiteX35" fmla="*/ 15039975 w 15039975"/>
              <a:gd name="connsiteY35" fmla="*/ 3257550 h 10479881"/>
              <a:gd name="connsiteX0" fmla="*/ 0 w 15039975"/>
              <a:gd name="connsiteY0" fmla="*/ 10479881 h 10479881"/>
              <a:gd name="connsiteX1" fmla="*/ 485775 w 15039975"/>
              <a:gd name="connsiteY1" fmla="*/ 9648825 h 10479881"/>
              <a:gd name="connsiteX2" fmla="*/ 909637 w 15039975"/>
              <a:gd name="connsiteY2" fmla="*/ 9979819 h 10479881"/>
              <a:gd name="connsiteX3" fmla="*/ 1343025 w 15039975"/>
              <a:gd name="connsiteY3" fmla="*/ 9896475 h 10479881"/>
              <a:gd name="connsiteX4" fmla="*/ 1762125 w 15039975"/>
              <a:gd name="connsiteY4" fmla="*/ 9734550 h 10479881"/>
              <a:gd name="connsiteX5" fmla="*/ 2257425 w 15039975"/>
              <a:gd name="connsiteY5" fmla="*/ 9105900 h 10479881"/>
              <a:gd name="connsiteX6" fmla="*/ 2733675 w 15039975"/>
              <a:gd name="connsiteY6" fmla="*/ 9334500 h 10479881"/>
              <a:gd name="connsiteX7" fmla="*/ 3152775 w 15039975"/>
              <a:gd name="connsiteY7" fmla="*/ 8591550 h 10479881"/>
              <a:gd name="connsiteX8" fmla="*/ 3571875 w 15039975"/>
              <a:gd name="connsiteY8" fmla="*/ 8248650 h 10479881"/>
              <a:gd name="connsiteX9" fmla="*/ 3952875 w 15039975"/>
              <a:gd name="connsiteY9" fmla="*/ 7753350 h 10479881"/>
              <a:gd name="connsiteX10" fmla="*/ 4448175 w 15039975"/>
              <a:gd name="connsiteY10" fmla="*/ 7258050 h 10479881"/>
              <a:gd name="connsiteX11" fmla="*/ 4829175 w 15039975"/>
              <a:gd name="connsiteY11" fmla="*/ 6134100 h 10479881"/>
              <a:gd name="connsiteX12" fmla="*/ 5438775 w 15039975"/>
              <a:gd name="connsiteY12" fmla="*/ 5391150 h 10479881"/>
              <a:gd name="connsiteX13" fmla="*/ 5762625 w 15039975"/>
              <a:gd name="connsiteY13" fmla="*/ 4457700 h 10479881"/>
              <a:gd name="connsiteX14" fmla="*/ 5762625 w 15039975"/>
              <a:gd name="connsiteY14" fmla="*/ 4457700 h 10479881"/>
              <a:gd name="connsiteX15" fmla="*/ 6219825 w 15039975"/>
              <a:gd name="connsiteY15" fmla="*/ 3429000 h 10479881"/>
              <a:gd name="connsiteX16" fmla="*/ 6657975 w 15039975"/>
              <a:gd name="connsiteY16" fmla="*/ 2857500 h 10479881"/>
              <a:gd name="connsiteX17" fmla="*/ 7134225 w 15039975"/>
              <a:gd name="connsiteY17" fmla="*/ 1790700 h 10479881"/>
              <a:gd name="connsiteX18" fmla="*/ 7572375 w 15039975"/>
              <a:gd name="connsiteY18" fmla="*/ 1581150 h 10479881"/>
              <a:gd name="connsiteX19" fmla="*/ 7991475 w 15039975"/>
              <a:gd name="connsiteY19" fmla="*/ 495300 h 10479881"/>
              <a:gd name="connsiteX20" fmla="*/ 8448675 w 15039975"/>
              <a:gd name="connsiteY20" fmla="*/ 914400 h 10479881"/>
              <a:gd name="connsiteX21" fmla="*/ 8867775 w 15039975"/>
              <a:gd name="connsiteY21" fmla="*/ 361950 h 10479881"/>
              <a:gd name="connsiteX22" fmla="*/ 9305925 w 15039975"/>
              <a:gd name="connsiteY22" fmla="*/ 266700 h 10479881"/>
              <a:gd name="connsiteX23" fmla="*/ 9763125 w 15039975"/>
              <a:gd name="connsiteY23" fmla="*/ 0 h 10479881"/>
              <a:gd name="connsiteX24" fmla="*/ 10182225 w 15039975"/>
              <a:gd name="connsiteY24" fmla="*/ 495300 h 10479881"/>
              <a:gd name="connsiteX25" fmla="*/ 10620375 w 15039975"/>
              <a:gd name="connsiteY25" fmla="*/ 419100 h 10479881"/>
              <a:gd name="connsiteX26" fmla="*/ 11058525 w 15039975"/>
              <a:gd name="connsiteY26" fmla="*/ 742950 h 10479881"/>
              <a:gd name="connsiteX27" fmla="*/ 11496675 w 15039975"/>
              <a:gd name="connsiteY27" fmla="*/ 914400 h 10479881"/>
              <a:gd name="connsiteX28" fmla="*/ 11934825 w 15039975"/>
              <a:gd name="connsiteY28" fmla="*/ 1352550 h 10479881"/>
              <a:gd name="connsiteX29" fmla="*/ 12392025 w 15039975"/>
              <a:gd name="connsiteY29" fmla="*/ 1924050 h 10479881"/>
              <a:gd name="connsiteX30" fmla="*/ 12925425 w 15039975"/>
              <a:gd name="connsiteY30" fmla="*/ 2133600 h 10479881"/>
              <a:gd name="connsiteX31" fmla="*/ 13211175 w 15039975"/>
              <a:gd name="connsiteY31" fmla="*/ 2343150 h 10479881"/>
              <a:gd name="connsiteX32" fmla="*/ 13725525 w 15039975"/>
              <a:gd name="connsiteY32" fmla="*/ 2590800 h 10479881"/>
              <a:gd name="connsiteX33" fmla="*/ 14277975 w 15039975"/>
              <a:gd name="connsiteY33" fmla="*/ 3238500 h 10479881"/>
              <a:gd name="connsiteX34" fmla="*/ 14525625 w 15039975"/>
              <a:gd name="connsiteY34" fmla="*/ 3238500 h 10479881"/>
              <a:gd name="connsiteX35" fmla="*/ 15039975 w 15039975"/>
              <a:gd name="connsiteY35" fmla="*/ 3257550 h 10479881"/>
              <a:gd name="connsiteX0" fmla="*/ 0 w 15009018"/>
              <a:gd name="connsiteY0" fmla="*/ 10477500 h 10477500"/>
              <a:gd name="connsiteX1" fmla="*/ 454818 w 15009018"/>
              <a:gd name="connsiteY1" fmla="*/ 9648825 h 10477500"/>
              <a:gd name="connsiteX2" fmla="*/ 878680 w 15009018"/>
              <a:gd name="connsiteY2" fmla="*/ 9979819 h 10477500"/>
              <a:gd name="connsiteX3" fmla="*/ 1312068 w 15009018"/>
              <a:gd name="connsiteY3" fmla="*/ 9896475 h 10477500"/>
              <a:gd name="connsiteX4" fmla="*/ 1731168 w 15009018"/>
              <a:gd name="connsiteY4" fmla="*/ 9734550 h 10477500"/>
              <a:gd name="connsiteX5" fmla="*/ 2226468 w 15009018"/>
              <a:gd name="connsiteY5" fmla="*/ 9105900 h 10477500"/>
              <a:gd name="connsiteX6" fmla="*/ 2702718 w 15009018"/>
              <a:gd name="connsiteY6" fmla="*/ 9334500 h 10477500"/>
              <a:gd name="connsiteX7" fmla="*/ 3121818 w 15009018"/>
              <a:gd name="connsiteY7" fmla="*/ 8591550 h 10477500"/>
              <a:gd name="connsiteX8" fmla="*/ 3540918 w 15009018"/>
              <a:gd name="connsiteY8" fmla="*/ 8248650 h 10477500"/>
              <a:gd name="connsiteX9" fmla="*/ 3921918 w 15009018"/>
              <a:gd name="connsiteY9" fmla="*/ 7753350 h 10477500"/>
              <a:gd name="connsiteX10" fmla="*/ 4417218 w 15009018"/>
              <a:gd name="connsiteY10" fmla="*/ 7258050 h 10477500"/>
              <a:gd name="connsiteX11" fmla="*/ 4798218 w 15009018"/>
              <a:gd name="connsiteY11" fmla="*/ 6134100 h 10477500"/>
              <a:gd name="connsiteX12" fmla="*/ 5407818 w 15009018"/>
              <a:gd name="connsiteY12" fmla="*/ 5391150 h 10477500"/>
              <a:gd name="connsiteX13" fmla="*/ 5731668 w 15009018"/>
              <a:gd name="connsiteY13" fmla="*/ 4457700 h 10477500"/>
              <a:gd name="connsiteX14" fmla="*/ 5731668 w 15009018"/>
              <a:gd name="connsiteY14" fmla="*/ 4457700 h 10477500"/>
              <a:gd name="connsiteX15" fmla="*/ 6188868 w 15009018"/>
              <a:gd name="connsiteY15" fmla="*/ 3429000 h 10477500"/>
              <a:gd name="connsiteX16" fmla="*/ 6627018 w 15009018"/>
              <a:gd name="connsiteY16" fmla="*/ 2857500 h 10477500"/>
              <a:gd name="connsiteX17" fmla="*/ 7103268 w 15009018"/>
              <a:gd name="connsiteY17" fmla="*/ 1790700 h 10477500"/>
              <a:gd name="connsiteX18" fmla="*/ 7541418 w 15009018"/>
              <a:gd name="connsiteY18" fmla="*/ 1581150 h 10477500"/>
              <a:gd name="connsiteX19" fmla="*/ 7960518 w 15009018"/>
              <a:gd name="connsiteY19" fmla="*/ 495300 h 10477500"/>
              <a:gd name="connsiteX20" fmla="*/ 8417718 w 15009018"/>
              <a:gd name="connsiteY20" fmla="*/ 914400 h 10477500"/>
              <a:gd name="connsiteX21" fmla="*/ 8836818 w 15009018"/>
              <a:gd name="connsiteY21" fmla="*/ 361950 h 10477500"/>
              <a:gd name="connsiteX22" fmla="*/ 9274968 w 15009018"/>
              <a:gd name="connsiteY22" fmla="*/ 266700 h 10477500"/>
              <a:gd name="connsiteX23" fmla="*/ 9732168 w 15009018"/>
              <a:gd name="connsiteY23" fmla="*/ 0 h 10477500"/>
              <a:gd name="connsiteX24" fmla="*/ 10151268 w 15009018"/>
              <a:gd name="connsiteY24" fmla="*/ 495300 h 10477500"/>
              <a:gd name="connsiteX25" fmla="*/ 10589418 w 15009018"/>
              <a:gd name="connsiteY25" fmla="*/ 419100 h 10477500"/>
              <a:gd name="connsiteX26" fmla="*/ 11027568 w 15009018"/>
              <a:gd name="connsiteY26" fmla="*/ 742950 h 10477500"/>
              <a:gd name="connsiteX27" fmla="*/ 11465718 w 15009018"/>
              <a:gd name="connsiteY27" fmla="*/ 914400 h 10477500"/>
              <a:gd name="connsiteX28" fmla="*/ 11903868 w 15009018"/>
              <a:gd name="connsiteY28" fmla="*/ 1352550 h 10477500"/>
              <a:gd name="connsiteX29" fmla="*/ 12361068 w 15009018"/>
              <a:gd name="connsiteY29" fmla="*/ 1924050 h 10477500"/>
              <a:gd name="connsiteX30" fmla="*/ 12894468 w 15009018"/>
              <a:gd name="connsiteY30" fmla="*/ 2133600 h 10477500"/>
              <a:gd name="connsiteX31" fmla="*/ 13180218 w 15009018"/>
              <a:gd name="connsiteY31" fmla="*/ 2343150 h 10477500"/>
              <a:gd name="connsiteX32" fmla="*/ 13694568 w 15009018"/>
              <a:gd name="connsiteY32" fmla="*/ 2590800 h 10477500"/>
              <a:gd name="connsiteX33" fmla="*/ 14247018 w 15009018"/>
              <a:gd name="connsiteY33" fmla="*/ 3238500 h 10477500"/>
              <a:gd name="connsiteX34" fmla="*/ 14494668 w 15009018"/>
              <a:gd name="connsiteY34" fmla="*/ 3238500 h 10477500"/>
              <a:gd name="connsiteX35" fmla="*/ 15009018 w 15009018"/>
              <a:gd name="connsiteY35" fmla="*/ 3257550 h 10477500"/>
              <a:gd name="connsiteX0" fmla="*/ 0 w 15009018"/>
              <a:gd name="connsiteY0" fmla="*/ 10458450 h 10458450"/>
              <a:gd name="connsiteX1" fmla="*/ 454818 w 15009018"/>
              <a:gd name="connsiteY1" fmla="*/ 9648825 h 10458450"/>
              <a:gd name="connsiteX2" fmla="*/ 878680 w 15009018"/>
              <a:gd name="connsiteY2" fmla="*/ 9979819 h 10458450"/>
              <a:gd name="connsiteX3" fmla="*/ 1312068 w 15009018"/>
              <a:gd name="connsiteY3" fmla="*/ 9896475 h 10458450"/>
              <a:gd name="connsiteX4" fmla="*/ 1731168 w 15009018"/>
              <a:gd name="connsiteY4" fmla="*/ 9734550 h 10458450"/>
              <a:gd name="connsiteX5" fmla="*/ 2226468 w 15009018"/>
              <a:gd name="connsiteY5" fmla="*/ 9105900 h 10458450"/>
              <a:gd name="connsiteX6" fmla="*/ 2702718 w 15009018"/>
              <a:gd name="connsiteY6" fmla="*/ 9334500 h 10458450"/>
              <a:gd name="connsiteX7" fmla="*/ 3121818 w 15009018"/>
              <a:gd name="connsiteY7" fmla="*/ 8591550 h 10458450"/>
              <a:gd name="connsiteX8" fmla="*/ 3540918 w 15009018"/>
              <a:gd name="connsiteY8" fmla="*/ 8248650 h 10458450"/>
              <a:gd name="connsiteX9" fmla="*/ 3921918 w 15009018"/>
              <a:gd name="connsiteY9" fmla="*/ 7753350 h 10458450"/>
              <a:gd name="connsiteX10" fmla="*/ 4417218 w 15009018"/>
              <a:gd name="connsiteY10" fmla="*/ 7258050 h 10458450"/>
              <a:gd name="connsiteX11" fmla="*/ 4798218 w 15009018"/>
              <a:gd name="connsiteY11" fmla="*/ 6134100 h 10458450"/>
              <a:gd name="connsiteX12" fmla="*/ 5407818 w 15009018"/>
              <a:gd name="connsiteY12" fmla="*/ 5391150 h 10458450"/>
              <a:gd name="connsiteX13" fmla="*/ 5731668 w 15009018"/>
              <a:gd name="connsiteY13" fmla="*/ 4457700 h 10458450"/>
              <a:gd name="connsiteX14" fmla="*/ 5731668 w 15009018"/>
              <a:gd name="connsiteY14" fmla="*/ 4457700 h 10458450"/>
              <a:gd name="connsiteX15" fmla="*/ 6188868 w 15009018"/>
              <a:gd name="connsiteY15" fmla="*/ 3429000 h 10458450"/>
              <a:gd name="connsiteX16" fmla="*/ 6627018 w 15009018"/>
              <a:gd name="connsiteY16" fmla="*/ 2857500 h 10458450"/>
              <a:gd name="connsiteX17" fmla="*/ 7103268 w 15009018"/>
              <a:gd name="connsiteY17" fmla="*/ 1790700 h 10458450"/>
              <a:gd name="connsiteX18" fmla="*/ 7541418 w 15009018"/>
              <a:gd name="connsiteY18" fmla="*/ 1581150 h 10458450"/>
              <a:gd name="connsiteX19" fmla="*/ 7960518 w 15009018"/>
              <a:gd name="connsiteY19" fmla="*/ 495300 h 10458450"/>
              <a:gd name="connsiteX20" fmla="*/ 8417718 w 15009018"/>
              <a:gd name="connsiteY20" fmla="*/ 914400 h 10458450"/>
              <a:gd name="connsiteX21" fmla="*/ 8836818 w 15009018"/>
              <a:gd name="connsiteY21" fmla="*/ 361950 h 10458450"/>
              <a:gd name="connsiteX22" fmla="*/ 9274968 w 15009018"/>
              <a:gd name="connsiteY22" fmla="*/ 266700 h 10458450"/>
              <a:gd name="connsiteX23" fmla="*/ 9732168 w 15009018"/>
              <a:gd name="connsiteY23" fmla="*/ 0 h 10458450"/>
              <a:gd name="connsiteX24" fmla="*/ 10151268 w 15009018"/>
              <a:gd name="connsiteY24" fmla="*/ 495300 h 10458450"/>
              <a:gd name="connsiteX25" fmla="*/ 10589418 w 15009018"/>
              <a:gd name="connsiteY25" fmla="*/ 419100 h 10458450"/>
              <a:gd name="connsiteX26" fmla="*/ 11027568 w 15009018"/>
              <a:gd name="connsiteY26" fmla="*/ 742950 h 10458450"/>
              <a:gd name="connsiteX27" fmla="*/ 11465718 w 15009018"/>
              <a:gd name="connsiteY27" fmla="*/ 914400 h 10458450"/>
              <a:gd name="connsiteX28" fmla="*/ 11903868 w 15009018"/>
              <a:gd name="connsiteY28" fmla="*/ 1352550 h 10458450"/>
              <a:gd name="connsiteX29" fmla="*/ 12361068 w 15009018"/>
              <a:gd name="connsiteY29" fmla="*/ 1924050 h 10458450"/>
              <a:gd name="connsiteX30" fmla="*/ 12894468 w 15009018"/>
              <a:gd name="connsiteY30" fmla="*/ 2133600 h 10458450"/>
              <a:gd name="connsiteX31" fmla="*/ 13180218 w 15009018"/>
              <a:gd name="connsiteY31" fmla="*/ 2343150 h 10458450"/>
              <a:gd name="connsiteX32" fmla="*/ 13694568 w 15009018"/>
              <a:gd name="connsiteY32" fmla="*/ 2590800 h 10458450"/>
              <a:gd name="connsiteX33" fmla="*/ 14247018 w 15009018"/>
              <a:gd name="connsiteY33" fmla="*/ 3238500 h 10458450"/>
              <a:gd name="connsiteX34" fmla="*/ 14494668 w 15009018"/>
              <a:gd name="connsiteY34" fmla="*/ 3238500 h 10458450"/>
              <a:gd name="connsiteX35" fmla="*/ 15009018 w 15009018"/>
              <a:gd name="connsiteY35" fmla="*/ 3257550 h 10458450"/>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209799 w 14992349"/>
              <a:gd name="connsiteY5" fmla="*/ 9105900 h 10441781"/>
              <a:gd name="connsiteX6" fmla="*/ 2686049 w 14992349"/>
              <a:gd name="connsiteY6" fmla="*/ 9334500 h 10441781"/>
              <a:gd name="connsiteX7" fmla="*/ 3105149 w 14992349"/>
              <a:gd name="connsiteY7" fmla="*/ 8591550 h 10441781"/>
              <a:gd name="connsiteX8" fmla="*/ 3524249 w 14992349"/>
              <a:gd name="connsiteY8" fmla="*/ 8248650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95512 w 14992349"/>
              <a:gd name="connsiteY5" fmla="*/ 9096375 h 10441781"/>
              <a:gd name="connsiteX6" fmla="*/ 2686049 w 14992349"/>
              <a:gd name="connsiteY6" fmla="*/ 9334500 h 10441781"/>
              <a:gd name="connsiteX7" fmla="*/ 3105149 w 14992349"/>
              <a:gd name="connsiteY7" fmla="*/ 8591550 h 10441781"/>
              <a:gd name="connsiteX8" fmla="*/ 3524249 w 14992349"/>
              <a:gd name="connsiteY8" fmla="*/ 8248650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5987 w 14992349"/>
              <a:gd name="connsiteY5" fmla="*/ 9101137 h 10441781"/>
              <a:gd name="connsiteX6" fmla="*/ 2686049 w 14992349"/>
              <a:gd name="connsiteY6" fmla="*/ 9334500 h 10441781"/>
              <a:gd name="connsiteX7" fmla="*/ 3105149 w 14992349"/>
              <a:gd name="connsiteY7" fmla="*/ 8591550 h 10441781"/>
              <a:gd name="connsiteX8" fmla="*/ 3524249 w 14992349"/>
              <a:gd name="connsiteY8" fmla="*/ 8248650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78844 w 14992349"/>
              <a:gd name="connsiteY5" fmla="*/ 9110662 h 10441781"/>
              <a:gd name="connsiteX6" fmla="*/ 2686049 w 14992349"/>
              <a:gd name="connsiteY6" fmla="*/ 9334500 h 10441781"/>
              <a:gd name="connsiteX7" fmla="*/ 3105149 w 14992349"/>
              <a:gd name="connsiteY7" fmla="*/ 8591550 h 10441781"/>
              <a:gd name="connsiteX8" fmla="*/ 3524249 w 14992349"/>
              <a:gd name="connsiteY8" fmla="*/ 8248650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74081 w 14992349"/>
              <a:gd name="connsiteY5" fmla="*/ 9103518 h 10441781"/>
              <a:gd name="connsiteX6" fmla="*/ 2686049 w 14992349"/>
              <a:gd name="connsiteY6" fmla="*/ 9334500 h 10441781"/>
              <a:gd name="connsiteX7" fmla="*/ 3105149 w 14992349"/>
              <a:gd name="connsiteY7" fmla="*/ 8591550 h 10441781"/>
              <a:gd name="connsiteX8" fmla="*/ 3524249 w 14992349"/>
              <a:gd name="connsiteY8" fmla="*/ 8248650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93131 w 14992349"/>
              <a:gd name="connsiteY5" fmla="*/ 9103518 h 10441781"/>
              <a:gd name="connsiteX6" fmla="*/ 2686049 w 14992349"/>
              <a:gd name="connsiteY6" fmla="*/ 9334500 h 10441781"/>
              <a:gd name="connsiteX7" fmla="*/ 3105149 w 14992349"/>
              <a:gd name="connsiteY7" fmla="*/ 8591550 h 10441781"/>
              <a:gd name="connsiteX8" fmla="*/ 3524249 w 14992349"/>
              <a:gd name="connsiteY8" fmla="*/ 8248650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8369 w 14992349"/>
              <a:gd name="connsiteY5" fmla="*/ 9117805 h 10441781"/>
              <a:gd name="connsiteX6" fmla="*/ 2686049 w 14992349"/>
              <a:gd name="connsiteY6" fmla="*/ 9334500 h 10441781"/>
              <a:gd name="connsiteX7" fmla="*/ 3105149 w 14992349"/>
              <a:gd name="connsiteY7" fmla="*/ 8591550 h 10441781"/>
              <a:gd name="connsiteX8" fmla="*/ 3524249 w 14992349"/>
              <a:gd name="connsiteY8" fmla="*/ 8248650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86049 w 14992349"/>
              <a:gd name="connsiteY6" fmla="*/ 9334500 h 10441781"/>
              <a:gd name="connsiteX7" fmla="*/ 3105149 w 14992349"/>
              <a:gd name="connsiteY7" fmla="*/ 8591550 h 10441781"/>
              <a:gd name="connsiteX8" fmla="*/ 3524249 w 14992349"/>
              <a:gd name="connsiteY8" fmla="*/ 8248650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40805 w 14992349"/>
              <a:gd name="connsiteY6" fmla="*/ 9315450 h 10441781"/>
              <a:gd name="connsiteX7" fmla="*/ 3105149 w 14992349"/>
              <a:gd name="connsiteY7" fmla="*/ 8591550 h 10441781"/>
              <a:gd name="connsiteX8" fmla="*/ 3524249 w 14992349"/>
              <a:gd name="connsiteY8" fmla="*/ 8248650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28899 w 14992349"/>
              <a:gd name="connsiteY6" fmla="*/ 9313069 h 10441781"/>
              <a:gd name="connsiteX7" fmla="*/ 3105149 w 14992349"/>
              <a:gd name="connsiteY7" fmla="*/ 8591550 h 10441781"/>
              <a:gd name="connsiteX8" fmla="*/ 3524249 w 14992349"/>
              <a:gd name="connsiteY8" fmla="*/ 8248650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105149 w 14992349"/>
              <a:gd name="connsiteY7" fmla="*/ 8591550 h 10441781"/>
              <a:gd name="connsiteX8" fmla="*/ 3524249 w 14992349"/>
              <a:gd name="connsiteY8" fmla="*/ 8248650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071811 w 14992349"/>
              <a:gd name="connsiteY7" fmla="*/ 8653463 h 10441781"/>
              <a:gd name="connsiteX8" fmla="*/ 3524249 w 14992349"/>
              <a:gd name="connsiteY8" fmla="*/ 8248650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071811 w 14992349"/>
              <a:gd name="connsiteY7" fmla="*/ 8653463 h 10441781"/>
              <a:gd name="connsiteX8" fmla="*/ 3508374 w 14992349"/>
              <a:gd name="connsiteY8" fmla="*/ 8229600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071811 w 14992349"/>
              <a:gd name="connsiteY7" fmla="*/ 8653463 h 10441781"/>
              <a:gd name="connsiteX8" fmla="*/ 3521074 w 14992349"/>
              <a:gd name="connsiteY8" fmla="*/ 8239125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068636 w 14992349"/>
              <a:gd name="connsiteY7" fmla="*/ 8666163 h 10441781"/>
              <a:gd name="connsiteX8" fmla="*/ 3521074 w 14992349"/>
              <a:gd name="connsiteY8" fmla="*/ 8239125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071811 w 14992349"/>
              <a:gd name="connsiteY7" fmla="*/ 8685213 h 10441781"/>
              <a:gd name="connsiteX8" fmla="*/ 3521074 w 14992349"/>
              <a:gd name="connsiteY8" fmla="*/ 8239125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065461 w 14992349"/>
              <a:gd name="connsiteY7" fmla="*/ 8669338 h 10441781"/>
              <a:gd name="connsiteX8" fmla="*/ 3521074 w 14992349"/>
              <a:gd name="connsiteY8" fmla="*/ 8239125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074986 w 14992349"/>
              <a:gd name="connsiteY7" fmla="*/ 8682038 h 10441781"/>
              <a:gd name="connsiteX8" fmla="*/ 3521074 w 14992349"/>
              <a:gd name="connsiteY8" fmla="*/ 8239125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068636 w 14992349"/>
              <a:gd name="connsiteY7" fmla="*/ 8678863 h 10441781"/>
              <a:gd name="connsiteX8" fmla="*/ 3521074 w 14992349"/>
              <a:gd name="connsiteY8" fmla="*/ 8239125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065461 w 14992349"/>
              <a:gd name="connsiteY7" fmla="*/ 8669338 h 10441781"/>
              <a:gd name="connsiteX8" fmla="*/ 3521074 w 14992349"/>
              <a:gd name="connsiteY8" fmla="*/ 8239125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05249 w 14992349"/>
              <a:gd name="connsiteY9" fmla="*/ 775335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68749 w 14992349"/>
              <a:gd name="connsiteY9" fmla="*/ 7734300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400549 w 14992349"/>
              <a:gd name="connsiteY10" fmla="*/ 72580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4199 w 14992349"/>
              <a:gd name="connsiteY10" fmla="*/ 7270750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781549 w 14992349"/>
              <a:gd name="connsiteY11" fmla="*/ 613410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14499 w 14992349"/>
              <a:gd name="connsiteY4" fmla="*/ 9734550 h 10441781"/>
              <a:gd name="connsiteX5" fmla="*/ 2181225 w 14992349"/>
              <a:gd name="connsiteY5" fmla="*/ 9113043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181225 w 14992349"/>
              <a:gd name="connsiteY5" fmla="*/ 9113043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181225 w 14992349"/>
              <a:gd name="connsiteY5" fmla="*/ 9113043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188368 w 14992349"/>
              <a:gd name="connsiteY5" fmla="*/ 9113043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2181 w 14992349"/>
              <a:gd name="connsiteY5" fmla="*/ 9113043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02656 w 14992349"/>
              <a:gd name="connsiteY5" fmla="*/ 9108281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1137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1137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391149 w 14992349"/>
              <a:gd name="connsiteY12" fmla="*/ 53911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303043 w 14992349"/>
              <a:gd name="connsiteY12" fmla="*/ 5400675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394325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14999 w 14992349"/>
              <a:gd name="connsiteY13" fmla="*/ 4457700 h 10441781"/>
              <a:gd name="connsiteX14" fmla="*/ 5714999 w 14992349"/>
              <a:gd name="connsiteY14" fmla="*/ 4457700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14999 w 14992349"/>
              <a:gd name="connsiteY13" fmla="*/ 4457700 h 10441781"/>
              <a:gd name="connsiteX14" fmla="*/ 5730874 w 14992349"/>
              <a:gd name="connsiteY14" fmla="*/ 4359275 h 10441781"/>
              <a:gd name="connsiteX15" fmla="*/ 6172199 w 14992349"/>
              <a:gd name="connsiteY15" fmla="*/ 3429000 h 10441781"/>
              <a:gd name="connsiteX16" fmla="*/ 6610349 w 14992349"/>
              <a:gd name="connsiteY16" fmla="*/ 2857500 h 10441781"/>
              <a:gd name="connsiteX17" fmla="*/ 7086599 w 14992349"/>
              <a:gd name="connsiteY17" fmla="*/ 1790700 h 10441781"/>
              <a:gd name="connsiteX18" fmla="*/ 7524749 w 14992349"/>
              <a:gd name="connsiteY18" fmla="*/ 1581150 h 10441781"/>
              <a:gd name="connsiteX19" fmla="*/ 7943849 w 14992349"/>
              <a:gd name="connsiteY19" fmla="*/ 495300 h 10441781"/>
              <a:gd name="connsiteX20" fmla="*/ 8401049 w 14992349"/>
              <a:gd name="connsiteY20" fmla="*/ 914400 h 10441781"/>
              <a:gd name="connsiteX21" fmla="*/ 8820149 w 14992349"/>
              <a:gd name="connsiteY21" fmla="*/ 361950 h 10441781"/>
              <a:gd name="connsiteX22" fmla="*/ 9258299 w 14992349"/>
              <a:gd name="connsiteY22" fmla="*/ 266700 h 10441781"/>
              <a:gd name="connsiteX23" fmla="*/ 9715499 w 14992349"/>
              <a:gd name="connsiteY23" fmla="*/ 0 h 10441781"/>
              <a:gd name="connsiteX24" fmla="*/ 10134599 w 14992349"/>
              <a:gd name="connsiteY24" fmla="*/ 495300 h 10441781"/>
              <a:gd name="connsiteX25" fmla="*/ 10572749 w 14992349"/>
              <a:gd name="connsiteY25" fmla="*/ 419100 h 10441781"/>
              <a:gd name="connsiteX26" fmla="*/ 11010899 w 14992349"/>
              <a:gd name="connsiteY26" fmla="*/ 742950 h 10441781"/>
              <a:gd name="connsiteX27" fmla="*/ 11449049 w 14992349"/>
              <a:gd name="connsiteY27" fmla="*/ 914400 h 10441781"/>
              <a:gd name="connsiteX28" fmla="*/ 11887199 w 14992349"/>
              <a:gd name="connsiteY28" fmla="*/ 1352550 h 10441781"/>
              <a:gd name="connsiteX29" fmla="*/ 12344399 w 14992349"/>
              <a:gd name="connsiteY29" fmla="*/ 1924050 h 10441781"/>
              <a:gd name="connsiteX30" fmla="*/ 12877799 w 14992349"/>
              <a:gd name="connsiteY30" fmla="*/ 2133600 h 10441781"/>
              <a:gd name="connsiteX31" fmla="*/ 13163549 w 14992349"/>
              <a:gd name="connsiteY31" fmla="*/ 2343150 h 10441781"/>
              <a:gd name="connsiteX32" fmla="*/ 13677899 w 14992349"/>
              <a:gd name="connsiteY32" fmla="*/ 2590800 h 10441781"/>
              <a:gd name="connsiteX33" fmla="*/ 14230349 w 14992349"/>
              <a:gd name="connsiteY33" fmla="*/ 3238500 h 10441781"/>
              <a:gd name="connsiteX34" fmla="*/ 14477999 w 14992349"/>
              <a:gd name="connsiteY34" fmla="*/ 3238500 h 10441781"/>
              <a:gd name="connsiteX35" fmla="*/ 14992349 w 14992349"/>
              <a:gd name="connsiteY35"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30874 w 14992349"/>
              <a:gd name="connsiteY13" fmla="*/ 4359275 h 10441781"/>
              <a:gd name="connsiteX14" fmla="*/ 6172199 w 14992349"/>
              <a:gd name="connsiteY14" fmla="*/ 3429000 h 10441781"/>
              <a:gd name="connsiteX15" fmla="*/ 6610349 w 14992349"/>
              <a:gd name="connsiteY15" fmla="*/ 2857500 h 10441781"/>
              <a:gd name="connsiteX16" fmla="*/ 7086599 w 14992349"/>
              <a:gd name="connsiteY16" fmla="*/ 1790700 h 10441781"/>
              <a:gd name="connsiteX17" fmla="*/ 7524749 w 14992349"/>
              <a:gd name="connsiteY17" fmla="*/ 1581150 h 10441781"/>
              <a:gd name="connsiteX18" fmla="*/ 7943849 w 14992349"/>
              <a:gd name="connsiteY18" fmla="*/ 495300 h 10441781"/>
              <a:gd name="connsiteX19" fmla="*/ 8401049 w 14992349"/>
              <a:gd name="connsiteY19" fmla="*/ 914400 h 10441781"/>
              <a:gd name="connsiteX20" fmla="*/ 8820149 w 14992349"/>
              <a:gd name="connsiteY20" fmla="*/ 361950 h 10441781"/>
              <a:gd name="connsiteX21" fmla="*/ 9258299 w 14992349"/>
              <a:gd name="connsiteY21" fmla="*/ 266700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34049 w 14992349"/>
              <a:gd name="connsiteY13" fmla="*/ 4397375 h 10441781"/>
              <a:gd name="connsiteX14" fmla="*/ 6172199 w 14992349"/>
              <a:gd name="connsiteY14" fmla="*/ 3429000 h 10441781"/>
              <a:gd name="connsiteX15" fmla="*/ 6610349 w 14992349"/>
              <a:gd name="connsiteY15" fmla="*/ 2857500 h 10441781"/>
              <a:gd name="connsiteX16" fmla="*/ 7086599 w 14992349"/>
              <a:gd name="connsiteY16" fmla="*/ 1790700 h 10441781"/>
              <a:gd name="connsiteX17" fmla="*/ 7524749 w 14992349"/>
              <a:gd name="connsiteY17" fmla="*/ 1581150 h 10441781"/>
              <a:gd name="connsiteX18" fmla="*/ 7943849 w 14992349"/>
              <a:gd name="connsiteY18" fmla="*/ 495300 h 10441781"/>
              <a:gd name="connsiteX19" fmla="*/ 8401049 w 14992349"/>
              <a:gd name="connsiteY19" fmla="*/ 914400 h 10441781"/>
              <a:gd name="connsiteX20" fmla="*/ 8820149 w 14992349"/>
              <a:gd name="connsiteY20" fmla="*/ 361950 h 10441781"/>
              <a:gd name="connsiteX21" fmla="*/ 9258299 w 14992349"/>
              <a:gd name="connsiteY21" fmla="*/ 266700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72199 w 14992349"/>
              <a:gd name="connsiteY14" fmla="*/ 3429000 h 10441781"/>
              <a:gd name="connsiteX15" fmla="*/ 6610349 w 14992349"/>
              <a:gd name="connsiteY15" fmla="*/ 2857500 h 10441781"/>
              <a:gd name="connsiteX16" fmla="*/ 7086599 w 14992349"/>
              <a:gd name="connsiteY16" fmla="*/ 1790700 h 10441781"/>
              <a:gd name="connsiteX17" fmla="*/ 7524749 w 14992349"/>
              <a:gd name="connsiteY17" fmla="*/ 1581150 h 10441781"/>
              <a:gd name="connsiteX18" fmla="*/ 7943849 w 14992349"/>
              <a:gd name="connsiteY18" fmla="*/ 495300 h 10441781"/>
              <a:gd name="connsiteX19" fmla="*/ 8401049 w 14992349"/>
              <a:gd name="connsiteY19" fmla="*/ 914400 h 10441781"/>
              <a:gd name="connsiteX20" fmla="*/ 8820149 w 14992349"/>
              <a:gd name="connsiteY20" fmla="*/ 361950 h 10441781"/>
              <a:gd name="connsiteX21" fmla="*/ 9258299 w 14992349"/>
              <a:gd name="connsiteY21" fmla="*/ 266700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62674 w 14992349"/>
              <a:gd name="connsiteY14" fmla="*/ 3425825 h 10441781"/>
              <a:gd name="connsiteX15" fmla="*/ 6610349 w 14992349"/>
              <a:gd name="connsiteY15" fmla="*/ 2857500 h 10441781"/>
              <a:gd name="connsiteX16" fmla="*/ 7086599 w 14992349"/>
              <a:gd name="connsiteY16" fmla="*/ 1790700 h 10441781"/>
              <a:gd name="connsiteX17" fmla="*/ 7524749 w 14992349"/>
              <a:gd name="connsiteY17" fmla="*/ 1581150 h 10441781"/>
              <a:gd name="connsiteX18" fmla="*/ 7943849 w 14992349"/>
              <a:gd name="connsiteY18" fmla="*/ 495300 h 10441781"/>
              <a:gd name="connsiteX19" fmla="*/ 8401049 w 14992349"/>
              <a:gd name="connsiteY19" fmla="*/ 914400 h 10441781"/>
              <a:gd name="connsiteX20" fmla="*/ 8820149 w 14992349"/>
              <a:gd name="connsiteY20" fmla="*/ 361950 h 10441781"/>
              <a:gd name="connsiteX21" fmla="*/ 9258299 w 14992349"/>
              <a:gd name="connsiteY21" fmla="*/ 266700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62674 w 14992349"/>
              <a:gd name="connsiteY14" fmla="*/ 3425825 h 10441781"/>
              <a:gd name="connsiteX15" fmla="*/ 6600824 w 14992349"/>
              <a:gd name="connsiteY15" fmla="*/ 2867025 h 10441781"/>
              <a:gd name="connsiteX16" fmla="*/ 7086599 w 14992349"/>
              <a:gd name="connsiteY16" fmla="*/ 1790700 h 10441781"/>
              <a:gd name="connsiteX17" fmla="*/ 7524749 w 14992349"/>
              <a:gd name="connsiteY17" fmla="*/ 1581150 h 10441781"/>
              <a:gd name="connsiteX18" fmla="*/ 7943849 w 14992349"/>
              <a:gd name="connsiteY18" fmla="*/ 495300 h 10441781"/>
              <a:gd name="connsiteX19" fmla="*/ 8401049 w 14992349"/>
              <a:gd name="connsiteY19" fmla="*/ 914400 h 10441781"/>
              <a:gd name="connsiteX20" fmla="*/ 8820149 w 14992349"/>
              <a:gd name="connsiteY20" fmla="*/ 361950 h 10441781"/>
              <a:gd name="connsiteX21" fmla="*/ 9258299 w 14992349"/>
              <a:gd name="connsiteY21" fmla="*/ 266700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62674 w 14992349"/>
              <a:gd name="connsiteY14" fmla="*/ 3425825 h 10441781"/>
              <a:gd name="connsiteX15" fmla="*/ 6600824 w 14992349"/>
              <a:gd name="connsiteY15" fmla="*/ 2867025 h 10441781"/>
              <a:gd name="connsiteX16" fmla="*/ 7038974 w 14992349"/>
              <a:gd name="connsiteY16" fmla="*/ 1812925 h 10441781"/>
              <a:gd name="connsiteX17" fmla="*/ 7524749 w 14992349"/>
              <a:gd name="connsiteY17" fmla="*/ 1581150 h 10441781"/>
              <a:gd name="connsiteX18" fmla="*/ 7943849 w 14992349"/>
              <a:gd name="connsiteY18" fmla="*/ 495300 h 10441781"/>
              <a:gd name="connsiteX19" fmla="*/ 8401049 w 14992349"/>
              <a:gd name="connsiteY19" fmla="*/ 914400 h 10441781"/>
              <a:gd name="connsiteX20" fmla="*/ 8820149 w 14992349"/>
              <a:gd name="connsiteY20" fmla="*/ 361950 h 10441781"/>
              <a:gd name="connsiteX21" fmla="*/ 9258299 w 14992349"/>
              <a:gd name="connsiteY21" fmla="*/ 266700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62674 w 14992349"/>
              <a:gd name="connsiteY14" fmla="*/ 3425825 h 10441781"/>
              <a:gd name="connsiteX15" fmla="*/ 6600824 w 14992349"/>
              <a:gd name="connsiteY15" fmla="*/ 2867025 h 10441781"/>
              <a:gd name="connsiteX16" fmla="*/ 7042149 w 14992349"/>
              <a:gd name="connsiteY16" fmla="*/ 1828800 h 10441781"/>
              <a:gd name="connsiteX17" fmla="*/ 7524749 w 14992349"/>
              <a:gd name="connsiteY17" fmla="*/ 1581150 h 10441781"/>
              <a:gd name="connsiteX18" fmla="*/ 7943849 w 14992349"/>
              <a:gd name="connsiteY18" fmla="*/ 495300 h 10441781"/>
              <a:gd name="connsiteX19" fmla="*/ 8401049 w 14992349"/>
              <a:gd name="connsiteY19" fmla="*/ 914400 h 10441781"/>
              <a:gd name="connsiteX20" fmla="*/ 8820149 w 14992349"/>
              <a:gd name="connsiteY20" fmla="*/ 361950 h 10441781"/>
              <a:gd name="connsiteX21" fmla="*/ 9258299 w 14992349"/>
              <a:gd name="connsiteY21" fmla="*/ 266700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62674 w 14992349"/>
              <a:gd name="connsiteY14" fmla="*/ 3425825 h 10441781"/>
              <a:gd name="connsiteX15" fmla="*/ 6600824 w 14992349"/>
              <a:gd name="connsiteY15" fmla="*/ 2867025 h 10441781"/>
              <a:gd name="connsiteX16" fmla="*/ 7045324 w 14992349"/>
              <a:gd name="connsiteY16" fmla="*/ 1835150 h 10441781"/>
              <a:gd name="connsiteX17" fmla="*/ 7524749 w 14992349"/>
              <a:gd name="connsiteY17" fmla="*/ 1581150 h 10441781"/>
              <a:gd name="connsiteX18" fmla="*/ 7943849 w 14992349"/>
              <a:gd name="connsiteY18" fmla="*/ 495300 h 10441781"/>
              <a:gd name="connsiteX19" fmla="*/ 8401049 w 14992349"/>
              <a:gd name="connsiteY19" fmla="*/ 914400 h 10441781"/>
              <a:gd name="connsiteX20" fmla="*/ 8820149 w 14992349"/>
              <a:gd name="connsiteY20" fmla="*/ 361950 h 10441781"/>
              <a:gd name="connsiteX21" fmla="*/ 9258299 w 14992349"/>
              <a:gd name="connsiteY21" fmla="*/ 266700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62674 w 14992349"/>
              <a:gd name="connsiteY14" fmla="*/ 3425825 h 10441781"/>
              <a:gd name="connsiteX15" fmla="*/ 6600824 w 14992349"/>
              <a:gd name="connsiteY15" fmla="*/ 2867025 h 10441781"/>
              <a:gd name="connsiteX16" fmla="*/ 7045324 w 14992349"/>
              <a:gd name="connsiteY16" fmla="*/ 1835150 h 10441781"/>
              <a:gd name="connsiteX17" fmla="*/ 7481887 w 14992349"/>
              <a:gd name="connsiteY17" fmla="*/ 1607344 h 10441781"/>
              <a:gd name="connsiteX18" fmla="*/ 7943849 w 14992349"/>
              <a:gd name="connsiteY18" fmla="*/ 495300 h 10441781"/>
              <a:gd name="connsiteX19" fmla="*/ 8401049 w 14992349"/>
              <a:gd name="connsiteY19" fmla="*/ 914400 h 10441781"/>
              <a:gd name="connsiteX20" fmla="*/ 8820149 w 14992349"/>
              <a:gd name="connsiteY20" fmla="*/ 361950 h 10441781"/>
              <a:gd name="connsiteX21" fmla="*/ 9258299 w 14992349"/>
              <a:gd name="connsiteY21" fmla="*/ 266700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62674 w 14992349"/>
              <a:gd name="connsiteY14" fmla="*/ 3425825 h 10441781"/>
              <a:gd name="connsiteX15" fmla="*/ 6600824 w 14992349"/>
              <a:gd name="connsiteY15" fmla="*/ 2867025 h 10441781"/>
              <a:gd name="connsiteX16" fmla="*/ 7045324 w 14992349"/>
              <a:gd name="connsiteY16" fmla="*/ 1835150 h 10441781"/>
              <a:gd name="connsiteX17" fmla="*/ 7489030 w 14992349"/>
              <a:gd name="connsiteY17" fmla="*/ 1612107 h 10441781"/>
              <a:gd name="connsiteX18" fmla="*/ 7943849 w 14992349"/>
              <a:gd name="connsiteY18" fmla="*/ 495300 h 10441781"/>
              <a:gd name="connsiteX19" fmla="*/ 8401049 w 14992349"/>
              <a:gd name="connsiteY19" fmla="*/ 914400 h 10441781"/>
              <a:gd name="connsiteX20" fmla="*/ 8820149 w 14992349"/>
              <a:gd name="connsiteY20" fmla="*/ 361950 h 10441781"/>
              <a:gd name="connsiteX21" fmla="*/ 9258299 w 14992349"/>
              <a:gd name="connsiteY21" fmla="*/ 266700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62674 w 14992349"/>
              <a:gd name="connsiteY14" fmla="*/ 3425825 h 10441781"/>
              <a:gd name="connsiteX15" fmla="*/ 6600824 w 14992349"/>
              <a:gd name="connsiteY15" fmla="*/ 2867025 h 10441781"/>
              <a:gd name="connsiteX16" fmla="*/ 7045324 w 14992349"/>
              <a:gd name="connsiteY16" fmla="*/ 1835150 h 10441781"/>
              <a:gd name="connsiteX17" fmla="*/ 7489030 w 14992349"/>
              <a:gd name="connsiteY17" fmla="*/ 1612107 h 10441781"/>
              <a:gd name="connsiteX18" fmla="*/ 7922417 w 14992349"/>
              <a:gd name="connsiteY18" fmla="*/ 507207 h 10441781"/>
              <a:gd name="connsiteX19" fmla="*/ 8401049 w 14992349"/>
              <a:gd name="connsiteY19" fmla="*/ 914400 h 10441781"/>
              <a:gd name="connsiteX20" fmla="*/ 8820149 w 14992349"/>
              <a:gd name="connsiteY20" fmla="*/ 361950 h 10441781"/>
              <a:gd name="connsiteX21" fmla="*/ 9258299 w 14992349"/>
              <a:gd name="connsiteY21" fmla="*/ 266700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62674 w 14992349"/>
              <a:gd name="connsiteY14" fmla="*/ 3425825 h 10441781"/>
              <a:gd name="connsiteX15" fmla="*/ 6600824 w 14992349"/>
              <a:gd name="connsiteY15" fmla="*/ 2867025 h 10441781"/>
              <a:gd name="connsiteX16" fmla="*/ 7045324 w 14992349"/>
              <a:gd name="connsiteY16" fmla="*/ 1835150 h 10441781"/>
              <a:gd name="connsiteX17" fmla="*/ 7489030 w 14992349"/>
              <a:gd name="connsiteY17" fmla="*/ 1612107 h 10441781"/>
              <a:gd name="connsiteX18" fmla="*/ 7922417 w 14992349"/>
              <a:gd name="connsiteY18" fmla="*/ 507207 h 10441781"/>
              <a:gd name="connsiteX19" fmla="*/ 8377236 w 14992349"/>
              <a:gd name="connsiteY19" fmla="*/ 938213 h 10441781"/>
              <a:gd name="connsiteX20" fmla="*/ 8820149 w 14992349"/>
              <a:gd name="connsiteY20" fmla="*/ 361950 h 10441781"/>
              <a:gd name="connsiteX21" fmla="*/ 9258299 w 14992349"/>
              <a:gd name="connsiteY21" fmla="*/ 266700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62674 w 14992349"/>
              <a:gd name="connsiteY14" fmla="*/ 3425825 h 10441781"/>
              <a:gd name="connsiteX15" fmla="*/ 6600824 w 14992349"/>
              <a:gd name="connsiteY15" fmla="*/ 2867025 h 10441781"/>
              <a:gd name="connsiteX16" fmla="*/ 7045324 w 14992349"/>
              <a:gd name="connsiteY16" fmla="*/ 1835150 h 10441781"/>
              <a:gd name="connsiteX17" fmla="*/ 7489030 w 14992349"/>
              <a:gd name="connsiteY17" fmla="*/ 1612107 h 10441781"/>
              <a:gd name="connsiteX18" fmla="*/ 7922417 w 14992349"/>
              <a:gd name="connsiteY18" fmla="*/ 507207 h 10441781"/>
              <a:gd name="connsiteX19" fmla="*/ 8367711 w 14992349"/>
              <a:gd name="connsiteY19" fmla="*/ 942975 h 10441781"/>
              <a:gd name="connsiteX20" fmla="*/ 8820149 w 14992349"/>
              <a:gd name="connsiteY20" fmla="*/ 361950 h 10441781"/>
              <a:gd name="connsiteX21" fmla="*/ 9258299 w 14992349"/>
              <a:gd name="connsiteY21" fmla="*/ 266700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62674 w 14992349"/>
              <a:gd name="connsiteY14" fmla="*/ 3425825 h 10441781"/>
              <a:gd name="connsiteX15" fmla="*/ 6600824 w 14992349"/>
              <a:gd name="connsiteY15" fmla="*/ 2867025 h 10441781"/>
              <a:gd name="connsiteX16" fmla="*/ 7045324 w 14992349"/>
              <a:gd name="connsiteY16" fmla="*/ 1835150 h 10441781"/>
              <a:gd name="connsiteX17" fmla="*/ 7489030 w 14992349"/>
              <a:gd name="connsiteY17" fmla="*/ 1612107 h 10441781"/>
              <a:gd name="connsiteX18" fmla="*/ 7922417 w 14992349"/>
              <a:gd name="connsiteY18" fmla="*/ 507207 h 10441781"/>
              <a:gd name="connsiteX19" fmla="*/ 8367711 w 14992349"/>
              <a:gd name="connsiteY19" fmla="*/ 942975 h 10441781"/>
              <a:gd name="connsiteX20" fmla="*/ 8803480 w 14992349"/>
              <a:gd name="connsiteY20" fmla="*/ 342900 h 10441781"/>
              <a:gd name="connsiteX21" fmla="*/ 9258299 w 14992349"/>
              <a:gd name="connsiteY21" fmla="*/ 266700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62674 w 14992349"/>
              <a:gd name="connsiteY14" fmla="*/ 3425825 h 10441781"/>
              <a:gd name="connsiteX15" fmla="*/ 6600824 w 14992349"/>
              <a:gd name="connsiteY15" fmla="*/ 2867025 h 10441781"/>
              <a:gd name="connsiteX16" fmla="*/ 7045324 w 14992349"/>
              <a:gd name="connsiteY16" fmla="*/ 1835150 h 10441781"/>
              <a:gd name="connsiteX17" fmla="*/ 7489030 w 14992349"/>
              <a:gd name="connsiteY17" fmla="*/ 1612107 h 10441781"/>
              <a:gd name="connsiteX18" fmla="*/ 7922417 w 14992349"/>
              <a:gd name="connsiteY18" fmla="*/ 507207 h 10441781"/>
              <a:gd name="connsiteX19" fmla="*/ 8367711 w 14992349"/>
              <a:gd name="connsiteY19" fmla="*/ 942975 h 10441781"/>
              <a:gd name="connsiteX20" fmla="*/ 8803480 w 14992349"/>
              <a:gd name="connsiteY20" fmla="*/ 342900 h 10441781"/>
              <a:gd name="connsiteX21" fmla="*/ 9255918 w 14992349"/>
              <a:gd name="connsiteY21" fmla="*/ 285750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62674 w 14992349"/>
              <a:gd name="connsiteY14" fmla="*/ 3425825 h 10441781"/>
              <a:gd name="connsiteX15" fmla="*/ 6600824 w 14992349"/>
              <a:gd name="connsiteY15" fmla="*/ 2867025 h 10441781"/>
              <a:gd name="connsiteX16" fmla="*/ 7045324 w 14992349"/>
              <a:gd name="connsiteY16" fmla="*/ 1835150 h 10441781"/>
              <a:gd name="connsiteX17" fmla="*/ 7489030 w 14992349"/>
              <a:gd name="connsiteY17" fmla="*/ 1612107 h 10441781"/>
              <a:gd name="connsiteX18" fmla="*/ 7922417 w 14992349"/>
              <a:gd name="connsiteY18" fmla="*/ 507207 h 10441781"/>
              <a:gd name="connsiteX19" fmla="*/ 8367711 w 14992349"/>
              <a:gd name="connsiteY19" fmla="*/ 942975 h 10441781"/>
              <a:gd name="connsiteX20" fmla="*/ 8803480 w 14992349"/>
              <a:gd name="connsiteY20" fmla="*/ 342900 h 10441781"/>
              <a:gd name="connsiteX21" fmla="*/ 9251155 w 14992349"/>
              <a:gd name="connsiteY21" fmla="*/ 309563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62674 w 14992349"/>
              <a:gd name="connsiteY14" fmla="*/ 3425825 h 10441781"/>
              <a:gd name="connsiteX15" fmla="*/ 6600824 w 14992349"/>
              <a:gd name="connsiteY15" fmla="*/ 2867025 h 10441781"/>
              <a:gd name="connsiteX16" fmla="*/ 7045324 w 14992349"/>
              <a:gd name="connsiteY16" fmla="*/ 1835150 h 10441781"/>
              <a:gd name="connsiteX17" fmla="*/ 7489030 w 14992349"/>
              <a:gd name="connsiteY17" fmla="*/ 1612107 h 10441781"/>
              <a:gd name="connsiteX18" fmla="*/ 7922417 w 14992349"/>
              <a:gd name="connsiteY18" fmla="*/ 507207 h 10441781"/>
              <a:gd name="connsiteX19" fmla="*/ 8367711 w 14992349"/>
              <a:gd name="connsiteY19" fmla="*/ 942975 h 10441781"/>
              <a:gd name="connsiteX20" fmla="*/ 8803480 w 14992349"/>
              <a:gd name="connsiteY20" fmla="*/ 342900 h 10441781"/>
              <a:gd name="connsiteX21" fmla="*/ 9246392 w 14992349"/>
              <a:gd name="connsiteY21" fmla="*/ 304801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62674 w 14992349"/>
              <a:gd name="connsiteY14" fmla="*/ 3425825 h 10441781"/>
              <a:gd name="connsiteX15" fmla="*/ 6593680 w 14992349"/>
              <a:gd name="connsiteY15" fmla="*/ 2847975 h 10441781"/>
              <a:gd name="connsiteX16" fmla="*/ 7045324 w 14992349"/>
              <a:gd name="connsiteY16" fmla="*/ 1835150 h 10441781"/>
              <a:gd name="connsiteX17" fmla="*/ 7489030 w 14992349"/>
              <a:gd name="connsiteY17" fmla="*/ 1612107 h 10441781"/>
              <a:gd name="connsiteX18" fmla="*/ 7922417 w 14992349"/>
              <a:gd name="connsiteY18" fmla="*/ 507207 h 10441781"/>
              <a:gd name="connsiteX19" fmla="*/ 8367711 w 14992349"/>
              <a:gd name="connsiteY19" fmla="*/ 942975 h 10441781"/>
              <a:gd name="connsiteX20" fmla="*/ 8803480 w 14992349"/>
              <a:gd name="connsiteY20" fmla="*/ 342900 h 10441781"/>
              <a:gd name="connsiteX21" fmla="*/ 9246392 w 14992349"/>
              <a:gd name="connsiteY21" fmla="*/ 304801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41781 h 10441781"/>
              <a:gd name="connsiteX1" fmla="*/ 438149 w 14992349"/>
              <a:gd name="connsiteY1" fmla="*/ 9648825 h 10441781"/>
              <a:gd name="connsiteX2" fmla="*/ 862011 w 14992349"/>
              <a:gd name="connsiteY2" fmla="*/ 9979819 h 10441781"/>
              <a:gd name="connsiteX3" fmla="*/ 1295399 w 14992349"/>
              <a:gd name="connsiteY3" fmla="*/ 9896475 h 10441781"/>
              <a:gd name="connsiteX4" fmla="*/ 1750218 w 14992349"/>
              <a:gd name="connsiteY4" fmla="*/ 9684544 h 10441781"/>
              <a:gd name="connsiteX5" fmla="*/ 2216943 w 14992349"/>
              <a:gd name="connsiteY5" fmla="*/ 9105899 h 10441781"/>
              <a:gd name="connsiteX6" fmla="*/ 2631280 w 14992349"/>
              <a:gd name="connsiteY6" fmla="*/ 9305925 h 10441781"/>
              <a:gd name="connsiteX7" fmla="*/ 3068636 w 14992349"/>
              <a:gd name="connsiteY7" fmla="*/ 8672513 h 10441781"/>
              <a:gd name="connsiteX8" fmla="*/ 3521074 w 14992349"/>
              <a:gd name="connsiteY8" fmla="*/ 8239125 h 10441781"/>
              <a:gd name="connsiteX9" fmla="*/ 3956049 w 14992349"/>
              <a:gd name="connsiteY9" fmla="*/ 7724775 h 10441781"/>
              <a:gd name="connsiteX10" fmla="*/ 4391024 w 14992349"/>
              <a:gd name="connsiteY10" fmla="*/ 7280275 h 10441781"/>
              <a:gd name="connsiteX11" fmla="*/ 4854574 w 14992349"/>
              <a:gd name="connsiteY11" fmla="*/ 6089650 h 10441781"/>
              <a:gd name="connsiteX12" fmla="*/ 5280818 w 14992349"/>
              <a:gd name="connsiteY12" fmla="*/ 5403850 h 10441781"/>
              <a:gd name="connsiteX13" fmla="*/ 5727699 w 14992349"/>
              <a:gd name="connsiteY13" fmla="*/ 4403725 h 10441781"/>
              <a:gd name="connsiteX14" fmla="*/ 6153149 w 14992349"/>
              <a:gd name="connsiteY14" fmla="*/ 3411537 h 10441781"/>
              <a:gd name="connsiteX15" fmla="*/ 6593680 w 14992349"/>
              <a:gd name="connsiteY15" fmla="*/ 2847975 h 10441781"/>
              <a:gd name="connsiteX16" fmla="*/ 7045324 w 14992349"/>
              <a:gd name="connsiteY16" fmla="*/ 1835150 h 10441781"/>
              <a:gd name="connsiteX17" fmla="*/ 7489030 w 14992349"/>
              <a:gd name="connsiteY17" fmla="*/ 1612107 h 10441781"/>
              <a:gd name="connsiteX18" fmla="*/ 7922417 w 14992349"/>
              <a:gd name="connsiteY18" fmla="*/ 507207 h 10441781"/>
              <a:gd name="connsiteX19" fmla="*/ 8367711 w 14992349"/>
              <a:gd name="connsiteY19" fmla="*/ 942975 h 10441781"/>
              <a:gd name="connsiteX20" fmla="*/ 8803480 w 14992349"/>
              <a:gd name="connsiteY20" fmla="*/ 342900 h 10441781"/>
              <a:gd name="connsiteX21" fmla="*/ 9246392 w 14992349"/>
              <a:gd name="connsiteY21" fmla="*/ 304801 h 10441781"/>
              <a:gd name="connsiteX22" fmla="*/ 9715499 w 14992349"/>
              <a:gd name="connsiteY22" fmla="*/ 0 h 10441781"/>
              <a:gd name="connsiteX23" fmla="*/ 10134599 w 14992349"/>
              <a:gd name="connsiteY23" fmla="*/ 495300 h 10441781"/>
              <a:gd name="connsiteX24" fmla="*/ 10572749 w 14992349"/>
              <a:gd name="connsiteY24" fmla="*/ 419100 h 10441781"/>
              <a:gd name="connsiteX25" fmla="*/ 11010899 w 14992349"/>
              <a:gd name="connsiteY25" fmla="*/ 742950 h 10441781"/>
              <a:gd name="connsiteX26" fmla="*/ 11449049 w 14992349"/>
              <a:gd name="connsiteY26" fmla="*/ 914400 h 10441781"/>
              <a:gd name="connsiteX27" fmla="*/ 11887199 w 14992349"/>
              <a:gd name="connsiteY27" fmla="*/ 1352550 h 10441781"/>
              <a:gd name="connsiteX28" fmla="*/ 12344399 w 14992349"/>
              <a:gd name="connsiteY28" fmla="*/ 1924050 h 10441781"/>
              <a:gd name="connsiteX29" fmla="*/ 12877799 w 14992349"/>
              <a:gd name="connsiteY29" fmla="*/ 2133600 h 10441781"/>
              <a:gd name="connsiteX30" fmla="*/ 13163549 w 14992349"/>
              <a:gd name="connsiteY30" fmla="*/ 2343150 h 10441781"/>
              <a:gd name="connsiteX31" fmla="*/ 13677899 w 14992349"/>
              <a:gd name="connsiteY31" fmla="*/ 2590800 h 10441781"/>
              <a:gd name="connsiteX32" fmla="*/ 14230349 w 14992349"/>
              <a:gd name="connsiteY32" fmla="*/ 3238500 h 10441781"/>
              <a:gd name="connsiteX33" fmla="*/ 14477999 w 14992349"/>
              <a:gd name="connsiteY33" fmla="*/ 3238500 h 10441781"/>
              <a:gd name="connsiteX34" fmla="*/ 14992349 w 14992349"/>
              <a:gd name="connsiteY34" fmla="*/ 3257550 h 10441781"/>
              <a:gd name="connsiteX0" fmla="*/ 0 w 14992349"/>
              <a:gd name="connsiteY0" fmla="*/ 10408443 h 10408443"/>
              <a:gd name="connsiteX1" fmla="*/ 438149 w 14992349"/>
              <a:gd name="connsiteY1" fmla="*/ 9615487 h 10408443"/>
              <a:gd name="connsiteX2" fmla="*/ 862011 w 14992349"/>
              <a:gd name="connsiteY2" fmla="*/ 9946481 h 10408443"/>
              <a:gd name="connsiteX3" fmla="*/ 1295399 w 14992349"/>
              <a:gd name="connsiteY3" fmla="*/ 9863137 h 10408443"/>
              <a:gd name="connsiteX4" fmla="*/ 1750218 w 14992349"/>
              <a:gd name="connsiteY4" fmla="*/ 9651206 h 10408443"/>
              <a:gd name="connsiteX5" fmla="*/ 2216943 w 14992349"/>
              <a:gd name="connsiteY5" fmla="*/ 9072561 h 10408443"/>
              <a:gd name="connsiteX6" fmla="*/ 2631280 w 14992349"/>
              <a:gd name="connsiteY6" fmla="*/ 9272587 h 10408443"/>
              <a:gd name="connsiteX7" fmla="*/ 3068636 w 14992349"/>
              <a:gd name="connsiteY7" fmla="*/ 8639175 h 10408443"/>
              <a:gd name="connsiteX8" fmla="*/ 3521074 w 14992349"/>
              <a:gd name="connsiteY8" fmla="*/ 8205787 h 10408443"/>
              <a:gd name="connsiteX9" fmla="*/ 3956049 w 14992349"/>
              <a:gd name="connsiteY9" fmla="*/ 7691437 h 10408443"/>
              <a:gd name="connsiteX10" fmla="*/ 4391024 w 14992349"/>
              <a:gd name="connsiteY10" fmla="*/ 7246937 h 10408443"/>
              <a:gd name="connsiteX11" fmla="*/ 4854574 w 14992349"/>
              <a:gd name="connsiteY11" fmla="*/ 6056312 h 10408443"/>
              <a:gd name="connsiteX12" fmla="*/ 5280818 w 14992349"/>
              <a:gd name="connsiteY12" fmla="*/ 5370512 h 10408443"/>
              <a:gd name="connsiteX13" fmla="*/ 5727699 w 14992349"/>
              <a:gd name="connsiteY13" fmla="*/ 4370387 h 10408443"/>
              <a:gd name="connsiteX14" fmla="*/ 6153149 w 14992349"/>
              <a:gd name="connsiteY14" fmla="*/ 3378199 h 10408443"/>
              <a:gd name="connsiteX15" fmla="*/ 6593680 w 14992349"/>
              <a:gd name="connsiteY15" fmla="*/ 2814637 h 10408443"/>
              <a:gd name="connsiteX16" fmla="*/ 7045324 w 14992349"/>
              <a:gd name="connsiteY16" fmla="*/ 1801812 h 10408443"/>
              <a:gd name="connsiteX17" fmla="*/ 7489030 w 14992349"/>
              <a:gd name="connsiteY17" fmla="*/ 1578769 h 10408443"/>
              <a:gd name="connsiteX18" fmla="*/ 7922417 w 14992349"/>
              <a:gd name="connsiteY18" fmla="*/ 473869 h 10408443"/>
              <a:gd name="connsiteX19" fmla="*/ 8367711 w 14992349"/>
              <a:gd name="connsiteY19" fmla="*/ 909637 h 10408443"/>
              <a:gd name="connsiteX20" fmla="*/ 8803480 w 14992349"/>
              <a:gd name="connsiteY20" fmla="*/ 309562 h 10408443"/>
              <a:gd name="connsiteX21" fmla="*/ 9246392 w 14992349"/>
              <a:gd name="connsiteY21" fmla="*/ 271463 h 10408443"/>
              <a:gd name="connsiteX22" fmla="*/ 9698830 w 14992349"/>
              <a:gd name="connsiteY22" fmla="*/ 0 h 10408443"/>
              <a:gd name="connsiteX23" fmla="*/ 10134599 w 14992349"/>
              <a:gd name="connsiteY23" fmla="*/ 461962 h 10408443"/>
              <a:gd name="connsiteX24" fmla="*/ 10572749 w 14992349"/>
              <a:gd name="connsiteY24" fmla="*/ 385762 h 10408443"/>
              <a:gd name="connsiteX25" fmla="*/ 11010899 w 14992349"/>
              <a:gd name="connsiteY25" fmla="*/ 709612 h 10408443"/>
              <a:gd name="connsiteX26" fmla="*/ 11449049 w 14992349"/>
              <a:gd name="connsiteY26" fmla="*/ 881062 h 10408443"/>
              <a:gd name="connsiteX27" fmla="*/ 11887199 w 14992349"/>
              <a:gd name="connsiteY27" fmla="*/ 1319212 h 10408443"/>
              <a:gd name="connsiteX28" fmla="*/ 12344399 w 14992349"/>
              <a:gd name="connsiteY28" fmla="*/ 1890712 h 10408443"/>
              <a:gd name="connsiteX29" fmla="*/ 12877799 w 14992349"/>
              <a:gd name="connsiteY29" fmla="*/ 2100262 h 10408443"/>
              <a:gd name="connsiteX30" fmla="*/ 13163549 w 14992349"/>
              <a:gd name="connsiteY30" fmla="*/ 2309812 h 10408443"/>
              <a:gd name="connsiteX31" fmla="*/ 13677899 w 14992349"/>
              <a:gd name="connsiteY31" fmla="*/ 2557462 h 10408443"/>
              <a:gd name="connsiteX32" fmla="*/ 14230349 w 14992349"/>
              <a:gd name="connsiteY32" fmla="*/ 3205162 h 10408443"/>
              <a:gd name="connsiteX33" fmla="*/ 14477999 w 14992349"/>
              <a:gd name="connsiteY33" fmla="*/ 3205162 h 10408443"/>
              <a:gd name="connsiteX34" fmla="*/ 14992349 w 14992349"/>
              <a:gd name="connsiteY34" fmla="*/ 3224212 h 10408443"/>
              <a:gd name="connsiteX0" fmla="*/ 0 w 14992349"/>
              <a:gd name="connsiteY0" fmla="*/ 10408443 h 10408443"/>
              <a:gd name="connsiteX1" fmla="*/ 438149 w 14992349"/>
              <a:gd name="connsiteY1" fmla="*/ 9615487 h 10408443"/>
              <a:gd name="connsiteX2" fmla="*/ 862011 w 14992349"/>
              <a:gd name="connsiteY2" fmla="*/ 9946481 h 10408443"/>
              <a:gd name="connsiteX3" fmla="*/ 1295399 w 14992349"/>
              <a:gd name="connsiteY3" fmla="*/ 9863137 h 10408443"/>
              <a:gd name="connsiteX4" fmla="*/ 1750218 w 14992349"/>
              <a:gd name="connsiteY4" fmla="*/ 9651206 h 10408443"/>
              <a:gd name="connsiteX5" fmla="*/ 2216943 w 14992349"/>
              <a:gd name="connsiteY5" fmla="*/ 9072561 h 10408443"/>
              <a:gd name="connsiteX6" fmla="*/ 2631280 w 14992349"/>
              <a:gd name="connsiteY6" fmla="*/ 9272587 h 10408443"/>
              <a:gd name="connsiteX7" fmla="*/ 3068636 w 14992349"/>
              <a:gd name="connsiteY7" fmla="*/ 8639175 h 10408443"/>
              <a:gd name="connsiteX8" fmla="*/ 3521074 w 14992349"/>
              <a:gd name="connsiteY8" fmla="*/ 8205787 h 10408443"/>
              <a:gd name="connsiteX9" fmla="*/ 3956049 w 14992349"/>
              <a:gd name="connsiteY9" fmla="*/ 7691437 h 10408443"/>
              <a:gd name="connsiteX10" fmla="*/ 4391024 w 14992349"/>
              <a:gd name="connsiteY10" fmla="*/ 7246937 h 10408443"/>
              <a:gd name="connsiteX11" fmla="*/ 4854574 w 14992349"/>
              <a:gd name="connsiteY11" fmla="*/ 6056312 h 10408443"/>
              <a:gd name="connsiteX12" fmla="*/ 5280818 w 14992349"/>
              <a:gd name="connsiteY12" fmla="*/ 5370512 h 10408443"/>
              <a:gd name="connsiteX13" fmla="*/ 5727699 w 14992349"/>
              <a:gd name="connsiteY13" fmla="*/ 4370387 h 10408443"/>
              <a:gd name="connsiteX14" fmla="*/ 6153149 w 14992349"/>
              <a:gd name="connsiteY14" fmla="*/ 3378199 h 10408443"/>
              <a:gd name="connsiteX15" fmla="*/ 6593680 w 14992349"/>
              <a:gd name="connsiteY15" fmla="*/ 2814637 h 10408443"/>
              <a:gd name="connsiteX16" fmla="*/ 7045324 w 14992349"/>
              <a:gd name="connsiteY16" fmla="*/ 1801812 h 10408443"/>
              <a:gd name="connsiteX17" fmla="*/ 7489030 w 14992349"/>
              <a:gd name="connsiteY17" fmla="*/ 1578769 h 10408443"/>
              <a:gd name="connsiteX18" fmla="*/ 7922417 w 14992349"/>
              <a:gd name="connsiteY18" fmla="*/ 473869 h 10408443"/>
              <a:gd name="connsiteX19" fmla="*/ 8367711 w 14992349"/>
              <a:gd name="connsiteY19" fmla="*/ 909637 h 10408443"/>
              <a:gd name="connsiteX20" fmla="*/ 8803480 w 14992349"/>
              <a:gd name="connsiteY20" fmla="*/ 309562 h 10408443"/>
              <a:gd name="connsiteX21" fmla="*/ 9246392 w 14992349"/>
              <a:gd name="connsiteY21" fmla="*/ 271463 h 10408443"/>
              <a:gd name="connsiteX22" fmla="*/ 9698830 w 14992349"/>
              <a:gd name="connsiteY22" fmla="*/ 0 h 10408443"/>
              <a:gd name="connsiteX23" fmla="*/ 10134599 w 14992349"/>
              <a:gd name="connsiteY23" fmla="*/ 461962 h 10408443"/>
              <a:gd name="connsiteX24" fmla="*/ 10572749 w 14992349"/>
              <a:gd name="connsiteY24" fmla="*/ 385762 h 10408443"/>
              <a:gd name="connsiteX25" fmla="*/ 11010899 w 14992349"/>
              <a:gd name="connsiteY25" fmla="*/ 709612 h 10408443"/>
              <a:gd name="connsiteX26" fmla="*/ 11449049 w 14992349"/>
              <a:gd name="connsiteY26" fmla="*/ 881062 h 10408443"/>
              <a:gd name="connsiteX27" fmla="*/ 11887199 w 14992349"/>
              <a:gd name="connsiteY27" fmla="*/ 1319212 h 10408443"/>
              <a:gd name="connsiteX28" fmla="*/ 12344399 w 14992349"/>
              <a:gd name="connsiteY28" fmla="*/ 1890712 h 10408443"/>
              <a:gd name="connsiteX29" fmla="*/ 12877799 w 14992349"/>
              <a:gd name="connsiteY29" fmla="*/ 2100262 h 10408443"/>
              <a:gd name="connsiteX30" fmla="*/ 13163549 w 14992349"/>
              <a:gd name="connsiteY30" fmla="*/ 2309812 h 10408443"/>
              <a:gd name="connsiteX31" fmla="*/ 13677899 w 14992349"/>
              <a:gd name="connsiteY31" fmla="*/ 2557462 h 10408443"/>
              <a:gd name="connsiteX32" fmla="*/ 14230349 w 14992349"/>
              <a:gd name="connsiteY32" fmla="*/ 3205162 h 10408443"/>
              <a:gd name="connsiteX33" fmla="*/ 14477999 w 14992349"/>
              <a:gd name="connsiteY33" fmla="*/ 3205162 h 10408443"/>
              <a:gd name="connsiteX34" fmla="*/ 14992349 w 14992349"/>
              <a:gd name="connsiteY34" fmla="*/ 3224212 h 10408443"/>
              <a:gd name="connsiteX0" fmla="*/ 0 w 14992349"/>
              <a:gd name="connsiteY0" fmla="*/ 10408443 h 10408443"/>
              <a:gd name="connsiteX1" fmla="*/ 438149 w 14992349"/>
              <a:gd name="connsiteY1" fmla="*/ 9615487 h 10408443"/>
              <a:gd name="connsiteX2" fmla="*/ 862011 w 14992349"/>
              <a:gd name="connsiteY2" fmla="*/ 9946481 h 10408443"/>
              <a:gd name="connsiteX3" fmla="*/ 1295399 w 14992349"/>
              <a:gd name="connsiteY3" fmla="*/ 9863137 h 10408443"/>
              <a:gd name="connsiteX4" fmla="*/ 1750218 w 14992349"/>
              <a:gd name="connsiteY4" fmla="*/ 9651206 h 10408443"/>
              <a:gd name="connsiteX5" fmla="*/ 2216943 w 14992349"/>
              <a:gd name="connsiteY5" fmla="*/ 9072561 h 10408443"/>
              <a:gd name="connsiteX6" fmla="*/ 2631280 w 14992349"/>
              <a:gd name="connsiteY6" fmla="*/ 9272587 h 10408443"/>
              <a:gd name="connsiteX7" fmla="*/ 3068636 w 14992349"/>
              <a:gd name="connsiteY7" fmla="*/ 8639175 h 10408443"/>
              <a:gd name="connsiteX8" fmla="*/ 3521074 w 14992349"/>
              <a:gd name="connsiteY8" fmla="*/ 8205787 h 10408443"/>
              <a:gd name="connsiteX9" fmla="*/ 3956049 w 14992349"/>
              <a:gd name="connsiteY9" fmla="*/ 7691437 h 10408443"/>
              <a:gd name="connsiteX10" fmla="*/ 4391024 w 14992349"/>
              <a:gd name="connsiteY10" fmla="*/ 7246937 h 10408443"/>
              <a:gd name="connsiteX11" fmla="*/ 4854574 w 14992349"/>
              <a:gd name="connsiteY11" fmla="*/ 6056312 h 10408443"/>
              <a:gd name="connsiteX12" fmla="*/ 5280818 w 14992349"/>
              <a:gd name="connsiteY12" fmla="*/ 5370512 h 10408443"/>
              <a:gd name="connsiteX13" fmla="*/ 5727699 w 14992349"/>
              <a:gd name="connsiteY13" fmla="*/ 4370387 h 10408443"/>
              <a:gd name="connsiteX14" fmla="*/ 6153149 w 14992349"/>
              <a:gd name="connsiteY14" fmla="*/ 3378199 h 10408443"/>
              <a:gd name="connsiteX15" fmla="*/ 6593680 w 14992349"/>
              <a:gd name="connsiteY15" fmla="*/ 2814637 h 10408443"/>
              <a:gd name="connsiteX16" fmla="*/ 7045324 w 14992349"/>
              <a:gd name="connsiteY16" fmla="*/ 1801812 h 10408443"/>
              <a:gd name="connsiteX17" fmla="*/ 7489030 w 14992349"/>
              <a:gd name="connsiteY17" fmla="*/ 1578769 h 10408443"/>
              <a:gd name="connsiteX18" fmla="*/ 7922417 w 14992349"/>
              <a:gd name="connsiteY18" fmla="*/ 473869 h 10408443"/>
              <a:gd name="connsiteX19" fmla="*/ 8367711 w 14992349"/>
              <a:gd name="connsiteY19" fmla="*/ 909637 h 10408443"/>
              <a:gd name="connsiteX20" fmla="*/ 8803480 w 14992349"/>
              <a:gd name="connsiteY20" fmla="*/ 309562 h 10408443"/>
              <a:gd name="connsiteX21" fmla="*/ 9246392 w 14992349"/>
              <a:gd name="connsiteY21" fmla="*/ 271463 h 10408443"/>
              <a:gd name="connsiteX22" fmla="*/ 9698830 w 14992349"/>
              <a:gd name="connsiteY22" fmla="*/ 0 h 10408443"/>
              <a:gd name="connsiteX23" fmla="*/ 10134599 w 14992349"/>
              <a:gd name="connsiteY23" fmla="*/ 461962 h 10408443"/>
              <a:gd name="connsiteX24" fmla="*/ 10572749 w 14992349"/>
              <a:gd name="connsiteY24" fmla="*/ 385762 h 10408443"/>
              <a:gd name="connsiteX25" fmla="*/ 11010899 w 14992349"/>
              <a:gd name="connsiteY25" fmla="*/ 709612 h 10408443"/>
              <a:gd name="connsiteX26" fmla="*/ 11449049 w 14992349"/>
              <a:gd name="connsiteY26" fmla="*/ 881062 h 10408443"/>
              <a:gd name="connsiteX27" fmla="*/ 11887199 w 14992349"/>
              <a:gd name="connsiteY27" fmla="*/ 1319212 h 10408443"/>
              <a:gd name="connsiteX28" fmla="*/ 12344399 w 14992349"/>
              <a:gd name="connsiteY28" fmla="*/ 1890712 h 10408443"/>
              <a:gd name="connsiteX29" fmla="*/ 12877799 w 14992349"/>
              <a:gd name="connsiteY29" fmla="*/ 2100262 h 10408443"/>
              <a:gd name="connsiteX30" fmla="*/ 13163549 w 14992349"/>
              <a:gd name="connsiteY30" fmla="*/ 2309812 h 10408443"/>
              <a:gd name="connsiteX31" fmla="*/ 13677899 w 14992349"/>
              <a:gd name="connsiteY31" fmla="*/ 2557462 h 10408443"/>
              <a:gd name="connsiteX32" fmla="*/ 14230349 w 14992349"/>
              <a:gd name="connsiteY32" fmla="*/ 3205162 h 10408443"/>
              <a:gd name="connsiteX33" fmla="*/ 14477999 w 14992349"/>
              <a:gd name="connsiteY33" fmla="*/ 3205162 h 10408443"/>
              <a:gd name="connsiteX34" fmla="*/ 14992349 w 14992349"/>
              <a:gd name="connsiteY34" fmla="*/ 3224212 h 10408443"/>
              <a:gd name="connsiteX0" fmla="*/ 0 w 14992349"/>
              <a:gd name="connsiteY0" fmla="*/ 10401300 h 10401300"/>
              <a:gd name="connsiteX1" fmla="*/ 438149 w 14992349"/>
              <a:gd name="connsiteY1" fmla="*/ 9608344 h 10401300"/>
              <a:gd name="connsiteX2" fmla="*/ 862011 w 14992349"/>
              <a:gd name="connsiteY2" fmla="*/ 9939338 h 10401300"/>
              <a:gd name="connsiteX3" fmla="*/ 1295399 w 14992349"/>
              <a:gd name="connsiteY3" fmla="*/ 9855994 h 10401300"/>
              <a:gd name="connsiteX4" fmla="*/ 1750218 w 14992349"/>
              <a:gd name="connsiteY4" fmla="*/ 9644063 h 10401300"/>
              <a:gd name="connsiteX5" fmla="*/ 2216943 w 14992349"/>
              <a:gd name="connsiteY5" fmla="*/ 9065418 h 10401300"/>
              <a:gd name="connsiteX6" fmla="*/ 2631280 w 14992349"/>
              <a:gd name="connsiteY6" fmla="*/ 9265444 h 10401300"/>
              <a:gd name="connsiteX7" fmla="*/ 3068636 w 14992349"/>
              <a:gd name="connsiteY7" fmla="*/ 8632032 h 10401300"/>
              <a:gd name="connsiteX8" fmla="*/ 3521074 w 14992349"/>
              <a:gd name="connsiteY8" fmla="*/ 8198644 h 10401300"/>
              <a:gd name="connsiteX9" fmla="*/ 3956049 w 14992349"/>
              <a:gd name="connsiteY9" fmla="*/ 7684294 h 10401300"/>
              <a:gd name="connsiteX10" fmla="*/ 4391024 w 14992349"/>
              <a:gd name="connsiteY10" fmla="*/ 7239794 h 10401300"/>
              <a:gd name="connsiteX11" fmla="*/ 4854574 w 14992349"/>
              <a:gd name="connsiteY11" fmla="*/ 6049169 h 10401300"/>
              <a:gd name="connsiteX12" fmla="*/ 5280818 w 14992349"/>
              <a:gd name="connsiteY12" fmla="*/ 5363369 h 10401300"/>
              <a:gd name="connsiteX13" fmla="*/ 5727699 w 14992349"/>
              <a:gd name="connsiteY13" fmla="*/ 4363244 h 10401300"/>
              <a:gd name="connsiteX14" fmla="*/ 6153149 w 14992349"/>
              <a:gd name="connsiteY14" fmla="*/ 3371056 h 10401300"/>
              <a:gd name="connsiteX15" fmla="*/ 6593680 w 14992349"/>
              <a:gd name="connsiteY15" fmla="*/ 2807494 h 10401300"/>
              <a:gd name="connsiteX16" fmla="*/ 7045324 w 14992349"/>
              <a:gd name="connsiteY16" fmla="*/ 1794669 h 10401300"/>
              <a:gd name="connsiteX17" fmla="*/ 7489030 w 14992349"/>
              <a:gd name="connsiteY17" fmla="*/ 1571626 h 10401300"/>
              <a:gd name="connsiteX18" fmla="*/ 7922417 w 14992349"/>
              <a:gd name="connsiteY18" fmla="*/ 466726 h 10401300"/>
              <a:gd name="connsiteX19" fmla="*/ 8367711 w 14992349"/>
              <a:gd name="connsiteY19" fmla="*/ 902494 h 10401300"/>
              <a:gd name="connsiteX20" fmla="*/ 8803480 w 14992349"/>
              <a:gd name="connsiteY20" fmla="*/ 302419 h 10401300"/>
              <a:gd name="connsiteX21" fmla="*/ 9246392 w 14992349"/>
              <a:gd name="connsiteY21" fmla="*/ 264320 h 10401300"/>
              <a:gd name="connsiteX22" fmla="*/ 9684543 w 14992349"/>
              <a:gd name="connsiteY22" fmla="*/ 0 h 10401300"/>
              <a:gd name="connsiteX23" fmla="*/ 10134599 w 14992349"/>
              <a:gd name="connsiteY23" fmla="*/ 454819 h 10401300"/>
              <a:gd name="connsiteX24" fmla="*/ 10572749 w 14992349"/>
              <a:gd name="connsiteY24" fmla="*/ 378619 h 10401300"/>
              <a:gd name="connsiteX25" fmla="*/ 11010899 w 14992349"/>
              <a:gd name="connsiteY25" fmla="*/ 702469 h 10401300"/>
              <a:gd name="connsiteX26" fmla="*/ 11449049 w 14992349"/>
              <a:gd name="connsiteY26" fmla="*/ 873919 h 10401300"/>
              <a:gd name="connsiteX27" fmla="*/ 11887199 w 14992349"/>
              <a:gd name="connsiteY27" fmla="*/ 1312069 h 10401300"/>
              <a:gd name="connsiteX28" fmla="*/ 12344399 w 14992349"/>
              <a:gd name="connsiteY28" fmla="*/ 1883569 h 10401300"/>
              <a:gd name="connsiteX29" fmla="*/ 12877799 w 14992349"/>
              <a:gd name="connsiteY29" fmla="*/ 2093119 h 10401300"/>
              <a:gd name="connsiteX30" fmla="*/ 13163549 w 14992349"/>
              <a:gd name="connsiteY30" fmla="*/ 2302669 h 10401300"/>
              <a:gd name="connsiteX31" fmla="*/ 13677899 w 14992349"/>
              <a:gd name="connsiteY31" fmla="*/ 2550319 h 10401300"/>
              <a:gd name="connsiteX32" fmla="*/ 14230349 w 14992349"/>
              <a:gd name="connsiteY32" fmla="*/ 3198019 h 10401300"/>
              <a:gd name="connsiteX33" fmla="*/ 14477999 w 14992349"/>
              <a:gd name="connsiteY33" fmla="*/ 3198019 h 10401300"/>
              <a:gd name="connsiteX34" fmla="*/ 14992349 w 14992349"/>
              <a:gd name="connsiteY34" fmla="*/ 3217069 h 10401300"/>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10899 w 14992349"/>
              <a:gd name="connsiteY25" fmla="*/ 700088 h 10398919"/>
              <a:gd name="connsiteX26" fmla="*/ 11449049 w 14992349"/>
              <a:gd name="connsiteY26" fmla="*/ 871538 h 10398919"/>
              <a:gd name="connsiteX27" fmla="*/ 11887199 w 14992349"/>
              <a:gd name="connsiteY27" fmla="*/ 1309688 h 10398919"/>
              <a:gd name="connsiteX28" fmla="*/ 12344399 w 14992349"/>
              <a:gd name="connsiteY28" fmla="*/ 1881188 h 10398919"/>
              <a:gd name="connsiteX29" fmla="*/ 12877799 w 14992349"/>
              <a:gd name="connsiteY29" fmla="*/ 2090738 h 10398919"/>
              <a:gd name="connsiteX30" fmla="*/ 13163549 w 14992349"/>
              <a:gd name="connsiteY30" fmla="*/ 2300288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0998199 w 14992349"/>
              <a:gd name="connsiteY25" fmla="*/ 671513 h 10398919"/>
              <a:gd name="connsiteX26" fmla="*/ 11449049 w 14992349"/>
              <a:gd name="connsiteY26" fmla="*/ 871538 h 10398919"/>
              <a:gd name="connsiteX27" fmla="*/ 11887199 w 14992349"/>
              <a:gd name="connsiteY27" fmla="*/ 1309688 h 10398919"/>
              <a:gd name="connsiteX28" fmla="*/ 12344399 w 14992349"/>
              <a:gd name="connsiteY28" fmla="*/ 1881188 h 10398919"/>
              <a:gd name="connsiteX29" fmla="*/ 12877799 w 14992349"/>
              <a:gd name="connsiteY29" fmla="*/ 2090738 h 10398919"/>
              <a:gd name="connsiteX30" fmla="*/ 13163549 w 14992349"/>
              <a:gd name="connsiteY30" fmla="*/ 2300288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0995024 w 14992349"/>
              <a:gd name="connsiteY25" fmla="*/ 652463 h 10398919"/>
              <a:gd name="connsiteX26" fmla="*/ 11449049 w 14992349"/>
              <a:gd name="connsiteY26" fmla="*/ 871538 h 10398919"/>
              <a:gd name="connsiteX27" fmla="*/ 11887199 w 14992349"/>
              <a:gd name="connsiteY27" fmla="*/ 1309688 h 10398919"/>
              <a:gd name="connsiteX28" fmla="*/ 12344399 w 14992349"/>
              <a:gd name="connsiteY28" fmla="*/ 1881188 h 10398919"/>
              <a:gd name="connsiteX29" fmla="*/ 12877799 w 14992349"/>
              <a:gd name="connsiteY29" fmla="*/ 2090738 h 10398919"/>
              <a:gd name="connsiteX30" fmla="*/ 13163549 w 14992349"/>
              <a:gd name="connsiteY30" fmla="*/ 2300288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49049 w 14992349"/>
              <a:gd name="connsiteY26" fmla="*/ 871538 h 10398919"/>
              <a:gd name="connsiteX27" fmla="*/ 11887199 w 14992349"/>
              <a:gd name="connsiteY27" fmla="*/ 1309688 h 10398919"/>
              <a:gd name="connsiteX28" fmla="*/ 12344399 w 14992349"/>
              <a:gd name="connsiteY28" fmla="*/ 1881188 h 10398919"/>
              <a:gd name="connsiteX29" fmla="*/ 12877799 w 14992349"/>
              <a:gd name="connsiteY29" fmla="*/ 2090738 h 10398919"/>
              <a:gd name="connsiteX30" fmla="*/ 13163549 w 14992349"/>
              <a:gd name="connsiteY30" fmla="*/ 2300288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87199 w 14992349"/>
              <a:gd name="connsiteY27" fmla="*/ 1309688 h 10398919"/>
              <a:gd name="connsiteX28" fmla="*/ 12344399 w 14992349"/>
              <a:gd name="connsiteY28" fmla="*/ 1881188 h 10398919"/>
              <a:gd name="connsiteX29" fmla="*/ 12877799 w 14992349"/>
              <a:gd name="connsiteY29" fmla="*/ 2090738 h 10398919"/>
              <a:gd name="connsiteX30" fmla="*/ 13163549 w 14992349"/>
              <a:gd name="connsiteY30" fmla="*/ 2300288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87199 w 14992349"/>
              <a:gd name="connsiteY27" fmla="*/ 1309688 h 10398919"/>
              <a:gd name="connsiteX28" fmla="*/ 12344399 w 14992349"/>
              <a:gd name="connsiteY28" fmla="*/ 1881188 h 10398919"/>
              <a:gd name="connsiteX29" fmla="*/ 12877799 w 14992349"/>
              <a:gd name="connsiteY29" fmla="*/ 2090738 h 10398919"/>
              <a:gd name="connsiteX30" fmla="*/ 13163549 w 14992349"/>
              <a:gd name="connsiteY30" fmla="*/ 2300288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44399 w 14992349"/>
              <a:gd name="connsiteY28" fmla="*/ 1881188 h 10398919"/>
              <a:gd name="connsiteX29" fmla="*/ 12877799 w 14992349"/>
              <a:gd name="connsiteY29" fmla="*/ 2090738 h 10398919"/>
              <a:gd name="connsiteX30" fmla="*/ 13163549 w 14992349"/>
              <a:gd name="connsiteY30" fmla="*/ 2300288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53924 w 14992349"/>
              <a:gd name="connsiteY28" fmla="*/ 1843088 h 10398919"/>
              <a:gd name="connsiteX29" fmla="*/ 12877799 w 14992349"/>
              <a:gd name="connsiteY29" fmla="*/ 2090738 h 10398919"/>
              <a:gd name="connsiteX30" fmla="*/ 13163549 w 14992349"/>
              <a:gd name="connsiteY30" fmla="*/ 2300288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38049 w 14992349"/>
              <a:gd name="connsiteY28" fmla="*/ 1843088 h 10398919"/>
              <a:gd name="connsiteX29" fmla="*/ 12877799 w 14992349"/>
              <a:gd name="connsiteY29" fmla="*/ 2090738 h 10398919"/>
              <a:gd name="connsiteX30" fmla="*/ 13163549 w 14992349"/>
              <a:gd name="connsiteY30" fmla="*/ 2300288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28524 w 14992349"/>
              <a:gd name="connsiteY28" fmla="*/ 1836738 h 10398919"/>
              <a:gd name="connsiteX29" fmla="*/ 12877799 w 14992349"/>
              <a:gd name="connsiteY29" fmla="*/ 2090738 h 10398919"/>
              <a:gd name="connsiteX30" fmla="*/ 13163549 w 14992349"/>
              <a:gd name="connsiteY30" fmla="*/ 2300288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28524 w 14992349"/>
              <a:gd name="connsiteY28" fmla="*/ 1836738 h 10398919"/>
              <a:gd name="connsiteX29" fmla="*/ 12763499 w 14992349"/>
              <a:gd name="connsiteY29" fmla="*/ 2076450 h 10398919"/>
              <a:gd name="connsiteX30" fmla="*/ 13163549 w 14992349"/>
              <a:gd name="connsiteY30" fmla="*/ 2300288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28524 w 14992349"/>
              <a:gd name="connsiteY28" fmla="*/ 1836738 h 10398919"/>
              <a:gd name="connsiteX29" fmla="*/ 12768262 w 14992349"/>
              <a:gd name="connsiteY29" fmla="*/ 2100263 h 10398919"/>
              <a:gd name="connsiteX30" fmla="*/ 13163549 w 14992349"/>
              <a:gd name="connsiteY30" fmla="*/ 2300288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28524 w 14992349"/>
              <a:gd name="connsiteY28" fmla="*/ 1836738 h 10398919"/>
              <a:gd name="connsiteX29" fmla="*/ 12768262 w 14992349"/>
              <a:gd name="connsiteY29" fmla="*/ 2100263 h 10398919"/>
              <a:gd name="connsiteX30" fmla="*/ 13206411 w 14992349"/>
              <a:gd name="connsiteY30" fmla="*/ 2295526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28524 w 14992349"/>
              <a:gd name="connsiteY28" fmla="*/ 1836738 h 10398919"/>
              <a:gd name="connsiteX29" fmla="*/ 12768262 w 14992349"/>
              <a:gd name="connsiteY29" fmla="*/ 2100263 h 10398919"/>
              <a:gd name="connsiteX30" fmla="*/ 13187361 w 14992349"/>
              <a:gd name="connsiteY30" fmla="*/ 2281239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28524 w 14992349"/>
              <a:gd name="connsiteY28" fmla="*/ 1836738 h 10398919"/>
              <a:gd name="connsiteX29" fmla="*/ 12768262 w 14992349"/>
              <a:gd name="connsiteY29" fmla="*/ 2100263 h 10398919"/>
              <a:gd name="connsiteX30" fmla="*/ 13201649 w 14992349"/>
              <a:gd name="connsiteY30" fmla="*/ 2290764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28524 w 14992349"/>
              <a:gd name="connsiteY28" fmla="*/ 1836738 h 10398919"/>
              <a:gd name="connsiteX29" fmla="*/ 12768262 w 14992349"/>
              <a:gd name="connsiteY29" fmla="*/ 2100263 h 10398919"/>
              <a:gd name="connsiteX30" fmla="*/ 13201649 w 14992349"/>
              <a:gd name="connsiteY30" fmla="*/ 2290764 h 10398919"/>
              <a:gd name="connsiteX31" fmla="*/ 13677899 w 14992349"/>
              <a:gd name="connsiteY31" fmla="*/ 254793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28524 w 14992349"/>
              <a:gd name="connsiteY28" fmla="*/ 1836738 h 10398919"/>
              <a:gd name="connsiteX29" fmla="*/ 12768262 w 14992349"/>
              <a:gd name="connsiteY29" fmla="*/ 2100263 h 10398919"/>
              <a:gd name="connsiteX30" fmla="*/ 13201649 w 14992349"/>
              <a:gd name="connsiteY30" fmla="*/ 2290764 h 10398919"/>
              <a:gd name="connsiteX31" fmla="*/ 13639799 w 14992349"/>
              <a:gd name="connsiteY31" fmla="*/ 2566988 h 10398919"/>
              <a:gd name="connsiteX32" fmla="*/ 14230349 w 14992349"/>
              <a:gd name="connsiteY32" fmla="*/ 3195638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28524 w 14992349"/>
              <a:gd name="connsiteY28" fmla="*/ 1836738 h 10398919"/>
              <a:gd name="connsiteX29" fmla="*/ 12768262 w 14992349"/>
              <a:gd name="connsiteY29" fmla="*/ 2100263 h 10398919"/>
              <a:gd name="connsiteX30" fmla="*/ 13201649 w 14992349"/>
              <a:gd name="connsiteY30" fmla="*/ 2290764 h 10398919"/>
              <a:gd name="connsiteX31" fmla="*/ 13639799 w 14992349"/>
              <a:gd name="connsiteY31" fmla="*/ 2566988 h 10398919"/>
              <a:gd name="connsiteX32" fmla="*/ 14130337 w 14992349"/>
              <a:gd name="connsiteY32" fmla="*/ 3128963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28524 w 14992349"/>
              <a:gd name="connsiteY28" fmla="*/ 1836738 h 10398919"/>
              <a:gd name="connsiteX29" fmla="*/ 12768262 w 14992349"/>
              <a:gd name="connsiteY29" fmla="*/ 2100263 h 10398919"/>
              <a:gd name="connsiteX30" fmla="*/ 13201649 w 14992349"/>
              <a:gd name="connsiteY30" fmla="*/ 2290764 h 10398919"/>
              <a:gd name="connsiteX31" fmla="*/ 13639799 w 14992349"/>
              <a:gd name="connsiteY31" fmla="*/ 2566988 h 10398919"/>
              <a:gd name="connsiteX32" fmla="*/ 14101762 w 14992349"/>
              <a:gd name="connsiteY32" fmla="*/ 3128963 h 10398919"/>
              <a:gd name="connsiteX33" fmla="*/ 14477999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28524 w 14992349"/>
              <a:gd name="connsiteY28" fmla="*/ 1836738 h 10398919"/>
              <a:gd name="connsiteX29" fmla="*/ 12768262 w 14992349"/>
              <a:gd name="connsiteY29" fmla="*/ 2100263 h 10398919"/>
              <a:gd name="connsiteX30" fmla="*/ 13201649 w 14992349"/>
              <a:gd name="connsiteY30" fmla="*/ 2290764 h 10398919"/>
              <a:gd name="connsiteX31" fmla="*/ 13639799 w 14992349"/>
              <a:gd name="connsiteY31" fmla="*/ 2566988 h 10398919"/>
              <a:gd name="connsiteX32" fmla="*/ 14101762 w 14992349"/>
              <a:gd name="connsiteY32" fmla="*/ 3128963 h 10398919"/>
              <a:gd name="connsiteX33" fmla="*/ 14487524 w 14992349"/>
              <a:gd name="connsiteY33" fmla="*/ 319563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28524 w 14992349"/>
              <a:gd name="connsiteY28" fmla="*/ 1836738 h 10398919"/>
              <a:gd name="connsiteX29" fmla="*/ 12768262 w 14992349"/>
              <a:gd name="connsiteY29" fmla="*/ 2100263 h 10398919"/>
              <a:gd name="connsiteX30" fmla="*/ 13201649 w 14992349"/>
              <a:gd name="connsiteY30" fmla="*/ 2290764 h 10398919"/>
              <a:gd name="connsiteX31" fmla="*/ 13639799 w 14992349"/>
              <a:gd name="connsiteY31" fmla="*/ 2566988 h 10398919"/>
              <a:gd name="connsiteX32" fmla="*/ 14101762 w 14992349"/>
              <a:gd name="connsiteY32" fmla="*/ 3128963 h 10398919"/>
              <a:gd name="connsiteX33" fmla="*/ 14506574 w 14992349"/>
              <a:gd name="connsiteY33" fmla="*/ 3214688 h 10398919"/>
              <a:gd name="connsiteX34" fmla="*/ 14992349 w 14992349"/>
              <a:gd name="connsiteY34" fmla="*/ 3214688 h 10398919"/>
              <a:gd name="connsiteX0" fmla="*/ 0 w 14992349"/>
              <a:gd name="connsiteY0" fmla="*/ 10398919 h 10398919"/>
              <a:gd name="connsiteX1" fmla="*/ 438149 w 14992349"/>
              <a:gd name="connsiteY1" fmla="*/ 9605963 h 10398919"/>
              <a:gd name="connsiteX2" fmla="*/ 862011 w 14992349"/>
              <a:gd name="connsiteY2" fmla="*/ 9936957 h 10398919"/>
              <a:gd name="connsiteX3" fmla="*/ 1295399 w 14992349"/>
              <a:gd name="connsiteY3" fmla="*/ 9853613 h 10398919"/>
              <a:gd name="connsiteX4" fmla="*/ 1750218 w 14992349"/>
              <a:gd name="connsiteY4" fmla="*/ 9641682 h 10398919"/>
              <a:gd name="connsiteX5" fmla="*/ 2216943 w 14992349"/>
              <a:gd name="connsiteY5" fmla="*/ 9063037 h 10398919"/>
              <a:gd name="connsiteX6" fmla="*/ 2631280 w 14992349"/>
              <a:gd name="connsiteY6" fmla="*/ 9263063 h 10398919"/>
              <a:gd name="connsiteX7" fmla="*/ 3068636 w 14992349"/>
              <a:gd name="connsiteY7" fmla="*/ 8629651 h 10398919"/>
              <a:gd name="connsiteX8" fmla="*/ 3521074 w 14992349"/>
              <a:gd name="connsiteY8" fmla="*/ 8196263 h 10398919"/>
              <a:gd name="connsiteX9" fmla="*/ 3956049 w 14992349"/>
              <a:gd name="connsiteY9" fmla="*/ 7681913 h 10398919"/>
              <a:gd name="connsiteX10" fmla="*/ 4391024 w 14992349"/>
              <a:gd name="connsiteY10" fmla="*/ 7237413 h 10398919"/>
              <a:gd name="connsiteX11" fmla="*/ 4854574 w 14992349"/>
              <a:gd name="connsiteY11" fmla="*/ 6046788 h 10398919"/>
              <a:gd name="connsiteX12" fmla="*/ 5280818 w 14992349"/>
              <a:gd name="connsiteY12" fmla="*/ 5360988 h 10398919"/>
              <a:gd name="connsiteX13" fmla="*/ 5727699 w 14992349"/>
              <a:gd name="connsiteY13" fmla="*/ 4360863 h 10398919"/>
              <a:gd name="connsiteX14" fmla="*/ 6153149 w 14992349"/>
              <a:gd name="connsiteY14" fmla="*/ 3368675 h 10398919"/>
              <a:gd name="connsiteX15" fmla="*/ 6593680 w 14992349"/>
              <a:gd name="connsiteY15" fmla="*/ 2805113 h 10398919"/>
              <a:gd name="connsiteX16" fmla="*/ 7045324 w 14992349"/>
              <a:gd name="connsiteY16" fmla="*/ 1792288 h 10398919"/>
              <a:gd name="connsiteX17" fmla="*/ 7489030 w 14992349"/>
              <a:gd name="connsiteY17" fmla="*/ 1569245 h 10398919"/>
              <a:gd name="connsiteX18" fmla="*/ 7922417 w 14992349"/>
              <a:gd name="connsiteY18" fmla="*/ 464345 h 10398919"/>
              <a:gd name="connsiteX19" fmla="*/ 8367711 w 14992349"/>
              <a:gd name="connsiteY19" fmla="*/ 900113 h 10398919"/>
              <a:gd name="connsiteX20" fmla="*/ 8803480 w 14992349"/>
              <a:gd name="connsiteY20" fmla="*/ 300038 h 10398919"/>
              <a:gd name="connsiteX21" fmla="*/ 9246392 w 14992349"/>
              <a:gd name="connsiteY21" fmla="*/ 261939 h 10398919"/>
              <a:gd name="connsiteX22" fmla="*/ 9684543 w 14992349"/>
              <a:gd name="connsiteY22" fmla="*/ 0 h 10398919"/>
              <a:gd name="connsiteX23" fmla="*/ 10134599 w 14992349"/>
              <a:gd name="connsiteY23" fmla="*/ 452438 h 10398919"/>
              <a:gd name="connsiteX24" fmla="*/ 10572749 w 14992349"/>
              <a:gd name="connsiteY24" fmla="*/ 376238 h 10398919"/>
              <a:gd name="connsiteX25" fmla="*/ 11001374 w 14992349"/>
              <a:gd name="connsiteY25" fmla="*/ 658813 h 10398919"/>
              <a:gd name="connsiteX26" fmla="*/ 11455399 w 14992349"/>
              <a:gd name="connsiteY26" fmla="*/ 884238 h 10398919"/>
              <a:gd name="connsiteX27" fmla="*/ 11874499 w 14992349"/>
              <a:gd name="connsiteY27" fmla="*/ 1306513 h 10398919"/>
              <a:gd name="connsiteX28" fmla="*/ 12328524 w 14992349"/>
              <a:gd name="connsiteY28" fmla="*/ 1836738 h 10398919"/>
              <a:gd name="connsiteX29" fmla="*/ 12768262 w 14992349"/>
              <a:gd name="connsiteY29" fmla="*/ 2100263 h 10398919"/>
              <a:gd name="connsiteX30" fmla="*/ 13201649 w 14992349"/>
              <a:gd name="connsiteY30" fmla="*/ 2290764 h 10398919"/>
              <a:gd name="connsiteX31" fmla="*/ 13639799 w 14992349"/>
              <a:gd name="connsiteY31" fmla="*/ 2566988 h 10398919"/>
              <a:gd name="connsiteX32" fmla="*/ 14101762 w 14992349"/>
              <a:gd name="connsiteY32" fmla="*/ 3128963 h 10398919"/>
              <a:gd name="connsiteX33" fmla="*/ 14506574 w 14992349"/>
              <a:gd name="connsiteY33" fmla="*/ 3214688 h 10398919"/>
              <a:gd name="connsiteX34" fmla="*/ 14992349 w 14992349"/>
              <a:gd name="connsiteY34" fmla="*/ 3214688 h 10398919"/>
              <a:gd name="connsiteX0" fmla="*/ 0 w 14973299"/>
              <a:gd name="connsiteY0" fmla="*/ 10398919 h 10398919"/>
              <a:gd name="connsiteX1" fmla="*/ 438149 w 14973299"/>
              <a:gd name="connsiteY1" fmla="*/ 9605963 h 10398919"/>
              <a:gd name="connsiteX2" fmla="*/ 862011 w 14973299"/>
              <a:gd name="connsiteY2" fmla="*/ 9936957 h 10398919"/>
              <a:gd name="connsiteX3" fmla="*/ 1295399 w 14973299"/>
              <a:gd name="connsiteY3" fmla="*/ 9853613 h 10398919"/>
              <a:gd name="connsiteX4" fmla="*/ 1750218 w 14973299"/>
              <a:gd name="connsiteY4" fmla="*/ 9641682 h 10398919"/>
              <a:gd name="connsiteX5" fmla="*/ 2216943 w 14973299"/>
              <a:gd name="connsiteY5" fmla="*/ 9063037 h 10398919"/>
              <a:gd name="connsiteX6" fmla="*/ 2631280 w 14973299"/>
              <a:gd name="connsiteY6" fmla="*/ 9263063 h 10398919"/>
              <a:gd name="connsiteX7" fmla="*/ 3068636 w 14973299"/>
              <a:gd name="connsiteY7" fmla="*/ 8629651 h 10398919"/>
              <a:gd name="connsiteX8" fmla="*/ 3521074 w 14973299"/>
              <a:gd name="connsiteY8" fmla="*/ 8196263 h 10398919"/>
              <a:gd name="connsiteX9" fmla="*/ 3956049 w 14973299"/>
              <a:gd name="connsiteY9" fmla="*/ 7681913 h 10398919"/>
              <a:gd name="connsiteX10" fmla="*/ 4391024 w 14973299"/>
              <a:gd name="connsiteY10" fmla="*/ 7237413 h 10398919"/>
              <a:gd name="connsiteX11" fmla="*/ 4854574 w 14973299"/>
              <a:gd name="connsiteY11" fmla="*/ 6046788 h 10398919"/>
              <a:gd name="connsiteX12" fmla="*/ 5280818 w 14973299"/>
              <a:gd name="connsiteY12" fmla="*/ 5360988 h 10398919"/>
              <a:gd name="connsiteX13" fmla="*/ 5727699 w 14973299"/>
              <a:gd name="connsiteY13" fmla="*/ 4360863 h 10398919"/>
              <a:gd name="connsiteX14" fmla="*/ 6153149 w 14973299"/>
              <a:gd name="connsiteY14" fmla="*/ 3368675 h 10398919"/>
              <a:gd name="connsiteX15" fmla="*/ 6593680 w 14973299"/>
              <a:gd name="connsiteY15" fmla="*/ 2805113 h 10398919"/>
              <a:gd name="connsiteX16" fmla="*/ 7045324 w 14973299"/>
              <a:gd name="connsiteY16" fmla="*/ 1792288 h 10398919"/>
              <a:gd name="connsiteX17" fmla="*/ 7489030 w 14973299"/>
              <a:gd name="connsiteY17" fmla="*/ 1569245 h 10398919"/>
              <a:gd name="connsiteX18" fmla="*/ 7922417 w 14973299"/>
              <a:gd name="connsiteY18" fmla="*/ 464345 h 10398919"/>
              <a:gd name="connsiteX19" fmla="*/ 8367711 w 14973299"/>
              <a:gd name="connsiteY19" fmla="*/ 900113 h 10398919"/>
              <a:gd name="connsiteX20" fmla="*/ 8803480 w 14973299"/>
              <a:gd name="connsiteY20" fmla="*/ 300038 h 10398919"/>
              <a:gd name="connsiteX21" fmla="*/ 9246392 w 14973299"/>
              <a:gd name="connsiteY21" fmla="*/ 261939 h 10398919"/>
              <a:gd name="connsiteX22" fmla="*/ 9684543 w 14973299"/>
              <a:gd name="connsiteY22" fmla="*/ 0 h 10398919"/>
              <a:gd name="connsiteX23" fmla="*/ 10134599 w 14973299"/>
              <a:gd name="connsiteY23" fmla="*/ 452438 h 10398919"/>
              <a:gd name="connsiteX24" fmla="*/ 10572749 w 14973299"/>
              <a:gd name="connsiteY24" fmla="*/ 376238 h 10398919"/>
              <a:gd name="connsiteX25" fmla="*/ 11001374 w 14973299"/>
              <a:gd name="connsiteY25" fmla="*/ 658813 h 10398919"/>
              <a:gd name="connsiteX26" fmla="*/ 11455399 w 14973299"/>
              <a:gd name="connsiteY26" fmla="*/ 884238 h 10398919"/>
              <a:gd name="connsiteX27" fmla="*/ 11874499 w 14973299"/>
              <a:gd name="connsiteY27" fmla="*/ 1306513 h 10398919"/>
              <a:gd name="connsiteX28" fmla="*/ 12328524 w 14973299"/>
              <a:gd name="connsiteY28" fmla="*/ 1836738 h 10398919"/>
              <a:gd name="connsiteX29" fmla="*/ 12768262 w 14973299"/>
              <a:gd name="connsiteY29" fmla="*/ 2100263 h 10398919"/>
              <a:gd name="connsiteX30" fmla="*/ 13201649 w 14973299"/>
              <a:gd name="connsiteY30" fmla="*/ 2290764 h 10398919"/>
              <a:gd name="connsiteX31" fmla="*/ 13639799 w 14973299"/>
              <a:gd name="connsiteY31" fmla="*/ 2566988 h 10398919"/>
              <a:gd name="connsiteX32" fmla="*/ 14101762 w 14973299"/>
              <a:gd name="connsiteY32" fmla="*/ 3128963 h 10398919"/>
              <a:gd name="connsiteX33" fmla="*/ 14506574 w 14973299"/>
              <a:gd name="connsiteY33" fmla="*/ 3214688 h 10398919"/>
              <a:gd name="connsiteX34" fmla="*/ 14973299 w 14973299"/>
              <a:gd name="connsiteY34" fmla="*/ 3238500 h 10398919"/>
              <a:gd name="connsiteX0" fmla="*/ 0 w 14973299"/>
              <a:gd name="connsiteY0" fmla="*/ 10398919 h 10398919"/>
              <a:gd name="connsiteX1" fmla="*/ 438149 w 14973299"/>
              <a:gd name="connsiteY1" fmla="*/ 9605963 h 10398919"/>
              <a:gd name="connsiteX2" fmla="*/ 862011 w 14973299"/>
              <a:gd name="connsiteY2" fmla="*/ 9936957 h 10398919"/>
              <a:gd name="connsiteX3" fmla="*/ 1295399 w 14973299"/>
              <a:gd name="connsiteY3" fmla="*/ 9853613 h 10398919"/>
              <a:gd name="connsiteX4" fmla="*/ 1750218 w 14973299"/>
              <a:gd name="connsiteY4" fmla="*/ 9641682 h 10398919"/>
              <a:gd name="connsiteX5" fmla="*/ 2216943 w 14973299"/>
              <a:gd name="connsiteY5" fmla="*/ 9063037 h 10398919"/>
              <a:gd name="connsiteX6" fmla="*/ 2631280 w 14973299"/>
              <a:gd name="connsiteY6" fmla="*/ 9263063 h 10398919"/>
              <a:gd name="connsiteX7" fmla="*/ 3068636 w 14973299"/>
              <a:gd name="connsiteY7" fmla="*/ 8629651 h 10398919"/>
              <a:gd name="connsiteX8" fmla="*/ 3521074 w 14973299"/>
              <a:gd name="connsiteY8" fmla="*/ 8196263 h 10398919"/>
              <a:gd name="connsiteX9" fmla="*/ 3956049 w 14973299"/>
              <a:gd name="connsiteY9" fmla="*/ 7681913 h 10398919"/>
              <a:gd name="connsiteX10" fmla="*/ 4391024 w 14973299"/>
              <a:gd name="connsiteY10" fmla="*/ 7237413 h 10398919"/>
              <a:gd name="connsiteX11" fmla="*/ 4854574 w 14973299"/>
              <a:gd name="connsiteY11" fmla="*/ 6046788 h 10398919"/>
              <a:gd name="connsiteX12" fmla="*/ 5280818 w 14973299"/>
              <a:gd name="connsiteY12" fmla="*/ 5360988 h 10398919"/>
              <a:gd name="connsiteX13" fmla="*/ 5727699 w 14973299"/>
              <a:gd name="connsiteY13" fmla="*/ 4360863 h 10398919"/>
              <a:gd name="connsiteX14" fmla="*/ 6153149 w 14973299"/>
              <a:gd name="connsiteY14" fmla="*/ 3368675 h 10398919"/>
              <a:gd name="connsiteX15" fmla="*/ 6593680 w 14973299"/>
              <a:gd name="connsiteY15" fmla="*/ 2805113 h 10398919"/>
              <a:gd name="connsiteX16" fmla="*/ 7045324 w 14973299"/>
              <a:gd name="connsiteY16" fmla="*/ 1792288 h 10398919"/>
              <a:gd name="connsiteX17" fmla="*/ 7489030 w 14973299"/>
              <a:gd name="connsiteY17" fmla="*/ 1569245 h 10398919"/>
              <a:gd name="connsiteX18" fmla="*/ 7922417 w 14973299"/>
              <a:gd name="connsiteY18" fmla="*/ 464345 h 10398919"/>
              <a:gd name="connsiteX19" fmla="*/ 8367711 w 14973299"/>
              <a:gd name="connsiteY19" fmla="*/ 900113 h 10398919"/>
              <a:gd name="connsiteX20" fmla="*/ 8803480 w 14973299"/>
              <a:gd name="connsiteY20" fmla="*/ 300038 h 10398919"/>
              <a:gd name="connsiteX21" fmla="*/ 9246392 w 14973299"/>
              <a:gd name="connsiteY21" fmla="*/ 261939 h 10398919"/>
              <a:gd name="connsiteX22" fmla="*/ 9684543 w 14973299"/>
              <a:gd name="connsiteY22" fmla="*/ 0 h 10398919"/>
              <a:gd name="connsiteX23" fmla="*/ 10134599 w 14973299"/>
              <a:gd name="connsiteY23" fmla="*/ 452438 h 10398919"/>
              <a:gd name="connsiteX24" fmla="*/ 10572749 w 14973299"/>
              <a:gd name="connsiteY24" fmla="*/ 376238 h 10398919"/>
              <a:gd name="connsiteX25" fmla="*/ 11001374 w 14973299"/>
              <a:gd name="connsiteY25" fmla="*/ 658813 h 10398919"/>
              <a:gd name="connsiteX26" fmla="*/ 11455399 w 14973299"/>
              <a:gd name="connsiteY26" fmla="*/ 884238 h 10398919"/>
              <a:gd name="connsiteX27" fmla="*/ 11874499 w 14973299"/>
              <a:gd name="connsiteY27" fmla="*/ 1306513 h 10398919"/>
              <a:gd name="connsiteX28" fmla="*/ 12328524 w 14973299"/>
              <a:gd name="connsiteY28" fmla="*/ 1836738 h 10398919"/>
              <a:gd name="connsiteX29" fmla="*/ 12768262 w 14973299"/>
              <a:gd name="connsiteY29" fmla="*/ 2100263 h 10398919"/>
              <a:gd name="connsiteX30" fmla="*/ 13201649 w 14973299"/>
              <a:gd name="connsiteY30" fmla="*/ 2290764 h 10398919"/>
              <a:gd name="connsiteX31" fmla="*/ 13639799 w 14973299"/>
              <a:gd name="connsiteY31" fmla="*/ 2566988 h 10398919"/>
              <a:gd name="connsiteX32" fmla="*/ 14101762 w 14973299"/>
              <a:gd name="connsiteY32" fmla="*/ 3128963 h 10398919"/>
              <a:gd name="connsiteX33" fmla="*/ 14506574 w 14973299"/>
              <a:gd name="connsiteY33" fmla="*/ 3214688 h 10398919"/>
              <a:gd name="connsiteX34" fmla="*/ 14973299 w 14973299"/>
              <a:gd name="connsiteY34" fmla="*/ 3238500 h 10398919"/>
              <a:gd name="connsiteX0" fmla="*/ 0 w 14973299"/>
              <a:gd name="connsiteY0" fmla="*/ 10398919 h 10398919"/>
              <a:gd name="connsiteX1" fmla="*/ 438149 w 14973299"/>
              <a:gd name="connsiteY1" fmla="*/ 9605963 h 10398919"/>
              <a:gd name="connsiteX2" fmla="*/ 862011 w 14973299"/>
              <a:gd name="connsiteY2" fmla="*/ 9936957 h 10398919"/>
              <a:gd name="connsiteX3" fmla="*/ 1295399 w 14973299"/>
              <a:gd name="connsiteY3" fmla="*/ 9853613 h 10398919"/>
              <a:gd name="connsiteX4" fmla="*/ 1750218 w 14973299"/>
              <a:gd name="connsiteY4" fmla="*/ 9641682 h 10398919"/>
              <a:gd name="connsiteX5" fmla="*/ 2216943 w 14973299"/>
              <a:gd name="connsiteY5" fmla="*/ 9063037 h 10398919"/>
              <a:gd name="connsiteX6" fmla="*/ 2631280 w 14973299"/>
              <a:gd name="connsiteY6" fmla="*/ 9263063 h 10398919"/>
              <a:gd name="connsiteX7" fmla="*/ 3068636 w 14973299"/>
              <a:gd name="connsiteY7" fmla="*/ 8629651 h 10398919"/>
              <a:gd name="connsiteX8" fmla="*/ 3521074 w 14973299"/>
              <a:gd name="connsiteY8" fmla="*/ 8196263 h 10398919"/>
              <a:gd name="connsiteX9" fmla="*/ 3956049 w 14973299"/>
              <a:gd name="connsiteY9" fmla="*/ 7681913 h 10398919"/>
              <a:gd name="connsiteX10" fmla="*/ 4391024 w 14973299"/>
              <a:gd name="connsiteY10" fmla="*/ 7237413 h 10398919"/>
              <a:gd name="connsiteX11" fmla="*/ 4854574 w 14973299"/>
              <a:gd name="connsiteY11" fmla="*/ 6046788 h 10398919"/>
              <a:gd name="connsiteX12" fmla="*/ 5280818 w 14973299"/>
              <a:gd name="connsiteY12" fmla="*/ 5360988 h 10398919"/>
              <a:gd name="connsiteX13" fmla="*/ 5727699 w 14973299"/>
              <a:gd name="connsiteY13" fmla="*/ 4360863 h 10398919"/>
              <a:gd name="connsiteX14" fmla="*/ 6153149 w 14973299"/>
              <a:gd name="connsiteY14" fmla="*/ 3368675 h 10398919"/>
              <a:gd name="connsiteX15" fmla="*/ 6593680 w 14973299"/>
              <a:gd name="connsiteY15" fmla="*/ 2805113 h 10398919"/>
              <a:gd name="connsiteX16" fmla="*/ 7045324 w 14973299"/>
              <a:gd name="connsiteY16" fmla="*/ 1792288 h 10398919"/>
              <a:gd name="connsiteX17" fmla="*/ 7489030 w 14973299"/>
              <a:gd name="connsiteY17" fmla="*/ 1569245 h 10398919"/>
              <a:gd name="connsiteX18" fmla="*/ 7922417 w 14973299"/>
              <a:gd name="connsiteY18" fmla="*/ 464345 h 10398919"/>
              <a:gd name="connsiteX19" fmla="*/ 8367711 w 14973299"/>
              <a:gd name="connsiteY19" fmla="*/ 900113 h 10398919"/>
              <a:gd name="connsiteX20" fmla="*/ 8803480 w 14973299"/>
              <a:gd name="connsiteY20" fmla="*/ 300038 h 10398919"/>
              <a:gd name="connsiteX21" fmla="*/ 9246392 w 14973299"/>
              <a:gd name="connsiteY21" fmla="*/ 261939 h 10398919"/>
              <a:gd name="connsiteX22" fmla="*/ 9684543 w 14973299"/>
              <a:gd name="connsiteY22" fmla="*/ 0 h 10398919"/>
              <a:gd name="connsiteX23" fmla="*/ 10134599 w 14973299"/>
              <a:gd name="connsiteY23" fmla="*/ 452438 h 10398919"/>
              <a:gd name="connsiteX24" fmla="*/ 10572749 w 14973299"/>
              <a:gd name="connsiteY24" fmla="*/ 376238 h 10398919"/>
              <a:gd name="connsiteX25" fmla="*/ 11001374 w 14973299"/>
              <a:gd name="connsiteY25" fmla="*/ 658813 h 10398919"/>
              <a:gd name="connsiteX26" fmla="*/ 11455399 w 14973299"/>
              <a:gd name="connsiteY26" fmla="*/ 884238 h 10398919"/>
              <a:gd name="connsiteX27" fmla="*/ 11874499 w 14973299"/>
              <a:gd name="connsiteY27" fmla="*/ 1306513 h 10398919"/>
              <a:gd name="connsiteX28" fmla="*/ 12328524 w 14973299"/>
              <a:gd name="connsiteY28" fmla="*/ 1836738 h 10398919"/>
              <a:gd name="connsiteX29" fmla="*/ 12768262 w 14973299"/>
              <a:gd name="connsiteY29" fmla="*/ 2100263 h 10398919"/>
              <a:gd name="connsiteX30" fmla="*/ 13201649 w 14973299"/>
              <a:gd name="connsiteY30" fmla="*/ 2290764 h 10398919"/>
              <a:gd name="connsiteX31" fmla="*/ 13639799 w 14973299"/>
              <a:gd name="connsiteY31" fmla="*/ 2566988 h 10398919"/>
              <a:gd name="connsiteX32" fmla="*/ 14101762 w 14973299"/>
              <a:gd name="connsiteY32" fmla="*/ 3128963 h 10398919"/>
              <a:gd name="connsiteX33" fmla="*/ 14506574 w 14973299"/>
              <a:gd name="connsiteY33" fmla="*/ 3214688 h 10398919"/>
              <a:gd name="connsiteX34" fmla="*/ 14973299 w 14973299"/>
              <a:gd name="connsiteY34" fmla="*/ 3238500 h 10398919"/>
              <a:gd name="connsiteX0" fmla="*/ 0 w 14973299"/>
              <a:gd name="connsiteY0" fmla="*/ 10398919 h 10398919"/>
              <a:gd name="connsiteX1" fmla="*/ 438149 w 14973299"/>
              <a:gd name="connsiteY1" fmla="*/ 9605963 h 10398919"/>
              <a:gd name="connsiteX2" fmla="*/ 862011 w 14973299"/>
              <a:gd name="connsiteY2" fmla="*/ 9936957 h 10398919"/>
              <a:gd name="connsiteX3" fmla="*/ 1295399 w 14973299"/>
              <a:gd name="connsiteY3" fmla="*/ 9853613 h 10398919"/>
              <a:gd name="connsiteX4" fmla="*/ 1750218 w 14973299"/>
              <a:gd name="connsiteY4" fmla="*/ 9641682 h 10398919"/>
              <a:gd name="connsiteX5" fmla="*/ 2216943 w 14973299"/>
              <a:gd name="connsiteY5" fmla="*/ 9063037 h 10398919"/>
              <a:gd name="connsiteX6" fmla="*/ 2631280 w 14973299"/>
              <a:gd name="connsiteY6" fmla="*/ 9263063 h 10398919"/>
              <a:gd name="connsiteX7" fmla="*/ 3068636 w 14973299"/>
              <a:gd name="connsiteY7" fmla="*/ 8629651 h 10398919"/>
              <a:gd name="connsiteX8" fmla="*/ 3521074 w 14973299"/>
              <a:gd name="connsiteY8" fmla="*/ 8196263 h 10398919"/>
              <a:gd name="connsiteX9" fmla="*/ 3956049 w 14973299"/>
              <a:gd name="connsiteY9" fmla="*/ 7681913 h 10398919"/>
              <a:gd name="connsiteX10" fmla="*/ 4391024 w 14973299"/>
              <a:gd name="connsiteY10" fmla="*/ 7237413 h 10398919"/>
              <a:gd name="connsiteX11" fmla="*/ 4854574 w 14973299"/>
              <a:gd name="connsiteY11" fmla="*/ 6046788 h 10398919"/>
              <a:gd name="connsiteX12" fmla="*/ 5280818 w 14973299"/>
              <a:gd name="connsiteY12" fmla="*/ 5360988 h 10398919"/>
              <a:gd name="connsiteX13" fmla="*/ 5727699 w 14973299"/>
              <a:gd name="connsiteY13" fmla="*/ 4360863 h 10398919"/>
              <a:gd name="connsiteX14" fmla="*/ 6153149 w 14973299"/>
              <a:gd name="connsiteY14" fmla="*/ 3368675 h 10398919"/>
              <a:gd name="connsiteX15" fmla="*/ 6593680 w 14973299"/>
              <a:gd name="connsiteY15" fmla="*/ 2805113 h 10398919"/>
              <a:gd name="connsiteX16" fmla="*/ 7045324 w 14973299"/>
              <a:gd name="connsiteY16" fmla="*/ 1792288 h 10398919"/>
              <a:gd name="connsiteX17" fmla="*/ 7489030 w 14973299"/>
              <a:gd name="connsiteY17" fmla="*/ 1569245 h 10398919"/>
              <a:gd name="connsiteX18" fmla="*/ 7922417 w 14973299"/>
              <a:gd name="connsiteY18" fmla="*/ 464345 h 10398919"/>
              <a:gd name="connsiteX19" fmla="*/ 8367711 w 14973299"/>
              <a:gd name="connsiteY19" fmla="*/ 900113 h 10398919"/>
              <a:gd name="connsiteX20" fmla="*/ 8803480 w 14973299"/>
              <a:gd name="connsiteY20" fmla="*/ 300038 h 10398919"/>
              <a:gd name="connsiteX21" fmla="*/ 9246392 w 14973299"/>
              <a:gd name="connsiteY21" fmla="*/ 261939 h 10398919"/>
              <a:gd name="connsiteX22" fmla="*/ 9684543 w 14973299"/>
              <a:gd name="connsiteY22" fmla="*/ 0 h 10398919"/>
              <a:gd name="connsiteX23" fmla="*/ 10134599 w 14973299"/>
              <a:gd name="connsiteY23" fmla="*/ 452438 h 10398919"/>
              <a:gd name="connsiteX24" fmla="*/ 10572749 w 14973299"/>
              <a:gd name="connsiteY24" fmla="*/ 376238 h 10398919"/>
              <a:gd name="connsiteX25" fmla="*/ 11001374 w 14973299"/>
              <a:gd name="connsiteY25" fmla="*/ 658813 h 10398919"/>
              <a:gd name="connsiteX26" fmla="*/ 11455399 w 14973299"/>
              <a:gd name="connsiteY26" fmla="*/ 884238 h 10398919"/>
              <a:gd name="connsiteX27" fmla="*/ 11874499 w 14973299"/>
              <a:gd name="connsiteY27" fmla="*/ 1306513 h 10398919"/>
              <a:gd name="connsiteX28" fmla="*/ 12328524 w 14973299"/>
              <a:gd name="connsiteY28" fmla="*/ 1836738 h 10398919"/>
              <a:gd name="connsiteX29" fmla="*/ 12768262 w 14973299"/>
              <a:gd name="connsiteY29" fmla="*/ 2100263 h 10398919"/>
              <a:gd name="connsiteX30" fmla="*/ 13201649 w 14973299"/>
              <a:gd name="connsiteY30" fmla="*/ 2290764 h 10398919"/>
              <a:gd name="connsiteX31" fmla="*/ 13639799 w 14973299"/>
              <a:gd name="connsiteY31" fmla="*/ 2566988 h 10398919"/>
              <a:gd name="connsiteX32" fmla="*/ 14101762 w 14973299"/>
              <a:gd name="connsiteY32" fmla="*/ 3128963 h 10398919"/>
              <a:gd name="connsiteX33" fmla="*/ 14539912 w 14973299"/>
              <a:gd name="connsiteY33" fmla="*/ 3224213 h 10398919"/>
              <a:gd name="connsiteX34" fmla="*/ 14973299 w 14973299"/>
              <a:gd name="connsiteY34" fmla="*/ 3238500 h 10398919"/>
              <a:gd name="connsiteX0" fmla="*/ 0 w 14973299"/>
              <a:gd name="connsiteY0" fmla="*/ 10398919 h 10398919"/>
              <a:gd name="connsiteX1" fmla="*/ 438149 w 14973299"/>
              <a:gd name="connsiteY1" fmla="*/ 9605963 h 10398919"/>
              <a:gd name="connsiteX2" fmla="*/ 862011 w 14973299"/>
              <a:gd name="connsiteY2" fmla="*/ 9936957 h 10398919"/>
              <a:gd name="connsiteX3" fmla="*/ 1295399 w 14973299"/>
              <a:gd name="connsiteY3" fmla="*/ 9853613 h 10398919"/>
              <a:gd name="connsiteX4" fmla="*/ 1750218 w 14973299"/>
              <a:gd name="connsiteY4" fmla="*/ 9641682 h 10398919"/>
              <a:gd name="connsiteX5" fmla="*/ 2216943 w 14973299"/>
              <a:gd name="connsiteY5" fmla="*/ 9063037 h 10398919"/>
              <a:gd name="connsiteX6" fmla="*/ 2631280 w 14973299"/>
              <a:gd name="connsiteY6" fmla="*/ 9263063 h 10398919"/>
              <a:gd name="connsiteX7" fmla="*/ 3068636 w 14973299"/>
              <a:gd name="connsiteY7" fmla="*/ 8629651 h 10398919"/>
              <a:gd name="connsiteX8" fmla="*/ 3521074 w 14973299"/>
              <a:gd name="connsiteY8" fmla="*/ 8196263 h 10398919"/>
              <a:gd name="connsiteX9" fmla="*/ 3956049 w 14973299"/>
              <a:gd name="connsiteY9" fmla="*/ 7681913 h 10398919"/>
              <a:gd name="connsiteX10" fmla="*/ 4391024 w 14973299"/>
              <a:gd name="connsiteY10" fmla="*/ 7237413 h 10398919"/>
              <a:gd name="connsiteX11" fmla="*/ 4854574 w 14973299"/>
              <a:gd name="connsiteY11" fmla="*/ 6046788 h 10398919"/>
              <a:gd name="connsiteX12" fmla="*/ 5280818 w 14973299"/>
              <a:gd name="connsiteY12" fmla="*/ 5360988 h 10398919"/>
              <a:gd name="connsiteX13" fmla="*/ 5727699 w 14973299"/>
              <a:gd name="connsiteY13" fmla="*/ 4360863 h 10398919"/>
              <a:gd name="connsiteX14" fmla="*/ 6153149 w 14973299"/>
              <a:gd name="connsiteY14" fmla="*/ 3368675 h 10398919"/>
              <a:gd name="connsiteX15" fmla="*/ 6593680 w 14973299"/>
              <a:gd name="connsiteY15" fmla="*/ 2805113 h 10398919"/>
              <a:gd name="connsiteX16" fmla="*/ 7045324 w 14973299"/>
              <a:gd name="connsiteY16" fmla="*/ 1792288 h 10398919"/>
              <a:gd name="connsiteX17" fmla="*/ 7489030 w 14973299"/>
              <a:gd name="connsiteY17" fmla="*/ 1569245 h 10398919"/>
              <a:gd name="connsiteX18" fmla="*/ 7922417 w 14973299"/>
              <a:gd name="connsiteY18" fmla="*/ 464345 h 10398919"/>
              <a:gd name="connsiteX19" fmla="*/ 8367711 w 14973299"/>
              <a:gd name="connsiteY19" fmla="*/ 900113 h 10398919"/>
              <a:gd name="connsiteX20" fmla="*/ 8803480 w 14973299"/>
              <a:gd name="connsiteY20" fmla="*/ 300038 h 10398919"/>
              <a:gd name="connsiteX21" fmla="*/ 9246392 w 14973299"/>
              <a:gd name="connsiteY21" fmla="*/ 261939 h 10398919"/>
              <a:gd name="connsiteX22" fmla="*/ 9684543 w 14973299"/>
              <a:gd name="connsiteY22" fmla="*/ 0 h 10398919"/>
              <a:gd name="connsiteX23" fmla="*/ 10134599 w 14973299"/>
              <a:gd name="connsiteY23" fmla="*/ 452438 h 10398919"/>
              <a:gd name="connsiteX24" fmla="*/ 10572749 w 14973299"/>
              <a:gd name="connsiteY24" fmla="*/ 376238 h 10398919"/>
              <a:gd name="connsiteX25" fmla="*/ 11001374 w 14973299"/>
              <a:gd name="connsiteY25" fmla="*/ 658813 h 10398919"/>
              <a:gd name="connsiteX26" fmla="*/ 11455399 w 14973299"/>
              <a:gd name="connsiteY26" fmla="*/ 884238 h 10398919"/>
              <a:gd name="connsiteX27" fmla="*/ 11874499 w 14973299"/>
              <a:gd name="connsiteY27" fmla="*/ 1306513 h 10398919"/>
              <a:gd name="connsiteX28" fmla="*/ 12328524 w 14973299"/>
              <a:gd name="connsiteY28" fmla="*/ 1836738 h 10398919"/>
              <a:gd name="connsiteX29" fmla="*/ 12768262 w 14973299"/>
              <a:gd name="connsiteY29" fmla="*/ 2100263 h 10398919"/>
              <a:gd name="connsiteX30" fmla="*/ 13201649 w 14973299"/>
              <a:gd name="connsiteY30" fmla="*/ 2290764 h 10398919"/>
              <a:gd name="connsiteX31" fmla="*/ 13639799 w 14973299"/>
              <a:gd name="connsiteY31" fmla="*/ 2566988 h 10398919"/>
              <a:gd name="connsiteX32" fmla="*/ 14101762 w 14973299"/>
              <a:gd name="connsiteY32" fmla="*/ 3128963 h 10398919"/>
              <a:gd name="connsiteX33" fmla="*/ 14539912 w 14973299"/>
              <a:gd name="connsiteY33" fmla="*/ 3224213 h 10398919"/>
              <a:gd name="connsiteX34" fmla="*/ 14973299 w 14973299"/>
              <a:gd name="connsiteY34" fmla="*/ 3238500 h 10398919"/>
              <a:gd name="connsiteX0" fmla="*/ 0 w 14973299"/>
              <a:gd name="connsiteY0" fmla="*/ 10398919 h 10398919"/>
              <a:gd name="connsiteX1" fmla="*/ 438149 w 14973299"/>
              <a:gd name="connsiteY1" fmla="*/ 9605963 h 10398919"/>
              <a:gd name="connsiteX2" fmla="*/ 862011 w 14973299"/>
              <a:gd name="connsiteY2" fmla="*/ 9936957 h 10398919"/>
              <a:gd name="connsiteX3" fmla="*/ 1295399 w 14973299"/>
              <a:gd name="connsiteY3" fmla="*/ 9853613 h 10398919"/>
              <a:gd name="connsiteX4" fmla="*/ 1750218 w 14973299"/>
              <a:gd name="connsiteY4" fmla="*/ 9641682 h 10398919"/>
              <a:gd name="connsiteX5" fmla="*/ 2216943 w 14973299"/>
              <a:gd name="connsiteY5" fmla="*/ 9063037 h 10398919"/>
              <a:gd name="connsiteX6" fmla="*/ 2631280 w 14973299"/>
              <a:gd name="connsiteY6" fmla="*/ 9263063 h 10398919"/>
              <a:gd name="connsiteX7" fmla="*/ 3068636 w 14973299"/>
              <a:gd name="connsiteY7" fmla="*/ 8629651 h 10398919"/>
              <a:gd name="connsiteX8" fmla="*/ 3521074 w 14973299"/>
              <a:gd name="connsiteY8" fmla="*/ 8196263 h 10398919"/>
              <a:gd name="connsiteX9" fmla="*/ 3956049 w 14973299"/>
              <a:gd name="connsiteY9" fmla="*/ 7681913 h 10398919"/>
              <a:gd name="connsiteX10" fmla="*/ 4391024 w 14973299"/>
              <a:gd name="connsiteY10" fmla="*/ 7237413 h 10398919"/>
              <a:gd name="connsiteX11" fmla="*/ 4854574 w 14973299"/>
              <a:gd name="connsiteY11" fmla="*/ 6046788 h 10398919"/>
              <a:gd name="connsiteX12" fmla="*/ 5280818 w 14973299"/>
              <a:gd name="connsiteY12" fmla="*/ 5360988 h 10398919"/>
              <a:gd name="connsiteX13" fmla="*/ 5727699 w 14973299"/>
              <a:gd name="connsiteY13" fmla="*/ 4360863 h 10398919"/>
              <a:gd name="connsiteX14" fmla="*/ 6153149 w 14973299"/>
              <a:gd name="connsiteY14" fmla="*/ 3368675 h 10398919"/>
              <a:gd name="connsiteX15" fmla="*/ 6593680 w 14973299"/>
              <a:gd name="connsiteY15" fmla="*/ 2805113 h 10398919"/>
              <a:gd name="connsiteX16" fmla="*/ 7045324 w 14973299"/>
              <a:gd name="connsiteY16" fmla="*/ 1792288 h 10398919"/>
              <a:gd name="connsiteX17" fmla="*/ 7489030 w 14973299"/>
              <a:gd name="connsiteY17" fmla="*/ 1569245 h 10398919"/>
              <a:gd name="connsiteX18" fmla="*/ 7922417 w 14973299"/>
              <a:gd name="connsiteY18" fmla="*/ 464345 h 10398919"/>
              <a:gd name="connsiteX19" fmla="*/ 8367711 w 14973299"/>
              <a:gd name="connsiteY19" fmla="*/ 900113 h 10398919"/>
              <a:gd name="connsiteX20" fmla="*/ 8803480 w 14973299"/>
              <a:gd name="connsiteY20" fmla="*/ 300038 h 10398919"/>
              <a:gd name="connsiteX21" fmla="*/ 9246392 w 14973299"/>
              <a:gd name="connsiteY21" fmla="*/ 261939 h 10398919"/>
              <a:gd name="connsiteX22" fmla="*/ 9684543 w 14973299"/>
              <a:gd name="connsiteY22" fmla="*/ 0 h 10398919"/>
              <a:gd name="connsiteX23" fmla="*/ 10134599 w 14973299"/>
              <a:gd name="connsiteY23" fmla="*/ 452438 h 10398919"/>
              <a:gd name="connsiteX24" fmla="*/ 10572749 w 14973299"/>
              <a:gd name="connsiteY24" fmla="*/ 376238 h 10398919"/>
              <a:gd name="connsiteX25" fmla="*/ 11001374 w 14973299"/>
              <a:gd name="connsiteY25" fmla="*/ 658813 h 10398919"/>
              <a:gd name="connsiteX26" fmla="*/ 11455399 w 14973299"/>
              <a:gd name="connsiteY26" fmla="*/ 884238 h 10398919"/>
              <a:gd name="connsiteX27" fmla="*/ 11874499 w 14973299"/>
              <a:gd name="connsiteY27" fmla="*/ 1306513 h 10398919"/>
              <a:gd name="connsiteX28" fmla="*/ 12328524 w 14973299"/>
              <a:gd name="connsiteY28" fmla="*/ 1836738 h 10398919"/>
              <a:gd name="connsiteX29" fmla="*/ 12768262 w 14973299"/>
              <a:gd name="connsiteY29" fmla="*/ 2100263 h 10398919"/>
              <a:gd name="connsiteX30" fmla="*/ 13201649 w 14973299"/>
              <a:gd name="connsiteY30" fmla="*/ 2290764 h 10398919"/>
              <a:gd name="connsiteX31" fmla="*/ 13639799 w 14973299"/>
              <a:gd name="connsiteY31" fmla="*/ 2566988 h 10398919"/>
              <a:gd name="connsiteX32" fmla="*/ 14101762 w 14973299"/>
              <a:gd name="connsiteY32" fmla="*/ 3128963 h 10398919"/>
              <a:gd name="connsiteX33" fmla="*/ 14539912 w 14973299"/>
              <a:gd name="connsiteY33" fmla="*/ 3233738 h 10398919"/>
              <a:gd name="connsiteX34" fmla="*/ 14973299 w 14973299"/>
              <a:gd name="connsiteY34" fmla="*/ 3238500 h 10398919"/>
              <a:gd name="connsiteX0" fmla="*/ 0 w 14973299"/>
              <a:gd name="connsiteY0" fmla="*/ 10398919 h 10398919"/>
              <a:gd name="connsiteX1" fmla="*/ 438149 w 14973299"/>
              <a:gd name="connsiteY1" fmla="*/ 9605963 h 10398919"/>
              <a:gd name="connsiteX2" fmla="*/ 862011 w 14973299"/>
              <a:gd name="connsiteY2" fmla="*/ 9936957 h 10398919"/>
              <a:gd name="connsiteX3" fmla="*/ 1295399 w 14973299"/>
              <a:gd name="connsiteY3" fmla="*/ 9853613 h 10398919"/>
              <a:gd name="connsiteX4" fmla="*/ 1750218 w 14973299"/>
              <a:gd name="connsiteY4" fmla="*/ 9641682 h 10398919"/>
              <a:gd name="connsiteX5" fmla="*/ 2216943 w 14973299"/>
              <a:gd name="connsiteY5" fmla="*/ 9063037 h 10398919"/>
              <a:gd name="connsiteX6" fmla="*/ 2631280 w 14973299"/>
              <a:gd name="connsiteY6" fmla="*/ 9263063 h 10398919"/>
              <a:gd name="connsiteX7" fmla="*/ 3068636 w 14973299"/>
              <a:gd name="connsiteY7" fmla="*/ 8629651 h 10398919"/>
              <a:gd name="connsiteX8" fmla="*/ 3521074 w 14973299"/>
              <a:gd name="connsiteY8" fmla="*/ 8196263 h 10398919"/>
              <a:gd name="connsiteX9" fmla="*/ 3956049 w 14973299"/>
              <a:gd name="connsiteY9" fmla="*/ 7681913 h 10398919"/>
              <a:gd name="connsiteX10" fmla="*/ 4391024 w 14973299"/>
              <a:gd name="connsiteY10" fmla="*/ 7237413 h 10398919"/>
              <a:gd name="connsiteX11" fmla="*/ 4854574 w 14973299"/>
              <a:gd name="connsiteY11" fmla="*/ 6046788 h 10398919"/>
              <a:gd name="connsiteX12" fmla="*/ 5280818 w 14973299"/>
              <a:gd name="connsiteY12" fmla="*/ 5360988 h 10398919"/>
              <a:gd name="connsiteX13" fmla="*/ 5727699 w 14973299"/>
              <a:gd name="connsiteY13" fmla="*/ 4360863 h 10398919"/>
              <a:gd name="connsiteX14" fmla="*/ 6153149 w 14973299"/>
              <a:gd name="connsiteY14" fmla="*/ 3368675 h 10398919"/>
              <a:gd name="connsiteX15" fmla="*/ 6593680 w 14973299"/>
              <a:gd name="connsiteY15" fmla="*/ 2805113 h 10398919"/>
              <a:gd name="connsiteX16" fmla="*/ 7045324 w 14973299"/>
              <a:gd name="connsiteY16" fmla="*/ 1792288 h 10398919"/>
              <a:gd name="connsiteX17" fmla="*/ 7489030 w 14973299"/>
              <a:gd name="connsiteY17" fmla="*/ 1569245 h 10398919"/>
              <a:gd name="connsiteX18" fmla="*/ 7922417 w 14973299"/>
              <a:gd name="connsiteY18" fmla="*/ 464345 h 10398919"/>
              <a:gd name="connsiteX19" fmla="*/ 8367711 w 14973299"/>
              <a:gd name="connsiteY19" fmla="*/ 900113 h 10398919"/>
              <a:gd name="connsiteX20" fmla="*/ 8803480 w 14973299"/>
              <a:gd name="connsiteY20" fmla="*/ 300038 h 10398919"/>
              <a:gd name="connsiteX21" fmla="*/ 9246392 w 14973299"/>
              <a:gd name="connsiteY21" fmla="*/ 261939 h 10398919"/>
              <a:gd name="connsiteX22" fmla="*/ 9684543 w 14973299"/>
              <a:gd name="connsiteY22" fmla="*/ 0 h 10398919"/>
              <a:gd name="connsiteX23" fmla="*/ 10134599 w 14973299"/>
              <a:gd name="connsiteY23" fmla="*/ 452438 h 10398919"/>
              <a:gd name="connsiteX24" fmla="*/ 10572749 w 14973299"/>
              <a:gd name="connsiteY24" fmla="*/ 376238 h 10398919"/>
              <a:gd name="connsiteX25" fmla="*/ 11001374 w 14973299"/>
              <a:gd name="connsiteY25" fmla="*/ 658813 h 10398919"/>
              <a:gd name="connsiteX26" fmla="*/ 11455399 w 14973299"/>
              <a:gd name="connsiteY26" fmla="*/ 884238 h 10398919"/>
              <a:gd name="connsiteX27" fmla="*/ 11874499 w 14973299"/>
              <a:gd name="connsiteY27" fmla="*/ 1306513 h 10398919"/>
              <a:gd name="connsiteX28" fmla="*/ 12328524 w 14973299"/>
              <a:gd name="connsiteY28" fmla="*/ 1836738 h 10398919"/>
              <a:gd name="connsiteX29" fmla="*/ 12768262 w 14973299"/>
              <a:gd name="connsiteY29" fmla="*/ 2100263 h 10398919"/>
              <a:gd name="connsiteX30" fmla="*/ 13201649 w 14973299"/>
              <a:gd name="connsiteY30" fmla="*/ 2290764 h 10398919"/>
              <a:gd name="connsiteX31" fmla="*/ 13639799 w 14973299"/>
              <a:gd name="connsiteY31" fmla="*/ 2566988 h 10398919"/>
              <a:gd name="connsiteX32" fmla="*/ 14101762 w 14973299"/>
              <a:gd name="connsiteY32" fmla="*/ 3128963 h 10398919"/>
              <a:gd name="connsiteX33" fmla="*/ 14520862 w 14973299"/>
              <a:gd name="connsiteY33" fmla="*/ 3219451 h 10398919"/>
              <a:gd name="connsiteX34" fmla="*/ 14973299 w 14973299"/>
              <a:gd name="connsiteY34" fmla="*/ 3238500 h 10398919"/>
              <a:gd name="connsiteX0" fmla="*/ 0 w 14973299"/>
              <a:gd name="connsiteY0" fmla="*/ 10398919 h 10398919"/>
              <a:gd name="connsiteX1" fmla="*/ 438149 w 14973299"/>
              <a:gd name="connsiteY1" fmla="*/ 9605963 h 10398919"/>
              <a:gd name="connsiteX2" fmla="*/ 862011 w 14973299"/>
              <a:gd name="connsiteY2" fmla="*/ 9936957 h 10398919"/>
              <a:gd name="connsiteX3" fmla="*/ 1295399 w 14973299"/>
              <a:gd name="connsiteY3" fmla="*/ 9853613 h 10398919"/>
              <a:gd name="connsiteX4" fmla="*/ 1750218 w 14973299"/>
              <a:gd name="connsiteY4" fmla="*/ 9641682 h 10398919"/>
              <a:gd name="connsiteX5" fmla="*/ 2216943 w 14973299"/>
              <a:gd name="connsiteY5" fmla="*/ 9063037 h 10398919"/>
              <a:gd name="connsiteX6" fmla="*/ 2631280 w 14973299"/>
              <a:gd name="connsiteY6" fmla="*/ 9263063 h 10398919"/>
              <a:gd name="connsiteX7" fmla="*/ 3068636 w 14973299"/>
              <a:gd name="connsiteY7" fmla="*/ 8629651 h 10398919"/>
              <a:gd name="connsiteX8" fmla="*/ 3521074 w 14973299"/>
              <a:gd name="connsiteY8" fmla="*/ 8196263 h 10398919"/>
              <a:gd name="connsiteX9" fmla="*/ 3956049 w 14973299"/>
              <a:gd name="connsiteY9" fmla="*/ 7681913 h 10398919"/>
              <a:gd name="connsiteX10" fmla="*/ 4391024 w 14973299"/>
              <a:gd name="connsiteY10" fmla="*/ 7237413 h 10398919"/>
              <a:gd name="connsiteX11" fmla="*/ 4854574 w 14973299"/>
              <a:gd name="connsiteY11" fmla="*/ 6046788 h 10398919"/>
              <a:gd name="connsiteX12" fmla="*/ 5280818 w 14973299"/>
              <a:gd name="connsiteY12" fmla="*/ 5360988 h 10398919"/>
              <a:gd name="connsiteX13" fmla="*/ 5727699 w 14973299"/>
              <a:gd name="connsiteY13" fmla="*/ 4360863 h 10398919"/>
              <a:gd name="connsiteX14" fmla="*/ 6153149 w 14973299"/>
              <a:gd name="connsiteY14" fmla="*/ 3368675 h 10398919"/>
              <a:gd name="connsiteX15" fmla="*/ 6593680 w 14973299"/>
              <a:gd name="connsiteY15" fmla="*/ 2805113 h 10398919"/>
              <a:gd name="connsiteX16" fmla="*/ 7045324 w 14973299"/>
              <a:gd name="connsiteY16" fmla="*/ 1792288 h 10398919"/>
              <a:gd name="connsiteX17" fmla="*/ 7489030 w 14973299"/>
              <a:gd name="connsiteY17" fmla="*/ 1569245 h 10398919"/>
              <a:gd name="connsiteX18" fmla="*/ 7922417 w 14973299"/>
              <a:gd name="connsiteY18" fmla="*/ 464345 h 10398919"/>
              <a:gd name="connsiteX19" fmla="*/ 8367711 w 14973299"/>
              <a:gd name="connsiteY19" fmla="*/ 900113 h 10398919"/>
              <a:gd name="connsiteX20" fmla="*/ 8803480 w 14973299"/>
              <a:gd name="connsiteY20" fmla="*/ 300038 h 10398919"/>
              <a:gd name="connsiteX21" fmla="*/ 9246392 w 14973299"/>
              <a:gd name="connsiteY21" fmla="*/ 261939 h 10398919"/>
              <a:gd name="connsiteX22" fmla="*/ 9684543 w 14973299"/>
              <a:gd name="connsiteY22" fmla="*/ 0 h 10398919"/>
              <a:gd name="connsiteX23" fmla="*/ 10134599 w 14973299"/>
              <a:gd name="connsiteY23" fmla="*/ 452438 h 10398919"/>
              <a:gd name="connsiteX24" fmla="*/ 10572749 w 14973299"/>
              <a:gd name="connsiteY24" fmla="*/ 376238 h 10398919"/>
              <a:gd name="connsiteX25" fmla="*/ 11001374 w 14973299"/>
              <a:gd name="connsiteY25" fmla="*/ 658813 h 10398919"/>
              <a:gd name="connsiteX26" fmla="*/ 11455399 w 14973299"/>
              <a:gd name="connsiteY26" fmla="*/ 884238 h 10398919"/>
              <a:gd name="connsiteX27" fmla="*/ 11874499 w 14973299"/>
              <a:gd name="connsiteY27" fmla="*/ 1306513 h 10398919"/>
              <a:gd name="connsiteX28" fmla="*/ 12328524 w 14973299"/>
              <a:gd name="connsiteY28" fmla="*/ 1836738 h 10398919"/>
              <a:gd name="connsiteX29" fmla="*/ 12768262 w 14973299"/>
              <a:gd name="connsiteY29" fmla="*/ 2100263 h 10398919"/>
              <a:gd name="connsiteX30" fmla="*/ 13201649 w 14973299"/>
              <a:gd name="connsiteY30" fmla="*/ 2290764 h 10398919"/>
              <a:gd name="connsiteX31" fmla="*/ 13639799 w 14973299"/>
              <a:gd name="connsiteY31" fmla="*/ 2566988 h 10398919"/>
              <a:gd name="connsiteX32" fmla="*/ 14101762 w 14973299"/>
              <a:gd name="connsiteY32" fmla="*/ 3128963 h 10398919"/>
              <a:gd name="connsiteX33" fmla="*/ 14530387 w 14973299"/>
              <a:gd name="connsiteY33" fmla="*/ 3219451 h 10398919"/>
              <a:gd name="connsiteX34" fmla="*/ 14973299 w 14973299"/>
              <a:gd name="connsiteY34" fmla="*/ 3238500 h 10398919"/>
              <a:gd name="connsiteX0" fmla="*/ 0 w 14973299"/>
              <a:gd name="connsiteY0" fmla="*/ 10398919 h 10398919"/>
              <a:gd name="connsiteX1" fmla="*/ 438149 w 14973299"/>
              <a:gd name="connsiteY1" fmla="*/ 9605963 h 10398919"/>
              <a:gd name="connsiteX2" fmla="*/ 862011 w 14973299"/>
              <a:gd name="connsiteY2" fmla="*/ 9936957 h 10398919"/>
              <a:gd name="connsiteX3" fmla="*/ 1295399 w 14973299"/>
              <a:gd name="connsiteY3" fmla="*/ 9853613 h 10398919"/>
              <a:gd name="connsiteX4" fmla="*/ 1750218 w 14973299"/>
              <a:gd name="connsiteY4" fmla="*/ 9641682 h 10398919"/>
              <a:gd name="connsiteX5" fmla="*/ 2216943 w 14973299"/>
              <a:gd name="connsiteY5" fmla="*/ 9063037 h 10398919"/>
              <a:gd name="connsiteX6" fmla="*/ 2631280 w 14973299"/>
              <a:gd name="connsiteY6" fmla="*/ 9263063 h 10398919"/>
              <a:gd name="connsiteX7" fmla="*/ 3068636 w 14973299"/>
              <a:gd name="connsiteY7" fmla="*/ 8629651 h 10398919"/>
              <a:gd name="connsiteX8" fmla="*/ 3521074 w 14973299"/>
              <a:gd name="connsiteY8" fmla="*/ 8196263 h 10398919"/>
              <a:gd name="connsiteX9" fmla="*/ 3956049 w 14973299"/>
              <a:gd name="connsiteY9" fmla="*/ 7681913 h 10398919"/>
              <a:gd name="connsiteX10" fmla="*/ 4391024 w 14973299"/>
              <a:gd name="connsiteY10" fmla="*/ 7237413 h 10398919"/>
              <a:gd name="connsiteX11" fmla="*/ 4854574 w 14973299"/>
              <a:gd name="connsiteY11" fmla="*/ 6046788 h 10398919"/>
              <a:gd name="connsiteX12" fmla="*/ 5280818 w 14973299"/>
              <a:gd name="connsiteY12" fmla="*/ 5360988 h 10398919"/>
              <a:gd name="connsiteX13" fmla="*/ 5727699 w 14973299"/>
              <a:gd name="connsiteY13" fmla="*/ 4360863 h 10398919"/>
              <a:gd name="connsiteX14" fmla="*/ 6153149 w 14973299"/>
              <a:gd name="connsiteY14" fmla="*/ 3368675 h 10398919"/>
              <a:gd name="connsiteX15" fmla="*/ 6593680 w 14973299"/>
              <a:gd name="connsiteY15" fmla="*/ 2805113 h 10398919"/>
              <a:gd name="connsiteX16" fmla="*/ 7045324 w 14973299"/>
              <a:gd name="connsiteY16" fmla="*/ 1792288 h 10398919"/>
              <a:gd name="connsiteX17" fmla="*/ 7489030 w 14973299"/>
              <a:gd name="connsiteY17" fmla="*/ 1569245 h 10398919"/>
              <a:gd name="connsiteX18" fmla="*/ 7922417 w 14973299"/>
              <a:gd name="connsiteY18" fmla="*/ 464345 h 10398919"/>
              <a:gd name="connsiteX19" fmla="*/ 8367711 w 14973299"/>
              <a:gd name="connsiteY19" fmla="*/ 900113 h 10398919"/>
              <a:gd name="connsiteX20" fmla="*/ 8803480 w 14973299"/>
              <a:gd name="connsiteY20" fmla="*/ 300038 h 10398919"/>
              <a:gd name="connsiteX21" fmla="*/ 9246392 w 14973299"/>
              <a:gd name="connsiteY21" fmla="*/ 261939 h 10398919"/>
              <a:gd name="connsiteX22" fmla="*/ 9684543 w 14973299"/>
              <a:gd name="connsiteY22" fmla="*/ 0 h 10398919"/>
              <a:gd name="connsiteX23" fmla="*/ 10134599 w 14973299"/>
              <a:gd name="connsiteY23" fmla="*/ 452438 h 10398919"/>
              <a:gd name="connsiteX24" fmla="*/ 10572749 w 14973299"/>
              <a:gd name="connsiteY24" fmla="*/ 376238 h 10398919"/>
              <a:gd name="connsiteX25" fmla="*/ 11001374 w 14973299"/>
              <a:gd name="connsiteY25" fmla="*/ 658813 h 10398919"/>
              <a:gd name="connsiteX26" fmla="*/ 11455399 w 14973299"/>
              <a:gd name="connsiteY26" fmla="*/ 884238 h 10398919"/>
              <a:gd name="connsiteX27" fmla="*/ 11874499 w 14973299"/>
              <a:gd name="connsiteY27" fmla="*/ 1306513 h 10398919"/>
              <a:gd name="connsiteX28" fmla="*/ 12328524 w 14973299"/>
              <a:gd name="connsiteY28" fmla="*/ 1836738 h 10398919"/>
              <a:gd name="connsiteX29" fmla="*/ 12768262 w 14973299"/>
              <a:gd name="connsiteY29" fmla="*/ 2100263 h 10398919"/>
              <a:gd name="connsiteX30" fmla="*/ 13201649 w 14973299"/>
              <a:gd name="connsiteY30" fmla="*/ 2290764 h 10398919"/>
              <a:gd name="connsiteX31" fmla="*/ 13639799 w 14973299"/>
              <a:gd name="connsiteY31" fmla="*/ 2566988 h 10398919"/>
              <a:gd name="connsiteX32" fmla="*/ 14101762 w 14973299"/>
              <a:gd name="connsiteY32" fmla="*/ 3128963 h 10398919"/>
              <a:gd name="connsiteX33" fmla="*/ 14530387 w 14973299"/>
              <a:gd name="connsiteY33" fmla="*/ 3238501 h 10398919"/>
              <a:gd name="connsiteX34" fmla="*/ 14973299 w 14973299"/>
              <a:gd name="connsiteY34" fmla="*/ 3238500 h 10398919"/>
              <a:gd name="connsiteX0" fmla="*/ 0 w 14973299"/>
              <a:gd name="connsiteY0" fmla="*/ 10398919 h 10398919"/>
              <a:gd name="connsiteX1" fmla="*/ 438149 w 14973299"/>
              <a:gd name="connsiteY1" fmla="*/ 9605963 h 10398919"/>
              <a:gd name="connsiteX2" fmla="*/ 862011 w 14973299"/>
              <a:gd name="connsiteY2" fmla="*/ 9936957 h 10398919"/>
              <a:gd name="connsiteX3" fmla="*/ 1295399 w 14973299"/>
              <a:gd name="connsiteY3" fmla="*/ 9853613 h 10398919"/>
              <a:gd name="connsiteX4" fmla="*/ 1750218 w 14973299"/>
              <a:gd name="connsiteY4" fmla="*/ 9641682 h 10398919"/>
              <a:gd name="connsiteX5" fmla="*/ 2216943 w 14973299"/>
              <a:gd name="connsiteY5" fmla="*/ 9063037 h 10398919"/>
              <a:gd name="connsiteX6" fmla="*/ 2631280 w 14973299"/>
              <a:gd name="connsiteY6" fmla="*/ 9263063 h 10398919"/>
              <a:gd name="connsiteX7" fmla="*/ 3068636 w 14973299"/>
              <a:gd name="connsiteY7" fmla="*/ 8629651 h 10398919"/>
              <a:gd name="connsiteX8" fmla="*/ 3521074 w 14973299"/>
              <a:gd name="connsiteY8" fmla="*/ 8196263 h 10398919"/>
              <a:gd name="connsiteX9" fmla="*/ 3956049 w 14973299"/>
              <a:gd name="connsiteY9" fmla="*/ 7681913 h 10398919"/>
              <a:gd name="connsiteX10" fmla="*/ 4391024 w 14973299"/>
              <a:gd name="connsiteY10" fmla="*/ 7237413 h 10398919"/>
              <a:gd name="connsiteX11" fmla="*/ 4854574 w 14973299"/>
              <a:gd name="connsiteY11" fmla="*/ 6046788 h 10398919"/>
              <a:gd name="connsiteX12" fmla="*/ 5280818 w 14973299"/>
              <a:gd name="connsiteY12" fmla="*/ 5360988 h 10398919"/>
              <a:gd name="connsiteX13" fmla="*/ 5727699 w 14973299"/>
              <a:gd name="connsiteY13" fmla="*/ 4360863 h 10398919"/>
              <a:gd name="connsiteX14" fmla="*/ 6153149 w 14973299"/>
              <a:gd name="connsiteY14" fmla="*/ 3368675 h 10398919"/>
              <a:gd name="connsiteX15" fmla="*/ 6593680 w 14973299"/>
              <a:gd name="connsiteY15" fmla="*/ 2805113 h 10398919"/>
              <a:gd name="connsiteX16" fmla="*/ 7045324 w 14973299"/>
              <a:gd name="connsiteY16" fmla="*/ 1792288 h 10398919"/>
              <a:gd name="connsiteX17" fmla="*/ 7489030 w 14973299"/>
              <a:gd name="connsiteY17" fmla="*/ 1569245 h 10398919"/>
              <a:gd name="connsiteX18" fmla="*/ 7922417 w 14973299"/>
              <a:gd name="connsiteY18" fmla="*/ 464345 h 10398919"/>
              <a:gd name="connsiteX19" fmla="*/ 8367711 w 14973299"/>
              <a:gd name="connsiteY19" fmla="*/ 900113 h 10398919"/>
              <a:gd name="connsiteX20" fmla="*/ 8803480 w 14973299"/>
              <a:gd name="connsiteY20" fmla="*/ 300038 h 10398919"/>
              <a:gd name="connsiteX21" fmla="*/ 9246392 w 14973299"/>
              <a:gd name="connsiteY21" fmla="*/ 261939 h 10398919"/>
              <a:gd name="connsiteX22" fmla="*/ 9684543 w 14973299"/>
              <a:gd name="connsiteY22" fmla="*/ 0 h 10398919"/>
              <a:gd name="connsiteX23" fmla="*/ 10134599 w 14973299"/>
              <a:gd name="connsiteY23" fmla="*/ 452438 h 10398919"/>
              <a:gd name="connsiteX24" fmla="*/ 10572749 w 14973299"/>
              <a:gd name="connsiteY24" fmla="*/ 376238 h 10398919"/>
              <a:gd name="connsiteX25" fmla="*/ 11001374 w 14973299"/>
              <a:gd name="connsiteY25" fmla="*/ 658813 h 10398919"/>
              <a:gd name="connsiteX26" fmla="*/ 11455399 w 14973299"/>
              <a:gd name="connsiteY26" fmla="*/ 884238 h 10398919"/>
              <a:gd name="connsiteX27" fmla="*/ 11874499 w 14973299"/>
              <a:gd name="connsiteY27" fmla="*/ 1306513 h 10398919"/>
              <a:gd name="connsiteX28" fmla="*/ 12328524 w 14973299"/>
              <a:gd name="connsiteY28" fmla="*/ 1836738 h 10398919"/>
              <a:gd name="connsiteX29" fmla="*/ 12768262 w 14973299"/>
              <a:gd name="connsiteY29" fmla="*/ 2100263 h 10398919"/>
              <a:gd name="connsiteX30" fmla="*/ 13201649 w 14973299"/>
              <a:gd name="connsiteY30" fmla="*/ 2290764 h 10398919"/>
              <a:gd name="connsiteX31" fmla="*/ 13639799 w 14973299"/>
              <a:gd name="connsiteY31" fmla="*/ 2566988 h 10398919"/>
              <a:gd name="connsiteX32" fmla="*/ 14101762 w 14973299"/>
              <a:gd name="connsiteY32" fmla="*/ 3128963 h 10398919"/>
              <a:gd name="connsiteX33" fmla="*/ 14525625 w 14973299"/>
              <a:gd name="connsiteY33" fmla="*/ 3219451 h 10398919"/>
              <a:gd name="connsiteX34" fmla="*/ 14973299 w 14973299"/>
              <a:gd name="connsiteY34" fmla="*/ 3238500 h 10398919"/>
              <a:gd name="connsiteX0" fmla="*/ 0 w 14973299"/>
              <a:gd name="connsiteY0" fmla="*/ 10398919 h 10398919"/>
              <a:gd name="connsiteX1" fmla="*/ 438149 w 14973299"/>
              <a:gd name="connsiteY1" fmla="*/ 9605963 h 10398919"/>
              <a:gd name="connsiteX2" fmla="*/ 862011 w 14973299"/>
              <a:gd name="connsiteY2" fmla="*/ 9936957 h 10398919"/>
              <a:gd name="connsiteX3" fmla="*/ 1295399 w 14973299"/>
              <a:gd name="connsiteY3" fmla="*/ 9853613 h 10398919"/>
              <a:gd name="connsiteX4" fmla="*/ 1750218 w 14973299"/>
              <a:gd name="connsiteY4" fmla="*/ 9641682 h 10398919"/>
              <a:gd name="connsiteX5" fmla="*/ 2216943 w 14973299"/>
              <a:gd name="connsiteY5" fmla="*/ 9063037 h 10398919"/>
              <a:gd name="connsiteX6" fmla="*/ 2631280 w 14973299"/>
              <a:gd name="connsiteY6" fmla="*/ 9263063 h 10398919"/>
              <a:gd name="connsiteX7" fmla="*/ 3068636 w 14973299"/>
              <a:gd name="connsiteY7" fmla="*/ 8629651 h 10398919"/>
              <a:gd name="connsiteX8" fmla="*/ 3521074 w 14973299"/>
              <a:gd name="connsiteY8" fmla="*/ 8196263 h 10398919"/>
              <a:gd name="connsiteX9" fmla="*/ 3956049 w 14973299"/>
              <a:gd name="connsiteY9" fmla="*/ 7681913 h 10398919"/>
              <a:gd name="connsiteX10" fmla="*/ 4391024 w 14973299"/>
              <a:gd name="connsiteY10" fmla="*/ 7237413 h 10398919"/>
              <a:gd name="connsiteX11" fmla="*/ 4854574 w 14973299"/>
              <a:gd name="connsiteY11" fmla="*/ 6046788 h 10398919"/>
              <a:gd name="connsiteX12" fmla="*/ 5280818 w 14973299"/>
              <a:gd name="connsiteY12" fmla="*/ 5360988 h 10398919"/>
              <a:gd name="connsiteX13" fmla="*/ 5727699 w 14973299"/>
              <a:gd name="connsiteY13" fmla="*/ 4360863 h 10398919"/>
              <a:gd name="connsiteX14" fmla="*/ 6153149 w 14973299"/>
              <a:gd name="connsiteY14" fmla="*/ 3368675 h 10398919"/>
              <a:gd name="connsiteX15" fmla="*/ 6593680 w 14973299"/>
              <a:gd name="connsiteY15" fmla="*/ 2805113 h 10398919"/>
              <a:gd name="connsiteX16" fmla="*/ 7045324 w 14973299"/>
              <a:gd name="connsiteY16" fmla="*/ 1792288 h 10398919"/>
              <a:gd name="connsiteX17" fmla="*/ 7492205 w 14973299"/>
              <a:gd name="connsiteY17" fmla="*/ 1556545 h 10398919"/>
              <a:gd name="connsiteX18" fmla="*/ 7922417 w 14973299"/>
              <a:gd name="connsiteY18" fmla="*/ 464345 h 10398919"/>
              <a:gd name="connsiteX19" fmla="*/ 8367711 w 14973299"/>
              <a:gd name="connsiteY19" fmla="*/ 900113 h 10398919"/>
              <a:gd name="connsiteX20" fmla="*/ 8803480 w 14973299"/>
              <a:gd name="connsiteY20" fmla="*/ 300038 h 10398919"/>
              <a:gd name="connsiteX21" fmla="*/ 9246392 w 14973299"/>
              <a:gd name="connsiteY21" fmla="*/ 261939 h 10398919"/>
              <a:gd name="connsiteX22" fmla="*/ 9684543 w 14973299"/>
              <a:gd name="connsiteY22" fmla="*/ 0 h 10398919"/>
              <a:gd name="connsiteX23" fmla="*/ 10134599 w 14973299"/>
              <a:gd name="connsiteY23" fmla="*/ 452438 h 10398919"/>
              <a:gd name="connsiteX24" fmla="*/ 10572749 w 14973299"/>
              <a:gd name="connsiteY24" fmla="*/ 376238 h 10398919"/>
              <a:gd name="connsiteX25" fmla="*/ 11001374 w 14973299"/>
              <a:gd name="connsiteY25" fmla="*/ 658813 h 10398919"/>
              <a:gd name="connsiteX26" fmla="*/ 11455399 w 14973299"/>
              <a:gd name="connsiteY26" fmla="*/ 884238 h 10398919"/>
              <a:gd name="connsiteX27" fmla="*/ 11874499 w 14973299"/>
              <a:gd name="connsiteY27" fmla="*/ 1306513 h 10398919"/>
              <a:gd name="connsiteX28" fmla="*/ 12328524 w 14973299"/>
              <a:gd name="connsiteY28" fmla="*/ 1836738 h 10398919"/>
              <a:gd name="connsiteX29" fmla="*/ 12768262 w 14973299"/>
              <a:gd name="connsiteY29" fmla="*/ 2100263 h 10398919"/>
              <a:gd name="connsiteX30" fmla="*/ 13201649 w 14973299"/>
              <a:gd name="connsiteY30" fmla="*/ 2290764 h 10398919"/>
              <a:gd name="connsiteX31" fmla="*/ 13639799 w 14973299"/>
              <a:gd name="connsiteY31" fmla="*/ 2566988 h 10398919"/>
              <a:gd name="connsiteX32" fmla="*/ 14101762 w 14973299"/>
              <a:gd name="connsiteY32" fmla="*/ 3128963 h 10398919"/>
              <a:gd name="connsiteX33" fmla="*/ 14525625 w 14973299"/>
              <a:gd name="connsiteY33" fmla="*/ 3219451 h 10398919"/>
              <a:gd name="connsiteX34" fmla="*/ 14973299 w 14973299"/>
              <a:gd name="connsiteY34" fmla="*/ 3238500 h 103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73299" h="10398919">
                <a:moveTo>
                  <a:pt x="0" y="10398919"/>
                </a:moveTo>
                <a:lnTo>
                  <a:pt x="438149" y="9605963"/>
                </a:lnTo>
                <a:lnTo>
                  <a:pt x="862011" y="9936957"/>
                </a:lnTo>
                <a:lnTo>
                  <a:pt x="1295399" y="9853613"/>
                </a:lnTo>
                <a:lnTo>
                  <a:pt x="1750218" y="9641682"/>
                </a:lnTo>
                <a:lnTo>
                  <a:pt x="2216943" y="9063037"/>
                </a:lnTo>
                <a:lnTo>
                  <a:pt x="2631280" y="9263063"/>
                </a:lnTo>
                <a:lnTo>
                  <a:pt x="3068636" y="8629651"/>
                </a:lnTo>
                <a:lnTo>
                  <a:pt x="3521074" y="8196263"/>
                </a:lnTo>
                <a:lnTo>
                  <a:pt x="3956049" y="7681913"/>
                </a:lnTo>
                <a:lnTo>
                  <a:pt x="4391024" y="7237413"/>
                </a:lnTo>
                <a:lnTo>
                  <a:pt x="4854574" y="6046788"/>
                </a:lnTo>
                <a:lnTo>
                  <a:pt x="5280818" y="5360988"/>
                </a:lnTo>
                <a:lnTo>
                  <a:pt x="5727699" y="4360863"/>
                </a:lnTo>
                <a:lnTo>
                  <a:pt x="6153149" y="3368675"/>
                </a:lnTo>
                <a:lnTo>
                  <a:pt x="6593680" y="2805113"/>
                </a:lnTo>
                <a:lnTo>
                  <a:pt x="7045324" y="1792288"/>
                </a:lnTo>
                <a:lnTo>
                  <a:pt x="7492205" y="1556545"/>
                </a:lnTo>
                <a:lnTo>
                  <a:pt x="7922417" y="464345"/>
                </a:lnTo>
                <a:lnTo>
                  <a:pt x="8367711" y="900113"/>
                </a:lnTo>
                <a:lnTo>
                  <a:pt x="8803480" y="300038"/>
                </a:lnTo>
                <a:lnTo>
                  <a:pt x="9246392" y="261939"/>
                </a:lnTo>
                <a:lnTo>
                  <a:pt x="9684543" y="0"/>
                </a:lnTo>
                <a:lnTo>
                  <a:pt x="10134599" y="452438"/>
                </a:lnTo>
                <a:lnTo>
                  <a:pt x="10572749" y="376238"/>
                </a:lnTo>
                <a:lnTo>
                  <a:pt x="11001374" y="658813"/>
                </a:lnTo>
                <a:lnTo>
                  <a:pt x="11455399" y="884238"/>
                </a:lnTo>
                <a:lnTo>
                  <a:pt x="11874499" y="1306513"/>
                </a:lnTo>
                <a:lnTo>
                  <a:pt x="12328524" y="1836738"/>
                </a:lnTo>
                <a:lnTo>
                  <a:pt x="12768262" y="2100263"/>
                </a:lnTo>
                <a:lnTo>
                  <a:pt x="13201649" y="2290764"/>
                </a:lnTo>
                <a:lnTo>
                  <a:pt x="13639799" y="2566988"/>
                </a:lnTo>
                <a:lnTo>
                  <a:pt x="14101762" y="3128963"/>
                </a:lnTo>
                <a:lnTo>
                  <a:pt x="14525625" y="3219451"/>
                </a:lnTo>
                <a:lnTo>
                  <a:pt x="14973299" y="323850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280" name="Group 279">
            <a:extLst>
              <a:ext uri="{FF2B5EF4-FFF2-40B4-BE49-F238E27FC236}">
                <a16:creationId xmlns:a16="http://schemas.microsoft.com/office/drawing/2014/main" id="{83EDE202-0A94-4B42-96C3-3FA010ADC040}"/>
              </a:ext>
            </a:extLst>
          </p:cNvPr>
          <p:cNvGrpSpPr/>
          <p:nvPr/>
        </p:nvGrpSpPr>
        <p:grpSpPr>
          <a:xfrm>
            <a:off x="4802755" y="3985457"/>
            <a:ext cx="2881043" cy="246221"/>
            <a:chOff x="403619" y="4316162"/>
            <a:chExt cx="2160783" cy="184666"/>
          </a:xfrm>
        </p:grpSpPr>
        <p:sp>
          <p:nvSpPr>
            <p:cNvPr id="286" name="TextBox 285">
              <a:extLst>
                <a:ext uri="{FF2B5EF4-FFF2-40B4-BE49-F238E27FC236}">
                  <a16:creationId xmlns:a16="http://schemas.microsoft.com/office/drawing/2014/main" id="{D57889B3-42B9-4B53-B655-661E15F03103}"/>
                </a:ext>
              </a:extLst>
            </p:cNvPr>
            <p:cNvSpPr txBox="1"/>
            <p:nvPr/>
          </p:nvSpPr>
          <p:spPr>
            <a:xfrm>
              <a:off x="403619" y="4316162"/>
              <a:ext cx="188994" cy="184666"/>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0</a:t>
              </a:r>
              <a:endParaRPr kumimoji="0" lang="en-GB" sz="1000" b="0" i="0" u="none" strike="noStrike" kern="1200" cap="none" spc="0" normalizeH="0" baseline="30000" dirty="0">
                <a:ln>
                  <a:noFill/>
                </a:ln>
                <a:solidFill>
                  <a:srgbClr val="595554"/>
                </a:solidFill>
                <a:effectLst/>
                <a:uLnTx/>
                <a:uFillTx/>
                <a:latin typeface="Trebuchet MS" panose="020B0603020202020204"/>
                <a:ea typeface="+mn-ea"/>
                <a:cs typeface="+mn-cs"/>
              </a:endParaRPr>
            </a:p>
          </p:txBody>
        </p:sp>
        <p:sp>
          <p:nvSpPr>
            <p:cNvPr id="287" name="TextBox 286">
              <a:extLst>
                <a:ext uri="{FF2B5EF4-FFF2-40B4-BE49-F238E27FC236}">
                  <a16:creationId xmlns:a16="http://schemas.microsoft.com/office/drawing/2014/main" id="{85EAF726-C2F7-4275-9524-3E4487AF7AA3}"/>
                </a:ext>
              </a:extLst>
            </p:cNvPr>
            <p:cNvSpPr txBox="1"/>
            <p:nvPr/>
          </p:nvSpPr>
          <p:spPr>
            <a:xfrm>
              <a:off x="1016395" y="4316162"/>
              <a:ext cx="239489" cy="184666"/>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50</a:t>
              </a:r>
            </a:p>
          </p:txBody>
        </p:sp>
        <p:sp>
          <p:nvSpPr>
            <p:cNvPr id="288" name="TextBox 287">
              <a:extLst>
                <a:ext uri="{FF2B5EF4-FFF2-40B4-BE49-F238E27FC236}">
                  <a16:creationId xmlns:a16="http://schemas.microsoft.com/office/drawing/2014/main" id="{15FC61FF-4676-4821-8C45-108B122BA8B5}"/>
                </a:ext>
              </a:extLst>
            </p:cNvPr>
            <p:cNvSpPr txBox="1"/>
            <p:nvPr/>
          </p:nvSpPr>
          <p:spPr>
            <a:xfrm>
              <a:off x="2274419" y="4316162"/>
              <a:ext cx="289983" cy="184666"/>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150</a:t>
              </a:r>
            </a:p>
          </p:txBody>
        </p:sp>
        <p:sp>
          <p:nvSpPr>
            <p:cNvPr id="289" name="TextBox 288">
              <a:extLst>
                <a:ext uri="{FF2B5EF4-FFF2-40B4-BE49-F238E27FC236}">
                  <a16:creationId xmlns:a16="http://schemas.microsoft.com/office/drawing/2014/main" id="{BEB842E7-488D-439C-8B2E-6087593D9BAC}"/>
                </a:ext>
              </a:extLst>
            </p:cNvPr>
            <p:cNvSpPr txBox="1"/>
            <p:nvPr/>
          </p:nvSpPr>
          <p:spPr>
            <a:xfrm>
              <a:off x="1634513" y="4316162"/>
              <a:ext cx="289983" cy="184666"/>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100</a:t>
              </a:r>
            </a:p>
          </p:txBody>
        </p:sp>
      </p:grpSp>
      <p:grpSp>
        <p:nvGrpSpPr>
          <p:cNvPr id="281" name="Group 280">
            <a:extLst>
              <a:ext uri="{FF2B5EF4-FFF2-40B4-BE49-F238E27FC236}">
                <a16:creationId xmlns:a16="http://schemas.microsoft.com/office/drawing/2014/main" id="{3EF0B029-7869-48BA-A0AF-316224CF0C04}"/>
              </a:ext>
            </a:extLst>
          </p:cNvPr>
          <p:cNvGrpSpPr/>
          <p:nvPr/>
        </p:nvGrpSpPr>
        <p:grpSpPr>
          <a:xfrm>
            <a:off x="4650788" y="1817885"/>
            <a:ext cx="181139" cy="2224418"/>
            <a:chOff x="3526517" y="2672999"/>
            <a:chExt cx="135854" cy="1668314"/>
          </a:xfrm>
        </p:grpSpPr>
        <p:sp>
          <p:nvSpPr>
            <p:cNvPr id="282" name="TextBox 281">
              <a:extLst>
                <a:ext uri="{FF2B5EF4-FFF2-40B4-BE49-F238E27FC236}">
                  <a16:creationId xmlns:a16="http://schemas.microsoft.com/office/drawing/2014/main" id="{72C75F4B-B21A-4931-9B6B-9F0407A85976}"/>
                </a:ext>
              </a:extLst>
            </p:cNvPr>
            <p:cNvSpPr txBox="1"/>
            <p:nvPr/>
          </p:nvSpPr>
          <p:spPr>
            <a:xfrm>
              <a:off x="3611877" y="4225897"/>
              <a:ext cx="50494" cy="115416"/>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0</a:t>
              </a:r>
            </a:p>
          </p:txBody>
        </p:sp>
        <p:sp>
          <p:nvSpPr>
            <p:cNvPr id="283" name="TextBox 282">
              <a:extLst>
                <a:ext uri="{FF2B5EF4-FFF2-40B4-BE49-F238E27FC236}">
                  <a16:creationId xmlns:a16="http://schemas.microsoft.com/office/drawing/2014/main" id="{8E0A914C-0EB2-41BF-A620-79A6D7089600}"/>
                </a:ext>
              </a:extLst>
            </p:cNvPr>
            <p:cNvSpPr txBox="1"/>
            <p:nvPr/>
          </p:nvSpPr>
          <p:spPr>
            <a:xfrm>
              <a:off x="3526517" y="3707723"/>
              <a:ext cx="135854" cy="115416"/>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2.5</a:t>
              </a:r>
            </a:p>
          </p:txBody>
        </p:sp>
        <p:sp>
          <p:nvSpPr>
            <p:cNvPr id="284" name="TextBox 283">
              <a:extLst>
                <a:ext uri="{FF2B5EF4-FFF2-40B4-BE49-F238E27FC236}">
                  <a16:creationId xmlns:a16="http://schemas.microsoft.com/office/drawing/2014/main" id="{9EC9709F-6565-4070-BB8F-EE1315D21C71}"/>
                </a:ext>
              </a:extLst>
            </p:cNvPr>
            <p:cNvSpPr txBox="1"/>
            <p:nvPr/>
          </p:nvSpPr>
          <p:spPr>
            <a:xfrm>
              <a:off x="3526517" y="3191172"/>
              <a:ext cx="135854" cy="115416"/>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5.0</a:t>
              </a:r>
            </a:p>
          </p:txBody>
        </p:sp>
        <p:sp>
          <p:nvSpPr>
            <p:cNvPr id="285" name="TextBox 284">
              <a:extLst>
                <a:ext uri="{FF2B5EF4-FFF2-40B4-BE49-F238E27FC236}">
                  <a16:creationId xmlns:a16="http://schemas.microsoft.com/office/drawing/2014/main" id="{00951B14-8056-4EFB-8ED8-C27D8422636F}"/>
                </a:ext>
              </a:extLst>
            </p:cNvPr>
            <p:cNvSpPr txBox="1"/>
            <p:nvPr/>
          </p:nvSpPr>
          <p:spPr>
            <a:xfrm>
              <a:off x="3526517" y="2672999"/>
              <a:ext cx="135854" cy="115416"/>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7.5</a:t>
              </a:r>
            </a:p>
          </p:txBody>
        </p:sp>
      </p:grpSp>
      <p:sp>
        <p:nvSpPr>
          <p:cNvPr id="171" name="TextBox 170">
            <a:extLst>
              <a:ext uri="{FF2B5EF4-FFF2-40B4-BE49-F238E27FC236}">
                <a16:creationId xmlns:a16="http://schemas.microsoft.com/office/drawing/2014/main" id="{BCD802FB-8C8F-41C4-97A9-958C12968164}"/>
              </a:ext>
            </a:extLst>
          </p:cNvPr>
          <p:cNvSpPr txBox="1"/>
          <p:nvPr/>
        </p:nvSpPr>
        <p:spPr>
          <a:xfrm rot="16200000">
            <a:off x="3807423" y="2867538"/>
            <a:ext cx="1385316" cy="246221"/>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595554"/>
                </a:solidFill>
                <a:effectLst/>
                <a:uLnTx/>
                <a:uFillTx/>
                <a:latin typeface="Trebuchet MS" panose="020B0603020202020204"/>
                <a:ea typeface="+mn-ea"/>
                <a:cs typeface="+mn-cs"/>
              </a:rPr>
              <a:t>Caspase-3 induction</a:t>
            </a:r>
          </a:p>
        </p:txBody>
      </p:sp>
      <p:sp>
        <p:nvSpPr>
          <p:cNvPr id="172" name="TextBox 171">
            <a:extLst>
              <a:ext uri="{FF2B5EF4-FFF2-40B4-BE49-F238E27FC236}">
                <a16:creationId xmlns:a16="http://schemas.microsoft.com/office/drawing/2014/main" id="{03BA6424-F202-4440-8C7D-90CD47A33A82}"/>
              </a:ext>
            </a:extLst>
          </p:cNvPr>
          <p:cNvSpPr txBox="1"/>
          <p:nvPr/>
        </p:nvSpPr>
        <p:spPr>
          <a:xfrm>
            <a:off x="5827680" y="4200755"/>
            <a:ext cx="764633" cy="153888"/>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595554"/>
                </a:solidFill>
                <a:effectLst/>
                <a:uLnTx/>
                <a:uFillTx/>
                <a:latin typeface="Trebuchet MS" panose="020B0603020202020204"/>
                <a:ea typeface="+mn-ea"/>
                <a:cs typeface="+mn-cs"/>
              </a:rPr>
              <a:t>Time (hours)</a:t>
            </a:r>
          </a:p>
        </p:txBody>
      </p:sp>
      <p:grpSp>
        <p:nvGrpSpPr>
          <p:cNvPr id="173" name="Group 172">
            <a:extLst>
              <a:ext uri="{FF2B5EF4-FFF2-40B4-BE49-F238E27FC236}">
                <a16:creationId xmlns:a16="http://schemas.microsoft.com/office/drawing/2014/main" id="{5A487705-BB48-45F7-A16C-2E7B1F10BFB8}"/>
              </a:ext>
            </a:extLst>
          </p:cNvPr>
          <p:cNvGrpSpPr/>
          <p:nvPr/>
        </p:nvGrpSpPr>
        <p:grpSpPr>
          <a:xfrm>
            <a:off x="5038358" y="2385820"/>
            <a:ext cx="115144" cy="44837"/>
            <a:chOff x="5114462" y="3965280"/>
            <a:chExt cx="86358" cy="33628"/>
          </a:xfrm>
          <a:solidFill>
            <a:schemeClr val="accent2">
              <a:lumMod val="75000"/>
            </a:schemeClr>
          </a:solidFill>
        </p:grpSpPr>
        <p:sp>
          <p:nvSpPr>
            <p:cNvPr id="278" name="Isosceles Triangle 277">
              <a:extLst>
                <a:ext uri="{FF2B5EF4-FFF2-40B4-BE49-F238E27FC236}">
                  <a16:creationId xmlns:a16="http://schemas.microsoft.com/office/drawing/2014/main" id="{8C0676F6-E358-40E5-9E9D-9EAA1FC647FB}"/>
                </a:ext>
              </a:extLst>
            </p:cNvPr>
            <p:cNvSpPr/>
            <p:nvPr/>
          </p:nvSpPr>
          <p:spPr>
            <a:xfrm>
              <a:off x="5141479" y="3965280"/>
              <a:ext cx="32325" cy="33628"/>
            </a:xfrm>
            <a:prstGeom prst="triangle">
              <a:avLst/>
            </a:prstGeom>
            <a:grp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cxnSp>
          <p:nvCxnSpPr>
            <p:cNvPr id="279" name="Straight Connector 278">
              <a:extLst>
                <a:ext uri="{FF2B5EF4-FFF2-40B4-BE49-F238E27FC236}">
                  <a16:creationId xmlns:a16="http://schemas.microsoft.com/office/drawing/2014/main" id="{B2A25FD7-CCDC-4915-B203-3413FE96244A}"/>
                </a:ext>
              </a:extLst>
            </p:cNvPr>
            <p:cNvCxnSpPr>
              <a:cxnSpLocks/>
            </p:cNvCxnSpPr>
            <p:nvPr/>
          </p:nvCxnSpPr>
          <p:spPr>
            <a:xfrm>
              <a:off x="5114462" y="3982094"/>
              <a:ext cx="86358" cy="0"/>
            </a:xfrm>
            <a:prstGeom prst="line">
              <a:avLst/>
            </a:prstGeom>
            <a:grpFill/>
            <a:ln w="6350">
              <a:solidFill>
                <a:schemeClr val="accent2">
                  <a:lumMod val="75000"/>
                </a:schemeClr>
              </a:solidFill>
            </a:ln>
            <a:effectLst/>
          </p:spPr>
          <p:style>
            <a:lnRef idx="3">
              <a:schemeClr val="accent1"/>
            </a:lnRef>
            <a:fillRef idx="0">
              <a:schemeClr val="accent1"/>
            </a:fillRef>
            <a:effectRef idx="2">
              <a:schemeClr val="accent1"/>
            </a:effectRef>
            <a:fontRef idx="minor">
              <a:schemeClr val="tx1"/>
            </a:fontRef>
          </p:style>
        </p:cxnSp>
      </p:grpSp>
      <p:sp>
        <p:nvSpPr>
          <p:cNvPr id="174" name="TextBox 173">
            <a:extLst>
              <a:ext uri="{FF2B5EF4-FFF2-40B4-BE49-F238E27FC236}">
                <a16:creationId xmlns:a16="http://schemas.microsoft.com/office/drawing/2014/main" id="{D33D0B50-92CB-49CB-B20C-16359EE162F2}"/>
              </a:ext>
            </a:extLst>
          </p:cNvPr>
          <p:cNvSpPr txBox="1"/>
          <p:nvPr/>
        </p:nvSpPr>
        <p:spPr>
          <a:xfrm>
            <a:off x="5177415" y="2346684"/>
            <a:ext cx="1069652" cy="123111"/>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595454"/>
                </a:solidFill>
                <a:effectLst/>
                <a:uLnTx/>
                <a:uFillTx/>
                <a:latin typeface="Trebuchet MS" panose="020B0603020202020204"/>
                <a:ea typeface="+mn-ea"/>
                <a:cs typeface="+mn-cs"/>
              </a:rPr>
              <a:t>0.1 µM POM</a:t>
            </a:r>
          </a:p>
        </p:txBody>
      </p:sp>
      <p:sp>
        <p:nvSpPr>
          <p:cNvPr id="175" name="TextBox 174">
            <a:extLst>
              <a:ext uri="{FF2B5EF4-FFF2-40B4-BE49-F238E27FC236}">
                <a16:creationId xmlns:a16="http://schemas.microsoft.com/office/drawing/2014/main" id="{494CB399-254E-4794-A7D9-8C025B2A81D8}"/>
              </a:ext>
            </a:extLst>
          </p:cNvPr>
          <p:cNvSpPr txBox="1"/>
          <p:nvPr/>
        </p:nvSpPr>
        <p:spPr>
          <a:xfrm>
            <a:off x="5177415" y="2193488"/>
            <a:ext cx="834091" cy="123111"/>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595454"/>
                </a:solidFill>
                <a:effectLst/>
                <a:uLnTx/>
                <a:uFillTx/>
                <a:latin typeface="Trebuchet MS" panose="020B0603020202020204"/>
                <a:ea typeface="+mn-ea"/>
                <a:cs typeface="+mn-cs"/>
              </a:rPr>
              <a:t>0.01 µM CC-92480</a:t>
            </a:r>
          </a:p>
        </p:txBody>
      </p:sp>
      <p:grpSp>
        <p:nvGrpSpPr>
          <p:cNvPr id="176" name="Group 175">
            <a:extLst>
              <a:ext uri="{FF2B5EF4-FFF2-40B4-BE49-F238E27FC236}">
                <a16:creationId xmlns:a16="http://schemas.microsoft.com/office/drawing/2014/main" id="{D8B9130D-F0B7-4642-B9BF-DC14EA262ACA}"/>
              </a:ext>
            </a:extLst>
          </p:cNvPr>
          <p:cNvGrpSpPr/>
          <p:nvPr/>
        </p:nvGrpSpPr>
        <p:grpSpPr>
          <a:xfrm>
            <a:off x="5030026" y="2232624"/>
            <a:ext cx="115144" cy="44837"/>
            <a:chOff x="5114462" y="3724943"/>
            <a:chExt cx="86358" cy="33628"/>
          </a:xfrm>
          <a:solidFill>
            <a:srgbClr val="009FBA"/>
          </a:solidFill>
        </p:grpSpPr>
        <p:sp>
          <p:nvSpPr>
            <p:cNvPr id="276" name="Oval 275">
              <a:extLst>
                <a:ext uri="{FF2B5EF4-FFF2-40B4-BE49-F238E27FC236}">
                  <a16:creationId xmlns:a16="http://schemas.microsoft.com/office/drawing/2014/main" id="{E2CC619A-2AA0-4839-9D7D-6ED7A29D8BC5}"/>
                </a:ext>
              </a:extLst>
            </p:cNvPr>
            <p:cNvSpPr/>
            <p:nvPr/>
          </p:nvSpPr>
          <p:spPr>
            <a:xfrm>
              <a:off x="5141479" y="3724943"/>
              <a:ext cx="32325" cy="33628"/>
            </a:xfrm>
            <a:prstGeom prst="ellipse">
              <a:avLst/>
            </a:prstGeom>
            <a:solidFill>
              <a:schemeClr val="accent1"/>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cxnSp>
          <p:nvCxnSpPr>
            <p:cNvPr id="277" name="Straight Connector 276">
              <a:extLst>
                <a:ext uri="{FF2B5EF4-FFF2-40B4-BE49-F238E27FC236}">
                  <a16:creationId xmlns:a16="http://schemas.microsoft.com/office/drawing/2014/main" id="{C55FB440-596A-4F25-8E97-5A7E4A43A22B}"/>
                </a:ext>
              </a:extLst>
            </p:cNvPr>
            <p:cNvCxnSpPr>
              <a:cxnSpLocks/>
            </p:cNvCxnSpPr>
            <p:nvPr/>
          </p:nvCxnSpPr>
          <p:spPr>
            <a:xfrm>
              <a:off x="5114462" y="3741757"/>
              <a:ext cx="86358" cy="0"/>
            </a:xfrm>
            <a:prstGeom prst="line">
              <a:avLst/>
            </a:prstGeom>
            <a:solidFill>
              <a:schemeClr val="accent1"/>
            </a:solidFill>
            <a:ln w="6350">
              <a:solidFill>
                <a:schemeClr val="accent1"/>
              </a:solidFill>
            </a:ln>
            <a:effectLst/>
          </p:spPr>
          <p:style>
            <a:lnRef idx="3">
              <a:schemeClr val="accent1"/>
            </a:lnRef>
            <a:fillRef idx="0">
              <a:schemeClr val="accent1"/>
            </a:fillRef>
            <a:effectRef idx="2">
              <a:schemeClr val="accent1"/>
            </a:effectRef>
            <a:fontRef idx="minor">
              <a:schemeClr val="tx1"/>
            </a:fontRef>
          </p:style>
        </p:cxnSp>
      </p:grpSp>
      <p:sp>
        <p:nvSpPr>
          <p:cNvPr id="177" name="Isosceles Triangle 176">
            <a:extLst>
              <a:ext uri="{FF2B5EF4-FFF2-40B4-BE49-F238E27FC236}">
                <a16:creationId xmlns:a16="http://schemas.microsoft.com/office/drawing/2014/main" id="{972A49DA-B377-42BF-9463-2F83A0D5D7E8}"/>
              </a:ext>
            </a:extLst>
          </p:cNvPr>
          <p:cNvSpPr/>
          <p:nvPr/>
        </p:nvSpPr>
        <p:spPr>
          <a:xfrm>
            <a:off x="5514297" y="3658474"/>
            <a:ext cx="43101" cy="44845"/>
          </a:xfrm>
          <a:prstGeom prst="triangle">
            <a:avLst/>
          </a:prstGeom>
          <a:solidFill>
            <a:schemeClr val="accent2">
              <a:lumMod val="75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78" name="Group 177">
            <a:extLst>
              <a:ext uri="{FF2B5EF4-FFF2-40B4-BE49-F238E27FC236}">
                <a16:creationId xmlns:a16="http://schemas.microsoft.com/office/drawing/2014/main" id="{88E03EF0-5D37-4C15-B01E-6A6AB3198521}"/>
              </a:ext>
            </a:extLst>
          </p:cNvPr>
          <p:cNvGrpSpPr/>
          <p:nvPr/>
        </p:nvGrpSpPr>
        <p:grpSpPr>
          <a:xfrm>
            <a:off x="5170916" y="3624334"/>
            <a:ext cx="41377" cy="195387"/>
            <a:chOff x="6695579" y="2694364"/>
            <a:chExt cx="118872" cy="539496"/>
          </a:xfrm>
          <a:solidFill>
            <a:srgbClr val="00AC63"/>
          </a:solidFill>
        </p:grpSpPr>
        <p:cxnSp>
          <p:nvCxnSpPr>
            <p:cNvPr id="273" name="Straight Connector 272">
              <a:extLst>
                <a:ext uri="{FF2B5EF4-FFF2-40B4-BE49-F238E27FC236}">
                  <a16:creationId xmlns:a16="http://schemas.microsoft.com/office/drawing/2014/main" id="{5CA79B7F-CC4E-4024-86A8-3EBD1731E060}"/>
                </a:ext>
              </a:extLst>
            </p:cNvPr>
            <p:cNvCxnSpPr>
              <a:cxnSpLocks/>
            </p:cNvCxnSpPr>
            <p:nvPr/>
          </p:nvCxnSpPr>
          <p:spPr>
            <a:xfrm flipV="1">
              <a:off x="6757829" y="2694364"/>
              <a:ext cx="0" cy="539496"/>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19BBEBB3-F822-43C3-9102-97DBC830676D}"/>
                </a:ext>
              </a:extLst>
            </p:cNvPr>
            <p:cNvCxnSpPr>
              <a:cxnSpLocks/>
            </p:cNvCxnSpPr>
            <p:nvPr/>
          </p:nvCxnSpPr>
          <p:spPr>
            <a:xfrm flipH="1">
              <a:off x="6695579" y="2694364"/>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641F7DB9-CCF2-4532-8DD0-402B29BFA12F}"/>
                </a:ext>
              </a:extLst>
            </p:cNvPr>
            <p:cNvCxnSpPr>
              <a:cxnSpLocks/>
            </p:cNvCxnSpPr>
            <p:nvPr/>
          </p:nvCxnSpPr>
          <p:spPr>
            <a:xfrm flipH="1">
              <a:off x="6695579" y="3233860"/>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79" name="Isosceles Triangle 178">
            <a:extLst>
              <a:ext uri="{FF2B5EF4-FFF2-40B4-BE49-F238E27FC236}">
                <a16:creationId xmlns:a16="http://schemas.microsoft.com/office/drawing/2014/main" id="{C33788D5-A073-47BD-9FCF-071FC22FB8D8}"/>
              </a:ext>
            </a:extLst>
          </p:cNvPr>
          <p:cNvSpPr/>
          <p:nvPr/>
        </p:nvSpPr>
        <p:spPr>
          <a:xfrm>
            <a:off x="5171745" y="3697800"/>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80" name="Group 179">
            <a:extLst>
              <a:ext uri="{FF2B5EF4-FFF2-40B4-BE49-F238E27FC236}">
                <a16:creationId xmlns:a16="http://schemas.microsoft.com/office/drawing/2014/main" id="{C328B35D-1129-4D2C-A9EB-07027F7E277B}"/>
              </a:ext>
            </a:extLst>
          </p:cNvPr>
          <p:cNvGrpSpPr/>
          <p:nvPr/>
        </p:nvGrpSpPr>
        <p:grpSpPr>
          <a:xfrm>
            <a:off x="5240539" y="3659596"/>
            <a:ext cx="41376" cy="124863"/>
            <a:chOff x="6693198" y="2694364"/>
            <a:chExt cx="118872" cy="539496"/>
          </a:xfrm>
          <a:solidFill>
            <a:schemeClr val="accent2">
              <a:lumMod val="75000"/>
            </a:schemeClr>
          </a:solidFill>
        </p:grpSpPr>
        <p:cxnSp>
          <p:nvCxnSpPr>
            <p:cNvPr id="270" name="Straight Connector 269">
              <a:extLst>
                <a:ext uri="{FF2B5EF4-FFF2-40B4-BE49-F238E27FC236}">
                  <a16:creationId xmlns:a16="http://schemas.microsoft.com/office/drawing/2014/main" id="{604BCC41-0B07-4019-ACCF-3D6676B4521F}"/>
                </a:ext>
              </a:extLst>
            </p:cNvPr>
            <p:cNvCxnSpPr>
              <a:cxnSpLocks/>
            </p:cNvCxnSpPr>
            <p:nvPr/>
          </p:nvCxnSpPr>
          <p:spPr>
            <a:xfrm flipV="1">
              <a:off x="6753067" y="2694364"/>
              <a:ext cx="0" cy="539496"/>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A421A53B-5474-4CE9-9900-3812A76001CB}"/>
                </a:ext>
              </a:extLst>
            </p:cNvPr>
            <p:cNvCxnSpPr>
              <a:cxnSpLocks/>
            </p:cNvCxnSpPr>
            <p:nvPr/>
          </p:nvCxnSpPr>
          <p:spPr>
            <a:xfrm flipH="1">
              <a:off x="6693198" y="2694364"/>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878D704A-64FF-4C78-A60C-4D1BA5B55529}"/>
                </a:ext>
              </a:extLst>
            </p:cNvPr>
            <p:cNvCxnSpPr>
              <a:cxnSpLocks/>
            </p:cNvCxnSpPr>
            <p:nvPr/>
          </p:nvCxnSpPr>
          <p:spPr>
            <a:xfrm flipH="1">
              <a:off x="6693198" y="3233860"/>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81" name="Isosceles Triangle 180">
            <a:extLst>
              <a:ext uri="{FF2B5EF4-FFF2-40B4-BE49-F238E27FC236}">
                <a16:creationId xmlns:a16="http://schemas.microsoft.com/office/drawing/2014/main" id="{3CD01AC1-BC86-4F85-8F16-C60D3FA4F67E}"/>
              </a:ext>
            </a:extLst>
          </p:cNvPr>
          <p:cNvSpPr/>
          <p:nvPr/>
        </p:nvSpPr>
        <p:spPr>
          <a:xfrm>
            <a:off x="5240657" y="3697798"/>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82" name="Group 181">
            <a:extLst>
              <a:ext uri="{FF2B5EF4-FFF2-40B4-BE49-F238E27FC236}">
                <a16:creationId xmlns:a16="http://schemas.microsoft.com/office/drawing/2014/main" id="{847CA6BC-74EB-4BA7-A957-0054C4EEF209}"/>
              </a:ext>
            </a:extLst>
          </p:cNvPr>
          <p:cNvGrpSpPr/>
          <p:nvPr/>
        </p:nvGrpSpPr>
        <p:grpSpPr>
          <a:xfrm>
            <a:off x="5309941" y="3675725"/>
            <a:ext cx="41376" cy="107615"/>
            <a:chOff x="6693198" y="2768890"/>
            <a:chExt cx="118872" cy="464970"/>
          </a:xfrm>
          <a:solidFill>
            <a:srgbClr val="00AC63"/>
          </a:solidFill>
        </p:grpSpPr>
        <p:cxnSp>
          <p:nvCxnSpPr>
            <p:cNvPr id="267" name="Straight Connector 266">
              <a:extLst>
                <a:ext uri="{FF2B5EF4-FFF2-40B4-BE49-F238E27FC236}">
                  <a16:creationId xmlns:a16="http://schemas.microsoft.com/office/drawing/2014/main" id="{DD542B16-E529-46C2-9A6C-B3E9AA3EDF69}"/>
                </a:ext>
              </a:extLst>
            </p:cNvPr>
            <p:cNvCxnSpPr>
              <a:cxnSpLocks/>
            </p:cNvCxnSpPr>
            <p:nvPr/>
          </p:nvCxnSpPr>
          <p:spPr>
            <a:xfrm flipV="1">
              <a:off x="6748305" y="2768890"/>
              <a:ext cx="0" cy="46497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EEA4133E-1972-47C6-BF87-62F0D1042A32}"/>
                </a:ext>
              </a:extLst>
            </p:cNvPr>
            <p:cNvCxnSpPr>
              <a:cxnSpLocks/>
            </p:cNvCxnSpPr>
            <p:nvPr/>
          </p:nvCxnSpPr>
          <p:spPr>
            <a:xfrm flipH="1">
              <a:off x="6693198" y="2768890"/>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3769FC47-5CE8-44C7-A99F-E17C2414B2E4}"/>
                </a:ext>
              </a:extLst>
            </p:cNvPr>
            <p:cNvCxnSpPr>
              <a:cxnSpLocks/>
            </p:cNvCxnSpPr>
            <p:nvPr/>
          </p:nvCxnSpPr>
          <p:spPr>
            <a:xfrm flipH="1">
              <a:off x="6693198" y="3233860"/>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83" name="Isosceles Triangle 182">
            <a:extLst>
              <a:ext uri="{FF2B5EF4-FFF2-40B4-BE49-F238E27FC236}">
                <a16:creationId xmlns:a16="http://schemas.microsoft.com/office/drawing/2014/main" id="{340A1568-0478-4072-9BA8-72605A938F4C}"/>
              </a:ext>
            </a:extLst>
          </p:cNvPr>
          <p:cNvSpPr/>
          <p:nvPr/>
        </p:nvSpPr>
        <p:spPr>
          <a:xfrm>
            <a:off x="5307572" y="3707026"/>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84" name="Group 183">
            <a:extLst>
              <a:ext uri="{FF2B5EF4-FFF2-40B4-BE49-F238E27FC236}">
                <a16:creationId xmlns:a16="http://schemas.microsoft.com/office/drawing/2014/main" id="{7456D595-C844-459C-A438-605A67F3DB72}"/>
              </a:ext>
            </a:extLst>
          </p:cNvPr>
          <p:cNvGrpSpPr/>
          <p:nvPr/>
        </p:nvGrpSpPr>
        <p:grpSpPr>
          <a:xfrm>
            <a:off x="5103174" y="3573247"/>
            <a:ext cx="41376" cy="250785"/>
            <a:chOff x="6693198" y="2615782"/>
            <a:chExt cx="118872" cy="692462"/>
          </a:xfrm>
          <a:solidFill>
            <a:srgbClr val="00AC63"/>
          </a:solidFill>
        </p:grpSpPr>
        <p:cxnSp>
          <p:nvCxnSpPr>
            <p:cNvPr id="264" name="Straight Connector 263">
              <a:extLst>
                <a:ext uri="{FF2B5EF4-FFF2-40B4-BE49-F238E27FC236}">
                  <a16:creationId xmlns:a16="http://schemas.microsoft.com/office/drawing/2014/main" id="{833C94A3-BA69-4ADF-9886-8E4F38FB4EA5}"/>
                </a:ext>
              </a:extLst>
            </p:cNvPr>
            <p:cNvCxnSpPr>
              <a:cxnSpLocks/>
            </p:cNvCxnSpPr>
            <p:nvPr/>
          </p:nvCxnSpPr>
          <p:spPr>
            <a:xfrm flipV="1">
              <a:off x="6752634" y="2615782"/>
              <a:ext cx="0" cy="692462"/>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56FC0EAE-CA19-4051-ACBC-5B508A0EB1A5}"/>
                </a:ext>
              </a:extLst>
            </p:cNvPr>
            <p:cNvCxnSpPr>
              <a:cxnSpLocks/>
            </p:cNvCxnSpPr>
            <p:nvPr/>
          </p:nvCxnSpPr>
          <p:spPr>
            <a:xfrm flipH="1">
              <a:off x="6693198" y="2615782"/>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A948AA5B-6E95-453C-8249-F926FF6FDEED}"/>
                </a:ext>
              </a:extLst>
            </p:cNvPr>
            <p:cNvCxnSpPr>
              <a:cxnSpLocks/>
            </p:cNvCxnSpPr>
            <p:nvPr/>
          </p:nvCxnSpPr>
          <p:spPr>
            <a:xfrm flipH="1">
              <a:off x="6693198" y="3308244"/>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85" name="Isosceles Triangle 184">
            <a:extLst>
              <a:ext uri="{FF2B5EF4-FFF2-40B4-BE49-F238E27FC236}">
                <a16:creationId xmlns:a16="http://schemas.microsoft.com/office/drawing/2014/main" id="{6DD2FFE9-3117-4A00-AAB2-BBCC54AD8788}"/>
              </a:ext>
            </a:extLst>
          </p:cNvPr>
          <p:cNvSpPr/>
          <p:nvPr/>
        </p:nvSpPr>
        <p:spPr>
          <a:xfrm>
            <a:off x="5103175" y="3675172"/>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86" name="Group 185">
            <a:extLst>
              <a:ext uri="{FF2B5EF4-FFF2-40B4-BE49-F238E27FC236}">
                <a16:creationId xmlns:a16="http://schemas.microsoft.com/office/drawing/2014/main" id="{BD821A07-7EEA-4B85-9E44-76B46ECD6B93}"/>
              </a:ext>
            </a:extLst>
          </p:cNvPr>
          <p:cNvGrpSpPr/>
          <p:nvPr/>
        </p:nvGrpSpPr>
        <p:grpSpPr>
          <a:xfrm>
            <a:off x="5032749" y="3751001"/>
            <a:ext cx="42205" cy="60325"/>
            <a:chOff x="6695579" y="2871261"/>
            <a:chExt cx="121253" cy="166571"/>
          </a:xfrm>
          <a:solidFill>
            <a:srgbClr val="00AC63"/>
          </a:solidFill>
        </p:grpSpPr>
        <p:cxnSp>
          <p:nvCxnSpPr>
            <p:cNvPr id="261" name="Straight Connector 260">
              <a:extLst>
                <a:ext uri="{FF2B5EF4-FFF2-40B4-BE49-F238E27FC236}">
                  <a16:creationId xmlns:a16="http://schemas.microsoft.com/office/drawing/2014/main" id="{A77AAC21-C3B8-4444-B4FE-CF268CF4F254}"/>
                </a:ext>
              </a:extLst>
            </p:cNvPr>
            <p:cNvCxnSpPr>
              <a:cxnSpLocks/>
            </p:cNvCxnSpPr>
            <p:nvPr/>
          </p:nvCxnSpPr>
          <p:spPr>
            <a:xfrm flipV="1">
              <a:off x="6757396" y="2871261"/>
              <a:ext cx="0" cy="166571"/>
            </a:xfrm>
            <a:prstGeom prst="line">
              <a:avLst/>
            </a:prstGeom>
            <a:grpFill/>
            <a:ln w="6350" cmpd="sng">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E64A27F1-7E80-41A3-8784-797E174BBA12}"/>
                </a:ext>
              </a:extLst>
            </p:cNvPr>
            <p:cNvCxnSpPr>
              <a:cxnSpLocks/>
            </p:cNvCxnSpPr>
            <p:nvPr/>
          </p:nvCxnSpPr>
          <p:spPr>
            <a:xfrm flipH="1">
              <a:off x="6695579" y="2873643"/>
              <a:ext cx="118872" cy="0"/>
            </a:xfrm>
            <a:prstGeom prst="line">
              <a:avLst/>
            </a:prstGeom>
            <a:grpFill/>
            <a:ln w="6350" cmpd="sng">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1F750B47-72C7-4CFA-BEE9-EDF9703E2A4C}"/>
                </a:ext>
              </a:extLst>
            </p:cNvPr>
            <p:cNvCxnSpPr>
              <a:cxnSpLocks/>
            </p:cNvCxnSpPr>
            <p:nvPr/>
          </p:nvCxnSpPr>
          <p:spPr>
            <a:xfrm flipH="1">
              <a:off x="6697960" y="3036785"/>
              <a:ext cx="118872" cy="0"/>
            </a:xfrm>
            <a:prstGeom prst="line">
              <a:avLst/>
            </a:prstGeom>
            <a:grpFill/>
            <a:ln w="6350" cmpd="sng">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87" name="Isosceles Triangle 186">
            <a:extLst>
              <a:ext uri="{FF2B5EF4-FFF2-40B4-BE49-F238E27FC236}">
                <a16:creationId xmlns:a16="http://schemas.microsoft.com/office/drawing/2014/main" id="{D1123E04-897E-45F7-808F-7E3E0935B5F5}"/>
              </a:ext>
            </a:extLst>
          </p:cNvPr>
          <p:cNvSpPr/>
          <p:nvPr/>
        </p:nvSpPr>
        <p:spPr>
          <a:xfrm>
            <a:off x="5033059" y="3760400"/>
            <a:ext cx="43100" cy="44836"/>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88" name="Group 187">
            <a:extLst>
              <a:ext uri="{FF2B5EF4-FFF2-40B4-BE49-F238E27FC236}">
                <a16:creationId xmlns:a16="http://schemas.microsoft.com/office/drawing/2014/main" id="{C30D39CA-2721-459B-8FFF-B42B2F6F958B}"/>
              </a:ext>
            </a:extLst>
          </p:cNvPr>
          <p:cNvGrpSpPr/>
          <p:nvPr/>
        </p:nvGrpSpPr>
        <p:grpSpPr>
          <a:xfrm>
            <a:off x="5379607" y="3642872"/>
            <a:ext cx="41376" cy="118825"/>
            <a:chOff x="6693198" y="2720449"/>
            <a:chExt cx="118872" cy="513411"/>
          </a:xfrm>
          <a:solidFill>
            <a:srgbClr val="00AC63"/>
          </a:solidFill>
        </p:grpSpPr>
        <p:cxnSp>
          <p:nvCxnSpPr>
            <p:cNvPr id="258" name="Straight Connector 257">
              <a:extLst>
                <a:ext uri="{FF2B5EF4-FFF2-40B4-BE49-F238E27FC236}">
                  <a16:creationId xmlns:a16="http://schemas.microsoft.com/office/drawing/2014/main" id="{9E45795D-1596-472A-A14B-196381832DF5}"/>
                </a:ext>
              </a:extLst>
            </p:cNvPr>
            <p:cNvCxnSpPr>
              <a:cxnSpLocks/>
            </p:cNvCxnSpPr>
            <p:nvPr/>
          </p:nvCxnSpPr>
          <p:spPr>
            <a:xfrm flipV="1">
              <a:off x="6748305" y="2720449"/>
              <a:ext cx="0" cy="513411"/>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6796C076-3C92-4A63-B02A-7EC231FC9E40}"/>
                </a:ext>
              </a:extLst>
            </p:cNvPr>
            <p:cNvCxnSpPr>
              <a:cxnSpLocks/>
            </p:cNvCxnSpPr>
            <p:nvPr/>
          </p:nvCxnSpPr>
          <p:spPr>
            <a:xfrm flipH="1">
              <a:off x="6693198" y="2720449"/>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3ADA4314-9F8B-478C-B72D-4142A1D70F52}"/>
                </a:ext>
              </a:extLst>
            </p:cNvPr>
            <p:cNvCxnSpPr>
              <a:cxnSpLocks/>
            </p:cNvCxnSpPr>
            <p:nvPr/>
          </p:nvCxnSpPr>
          <p:spPr>
            <a:xfrm flipH="1">
              <a:off x="6693198" y="3233860"/>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89" name="Isosceles Triangle 188">
            <a:extLst>
              <a:ext uri="{FF2B5EF4-FFF2-40B4-BE49-F238E27FC236}">
                <a16:creationId xmlns:a16="http://schemas.microsoft.com/office/drawing/2014/main" id="{FB5CE511-A889-4594-9D3C-82E8933EA4B2}"/>
              </a:ext>
            </a:extLst>
          </p:cNvPr>
          <p:cNvSpPr/>
          <p:nvPr/>
        </p:nvSpPr>
        <p:spPr>
          <a:xfrm>
            <a:off x="5377239" y="3681701"/>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90" name="Group 189">
            <a:extLst>
              <a:ext uri="{FF2B5EF4-FFF2-40B4-BE49-F238E27FC236}">
                <a16:creationId xmlns:a16="http://schemas.microsoft.com/office/drawing/2014/main" id="{4B8BFD9A-BA04-438E-A845-FCB42E9FC429}"/>
              </a:ext>
            </a:extLst>
          </p:cNvPr>
          <p:cNvGrpSpPr/>
          <p:nvPr/>
        </p:nvGrpSpPr>
        <p:grpSpPr>
          <a:xfrm>
            <a:off x="5450215" y="3658520"/>
            <a:ext cx="41377" cy="69668"/>
            <a:chOff x="6700662" y="2949548"/>
            <a:chExt cx="118874" cy="301014"/>
          </a:xfrm>
          <a:solidFill>
            <a:schemeClr val="accent2">
              <a:lumMod val="50000"/>
            </a:schemeClr>
          </a:solidFill>
        </p:grpSpPr>
        <p:cxnSp>
          <p:nvCxnSpPr>
            <p:cNvPr id="255" name="Straight Connector 254">
              <a:extLst>
                <a:ext uri="{FF2B5EF4-FFF2-40B4-BE49-F238E27FC236}">
                  <a16:creationId xmlns:a16="http://schemas.microsoft.com/office/drawing/2014/main" id="{256BF631-61A6-4767-B781-0C685460D64C}"/>
                </a:ext>
              </a:extLst>
            </p:cNvPr>
            <p:cNvCxnSpPr>
              <a:cxnSpLocks/>
            </p:cNvCxnSpPr>
            <p:nvPr/>
          </p:nvCxnSpPr>
          <p:spPr>
            <a:xfrm flipV="1">
              <a:off x="6755769" y="2954287"/>
              <a:ext cx="0" cy="293165"/>
            </a:xfrm>
            <a:prstGeom prst="line">
              <a:avLst/>
            </a:prstGeom>
            <a:grpFill/>
            <a:ln w="6350" cmpd="sng">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47CC59C1-B28E-4F6F-8948-53BF14257642}"/>
                </a:ext>
              </a:extLst>
            </p:cNvPr>
            <p:cNvCxnSpPr>
              <a:cxnSpLocks/>
            </p:cNvCxnSpPr>
            <p:nvPr/>
          </p:nvCxnSpPr>
          <p:spPr>
            <a:xfrm flipH="1">
              <a:off x="6700664" y="2949548"/>
              <a:ext cx="118872" cy="0"/>
            </a:xfrm>
            <a:prstGeom prst="line">
              <a:avLst/>
            </a:prstGeom>
            <a:grpFill/>
            <a:ln w="6350" cmpd="sng">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8FCB27F8-9A8D-4855-9C70-F95DB745E62E}"/>
                </a:ext>
              </a:extLst>
            </p:cNvPr>
            <p:cNvCxnSpPr>
              <a:cxnSpLocks/>
            </p:cNvCxnSpPr>
            <p:nvPr/>
          </p:nvCxnSpPr>
          <p:spPr>
            <a:xfrm flipH="1">
              <a:off x="6700662" y="3250562"/>
              <a:ext cx="118872" cy="0"/>
            </a:xfrm>
            <a:prstGeom prst="line">
              <a:avLst/>
            </a:prstGeom>
            <a:grpFill/>
            <a:ln w="6350" cmpd="sng">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91" name="Isosceles Triangle 190">
            <a:extLst>
              <a:ext uri="{FF2B5EF4-FFF2-40B4-BE49-F238E27FC236}">
                <a16:creationId xmlns:a16="http://schemas.microsoft.com/office/drawing/2014/main" id="{FA538FD1-5A34-451D-B49A-5B37E64EC5C1}"/>
              </a:ext>
            </a:extLst>
          </p:cNvPr>
          <p:cNvSpPr/>
          <p:nvPr/>
        </p:nvSpPr>
        <p:spPr>
          <a:xfrm>
            <a:off x="5447492" y="3669953"/>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92" name="Group 191">
            <a:extLst>
              <a:ext uri="{FF2B5EF4-FFF2-40B4-BE49-F238E27FC236}">
                <a16:creationId xmlns:a16="http://schemas.microsoft.com/office/drawing/2014/main" id="{0D96EC0B-C72D-44BA-ABF9-D261B5B57F21}"/>
              </a:ext>
            </a:extLst>
          </p:cNvPr>
          <p:cNvGrpSpPr/>
          <p:nvPr/>
        </p:nvGrpSpPr>
        <p:grpSpPr>
          <a:xfrm>
            <a:off x="5585393" y="3637785"/>
            <a:ext cx="41376" cy="99935"/>
            <a:chOff x="6693198" y="2790902"/>
            <a:chExt cx="118872" cy="431790"/>
          </a:xfrm>
          <a:solidFill>
            <a:schemeClr val="accent2">
              <a:lumMod val="75000"/>
            </a:schemeClr>
          </a:solidFill>
        </p:grpSpPr>
        <p:cxnSp>
          <p:nvCxnSpPr>
            <p:cNvPr id="252" name="Straight Connector 251">
              <a:extLst>
                <a:ext uri="{FF2B5EF4-FFF2-40B4-BE49-F238E27FC236}">
                  <a16:creationId xmlns:a16="http://schemas.microsoft.com/office/drawing/2014/main" id="{A0E3DE3E-AA78-4E81-8275-D4572B2CB236}"/>
                </a:ext>
              </a:extLst>
            </p:cNvPr>
            <p:cNvCxnSpPr>
              <a:cxnSpLocks/>
            </p:cNvCxnSpPr>
            <p:nvPr/>
          </p:nvCxnSpPr>
          <p:spPr>
            <a:xfrm flipV="1">
              <a:off x="6748305" y="2790902"/>
              <a:ext cx="0" cy="424328"/>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F6312E90-033B-46DF-B83C-D5AA2750467C}"/>
                </a:ext>
              </a:extLst>
            </p:cNvPr>
            <p:cNvCxnSpPr>
              <a:cxnSpLocks/>
            </p:cNvCxnSpPr>
            <p:nvPr/>
          </p:nvCxnSpPr>
          <p:spPr>
            <a:xfrm flipH="1">
              <a:off x="6693198" y="2790902"/>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48B1121E-9DF7-4189-BB32-AD7F83CF5094}"/>
                </a:ext>
              </a:extLst>
            </p:cNvPr>
            <p:cNvCxnSpPr>
              <a:cxnSpLocks/>
            </p:cNvCxnSpPr>
            <p:nvPr/>
          </p:nvCxnSpPr>
          <p:spPr>
            <a:xfrm flipH="1">
              <a:off x="6693198" y="3222692"/>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93" name="Isosceles Triangle 192">
            <a:extLst>
              <a:ext uri="{FF2B5EF4-FFF2-40B4-BE49-F238E27FC236}">
                <a16:creationId xmlns:a16="http://schemas.microsoft.com/office/drawing/2014/main" id="{3A961787-0365-4128-8CD8-624BD374A666}"/>
              </a:ext>
            </a:extLst>
          </p:cNvPr>
          <p:cNvSpPr/>
          <p:nvPr/>
        </p:nvSpPr>
        <p:spPr>
          <a:xfrm>
            <a:off x="5583024" y="3663996"/>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194" name="Group 193">
            <a:extLst>
              <a:ext uri="{FF2B5EF4-FFF2-40B4-BE49-F238E27FC236}">
                <a16:creationId xmlns:a16="http://schemas.microsoft.com/office/drawing/2014/main" id="{E5418423-6028-4DBB-A4B1-E499AFD6E7D9}"/>
              </a:ext>
            </a:extLst>
          </p:cNvPr>
          <p:cNvGrpSpPr/>
          <p:nvPr/>
        </p:nvGrpSpPr>
        <p:grpSpPr>
          <a:xfrm>
            <a:off x="5654850" y="3584345"/>
            <a:ext cx="41376" cy="131843"/>
            <a:chOff x="6692132" y="2726394"/>
            <a:chExt cx="118872" cy="569669"/>
          </a:xfrm>
          <a:solidFill>
            <a:schemeClr val="accent2">
              <a:lumMod val="75000"/>
            </a:schemeClr>
          </a:solidFill>
        </p:grpSpPr>
        <p:cxnSp>
          <p:nvCxnSpPr>
            <p:cNvPr id="249" name="Straight Connector 248">
              <a:extLst>
                <a:ext uri="{FF2B5EF4-FFF2-40B4-BE49-F238E27FC236}">
                  <a16:creationId xmlns:a16="http://schemas.microsoft.com/office/drawing/2014/main" id="{4E51523F-461F-4AE8-8D4F-C209A8B10288}"/>
                </a:ext>
              </a:extLst>
            </p:cNvPr>
            <p:cNvCxnSpPr>
              <a:cxnSpLocks/>
            </p:cNvCxnSpPr>
            <p:nvPr/>
          </p:nvCxnSpPr>
          <p:spPr>
            <a:xfrm flipV="1">
              <a:off x="6747239" y="2726394"/>
              <a:ext cx="0" cy="562196"/>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5BC7DA01-7083-4428-B5A7-26A47101DB08}"/>
                </a:ext>
              </a:extLst>
            </p:cNvPr>
            <p:cNvCxnSpPr>
              <a:cxnSpLocks/>
            </p:cNvCxnSpPr>
            <p:nvPr/>
          </p:nvCxnSpPr>
          <p:spPr>
            <a:xfrm flipH="1">
              <a:off x="6692132" y="2726394"/>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F8F14D30-8EEE-4A0F-8719-D16E64B7E4D4}"/>
                </a:ext>
              </a:extLst>
            </p:cNvPr>
            <p:cNvCxnSpPr>
              <a:cxnSpLocks/>
            </p:cNvCxnSpPr>
            <p:nvPr/>
          </p:nvCxnSpPr>
          <p:spPr>
            <a:xfrm flipH="1">
              <a:off x="6692132" y="3296063"/>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95" name="Isosceles Triangle 194">
            <a:extLst>
              <a:ext uri="{FF2B5EF4-FFF2-40B4-BE49-F238E27FC236}">
                <a16:creationId xmlns:a16="http://schemas.microsoft.com/office/drawing/2014/main" id="{519781E7-1AC2-4478-B963-83AD9D9D46E8}"/>
              </a:ext>
            </a:extLst>
          </p:cNvPr>
          <p:cNvSpPr/>
          <p:nvPr/>
        </p:nvSpPr>
        <p:spPr>
          <a:xfrm>
            <a:off x="5651283" y="3628330"/>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cxnSp>
        <p:nvCxnSpPr>
          <p:cNvPr id="196" name="Straight Connector 195">
            <a:extLst>
              <a:ext uri="{FF2B5EF4-FFF2-40B4-BE49-F238E27FC236}">
                <a16:creationId xmlns:a16="http://schemas.microsoft.com/office/drawing/2014/main" id="{637E7FE2-87ED-4B66-B7B5-79C35879FAB1}"/>
              </a:ext>
            </a:extLst>
          </p:cNvPr>
          <p:cNvCxnSpPr>
            <a:cxnSpLocks/>
          </p:cNvCxnSpPr>
          <p:nvPr/>
        </p:nvCxnSpPr>
        <p:spPr>
          <a:xfrm flipV="1">
            <a:off x="5740426" y="3575478"/>
            <a:ext cx="0" cy="130117"/>
          </a:xfrm>
          <a:prstGeom prst="line">
            <a:avLst/>
          </a:prstGeom>
          <a:solidFill>
            <a:srgbClr val="00AC63"/>
          </a:solid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75934E8A-83B6-4185-9B18-5E9E5A4071BB}"/>
              </a:ext>
            </a:extLst>
          </p:cNvPr>
          <p:cNvCxnSpPr>
            <a:cxnSpLocks/>
          </p:cNvCxnSpPr>
          <p:nvPr/>
        </p:nvCxnSpPr>
        <p:spPr>
          <a:xfrm flipH="1">
            <a:off x="5721245" y="3575474"/>
            <a:ext cx="41376" cy="0"/>
          </a:xfrm>
          <a:prstGeom prst="line">
            <a:avLst/>
          </a:prstGeom>
          <a:solidFill>
            <a:srgbClr val="00AC63"/>
          </a:solid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56002160-F002-40A9-ABC7-E2FCF1EC11A6}"/>
              </a:ext>
            </a:extLst>
          </p:cNvPr>
          <p:cNvCxnSpPr>
            <a:cxnSpLocks/>
          </p:cNvCxnSpPr>
          <p:nvPr/>
        </p:nvCxnSpPr>
        <p:spPr>
          <a:xfrm flipH="1">
            <a:off x="5721245" y="3707322"/>
            <a:ext cx="41376" cy="0"/>
          </a:xfrm>
          <a:prstGeom prst="line">
            <a:avLst/>
          </a:prstGeom>
          <a:solidFill>
            <a:srgbClr val="00AC63"/>
          </a:solid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9" name="Isosceles Triangle 198">
            <a:extLst>
              <a:ext uri="{FF2B5EF4-FFF2-40B4-BE49-F238E27FC236}">
                <a16:creationId xmlns:a16="http://schemas.microsoft.com/office/drawing/2014/main" id="{8EF821EC-CB86-4CC4-9E31-8C4F3A998A69}"/>
              </a:ext>
            </a:extLst>
          </p:cNvPr>
          <p:cNvSpPr/>
          <p:nvPr/>
        </p:nvSpPr>
        <p:spPr>
          <a:xfrm>
            <a:off x="5718817" y="3618160"/>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200" name="Group 199">
            <a:extLst>
              <a:ext uri="{FF2B5EF4-FFF2-40B4-BE49-F238E27FC236}">
                <a16:creationId xmlns:a16="http://schemas.microsoft.com/office/drawing/2014/main" id="{8D748B9F-7F3C-430E-BB4A-4D171062C4C9}"/>
              </a:ext>
            </a:extLst>
          </p:cNvPr>
          <p:cNvGrpSpPr/>
          <p:nvPr/>
        </p:nvGrpSpPr>
        <p:grpSpPr>
          <a:xfrm>
            <a:off x="5792127" y="3632009"/>
            <a:ext cx="41376" cy="79459"/>
            <a:chOff x="6693198" y="2835600"/>
            <a:chExt cx="118872" cy="343324"/>
          </a:xfrm>
          <a:solidFill>
            <a:schemeClr val="accent2">
              <a:lumMod val="75000"/>
            </a:schemeClr>
          </a:solidFill>
        </p:grpSpPr>
        <p:cxnSp>
          <p:nvCxnSpPr>
            <p:cNvPr id="246" name="Straight Connector 245">
              <a:extLst>
                <a:ext uri="{FF2B5EF4-FFF2-40B4-BE49-F238E27FC236}">
                  <a16:creationId xmlns:a16="http://schemas.microsoft.com/office/drawing/2014/main" id="{6371D251-FB23-4D7A-B936-177CDF827EE9}"/>
                </a:ext>
              </a:extLst>
            </p:cNvPr>
            <p:cNvCxnSpPr>
              <a:cxnSpLocks/>
            </p:cNvCxnSpPr>
            <p:nvPr/>
          </p:nvCxnSpPr>
          <p:spPr>
            <a:xfrm flipV="1">
              <a:off x="6748305" y="2835602"/>
              <a:ext cx="0" cy="343322"/>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ED2DC0C8-55E8-4519-B0EF-53AEC236B91A}"/>
                </a:ext>
              </a:extLst>
            </p:cNvPr>
            <p:cNvCxnSpPr>
              <a:cxnSpLocks/>
            </p:cNvCxnSpPr>
            <p:nvPr/>
          </p:nvCxnSpPr>
          <p:spPr>
            <a:xfrm flipH="1">
              <a:off x="6693198" y="2835600"/>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B96C85FA-92B6-4309-AC23-B2548807FF06}"/>
                </a:ext>
              </a:extLst>
            </p:cNvPr>
            <p:cNvCxnSpPr>
              <a:cxnSpLocks/>
            </p:cNvCxnSpPr>
            <p:nvPr/>
          </p:nvCxnSpPr>
          <p:spPr>
            <a:xfrm flipH="1">
              <a:off x="6693198" y="3178924"/>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01" name="Isosceles Triangle 200">
            <a:extLst>
              <a:ext uri="{FF2B5EF4-FFF2-40B4-BE49-F238E27FC236}">
                <a16:creationId xmlns:a16="http://schemas.microsoft.com/office/drawing/2014/main" id="{02D9B7E7-AA3E-4388-9B30-5A94BFC6D087}"/>
              </a:ext>
            </a:extLst>
          </p:cNvPr>
          <p:cNvSpPr/>
          <p:nvPr/>
        </p:nvSpPr>
        <p:spPr>
          <a:xfrm>
            <a:off x="5789759" y="3647882"/>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202" name="Group 201">
            <a:extLst>
              <a:ext uri="{FF2B5EF4-FFF2-40B4-BE49-F238E27FC236}">
                <a16:creationId xmlns:a16="http://schemas.microsoft.com/office/drawing/2014/main" id="{C3672053-E027-4634-8A13-C0F8DB08BE33}"/>
              </a:ext>
            </a:extLst>
          </p:cNvPr>
          <p:cNvGrpSpPr/>
          <p:nvPr/>
        </p:nvGrpSpPr>
        <p:grpSpPr>
          <a:xfrm>
            <a:off x="5860241" y="3635461"/>
            <a:ext cx="41376" cy="76872"/>
            <a:chOff x="6693198" y="2835600"/>
            <a:chExt cx="118872" cy="332146"/>
          </a:xfrm>
          <a:solidFill>
            <a:schemeClr val="accent2">
              <a:lumMod val="75000"/>
            </a:schemeClr>
          </a:solidFill>
        </p:grpSpPr>
        <p:cxnSp>
          <p:nvCxnSpPr>
            <p:cNvPr id="243" name="Straight Connector 242">
              <a:extLst>
                <a:ext uri="{FF2B5EF4-FFF2-40B4-BE49-F238E27FC236}">
                  <a16:creationId xmlns:a16="http://schemas.microsoft.com/office/drawing/2014/main" id="{B86D18CC-A276-4B17-9C29-A57646C1665F}"/>
                </a:ext>
              </a:extLst>
            </p:cNvPr>
            <p:cNvCxnSpPr>
              <a:cxnSpLocks/>
            </p:cNvCxnSpPr>
            <p:nvPr/>
          </p:nvCxnSpPr>
          <p:spPr>
            <a:xfrm flipV="1">
              <a:off x="6748305" y="2835602"/>
              <a:ext cx="0" cy="328417"/>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a16="http://schemas.microsoft.com/office/drawing/2014/main" id="{2ACE2A88-690E-476F-99A0-DCD2EE645E55}"/>
                </a:ext>
              </a:extLst>
            </p:cNvPr>
            <p:cNvCxnSpPr>
              <a:cxnSpLocks/>
            </p:cNvCxnSpPr>
            <p:nvPr/>
          </p:nvCxnSpPr>
          <p:spPr>
            <a:xfrm flipH="1">
              <a:off x="6693198" y="2835600"/>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B37E1F7C-BEA7-4AE7-8325-B02D6670B34F}"/>
                </a:ext>
              </a:extLst>
            </p:cNvPr>
            <p:cNvCxnSpPr>
              <a:cxnSpLocks/>
            </p:cNvCxnSpPr>
            <p:nvPr/>
          </p:nvCxnSpPr>
          <p:spPr>
            <a:xfrm flipH="1">
              <a:off x="6693198" y="3167746"/>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03" name="Isosceles Triangle 202">
            <a:extLst>
              <a:ext uri="{FF2B5EF4-FFF2-40B4-BE49-F238E27FC236}">
                <a16:creationId xmlns:a16="http://schemas.microsoft.com/office/drawing/2014/main" id="{7B39A647-F309-4B6D-92A0-86BAF3DD28B6}"/>
              </a:ext>
            </a:extLst>
          </p:cNvPr>
          <p:cNvSpPr/>
          <p:nvPr/>
        </p:nvSpPr>
        <p:spPr>
          <a:xfrm>
            <a:off x="5857872" y="3651333"/>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204" name="Group 203">
            <a:extLst>
              <a:ext uri="{FF2B5EF4-FFF2-40B4-BE49-F238E27FC236}">
                <a16:creationId xmlns:a16="http://schemas.microsoft.com/office/drawing/2014/main" id="{F0773ED6-E25F-45CB-B0AE-07AB78DCB544}"/>
              </a:ext>
            </a:extLst>
          </p:cNvPr>
          <p:cNvGrpSpPr/>
          <p:nvPr/>
        </p:nvGrpSpPr>
        <p:grpSpPr>
          <a:xfrm>
            <a:off x="5929435" y="3618748"/>
            <a:ext cx="41376" cy="106556"/>
            <a:chOff x="6693198" y="2780163"/>
            <a:chExt cx="118872" cy="460401"/>
          </a:xfrm>
          <a:solidFill>
            <a:schemeClr val="accent2">
              <a:lumMod val="75000"/>
            </a:schemeClr>
          </a:solidFill>
        </p:grpSpPr>
        <p:cxnSp>
          <p:nvCxnSpPr>
            <p:cNvPr id="240" name="Straight Connector 239">
              <a:extLst>
                <a:ext uri="{FF2B5EF4-FFF2-40B4-BE49-F238E27FC236}">
                  <a16:creationId xmlns:a16="http://schemas.microsoft.com/office/drawing/2014/main" id="{67D7B8CE-738B-416D-98AB-0A0D366C51CF}"/>
                </a:ext>
              </a:extLst>
            </p:cNvPr>
            <p:cNvCxnSpPr>
              <a:cxnSpLocks/>
            </p:cNvCxnSpPr>
            <p:nvPr/>
          </p:nvCxnSpPr>
          <p:spPr>
            <a:xfrm flipV="1">
              <a:off x="6748305" y="2785013"/>
              <a:ext cx="0" cy="451319"/>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E6EB7C19-88B1-4096-9989-98263F7F7A49}"/>
                </a:ext>
              </a:extLst>
            </p:cNvPr>
            <p:cNvCxnSpPr>
              <a:cxnSpLocks/>
            </p:cNvCxnSpPr>
            <p:nvPr/>
          </p:nvCxnSpPr>
          <p:spPr>
            <a:xfrm flipH="1">
              <a:off x="6693198" y="2780163"/>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5882D815-3D27-46CA-BF85-93D4361BA49E}"/>
                </a:ext>
              </a:extLst>
            </p:cNvPr>
            <p:cNvCxnSpPr>
              <a:cxnSpLocks/>
            </p:cNvCxnSpPr>
            <p:nvPr/>
          </p:nvCxnSpPr>
          <p:spPr>
            <a:xfrm flipH="1">
              <a:off x="6693198" y="3240564"/>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05" name="Isosceles Triangle 204">
            <a:extLst>
              <a:ext uri="{FF2B5EF4-FFF2-40B4-BE49-F238E27FC236}">
                <a16:creationId xmlns:a16="http://schemas.microsoft.com/office/drawing/2014/main" id="{E93CAC4B-EFA1-4324-AE1A-F1AE22CC9483}"/>
              </a:ext>
            </a:extLst>
          </p:cNvPr>
          <p:cNvSpPr/>
          <p:nvPr/>
        </p:nvSpPr>
        <p:spPr>
          <a:xfrm>
            <a:off x="5927067" y="3648314"/>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206" name="Group 205">
            <a:extLst>
              <a:ext uri="{FF2B5EF4-FFF2-40B4-BE49-F238E27FC236}">
                <a16:creationId xmlns:a16="http://schemas.microsoft.com/office/drawing/2014/main" id="{3F8FB539-6612-4983-BA70-1E6773E02A11}"/>
              </a:ext>
            </a:extLst>
          </p:cNvPr>
          <p:cNvGrpSpPr/>
          <p:nvPr/>
        </p:nvGrpSpPr>
        <p:grpSpPr>
          <a:xfrm>
            <a:off x="5995723" y="3642667"/>
            <a:ext cx="41376" cy="59616"/>
            <a:chOff x="6693198" y="2780168"/>
            <a:chExt cx="118872" cy="257587"/>
          </a:xfrm>
          <a:solidFill>
            <a:schemeClr val="accent2">
              <a:lumMod val="75000"/>
            </a:schemeClr>
          </a:solidFill>
        </p:grpSpPr>
        <p:cxnSp>
          <p:nvCxnSpPr>
            <p:cNvPr id="237" name="Straight Connector 236">
              <a:extLst>
                <a:ext uri="{FF2B5EF4-FFF2-40B4-BE49-F238E27FC236}">
                  <a16:creationId xmlns:a16="http://schemas.microsoft.com/office/drawing/2014/main" id="{76927D52-2EED-4286-AA60-2F92067BC93F}"/>
                </a:ext>
              </a:extLst>
            </p:cNvPr>
            <p:cNvCxnSpPr>
              <a:cxnSpLocks/>
            </p:cNvCxnSpPr>
            <p:nvPr/>
          </p:nvCxnSpPr>
          <p:spPr>
            <a:xfrm flipV="1">
              <a:off x="6748305" y="2785146"/>
              <a:ext cx="0" cy="25001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BA2514F4-99B4-4ED5-A110-2F06B207C882}"/>
                </a:ext>
              </a:extLst>
            </p:cNvPr>
            <p:cNvCxnSpPr>
              <a:cxnSpLocks/>
            </p:cNvCxnSpPr>
            <p:nvPr/>
          </p:nvCxnSpPr>
          <p:spPr>
            <a:xfrm flipH="1">
              <a:off x="6693198" y="2780168"/>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25CFFA94-8F84-4964-8AD3-717DA3DA923D}"/>
                </a:ext>
              </a:extLst>
            </p:cNvPr>
            <p:cNvCxnSpPr>
              <a:cxnSpLocks/>
            </p:cNvCxnSpPr>
            <p:nvPr/>
          </p:nvCxnSpPr>
          <p:spPr>
            <a:xfrm flipH="1">
              <a:off x="6693198" y="3037755"/>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07" name="Isosceles Triangle 206">
            <a:extLst>
              <a:ext uri="{FF2B5EF4-FFF2-40B4-BE49-F238E27FC236}">
                <a16:creationId xmlns:a16="http://schemas.microsoft.com/office/drawing/2014/main" id="{BB712DD9-FEBE-423A-921D-580266163154}"/>
              </a:ext>
            </a:extLst>
          </p:cNvPr>
          <p:cNvSpPr/>
          <p:nvPr/>
        </p:nvSpPr>
        <p:spPr>
          <a:xfrm>
            <a:off x="5993355" y="3649562"/>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208" name="Group 207">
            <a:extLst>
              <a:ext uri="{FF2B5EF4-FFF2-40B4-BE49-F238E27FC236}">
                <a16:creationId xmlns:a16="http://schemas.microsoft.com/office/drawing/2014/main" id="{DFDE4704-05B1-441E-892E-15A0A86815B6}"/>
              </a:ext>
            </a:extLst>
          </p:cNvPr>
          <p:cNvGrpSpPr/>
          <p:nvPr/>
        </p:nvGrpSpPr>
        <p:grpSpPr>
          <a:xfrm>
            <a:off x="6135271" y="3647086"/>
            <a:ext cx="41377" cy="74949"/>
            <a:chOff x="6693198" y="2780163"/>
            <a:chExt cx="118872" cy="323837"/>
          </a:xfrm>
          <a:solidFill>
            <a:schemeClr val="accent2">
              <a:lumMod val="75000"/>
            </a:schemeClr>
          </a:solidFill>
        </p:grpSpPr>
        <p:cxnSp>
          <p:nvCxnSpPr>
            <p:cNvPr id="234" name="Straight Connector 233">
              <a:extLst>
                <a:ext uri="{FF2B5EF4-FFF2-40B4-BE49-F238E27FC236}">
                  <a16:creationId xmlns:a16="http://schemas.microsoft.com/office/drawing/2014/main" id="{FCD3EFEA-5360-4C3E-A290-D4F5DBD50BDA}"/>
                </a:ext>
              </a:extLst>
            </p:cNvPr>
            <p:cNvCxnSpPr>
              <a:cxnSpLocks/>
            </p:cNvCxnSpPr>
            <p:nvPr/>
          </p:nvCxnSpPr>
          <p:spPr>
            <a:xfrm flipV="1">
              <a:off x="6748305" y="2785012"/>
              <a:ext cx="0" cy="310231"/>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74DA26AB-8955-4A40-A24F-F0ADD75FE94B}"/>
                </a:ext>
              </a:extLst>
            </p:cNvPr>
            <p:cNvCxnSpPr>
              <a:cxnSpLocks/>
            </p:cNvCxnSpPr>
            <p:nvPr/>
          </p:nvCxnSpPr>
          <p:spPr>
            <a:xfrm flipH="1">
              <a:off x="6693198" y="2780163"/>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975EA453-E9B6-4106-A84C-7E1B32526423}"/>
                </a:ext>
              </a:extLst>
            </p:cNvPr>
            <p:cNvCxnSpPr>
              <a:cxnSpLocks/>
            </p:cNvCxnSpPr>
            <p:nvPr/>
          </p:nvCxnSpPr>
          <p:spPr>
            <a:xfrm flipH="1">
              <a:off x="6693198" y="3104000"/>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09" name="Isosceles Triangle 208">
            <a:extLst>
              <a:ext uri="{FF2B5EF4-FFF2-40B4-BE49-F238E27FC236}">
                <a16:creationId xmlns:a16="http://schemas.microsoft.com/office/drawing/2014/main" id="{6B4C3C42-00A8-4595-8D53-10C4D49B6440}"/>
              </a:ext>
            </a:extLst>
          </p:cNvPr>
          <p:cNvSpPr/>
          <p:nvPr/>
        </p:nvSpPr>
        <p:spPr>
          <a:xfrm>
            <a:off x="6132903" y="3661105"/>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10" name="Isosceles Triangle 209">
            <a:extLst>
              <a:ext uri="{FF2B5EF4-FFF2-40B4-BE49-F238E27FC236}">
                <a16:creationId xmlns:a16="http://schemas.microsoft.com/office/drawing/2014/main" id="{25169275-F355-4208-BF32-09164FA87BF9}"/>
              </a:ext>
            </a:extLst>
          </p:cNvPr>
          <p:cNvSpPr/>
          <p:nvPr/>
        </p:nvSpPr>
        <p:spPr>
          <a:xfrm>
            <a:off x="6203228" y="3639512"/>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11" name="Isosceles Triangle 210">
            <a:extLst>
              <a:ext uri="{FF2B5EF4-FFF2-40B4-BE49-F238E27FC236}">
                <a16:creationId xmlns:a16="http://schemas.microsoft.com/office/drawing/2014/main" id="{4A859A9F-CCD4-4853-9DB5-3F8BFB11F032}"/>
              </a:ext>
            </a:extLst>
          </p:cNvPr>
          <p:cNvSpPr/>
          <p:nvPr/>
        </p:nvSpPr>
        <p:spPr>
          <a:xfrm>
            <a:off x="6064605" y="3631761"/>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12" name="Isosceles Triangle 211">
            <a:extLst>
              <a:ext uri="{FF2B5EF4-FFF2-40B4-BE49-F238E27FC236}">
                <a16:creationId xmlns:a16="http://schemas.microsoft.com/office/drawing/2014/main" id="{E8ADEC0E-B047-43EB-A700-F8933B417023}"/>
              </a:ext>
            </a:extLst>
          </p:cNvPr>
          <p:cNvSpPr/>
          <p:nvPr/>
        </p:nvSpPr>
        <p:spPr>
          <a:xfrm>
            <a:off x="6271956" y="3648178"/>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13" name="Isosceles Triangle 212">
            <a:extLst>
              <a:ext uri="{FF2B5EF4-FFF2-40B4-BE49-F238E27FC236}">
                <a16:creationId xmlns:a16="http://schemas.microsoft.com/office/drawing/2014/main" id="{C90C35B3-8B6A-4CAF-B5FD-BBF3CBC22E55}"/>
              </a:ext>
            </a:extLst>
          </p:cNvPr>
          <p:cNvSpPr/>
          <p:nvPr/>
        </p:nvSpPr>
        <p:spPr>
          <a:xfrm>
            <a:off x="6339687" y="3653802"/>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14" name="Isosceles Triangle 213">
            <a:extLst>
              <a:ext uri="{FF2B5EF4-FFF2-40B4-BE49-F238E27FC236}">
                <a16:creationId xmlns:a16="http://schemas.microsoft.com/office/drawing/2014/main" id="{A2461FC9-6951-4613-9C4B-A168E2CBD635}"/>
              </a:ext>
            </a:extLst>
          </p:cNvPr>
          <p:cNvSpPr/>
          <p:nvPr/>
        </p:nvSpPr>
        <p:spPr>
          <a:xfrm>
            <a:off x="6408560" y="3652404"/>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15" name="Isosceles Triangle 214">
            <a:extLst>
              <a:ext uri="{FF2B5EF4-FFF2-40B4-BE49-F238E27FC236}">
                <a16:creationId xmlns:a16="http://schemas.microsoft.com/office/drawing/2014/main" id="{A6484D24-24A6-464B-92AA-7972137369E3}"/>
              </a:ext>
            </a:extLst>
          </p:cNvPr>
          <p:cNvSpPr/>
          <p:nvPr/>
        </p:nvSpPr>
        <p:spPr>
          <a:xfrm>
            <a:off x="6477023" y="3661105"/>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16" name="Isosceles Triangle 215">
            <a:extLst>
              <a:ext uri="{FF2B5EF4-FFF2-40B4-BE49-F238E27FC236}">
                <a16:creationId xmlns:a16="http://schemas.microsoft.com/office/drawing/2014/main" id="{EEDBB9A4-C1A0-4A1F-A3CB-F95BEFDDFF0E}"/>
              </a:ext>
            </a:extLst>
          </p:cNvPr>
          <p:cNvSpPr/>
          <p:nvPr/>
        </p:nvSpPr>
        <p:spPr>
          <a:xfrm>
            <a:off x="6545893" y="3647882"/>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17" name="Isosceles Triangle 216">
            <a:extLst>
              <a:ext uri="{FF2B5EF4-FFF2-40B4-BE49-F238E27FC236}">
                <a16:creationId xmlns:a16="http://schemas.microsoft.com/office/drawing/2014/main" id="{AECF8FCA-44C8-4346-BB60-D1DC54541D14}"/>
              </a:ext>
            </a:extLst>
          </p:cNvPr>
          <p:cNvSpPr/>
          <p:nvPr/>
        </p:nvSpPr>
        <p:spPr>
          <a:xfrm>
            <a:off x="6616380" y="3661966"/>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18" name="Isosceles Triangle 217">
            <a:extLst>
              <a:ext uri="{FF2B5EF4-FFF2-40B4-BE49-F238E27FC236}">
                <a16:creationId xmlns:a16="http://schemas.microsoft.com/office/drawing/2014/main" id="{80B817F0-3CB9-40F1-A8DF-55E28E9B16B3}"/>
              </a:ext>
            </a:extLst>
          </p:cNvPr>
          <p:cNvSpPr/>
          <p:nvPr/>
        </p:nvSpPr>
        <p:spPr>
          <a:xfrm>
            <a:off x="6683815" y="3668609"/>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19" name="Isosceles Triangle 218">
            <a:extLst>
              <a:ext uri="{FF2B5EF4-FFF2-40B4-BE49-F238E27FC236}">
                <a16:creationId xmlns:a16="http://schemas.microsoft.com/office/drawing/2014/main" id="{1D56677B-4379-435D-A8A7-FA0A0180944A}"/>
              </a:ext>
            </a:extLst>
          </p:cNvPr>
          <p:cNvSpPr/>
          <p:nvPr/>
        </p:nvSpPr>
        <p:spPr>
          <a:xfrm>
            <a:off x="6751855" y="3678332"/>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20" name="Isosceles Triangle 219">
            <a:extLst>
              <a:ext uri="{FF2B5EF4-FFF2-40B4-BE49-F238E27FC236}">
                <a16:creationId xmlns:a16="http://schemas.microsoft.com/office/drawing/2014/main" id="{BB22BF8B-E7A1-49CA-97A5-21393C380DC0}"/>
              </a:ext>
            </a:extLst>
          </p:cNvPr>
          <p:cNvSpPr/>
          <p:nvPr/>
        </p:nvSpPr>
        <p:spPr>
          <a:xfrm>
            <a:off x="6820212" y="3699857"/>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21" name="Isosceles Triangle 220">
            <a:extLst>
              <a:ext uri="{FF2B5EF4-FFF2-40B4-BE49-F238E27FC236}">
                <a16:creationId xmlns:a16="http://schemas.microsoft.com/office/drawing/2014/main" id="{EA6465FB-BB8D-4E6D-91C9-97705BAAFEDB}"/>
              </a:ext>
            </a:extLst>
          </p:cNvPr>
          <p:cNvSpPr/>
          <p:nvPr/>
        </p:nvSpPr>
        <p:spPr>
          <a:xfrm>
            <a:off x="6889812" y="3702884"/>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22" name="Isosceles Triangle 221">
            <a:extLst>
              <a:ext uri="{FF2B5EF4-FFF2-40B4-BE49-F238E27FC236}">
                <a16:creationId xmlns:a16="http://schemas.microsoft.com/office/drawing/2014/main" id="{1C4FA0B2-36E1-4815-8E45-0EABE38BB3A7}"/>
              </a:ext>
            </a:extLst>
          </p:cNvPr>
          <p:cNvSpPr/>
          <p:nvPr/>
        </p:nvSpPr>
        <p:spPr>
          <a:xfrm>
            <a:off x="6957872" y="3695306"/>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23" name="Isosceles Triangle 222">
            <a:extLst>
              <a:ext uri="{FF2B5EF4-FFF2-40B4-BE49-F238E27FC236}">
                <a16:creationId xmlns:a16="http://schemas.microsoft.com/office/drawing/2014/main" id="{77A62459-E47B-43AB-91A7-055A84B497FB}"/>
              </a:ext>
            </a:extLst>
          </p:cNvPr>
          <p:cNvSpPr/>
          <p:nvPr/>
        </p:nvSpPr>
        <p:spPr>
          <a:xfrm>
            <a:off x="7026745" y="3695938"/>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24" name="Isosceles Triangle 223">
            <a:extLst>
              <a:ext uri="{FF2B5EF4-FFF2-40B4-BE49-F238E27FC236}">
                <a16:creationId xmlns:a16="http://schemas.microsoft.com/office/drawing/2014/main" id="{E233C037-8D98-4F16-B9E5-9618E30DB2E7}"/>
              </a:ext>
            </a:extLst>
          </p:cNvPr>
          <p:cNvSpPr/>
          <p:nvPr/>
        </p:nvSpPr>
        <p:spPr>
          <a:xfrm>
            <a:off x="7095437" y="3694045"/>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25" name="Isosceles Triangle 224">
            <a:extLst>
              <a:ext uri="{FF2B5EF4-FFF2-40B4-BE49-F238E27FC236}">
                <a16:creationId xmlns:a16="http://schemas.microsoft.com/office/drawing/2014/main" id="{24CB8D88-5251-4BFD-9A4E-843DCA579803}"/>
              </a:ext>
            </a:extLst>
          </p:cNvPr>
          <p:cNvSpPr/>
          <p:nvPr/>
        </p:nvSpPr>
        <p:spPr>
          <a:xfrm>
            <a:off x="7232616" y="3695306"/>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26" name="Isosceles Triangle 225">
            <a:extLst>
              <a:ext uri="{FF2B5EF4-FFF2-40B4-BE49-F238E27FC236}">
                <a16:creationId xmlns:a16="http://schemas.microsoft.com/office/drawing/2014/main" id="{C5A02A43-3462-4E2E-8388-B887D863D86A}"/>
              </a:ext>
            </a:extLst>
          </p:cNvPr>
          <p:cNvSpPr/>
          <p:nvPr/>
        </p:nvSpPr>
        <p:spPr>
          <a:xfrm>
            <a:off x="7301975" y="3702864"/>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27" name="Isosceles Triangle 226">
            <a:extLst>
              <a:ext uri="{FF2B5EF4-FFF2-40B4-BE49-F238E27FC236}">
                <a16:creationId xmlns:a16="http://schemas.microsoft.com/office/drawing/2014/main" id="{380AA74D-4C8E-4489-91C8-3BC45FB70F29}"/>
              </a:ext>
            </a:extLst>
          </p:cNvPr>
          <p:cNvSpPr/>
          <p:nvPr/>
        </p:nvSpPr>
        <p:spPr>
          <a:xfrm>
            <a:off x="7370091" y="3706164"/>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228" name="Group 227">
            <a:extLst>
              <a:ext uri="{FF2B5EF4-FFF2-40B4-BE49-F238E27FC236}">
                <a16:creationId xmlns:a16="http://schemas.microsoft.com/office/drawing/2014/main" id="{2094C5AE-2450-418C-A099-E5A69A0F65CD}"/>
              </a:ext>
            </a:extLst>
          </p:cNvPr>
          <p:cNvGrpSpPr/>
          <p:nvPr/>
        </p:nvGrpSpPr>
        <p:grpSpPr>
          <a:xfrm>
            <a:off x="7166024" y="3692372"/>
            <a:ext cx="41377" cy="51989"/>
            <a:chOff x="6693198" y="2832338"/>
            <a:chExt cx="118872" cy="224636"/>
          </a:xfrm>
          <a:solidFill>
            <a:schemeClr val="accent2">
              <a:lumMod val="75000"/>
            </a:schemeClr>
          </a:solidFill>
        </p:grpSpPr>
        <p:cxnSp>
          <p:nvCxnSpPr>
            <p:cNvPr id="231" name="Straight Connector 230">
              <a:extLst>
                <a:ext uri="{FF2B5EF4-FFF2-40B4-BE49-F238E27FC236}">
                  <a16:creationId xmlns:a16="http://schemas.microsoft.com/office/drawing/2014/main" id="{6C7CED45-76CF-42F0-822E-6126DB6081B8}"/>
                </a:ext>
              </a:extLst>
            </p:cNvPr>
            <p:cNvCxnSpPr>
              <a:cxnSpLocks/>
            </p:cNvCxnSpPr>
            <p:nvPr/>
          </p:nvCxnSpPr>
          <p:spPr>
            <a:xfrm flipV="1">
              <a:off x="6748305" y="2844627"/>
              <a:ext cx="0" cy="212341"/>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20FCB21D-8685-43FA-BCE7-2879BC612C58}"/>
                </a:ext>
              </a:extLst>
            </p:cNvPr>
            <p:cNvCxnSpPr>
              <a:cxnSpLocks/>
            </p:cNvCxnSpPr>
            <p:nvPr/>
          </p:nvCxnSpPr>
          <p:spPr>
            <a:xfrm flipH="1">
              <a:off x="6693198" y="2832338"/>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3A0D2A3F-BD3B-4C27-B9D7-4F8A6874397A}"/>
                </a:ext>
              </a:extLst>
            </p:cNvPr>
            <p:cNvCxnSpPr>
              <a:cxnSpLocks/>
            </p:cNvCxnSpPr>
            <p:nvPr/>
          </p:nvCxnSpPr>
          <p:spPr>
            <a:xfrm flipH="1">
              <a:off x="6693198" y="3056974"/>
              <a:ext cx="118872" cy="0"/>
            </a:xfrm>
            <a:prstGeom prst="line">
              <a:avLst/>
            </a:prstGeom>
            <a:grpFill/>
            <a:ln w="63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29" name="Isosceles Triangle 228">
            <a:extLst>
              <a:ext uri="{FF2B5EF4-FFF2-40B4-BE49-F238E27FC236}">
                <a16:creationId xmlns:a16="http://schemas.microsoft.com/office/drawing/2014/main" id="{87AE74A0-F646-4FC5-94EE-F1D1FB0EE77A}"/>
              </a:ext>
            </a:extLst>
          </p:cNvPr>
          <p:cNvSpPr/>
          <p:nvPr/>
        </p:nvSpPr>
        <p:spPr>
          <a:xfrm>
            <a:off x="7163656" y="3694329"/>
            <a:ext cx="43100" cy="44837"/>
          </a:xfrm>
          <a:prstGeom prst="triangle">
            <a:avLst/>
          </a:prstGeom>
          <a:solidFill>
            <a:schemeClr val="accent2">
              <a:lumMod val="75000"/>
            </a:schemeClr>
          </a:solidFill>
          <a:ln w="63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230" name="Freeform: Shape 229">
            <a:extLst>
              <a:ext uri="{FF2B5EF4-FFF2-40B4-BE49-F238E27FC236}">
                <a16:creationId xmlns:a16="http://schemas.microsoft.com/office/drawing/2014/main" id="{A2927D40-68A9-4329-A258-B3CF1C77CE6D}"/>
              </a:ext>
            </a:extLst>
          </p:cNvPr>
          <p:cNvSpPr/>
          <p:nvPr/>
        </p:nvSpPr>
        <p:spPr>
          <a:xfrm>
            <a:off x="5052434" y="3640583"/>
            <a:ext cx="2338395" cy="150612"/>
          </a:xfrm>
          <a:custGeom>
            <a:avLst/>
            <a:gdLst>
              <a:gd name="connsiteX0" fmla="*/ 0 w 5969000"/>
              <a:gd name="connsiteY0" fmla="*/ 412750 h 412750"/>
              <a:gd name="connsiteX1" fmla="*/ 222250 w 5969000"/>
              <a:gd name="connsiteY1" fmla="*/ 165100 h 412750"/>
              <a:gd name="connsiteX2" fmla="*/ 431800 w 5969000"/>
              <a:gd name="connsiteY2" fmla="*/ 234950 h 412750"/>
              <a:gd name="connsiteX3" fmla="*/ 615950 w 5969000"/>
              <a:gd name="connsiteY3" fmla="*/ 222250 h 412750"/>
              <a:gd name="connsiteX4" fmla="*/ 838200 w 5969000"/>
              <a:gd name="connsiteY4" fmla="*/ 234950 h 412750"/>
              <a:gd name="connsiteX5" fmla="*/ 1003300 w 5969000"/>
              <a:gd name="connsiteY5" fmla="*/ 184150 h 412750"/>
              <a:gd name="connsiteX6" fmla="*/ 1225550 w 5969000"/>
              <a:gd name="connsiteY6" fmla="*/ 139700 h 412750"/>
              <a:gd name="connsiteX7" fmla="*/ 1416050 w 5969000"/>
              <a:gd name="connsiteY7" fmla="*/ 120650 h 412750"/>
              <a:gd name="connsiteX8" fmla="*/ 1593850 w 5969000"/>
              <a:gd name="connsiteY8" fmla="*/ 127000 h 412750"/>
              <a:gd name="connsiteX9" fmla="*/ 1822450 w 5969000"/>
              <a:gd name="connsiteY9" fmla="*/ 12700 h 412750"/>
              <a:gd name="connsiteX10" fmla="*/ 2012950 w 5969000"/>
              <a:gd name="connsiteY10" fmla="*/ 12700 h 412750"/>
              <a:gd name="connsiteX11" fmla="*/ 2228850 w 5969000"/>
              <a:gd name="connsiteY11" fmla="*/ 101600 h 412750"/>
              <a:gd name="connsiteX12" fmla="*/ 2393950 w 5969000"/>
              <a:gd name="connsiteY12" fmla="*/ 88900 h 412750"/>
              <a:gd name="connsiteX13" fmla="*/ 2609850 w 5969000"/>
              <a:gd name="connsiteY13" fmla="*/ 95250 h 412750"/>
              <a:gd name="connsiteX14" fmla="*/ 2819400 w 5969000"/>
              <a:gd name="connsiteY14" fmla="*/ 57150 h 412750"/>
              <a:gd name="connsiteX15" fmla="*/ 3016250 w 5969000"/>
              <a:gd name="connsiteY15" fmla="*/ 0 h 412750"/>
              <a:gd name="connsiteX16" fmla="*/ 3187700 w 5969000"/>
              <a:gd name="connsiteY16" fmla="*/ 120650 h 412750"/>
              <a:gd name="connsiteX17" fmla="*/ 3397250 w 5969000"/>
              <a:gd name="connsiteY17" fmla="*/ 57150 h 412750"/>
              <a:gd name="connsiteX18" fmla="*/ 3594100 w 5969000"/>
              <a:gd name="connsiteY18" fmla="*/ 95250 h 412750"/>
              <a:gd name="connsiteX19" fmla="*/ 3803650 w 5969000"/>
              <a:gd name="connsiteY19" fmla="*/ 82550 h 412750"/>
              <a:gd name="connsiteX20" fmla="*/ 3987800 w 5969000"/>
              <a:gd name="connsiteY20" fmla="*/ 82550 h 412750"/>
              <a:gd name="connsiteX21" fmla="*/ 4184650 w 5969000"/>
              <a:gd name="connsiteY21" fmla="*/ 107950 h 412750"/>
              <a:gd name="connsiteX22" fmla="*/ 4362450 w 5969000"/>
              <a:gd name="connsiteY22" fmla="*/ 63500 h 412750"/>
              <a:gd name="connsiteX23" fmla="*/ 4578350 w 5969000"/>
              <a:gd name="connsiteY23" fmla="*/ 114300 h 412750"/>
              <a:gd name="connsiteX24" fmla="*/ 4762500 w 5969000"/>
              <a:gd name="connsiteY24" fmla="*/ 133350 h 412750"/>
              <a:gd name="connsiteX25" fmla="*/ 4991100 w 5969000"/>
              <a:gd name="connsiteY25" fmla="*/ 146050 h 412750"/>
              <a:gd name="connsiteX26" fmla="*/ 5168900 w 5969000"/>
              <a:gd name="connsiteY26" fmla="*/ 222250 h 412750"/>
              <a:gd name="connsiteX27" fmla="*/ 5359400 w 5969000"/>
              <a:gd name="connsiteY27" fmla="*/ 209550 h 412750"/>
              <a:gd name="connsiteX28" fmla="*/ 5600700 w 5969000"/>
              <a:gd name="connsiteY28" fmla="*/ 215900 h 412750"/>
              <a:gd name="connsiteX29" fmla="*/ 5772150 w 5969000"/>
              <a:gd name="connsiteY29" fmla="*/ 209550 h 412750"/>
              <a:gd name="connsiteX30" fmla="*/ 5969000 w 5969000"/>
              <a:gd name="connsiteY30" fmla="*/ 209550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6742906 w 6742906"/>
              <a:gd name="connsiteY30"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6547644 w 6742906"/>
              <a:gd name="connsiteY30" fmla="*/ 216694 h 412750"/>
              <a:gd name="connsiteX31" fmla="*/ 6742906 w 6742906"/>
              <a:gd name="connsiteY31"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6357144 w 6742906"/>
              <a:gd name="connsiteY30" fmla="*/ 209550 h 412750"/>
              <a:gd name="connsiteX31" fmla="*/ 6547644 w 6742906"/>
              <a:gd name="connsiteY31" fmla="*/ 216694 h 412750"/>
              <a:gd name="connsiteX32" fmla="*/ 6742906 w 6742906"/>
              <a:gd name="connsiteY32"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6357144 w 6742906"/>
              <a:gd name="connsiteY30" fmla="*/ 209550 h 412750"/>
              <a:gd name="connsiteX31" fmla="*/ 6152356 w 6742906"/>
              <a:gd name="connsiteY31" fmla="*/ 209550 h 412750"/>
              <a:gd name="connsiteX32" fmla="*/ 6547644 w 6742906"/>
              <a:gd name="connsiteY32" fmla="*/ 216694 h 412750"/>
              <a:gd name="connsiteX33" fmla="*/ 6742906 w 6742906"/>
              <a:gd name="connsiteY33"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5969000 w 6742906"/>
              <a:gd name="connsiteY30" fmla="*/ 209550 h 412750"/>
              <a:gd name="connsiteX31" fmla="*/ 6357144 w 6742906"/>
              <a:gd name="connsiteY31" fmla="*/ 209550 h 412750"/>
              <a:gd name="connsiteX32" fmla="*/ 6152356 w 6742906"/>
              <a:gd name="connsiteY32" fmla="*/ 209550 h 412750"/>
              <a:gd name="connsiteX33" fmla="*/ 6547644 w 6742906"/>
              <a:gd name="connsiteY33" fmla="*/ 216694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5969000 w 6742906"/>
              <a:gd name="connsiteY30" fmla="*/ 209550 h 412750"/>
              <a:gd name="connsiteX31" fmla="*/ 6357144 w 6742906"/>
              <a:gd name="connsiteY31" fmla="*/ 209550 h 412750"/>
              <a:gd name="connsiteX32" fmla="*/ 6152356 w 6742906"/>
              <a:gd name="connsiteY32" fmla="*/ 209550 h 412750"/>
              <a:gd name="connsiteX33" fmla="*/ 6542882 w 6742906"/>
              <a:gd name="connsiteY33" fmla="*/ 202407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5969000 w 6742906"/>
              <a:gd name="connsiteY30" fmla="*/ 209550 h 412750"/>
              <a:gd name="connsiteX31" fmla="*/ 6357144 w 6742906"/>
              <a:gd name="connsiteY31" fmla="*/ 209550 h 412750"/>
              <a:gd name="connsiteX32" fmla="*/ 6152356 w 6742906"/>
              <a:gd name="connsiteY32" fmla="*/ 209550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5969000 w 6742906"/>
              <a:gd name="connsiteY30" fmla="*/ 209550 h 412750"/>
              <a:gd name="connsiteX31" fmla="*/ 6357144 w 6742906"/>
              <a:gd name="connsiteY31" fmla="*/ 185738 h 412750"/>
              <a:gd name="connsiteX32" fmla="*/ 6152356 w 6742906"/>
              <a:gd name="connsiteY32" fmla="*/ 209550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5969000 w 6742906"/>
              <a:gd name="connsiteY30" fmla="*/ 209550 h 412750"/>
              <a:gd name="connsiteX31" fmla="*/ 6357144 w 6742906"/>
              <a:gd name="connsiteY31" fmla="*/ 185738 h 412750"/>
              <a:gd name="connsiteX32" fmla="*/ 6545263 w 6742906"/>
              <a:gd name="connsiteY32" fmla="*/ 211932 h 412750"/>
              <a:gd name="connsiteX33" fmla="*/ 6742906 w 6742906"/>
              <a:gd name="connsiteY33"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5969000 w 6742906"/>
              <a:gd name="connsiteY30" fmla="*/ 209550 h 412750"/>
              <a:gd name="connsiteX31" fmla="*/ 6159500 w 6742906"/>
              <a:gd name="connsiteY31" fmla="*/ 200025 h 412750"/>
              <a:gd name="connsiteX32" fmla="*/ 6357144 w 6742906"/>
              <a:gd name="connsiteY32" fmla="*/ 185738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5969000 w 6742906"/>
              <a:gd name="connsiteY30" fmla="*/ 209550 h 412750"/>
              <a:gd name="connsiteX31" fmla="*/ 6159500 w 6742906"/>
              <a:gd name="connsiteY31" fmla="*/ 200025 h 412750"/>
              <a:gd name="connsiteX32" fmla="*/ 6357144 w 6742906"/>
              <a:gd name="connsiteY32" fmla="*/ 185738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5969000 w 6742906"/>
              <a:gd name="connsiteY30" fmla="*/ 209550 h 412750"/>
              <a:gd name="connsiteX31" fmla="*/ 6161882 w 6742906"/>
              <a:gd name="connsiteY31" fmla="*/ 200025 h 412750"/>
              <a:gd name="connsiteX32" fmla="*/ 6357144 w 6742906"/>
              <a:gd name="connsiteY32" fmla="*/ 185738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5969000 w 6742906"/>
              <a:gd name="connsiteY30" fmla="*/ 209550 h 412750"/>
              <a:gd name="connsiteX31" fmla="*/ 6149975 w 6742906"/>
              <a:gd name="connsiteY31" fmla="*/ 183356 h 412750"/>
              <a:gd name="connsiteX32" fmla="*/ 6357144 w 6742906"/>
              <a:gd name="connsiteY32" fmla="*/ 185738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5969000 w 6742906"/>
              <a:gd name="connsiteY30" fmla="*/ 209550 h 412750"/>
              <a:gd name="connsiteX31" fmla="*/ 6149975 w 6742906"/>
              <a:gd name="connsiteY31" fmla="*/ 183356 h 412750"/>
              <a:gd name="connsiteX32" fmla="*/ 6357144 w 6742906"/>
              <a:gd name="connsiteY32" fmla="*/ 185738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5969000 w 6742906"/>
              <a:gd name="connsiteY30" fmla="*/ 209550 h 412750"/>
              <a:gd name="connsiteX31" fmla="*/ 6149975 w 6742906"/>
              <a:gd name="connsiteY31" fmla="*/ 183356 h 412750"/>
              <a:gd name="connsiteX32" fmla="*/ 6352381 w 6742906"/>
              <a:gd name="connsiteY32" fmla="*/ 192882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5969000 w 6742906"/>
              <a:gd name="connsiteY30" fmla="*/ 209550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72150 w 6742906"/>
              <a:gd name="connsiteY29" fmla="*/ 209550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64242 w 6742906"/>
              <a:gd name="connsiteY29" fmla="*/ 194863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64242 w 6742906"/>
              <a:gd name="connsiteY29" fmla="*/ 191474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600700 w 6742906"/>
              <a:gd name="connsiteY28" fmla="*/ 215900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22250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70030 w 6742906"/>
              <a:gd name="connsiteY26" fmla="*/ 207563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91100 w 6742906"/>
              <a:gd name="connsiteY25" fmla="*/ 146050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73024 w 6742906"/>
              <a:gd name="connsiteY25" fmla="*/ 141531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2500 w 6742906"/>
              <a:gd name="connsiteY24" fmla="*/ 133350 h 412750"/>
              <a:gd name="connsiteX25" fmla="*/ 4969634 w 6742906"/>
              <a:gd name="connsiteY25" fmla="*/ 140401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69279 w 6742906"/>
              <a:gd name="connsiteY24" fmla="*/ 118663 h 412750"/>
              <a:gd name="connsiteX25" fmla="*/ 4969634 w 6742906"/>
              <a:gd name="connsiteY25" fmla="*/ 140401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8350 w 6742906"/>
              <a:gd name="connsiteY23" fmla="*/ 114300 h 412750"/>
              <a:gd name="connsiteX24" fmla="*/ 4770409 w 6742906"/>
              <a:gd name="connsiteY24" fmla="*/ 113014 h 412750"/>
              <a:gd name="connsiteX25" fmla="*/ 4969634 w 6742906"/>
              <a:gd name="connsiteY25" fmla="*/ 140401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62450 w 6742906"/>
              <a:gd name="connsiteY22" fmla="*/ 63500 h 412750"/>
              <a:gd name="connsiteX23" fmla="*/ 4572701 w 6742906"/>
              <a:gd name="connsiteY23" fmla="*/ 98483 h 412750"/>
              <a:gd name="connsiteX24" fmla="*/ 4770409 w 6742906"/>
              <a:gd name="connsiteY24" fmla="*/ 113014 h 412750"/>
              <a:gd name="connsiteX25" fmla="*/ 4969634 w 6742906"/>
              <a:gd name="connsiteY25" fmla="*/ 140401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4650 w 6742906"/>
              <a:gd name="connsiteY21" fmla="*/ 107950 h 412750"/>
              <a:gd name="connsiteX22" fmla="*/ 4376007 w 6742906"/>
              <a:gd name="connsiteY22" fmla="*/ 63500 h 412750"/>
              <a:gd name="connsiteX23" fmla="*/ 4572701 w 6742906"/>
              <a:gd name="connsiteY23" fmla="*/ 98483 h 412750"/>
              <a:gd name="connsiteX24" fmla="*/ 4770409 w 6742906"/>
              <a:gd name="connsiteY24" fmla="*/ 113014 h 412750"/>
              <a:gd name="connsiteX25" fmla="*/ 4969634 w 6742906"/>
              <a:gd name="connsiteY25" fmla="*/ 140401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7800 w 6742906"/>
              <a:gd name="connsiteY20" fmla="*/ 82550 h 412750"/>
              <a:gd name="connsiteX21" fmla="*/ 4181261 w 6742906"/>
              <a:gd name="connsiteY21" fmla="*/ 93263 h 412750"/>
              <a:gd name="connsiteX22" fmla="*/ 4376007 w 6742906"/>
              <a:gd name="connsiteY22" fmla="*/ 63500 h 412750"/>
              <a:gd name="connsiteX23" fmla="*/ 4572701 w 6742906"/>
              <a:gd name="connsiteY23" fmla="*/ 98483 h 412750"/>
              <a:gd name="connsiteX24" fmla="*/ 4770409 w 6742906"/>
              <a:gd name="connsiteY24" fmla="*/ 113014 h 412750"/>
              <a:gd name="connsiteX25" fmla="*/ 4969634 w 6742906"/>
              <a:gd name="connsiteY25" fmla="*/ 140401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803650 w 6742906"/>
              <a:gd name="connsiteY19" fmla="*/ 82550 h 412750"/>
              <a:gd name="connsiteX20" fmla="*/ 3981021 w 6742906"/>
              <a:gd name="connsiteY20" fmla="*/ 70123 h 412750"/>
              <a:gd name="connsiteX21" fmla="*/ 4181261 w 6742906"/>
              <a:gd name="connsiteY21" fmla="*/ 93263 h 412750"/>
              <a:gd name="connsiteX22" fmla="*/ 4376007 w 6742906"/>
              <a:gd name="connsiteY22" fmla="*/ 63500 h 412750"/>
              <a:gd name="connsiteX23" fmla="*/ 4572701 w 6742906"/>
              <a:gd name="connsiteY23" fmla="*/ 98483 h 412750"/>
              <a:gd name="connsiteX24" fmla="*/ 4770409 w 6742906"/>
              <a:gd name="connsiteY24" fmla="*/ 113014 h 412750"/>
              <a:gd name="connsiteX25" fmla="*/ 4969634 w 6742906"/>
              <a:gd name="connsiteY25" fmla="*/ 140401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94100 w 6742906"/>
              <a:gd name="connsiteY18" fmla="*/ 95250 h 412750"/>
              <a:gd name="connsiteX19" fmla="*/ 3785574 w 6742906"/>
              <a:gd name="connsiteY19" fmla="*/ 70123 h 412750"/>
              <a:gd name="connsiteX20" fmla="*/ 3981021 w 6742906"/>
              <a:gd name="connsiteY20" fmla="*/ 70123 h 412750"/>
              <a:gd name="connsiteX21" fmla="*/ 4181261 w 6742906"/>
              <a:gd name="connsiteY21" fmla="*/ 93263 h 412750"/>
              <a:gd name="connsiteX22" fmla="*/ 4376007 w 6742906"/>
              <a:gd name="connsiteY22" fmla="*/ 63500 h 412750"/>
              <a:gd name="connsiteX23" fmla="*/ 4572701 w 6742906"/>
              <a:gd name="connsiteY23" fmla="*/ 98483 h 412750"/>
              <a:gd name="connsiteX24" fmla="*/ 4770409 w 6742906"/>
              <a:gd name="connsiteY24" fmla="*/ 113014 h 412750"/>
              <a:gd name="connsiteX25" fmla="*/ 4969634 w 6742906"/>
              <a:gd name="connsiteY25" fmla="*/ 140401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7250 w 6742906"/>
              <a:gd name="connsiteY17" fmla="*/ 57150 h 412750"/>
              <a:gd name="connsiteX18" fmla="*/ 3588451 w 6742906"/>
              <a:gd name="connsiteY18" fmla="*/ 54579 h 412750"/>
              <a:gd name="connsiteX19" fmla="*/ 3785574 w 6742906"/>
              <a:gd name="connsiteY19" fmla="*/ 70123 h 412750"/>
              <a:gd name="connsiteX20" fmla="*/ 3981021 w 6742906"/>
              <a:gd name="connsiteY20" fmla="*/ 70123 h 412750"/>
              <a:gd name="connsiteX21" fmla="*/ 4181261 w 6742906"/>
              <a:gd name="connsiteY21" fmla="*/ 93263 h 412750"/>
              <a:gd name="connsiteX22" fmla="*/ 4376007 w 6742906"/>
              <a:gd name="connsiteY22" fmla="*/ 63500 h 412750"/>
              <a:gd name="connsiteX23" fmla="*/ 4572701 w 6742906"/>
              <a:gd name="connsiteY23" fmla="*/ 98483 h 412750"/>
              <a:gd name="connsiteX24" fmla="*/ 4770409 w 6742906"/>
              <a:gd name="connsiteY24" fmla="*/ 113014 h 412750"/>
              <a:gd name="connsiteX25" fmla="*/ 4969634 w 6742906"/>
              <a:gd name="connsiteY25" fmla="*/ 140401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120650 h 412750"/>
              <a:gd name="connsiteX17" fmla="*/ 3392731 w 6742906"/>
              <a:gd name="connsiteY17" fmla="*/ 24387 h 412750"/>
              <a:gd name="connsiteX18" fmla="*/ 3588451 w 6742906"/>
              <a:gd name="connsiteY18" fmla="*/ 54579 h 412750"/>
              <a:gd name="connsiteX19" fmla="*/ 3785574 w 6742906"/>
              <a:gd name="connsiteY19" fmla="*/ 70123 h 412750"/>
              <a:gd name="connsiteX20" fmla="*/ 3981021 w 6742906"/>
              <a:gd name="connsiteY20" fmla="*/ 70123 h 412750"/>
              <a:gd name="connsiteX21" fmla="*/ 4181261 w 6742906"/>
              <a:gd name="connsiteY21" fmla="*/ 93263 h 412750"/>
              <a:gd name="connsiteX22" fmla="*/ 4376007 w 6742906"/>
              <a:gd name="connsiteY22" fmla="*/ 63500 h 412750"/>
              <a:gd name="connsiteX23" fmla="*/ 4572701 w 6742906"/>
              <a:gd name="connsiteY23" fmla="*/ 98483 h 412750"/>
              <a:gd name="connsiteX24" fmla="*/ 4770409 w 6742906"/>
              <a:gd name="connsiteY24" fmla="*/ 113014 h 412750"/>
              <a:gd name="connsiteX25" fmla="*/ 4969634 w 6742906"/>
              <a:gd name="connsiteY25" fmla="*/ 140401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7700 w 6742906"/>
              <a:gd name="connsiteY16" fmla="*/ 91276 h 412750"/>
              <a:gd name="connsiteX17" fmla="*/ 3392731 w 6742906"/>
              <a:gd name="connsiteY17" fmla="*/ 24387 h 412750"/>
              <a:gd name="connsiteX18" fmla="*/ 3588451 w 6742906"/>
              <a:gd name="connsiteY18" fmla="*/ 54579 h 412750"/>
              <a:gd name="connsiteX19" fmla="*/ 3785574 w 6742906"/>
              <a:gd name="connsiteY19" fmla="*/ 70123 h 412750"/>
              <a:gd name="connsiteX20" fmla="*/ 3981021 w 6742906"/>
              <a:gd name="connsiteY20" fmla="*/ 70123 h 412750"/>
              <a:gd name="connsiteX21" fmla="*/ 4181261 w 6742906"/>
              <a:gd name="connsiteY21" fmla="*/ 93263 h 412750"/>
              <a:gd name="connsiteX22" fmla="*/ 4376007 w 6742906"/>
              <a:gd name="connsiteY22" fmla="*/ 63500 h 412750"/>
              <a:gd name="connsiteX23" fmla="*/ 4572701 w 6742906"/>
              <a:gd name="connsiteY23" fmla="*/ 98483 h 412750"/>
              <a:gd name="connsiteX24" fmla="*/ 4770409 w 6742906"/>
              <a:gd name="connsiteY24" fmla="*/ 113014 h 412750"/>
              <a:gd name="connsiteX25" fmla="*/ 4969634 w 6742906"/>
              <a:gd name="connsiteY25" fmla="*/ 140401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5441 w 6742906"/>
              <a:gd name="connsiteY16" fmla="*/ 99184 h 412750"/>
              <a:gd name="connsiteX17" fmla="*/ 3392731 w 6742906"/>
              <a:gd name="connsiteY17" fmla="*/ 24387 h 412750"/>
              <a:gd name="connsiteX18" fmla="*/ 3588451 w 6742906"/>
              <a:gd name="connsiteY18" fmla="*/ 54579 h 412750"/>
              <a:gd name="connsiteX19" fmla="*/ 3785574 w 6742906"/>
              <a:gd name="connsiteY19" fmla="*/ 70123 h 412750"/>
              <a:gd name="connsiteX20" fmla="*/ 3981021 w 6742906"/>
              <a:gd name="connsiteY20" fmla="*/ 70123 h 412750"/>
              <a:gd name="connsiteX21" fmla="*/ 4181261 w 6742906"/>
              <a:gd name="connsiteY21" fmla="*/ 93263 h 412750"/>
              <a:gd name="connsiteX22" fmla="*/ 4376007 w 6742906"/>
              <a:gd name="connsiteY22" fmla="*/ 63500 h 412750"/>
              <a:gd name="connsiteX23" fmla="*/ 4572701 w 6742906"/>
              <a:gd name="connsiteY23" fmla="*/ 98483 h 412750"/>
              <a:gd name="connsiteX24" fmla="*/ 4770409 w 6742906"/>
              <a:gd name="connsiteY24" fmla="*/ 113014 h 412750"/>
              <a:gd name="connsiteX25" fmla="*/ 4969634 w 6742906"/>
              <a:gd name="connsiteY25" fmla="*/ 140401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5441 w 6742906"/>
              <a:gd name="connsiteY16" fmla="*/ 95795 h 412750"/>
              <a:gd name="connsiteX17" fmla="*/ 3392731 w 6742906"/>
              <a:gd name="connsiteY17" fmla="*/ 24387 h 412750"/>
              <a:gd name="connsiteX18" fmla="*/ 3588451 w 6742906"/>
              <a:gd name="connsiteY18" fmla="*/ 54579 h 412750"/>
              <a:gd name="connsiteX19" fmla="*/ 3785574 w 6742906"/>
              <a:gd name="connsiteY19" fmla="*/ 70123 h 412750"/>
              <a:gd name="connsiteX20" fmla="*/ 3981021 w 6742906"/>
              <a:gd name="connsiteY20" fmla="*/ 70123 h 412750"/>
              <a:gd name="connsiteX21" fmla="*/ 4181261 w 6742906"/>
              <a:gd name="connsiteY21" fmla="*/ 93263 h 412750"/>
              <a:gd name="connsiteX22" fmla="*/ 4376007 w 6742906"/>
              <a:gd name="connsiteY22" fmla="*/ 63500 h 412750"/>
              <a:gd name="connsiteX23" fmla="*/ 4572701 w 6742906"/>
              <a:gd name="connsiteY23" fmla="*/ 98483 h 412750"/>
              <a:gd name="connsiteX24" fmla="*/ 4770409 w 6742906"/>
              <a:gd name="connsiteY24" fmla="*/ 113014 h 412750"/>
              <a:gd name="connsiteX25" fmla="*/ 4969634 w 6742906"/>
              <a:gd name="connsiteY25" fmla="*/ 140401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2750 h 412750"/>
              <a:gd name="connsiteX1" fmla="*/ 222250 w 6742906"/>
              <a:gd name="connsiteY1" fmla="*/ 165100 h 412750"/>
              <a:gd name="connsiteX2" fmla="*/ 431800 w 6742906"/>
              <a:gd name="connsiteY2" fmla="*/ 234950 h 412750"/>
              <a:gd name="connsiteX3" fmla="*/ 615950 w 6742906"/>
              <a:gd name="connsiteY3" fmla="*/ 222250 h 412750"/>
              <a:gd name="connsiteX4" fmla="*/ 838200 w 6742906"/>
              <a:gd name="connsiteY4" fmla="*/ 234950 h 412750"/>
              <a:gd name="connsiteX5" fmla="*/ 1003300 w 6742906"/>
              <a:gd name="connsiteY5" fmla="*/ 184150 h 412750"/>
              <a:gd name="connsiteX6" fmla="*/ 1225550 w 6742906"/>
              <a:gd name="connsiteY6" fmla="*/ 139700 h 412750"/>
              <a:gd name="connsiteX7" fmla="*/ 1416050 w 6742906"/>
              <a:gd name="connsiteY7" fmla="*/ 120650 h 412750"/>
              <a:gd name="connsiteX8" fmla="*/ 1593850 w 6742906"/>
              <a:gd name="connsiteY8" fmla="*/ 127000 h 412750"/>
              <a:gd name="connsiteX9" fmla="*/ 1822450 w 6742906"/>
              <a:gd name="connsiteY9" fmla="*/ 12700 h 412750"/>
              <a:gd name="connsiteX10" fmla="*/ 2012950 w 6742906"/>
              <a:gd name="connsiteY10" fmla="*/ 12700 h 412750"/>
              <a:gd name="connsiteX11" fmla="*/ 2228850 w 6742906"/>
              <a:gd name="connsiteY11" fmla="*/ 101600 h 412750"/>
              <a:gd name="connsiteX12" fmla="*/ 2393950 w 6742906"/>
              <a:gd name="connsiteY12" fmla="*/ 88900 h 412750"/>
              <a:gd name="connsiteX13" fmla="*/ 2609850 w 6742906"/>
              <a:gd name="connsiteY13" fmla="*/ 95250 h 412750"/>
              <a:gd name="connsiteX14" fmla="*/ 2819400 w 6742906"/>
              <a:gd name="connsiteY14" fmla="*/ 57150 h 412750"/>
              <a:gd name="connsiteX15" fmla="*/ 3016250 w 6742906"/>
              <a:gd name="connsiteY15" fmla="*/ 0 h 412750"/>
              <a:gd name="connsiteX16" fmla="*/ 3185441 w 6742906"/>
              <a:gd name="connsiteY16" fmla="*/ 93536 h 412750"/>
              <a:gd name="connsiteX17" fmla="*/ 3392731 w 6742906"/>
              <a:gd name="connsiteY17" fmla="*/ 24387 h 412750"/>
              <a:gd name="connsiteX18" fmla="*/ 3588451 w 6742906"/>
              <a:gd name="connsiteY18" fmla="*/ 54579 h 412750"/>
              <a:gd name="connsiteX19" fmla="*/ 3785574 w 6742906"/>
              <a:gd name="connsiteY19" fmla="*/ 70123 h 412750"/>
              <a:gd name="connsiteX20" fmla="*/ 3981021 w 6742906"/>
              <a:gd name="connsiteY20" fmla="*/ 70123 h 412750"/>
              <a:gd name="connsiteX21" fmla="*/ 4181261 w 6742906"/>
              <a:gd name="connsiteY21" fmla="*/ 93263 h 412750"/>
              <a:gd name="connsiteX22" fmla="*/ 4376007 w 6742906"/>
              <a:gd name="connsiteY22" fmla="*/ 63500 h 412750"/>
              <a:gd name="connsiteX23" fmla="*/ 4572701 w 6742906"/>
              <a:gd name="connsiteY23" fmla="*/ 98483 h 412750"/>
              <a:gd name="connsiteX24" fmla="*/ 4770409 w 6742906"/>
              <a:gd name="connsiteY24" fmla="*/ 113014 h 412750"/>
              <a:gd name="connsiteX25" fmla="*/ 4969634 w 6742906"/>
              <a:gd name="connsiteY25" fmla="*/ 140401 h 412750"/>
              <a:gd name="connsiteX26" fmla="*/ 5168900 w 6742906"/>
              <a:gd name="connsiteY26" fmla="*/ 204174 h 412750"/>
              <a:gd name="connsiteX27" fmla="*/ 5359400 w 6742906"/>
              <a:gd name="connsiteY27" fmla="*/ 209550 h 412750"/>
              <a:gd name="connsiteX28" fmla="*/ 5560029 w 6742906"/>
              <a:gd name="connsiteY28" fmla="*/ 184267 h 412750"/>
              <a:gd name="connsiteX29" fmla="*/ 5761982 w 6742906"/>
              <a:gd name="connsiteY29" fmla="*/ 186955 h 412750"/>
              <a:gd name="connsiteX30" fmla="*/ 5952331 w 6742906"/>
              <a:gd name="connsiteY30" fmla="*/ 185738 h 412750"/>
              <a:gd name="connsiteX31" fmla="*/ 6149975 w 6742906"/>
              <a:gd name="connsiteY31" fmla="*/ 183356 h 412750"/>
              <a:gd name="connsiteX32" fmla="*/ 6345237 w 6742906"/>
              <a:gd name="connsiteY32" fmla="*/ 190501 h 412750"/>
              <a:gd name="connsiteX33" fmla="*/ 6545263 w 6742906"/>
              <a:gd name="connsiteY33" fmla="*/ 211932 h 412750"/>
              <a:gd name="connsiteX34" fmla="*/ 6742906 w 6742906"/>
              <a:gd name="connsiteY34" fmla="*/ 216694 h 412750"/>
              <a:gd name="connsiteX0" fmla="*/ 0 w 6742906"/>
              <a:gd name="connsiteY0" fmla="*/ 410491 h 410491"/>
              <a:gd name="connsiteX1" fmla="*/ 222250 w 6742906"/>
              <a:gd name="connsiteY1" fmla="*/ 162841 h 410491"/>
              <a:gd name="connsiteX2" fmla="*/ 431800 w 6742906"/>
              <a:gd name="connsiteY2" fmla="*/ 232691 h 410491"/>
              <a:gd name="connsiteX3" fmla="*/ 615950 w 6742906"/>
              <a:gd name="connsiteY3" fmla="*/ 219991 h 410491"/>
              <a:gd name="connsiteX4" fmla="*/ 838200 w 6742906"/>
              <a:gd name="connsiteY4" fmla="*/ 232691 h 410491"/>
              <a:gd name="connsiteX5" fmla="*/ 1003300 w 6742906"/>
              <a:gd name="connsiteY5" fmla="*/ 181891 h 410491"/>
              <a:gd name="connsiteX6" fmla="*/ 1225550 w 6742906"/>
              <a:gd name="connsiteY6" fmla="*/ 137441 h 410491"/>
              <a:gd name="connsiteX7" fmla="*/ 1416050 w 6742906"/>
              <a:gd name="connsiteY7" fmla="*/ 118391 h 410491"/>
              <a:gd name="connsiteX8" fmla="*/ 1593850 w 6742906"/>
              <a:gd name="connsiteY8" fmla="*/ 124741 h 410491"/>
              <a:gd name="connsiteX9" fmla="*/ 1822450 w 6742906"/>
              <a:gd name="connsiteY9" fmla="*/ 10441 h 410491"/>
              <a:gd name="connsiteX10" fmla="*/ 2012950 w 6742906"/>
              <a:gd name="connsiteY10" fmla="*/ 10441 h 410491"/>
              <a:gd name="connsiteX11" fmla="*/ 2228850 w 6742906"/>
              <a:gd name="connsiteY11" fmla="*/ 99341 h 410491"/>
              <a:gd name="connsiteX12" fmla="*/ 2393950 w 6742906"/>
              <a:gd name="connsiteY12" fmla="*/ 86641 h 410491"/>
              <a:gd name="connsiteX13" fmla="*/ 2609850 w 6742906"/>
              <a:gd name="connsiteY13" fmla="*/ 92991 h 410491"/>
              <a:gd name="connsiteX14" fmla="*/ 2819400 w 6742906"/>
              <a:gd name="connsiteY14" fmla="*/ 54891 h 410491"/>
              <a:gd name="connsiteX15" fmla="*/ 2992525 w 6742906"/>
              <a:gd name="connsiteY15" fmla="*/ 0 h 410491"/>
              <a:gd name="connsiteX16" fmla="*/ 3185441 w 6742906"/>
              <a:gd name="connsiteY16" fmla="*/ 91277 h 410491"/>
              <a:gd name="connsiteX17" fmla="*/ 3392731 w 6742906"/>
              <a:gd name="connsiteY17" fmla="*/ 22128 h 410491"/>
              <a:gd name="connsiteX18" fmla="*/ 3588451 w 6742906"/>
              <a:gd name="connsiteY18" fmla="*/ 52320 h 410491"/>
              <a:gd name="connsiteX19" fmla="*/ 3785574 w 6742906"/>
              <a:gd name="connsiteY19" fmla="*/ 67864 h 410491"/>
              <a:gd name="connsiteX20" fmla="*/ 3981021 w 6742906"/>
              <a:gd name="connsiteY20" fmla="*/ 67864 h 410491"/>
              <a:gd name="connsiteX21" fmla="*/ 4181261 w 6742906"/>
              <a:gd name="connsiteY21" fmla="*/ 91004 h 410491"/>
              <a:gd name="connsiteX22" fmla="*/ 4376007 w 6742906"/>
              <a:gd name="connsiteY22" fmla="*/ 61241 h 410491"/>
              <a:gd name="connsiteX23" fmla="*/ 4572701 w 6742906"/>
              <a:gd name="connsiteY23" fmla="*/ 96224 h 410491"/>
              <a:gd name="connsiteX24" fmla="*/ 4770409 w 6742906"/>
              <a:gd name="connsiteY24" fmla="*/ 110755 h 410491"/>
              <a:gd name="connsiteX25" fmla="*/ 4969634 w 6742906"/>
              <a:gd name="connsiteY25" fmla="*/ 138142 h 410491"/>
              <a:gd name="connsiteX26" fmla="*/ 5168900 w 6742906"/>
              <a:gd name="connsiteY26" fmla="*/ 201915 h 410491"/>
              <a:gd name="connsiteX27" fmla="*/ 5359400 w 6742906"/>
              <a:gd name="connsiteY27" fmla="*/ 207291 h 410491"/>
              <a:gd name="connsiteX28" fmla="*/ 5560029 w 6742906"/>
              <a:gd name="connsiteY28" fmla="*/ 182008 h 410491"/>
              <a:gd name="connsiteX29" fmla="*/ 5761982 w 6742906"/>
              <a:gd name="connsiteY29" fmla="*/ 184696 h 410491"/>
              <a:gd name="connsiteX30" fmla="*/ 5952331 w 6742906"/>
              <a:gd name="connsiteY30" fmla="*/ 183479 h 410491"/>
              <a:gd name="connsiteX31" fmla="*/ 6149975 w 6742906"/>
              <a:gd name="connsiteY31" fmla="*/ 181097 h 410491"/>
              <a:gd name="connsiteX32" fmla="*/ 6345237 w 6742906"/>
              <a:gd name="connsiteY32" fmla="*/ 188242 h 410491"/>
              <a:gd name="connsiteX33" fmla="*/ 6545263 w 6742906"/>
              <a:gd name="connsiteY33" fmla="*/ 209673 h 410491"/>
              <a:gd name="connsiteX34" fmla="*/ 6742906 w 6742906"/>
              <a:gd name="connsiteY34" fmla="*/ 214435 h 410491"/>
              <a:gd name="connsiteX0" fmla="*/ 0 w 6742906"/>
              <a:gd name="connsiteY0" fmla="*/ 404842 h 404842"/>
              <a:gd name="connsiteX1" fmla="*/ 222250 w 6742906"/>
              <a:gd name="connsiteY1" fmla="*/ 157192 h 404842"/>
              <a:gd name="connsiteX2" fmla="*/ 431800 w 6742906"/>
              <a:gd name="connsiteY2" fmla="*/ 227042 h 404842"/>
              <a:gd name="connsiteX3" fmla="*/ 615950 w 6742906"/>
              <a:gd name="connsiteY3" fmla="*/ 214342 h 404842"/>
              <a:gd name="connsiteX4" fmla="*/ 838200 w 6742906"/>
              <a:gd name="connsiteY4" fmla="*/ 227042 h 404842"/>
              <a:gd name="connsiteX5" fmla="*/ 1003300 w 6742906"/>
              <a:gd name="connsiteY5" fmla="*/ 176242 h 404842"/>
              <a:gd name="connsiteX6" fmla="*/ 1225550 w 6742906"/>
              <a:gd name="connsiteY6" fmla="*/ 131792 h 404842"/>
              <a:gd name="connsiteX7" fmla="*/ 1416050 w 6742906"/>
              <a:gd name="connsiteY7" fmla="*/ 112742 h 404842"/>
              <a:gd name="connsiteX8" fmla="*/ 1593850 w 6742906"/>
              <a:gd name="connsiteY8" fmla="*/ 119092 h 404842"/>
              <a:gd name="connsiteX9" fmla="*/ 1822450 w 6742906"/>
              <a:gd name="connsiteY9" fmla="*/ 4792 h 404842"/>
              <a:gd name="connsiteX10" fmla="*/ 2012950 w 6742906"/>
              <a:gd name="connsiteY10" fmla="*/ 4792 h 404842"/>
              <a:gd name="connsiteX11" fmla="*/ 2228850 w 6742906"/>
              <a:gd name="connsiteY11" fmla="*/ 93692 h 404842"/>
              <a:gd name="connsiteX12" fmla="*/ 2393950 w 6742906"/>
              <a:gd name="connsiteY12" fmla="*/ 80992 h 404842"/>
              <a:gd name="connsiteX13" fmla="*/ 2609850 w 6742906"/>
              <a:gd name="connsiteY13" fmla="*/ 87342 h 404842"/>
              <a:gd name="connsiteX14" fmla="*/ 2819400 w 6742906"/>
              <a:gd name="connsiteY14" fmla="*/ 49242 h 404842"/>
              <a:gd name="connsiteX15" fmla="*/ 2991396 w 6742906"/>
              <a:gd name="connsiteY15" fmla="*/ 0 h 404842"/>
              <a:gd name="connsiteX16" fmla="*/ 3185441 w 6742906"/>
              <a:gd name="connsiteY16" fmla="*/ 85628 h 404842"/>
              <a:gd name="connsiteX17" fmla="*/ 3392731 w 6742906"/>
              <a:gd name="connsiteY17" fmla="*/ 16479 h 404842"/>
              <a:gd name="connsiteX18" fmla="*/ 3588451 w 6742906"/>
              <a:gd name="connsiteY18" fmla="*/ 46671 h 404842"/>
              <a:gd name="connsiteX19" fmla="*/ 3785574 w 6742906"/>
              <a:gd name="connsiteY19" fmla="*/ 62215 h 404842"/>
              <a:gd name="connsiteX20" fmla="*/ 3981021 w 6742906"/>
              <a:gd name="connsiteY20" fmla="*/ 62215 h 404842"/>
              <a:gd name="connsiteX21" fmla="*/ 4181261 w 6742906"/>
              <a:gd name="connsiteY21" fmla="*/ 85355 h 404842"/>
              <a:gd name="connsiteX22" fmla="*/ 4376007 w 6742906"/>
              <a:gd name="connsiteY22" fmla="*/ 55592 h 404842"/>
              <a:gd name="connsiteX23" fmla="*/ 4572701 w 6742906"/>
              <a:gd name="connsiteY23" fmla="*/ 90575 h 404842"/>
              <a:gd name="connsiteX24" fmla="*/ 4770409 w 6742906"/>
              <a:gd name="connsiteY24" fmla="*/ 105106 h 404842"/>
              <a:gd name="connsiteX25" fmla="*/ 4969634 w 6742906"/>
              <a:gd name="connsiteY25" fmla="*/ 132493 h 404842"/>
              <a:gd name="connsiteX26" fmla="*/ 5168900 w 6742906"/>
              <a:gd name="connsiteY26" fmla="*/ 196266 h 404842"/>
              <a:gd name="connsiteX27" fmla="*/ 5359400 w 6742906"/>
              <a:gd name="connsiteY27" fmla="*/ 201642 h 404842"/>
              <a:gd name="connsiteX28" fmla="*/ 5560029 w 6742906"/>
              <a:gd name="connsiteY28" fmla="*/ 176359 h 404842"/>
              <a:gd name="connsiteX29" fmla="*/ 5761982 w 6742906"/>
              <a:gd name="connsiteY29" fmla="*/ 179047 h 404842"/>
              <a:gd name="connsiteX30" fmla="*/ 5952331 w 6742906"/>
              <a:gd name="connsiteY30" fmla="*/ 177830 h 404842"/>
              <a:gd name="connsiteX31" fmla="*/ 6149975 w 6742906"/>
              <a:gd name="connsiteY31" fmla="*/ 175448 h 404842"/>
              <a:gd name="connsiteX32" fmla="*/ 6345237 w 6742906"/>
              <a:gd name="connsiteY32" fmla="*/ 182593 h 404842"/>
              <a:gd name="connsiteX33" fmla="*/ 6545263 w 6742906"/>
              <a:gd name="connsiteY33" fmla="*/ 204024 h 404842"/>
              <a:gd name="connsiteX34" fmla="*/ 6742906 w 6742906"/>
              <a:gd name="connsiteY34" fmla="*/ 208786 h 404842"/>
              <a:gd name="connsiteX0" fmla="*/ 0 w 6742906"/>
              <a:gd name="connsiteY0" fmla="*/ 404842 h 404842"/>
              <a:gd name="connsiteX1" fmla="*/ 222250 w 6742906"/>
              <a:gd name="connsiteY1" fmla="*/ 157192 h 404842"/>
              <a:gd name="connsiteX2" fmla="*/ 431800 w 6742906"/>
              <a:gd name="connsiteY2" fmla="*/ 227042 h 404842"/>
              <a:gd name="connsiteX3" fmla="*/ 615950 w 6742906"/>
              <a:gd name="connsiteY3" fmla="*/ 214342 h 404842"/>
              <a:gd name="connsiteX4" fmla="*/ 838200 w 6742906"/>
              <a:gd name="connsiteY4" fmla="*/ 227042 h 404842"/>
              <a:gd name="connsiteX5" fmla="*/ 1003300 w 6742906"/>
              <a:gd name="connsiteY5" fmla="*/ 176242 h 404842"/>
              <a:gd name="connsiteX6" fmla="*/ 1225550 w 6742906"/>
              <a:gd name="connsiteY6" fmla="*/ 131792 h 404842"/>
              <a:gd name="connsiteX7" fmla="*/ 1416050 w 6742906"/>
              <a:gd name="connsiteY7" fmla="*/ 112742 h 404842"/>
              <a:gd name="connsiteX8" fmla="*/ 1593850 w 6742906"/>
              <a:gd name="connsiteY8" fmla="*/ 119092 h 404842"/>
              <a:gd name="connsiteX9" fmla="*/ 1822450 w 6742906"/>
              <a:gd name="connsiteY9" fmla="*/ 4792 h 404842"/>
              <a:gd name="connsiteX10" fmla="*/ 2012950 w 6742906"/>
              <a:gd name="connsiteY10" fmla="*/ 4792 h 404842"/>
              <a:gd name="connsiteX11" fmla="*/ 2228850 w 6742906"/>
              <a:gd name="connsiteY11" fmla="*/ 93692 h 404842"/>
              <a:gd name="connsiteX12" fmla="*/ 2393950 w 6742906"/>
              <a:gd name="connsiteY12" fmla="*/ 80992 h 404842"/>
              <a:gd name="connsiteX13" fmla="*/ 2609850 w 6742906"/>
              <a:gd name="connsiteY13" fmla="*/ 87342 h 404842"/>
              <a:gd name="connsiteX14" fmla="*/ 2796805 w 6742906"/>
              <a:gd name="connsiteY14" fmla="*/ 45853 h 404842"/>
              <a:gd name="connsiteX15" fmla="*/ 2991396 w 6742906"/>
              <a:gd name="connsiteY15" fmla="*/ 0 h 404842"/>
              <a:gd name="connsiteX16" fmla="*/ 3185441 w 6742906"/>
              <a:gd name="connsiteY16" fmla="*/ 85628 h 404842"/>
              <a:gd name="connsiteX17" fmla="*/ 3392731 w 6742906"/>
              <a:gd name="connsiteY17" fmla="*/ 16479 h 404842"/>
              <a:gd name="connsiteX18" fmla="*/ 3588451 w 6742906"/>
              <a:gd name="connsiteY18" fmla="*/ 46671 h 404842"/>
              <a:gd name="connsiteX19" fmla="*/ 3785574 w 6742906"/>
              <a:gd name="connsiteY19" fmla="*/ 62215 h 404842"/>
              <a:gd name="connsiteX20" fmla="*/ 3981021 w 6742906"/>
              <a:gd name="connsiteY20" fmla="*/ 62215 h 404842"/>
              <a:gd name="connsiteX21" fmla="*/ 4181261 w 6742906"/>
              <a:gd name="connsiteY21" fmla="*/ 85355 h 404842"/>
              <a:gd name="connsiteX22" fmla="*/ 4376007 w 6742906"/>
              <a:gd name="connsiteY22" fmla="*/ 55592 h 404842"/>
              <a:gd name="connsiteX23" fmla="*/ 4572701 w 6742906"/>
              <a:gd name="connsiteY23" fmla="*/ 90575 h 404842"/>
              <a:gd name="connsiteX24" fmla="*/ 4770409 w 6742906"/>
              <a:gd name="connsiteY24" fmla="*/ 105106 h 404842"/>
              <a:gd name="connsiteX25" fmla="*/ 4969634 w 6742906"/>
              <a:gd name="connsiteY25" fmla="*/ 132493 h 404842"/>
              <a:gd name="connsiteX26" fmla="*/ 5168900 w 6742906"/>
              <a:gd name="connsiteY26" fmla="*/ 196266 h 404842"/>
              <a:gd name="connsiteX27" fmla="*/ 5359400 w 6742906"/>
              <a:gd name="connsiteY27" fmla="*/ 201642 h 404842"/>
              <a:gd name="connsiteX28" fmla="*/ 5560029 w 6742906"/>
              <a:gd name="connsiteY28" fmla="*/ 176359 h 404842"/>
              <a:gd name="connsiteX29" fmla="*/ 5761982 w 6742906"/>
              <a:gd name="connsiteY29" fmla="*/ 179047 h 404842"/>
              <a:gd name="connsiteX30" fmla="*/ 5952331 w 6742906"/>
              <a:gd name="connsiteY30" fmla="*/ 177830 h 404842"/>
              <a:gd name="connsiteX31" fmla="*/ 6149975 w 6742906"/>
              <a:gd name="connsiteY31" fmla="*/ 175448 h 404842"/>
              <a:gd name="connsiteX32" fmla="*/ 6345237 w 6742906"/>
              <a:gd name="connsiteY32" fmla="*/ 182593 h 404842"/>
              <a:gd name="connsiteX33" fmla="*/ 6545263 w 6742906"/>
              <a:gd name="connsiteY33" fmla="*/ 204024 h 404842"/>
              <a:gd name="connsiteX34" fmla="*/ 6742906 w 6742906"/>
              <a:gd name="connsiteY34" fmla="*/ 208786 h 404842"/>
              <a:gd name="connsiteX0" fmla="*/ 0 w 6742906"/>
              <a:gd name="connsiteY0" fmla="*/ 404842 h 404842"/>
              <a:gd name="connsiteX1" fmla="*/ 222250 w 6742906"/>
              <a:gd name="connsiteY1" fmla="*/ 157192 h 404842"/>
              <a:gd name="connsiteX2" fmla="*/ 431800 w 6742906"/>
              <a:gd name="connsiteY2" fmla="*/ 227042 h 404842"/>
              <a:gd name="connsiteX3" fmla="*/ 615950 w 6742906"/>
              <a:gd name="connsiteY3" fmla="*/ 214342 h 404842"/>
              <a:gd name="connsiteX4" fmla="*/ 838200 w 6742906"/>
              <a:gd name="connsiteY4" fmla="*/ 227042 h 404842"/>
              <a:gd name="connsiteX5" fmla="*/ 1003300 w 6742906"/>
              <a:gd name="connsiteY5" fmla="*/ 176242 h 404842"/>
              <a:gd name="connsiteX6" fmla="*/ 1225550 w 6742906"/>
              <a:gd name="connsiteY6" fmla="*/ 131792 h 404842"/>
              <a:gd name="connsiteX7" fmla="*/ 1416050 w 6742906"/>
              <a:gd name="connsiteY7" fmla="*/ 112742 h 404842"/>
              <a:gd name="connsiteX8" fmla="*/ 1593850 w 6742906"/>
              <a:gd name="connsiteY8" fmla="*/ 119092 h 404842"/>
              <a:gd name="connsiteX9" fmla="*/ 1822450 w 6742906"/>
              <a:gd name="connsiteY9" fmla="*/ 4792 h 404842"/>
              <a:gd name="connsiteX10" fmla="*/ 2012950 w 6742906"/>
              <a:gd name="connsiteY10" fmla="*/ 4792 h 404842"/>
              <a:gd name="connsiteX11" fmla="*/ 2228850 w 6742906"/>
              <a:gd name="connsiteY11" fmla="*/ 93692 h 404842"/>
              <a:gd name="connsiteX12" fmla="*/ 2393950 w 6742906"/>
              <a:gd name="connsiteY12" fmla="*/ 80992 h 404842"/>
              <a:gd name="connsiteX13" fmla="*/ 2597423 w 6742906"/>
              <a:gd name="connsiteY13" fmla="*/ 52319 h 404842"/>
              <a:gd name="connsiteX14" fmla="*/ 2796805 w 6742906"/>
              <a:gd name="connsiteY14" fmla="*/ 45853 h 404842"/>
              <a:gd name="connsiteX15" fmla="*/ 2991396 w 6742906"/>
              <a:gd name="connsiteY15" fmla="*/ 0 h 404842"/>
              <a:gd name="connsiteX16" fmla="*/ 3185441 w 6742906"/>
              <a:gd name="connsiteY16" fmla="*/ 85628 h 404842"/>
              <a:gd name="connsiteX17" fmla="*/ 3392731 w 6742906"/>
              <a:gd name="connsiteY17" fmla="*/ 16479 h 404842"/>
              <a:gd name="connsiteX18" fmla="*/ 3588451 w 6742906"/>
              <a:gd name="connsiteY18" fmla="*/ 46671 h 404842"/>
              <a:gd name="connsiteX19" fmla="*/ 3785574 w 6742906"/>
              <a:gd name="connsiteY19" fmla="*/ 62215 h 404842"/>
              <a:gd name="connsiteX20" fmla="*/ 3981021 w 6742906"/>
              <a:gd name="connsiteY20" fmla="*/ 62215 h 404842"/>
              <a:gd name="connsiteX21" fmla="*/ 4181261 w 6742906"/>
              <a:gd name="connsiteY21" fmla="*/ 85355 h 404842"/>
              <a:gd name="connsiteX22" fmla="*/ 4376007 w 6742906"/>
              <a:gd name="connsiteY22" fmla="*/ 55592 h 404842"/>
              <a:gd name="connsiteX23" fmla="*/ 4572701 w 6742906"/>
              <a:gd name="connsiteY23" fmla="*/ 90575 h 404842"/>
              <a:gd name="connsiteX24" fmla="*/ 4770409 w 6742906"/>
              <a:gd name="connsiteY24" fmla="*/ 105106 h 404842"/>
              <a:gd name="connsiteX25" fmla="*/ 4969634 w 6742906"/>
              <a:gd name="connsiteY25" fmla="*/ 132493 h 404842"/>
              <a:gd name="connsiteX26" fmla="*/ 5168900 w 6742906"/>
              <a:gd name="connsiteY26" fmla="*/ 196266 h 404842"/>
              <a:gd name="connsiteX27" fmla="*/ 5359400 w 6742906"/>
              <a:gd name="connsiteY27" fmla="*/ 201642 h 404842"/>
              <a:gd name="connsiteX28" fmla="*/ 5560029 w 6742906"/>
              <a:gd name="connsiteY28" fmla="*/ 176359 h 404842"/>
              <a:gd name="connsiteX29" fmla="*/ 5761982 w 6742906"/>
              <a:gd name="connsiteY29" fmla="*/ 179047 h 404842"/>
              <a:gd name="connsiteX30" fmla="*/ 5952331 w 6742906"/>
              <a:gd name="connsiteY30" fmla="*/ 177830 h 404842"/>
              <a:gd name="connsiteX31" fmla="*/ 6149975 w 6742906"/>
              <a:gd name="connsiteY31" fmla="*/ 175448 h 404842"/>
              <a:gd name="connsiteX32" fmla="*/ 6345237 w 6742906"/>
              <a:gd name="connsiteY32" fmla="*/ 182593 h 404842"/>
              <a:gd name="connsiteX33" fmla="*/ 6545263 w 6742906"/>
              <a:gd name="connsiteY33" fmla="*/ 204024 h 404842"/>
              <a:gd name="connsiteX34" fmla="*/ 6742906 w 6742906"/>
              <a:gd name="connsiteY34" fmla="*/ 208786 h 404842"/>
              <a:gd name="connsiteX0" fmla="*/ 0 w 6742906"/>
              <a:gd name="connsiteY0" fmla="*/ 404842 h 404842"/>
              <a:gd name="connsiteX1" fmla="*/ 222250 w 6742906"/>
              <a:gd name="connsiteY1" fmla="*/ 157192 h 404842"/>
              <a:gd name="connsiteX2" fmla="*/ 431800 w 6742906"/>
              <a:gd name="connsiteY2" fmla="*/ 227042 h 404842"/>
              <a:gd name="connsiteX3" fmla="*/ 615950 w 6742906"/>
              <a:gd name="connsiteY3" fmla="*/ 214342 h 404842"/>
              <a:gd name="connsiteX4" fmla="*/ 838200 w 6742906"/>
              <a:gd name="connsiteY4" fmla="*/ 227042 h 404842"/>
              <a:gd name="connsiteX5" fmla="*/ 1003300 w 6742906"/>
              <a:gd name="connsiteY5" fmla="*/ 176242 h 404842"/>
              <a:gd name="connsiteX6" fmla="*/ 1225550 w 6742906"/>
              <a:gd name="connsiteY6" fmla="*/ 131792 h 404842"/>
              <a:gd name="connsiteX7" fmla="*/ 1416050 w 6742906"/>
              <a:gd name="connsiteY7" fmla="*/ 112742 h 404842"/>
              <a:gd name="connsiteX8" fmla="*/ 1593850 w 6742906"/>
              <a:gd name="connsiteY8" fmla="*/ 119092 h 404842"/>
              <a:gd name="connsiteX9" fmla="*/ 1822450 w 6742906"/>
              <a:gd name="connsiteY9" fmla="*/ 4792 h 404842"/>
              <a:gd name="connsiteX10" fmla="*/ 2012950 w 6742906"/>
              <a:gd name="connsiteY10" fmla="*/ 4792 h 404842"/>
              <a:gd name="connsiteX11" fmla="*/ 2228850 w 6742906"/>
              <a:gd name="connsiteY11" fmla="*/ 93692 h 404842"/>
              <a:gd name="connsiteX12" fmla="*/ 2393950 w 6742906"/>
              <a:gd name="connsiteY12" fmla="*/ 80992 h 404842"/>
              <a:gd name="connsiteX13" fmla="*/ 2603072 w 6742906"/>
              <a:gd name="connsiteY13" fmla="*/ 51189 h 404842"/>
              <a:gd name="connsiteX14" fmla="*/ 2796805 w 6742906"/>
              <a:gd name="connsiteY14" fmla="*/ 45853 h 404842"/>
              <a:gd name="connsiteX15" fmla="*/ 2991396 w 6742906"/>
              <a:gd name="connsiteY15" fmla="*/ 0 h 404842"/>
              <a:gd name="connsiteX16" fmla="*/ 3185441 w 6742906"/>
              <a:gd name="connsiteY16" fmla="*/ 85628 h 404842"/>
              <a:gd name="connsiteX17" fmla="*/ 3392731 w 6742906"/>
              <a:gd name="connsiteY17" fmla="*/ 16479 h 404842"/>
              <a:gd name="connsiteX18" fmla="*/ 3588451 w 6742906"/>
              <a:gd name="connsiteY18" fmla="*/ 46671 h 404842"/>
              <a:gd name="connsiteX19" fmla="*/ 3785574 w 6742906"/>
              <a:gd name="connsiteY19" fmla="*/ 62215 h 404842"/>
              <a:gd name="connsiteX20" fmla="*/ 3981021 w 6742906"/>
              <a:gd name="connsiteY20" fmla="*/ 62215 h 404842"/>
              <a:gd name="connsiteX21" fmla="*/ 4181261 w 6742906"/>
              <a:gd name="connsiteY21" fmla="*/ 85355 h 404842"/>
              <a:gd name="connsiteX22" fmla="*/ 4376007 w 6742906"/>
              <a:gd name="connsiteY22" fmla="*/ 55592 h 404842"/>
              <a:gd name="connsiteX23" fmla="*/ 4572701 w 6742906"/>
              <a:gd name="connsiteY23" fmla="*/ 90575 h 404842"/>
              <a:gd name="connsiteX24" fmla="*/ 4770409 w 6742906"/>
              <a:gd name="connsiteY24" fmla="*/ 105106 h 404842"/>
              <a:gd name="connsiteX25" fmla="*/ 4969634 w 6742906"/>
              <a:gd name="connsiteY25" fmla="*/ 132493 h 404842"/>
              <a:gd name="connsiteX26" fmla="*/ 5168900 w 6742906"/>
              <a:gd name="connsiteY26" fmla="*/ 196266 h 404842"/>
              <a:gd name="connsiteX27" fmla="*/ 5359400 w 6742906"/>
              <a:gd name="connsiteY27" fmla="*/ 201642 h 404842"/>
              <a:gd name="connsiteX28" fmla="*/ 5560029 w 6742906"/>
              <a:gd name="connsiteY28" fmla="*/ 176359 h 404842"/>
              <a:gd name="connsiteX29" fmla="*/ 5761982 w 6742906"/>
              <a:gd name="connsiteY29" fmla="*/ 179047 h 404842"/>
              <a:gd name="connsiteX30" fmla="*/ 5952331 w 6742906"/>
              <a:gd name="connsiteY30" fmla="*/ 177830 h 404842"/>
              <a:gd name="connsiteX31" fmla="*/ 6149975 w 6742906"/>
              <a:gd name="connsiteY31" fmla="*/ 175448 h 404842"/>
              <a:gd name="connsiteX32" fmla="*/ 6345237 w 6742906"/>
              <a:gd name="connsiteY32" fmla="*/ 182593 h 404842"/>
              <a:gd name="connsiteX33" fmla="*/ 6545263 w 6742906"/>
              <a:gd name="connsiteY33" fmla="*/ 204024 h 404842"/>
              <a:gd name="connsiteX34" fmla="*/ 6742906 w 6742906"/>
              <a:gd name="connsiteY34" fmla="*/ 208786 h 404842"/>
              <a:gd name="connsiteX0" fmla="*/ 0 w 6742906"/>
              <a:gd name="connsiteY0" fmla="*/ 404842 h 404842"/>
              <a:gd name="connsiteX1" fmla="*/ 222250 w 6742906"/>
              <a:gd name="connsiteY1" fmla="*/ 157192 h 404842"/>
              <a:gd name="connsiteX2" fmla="*/ 431800 w 6742906"/>
              <a:gd name="connsiteY2" fmla="*/ 227042 h 404842"/>
              <a:gd name="connsiteX3" fmla="*/ 615950 w 6742906"/>
              <a:gd name="connsiteY3" fmla="*/ 214342 h 404842"/>
              <a:gd name="connsiteX4" fmla="*/ 838200 w 6742906"/>
              <a:gd name="connsiteY4" fmla="*/ 227042 h 404842"/>
              <a:gd name="connsiteX5" fmla="*/ 1003300 w 6742906"/>
              <a:gd name="connsiteY5" fmla="*/ 176242 h 404842"/>
              <a:gd name="connsiteX6" fmla="*/ 1225550 w 6742906"/>
              <a:gd name="connsiteY6" fmla="*/ 131792 h 404842"/>
              <a:gd name="connsiteX7" fmla="*/ 1416050 w 6742906"/>
              <a:gd name="connsiteY7" fmla="*/ 112742 h 404842"/>
              <a:gd name="connsiteX8" fmla="*/ 1593850 w 6742906"/>
              <a:gd name="connsiteY8" fmla="*/ 119092 h 404842"/>
              <a:gd name="connsiteX9" fmla="*/ 1822450 w 6742906"/>
              <a:gd name="connsiteY9" fmla="*/ 4792 h 404842"/>
              <a:gd name="connsiteX10" fmla="*/ 2012950 w 6742906"/>
              <a:gd name="connsiteY10" fmla="*/ 4792 h 404842"/>
              <a:gd name="connsiteX11" fmla="*/ 2228850 w 6742906"/>
              <a:gd name="connsiteY11" fmla="*/ 93692 h 404842"/>
              <a:gd name="connsiteX12" fmla="*/ 2393950 w 6742906"/>
              <a:gd name="connsiteY12" fmla="*/ 80992 h 404842"/>
              <a:gd name="connsiteX13" fmla="*/ 2598553 w 6742906"/>
              <a:gd name="connsiteY13" fmla="*/ 51189 h 404842"/>
              <a:gd name="connsiteX14" fmla="*/ 2796805 w 6742906"/>
              <a:gd name="connsiteY14" fmla="*/ 45853 h 404842"/>
              <a:gd name="connsiteX15" fmla="*/ 2991396 w 6742906"/>
              <a:gd name="connsiteY15" fmla="*/ 0 h 404842"/>
              <a:gd name="connsiteX16" fmla="*/ 3185441 w 6742906"/>
              <a:gd name="connsiteY16" fmla="*/ 85628 h 404842"/>
              <a:gd name="connsiteX17" fmla="*/ 3392731 w 6742906"/>
              <a:gd name="connsiteY17" fmla="*/ 16479 h 404842"/>
              <a:gd name="connsiteX18" fmla="*/ 3588451 w 6742906"/>
              <a:gd name="connsiteY18" fmla="*/ 46671 h 404842"/>
              <a:gd name="connsiteX19" fmla="*/ 3785574 w 6742906"/>
              <a:gd name="connsiteY19" fmla="*/ 62215 h 404842"/>
              <a:gd name="connsiteX20" fmla="*/ 3981021 w 6742906"/>
              <a:gd name="connsiteY20" fmla="*/ 62215 h 404842"/>
              <a:gd name="connsiteX21" fmla="*/ 4181261 w 6742906"/>
              <a:gd name="connsiteY21" fmla="*/ 85355 h 404842"/>
              <a:gd name="connsiteX22" fmla="*/ 4376007 w 6742906"/>
              <a:gd name="connsiteY22" fmla="*/ 55592 h 404842"/>
              <a:gd name="connsiteX23" fmla="*/ 4572701 w 6742906"/>
              <a:gd name="connsiteY23" fmla="*/ 90575 h 404842"/>
              <a:gd name="connsiteX24" fmla="*/ 4770409 w 6742906"/>
              <a:gd name="connsiteY24" fmla="*/ 105106 h 404842"/>
              <a:gd name="connsiteX25" fmla="*/ 4969634 w 6742906"/>
              <a:gd name="connsiteY25" fmla="*/ 132493 h 404842"/>
              <a:gd name="connsiteX26" fmla="*/ 5168900 w 6742906"/>
              <a:gd name="connsiteY26" fmla="*/ 196266 h 404842"/>
              <a:gd name="connsiteX27" fmla="*/ 5359400 w 6742906"/>
              <a:gd name="connsiteY27" fmla="*/ 201642 h 404842"/>
              <a:gd name="connsiteX28" fmla="*/ 5560029 w 6742906"/>
              <a:gd name="connsiteY28" fmla="*/ 176359 h 404842"/>
              <a:gd name="connsiteX29" fmla="*/ 5761982 w 6742906"/>
              <a:gd name="connsiteY29" fmla="*/ 179047 h 404842"/>
              <a:gd name="connsiteX30" fmla="*/ 5952331 w 6742906"/>
              <a:gd name="connsiteY30" fmla="*/ 177830 h 404842"/>
              <a:gd name="connsiteX31" fmla="*/ 6149975 w 6742906"/>
              <a:gd name="connsiteY31" fmla="*/ 175448 h 404842"/>
              <a:gd name="connsiteX32" fmla="*/ 6345237 w 6742906"/>
              <a:gd name="connsiteY32" fmla="*/ 182593 h 404842"/>
              <a:gd name="connsiteX33" fmla="*/ 6545263 w 6742906"/>
              <a:gd name="connsiteY33" fmla="*/ 204024 h 404842"/>
              <a:gd name="connsiteX34" fmla="*/ 6742906 w 6742906"/>
              <a:gd name="connsiteY34" fmla="*/ 208786 h 404842"/>
              <a:gd name="connsiteX0" fmla="*/ 0 w 6742906"/>
              <a:gd name="connsiteY0" fmla="*/ 404842 h 404842"/>
              <a:gd name="connsiteX1" fmla="*/ 222250 w 6742906"/>
              <a:gd name="connsiteY1" fmla="*/ 157192 h 404842"/>
              <a:gd name="connsiteX2" fmla="*/ 431800 w 6742906"/>
              <a:gd name="connsiteY2" fmla="*/ 227042 h 404842"/>
              <a:gd name="connsiteX3" fmla="*/ 615950 w 6742906"/>
              <a:gd name="connsiteY3" fmla="*/ 214342 h 404842"/>
              <a:gd name="connsiteX4" fmla="*/ 838200 w 6742906"/>
              <a:gd name="connsiteY4" fmla="*/ 227042 h 404842"/>
              <a:gd name="connsiteX5" fmla="*/ 1003300 w 6742906"/>
              <a:gd name="connsiteY5" fmla="*/ 176242 h 404842"/>
              <a:gd name="connsiteX6" fmla="*/ 1225550 w 6742906"/>
              <a:gd name="connsiteY6" fmla="*/ 131792 h 404842"/>
              <a:gd name="connsiteX7" fmla="*/ 1416050 w 6742906"/>
              <a:gd name="connsiteY7" fmla="*/ 112742 h 404842"/>
              <a:gd name="connsiteX8" fmla="*/ 1593850 w 6742906"/>
              <a:gd name="connsiteY8" fmla="*/ 119092 h 404842"/>
              <a:gd name="connsiteX9" fmla="*/ 1822450 w 6742906"/>
              <a:gd name="connsiteY9" fmla="*/ 4792 h 404842"/>
              <a:gd name="connsiteX10" fmla="*/ 2012950 w 6742906"/>
              <a:gd name="connsiteY10" fmla="*/ 4792 h 404842"/>
              <a:gd name="connsiteX11" fmla="*/ 2228850 w 6742906"/>
              <a:gd name="connsiteY11" fmla="*/ 93692 h 404842"/>
              <a:gd name="connsiteX12" fmla="*/ 2401859 w 6742906"/>
              <a:gd name="connsiteY12" fmla="*/ 56138 h 404842"/>
              <a:gd name="connsiteX13" fmla="*/ 2598553 w 6742906"/>
              <a:gd name="connsiteY13" fmla="*/ 51189 h 404842"/>
              <a:gd name="connsiteX14" fmla="*/ 2796805 w 6742906"/>
              <a:gd name="connsiteY14" fmla="*/ 45853 h 404842"/>
              <a:gd name="connsiteX15" fmla="*/ 2991396 w 6742906"/>
              <a:gd name="connsiteY15" fmla="*/ 0 h 404842"/>
              <a:gd name="connsiteX16" fmla="*/ 3185441 w 6742906"/>
              <a:gd name="connsiteY16" fmla="*/ 85628 h 404842"/>
              <a:gd name="connsiteX17" fmla="*/ 3392731 w 6742906"/>
              <a:gd name="connsiteY17" fmla="*/ 16479 h 404842"/>
              <a:gd name="connsiteX18" fmla="*/ 3588451 w 6742906"/>
              <a:gd name="connsiteY18" fmla="*/ 46671 h 404842"/>
              <a:gd name="connsiteX19" fmla="*/ 3785574 w 6742906"/>
              <a:gd name="connsiteY19" fmla="*/ 62215 h 404842"/>
              <a:gd name="connsiteX20" fmla="*/ 3981021 w 6742906"/>
              <a:gd name="connsiteY20" fmla="*/ 62215 h 404842"/>
              <a:gd name="connsiteX21" fmla="*/ 4181261 w 6742906"/>
              <a:gd name="connsiteY21" fmla="*/ 85355 h 404842"/>
              <a:gd name="connsiteX22" fmla="*/ 4376007 w 6742906"/>
              <a:gd name="connsiteY22" fmla="*/ 55592 h 404842"/>
              <a:gd name="connsiteX23" fmla="*/ 4572701 w 6742906"/>
              <a:gd name="connsiteY23" fmla="*/ 90575 h 404842"/>
              <a:gd name="connsiteX24" fmla="*/ 4770409 w 6742906"/>
              <a:gd name="connsiteY24" fmla="*/ 105106 h 404842"/>
              <a:gd name="connsiteX25" fmla="*/ 4969634 w 6742906"/>
              <a:gd name="connsiteY25" fmla="*/ 132493 h 404842"/>
              <a:gd name="connsiteX26" fmla="*/ 5168900 w 6742906"/>
              <a:gd name="connsiteY26" fmla="*/ 196266 h 404842"/>
              <a:gd name="connsiteX27" fmla="*/ 5359400 w 6742906"/>
              <a:gd name="connsiteY27" fmla="*/ 201642 h 404842"/>
              <a:gd name="connsiteX28" fmla="*/ 5560029 w 6742906"/>
              <a:gd name="connsiteY28" fmla="*/ 176359 h 404842"/>
              <a:gd name="connsiteX29" fmla="*/ 5761982 w 6742906"/>
              <a:gd name="connsiteY29" fmla="*/ 179047 h 404842"/>
              <a:gd name="connsiteX30" fmla="*/ 5952331 w 6742906"/>
              <a:gd name="connsiteY30" fmla="*/ 177830 h 404842"/>
              <a:gd name="connsiteX31" fmla="*/ 6149975 w 6742906"/>
              <a:gd name="connsiteY31" fmla="*/ 175448 h 404842"/>
              <a:gd name="connsiteX32" fmla="*/ 6345237 w 6742906"/>
              <a:gd name="connsiteY32" fmla="*/ 182593 h 404842"/>
              <a:gd name="connsiteX33" fmla="*/ 6545263 w 6742906"/>
              <a:gd name="connsiteY33" fmla="*/ 204024 h 404842"/>
              <a:gd name="connsiteX34" fmla="*/ 6742906 w 6742906"/>
              <a:gd name="connsiteY34" fmla="*/ 208786 h 404842"/>
              <a:gd name="connsiteX0" fmla="*/ 0 w 6742906"/>
              <a:gd name="connsiteY0" fmla="*/ 404842 h 404842"/>
              <a:gd name="connsiteX1" fmla="*/ 222250 w 6742906"/>
              <a:gd name="connsiteY1" fmla="*/ 157192 h 404842"/>
              <a:gd name="connsiteX2" fmla="*/ 431800 w 6742906"/>
              <a:gd name="connsiteY2" fmla="*/ 227042 h 404842"/>
              <a:gd name="connsiteX3" fmla="*/ 615950 w 6742906"/>
              <a:gd name="connsiteY3" fmla="*/ 214342 h 404842"/>
              <a:gd name="connsiteX4" fmla="*/ 838200 w 6742906"/>
              <a:gd name="connsiteY4" fmla="*/ 227042 h 404842"/>
              <a:gd name="connsiteX5" fmla="*/ 1003300 w 6742906"/>
              <a:gd name="connsiteY5" fmla="*/ 176242 h 404842"/>
              <a:gd name="connsiteX6" fmla="*/ 1225550 w 6742906"/>
              <a:gd name="connsiteY6" fmla="*/ 131792 h 404842"/>
              <a:gd name="connsiteX7" fmla="*/ 1416050 w 6742906"/>
              <a:gd name="connsiteY7" fmla="*/ 112742 h 404842"/>
              <a:gd name="connsiteX8" fmla="*/ 1593850 w 6742906"/>
              <a:gd name="connsiteY8" fmla="*/ 119092 h 404842"/>
              <a:gd name="connsiteX9" fmla="*/ 1822450 w 6742906"/>
              <a:gd name="connsiteY9" fmla="*/ 4792 h 404842"/>
              <a:gd name="connsiteX10" fmla="*/ 2012950 w 6742906"/>
              <a:gd name="connsiteY10" fmla="*/ 4792 h 404842"/>
              <a:gd name="connsiteX11" fmla="*/ 2209644 w 6742906"/>
              <a:gd name="connsiteY11" fmla="*/ 51890 h 404842"/>
              <a:gd name="connsiteX12" fmla="*/ 2401859 w 6742906"/>
              <a:gd name="connsiteY12" fmla="*/ 56138 h 404842"/>
              <a:gd name="connsiteX13" fmla="*/ 2598553 w 6742906"/>
              <a:gd name="connsiteY13" fmla="*/ 51189 h 404842"/>
              <a:gd name="connsiteX14" fmla="*/ 2796805 w 6742906"/>
              <a:gd name="connsiteY14" fmla="*/ 45853 h 404842"/>
              <a:gd name="connsiteX15" fmla="*/ 2991396 w 6742906"/>
              <a:gd name="connsiteY15" fmla="*/ 0 h 404842"/>
              <a:gd name="connsiteX16" fmla="*/ 3185441 w 6742906"/>
              <a:gd name="connsiteY16" fmla="*/ 85628 h 404842"/>
              <a:gd name="connsiteX17" fmla="*/ 3392731 w 6742906"/>
              <a:gd name="connsiteY17" fmla="*/ 16479 h 404842"/>
              <a:gd name="connsiteX18" fmla="*/ 3588451 w 6742906"/>
              <a:gd name="connsiteY18" fmla="*/ 46671 h 404842"/>
              <a:gd name="connsiteX19" fmla="*/ 3785574 w 6742906"/>
              <a:gd name="connsiteY19" fmla="*/ 62215 h 404842"/>
              <a:gd name="connsiteX20" fmla="*/ 3981021 w 6742906"/>
              <a:gd name="connsiteY20" fmla="*/ 62215 h 404842"/>
              <a:gd name="connsiteX21" fmla="*/ 4181261 w 6742906"/>
              <a:gd name="connsiteY21" fmla="*/ 85355 h 404842"/>
              <a:gd name="connsiteX22" fmla="*/ 4376007 w 6742906"/>
              <a:gd name="connsiteY22" fmla="*/ 55592 h 404842"/>
              <a:gd name="connsiteX23" fmla="*/ 4572701 w 6742906"/>
              <a:gd name="connsiteY23" fmla="*/ 90575 h 404842"/>
              <a:gd name="connsiteX24" fmla="*/ 4770409 w 6742906"/>
              <a:gd name="connsiteY24" fmla="*/ 105106 h 404842"/>
              <a:gd name="connsiteX25" fmla="*/ 4969634 w 6742906"/>
              <a:gd name="connsiteY25" fmla="*/ 132493 h 404842"/>
              <a:gd name="connsiteX26" fmla="*/ 5168900 w 6742906"/>
              <a:gd name="connsiteY26" fmla="*/ 196266 h 404842"/>
              <a:gd name="connsiteX27" fmla="*/ 5359400 w 6742906"/>
              <a:gd name="connsiteY27" fmla="*/ 201642 h 404842"/>
              <a:gd name="connsiteX28" fmla="*/ 5560029 w 6742906"/>
              <a:gd name="connsiteY28" fmla="*/ 176359 h 404842"/>
              <a:gd name="connsiteX29" fmla="*/ 5761982 w 6742906"/>
              <a:gd name="connsiteY29" fmla="*/ 179047 h 404842"/>
              <a:gd name="connsiteX30" fmla="*/ 5952331 w 6742906"/>
              <a:gd name="connsiteY30" fmla="*/ 177830 h 404842"/>
              <a:gd name="connsiteX31" fmla="*/ 6149975 w 6742906"/>
              <a:gd name="connsiteY31" fmla="*/ 175448 h 404842"/>
              <a:gd name="connsiteX32" fmla="*/ 6345237 w 6742906"/>
              <a:gd name="connsiteY32" fmla="*/ 182593 h 404842"/>
              <a:gd name="connsiteX33" fmla="*/ 6545263 w 6742906"/>
              <a:gd name="connsiteY33" fmla="*/ 204024 h 404842"/>
              <a:gd name="connsiteX34" fmla="*/ 6742906 w 6742906"/>
              <a:gd name="connsiteY34" fmla="*/ 208786 h 404842"/>
              <a:gd name="connsiteX0" fmla="*/ 0 w 6742906"/>
              <a:gd name="connsiteY0" fmla="*/ 404842 h 404842"/>
              <a:gd name="connsiteX1" fmla="*/ 222250 w 6742906"/>
              <a:gd name="connsiteY1" fmla="*/ 157192 h 404842"/>
              <a:gd name="connsiteX2" fmla="*/ 431800 w 6742906"/>
              <a:gd name="connsiteY2" fmla="*/ 227042 h 404842"/>
              <a:gd name="connsiteX3" fmla="*/ 615950 w 6742906"/>
              <a:gd name="connsiteY3" fmla="*/ 214342 h 404842"/>
              <a:gd name="connsiteX4" fmla="*/ 838200 w 6742906"/>
              <a:gd name="connsiteY4" fmla="*/ 227042 h 404842"/>
              <a:gd name="connsiteX5" fmla="*/ 1003300 w 6742906"/>
              <a:gd name="connsiteY5" fmla="*/ 176242 h 404842"/>
              <a:gd name="connsiteX6" fmla="*/ 1225550 w 6742906"/>
              <a:gd name="connsiteY6" fmla="*/ 131792 h 404842"/>
              <a:gd name="connsiteX7" fmla="*/ 1416050 w 6742906"/>
              <a:gd name="connsiteY7" fmla="*/ 112742 h 404842"/>
              <a:gd name="connsiteX8" fmla="*/ 1593850 w 6742906"/>
              <a:gd name="connsiteY8" fmla="*/ 119092 h 404842"/>
              <a:gd name="connsiteX9" fmla="*/ 1822450 w 6742906"/>
              <a:gd name="connsiteY9" fmla="*/ 4792 h 404842"/>
              <a:gd name="connsiteX10" fmla="*/ 2012950 w 6742906"/>
              <a:gd name="connsiteY10" fmla="*/ 4792 h 404842"/>
              <a:gd name="connsiteX11" fmla="*/ 2205125 w 6742906"/>
              <a:gd name="connsiteY11" fmla="*/ 48501 h 404842"/>
              <a:gd name="connsiteX12" fmla="*/ 2401859 w 6742906"/>
              <a:gd name="connsiteY12" fmla="*/ 56138 h 404842"/>
              <a:gd name="connsiteX13" fmla="*/ 2598553 w 6742906"/>
              <a:gd name="connsiteY13" fmla="*/ 51189 h 404842"/>
              <a:gd name="connsiteX14" fmla="*/ 2796805 w 6742906"/>
              <a:gd name="connsiteY14" fmla="*/ 45853 h 404842"/>
              <a:gd name="connsiteX15" fmla="*/ 2991396 w 6742906"/>
              <a:gd name="connsiteY15" fmla="*/ 0 h 404842"/>
              <a:gd name="connsiteX16" fmla="*/ 3185441 w 6742906"/>
              <a:gd name="connsiteY16" fmla="*/ 85628 h 404842"/>
              <a:gd name="connsiteX17" fmla="*/ 3392731 w 6742906"/>
              <a:gd name="connsiteY17" fmla="*/ 16479 h 404842"/>
              <a:gd name="connsiteX18" fmla="*/ 3588451 w 6742906"/>
              <a:gd name="connsiteY18" fmla="*/ 46671 h 404842"/>
              <a:gd name="connsiteX19" fmla="*/ 3785574 w 6742906"/>
              <a:gd name="connsiteY19" fmla="*/ 62215 h 404842"/>
              <a:gd name="connsiteX20" fmla="*/ 3981021 w 6742906"/>
              <a:gd name="connsiteY20" fmla="*/ 62215 h 404842"/>
              <a:gd name="connsiteX21" fmla="*/ 4181261 w 6742906"/>
              <a:gd name="connsiteY21" fmla="*/ 85355 h 404842"/>
              <a:gd name="connsiteX22" fmla="*/ 4376007 w 6742906"/>
              <a:gd name="connsiteY22" fmla="*/ 55592 h 404842"/>
              <a:gd name="connsiteX23" fmla="*/ 4572701 w 6742906"/>
              <a:gd name="connsiteY23" fmla="*/ 90575 h 404842"/>
              <a:gd name="connsiteX24" fmla="*/ 4770409 w 6742906"/>
              <a:gd name="connsiteY24" fmla="*/ 105106 h 404842"/>
              <a:gd name="connsiteX25" fmla="*/ 4969634 w 6742906"/>
              <a:gd name="connsiteY25" fmla="*/ 132493 h 404842"/>
              <a:gd name="connsiteX26" fmla="*/ 5168900 w 6742906"/>
              <a:gd name="connsiteY26" fmla="*/ 196266 h 404842"/>
              <a:gd name="connsiteX27" fmla="*/ 5359400 w 6742906"/>
              <a:gd name="connsiteY27" fmla="*/ 201642 h 404842"/>
              <a:gd name="connsiteX28" fmla="*/ 5560029 w 6742906"/>
              <a:gd name="connsiteY28" fmla="*/ 176359 h 404842"/>
              <a:gd name="connsiteX29" fmla="*/ 5761982 w 6742906"/>
              <a:gd name="connsiteY29" fmla="*/ 179047 h 404842"/>
              <a:gd name="connsiteX30" fmla="*/ 5952331 w 6742906"/>
              <a:gd name="connsiteY30" fmla="*/ 177830 h 404842"/>
              <a:gd name="connsiteX31" fmla="*/ 6149975 w 6742906"/>
              <a:gd name="connsiteY31" fmla="*/ 175448 h 404842"/>
              <a:gd name="connsiteX32" fmla="*/ 6345237 w 6742906"/>
              <a:gd name="connsiteY32" fmla="*/ 182593 h 404842"/>
              <a:gd name="connsiteX33" fmla="*/ 6545263 w 6742906"/>
              <a:gd name="connsiteY33" fmla="*/ 204024 h 404842"/>
              <a:gd name="connsiteX34" fmla="*/ 6742906 w 6742906"/>
              <a:gd name="connsiteY34" fmla="*/ 208786 h 404842"/>
              <a:gd name="connsiteX0" fmla="*/ 0 w 6742906"/>
              <a:gd name="connsiteY0" fmla="*/ 438462 h 438462"/>
              <a:gd name="connsiteX1" fmla="*/ 222250 w 6742906"/>
              <a:gd name="connsiteY1" fmla="*/ 190812 h 438462"/>
              <a:gd name="connsiteX2" fmla="*/ 431800 w 6742906"/>
              <a:gd name="connsiteY2" fmla="*/ 260662 h 438462"/>
              <a:gd name="connsiteX3" fmla="*/ 615950 w 6742906"/>
              <a:gd name="connsiteY3" fmla="*/ 247962 h 438462"/>
              <a:gd name="connsiteX4" fmla="*/ 838200 w 6742906"/>
              <a:gd name="connsiteY4" fmla="*/ 260662 h 438462"/>
              <a:gd name="connsiteX5" fmla="*/ 1003300 w 6742906"/>
              <a:gd name="connsiteY5" fmla="*/ 209862 h 438462"/>
              <a:gd name="connsiteX6" fmla="*/ 1225550 w 6742906"/>
              <a:gd name="connsiteY6" fmla="*/ 165412 h 438462"/>
              <a:gd name="connsiteX7" fmla="*/ 1416050 w 6742906"/>
              <a:gd name="connsiteY7" fmla="*/ 146362 h 438462"/>
              <a:gd name="connsiteX8" fmla="*/ 1593850 w 6742906"/>
              <a:gd name="connsiteY8" fmla="*/ 152712 h 438462"/>
              <a:gd name="connsiteX9" fmla="*/ 1822450 w 6742906"/>
              <a:gd name="connsiteY9" fmla="*/ 38412 h 438462"/>
              <a:gd name="connsiteX10" fmla="*/ 2001653 w 6742906"/>
              <a:gd name="connsiteY10" fmla="*/ 0 h 438462"/>
              <a:gd name="connsiteX11" fmla="*/ 2205125 w 6742906"/>
              <a:gd name="connsiteY11" fmla="*/ 82121 h 438462"/>
              <a:gd name="connsiteX12" fmla="*/ 2401859 w 6742906"/>
              <a:gd name="connsiteY12" fmla="*/ 89758 h 438462"/>
              <a:gd name="connsiteX13" fmla="*/ 2598553 w 6742906"/>
              <a:gd name="connsiteY13" fmla="*/ 84809 h 438462"/>
              <a:gd name="connsiteX14" fmla="*/ 2796805 w 6742906"/>
              <a:gd name="connsiteY14" fmla="*/ 79473 h 438462"/>
              <a:gd name="connsiteX15" fmla="*/ 2991396 w 6742906"/>
              <a:gd name="connsiteY15" fmla="*/ 33620 h 438462"/>
              <a:gd name="connsiteX16" fmla="*/ 3185441 w 6742906"/>
              <a:gd name="connsiteY16" fmla="*/ 119248 h 438462"/>
              <a:gd name="connsiteX17" fmla="*/ 3392731 w 6742906"/>
              <a:gd name="connsiteY17" fmla="*/ 50099 h 438462"/>
              <a:gd name="connsiteX18" fmla="*/ 3588451 w 6742906"/>
              <a:gd name="connsiteY18" fmla="*/ 80291 h 438462"/>
              <a:gd name="connsiteX19" fmla="*/ 3785574 w 6742906"/>
              <a:gd name="connsiteY19" fmla="*/ 95835 h 438462"/>
              <a:gd name="connsiteX20" fmla="*/ 3981021 w 6742906"/>
              <a:gd name="connsiteY20" fmla="*/ 95835 h 438462"/>
              <a:gd name="connsiteX21" fmla="*/ 4181261 w 6742906"/>
              <a:gd name="connsiteY21" fmla="*/ 118975 h 438462"/>
              <a:gd name="connsiteX22" fmla="*/ 4376007 w 6742906"/>
              <a:gd name="connsiteY22" fmla="*/ 89212 h 438462"/>
              <a:gd name="connsiteX23" fmla="*/ 4572701 w 6742906"/>
              <a:gd name="connsiteY23" fmla="*/ 124195 h 438462"/>
              <a:gd name="connsiteX24" fmla="*/ 4770409 w 6742906"/>
              <a:gd name="connsiteY24" fmla="*/ 138726 h 438462"/>
              <a:gd name="connsiteX25" fmla="*/ 4969634 w 6742906"/>
              <a:gd name="connsiteY25" fmla="*/ 166113 h 438462"/>
              <a:gd name="connsiteX26" fmla="*/ 5168900 w 6742906"/>
              <a:gd name="connsiteY26" fmla="*/ 229886 h 438462"/>
              <a:gd name="connsiteX27" fmla="*/ 5359400 w 6742906"/>
              <a:gd name="connsiteY27" fmla="*/ 235262 h 438462"/>
              <a:gd name="connsiteX28" fmla="*/ 5560029 w 6742906"/>
              <a:gd name="connsiteY28" fmla="*/ 209979 h 438462"/>
              <a:gd name="connsiteX29" fmla="*/ 5761982 w 6742906"/>
              <a:gd name="connsiteY29" fmla="*/ 212667 h 438462"/>
              <a:gd name="connsiteX30" fmla="*/ 5952331 w 6742906"/>
              <a:gd name="connsiteY30" fmla="*/ 211450 h 438462"/>
              <a:gd name="connsiteX31" fmla="*/ 6149975 w 6742906"/>
              <a:gd name="connsiteY31" fmla="*/ 209068 h 438462"/>
              <a:gd name="connsiteX32" fmla="*/ 6345237 w 6742906"/>
              <a:gd name="connsiteY32" fmla="*/ 216213 h 438462"/>
              <a:gd name="connsiteX33" fmla="*/ 6545263 w 6742906"/>
              <a:gd name="connsiteY33" fmla="*/ 237644 h 438462"/>
              <a:gd name="connsiteX34" fmla="*/ 6742906 w 6742906"/>
              <a:gd name="connsiteY34" fmla="*/ 242406 h 438462"/>
              <a:gd name="connsiteX0" fmla="*/ 0 w 6742906"/>
              <a:gd name="connsiteY0" fmla="*/ 440722 h 440722"/>
              <a:gd name="connsiteX1" fmla="*/ 222250 w 6742906"/>
              <a:gd name="connsiteY1" fmla="*/ 193072 h 440722"/>
              <a:gd name="connsiteX2" fmla="*/ 431800 w 6742906"/>
              <a:gd name="connsiteY2" fmla="*/ 262922 h 440722"/>
              <a:gd name="connsiteX3" fmla="*/ 615950 w 6742906"/>
              <a:gd name="connsiteY3" fmla="*/ 250222 h 440722"/>
              <a:gd name="connsiteX4" fmla="*/ 838200 w 6742906"/>
              <a:gd name="connsiteY4" fmla="*/ 262922 h 440722"/>
              <a:gd name="connsiteX5" fmla="*/ 1003300 w 6742906"/>
              <a:gd name="connsiteY5" fmla="*/ 212122 h 440722"/>
              <a:gd name="connsiteX6" fmla="*/ 1225550 w 6742906"/>
              <a:gd name="connsiteY6" fmla="*/ 167672 h 440722"/>
              <a:gd name="connsiteX7" fmla="*/ 1416050 w 6742906"/>
              <a:gd name="connsiteY7" fmla="*/ 148622 h 440722"/>
              <a:gd name="connsiteX8" fmla="*/ 1593850 w 6742906"/>
              <a:gd name="connsiteY8" fmla="*/ 154972 h 440722"/>
              <a:gd name="connsiteX9" fmla="*/ 1822450 w 6742906"/>
              <a:gd name="connsiteY9" fmla="*/ 40672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22250 w 6742906"/>
              <a:gd name="connsiteY1" fmla="*/ 193072 h 440722"/>
              <a:gd name="connsiteX2" fmla="*/ 431800 w 6742906"/>
              <a:gd name="connsiteY2" fmla="*/ 262922 h 440722"/>
              <a:gd name="connsiteX3" fmla="*/ 615950 w 6742906"/>
              <a:gd name="connsiteY3" fmla="*/ 250222 h 440722"/>
              <a:gd name="connsiteX4" fmla="*/ 838200 w 6742906"/>
              <a:gd name="connsiteY4" fmla="*/ 262922 h 440722"/>
              <a:gd name="connsiteX5" fmla="*/ 1003300 w 6742906"/>
              <a:gd name="connsiteY5" fmla="*/ 212122 h 440722"/>
              <a:gd name="connsiteX6" fmla="*/ 1225550 w 6742906"/>
              <a:gd name="connsiteY6" fmla="*/ 167672 h 440722"/>
              <a:gd name="connsiteX7" fmla="*/ 1416050 w 6742906"/>
              <a:gd name="connsiteY7" fmla="*/ 148622 h 440722"/>
              <a:gd name="connsiteX8" fmla="*/ 1593850 w 6742906"/>
              <a:gd name="connsiteY8" fmla="*/ 154972 h 440722"/>
              <a:gd name="connsiteX9" fmla="*/ 1805504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22250 w 6742906"/>
              <a:gd name="connsiteY1" fmla="*/ 193072 h 440722"/>
              <a:gd name="connsiteX2" fmla="*/ 431800 w 6742906"/>
              <a:gd name="connsiteY2" fmla="*/ 262922 h 440722"/>
              <a:gd name="connsiteX3" fmla="*/ 615950 w 6742906"/>
              <a:gd name="connsiteY3" fmla="*/ 250222 h 440722"/>
              <a:gd name="connsiteX4" fmla="*/ 838200 w 6742906"/>
              <a:gd name="connsiteY4" fmla="*/ 262922 h 440722"/>
              <a:gd name="connsiteX5" fmla="*/ 1003300 w 6742906"/>
              <a:gd name="connsiteY5" fmla="*/ 212122 h 440722"/>
              <a:gd name="connsiteX6" fmla="*/ 1225550 w 6742906"/>
              <a:gd name="connsiteY6" fmla="*/ 167672 h 440722"/>
              <a:gd name="connsiteX7" fmla="*/ 1416050 w 6742906"/>
              <a:gd name="connsiteY7" fmla="*/ 148622 h 440722"/>
              <a:gd name="connsiteX8" fmla="*/ 1593850 w 6742906"/>
              <a:gd name="connsiteY8" fmla="*/ 154972 h 440722"/>
              <a:gd name="connsiteX9" fmla="*/ 1810023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22250 w 6742906"/>
              <a:gd name="connsiteY1" fmla="*/ 193072 h 440722"/>
              <a:gd name="connsiteX2" fmla="*/ 431800 w 6742906"/>
              <a:gd name="connsiteY2" fmla="*/ 262922 h 440722"/>
              <a:gd name="connsiteX3" fmla="*/ 615950 w 6742906"/>
              <a:gd name="connsiteY3" fmla="*/ 250222 h 440722"/>
              <a:gd name="connsiteX4" fmla="*/ 838200 w 6742906"/>
              <a:gd name="connsiteY4" fmla="*/ 262922 h 440722"/>
              <a:gd name="connsiteX5" fmla="*/ 1003300 w 6742906"/>
              <a:gd name="connsiteY5" fmla="*/ 212122 h 440722"/>
              <a:gd name="connsiteX6" fmla="*/ 1225550 w 6742906"/>
              <a:gd name="connsiteY6" fmla="*/ 167672 h 440722"/>
              <a:gd name="connsiteX7" fmla="*/ 1416050 w 6742906"/>
              <a:gd name="connsiteY7" fmla="*/ 148622 h 440722"/>
              <a:gd name="connsiteX8" fmla="*/ 1607407 w 6742906"/>
              <a:gd name="connsiteY8" fmla="*/ 136896 h 440722"/>
              <a:gd name="connsiteX9" fmla="*/ 1810023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22250 w 6742906"/>
              <a:gd name="connsiteY1" fmla="*/ 193072 h 440722"/>
              <a:gd name="connsiteX2" fmla="*/ 431800 w 6742906"/>
              <a:gd name="connsiteY2" fmla="*/ 262922 h 440722"/>
              <a:gd name="connsiteX3" fmla="*/ 615950 w 6742906"/>
              <a:gd name="connsiteY3" fmla="*/ 250222 h 440722"/>
              <a:gd name="connsiteX4" fmla="*/ 838200 w 6742906"/>
              <a:gd name="connsiteY4" fmla="*/ 262922 h 440722"/>
              <a:gd name="connsiteX5" fmla="*/ 1003300 w 6742906"/>
              <a:gd name="connsiteY5" fmla="*/ 212122 h 440722"/>
              <a:gd name="connsiteX6" fmla="*/ 1225550 w 6742906"/>
              <a:gd name="connsiteY6" fmla="*/ 167672 h 440722"/>
              <a:gd name="connsiteX7" fmla="*/ 1416050 w 6742906"/>
              <a:gd name="connsiteY7" fmla="*/ 148622 h 440722"/>
              <a:gd name="connsiteX8" fmla="*/ 1608537 w 6742906"/>
              <a:gd name="connsiteY8" fmla="*/ 131247 h 440722"/>
              <a:gd name="connsiteX9" fmla="*/ 1810023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22250 w 6742906"/>
              <a:gd name="connsiteY1" fmla="*/ 193072 h 440722"/>
              <a:gd name="connsiteX2" fmla="*/ 431800 w 6742906"/>
              <a:gd name="connsiteY2" fmla="*/ 262922 h 440722"/>
              <a:gd name="connsiteX3" fmla="*/ 615950 w 6742906"/>
              <a:gd name="connsiteY3" fmla="*/ 250222 h 440722"/>
              <a:gd name="connsiteX4" fmla="*/ 838200 w 6742906"/>
              <a:gd name="connsiteY4" fmla="*/ 262922 h 440722"/>
              <a:gd name="connsiteX5" fmla="*/ 1003300 w 6742906"/>
              <a:gd name="connsiteY5" fmla="*/ 212122 h 440722"/>
              <a:gd name="connsiteX6" fmla="*/ 1225550 w 6742906"/>
              <a:gd name="connsiteY6" fmla="*/ 167672 h 440722"/>
              <a:gd name="connsiteX7" fmla="*/ 1416050 w 6742906"/>
              <a:gd name="connsiteY7" fmla="*/ 148622 h 440722"/>
              <a:gd name="connsiteX8" fmla="*/ 1609667 w 6742906"/>
              <a:gd name="connsiteY8" fmla="*/ 135766 h 440722"/>
              <a:gd name="connsiteX9" fmla="*/ 1810023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22250 w 6742906"/>
              <a:gd name="connsiteY1" fmla="*/ 193072 h 440722"/>
              <a:gd name="connsiteX2" fmla="*/ 431800 w 6742906"/>
              <a:gd name="connsiteY2" fmla="*/ 262922 h 440722"/>
              <a:gd name="connsiteX3" fmla="*/ 615950 w 6742906"/>
              <a:gd name="connsiteY3" fmla="*/ 250222 h 440722"/>
              <a:gd name="connsiteX4" fmla="*/ 838200 w 6742906"/>
              <a:gd name="connsiteY4" fmla="*/ 262922 h 440722"/>
              <a:gd name="connsiteX5" fmla="*/ 1003300 w 6742906"/>
              <a:gd name="connsiteY5" fmla="*/ 212122 h 440722"/>
              <a:gd name="connsiteX6" fmla="*/ 1225550 w 6742906"/>
              <a:gd name="connsiteY6" fmla="*/ 167672 h 440722"/>
              <a:gd name="connsiteX7" fmla="*/ 1416050 w 6742906"/>
              <a:gd name="connsiteY7" fmla="*/ 148622 h 440722"/>
              <a:gd name="connsiteX8" fmla="*/ 1611927 w 6742906"/>
              <a:gd name="connsiteY8" fmla="*/ 131247 h 440722"/>
              <a:gd name="connsiteX9" fmla="*/ 1810023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22250 w 6742906"/>
              <a:gd name="connsiteY1" fmla="*/ 193072 h 440722"/>
              <a:gd name="connsiteX2" fmla="*/ 431800 w 6742906"/>
              <a:gd name="connsiteY2" fmla="*/ 262922 h 440722"/>
              <a:gd name="connsiteX3" fmla="*/ 615950 w 6742906"/>
              <a:gd name="connsiteY3" fmla="*/ 250222 h 440722"/>
              <a:gd name="connsiteX4" fmla="*/ 838200 w 6742906"/>
              <a:gd name="connsiteY4" fmla="*/ 262922 h 440722"/>
              <a:gd name="connsiteX5" fmla="*/ 1003300 w 6742906"/>
              <a:gd name="connsiteY5" fmla="*/ 212122 h 440722"/>
              <a:gd name="connsiteX6" fmla="*/ 1225550 w 6742906"/>
              <a:gd name="connsiteY6" fmla="*/ 167672 h 440722"/>
              <a:gd name="connsiteX7" fmla="*/ 1413790 w 6742906"/>
              <a:gd name="connsiteY7" fmla="*/ 115859 h 440722"/>
              <a:gd name="connsiteX8" fmla="*/ 1611927 w 6742906"/>
              <a:gd name="connsiteY8" fmla="*/ 131247 h 440722"/>
              <a:gd name="connsiteX9" fmla="*/ 1810023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22250 w 6742906"/>
              <a:gd name="connsiteY1" fmla="*/ 193072 h 440722"/>
              <a:gd name="connsiteX2" fmla="*/ 431800 w 6742906"/>
              <a:gd name="connsiteY2" fmla="*/ 262922 h 440722"/>
              <a:gd name="connsiteX3" fmla="*/ 615950 w 6742906"/>
              <a:gd name="connsiteY3" fmla="*/ 250222 h 440722"/>
              <a:gd name="connsiteX4" fmla="*/ 838200 w 6742906"/>
              <a:gd name="connsiteY4" fmla="*/ 262922 h 440722"/>
              <a:gd name="connsiteX5" fmla="*/ 1003300 w 6742906"/>
              <a:gd name="connsiteY5" fmla="*/ 212122 h 440722"/>
              <a:gd name="connsiteX6" fmla="*/ 1215382 w 6742906"/>
              <a:gd name="connsiteY6" fmla="*/ 141688 h 440722"/>
              <a:gd name="connsiteX7" fmla="*/ 1413790 w 6742906"/>
              <a:gd name="connsiteY7" fmla="*/ 115859 h 440722"/>
              <a:gd name="connsiteX8" fmla="*/ 1611927 w 6742906"/>
              <a:gd name="connsiteY8" fmla="*/ 131247 h 440722"/>
              <a:gd name="connsiteX9" fmla="*/ 1810023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22250 w 6742906"/>
              <a:gd name="connsiteY1" fmla="*/ 193072 h 440722"/>
              <a:gd name="connsiteX2" fmla="*/ 431800 w 6742906"/>
              <a:gd name="connsiteY2" fmla="*/ 262922 h 440722"/>
              <a:gd name="connsiteX3" fmla="*/ 615950 w 6742906"/>
              <a:gd name="connsiteY3" fmla="*/ 250222 h 440722"/>
              <a:gd name="connsiteX4" fmla="*/ 838200 w 6742906"/>
              <a:gd name="connsiteY4" fmla="*/ 262922 h 440722"/>
              <a:gd name="connsiteX5" fmla="*/ 1022506 w 6742906"/>
              <a:gd name="connsiteY5" fmla="*/ 181618 h 440722"/>
              <a:gd name="connsiteX6" fmla="*/ 1215382 w 6742906"/>
              <a:gd name="connsiteY6" fmla="*/ 141688 h 440722"/>
              <a:gd name="connsiteX7" fmla="*/ 1413790 w 6742906"/>
              <a:gd name="connsiteY7" fmla="*/ 115859 h 440722"/>
              <a:gd name="connsiteX8" fmla="*/ 1611927 w 6742906"/>
              <a:gd name="connsiteY8" fmla="*/ 131247 h 440722"/>
              <a:gd name="connsiteX9" fmla="*/ 1810023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22250 w 6742906"/>
              <a:gd name="connsiteY1" fmla="*/ 193072 h 440722"/>
              <a:gd name="connsiteX2" fmla="*/ 431800 w 6742906"/>
              <a:gd name="connsiteY2" fmla="*/ 262922 h 440722"/>
              <a:gd name="connsiteX3" fmla="*/ 615950 w 6742906"/>
              <a:gd name="connsiteY3" fmla="*/ 250222 h 440722"/>
              <a:gd name="connsiteX4" fmla="*/ 824643 w 6742906"/>
              <a:gd name="connsiteY4" fmla="*/ 248235 h 440722"/>
              <a:gd name="connsiteX5" fmla="*/ 1022506 w 6742906"/>
              <a:gd name="connsiteY5" fmla="*/ 181618 h 440722"/>
              <a:gd name="connsiteX6" fmla="*/ 1215382 w 6742906"/>
              <a:gd name="connsiteY6" fmla="*/ 141688 h 440722"/>
              <a:gd name="connsiteX7" fmla="*/ 1413790 w 6742906"/>
              <a:gd name="connsiteY7" fmla="*/ 115859 h 440722"/>
              <a:gd name="connsiteX8" fmla="*/ 1611927 w 6742906"/>
              <a:gd name="connsiteY8" fmla="*/ 131247 h 440722"/>
              <a:gd name="connsiteX9" fmla="*/ 1810023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22250 w 6742906"/>
              <a:gd name="connsiteY1" fmla="*/ 193072 h 440722"/>
              <a:gd name="connsiteX2" fmla="*/ 431800 w 6742906"/>
              <a:gd name="connsiteY2" fmla="*/ 262922 h 440722"/>
              <a:gd name="connsiteX3" fmla="*/ 615950 w 6742906"/>
              <a:gd name="connsiteY3" fmla="*/ 250222 h 440722"/>
              <a:gd name="connsiteX4" fmla="*/ 816735 w 6742906"/>
              <a:gd name="connsiteY4" fmla="*/ 245976 h 440722"/>
              <a:gd name="connsiteX5" fmla="*/ 1022506 w 6742906"/>
              <a:gd name="connsiteY5" fmla="*/ 181618 h 440722"/>
              <a:gd name="connsiteX6" fmla="*/ 1215382 w 6742906"/>
              <a:gd name="connsiteY6" fmla="*/ 141688 h 440722"/>
              <a:gd name="connsiteX7" fmla="*/ 1413790 w 6742906"/>
              <a:gd name="connsiteY7" fmla="*/ 115859 h 440722"/>
              <a:gd name="connsiteX8" fmla="*/ 1611927 w 6742906"/>
              <a:gd name="connsiteY8" fmla="*/ 131247 h 440722"/>
              <a:gd name="connsiteX9" fmla="*/ 1810023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22250 w 6742906"/>
              <a:gd name="connsiteY1" fmla="*/ 193072 h 440722"/>
              <a:gd name="connsiteX2" fmla="*/ 431800 w 6742906"/>
              <a:gd name="connsiteY2" fmla="*/ 262922 h 440722"/>
              <a:gd name="connsiteX3" fmla="*/ 629507 w 6742906"/>
              <a:gd name="connsiteY3" fmla="*/ 229886 h 440722"/>
              <a:gd name="connsiteX4" fmla="*/ 816735 w 6742906"/>
              <a:gd name="connsiteY4" fmla="*/ 245976 h 440722"/>
              <a:gd name="connsiteX5" fmla="*/ 1022506 w 6742906"/>
              <a:gd name="connsiteY5" fmla="*/ 181618 h 440722"/>
              <a:gd name="connsiteX6" fmla="*/ 1215382 w 6742906"/>
              <a:gd name="connsiteY6" fmla="*/ 141688 h 440722"/>
              <a:gd name="connsiteX7" fmla="*/ 1413790 w 6742906"/>
              <a:gd name="connsiteY7" fmla="*/ 115859 h 440722"/>
              <a:gd name="connsiteX8" fmla="*/ 1611927 w 6742906"/>
              <a:gd name="connsiteY8" fmla="*/ 131247 h 440722"/>
              <a:gd name="connsiteX9" fmla="*/ 1810023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22250 w 6742906"/>
              <a:gd name="connsiteY1" fmla="*/ 193072 h 440722"/>
              <a:gd name="connsiteX2" fmla="*/ 431800 w 6742906"/>
              <a:gd name="connsiteY2" fmla="*/ 262922 h 440722"/>
              <a:gd name="connsiteX3" fmla="*/ 628377 w 6742906"/>
              <a:gd name="connsiteY3" fmla="*/ 229886 h 440722"/>
              <a:gd name="connsiteX4" fmla="*/ 816735 w 6742906"/>
              <a:gd name="connsiteY4" fmla="*/ 245976 h 440722"/>
              <a:gd name="connsiteX5" fmla="*/ 1022506 w 6742906"/>
              <a:gd name="connsiteY5" fmla="*/ 181618 h 440722"/>
              <a:gd name="connsiteX6" fmla="*/ 1215382 w 6742906"/>
              <a:gd name="connsiteY6" fmla="*/ 141688 h 440722"/>
              <a:gd name="connsiteX7" fmla="*/ 1413790 w 6742906"/>
              <a:gd name="connsiteY7" fmla="*/ 115859 h 440722"/>
              <a:gd name="connsiteX8" fmla="*/ 1611927 w 6742906"/>
              <a:gd name="connsiteY8" fmla="*/ 131247 h 440722"/>
              <a:gd name="connsiteX9" fmla="*/ 1810023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22250 w 6742906"/>
              <a:gd name="connsiteY1" fmla="*/ 193072 h 440722"/>
              <a:gd name="connsiteX2" fmla="*/ 423892 w 6742906"/>
              <a:gd name="connsiteY2" fmla="*/ 224510 h 440722"/>
              <a:gd name="connsiteX3" fmla="*/ 628377 w 6742906"/>
              <a:gd name="connsiteY3" fmla="*/ 229886 h 440722"/>
              <a:gd name="connsiteX4" fmla="*/ 816735 w 6742906"/>
              <a:gd name="connsiteY4" fmla="*/ 245976 h 440722"/>
              <a:gd name="connsiteX5" fmla="*/ 1022506 w 6742906"/>
              <a:gd name="connsiteY5" fmla="*/ 181618 h 440722"/>
              <a:gd name="connsiteX6" fmla="*/ 1215382 w 6742906"/>
              <a:gd name="connsiteY6" fmla="*/ 141688 h 440722"/>
              <a:gd name="connsiteX7" fmla="*/ 1413790 w 6742906"/>
              <a:gd name="connsiteY7" fmla="*/ 115859 h 440722"/>
              <a:gd name="connsiteX8" fmla="*/ 1611927 w 6742906"/>
              <a:gd name="connsiteY8" fmla="*/ 131247 h 440722"/>
              <a:gd name="connsiteX9" fmla="*/ 1810023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33548 w 6742906"/>
              <a:gd name="connsiteY1" fmla="*/ 165958 h 440722"/>
              <a:gd name="connsiteX2" fmla="*/ 423892 w 6742906"/>
              <a:gd name="connsiteY2" fmla="*/ 224510 h 440722"/>
              <a:gd name="connsiteX3" fmla="*/ 628377 w 6742906"/>
              <a:gd name="connsiteY3" fmla="*/ 229886 h 440722"/>
              <a:gd name="connsiteX4" fmla="*/ 816735 w 6742906"/>
              <a:gd name="connsiteY4" fmla="*/ 245976 h 440722"/>
              <a:gd name="connsiteX5" fmla="*/ 1022506 w 6742906"/>
              <a:gd name="connsiteY5" fmla="*/ 181618 h 440722"/>
              <a:gd name="connsiteX6" fmla="*/ 1215382 w 6742906"/>
              <a:gd name="connsiteY6" fmla="*/ 141688 h 440722"/>
              <a:gd name="connsiteX7" fmla="*/ 1413790 w 6742906"/>
              <a:gd name="connsiteY7" fmla="*/ 115859 h 440722"/>
              <a:gd name="connsiteX8" fmla="*/ 1611927 w 6742906"/>
              <a:gd name="connsiteY8" fmla="*/ 131247 h 440722"/>
              <a:gd name="connsiteX9" fmla="*/ 1810023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42906"/>
              <a:gd name="connsiteY0" fmla="*/ 440722 h 440722"/>
              <a:gd name="connsiteX1" fmla="*/ 231288 w 6742906"/>
              <a:gd name="connsiteY1" fmla="*/ 165958 h 440722"/>
              <a:gd name="connsiteX2" fmla="*/ 423892 w 6742906"/>
              <a:gd name="connsiteY2" fmla="*/ 224510 h 440722"/>
              <a:gd name="connsiteX3" fmla="*/ 628377 w 6742906"/>
              <a:gd name="connsiteY3" fmla="*/ 229886 h 440722"/>
              <a:gd name="connsiteX4" fmla="*/ 816735 w 6742906"/>
              <a:gd name="connsiteY4" fmla="*/ 245976 h 440722"/>
              <a:gd name="connsiteX5" fmla="*/ 1022506 w 6742906"/>
              <a:gd name="connsiteY5" fmla="*/ 181618 h 440722"/>
              <a:gd name="connsiteX6" fmla="*/ 1215382 w 6742906"/>
              <a:gd name="connsiteY6" fmla="*/ 141688 h 440722"/>
              <a:gd name="connsiteX7" fmla="*/ 1413790 w 6742906"/>
              <a:gd name="connsiteY7" fmla="*/ 115859 h 440722"/>
              <a:gd name="connsiteX8" fmla="*/ 1611927 w 6742906"/>
              <a:gd name="connsiteY8" fmla="*/ 131247 h 440722"/>
              <a:gd name="connsiteX9" fmla="*/ 1810023 w 6742906"/>
              <a:gd name="connsiteY9" fmla="*/ 29374 h 440722"/>
              <a:gd name="connsiteX10" fmla="*/ 2007302 w 6742906"/>
              <a:gd name="connsiteY10" fmla="*/ 0 h 440722"/>
              <a:gd name="connsiteX11" fmla="*/ 2205125 w 6742906"/>
              <a:gd name="connsiteY11" fmla="*/ 84381 h 440722"/>
              <a:gd name="connsiteX12" fmla="*/ 2401859 w 6742906"/>
              <a:gd name="connsiteY12" fmla="*/ 92018 h 440722"/>
              <a:gd name="connsiteX13" fmla="*/ 2598553 w 6742906"/>
              <a:gd name="connsiteY13" fmla="*/ 87069 h 440722"/>
              <a:gd name="connsiteX14" fmla="*/ 2796805 w 6742906"/>
              <a:gd name="connsiteY14" fmla="*/ 81733 h 440722"/>
              <a:gd name="connsiteX15" fmla="*/ 2991396 w 6742906"/>
              <a:gd name="connsiteY15" fmla="*/ 35880 h 440722"/>
              <a:gd name="connsiteX16" fmla="*/ 3185441 w 6742906"/>
              <a:gd name="connsiteY16" fmla="*/ 121508 h 440722"/>
              <a:gd name="connsiteX17" fmla="*/ 3392731 w 6742906"/>
              <a:gd name="connsiteY17" fmla="*/ 52359 h 440722"/>
              <a:gd name="connsiteX18" fmla="*/ 3588451 w 6742906"/>
              <a:gd name="connsiteY18" fmla="*/ 82551 h 440722"/>
              <a:gd name="connsiteX19" fmla="*/ 3785574 w 6742906"/>
              <a:gd name="connsiteY19" fmla="*/ 98095 h 440722"/>
              <a:gd name="connsiteX20" fmla="*/ 3981021 w 6742906"/>
              <a:gd name="connsiteY20" fmla="*/ 98095 h 440722"/>
              <a:gd name="connsiteX21" fmla="*/ 4181261 w 6742906"/>
              <a:gd name="connsiteY21" fmla="*/ 121235 h 440722"/>
              <a:gd name="connsiteX22" fmla="*/ 4376007 w 6742906"/>
              <a:gd name="connsiteY22" fmla="*/ 91472 h 440722"/>
              <a:gd name="connsiteX23" fmla="*/ 4572701 w 6742906"/>
              <a:gd name="connsiteY23" fmla="*/ 126455 h 440722"/>
              <a:gd name="connsiteX24" fmla="*/ 4770409 w 6742906"/>
              <a:gd name="connsiteY24" fmla="*/ 140986 h 440722"/>
              <a:gd name="connsiteX25" fmla="*/ 4969634 w 6742906"/>
              <a:gd name="connsiteY25" fmla="*/ 168373 h 440722"/>
              <a:gd name="connsiteX26" fmla="*/ 5168900 w 6742906"/>
              <a:gd name="connsiteY26" fmla="*/ 232146 h 440722"/>
              <a:gd name="connsiteX27" fmla="*/ 5359400 w 6742906"/>
              <a:gd name="connsiteY27" fmla="*/ 237522 h 440722"/>
              <a:gd name="connsiteX28" fmla="*/ 5560029 w 6742906"/>
              <a:gd name="connsiteY28" fmla="*/ 212239 h 440722"/>
              <a:gd name="connsiteX29" fmla="*/ 5761982 w 6742906"/>
              <a:gd name="connsiteY29" fmla="*/ 214927 h 440722"/>
              <a:gd name="connsiteX30" fmla="*/ 5952331 w 6742906"/>
              <a:gd name="connsiteY30" fmla="*/ 213710 h 440722"/>
              <a:gd name="connsiteX31" fmla="*/ 6149975 w 6742906"/>
              <a:gd name="connsiteY31" fmla="*/ 211328 h 440722"/>
              <a:gd name="connsiteX32" fmla="*/ 6345237 w 6742906"/>
              <a:gd name="connsiteY32" fmla="*/ 218473 h 440722"/>
              <a:gd name="connsiteX33" fmla="*/ 6545263 w 6742906"/>
              <a:gd name="connsiteY33" fmla="*/ 239904 h 440722"/>
              <a:gd name="connsiteX34" fmla="*/ 6742906 w 6742906"/>
              <a:gd name="connsiteY34" fmla="*/ 244666 h 440722"/>
              <a:gd name="connsiteX0" fmla="*/ 0 w 6718051"/>
              <a:gd name="connsiteY0" fmla="*/ 415867 h 415867"/>
              <a:gd name="connsiteX1" fmla="*/ 206433 w 6718051"/>
              <a:gd name="connsiteY1" fmla="*/ 165958 h 415867"/>
              <a:gd name="connsiteX2" fmla="*/ 399037 w 6718051"/>
              <a:gd name="connsiteY2" fmla="*/ 224510 h 415867"/>
              <a:gd name="connsiteX3" fmla="*/ 603522 w 6718051"/>
              <a:gd name="connsiteY3" fmla="*/ 229886 h 415867"/>
              <a:gd name="connsiteX4" fmla="*/ 791880 w 6718051"/>
              <a:gd name="connsiteY4" fmla="*/ 245976 h 415867"/>
              <a:gd name="connsiteX5" fmla="*/ 997651 w 6718051"/>
              <a:gd name="connsiteY5" fmla="*/ 181618 h 415867"/>
              <a:gd name="connsiteX6" fmla="*/ 1190527 w 6718051"/>
              <a:gd name="connsiteY6" fmla="*/ 141688 h 415867"/>
              <a:gd name="connsiteX7" fmla="*/ 1388935 w 6718051"/>
              <a:gd name="connsiteY7" fmla="*/ 115859 h 415867"/>
              <a:gd name="connsiteX8" fmla="*/ 1587072 w 6718051"/>
              <a:gd name="connsiteY8" fmla="*/ 131247 h 415867"/>
              <a:gd name="connsiteX9" fmla="*/ 1785168 w 6718051"/>
              <a:gd name="connsiteY9" fmla="*/ 29374 h 415867"/>
              <a:gd name="connsiteX10" fmla="*/ 1982447 w 6718051"/>
              <a:gd name="connsiteY10" fmla="*/ 0 h 415867"/>
              <a:gd name="connsiteX11" fmla="*/ 2180270 w 6718051"/>
              <a:gd name="connsiteY11" fmla="*/ 84381 h 415867"/>
              <a:gd name="connsiteX12" fmla="*/ 2377004 w 6718051"/>
              <a:gd name="connsiteY12" fmla="*/ 92018 h 415867"/>
              <a:gd name="connsiteX13" fmla="*/ 2573698 w 6718051"/>
              <a:gd name="connsiteY13" fmla="*/ 87069 h 415867"/>
              <a:gd name="connsiteX14" fmla="*/ 2771950 w 6718051"/>
              <a:gd name="connsiteY14" fmla="*/ 81733 h 415867"/>
              <a:gd name="connsiteX15" fmla="*/ 2966541 w 6718051"/>
              <a:gd name="connsiteY15" fmla="*/ 35880 h 415867"/>
              <a:gd name="connsiteX16" fmla="*/ 3160586 w 6718051"/>
              <a:gd name="connsiteY16" fmla="*/ 121508 h 415867"/>
              <a:gd name="connsiteX17" fmla="*/ 3367876 w 6718051"/>
              <a:gd name="connsiteY17" fmla="*/ 52359 h 415867"/>
              <a:gd name="connsiteX18" fmla="*/ 3563596 w 6718051"/>
              <a:gd name="connsiteY18" fmla="*/ 82551 h 415867"/>
              <a:gd name="connsiteX19" fmla="*/ 3760719 w 6718051"/>
              <a:gd name="connsiteY19" fmla="*/ 98095 h 415867"/>
              <a:gd name="connsiteX20" fmla="*/ 3956166 w 6718051"/>
              <a:gd name="connsiteY20" fmla="*/ 98095 h 415867"/>
              <a:gd name="connsiteX21" fmla="*/ 4156406 w 6718051"/>
              <a:gd name="connsiteY21" fmla="*/ 121235 h 415867"/>
              <a:gd name="connsiteX22" fmla="*/ 4351152 w 6718051"/>
              <a:gd name="connsiteY22" fmla="*/ 91472 h 415867"/>
              <a:gd name="connsiteX23" fmla="*/ 4547846 w 6718051"/>
              <a:gd name="connsiteY23" fmla="*/ 126455 h 415867"/>
              <a:gd name="connsiteX24" fmla="*/ 4745554 w 6718051"/>
              <a:gd name="connsiteY24" fmla="*/ 140986 h 415867"/>
              <a:gd name="connsiteX25" fmla="*/ 4944779 w 6718051"/>
              <a:gd name="connsiteY25" fmla="*/ 168373 h 415867"/>
              <a:gd name="connsiteX26" fmla="*/ 5144045 w 6718051"/>
              <a:gd name="connsiteY26" fmla="*/ 232146 h 415867"/>
              <a:gd name="connsiteX27" fmla="*/ 5334545 w 6718051"/>
              <a:gd name="connsiteY27" fmla="*/ 237522 h 415867"/>
              <a:gd name="connsiteX28" fmla="*/ 5535174 w 6718051"/>
              <a:gd name="connsiteY28" fmla="*/ 212239 h 415867"/>
              <a:gd name="connsiteX29" fmla="*/ 5737127 w 6718051"/>
              <a:gd name="connsiteY29" fmla="*/ 214927 h 415867"/>
              <a:gd name="connsiteX30" fmla="*/ 5927476 w 6718051"/>
              <a:gd name="connsiteY30" fmla="*/ 213710 h 415867"/>
              <a:gd name="connsiteX31" fmla="*/ 6125120 w 6718051"/>
              <a:gd name="connsiteY31" fmla="*/ 211328 h 415867"/>
              <a:gd name="connsiteX32" fmla="*/ 6320382 w 6718051"/>
              <a:gd name="connsiteY32" fmla="*/ 218473 h 415867"/>
              <a:gd name="connsiteX33" fmla="*/ 6520408 w 6718051"/>
              <a:gd name="connsiteY33" fmla="*/ 239904 h 415867"/>
              <a:gd name="connsiteX34" fmla="*/ 6718051 w 6718051"/>
              <a:gd name="connsiteY34" fmla="*/ 244666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718051" h="415867">
                <a:moveTo>
                  <a:pt x="0" y="415867"/>
                </a:moveTo>
                <a:lnTo>
                  <a:pt x="206433" y="165958"/>
                </a:lnTo>
                <a:lnTo>
                  <a:pt x="399037" y="224510"/>
                </a:lnTo>
                <a:lnTo>
                  <a:pt x="603522" y="229886"/>
                </a:lnTo>
                <a:lnTo>
                  <a:pt x="791880" y="245976"/>
                </a:lnTo>
                <a:lnTo>
                  <a:pt x="997651" y="181618"/>
                </a:lnTo>
                <a:lnTo>
                  <a:pt x="1190527" y="141688"/>
                </a:lnTo>
                <a:lnTo>
                  <a:pt x="1388935" y="115859"/>
                </a:lnTo>
                <a:lnTo>
                  <a:pt x="1587072" y="131247"/>
                </a:lnTo>
                <a:lnTo>
                  <a:pt x="1785168" y="29374"/>
                </a:lnTo>
                <a:lnTo>
                  <a:pt x="1982447" y="0"/>
                </a:lnTo>
                <a:lnTo>
                  <a:pt x="2180270" y="84381"/>
                </a:lnTo>
                <a:lnTo>
                  <a:pt x="2377004" y="92018"/>
                </a:lnTo>
                <a:lnTo>
                  <a:pt x="2573698" y="87069"/>
                </a:lnTo>
                <a:lnTo>
                  <a:pt x="2771950" y="81733"/>
                </a:lnTo>
                <a:lnTo>
                  <a:pt x="2966541" y="35880"/>
                </a:lnTo>
                <a:lnTo>
                  <a:pt x="3160586" y="121508"/>
                </a:lnTo>
                <a:lnTo>
                  <a:pt x="3367876" y="52359"/>
                </a:lnTo>
                <a:lnTo>
                  <a:pt x="3563596" y="82551"/>
                </a:lnTo>
                <a:lnTo>
                  <a:pt x="3760719" y="98095"/>
                </a:lnTo>
                <a:lnTo>
                  <a:pt x="3956166" y="98095"/>
                </a:lnTo>
                <a:lnTo>
                  <a:pt x="4156406" y="121235"/>
                </a:lnTo>
                <a:lnTo>
                  <a:pt x="4351152" y="91472"/>
                </a:lnTo>
                <a:lnTo>
                  <a:pt x="4547846" y="126455"/>
                </a:lnTo>
                <a:lnTo>
                  <a:pt x="4745554" y="140986"/>
                </a:lnTo>
                <a:lnTo>
                  <a:pt x="4944779" y="168373"/>
                </a:lnTo>
                <a:lnTo>
                  <a:pt x="5144045" y="232146"/>
                </a:lnTo>
                <a:lnTo>
                  <a:pt x="5334545" y="237522"/>
                </a:lnTo>
                <a:lnTo>
                  <a:pt x="5535174" y="212239"/>
                </a:lnTo>
                <a:lnTo>
                  <a:pt x="5737127" y="214927"/>
                </a:lnTo>
                <a:lnTo>
                  <a:pt x="5927476" y="213710"/>
                </a:lnTo>
                <a:lnTo>
                  <a:pt x="6125120" y="211328"/>
                </a:lnTo>
                <a:lnTo>
                  <a:pt x="6320382" y="218473"/>
                </a:lnTo>
                <a:lnTo>
                  <a:pt x="6520408" y="239904"/>
                </a:lnTo>
                <a:lnTo>
                  <a:pt x="6718051" y="244666"/>
                </a:lnTo>
              </a:path>
            </a:pathLst>
          </a:cu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61" name="TextBox 360">
            <a:extLst>
              <a:ext uri="{FF2B5EF4-FFF2-40B4-BE49-F238E27FC236}">
                <a16:creationId xmlns:a16="http://schemas.microsoft.com/office/drawing/2014/main" id="{3386DDFC-0BC7-46C2-8C68-BB74979A4F36}"/>
              </a:ext>
            </a:extLst>
          </p:cNvPr>
          <p:cNvSpPr txBox="1"/>
          <p:nvPr/>
        </p:nvSpPr>
        <p:spPr>
          <a:xfrm>
            <a:off x="7860340" y="1489628"/>
            <a:ext cx="4071627" cy="215444"/>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schemeClr val="tx1">
                    <a:lumMod val="50000"/>
                  </a:schemeClr>
                </a:solidFill>
                <a:effectLst/>
                <a:uLnTx/>
                <a:uFillTx/>
                <a:latin typeface="Trebuchet MS" panose="020B0603020202020204"/>
                <a:ea typeface="+mn-ea"/>
                <a:cs typeface="+mn-cs"/>
              </a:rPr>
              <a:t>Anti-proliferative activity in LEN/POM resistance</a:t>
            </a:r>
          </a:p>
        </p:txBody>
      </p:sp>
      <p:sp>
        <p:nvSpPr>
          <p:cNvPr id="362" name="Rectangle 361">
            <a:extLst>
              <a:ext uri="{FF2B5EF4-FFF2-40B4-BE49-F238E27FC236}">
                <a16:creationId xmlns:a16="http://schemas.microsoft.com/office/drawing/2014/main" id="{BED7AA0C-AA5D-444A-9DD3-F61A9C07227D}"/>
              </a:ext>
            </a:extLst>
          </p:cNvPr>
          <p:cNvSpPr/>
          <p:nvPr/>
        </p:nvSpPr>
        <p:spPr>
          <a:xfrm>
            <a:off x="9081994" y="2134278"/>
            <a:ext cx="67813" cy="33892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63" name="Rectangle 362">
            <a:extLst>
              <a:ext uri="{FF2B5EF4-FFF2-40B4-BE49-F238E27FC236}">
                <a16:creationId xmlns:a16="http://schemas.microsoft.com/office/drawing/2014/main" id="{A0432F36-7EDD-4C97-85F6-71154C81BACA}"/>
              </a:ext>
            </a:extLst>
          </p:cNvPr>
          <p:cNvSpPr/>
          <p:nvPr/>
        </p:nvSpPr>
        <p:spPr>
          <a:xfrm>
            <a:off x="9171413" y="2175152"/>
            <a:ext cx="67813" cy="298051"/>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64" name="Rectangle 363">
            <a:extLst>
              <a:ext uri="{FF2B5EF4-FFF2-40B4-BE49-F238E27FC236}">
                <a16:creationId xmlns:a16="http://schemas.microsoft.com/office/drawing/2014/main" id="{F646DB72-2278-4449-AE11-005D23EAE4DD}"/>
              </a:ext>
            </a:extLst>
          </p:cNvPr>
          <p:cNvSpPr/>
          <p:nvPr/>
        </p:nvSpPr>
        <p:spPr>
          <a:xfrm>
            <a:off x="9260832" y="2134278"/>
            <a:ext cx="67813" cy="33892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65" name="Rectangle 364">
            <a:extLst>
              <a:ext uri="{FF2B5EF4-FFF2-40B4-BE49-F238E27FC236}">
                <a16:creationId xmlns:a16="http://schemas.microsoft.com/office/drawing/2014/main" id="{CC5F46AE-874B-4484-A26E-690B4D3B2B0C}"/>
              </a:ext>
            </a:extLst>
          </p:cNvPr>
          <p:cNvSpPr/>
          <p:nvPr/>
        </p:nvSpPr>
        <p:spPr>
          <a:xfrm>
            <a:off x="9350250" y="2134278"/>
            <a:ext cx="67813" cy="33892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66" name="Rectangle 365">
            <a:extLst>
              <a:ext uri="{FF2B5EF4-FFF2-40B4-BE49-F238E27FC236}">
                <a16:creationId xmlns:a16="http://schemas.microsoft.com/office/drawing/2014/main" id="{67839755-DBA9-49AC-8D39-BF805D5BE1D0}"/>
              </a:ext>
            </a:extLst>
          </p:cNvPr>
          <p:cNvSpPr/>
          <p:nvPr/>
        </p:nvSpPr>
        <p:spPr>
          <a:xfrm>
            <a:off x="9439669" y="2134278"/>
            <a:ext cx="67813" cy="33892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67" name="Rectangle 366">
            <a:extLst>
              <a:ext uri="{FF2B5EF4-FFF2-40B4-BE49-F238E27FC236}">
                <a16:creationId xmlns:a16="http://schemas.microsoft.com/office/drawing/2014/main" id="{F1E0E572-6774-43B2-9F2A-49DC96D9928E}"/>
              </a:ext>
            </a:extLst>
          </p:cNvPr>
          <p:cNvSpPr/>
          <p:nvPr/>
        </p:nvSpPr>
        <p:spPr>
          <a:xfrm>
            <a:off x="10016718" y="2134278"/>
            <a:ext cx="67813" cy="33892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68" name="Rectangle 367">
            <a:extLst>
              <a:ext uri="{FF2B5EF4-FFF2-40B4-BE49-F238E27FC236}">
                <a16:creationId xmlns:a16="http://schemas.microsoft.com/office/drawing/2014/main" id="{BED4A68D-2EC3-4373-8720-AE119DF86E15}"/>
              </a:ext>
            </a:extLst>
          </p:cNvPr>
          <p:cNvSpPr/>
          <p:nvPr/>
        </p:nvSpPr>
        <p:spPr>
          <a:xfrm>
            <a:off x="10194953" y="2326824"/>
            <a:ext cx="67813" cy="14637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69" name="Rectangle 368">
            <a:extLst>
              <a:ext uri="{FF2B5EF4-FFF2-40B4-BE49-F238E27FC236}">
                <a16:creationId xmlns:a16="http://schemas.microsoft.com/office/drawing/2014/main" id="{CDC1FF4C-348F-4DD5-818A-CA236644FC0B}"/>
              </a:ext>
            </a:extLst>
          </p:cNvPr>
          <p:cNvSpPr/>
          <p:nvPr/>
        </p:nvSpPr>
        <p:spPr>
          <a:xfrm>
            <a:off x="10283450" y="2256098"/>
            <a:ext cx="67813" cy="21710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70" name="Rectangle 369">
            <a:extLst>
              <a:ext uri="{FF2B5EF4-FFF2-40B4-BE49-F238E27FC236}">
                <a16:creationId xmlns:a16="http://schemas.microsoft.com/office/drawing/2014/main" id="{6571AAD0-3D22-48FD-834D-292550DB2BC7}"/>
              </a:ext>
            </a:extLst>
          </p:cNvPr>
          <p:cNvSpPr/>
          <p:nvPr/>
        </p:nvSpPr>
        <p:spPr>
          <a:xfrm>
            <a:off x="10372780" y="2134278"/>
            <a:ext cx="67813" cy="33892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71" name="Rectangle 370">
            <a:extLst>
              <a:ext uri="{FF2B5EF4-FFF2-40B4-BE49-F238E27FC236}">
                <a16:creationId xmlns:a16="http://schemas.microsoft.com/office/drawing/2014/main" id="{80977BA3-8FBD-4924-A2F5-F954314BD519}"/>
              </a:ext>
            </a:extLst>
          </p:cNvPr>
          <p:cNvSpPr/>
          <p:nvPr/>
        </p:nvSpPr>
        <p:spPr>
          <a:xfrm rot="10800000">
            <a:off x="10105844" y="2473204"/>
            <a:ext cx="67813" cy="17861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72" name="Rectangle 371">
            <a:extLst>
              <a:ext uri="{FF2B5EF4-FFF2-40B4-BE49-F238E27FC236}">
                <a16:creationId xmlns:a16="http://schemas.microsoft.com/office/drawing/2014/main" id="{28FCE923-428F-4407-B86F-AFD072A3FA4D}"/>
              </a:ext>
            </a:extLst>
          </p:cNvPr>
          <p:cNvSpPr/>
          <p:nvPr/>
        </p:nvSpPr>
        <p:spPr>
          <a:xfrm rot="10800000">
            <a:off x="10929706" y="2473204"/>
            <a:ext cx="67813" cy="10063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73" name="Rectangle 372">
            <a:extLst>
              <a:ext uri="{FF2B5EF4-FFF2-40B4-BE49-F238E27FC236}">
                <a16:creationId xmlns:a16="http://schemas.microsoft.com/office/drawing/2014/main" id="{AB7CFBFE-8711-465E-A6AD-F6B92B22095E}"/>
              </a:ext>
            </a:extLst>
          </p:cNvPr>
          <p:cNvSpPr/>
          <p:nvPr/>
        </p:nvSpPr>
        <p:spPr>
          <a:xfrm rot="10800000">
            <a:off x="11017789" y="2473204"/>
            <a:ext cx="67813" cy="155373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74" name="Rectangle 373">
            <a:extLst>
              <a:ext uri="{FF2B5EF4-FFF2-40B4-BE49-F238E27FC236}">
                <a16:creationId xmlns:a16="http://schemas.microsoft.com/office/drawing/2014/main" id="{1FB95DDA-F948-4B10-8ABB-95769B845DC7}"/>
              </a:ext>
            </a:extLst>
          </p:cNvPr>
          <p:cNvSpPr/>
          <p:nvPr/>
        </p:nvSpPr>
        <p:spPr>
          <a:xfrm rot="10800000">
            <a:off x="11105040" y="2473204"/>
            <a:ext cx="67813" cy="13403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75" name="Rectangle 374">
            <a:extLst>
              <a:ext uri="{FF2B5EF4-FFF2-40B4-BE49-F238E27FC236}">
                <a16:creationId xmlns:a16="http://schemas.microsoft.com/office/drawing/2014/main" id="{654B6F6D-44ED-49EB-8876-449FB78EB9E3}"/>
              </a:ext>
            </a:extLst>
          </p:cNvPr>
          <p:cNvSpPr/>
          <p:nvPr/>
        </p:nvSpPr>
        <p:spPr>
          <a:xfrm rot="10800000">
            <a:off x="11195616" y="2473204"/>
            <a:ext cx="67813" cy="128992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76" name="Rectangle 375">
            <a:extLst>
              <a:ext uri="{FF2B5EF4-FFF2-40B4-BE49-F238E27FC236}">
                <a16:creationId xmlns:a16="http://schemas.microsoft.com/office/drawing/2014/main" id="{2301247B-57BE-4D78-85CB-A69C302AA7D5}"/>
              </a:ext>
            </a:extLst>
          </p:cNvPr>
          <p:cNvSpPr/>
          <p:nvPr/>
        </p:nvSpPr>
        <p:spPr>
          <a:xfrm rot="10800000">
            <a:off x="11284333" y="2473204"/>
            <a:ext cx="67813" cy="79255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77" name="Rectangle 376">
            <a:extLst>
              <a:ext uri="{FF2B5EF4-FFF2-40B4-BE49-F238E27FC236}">
                <a16:creationId xmlns:a16="http://schemas.microsoft.com/office/drawing/2014/main" id="{294CAE20-C191-4485-AF45-3BA65A9A7E73}"/>
              </a:ext>
            </a:extLst>
          </p:cNvPr>
          <p:cNvSpPr/>
          <p:nvPr/>
        </p:nvSpPr>
        <p:spPr>
          <a:xfrm rot="10800000">
            <a:off x="8816508" y="2473203"/>
            <a:ext cx="67813" cy="41719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78" name="Rectangle 377">
            <a:extLst>
              <a:ext uri="{FF2B5EF4-FFF2-40B4-BE49-F238E27FC236}">
                <a16:creationId xmlns:a16="http://schemas.microsoft.com/office/drawing/2014/main" id="{BAE4C579-2DDE-40FA-81B1-1D0A7C5F1795}"/>
              </a:ext>
            </a:extLst>
          </p:cNvPr>
          <p:cNvSpPr/>
          <p:nvPr/>
        </p:nvSpPr>
        <p:spPr>
          <a:xfrm>
            <a:off x="8905373" y="2193439"/>
            <a:ext cx="67813" cy="27976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79" name="Rectangle 378">
            <a:extLst>
              <a:ext uri="{FF2B5EF4-FFF2-40B4-BE49-F238E27FC236}">
                <a16:creationId xmlns:a16="http://schemas.microsoft.com/office/drawing/2014/main" id="{E092A32E-2899-4449-825E-2360A997E490}"/>
              </a:ext>
            </a:extLst>
          </p:cNvPr>
          <p:cNvSpPr/>
          <p:nvPr/>
        </p:nvSpPr>
        <p:spPr>
          <a:xfrm>
            <a:off x="8994237" y="2341884"/>
            <a:ext cx="67813" cy="1313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80" name="Rectangle 379">
            <a:extLst>
              <a:ext uri="{FF2B5EF4-FFF2-40B4-BE49-F238E27FC236}">
                <a16:creationId xmlns:a16="http://schemas.microsoft.com/office/drawing/2014/main" id="{D64610D7-F487-4BB7-8B98-EA4A96C77C3B}"/>
              </a:ext>
            </a:extLst>
          </p:cNvPr>
          <p:cNvSpPr/>
          <p:nvPr/>
        </p:nvSpPr>
        <p:spPr>
          <a:xfrm rot="10800000">
            <a:off x="9750893" y="2473204"/>
            <a:ext cx="67813" cy="53560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81" name="Rectangle 380">
            <a:extLst>
              <a:ext uri="{FF2B5EF4-FFF2-40B4-BE49-F238E27FC236}">
                <a16:creationId xmlns:a16="http://schemas.microsoft.com/office/drawing/2014/main" id="{1A4EBE98-E881-4E0F-BBAA-3889CAB9FD5D}"/>
              </a:ext>
            </a:extLst>
          </p:cNvPr>
          <p:cNvSpPr/>
          <p:nvPr/>
        </p:nvSpPr>
        <p:spPr>
          <a:xfrm rot="10800000">
            <a:off x="9839040" y="2473204"/>
            <a:ext cx="67813" cy="2397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82" name="Rectangle 381">
            <a:extLst>
              <a:ext uri="{FF2B5EF4-FFF2-40B4-BE49-F238E27FC236}">
                <a16:creationId xmlns:a16="http://schemas.microsoft.com/office/drawing/2014/main" id="{8521EFAA-E1BA-4F4D-B664-55CF5DD4996D}"/>
              </a:ext>
            </a:extLst>
          </p:cNvPr>
          <p:cNvSpPr/>
          <p:nvPr/>
        </p:nvSpPr>
        <p:spPr>
          <a:xfrm rot="10800000">
            <a:off x="9927186" y="2473204"/>
            <a:ext cx="67813" cy="2239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83" name="Rectangle 382">
            <a:extLst>
              <a:ext uri="{FF2B5EF4-FFF2-40B4-BE49-F238E27FC236}">
                <a16:creationId xmlns:a16="http://schemas.microsoft.com/office/drawing/2014/main" id="{67E25C69-3A08-42CA-A86A-558C5DC56340}"/>
              </a:ext>
            </a:extLst>
          </p:cNvPr>
          <p:cNvSpPr/>
          <p:nvPr/>
        </p:nvSpPr>
        <p:spPr>
          <a:xfrm rot="10800000">
            <a:off x="10662420" y="2473204"/>
            <a:ext cx="67813" cy="1595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84" name="Rectangle 383">
            <a:extLst>
              <a:ext uri="{FF2B5EF4-FFF2-40B4-BE49-F238E27FC236}">
                <a16:creationId xmlns:a16="http://schemas.microsoft.com/office/drawing/2014/main" id="{7CE72CB0-AD36-4C1D-81EE-833844E0F897}"/>
              </a:ext>
            </a:extLst>
          </p:cNvPr>
          <p:cNvSpPr/>
          <p:nvPr/>
        </p:nvSpPr>
        <p:spPr>
          <a:xfrm rot="10800000">
            <a:off x="10841713" y="2473204"/>
            <a:ext cx="67813" cy="13903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85" name="Rectangle 384">
            <a:extLst>
              <a:ext uri="{FF2B5EF4-FFF2-40B4-BE49-F238E27FC236}">
                <a16:creationId xmlns:a16="http://schemas.microsoft.com/office/drawing/2014/main" id="{AA753D39-DE13-4EC2-B00B-4AC22A7350B0}"/>
              </a:ext>
            </a:extLst>
          </p:cNvPr>
          <p:cNvSpPr/>
          <p:nvPr/>
        </p:nvSpPr>
        <p:spPr>
          <a:xfrm rot="10800000">
            <a:off x="10752845" y="2473204"/>
            <a:ext cx="67813" cy="13903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nvGrpSpPr>
          <p:cNvPr id="386" name="Group 385">
            <a:extLst>
              <a:ext uri="{FF2B5EF4-FFF2-40B4-BE49-F238E27FC236}">
                <a16:creationId xmlns:a16="http://schemas.microsoft.com/office/drawing/2014/main" id="{5B4121EA-8CDF-4E27-AA97-3BC924DCBF18}"/>
              </a:ext>
            </a:extLst>
          </p:cNvPr>
          <p:cNvGrpSpPr/>
          <p:nvPr/>
        </p:nvGrpSpPr>
        <p:grpSpPr>
          <a:xfrm>
            <a:off x="9527189" y="2134278"/>
            <a:ext cx="1913675" cy="338925"/>
            <a:chOff x="24330" y="-2268987"/>
            <a:chExt cx="10967798" cy="2000758"/>
          </a:xfrm>
          <a:solidFill>
            <a:srgbClr val="DF603A"/>
          </a:solidFill>
        </p:grpSpPr>
        <p:sp>
          <p:nvSpPr>
            <p:cNvPr id="413" name="Rectangle 412">
              <a:extLst>
                <a:ext uri="{FF2B5EF4-FFF2-40B4-BE49-F238E27FC236}">
                  <a16:creationId xmlns:a16="http://schemas.microsoft.com/office/drawing/2014/main" id="{716E72A3-7601-47E3-99D5-185C82AC7E8A}"/>
                </a:ext>
              </a:extLst>
            </p:cNvPr>
            <p:cNvSpPr/>
            <p:nvPr/>
          </p:nvSpPr>
          <p:spPr>
            <a:xfrm>
              <a:off x="24330" y="-2268987"/>
              <a:ext cx="388661" cy="2000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414" name="Rectangle 413">
              <a:extLst>
                <a:ext uri="{FF2B5EF4-FFF2-40B4-BE49-F238E27FC236}">
                  <a16:creationId xmlns:a16="http://schemas.microsoft.com/office/drawing/2014/main" id="{680B8BAF-DD5F-4BF1-94BD-5164F44436DE}"/>
                </a:ext>
              </a:extLst>
            </p:cNvPr>
            <p:cNvSpPr/>
            <p:nvPr/>
          </p:nvSpPr>
          <p:spPr>
            <a:xfrm>
              <a:off x="5379777" y="-2268987"/>
              <a:ext cx="388661" cy="2000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415" name="Rectangle 414">
              <a:extLst>
                <a:ext uri="{FF2B5EF4-FFF2-40B4-BE49-F238E27FC236}">
                  <a16:creationId xmlns:a16="http://schemas.microsoft.com/office/drawing/2014/main" id="{40A31DF9-2304-4C0C-AC57-E85726C839E0}"/>
                </a:ext>
              </a:extLst>
            </p:cNvPr>
            <p:cNvSpPr/>
            <p:nvPr/>
          </p:nvSpPr>
          <p:spPr>
            <a:xfrm>
              <a:off x="10603467" y="-2268987"/>
              <a:ext cx="388661" cy="2000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grpSp>
      <p:sp>
        <p:nvSpPr>
          <p:cNvPr id="387" name="Rectangle 386">
            <a:extLst>
              <a:ext uri="{FF2B5EF4-FFF2-40B4-BE49-F238E27FC236}">
                <a16:creationId xmlns:a16="http://schemas.microsoft.com/office/drawing/2014/main" id="{5D1BC6A7-43BB-4BB6-B0E0-CBD8756C956D}"/>
              </a:ext>
            </a:extLst>
          </p:cNvPr>
          <p:cNvSpPr/>
          <p:nvPr/>
        </p:nvSpPr>
        <p:spPr>
          <a:xfrm>
            <a:off x="8902574" y="3484630"/>
            <a:ext cx="121859" cy="104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88" name="Rectangle 387">
            <a:extLst>
              <a:ext uri="{FF2B5EF4-FFF2-40B4-BE49-F238E27FC236}">
                <a16:creationId xmlns:a16="http://schemas.microsoft.com/office/drawing/2014/main" id="{4C37F21F-4B50-43EB-B997-EC516558CA64}"/>
              </a:ext>
            </a:extLst>
          </p:cNvPr>
          <p:cNvSpPr/>
          <p:nvPr/>
        </p:nvSpPr>
        <p:spPr>
          <a:xfrm>
            <a:off x="8902574" y="3687996"/>
            <a:ext cx="121859" cy="10487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389" name="Rectangle 388">
            <a:extLst>
              <a:ext uri="{FF2B5EF4-FFF2-40B4-BE49-F238E27FC236}">
                <a16:creationId xmlns:a16="http://schemas.microsoft.com/office/drawing/2014/main" id="{3AFAE76C-75B9-4CC1-9788-46054C68B302}"/>
              </a:ext>
            </a:extLst>
          </p:cNvPr>
          <p:cNvSpPr/>
          <p:nvPr/>
        </p:nvSpPr>
        <p:spPr>
          <a:xfrm>
            <a:off x="8902574" y="3888002"/>
            <a:ext cx="121859" cy="10487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cxnSp>
        <p:nvCxnSpPr>
          <p:cNvPr id="390" name="Straight Connector 389">
            <a:extLst>
              <a:ext uri="{FF2B5EF4-FFF2-40B4-BE49-F238E27FC236}">
                <a16:creationId xmlns:a16="http://schemas.microsoft.com/office/drawing/2014/main" id="{6B4F717E-B68A-4592-BD76-8FDFD76FEBCB}"/>
              </a:ext>
            </a:extLst>
          </p:cNvPr>
          <p:cNvCxnSpPr>
            <a:cxnSpLocks/>
          </p:cNvCxnSpPr>
          <p:nvPr/>
        </p:nvCxnSpPr>
        <p:spPr>
          <a:xfrm>
            <a:off x="8695276" y="2473203"/>
            <a:ext cx="2814732"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C6BD1ABF-B258-4F14-B7F7-3024BA664B7B}"/>
              </a:ext>
            </a:extLst>
          </p:cNvPr>
          <p:cNvCxnSpPr>
            <a:cxnSpLocks/>
          </p:cNvCxnSpPr>
          <p:nvPr/>
        </p:nvCxnSpPr>
        <p:spPr>
          <a:xfrm>
            <a:off x="8695275" y="2060480"/>
            <a:ext cx="0" cy="2114951"/>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29" name="Group 428">
            <a:extLst>
              <a:ext uri="{FF2B5EF4-FFF2-40B4-BE49-F238E27FC236}">
                <a16:creationId xmlns:a16="http://schemas.microsoft.com/office/drawing/2014/main" id="{C443F739-C95B-4DEC-8228-D43157A9DDB1}"/>
              </a:ext>
            </a:extLst>
          </p:cNvPr>
          <p:cNvGrpSpPr/>
          <p:nvPr/>
        </p:nvGrpSpPr>
        <p:grpSpPr>
          <a:xfrm>
            <a:off x="8623275" y="2108589"/>
            <a:ext cx="72000" cy="1955805"/>
            <a:chOff x="8671717" y="2057218"/>
            <a:chExt cx="72000" cy="1955805"/>
          </a:xfrm>
        </p:grpSpPr>
        <p:cxnSp>
          <p:nvCxnSpPr>
            <p:cNvPr id="392" name="Straight Connector 391">
              <a:extLst>
                <a:ext uri="{FF2B5EF4-FFF2-40B4-BE49-F238E27FC236}">
                  <a16:creationId xmlns:a16="http://schemas.microsoft.com/office/drawing/2014/main" id="{3DCD31D9-6281-42DB-A610-E9BB18E266DB}"/>
                </a:ext>
              </a:extLst>
            </p:cNvPr>
            <p:cNvCxnSpPr>
              <a:cxnSpLocks/>
            </p:cNvCxnSpPr>
            <p:nvPr/>
          </p:nvCxnSpPr>
          <p:spPr>
            <a:xfrm>
              <a:off x="8671717" y="2057218"/>
              <a:ext cx="72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50FF75F3-0C78-4482-827F-CC604571AD1E}"/>
                </a:ext>
              </a:extLst>
            </p:cNvPr>
            <p:cNvCxnSpPr>
              <a:cxnSpLocks/>
            </p:cNvCxnSpPr>
            <p:nvPr/>
          </p:nvCxnSpPr>
          <p:spPr>
            <a:xfrm>
              <a:off x="8671717" y="2711272"/>
              <a:ext cx="72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99716908-8E60-4FDE-9644-193ADB9A7C89}"/>
                </a:ext>
              </a:extLst>
            </p:cNvPr>
            <p:cNvCxnSpPr>
              <a:cxnSpLocks/>
            </p:cNvCxnSpPr>
            <p:nvPr/>
          </p:nvCxnSpPr>
          <p:spPr>
            <a:xfrm>
              <a:off x="8671717" y="3035120"/>
              <a:ext cx="72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7A66082D-34E5-4D98-80D6-C8C22D7A0708}"/>
                </a:ext>
              </a:extLst>
            </p:cNvPr>
            <p:cNvCxnSpPr>
              <a:cxnSpLocks/>
            </p:cNvCxnSpPr>
            <p:nvPr/>
          </p:nvCxnSpPr>
          <p:spPr>
            <a:xfrm>
              <a:off x="8671717" y="3362144"/>
              <a:ext cx="72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98094071-731F-426F-AD47-8DB31DE7ABB8}"/>
                </a:ext>
              </a:extLst>
            </p:cNvPr>
            <p:cNvCxnSpPr>
              <a:cxnSpLocks/>
            </p:cNvCxnSpPr>
            <p:nvPr/>
          </p:nvCxnSpPr>
          <p:spPr>
            <a:xfrm>
              <a:off x="8671717" y="3685995"/>
              <a:ext cx="72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E912058C-E530-4763-93B4-80B914E684F0}"/>
                </a:ext>
              </a:extLst>
            </p:cNvPr>
            <p:cNvCxnSpPr>
              <a:cxnSpLocks/>
            </p:cNvCxnSpPr>
            <p:nvPr/>
          </p:nvCxnSpPr>
          <p:spPr>
            <a:xfrm>
              <a:off x="8671717" y="4013023"/>
              <a:ext cx="72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BBD00947-1411-4C2C-8C6D-F4E84E9CBCAE}"/>
                </a:ext>
              </a:extLst>
            </p:cNvPr>
            <p:cNvCxnSpPr>
              <a:cxnSpLocks/>
            </p:cNvCxnSpPr>
            <p:nvPr/>
          </p:nvCxnSpPr>
          <p:spPr>
            <a:xfrm>
              <a:off x="8671717" y="2385327"/>
              <a:ext cx="72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99" name="TextBox 398">
            <a:extLst>
              <a:ext uri="{FF2B5EF4-FFF2-40B4-BE49-F238E27FC236}">
                <a16:creationId xmlns:a16="http://schemas.microsoft.com/office/drawing/2014/main" id="{EDA3AA54-4EF7-4F93-8335-66140CDC4F22}"/>
              </a:ext>
            </a:extLst>
          </p:cNvPr>
          <p:cNvSpPr txBox="1"/>
          <p:nvPr/>
        </p:nvSpPr>
        <p:spPr>
          <a:xfrm>
            <a:off x="8325621" y="3992486"/>
            <a:ext cx="248466" cy="153888"/>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0.01</a:t>
            </a:r>
          </a:p>
        </p:txBody>
      </p:sp>
      <p:sp>
        <p:nvSpPr>
          <p:cNvPr id="400" name="TextBox 399">
            <a:extLst>
              <a:ext uri="{FF2B5EF4-FFF2-40B4-BE49-F238E27FC236}">
                <a16:creationId xmlns:a16="http://schemas.microsoft.com/office/drawing/2014/main" id="{8C501B12-219A-4686-BC7D-69819854EF6D}"/>
              </a:ext>
            </a:extLst>
          </p:cNvPr>
          <p:cNvSpPr txBox="1"/>
          <p:nvPr/>
        </p:nvSpPr>
        <p:spPr>
          <a:xfrm>
            <a:off x="8392947" y="3665897"/>
            <a:ext cx="181139" cy="153888"/>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0.1</a:t>
            </a:r>
          </a:p>
        </p:txBody>
      </p:sp>
      <p:sp>
        <p:nvSpPr>
          <p:cNvPr id="401" name="TextBox 400">
            <a:extLst>
              <a:ext uri="{FF2B5EF4-FFF2-40B4-BE49-F238E27FC236}">
                <a16:creationId xmlns:a16="http://schemas.microsoft.com/office/drawing/2014/main" id="{12391BEF-C782-4D48-8119-436FC7F0EDB1}"/>
              </a:ext>
            </a:extLst>
          </p:cNvPr>
          <p:cNvSpPr txBox="1"/>
          <p:nvPr/>
        </p:nvSpPr>
        <p:spPr>
          <a:xfrm>
            <a:off x="8506760" y="3339308"/>
            <a:ext cx="67326" cy="153888"/>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1</a:t>
            </a:r>
          </a:p>
        </p:txBody>
      </p:sp>
      <p:sp>
        <p:nvSpPr>
          <p:cNvPr id="402" name="TextBox 401">
            <a:extLst>
              <a:ext uri="{FF2B5EF4-FFF2-40B4-BE49-F238E27FC236}">
                <a16:creationId xmlns:a16="http://schemas.microsoft.com/office/drawing/2014/main" id="{ED43D2C6-6F7A-4C8D-921A-9BC7B162ACF6}"/>
              </a:ext>
            </a:extLst>
          </p:cNvPr>
          <p:cNvSpPr txBox="1"/>
          <p:nvPr/>
        </p:nvSpPr>
        <p:spPr>
          <a:xfrm>
            <a:off x="8439434" y="3012718"/>
            <a:ext cx="134652" cy="153888"/>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10</a:t>
            </a:r>
          </a:p>
        </p:txBody>
      </p:sp>
      <p:sp>
        <p:nvSpPr>
          <p:cNvPr id="403" name="TextBox 402">
            <a:extLst>
              <a:ext uri="{FF2B5EF4-FFF2-40B4-BE49-F238E27FC236}">
                <a16:creationId xmlns:a16="http://schemas.microsoft.com/office/drawing/2014/main" id="{22D12036-ADDD-472C-9F9A-72574CB604BD}"/>
              </a:ext>
            </a:extLst>
          </p:cNvPr>
          <p:cNvSpPr txBox="1"/>
          <p:nvPr/>
        </p:nvSpPr>
        <p:spPr>
          <a:xfrm>
            <a:off x="8372108" y="2686129"/>
            <a:ext cx="201978" cy="153888"/>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100</a:t>
            </a:r>
          </a:p>
        </p:txBody>
      </p:sp>
      <p:sp>
        <p:nvSpPr>
          <p:cNvPr id="404" name="TextBox 403">
            <a:extLst>
              <a:ext uri="{FF2B5EF4-FFF2-40B4-BE49-F238E27FC236}">
                <a16:creationId xmlns:a16="http://schemas.microsoft.com/office/drawing/2014/main" id="{51CAB573-D9CC-4BDA-9E91-130797C52652}"/>
              </a:ext>
            </a:extLst>
          </p:cNvPr>
          <p:cNvSpPr txBox="1"/>
          <p:nvPr/>
        </p:nvSpPr>
        <p:spPr>
          <a:xfrm>
            <a:off x="8258294" y="2359540"/>
            <a:ext cx="315792" cy="153888"/>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1,000</a:t>
            </a:r>
          </a:p>
        </p:txBody>
      </p:sp>
      <p:sp>
        <p:nvSpPr>
          <p:cNvPr id="405" name="TextBox 404">
            <a:extLst>
              <a:ext uri="{FF2B5EF4-FFF2-40B4-BE49-F238E27FC236}">
                <a16:creationId xmlns:a16="http://schemas.microsoft.com/office/drawing/2014/main" id="{B7F45011-4546-4C7E-B644-5471A89676AA}"/>
              </a:ext>
            </a:extLst>
          </p:cNvPr>
          <p:cNvSpPr txBox="1"/>
          <p:nvPr/>
        </p:nvSpPr>
        <p:spPr>
          <a:xfrm>
            <a:off x="8190969" y="2032950"/>
            <a:ext cx="383117" cy="153888"/>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10,000</a:t>
            </a:r>
          </a:p>
        </p:txBody>
      </p:sp>
      <p:sp>
        <p:nvSpPr>
          <p:cNvPr id="406" name="TextBox 405">
            <a:extLst>
              <a:ext uri="{FF2B5EF4-FFF2-40B4-BE49-F238E27FC236}">
                <a16:creationId xmlns:a16="http://schemas.microsoft.com/office/drawing/2014/main" id="{05085CC0-5DE7-4761-954A-8107F09FABDA}"/>
              </a:ext>
            </a:extLst>
          </p:cNvPr>
          <p:cNvSpPr txBox="1"/>
          <p:nvPr/>
        </p:nvSpPr>
        <p:spPr>
          <a:xfrm rot="16200000">
            <a:off x="7403097" y="3054662"/>
            <a:ext cx="1316066" cy="153888"/>
          </a:xfrm>
          <a:prstGeom prst="rect">
            <a:avLst/>
          </a:prstGeom>
          <a:noFill/>
        </p:spPr>
        <p:txBody>
          <a:bodyPr wrap="none" lIns="0" tIns="0" rIns="0" bIns="0"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dirty="0">
                <a:ln>
                  <a:noFill/>
                </a:ln>
                <a:solidFill>
                  <a:srgbClr val="595554"/>
                </a:solidFill>
                <a:effectLst/>
                <a:uLnTx/>
                <a:uFillTx/>
                <a:latin typeface="Trebuchet MS" panose="020B0603020202020204"/>
                <a:ea typeface="+mn-ea"/>
                <a:cs typeface="+mn-cs"/>
              </a:rPr>
              <a:t>Proliferation IC</a:t>
            </a:r>
            <a:r>
              <a:rPr kumimoji="0" lang="en-GB" sz="1000" b="1" i="0" u="none" strike="noStrike" kern="1200" cap="none" spc="0" normalizeH="0" baseline="-25000" dirty="0">
                <a:ln>
                  <a:noFill/>
                </a:ln>
                <a:solidFill>
                  <a:srgbClr val="595554"/>
                </a:solidFill>
                <a:effectLst/>
                <a:uLnTx/>
                <a:uFillTx/>
                <a:latin typeface="Trebuchet MS" panose="020B0603020202020204"/>
                <a:ea typeface="+mn-ea"/>
                <a:cs typeface="+mn-cs"/>
              </a:rPr>
              <a:t>50</a:t>
            </a:r>
            <a:r>
              <a:rPr kumimoji="0" lang="en-GB" sz="1000" b="1" i="0" u="none" strike="noStrike" kern="1200" cap="none" spc="0" normalizeH="0" baseline="0" dirty="0">
                <a:ln>
                  <a:noFill/>
                </a:ln>
                <a:solidFill>
                  <a:srgbClr val="595554"/>
                </a:solidFill>
                <a:effectLst/>
                <a:uLnTx/>
                <a:uFillTx/>
                <a:latin typeface="Trebuchet MS" panose="020B0603020202020204"/>
                <a:ea typeface="+mn-ea"/>
                <a:cs typeface="+mn-cs"/>
              </a:rPr>
              <a:t> (nM)</a:t>
            </a:r>
          </a:p>
        </p:txBody>
      </p:sp>
      <p:sp>
        <p:nvSpPr>
          <p:cNvPr id="407" name="TextBox 406">
            <a:extLst>
              <a:ext uri="{FF2B5EF4-FFF2-40B4-BE49-F238E27FC236}">
                <a16:creationId xmlns:a16="http://schemas.microsoft.com/office/drawing/2014/main" id="{BE4367F3-8F35-4FEF-9E94-5AF849DBB598}"/>
              </a:ext>
            </a:extLst>
          </p:cNvPr>
          <p:cNvSpPr txBox="1"/>
          <p:nvPr/>
        </p:nvSpPr>
        <p:spPr>
          <a:xfrm>
            <a:off x="9083300" y="1882678"/>
            <a:ext cx="237244" cy="169277"/>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rgbClr val="595554"/>
                </a:solidFill>
                <a:effectLst/>
                <a:uLnTx/>
                <a:uFillTx/>
                <a:latin typeface="Trebuchet MS" panose="020B0603020202020204"/>
                <a:ea typeface="+mn-ea"/>
                <a:cs typeface="+mn-cs"/>
              </a:rPr>
              <a:t>LEN</a:t>
            </a:r>
            <a:endParaRPr kumimoji="0" lang="en-GB" sz="1067" b="0" i="0" u="none" strike="noStrike" kern="1200" cap="none" spc="0" normalizeH="0" baseline="0" dirty="0">
              <a:ln>
                <a:noFill/>
              </a:ln>
              <a:solidFill>
                <a:srgbClr val="595554"/>
              </a:solidFill>
              <a:effectLst/>
              <a:uLnTx/>
              <a:uFillTx/>
              <a:latin typeface="Trebuchet MS" panose="020B0603020202020204"/>
              <a:ea typeface="+mn-ea"/>
              <a:cs typeface="+mn-cs"/>
            </a:endParaRPr>
          </a:p>
        </p:txBody>
      </p:sp>
      <p:sp>
        <p:nvSpPr>
          <p:cNvPr id="408" name="TextBox 407">
            <a:extLst>
              <a:ext uri="{FF2B5EF4-FFF2-40B4-BE49-F238E27FC236}">
                <a16:creationId xmlns:a16="http://schemas.microsoft.com/office/drawing/2014/main" id="{C656E403-239F-4D5C-A7D4-A8A1614CEB06}"/>
              </a:ext>
            </a:extLst>
          </p:cNvPr>
          <p:cNvSpPr txBox="1"/>
          <p:nvPr/>
        </p:nvSpPr>
        <p:spPr>
          <a:xfrm>
            <a:off x="10019701" y="1882678"/>
            <a:ext cx="267702" cy="164212"/>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dirty="0">
                <a:ln>
                  <a:noFill/>
                </a:ln>
                <a:solidFill>
                  <a:srgbClr val="595554"/>
                </a:solidFill>
                <a:effectLst/>
                <a:uLnTx/>
                <a:uFillTx/>
                <a:latin typeface="Trebuchet MS" panose="020B0603020202020204"/>
                <a:ea typeface="+mn-ea"/>
                <a:cs typeface="+mn-cs"/>
              </a:rPr>
              <a:t>POM</a:t>
            </a:r>
          </a:p>
        </p:txBody>
      </p:sp>
      <p:sp>
        <p:nvSpPr>
          <p:cNvPr id="409" name="TextBox 408">
            <a:extLst>
              <a:ext uri="{FF2B5EF4-FFF2-40B4-BE49-F238E27FC236}">
                <a16:creationId xmlns:a16="http://schemas.microsoft.com/office/drawing/2014/main" id="{CE8D0350-3B2C-4650-A9C8-DBB07B801E50}"/>
              </a:ext>
            </a:extLst>
          </p:cNvPr>
          <p:cNvSpPr txBox="1"/>
          <p:nvPr/>
        </p:nvSpPr>
        <p:spPr>
          <a:xfrm>
            <a:off x="10778759" y="1882678"/>
            <a:ext cx="573875" cy="164212"/>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dirty="0">
                <a:ln>
                  <a:noFill/>
                </a:ln>
                <a:solidFill>
                  <a:srgbClr val="595554"/>
                </a:solidFill>
                <a:effectLst/>
                <a:uLnTx/>
                <a:uFillTx/>
                <a:latin typeface="Trebuchet MS" panose="020B0603020202020204"/>
                <a:ea typeface="+mn-ea"/>
                <a:cs typeface="+mn-cs"/>
              </a:rPr>
              <a:t>CC-92480</a:t>
            </a:r>
          </a:p>
        </p:txBody>
      </p:sp>
      <p:sp>
        <p:nvSpPr>
          <p:cNvPr id="410" name="TextBox 409">
            <a:extLst>
              <a:ext uri="{FF2B5EF4-FFF2-40B4-BE49-F238E27FC236}">
                <a16:creationId xmlns:a16="http://schemas.microsoft.com/office/drawing/2014/main" id="{441F8F44-397D-458E-ADA4-B753CDA7454F}"/>
              </a:ext>
            </a:extLst>
          </p:cNvPr>
          <p:cNvSpPr txBox="1"/>
          <p:nvPr/>
        </p:nvSpPr>
        <p:spPr>
          <a:xfrm>
            <a:off x="9068927" y="3460125"/>
            <a:ext cx="540212" cy="153888"/>
          </a:xfrm>
          <a:prstGeom prst="rect">
            <a:avLst/>
          </a:prstGeom>
          <a:noFill/>
        </p:spPr>
        <p:txBody>
          <a:bodyPr wrap="non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No CRBN</a:t>
            </a:r>
            <a:r>
              <a:rPr kumimoji="0" lang="en-GB" sz="1000" b="0" i="0" u="none" strike="noStrike" kern="1200" cap="none" spc="0" normalizeH="0" baseline="30000" dirty="0">
                <a:ln>
                  <a:noFill/>
                </a:ln>
                <a:solidFill>
                  <a:srgbClr val="595554"/>
                </a:solidFill>
                <a:effectLst/>
                <a:uLnTx/>
                <a:uFillTx/>
                <a:latin typeface="Trebuchet MS" panose="020B0603020202020204"/>
                <a:ea typeface="+mn-ea"/>
                <a:cs typeface="+mn-cs"/>
              </a:rPr>
              <a:t>a</a:t>
            </a:r>
            <a:endPar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endParaRPr>
          </a:p>
        </p:txBody>
      </p:sp>
      <p:sp>
        <p:nvSpPr>
          <p:cNvPr id="411" name="TextBox 410">
            <a:extLst>
              <a:ext uri="{FF2B5EF4-FFF2-40B4-BE49-F238E27FC236}">
                <a16:creationId xmlns:a16="http://schemas.microsoft.com/office/drawing/2014/main" id="{8D2CC1E4-813A-4CA4-865E-C4A8D53BF623}"/>
              </a:ext>
            </a:extLst>
          </p:cNvPr>
          <p:cNvSpPr txBox="1"/>
          <p:nvPr/>
        </p:nvSpPr>
        <p:spPr>
          <a:xfrm>
            <a:off x="9068926" y="3663491"/>
            <a:ext cx="1040349" cy="153888"/>
          </a:xfrm>
          <a:prstGeom prst="rect">
            <a:avLst/>
          </a:prstGeom>
          <a:noFill/>
        </p:spPr>
        <p:txBody>
          <a:bodyPr wrap="non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Parental cell line</a:t>
            </a:r>
            <a:r>
              <a:rPr kumimoji="0" lang="en-GB" sz="1000" b="0" i="0" u="none" strike="noStrike" kern="1200" cap="none" spc="0" normalizeH="0" baseline="30000" dirty="0">
                <a:ln>
                  <a:noFill/>
                </a:ln>
                <a:solidFill>
                  <a:srgbClr val="595554"/>
                </a:solidFill>
                <a:effectLst/>
                <a:uLnTx/>
                <a:uFillTx/>
                <a:latin typeface="Trebuchet MS" panose="020B0603020202020204"/>
                <a:ea typeface="+mn-ea"/>
                <a:cs typeface="+mn-cs"/>
              </a:rPr>
              <a:t>b</a:t>
            </a:r>
          </a:p>
        </p:txBody>
      </p:sp>
      <p:sp>
        <p:nvSpPr>
          <p:cNvPr id="412" name="TextBox 411">
            <a:extLst>
              <a:ext uri="{FF2B5EF4-FFF2-40B4-BE49-F238E27FC236}">
                <a16:creationId xmlns:a16="http://schemas.microsoft.com/office/drawing/2014/main" id="{C64B582B-3E5B-4631-80D7-52DD54C3F395}"/>
              </a:ext>
            </a:extLst>
          </p:cNvPr>
          <p:cNvSpPr txBox="1"/>
          <p:nvPr/>
        </p:nvSpPr>
        <p:spPr>
          <a:xfrm>
            <a:off x="9068926" y="3863497"/>
            <a:ext cx="1072409" cy="153888"/>
          </a:xfrm>
          <a:prstGeom prst="rect">
            <a:avLst/>
          </a:prstGeom>
          <a:noFill/>
        </p:spPr>
        <p:txBody>
          <a:bodyPr wrap="none" lIns="0" tIns="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srgbClr val="595554"/>
                </a:solidFill>
                <a:effectLst/>
                <a:uLnTx/>
                <a:uFillTx/>
                <a:latin typeface="Trebuchet MS" panose="020B0603020202020204"/>
                <a:ea typeface="+mn-ea"/>
                <a:cs typeface="+mn-cs"/>
              </a:rPr>
              <a:t>Resistant cell line</a:t>
            </a:r>
            <a:r>
              <a:rPr kumimoji="0" lang="en-GB" sz="1000" b="0" i="0" u="none" strike="noStrike" kern="1200" cap="none" spc="0" normalizeH="0" baseline="30000" dirty="0">
                <a:ln>
                  <a:noFill/>
                </a:ln>
                <a:solidFill>
                  <a:srgbClr val="595554"/>
                </a:solidFill>
                <a:effectLst/>
                <a:uLnTx/>
                <a:uFillTx/>
                <a:latin typeface="Trebuchet MS" panose="020B0603020202020204"/>
                <a:ea typeface="+mn-ea"/>
                <a:cs typeface="+mn-cs"/>
              </a:rPr>
              <a:t>c</a:t>
            </a:r>
          </a:p>
        </p:txBody>
      </p:sp>
      <p:grpSp>
        <p:nvGrpSpPr>
          <p:cNvPr id="416" name="Group 415">
            <a:extLst>
              <a:ext uri="{FF2B5EF4-FFF2-40B4-BE49-F238E27FC236}">
                <a16:creationId xmlns:a16="http://schemas.microsoft.com/office/drawing/2014/main" id="{68426F19-6CDE-4D8E-AF9B-487C7210F9FE}"/>
              </a:ext>
            </a:extLst>
          </p:cNvPr>
          <p:cNvGrpSpPr/>
          <p:nvPr/>
        </p:nvGrpSpPr>
        <p:grpSpPr>
          <a:xfrm>
            <a:off x="2031419" y="4531474"/>
            <a:ext cx="2640000" cy="1391572"/>
            <a:chOff x="5989782" y="905753"/>
            <a:chExt cx="2183707" cy="1115600"/>
          </a:xfrm>
        </p:grpSpPr>
        <p:pic>
          <p:nvPicPr>
            <p:cNvPr id="417" name="Picture 416" descr="A picture containing drawing&#10;&#10;Description automatically generated">
              <a:extLst>
                <a:ext uri="{FF2B5EF4-FFF2-40B4-BE49-F238E27FC236}">
                  <a16:creationId xmlns:a16="http://schemas.microsoft.com/office/drawing/2014/main" id="{81BE4879-4EA8-430A-BF6C-505913651317}"/>
                </a:ext>
              </a:extLst>
            </p:cNvPr>
            <p:cNvPicPr>
              <a:picLocks noChangeAspect="1"/>
            </p:cNvPicPr>
            <p:nvPr/>
          </p:nvPicPr>
          <p:blipFill>
            <a:blip r:embed="rId2"/>
            <a:stretch>
              <a:fillRect/>
            </a:stretch>
          </p:blipFill>
          <p:spPr>
            <a:xfrm>
              <a:off x="6006215" y="1152718"/>
              <a:ext cx="2154215" cy="868635"/>
            </a:xfrm>
            <a:prstGeom prst="rect">
              <a:avLst/>
            </a:prstGeom>
            <a:ln w="12700">
              <a:noFill/>
            </a:ln>
          </p:spPr>
        </p:pic>
        <p:sp>
          <p:nvSpPr>
            <p:cNvPr id="418" name="Rectangle 417">
              <a:extLst>
                <a:ext uri="{FF2B5EF4-FFF2-40B4-BE49-F238E27FC236}">
                  <a16:creationId xmlns:a16="http://schemas.microsoft.com/office/drawing/2014/main" id="{D32077E3-216D-4E78-949C-1ADDCEAA5CCC}"/>
                </a:ext>
              </a:extLst>
            </p:cNvPr>
            <p:cNvSpPr/>
            <p:nvPr/>
          </p:nvSpPr>
          <p:spPr>
            <a:xfrm>
              <a:off x="5989782" y="905753"/>
              <a:ext cx="2183707" cy="298721"/>
            </a:xfrm>
            <a:prstGeom prst="rect">
              <a:avLst/>
            </a:prstGeom>
            <a:solidFill>
              <a:srgbClr val="595454"/>
            </a:solidFill>
            <a:ln w="12700">
              <a:solidFill>
                <a:srgbClr val="59545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defTabSz="1219170">
                <a:defRPr/>
              </a:pPr>
              <a:r>
                <a:rPr kumimoji="0" lang="en-GB" sz="1100" b="1" i="0" u="none" strike="noStrike" kern="1200" cap="none" spc="0" normalizeH="0" baseline="0" dirty="0">
                  <a:ln>
                    <a:noFill/>
                  </a:ln>
                  <a:solidFill>
                    <a:srgbClr val="FFFFFF"/>
                  </a:solidFill>
                  <a:effectLst/>
                  <a:uLnTx/>
                  <a:uFillTx/>
                  <a:latin typeface="Trebuchet MS" panose="020B0703020202090204" pitchFamily="34" charset="0"/>
                  <a:ea typeface="Tahoma" panose="020B0604030504040204" pitchFamily="34" charset="0"/>
                  <a:cs typeface="Tahoma" panose="020B0604030504040204" pitchFamily="34" charset="0"/>
                </a:rPr>
                <a:t>CC-92480, a potent </a:t>
              </a:r>
              <a:r>
                <a:rPr lang="en-GB" sz="1100" b="1" dirty="0" err="1">
                  <a:solidFill>
                    <a:srgbClr val="FFFFFF"/>
                  </a:solidFill>
                  <a:latin typeface="Trebuchet MS" panose="020B0703020202090204" pitchFamily="34" charset="0"/>
                  <a:ea typeface="Tahoma" panose="020B0604030504040204" pitchFamily="34" charset="0"/>
                  <a:cs typeface="Tahoma" panose="020B0604030504040204" pitchFamily="34" charset="0"/>
                </a:rPr>
                <a:t>CELMoD</a:t>
              </a:r>
              <a:r>
                <a:rPr lang="en-US" sz="1100" baseline="30000" dirty="0">
                  <a:latin typeface="Trebuchet MS" panose="020B0703020202090204" pitchFamily="34" charset="0"/>
                  <a:ea typeface="Tahoma" panose="020B0604030504040204" pitchFamily="34" charset="0"/>
                  <a:cs typeface="Tahoma" panose="020B0604030504040204" pitchFamily="34" charset="0"/>
                </a:rPr>
                <a:t>® </a:t>
              </a:r>
              <a:r>
                <a:rPr lang="en-GB" sz="1100" b="1" dirty="0">
                  <a:solidFill>
                    <a:srgbClr val="FFFFFF"/>
                  </a:solidFill>
                  <a:latin typeface="Trebuchet MS" panose="020B0703020202090204" pitchFamily="34" charset="0"/>
                  <a:ea typeface="Tahoma" panose="020B0604030504040204" pitchFamily="34" charset="0"/>
                  <a:cs typeface="Tahoma" panose="020B0604030504040204" pitchFamily="34" charset="0"/>
                </a:rPr>
                <a:t>agent</a:t>
              </a:r>
              <a:r>
                <a:rPr kumimoji="0" lang="en-GB" sz="1100" b="1" i="0" u="none" strike="noStrike" kern="1200" cap="none" spc="0" normalizeH="0" baseline="30000" dirty="0">
                  <a:ln>
                    <a:noFill/>
                  </a:ln>
                  <a:solidFill>
                    <a:srgbClr val="FFFFFF"/>
                  </a:solidFill>
                  <a:effectLst/>
                  <a:uLnTx/>
                  <a:uFillTx/>
                  <a:latin typeface="Trebuchet MS" panose="020B0703020202090204" pitchFamily="34" charset="0"/>
                  <a:ea typeface="Tahoma" panose="020B0604030504040204" pitchFamily="34" charset="0"/>
                  <a:cs typeface="Tahoma" panose="020B0604030504040204" pitchFamily="34" charset="0"/>
                </a:rPr>
                <a:t>1</a:t>
              </a:r>
              <a:endParaRPr kumimoji="0" lang="en-GB" sz="1100" b="1" i="0" u="none" strike="noStrike" kern="1200" cap="none" spc="0" normalizeH="0" baseline="0" dirty="0">
                <a:ln>
                  <a:noFill/>
                </a:ln>
                <a:solidFill>
                  <a:srgbClr val="FFFFFF"/>
                </a:solidFill>
                <a:effectLst/>
                <a:uLnTx/>
                <a:uFillTx/>
                <a:latin typeface="Trebuchet MS" panose="020B0703020202090204" pitchFamily="34" charset="0"/>
                <a:ea typeface="Tahoma" panose="020B0604030504040204" pitchFamily="34" charset="0"/>
                <a:cs typeface="Tahoma" panose="020B0604030504040204" pitchFamily="34" charset="0"/>
              </a:endParaRPr>
            </a:p>
          </p:txBody>
        </p:sp>
      </p:grpSp>
      <p:pic>
        <p:nvPicPr>
          <p:cNvPr id="419" name="Picture 418">
            <a:extLst>
              <a:ext uri="{FF2B5EF4-FFF2-40B4-BE49-F238E27FC236}">
                <a16:creationId xmlns:a16="http://schemas.microsoft.com/office/drawing/2014/main" id="{765B010A-E60E-4E51-981D-2AA6FF998D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1355"/>
          <a:stretch/>
        </p:blipFill>
        <p:spPr>
          <a:xfrm>
            <a:off x="5279032" y="5049273"/>
            <a:ext cx="1570516" cy="768893"/>
          </a:xfrm>
          <a:prstGeom prst="rect">
            <a:avLst/>
          </a:prstGeom>
        </p:spPr>
      </p:pic>
      <p:pic>
        <p:nvPicPr>
          <p:cNvPr id="420" name="Picture 419">
            <a:extLst>
              <a:ext uri="{FF2B5EF4-FFF2-40B4-BE49-F238E27FC236}">
                <a16:creationId xmlns:a16="http://schemas.microsoft.com/office/drawing/2014/main" id="{2BF1C539-D263-4760-B0D8-5F71AD8B80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5485"/>
          <a:stretch/>
        </p:blipFill>
        <p:spPr>
          <a:xfrm>
            <a:off x="8231257" y="5067152"/>
            <a:ext cx="1256396" cy="714969"/>
          </a:xfrm>
          <a:prstGeom prst="rect">
            <a:avLst/>
          </a:prstGeom>
        </p:spPr>
      </p:pic>
      <p:sp>
        <p:nvSpPr>
          <p:cNvPr id="421" name="Rectangle 420">
            <a:extLst>
              <a:ext uri="{FF2B5EF4-FFF2-40B4-BE49-F238E27FC236}">
                <a16:creationId xmlns:a16="http://schemas.microsoft.com/office/drawing/2014/main" id="{49484977-E8F3-460A-ABE6-7A3B573E689D}"/>
              </a:ext>
            </a:extLst>
          </p:cNvPr>
          <p:cNvSpPr/>
          <p:nvPr/>
        </p:nvSpPr>
        <p:spPr>
          <a:xfrm>
            <a:off x="4798762" y="4525656"/>
            <a:ext cx="2640000" cy="372617"/>
          </a:xfrm>
          <a:prstGeom prst="rect">
            <a:avLst/>
          </a:prstGeom>
          <a:solidFill>
            <a:srgbClr val="595454"/>
          </a:solidFill>
          <a:ln w="12700">
            <a:solidFill>
              <a:srgbClr val="59545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FFFFFF"/>
                </a:solidFill>
                <a:effectLst/>
                <a:uLnTx/>
                <a:uFillTx/>
                <a:latin typeface="Trebuchet MS" panose="020B0703020202090204" pitchFamily="34" charset="0"/>
                <a:ea typeface="Tahoma" panose="020B0604030504040204" pitchFamily="34" charset="0"/>
                <a:cs typeface="Tahoma" panose="020B0604030504040204" pitchFamily="34" charset="0"/>
              </a:rPr>
              <a:t>LEN</a:t>
            </a:r>
            <a:r>
              <a:rPr kumimoji="0" lang="en-GB" sz="1200" b="1" i="0" u="none" strike="noStrike" kern="1200" cap="none" spc="0" normalizeH="0" baseline="30000" dirty="0">
                <a:ln>
                  <a:noFill/>
                </a:ln>
                <a:solidFill>
                  <a:srgbClr val="FFFFFF"/>
                </a:solidFill>
                <a:effectLst/>
                <a:uLnTx/>
                <a:uFillTx/>
                <a:latin typeface="Trebuchet MS" panose="020B0703020202090204" pitchFamily="34" charset="0"/>
                <a:ea typeface="Tahoma" panose="020B0604030504040204" pitchFamily="34" charset="0"/>
                <a:cs typeface="Tahoma" panose="020B0604030504040204" pitchFamily="34" charset="0"/>
              </a:rPr>
              <a:t>1</a:t>
            </a:r>
            <a:endParaRPr kumimoji="0" lang="en-GB" sz="1200" b="1" i="0" u="none" strike="noStrike" kern="1200" cap="none" spc="0" normalizeH="0" baseline="0" dirty="0">
              <a:ln>
                <a:noFill/>
              </a:ln>
              <a:solidFill>
                <a:srgbClr val="FFFFFF"/>
              </a:solidFill>
              <a:effectLst/>
              <a:uLnTx/>
              <a:uFillTx/>
              <a:latin typeface="Trebuchet MS" panose="020B0703020202090204" pitchFamily="34" charset="0"/>
              <a:ea typeface="Tahoma" panose="020B0604030504040204" pitchFamily="34" charset="0"/>
              <a:cs typeface="Tahoma" panose="020B0604030504040204" pitchFamily="34" charset="0"/>
            </a:endParaRPr>
          </a:p>
        </p:txBody>
      </p:sp>
      <p:sp>
        <p:nvSpPr>
          <p:cNvPr id="422" name="Rectangle 421">
            <a:extLst>
              <a:ext uri="{FF2B5EF4-FFF2-40B4-BE49-F238E27FC236}">
                <a16:creationId xmlns:a16="http://schemas.microsoft.com/office/drawing/2014/main" id="{0554395F-5580-4C49-84F7-A082C04E98F2}"/>
              </a:ext>
            </a:extLst>
          </p:cNvPr>
          <p:cNvSpPr/>
          <p:nvPr/>
        </p:nvSpPr>
        <p:spPr>
          <a:xfrm>
            <a:off x="7536622" y="4524208"/>
            <a:ext cx="2640000" cy="372617"/>
          </a:xfrm>
          <a:prstGeom prst="rect">
            <a:avLst/>
          </a:prstGeom>
          <a:solidFill>
            <a:srgbClr val="595454"/>
          </a:solidFill>
          <a:ln w="12700">
            <a:solidFill>
              <a:srgbClr val="59545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FFFFFF"/>
                </a:solidFill>
                <a:effectLst/>
                <a:uLnTx/>
                <a:uFillTx/>
                <a:latin typeface="Trebuchet MS" panose="020B0703020202090204" pitchFamily="34" charset="0"/>
                <a:ea typeface="Tahoma" panose="020B0604030504040204" pitchFamily="34" charset="0"/>
                <a:cs typeface="Tahoma" panose="020B0604030504040204" pitchFamily="34" charset="0"/>
              </a:rPr>
              <a:t>POM</a:t>
            </a:r>
            <a:r>
              <a:rPr kumimoji="0" lang="en-GB" sz="1200" b="1" i="0" u="none" strike="noStrike" kern="1200" cap="none" spc="0" normalizeH="0" baseline="30000" dirty="0">
                <a:ln>
                  <a:noFill/>
                </a:ln>
                <a:solidFill>
                  <a:srgbClr val="FFFFFF"/>
                </a:solidFill>
                <a:effectLst/>
                <a:uLnTx/>
                <a:uFillTx/>
                <a:latin typeface="Trebuchet MS" panose="020B0703020202090204" pitchFamily="34" charset="0"/>
                <a:ea typeface="Tahoma" panose="020B0604030504040204" pitchFamily="34" charset="0"/>
                <a:cs typeface="Tahoma" panose="020B0604030504040204" pitchFamily="34" charset="0"/>
              </a:rPr>
              <a:t>1</a:t>
            </a:r>
            <a:endParaRPr kumimoji="0" lang="en-GB" sz="1200" b="1" i="0" u="none" strike="noStrike" kern="1200" cap="none" spc="0" normalizeH="0" baseline="0" dirty="0">
              <a:ln>
                <a:noFill/>
              </a:ln>
              <a:solidFill>
                <a:srgbClr val="FFFFFF"/>
              </a:solidFill>
              <a:effectLst/>
              <a:uLnTx/>
              <a:uFillTx/>
              <a:latin typeface="Trebuchet MS" panose="020B0703020202090204" pitchFamily="34" charset="0"/>
              <a:ea typeface="Tahoma" panose="020B0604030504040204" pitchFamily="34" charset="0"/>
              <a:cs typeface="Tahoma" panose="020B0604030504040204" pitchFamily="34" charset="0"/>
            </a:endParaRPr>
          </a:p>
        </p:txBody>
      </p:sp>
      <p:sp>
        <p:nvSpPr>
          <p:cNvPr id="423" name="Rectangle 422">
            <a:extLst>
              <a:ext uri="{FF2B5EF4-FFF2-40B4-BE49-F238E27FC236}">
                <a16:creationId xmlns:a16="http://schemas.microsoft.com/office/drawing/2014/main" id="{41DE1575-BEB7-4905-9B7B-92245AD2F99A}"/>
              </a:ext>
            </a:extLst>
          </p:cNvPr>
          <p:cNvSpPr/>
          <p:nvPr/>
        </p:nvSpPr>
        <p:spPr>
          <a:xfrm>
            <a:off x="4797812" y="4899509"/>
            <a:ext cx="2640951" cy="9998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424" name="Rectangle 423">
            <a:extLst>
              <a:ext uri="{FF2B5EF4-FFF2-40B4-BE49-F238E27FC236}">
                <a16:creationId xmlns:a16="http://schemas.microsoft.com/office/drawing/2014/main" id="{2726F848-8ECE-4906-860F-D8AB5BCDF307}"/>
              </a:ext>
            </a:extLst>
          </p:cNvPr>
          <p:cNvSpPr/>
          <p:nvPr/>
        </p:nvSpPr>
        <p:spPr>
          <a:xfrm>
            <a:off x="7536623" y="4914663"/>
            <a:ext cx="2640951" cy="9955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425" name="Rectangle 424">
            <a:extLst>
              <a:ext uri="{FF2B5EF4-FFF2-40B4-BE49-F238E27FC236}">
                <a16:creationId xmlns:a16="http://schemas.microsoft.com/office/drawing/2014/main" id="{0C54E972-4DA9-45A9-B578-19870D8663F5}"/>
              </a:ext>
            </a:extLst>
          </p:cNvPr>
          <p:cNvSpPr/>
          <p:nvPr/>
        </p:nvSpPr>
        <p:spPr>
          <a:xfrm>
            <a:off x="2031420" y="4899509"/>
            <a:ext cx="2640951" cy="10003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FFFFFF"/>
              </a:solidFill>
              <a:effectLst/>
              <a:uLnTx/>
              <a:uFillTx/>
              <a:latin typeface="Trebuchet MS" panose="020B0603020202020204"/>
              <a:ea typeface="+mn-ea"/>
              <a:cs typeface="+mn-cs"/>
            </a:endParaRPr>
          </a:p>
        </p:txBody>
      </p:sp>
      <p:sp>
        <p:nvSpPr>
          <p:cNvPr id="430" name="TextBox 429">
            <a:extLst>
              <a:ext uri="{FF2B5EF4-FFF2-40B4-BE49-F238E27FC236}">
                <a16:creationId xmlns:a16="http://schemas.microsoft.com/office/drawing/2014/main" id="{257547FC-824D-4220-BC80-E39A506FA6AC}"/>
              </a:ext>
            </a:extLst>
          </p:cNvPr>
          <p:cNvSpPr txBox="1"/>
          <p:nvPr/>
        </p:nvSpPr>
        <p:spPr>
          <a:xfrm>
            <a:off x="3424725" y="3129170"/>
            <a:ext cx="750526" cy="246221"/>
          </a:xfrm>
          <a:prstGeom prst="rect">
            <a:avLst/>
          </a:prstGeom>
          <a:noFill/>
        </p:spPr>
        <p:txBody>
          <a:bodyPr wrap="none" rtlCol="0" anchor="ctr">
            <a:spAutoFit/>
          </a:bodyPr>
          <a:lstStyle/>
          <a:p>
            <a:pPr marL="0" marR="0" lvl="0" indent="0" algn="l" defTabSz="1219170" rtl="0" eaLnBrk="1" fontAlgn="auto" latinLnBrk="0" hangingPunct="1">
              <a:spcBef>
                <a:spcPts val="0"/>
              </a:spcBef>
              <a:spcAft>
                <a:spcPts val="0"/>
              </a:spcAft>
              <a:buClrTx/>
              <a:buSzTx/>
              <a:buFontTx/>
              <a:buNone/>
              <a:tabLst/>
              <a:defRPr/>
            </a:pPr>
            <a:r>
              <a:rPr kumimoji="0" lang="en-GB" sz="1000" i="0" u="none" strike="noStrike" kern="1200" cap="none" spc="0" normalizeH="0" baseline="0" dirty="0">
                <a:ln>
                  <a:noFill/>
                </a:ln>
                <a:solidFill>
                  <a:srgbClr val="595554"/>
                </a:solidFill>
                <a:effectLst/>
                <a:uLnTx/>
                <a:uFillTx/>
                <a:latin typeface="Trebuchet MS" panose="020B0603020202020204"/>
                <a:ea typeface="+mn-ea"/>
                <a:cs typeface="+mn-cs"/>
              </a:rPr>
              <a:t>Ymin = 35</a:t>
            </a:r>
          </a:p>
        </p:txBody>
      </p:sp>
      <p:sp>
        <p:nvSpPr>
          <p:cNvPr id="440" name="Footer Placeholder 439">
            <a:extLst>
              <a:ext uri="{FF2B5EF4-FFF2-40B4-BE49-F238E27FC236}">
                <a16:creationId xmlns:a16="http://schemas.microsoft.com/office/drawing/2014/main" id="{6A4861E7-8B6F-7821-6989-BB968DF498A0}"/>
              </a:ext>
            </a:extLst>
          </p:cNvPr>
          <p:cNvSpPr>
            <a:spLocks noGrp="1"/>
          </p:cNvSpPr>
          <p:nvPr>
            <p:ph type="ftr" sz="quarter" idx="3"/>
          </p:nvPr>
        </p:nvSpPr>
        <p:spPr>
          <a:xfrm>
            <a:off x="609600" y="6356350"/>
            <a:ext cx="11127594" cy="442131"/>
          </a:xfrm>
        </p:spPr>
        <p:txBody>
          <a:bodyPr/>
          <a:lstStyle/>
          <a:p>
            <a:r>
              <a:rPr lang="en-US" sz="1100" b="1" dirty="0" err="1">
                <a:solidFill>
                  <a:srgbClr val="CC7C7A"/>
                </a:solidFill>
              </a:rPr>
              <a:t>Mezigdomide</a:t>
            </a:r>
            <a:r>
              <a:rPr lang="en-US" sz="1100" b="1" dirty="0">
                <a:solidFill>
                  <a:srgbClr val="CC7C7A"/>
                </a:solidFill>
              </a:rPr>
              <a:t> (CC-92480) is an investigational product, currently not approved by any regulatory agency.</a:t>
            </a:r>
            <a:r>
              <a:rPr lang="en-US" sz="1100" dirty="0"/>
              <a:t>
IC</a:t>
            </a:r>
            <a:r>
              <a:rPr lang="en-US" sz="1100" baseline="-25000" dirty="0"/>
              <a:t>50</a:t>
            </a:r>
            <a:r>
              <a:rPr lang="en-US" sz="1100" dirty="0"/>
              <a:t>, 50% inhibitory concentration; </a:t>
            </a:r>
            <a:r>
              <a:rPr lang="en-US" sz="1100" dirty="0" err="1"/>
              <a:t>Ymin</a:t>
            </a:r>
            <a:r>
              <a:rPr lang="en-US" sz="1100" dirty="0"/>
              <a:t>, maximum degradation point; LEN, lenalidomide; POM, pomalidomide
</a:t>
            </a:r>
            <a:r>
              <a:rPr lang="en-US" sz="1100" baseline="30000" dirty="0"/>
              <a:t>a </a:t>
            </a:r>
            <a:r>
              <a:rPr lang="en-US" sz="1100" dirty="0"/>
              <a:t>DF15R;</a:t>
            </a:r>
            <a:r>
              <a:rPr lang="en-US" sz="1100" baseline="30000" dirty="0"/>
              <a:t> b </a:t>
            </a:r>
            <a:r>
              <a:rPr lang="en-US" sz="1100" dirty="0"/>
              <a:t>DF15, H929, and OPM-2;</a:t>
            </a:r>
            <a:r>
              <a:rPr lang="en-US" sz="1100" baseline="30000" dirty="0"/>
              <a:t> c </a:t>
            </a:r>
            <a:r>
              <a:rPr lang="en-US" sz="1100" dirty="0"/>
              <a:t>H929R1, H929R2, OPM-2R1, OPM-2R2, and OPM-2R3. 
1. Hansen JD, et al. </a:t>
            </a:r>
            <a:r>
              <a:rPr lang="en-US" sz="1100" i="1" dirty="0"/>
              <a:t>J Med Chem </a:t>
            </a:r>
            <a:r>
              <a:rPr lang="en-US" sz="1100" dirty="0"/>
              <a:t>2020;63:6648–76. 2. Wong L, et al. </a:t>
            </a:r>
            <a:r>
              <a:rPr lang="en-US" sz="1100" i="1" dirty="0"/>
              <a:t>Blood</a:t>
            </a:r>
            <a:r>
              <a:rPr lang="en-US" sz="1100" dirty="0"/>
              <a:t> 2019;134:abstract 1815. 3. Richardson PG, et al. Oral presentation at ASCO 2020; abstract 8500.</a:t>
            </a:r>
          </a:p>
        </p:txBody>
      </p:sp>
    </p:spTree>
    <p:extLst>
      <p:ext uri="{BB962C8B-B14F-4D97-AF65-F5344CB8AC3E}">
        <p14:creationId xmlns:p14="http://schemas.microsoft.com/office/powerpoint/2010/main" val="357638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3FE2E2E2-1BDB-4D24-813F-A406C7D0D54A}"/>
              </a:ext>
            </a:extLst>
          </p:cNvPr>
          <p:cNvSpPr/>
          <p:nvPr/>
        </p:nvSpPr>
        <p:spPr>
          <a:xfrm rot="10800000">
            <a:off x="354849" y="4612225"/>
            <a:ext cx="5687998" cy="1018013"/>
          </a:xfrm>
          <a:prstGeom prst="round2SameRect">
            <a:avLst>
              <a:gd name="adj1" fmla="val 27180"/>
              <a:gd name="adj2" fmla="val 0"/>
            </a:avLst>
          </a:prstGeom>
          <a:solidFill>
            <a:schemeClr val="accent3">
              <a:lumMod val="5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dirty="0">
              <a:solidFill>
                <a:schemeClr val="bg1"/>
              </a:solidFill>
            </a:endParaRPr>
          </a:p>
        </p:txBody>
      </p:sp>
      <p:sp>
        <p:nvSpPr>
          <p:cNvPr id="72" name="Rectangle: Top Corners Rounded 71">
            <a:extLst>
              <a:ext uri="{FF2B5EF4-FFF2-40B4-BE49-F238E27FC236}">
                <a16:creationId xmlns:a16="http://schemas.microsoft.com/office/drawing/2014/main" id="{975D3782-ED1C-4E01-A47D-2F6240E2CBB8}"/>
              </a:ext>
            </a:extLst>
          </p:cNvPr>
          <p:cNvSpPr/>
          <p:nvPr/>
        </p:nvSpPr>
        <p:spPr>
          <a:xfrm rot="10800000">
            <a:off x="6190246" y="4612226"/>
            <a:ext cx="5687998" cy="1018012"/>
          </a:xfrm>
          <a:prstGeom prst="round2SameRect">
            <a:avLst>
              <a:gd name="adj1" fmla="val 27180"/>
              <a:gd name="adj2" fmla="val 0"/>
            </a:avLst>
          </a:prstGeom>
          <a:solidFill>
            <a:srgbClr val="FDA97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dirty="0">
              <a:solidFill>
                <a:schemeClr val="bg1"/>
              </a:solidFill>
            </a:endParaRPr>
          </a:p>
        </p:txBody>
      </p:sp>
      <p:sp>
        <p:nvSpPr>
          <p:cNvPr id="61" name="Rectangle: Rounded Corners 60">
            <a:extLst>
              <a:ext uri="{FF2B5EF4-FFF2-40B4-BE49-F238E27FC236}">
                <a16:creationId xmlns:a16="http://schemas.microsoft.com/office/drawing/2014/main" id="{1908AD21-CFDE-4065-ACEB-02C6BEE49ABB}"/>
              </a:ext>
            </a:extLst>
          </p:cNvPr>
          <p:cNvSpPr/>
          <p:nvPr/>
        </p:nvSpPr>
        <p:spPr>
          <a:xfrm>
            <a:off x="354850" y="1795391"/>
            <a:ext cx="5688000" cy="3834848"/>
          </a:xfrm>
          <a:prstGeom prst="roundRect">
            <a:avLst>
              <a:gd name="adj" fmla="val 8018"/>
            </a:avLst>
          </a:prstGeom>
          <a:noFill/>
          <a:ln w="38100">
            <a:solidFill>
              <a:schemeClr val="accent3">
                <a:lumMod val="50000"/>
              </a:schemeClr>
            </a:solidFill>
          </a:ln>
        </p:spPr>
        <p:style>
          <a:lnRef idx="0">
            <a:schemeClr val="accent1"/>
          </a:lnRef>
          <a:fillRef idx="1">
            <a:schemeClr val="accent1"/>
          </a:fillRef>
          <a:effectRef idx="0">
            <a:srgbClr val="000000"/>
          </a:effectRef>
          <a:fontRef idx="minor">
            <a:schemeClr val="lt1"/>
          </a:fontRef>
        </p:style>
        <p:txBody>
          <a:bodyPr rtlCol="0" anchor="b"/>
          <a:lstStyle/>
          <a:p>
            <a:pPr marL="0" indent="0" algn="ctr">
              <a:buNone/>
            </a:pPr>
            <a:endParaRPr lang="en-GB" b="1" dirty="0">
              <a:solidFill>
                <a:schemeClr val="bg1"/>
              </a:solidFill>
            </a:endParaRPr>
          </a:p>
          <a:p>
            <a:pPr marL="0" indent="0" algn="ctr">
              <a:buNone/>
            </a:pPr>
            <a:endParaRPr lang="en-GB" b="1" dirty="0">
              <a:solidFill>
                <a:schemeClr val="bg1"/>
              </a:solidFill>
            </a:endParaRPr>
          </a:p>
          <a:p>
            <a:pPr marL="0" indent="0" algn="ctr">
              <a:buNone/>
            </a:pPr>
            <a:endParaRPr lang="en-GB" b="1" dirty="0">
              <a:solidFill>
                <a:schemeClr val="bg1"/>
              </a:solidFill>
            </a:endParaRPr>
          </a:p>
          <a:p>
            <a:pPr marL="0" indent="0" algn="ctr">
              <a:buNone/>
            </a:pPr>
            <a:endParaRPr lang="en-GB" b="1" dirty="0">
              <a:solidFill>
                <a:schemeClr val="bg1"/>
              </a:solidFill>
            </a:endParaRPr>
          </a:p>
          <a:p>
            <a:pPr marL="0" indent="0" algn="ctr">
              <a:buNone/>
            </a:pPr>
            <a:endParaRPr lang="en-GB" b="1" dirty="0">
              <a:solidFill>
                <a:schemeClr val="bg1"/>
              </a:solidFill>
            </a:endParaRPr>
          </a:p>
          <a:p>
            <a:pPr marL="0" indent="0" algn="ctr">
              <a:buNone/>
            </a:pPr>
            <a:endParaRPr lang="en-GB" b="1" dirty="0">
              <a:solidFill>
                <a:schemeClr val="bg1"/>
              </a:solidFill>
            </a:endParaRPr>
          </a:p>
          <a:p>
            <a:pPr marL="0" indent="0" algn="ctr">
              <a:buNone/>
            </a:pPr>
            <a:endParaRPr lang="en-GB" b="1" dirty="0">
              <a:solidFill>
                <a:schemeClr val="bg1"/>
              </a:solidFill>
            </a:endParaRPr>
          </a:p>
          <a:p>
            <a:pPr marL="0" indent="0" algn="ctr">
              <a:buNone/>
            </a:pPr>
            <a:endParaRPr lang="en-GB" b="1" dirty="0">
              <a:solidFill>
                <a:schemeClr val="bg1"/>
              </a:solidFill>
            </a:endParaRPr>
          </a:p>
          <a:p>
            <a:pPr marL="0" indent="0" algn="ctr">
              <a:buNone/>
            </a:pPr>
            <a:endParaRPr lang="en-GB" b="1" dirty="0">
              <a:solidFill>
                <a:schemeClr val="bg1"/>
              </a:solidFill>
            </a:endParaRPr>
          </a:p>
          <a:p>
            <a:pPr marL="0" indent="0" algn="ctr">
              <a:buNone/>
            </a:pPr>
            <a:r>
              <a:rPr lang="en-GB" b="1" dirty="0">
                <a:solidFill>
                  <a:schemeClr val="bg1"/>
                </a:solidFill>
              </a:rPr>
              <a:t>Increased expression of activation markers and decreased expression of markers associated with exhaustion/senescence</a:t>
            </a:r>
          </a:p>
        </p:txBody>
      </p:sp>
      <p:sp>
        <p:nvSpPr>
          <p:cNvPr id="2" name="Title 1">
            <a:extLst>
              <a:ext uri="{FF2B5EF4-FFF2-40B4-BE49-F238E27FC236}">
                <a16:creationId xmlns:a16="http://schemas.microsoft.com/office/drawing/2014/main" id="{05E594D6-DE90-481F-BFAE-5F5A612BFEDB}"/>
              </a:ext>
            </a:extLst>
          </p:cNvPr>
          <p:cNvSpPr>
            <a:spLocks noGrp="1"/>
          </p:cNvSpPr>
          <p:nvPr>
            <p:ph type="title"/>
          </p:nvPr>
        </p:nvSpPr>
        <p:spPr/>
        <p:txBody>
          <a:bodyPr>
            <a:noAutofit/>
          </a:bodyPr>
          <a:lstStyle/>
          <a:p>
            <a:r>
              <a:rPr lang="en-GB" sz="2400" dirty="0" err="1"/>
              <a:t>Iberdomide</a:t>
            </a:r>
            <a:r>
              <a:rPr lang="en-GB" sz="2400" dirty="0"/>
              <a:t> Showed Significant T cell Activation and NK Cell Proliferation and Activation</a:t>
            </a:r>
            <a:br>
              <a:rPr lang="en-GB" sz="2400" dirty="0"/>
            </a:br>
            <a:r>
              <a:rPr lang="en-GB" sz="2000" b="0" i="1" dirty="0"/>
              <a:t>(translational data)</a:t>
            </a:r>
            <a:endParaRPr lang="en-GB" sz="2400" b="0" i="1" dirty="0"/>
          </a:p>
        </p:txBody>
      </p:sp>
      <p:sp>
        <p:nvSpPr>
          <p:cNvPr id="4" name="Footer Placeholder 3">
            <a:extLst>
              <a:ext uri="{FF2B5EF4-FFF2-40B4-BE49-F238E27FC236}">
                <a16:creationId xmlns:a16="http://schemas.microsoft.com/office/drawing/2014/main" id="{E85F0CCA-4BFC-557E-26C8-49D2841D2B2A}"/>
              </a:ext>
            </a:extLst>
          </p:cNvPr>
          <p:cNvSpPr>
            <a:spLocks noGrp="1"/>
          </p:cNvSpPr>
          <p:nvPr>
            <p:ph type="ftr" sz="quarter" idx="3"/>
          </p:nvPr>
        </p:nvSpPr>
        <p:spPr/>
        <p:txBody>
          <a:bodyPr/>
          <a:lstStyle/>
          <a:p>
            <a:r>
              <a:rPr lang="en-US" sz="1100" b="1" dirty="0" err="1">
                <a:solidFill>
                  <a:srgbClr val="CC7C7A"/>
                </a:solidFill>
              </a:rPr>
              <a:t>Iberdomide</a:t>
            </a:r>
            <a:r>
              <a:rPr lang="en-US" sz="1100" b="1" dirty="0">
                <a:solidFill>
                  <a:srgbClr val="CC7C7A"/>
                </a:solidFill>
              </a:rPr>
              <a:t> (IBER; CC-220) is an investigational product, currently not approved by any regulatory agency.</a:t>
            </a:r>
          </a:p>
          <a:p>
            <a:r>
              <a:rPr lang="en-US" sz="1100" dirty="0"/>
              <a:t>GZMB, granzyme B; Ig, immunoglobulin; ITIM, immunoreceptor tyrosine-based inhibitory motif; KLRG1, killer cell lectin-like receptor G1; </a:t>
            </a:r>
            <a:br>
              <a:rPr lang="en-US" sz="1100" dirty="0"/>
            </a:br>
            <a:r>
              <a:rPr lang="en-US" sz="1100" dirty="0"/>
              <a:t>TIGIT, T cell immunoreceptor with Ig and ITIM domains. 
Van </a:t>
            </a:r>
            <a:r>
              <a:rPr lang="en-US" sz="1100" dirty="0" err="1"/>
              <a:t>Oekelen</a:t>
            </a:r>
            <a:r>
              <a:rPr lang="en-US" sz="1100" dirty="0"/>
              <a:t> O, et al. Oral presentation at ASH 2021; abstract 730.</a:t>
            </a:r>
          </a:p>
        </p:txBody>
      </p:sp>
      <p:sp>
        <p:nvSpPr>
          <p:cNvPr id="58" name="Rectangle: Rounded Corners 57">
            <a:extLst>
              <a:ext uri="{FF2B5EF4-FFF2-40B4-BE49-F238E27FC236}">
                <a16:creationId xmlns:a16="http://schemas.microsoft.com/office/drawing/2014/main" id="{0EE2B1AB-32AD-488E-A353-AEA980EBD2B7}"/>
              </a:ext>
            </a:extLst>
          </p:cNvPr>
          <p:cNvSpPr/>
          <p:nvPr/>
        </p:nvSpPr>
        <p:spPr>
          <a:xfrm>
            <a:off x="6574714" y="1500263"/>
            <a:ext cx="4919060" cy="648177"/>
          </a:xfrm>
          <a:prstGeom prst="roundRect">
            <a:avLst>
              <a:gd name="adj" fmla="val 43556"/>
            </a:avLst>
          </a:prstGeom>
          <a:solidFill>
            <a:srgbClr val="FDA97D"/>
          </a:solidFill>
          <a:ln>
            <a:noFill/>
          </a:ln>
        </p:spPr>
        <p:style>
          <a:lnRef idx="0">
            <a:schemeClr val="accent1"/>
          </a:lnRef>
          <a:fillRef idx="1">
            <a:schemeClr val="accent1"/>
          </a:fillRef>
          <a:effectRef idx="0">
            <a:srgbClr val="000000"/>
          </a:effectRef>
          <a:fontRef idx="minor">
            <a:schemeClr val="lt1"/>
          </a:fontRef>
        </p:style>
        <p:txBody>
          <a:bodyPr rtlCol="0" anchor="ctr"/>
          <a:lstStyle/>
          <a:p>
            <a:pPr marL="0" indent="0" algn="ctr">
              <a:buNone/>
            </a:pPr>
            <a:endParaRPr lang="en-GB" sz="3600" b="1" dirty="0">
              <a:solidFill>
                <a:schemeClr val="bg1"/>
              </a:solidFill>
            </a:endParaRPr>
          </a:p>
        </p:txBody>
      </p:sp>
      <p:sp>
        <p:nvSpPr>
          <p:cNvPr id="59" name="Rectangle: Rounded Corners 58">
            <a:extLst>
              <a:ext uri="{FF2B5EF4-FFF2-40B4-BE49-F238E27FC236}">
                <a16:creationId xmlns:a16="http://schemas.microsoft.com/office/drawing/2014/main" id="{17F4DCA3-812C-4419-8D3A-3741D9EBB78F}"/>
              </a:ext>
            </a:extLst>
          </p:cNvPr>
          <p:cNvSpPr/>
          <p:nvPr/>
        </p:nvSpPr>
        <p:spPr>
          <a:xfrm>
            <a:off x="6190244" y="1795392"/>
            <a:ext cx="5688000" cy="3834848"/>
          </a:xfrm>
          <a:prstGeom prst="roundRect">
            <a:avLst>
              <a:gd name="adj" fmla="val 8018"/>
            </a:avLst>
          </a:prstGeom>
          <a:noFill/>
          <a:ln w="38100">
            <a:solidFill>
              <a:srgbClr val="FDA97D"/>
            </a:solidFill>
          </a:ln>
        </p:spPr>
        <p:style>
          <a:lnRef idx="0">
            <a:schemeClr val="accent1"/>
          </a:lnRef>
          <a:fillRef idx="1">
            <a:schemeClr val="accent1"/>
          </a:fillRef>
          <a:effectRef idx="0">
            <a:srgbClr val="000000"/>
          </a:effectRef>
          <a:fontRef idx="minor">
            <a:schemeClr val="lt1"/>
          </a:fontRef>
        </p:style>
        <p:txBody>
          <a:bodyPr rtlCol="0" anchor="b"/>
          <a:lstStyle/>
          <a:p>
            <a:pPr marL="0" indent="0" algn="ctr">
              <a:buNone/>
            </a:pPr>
            <a:endParaRPr lang="en-GB" b="1" dirty="0">
              <a:solidFill>
                <a:schemeClr val="tx1">
                  <a:lumMod val="50000"/>
                </a:schemeClr>
              </a:solidFill>
            </a:endParaRPr>
          </a:p>
          <a:p>
            <a:pPr marL="0" indent="0" algn="ctr">
              <a:buNone/>
            </a:pPr>
            <a:endParaRPr lang="en-GB" b="1" dirty="0">
              <a:solidFill>
                <a:schemeClr val="tx1">
                  <a:lumMod val="50000"/>
                </a:schemeClr>
              </a:solidFill>
            </a:endParaRPr>
          </a:p>
          <a:p>
            <a:pPr marL="0" indent="0" algn="ctr">
              <a:buNone/>
            </a:pPr>
            <a:endParaRPr lang="en-GB" b="1" dirty="0">
              <a:solidFill>
                <a:schemeClr val="tx1">
                  <a:lumMod val="50000"/>
                </a:schemeClr>
              </a:solidFill>
            </a:endParaRPr>
          </a:p>
          <a:p>
            <a:pPr marL="0" indent="0" algn="ctr">
              <a:buNone/>
            </a:pPr>
            <a:endParaRPr lang="en-GB" b="1" dirty="0">
              <a:solidFill>
                <a:schemeClr val="tx1">
                  <a:lumMod val="50000"/>
                </a:schemeClr>
              </a:solidFill>
            </a:endParaRPr>
          </a:p>
          <a:p>
            <a:pPr marL="0" indent="0" algn="ctr">
              <a:buNone/>
            </a:pPr>
            <a:endParaRPr lang="en-GB" b="1" dirty="0">
              <a:solidFill>
                <a:schemeClr val="tx1">
                  <a:lumMod val="50000"/>
                </a:schemeClr>
              </a:solidFill>
            </a:endParaRPr>
          </a:p>
          <a:p>
            <a:pPr marL="0" indent="0" algn="ctr">
              <a:buNone/>
            </a:pPr>
            <a:endParaRPr lang="en-GB" b="1" dirty="0">
              <a:solidFill>
                <a:schemeClr val="tx1">
                  <a:lumMod val="50000"/>
                </a:schemeClr>
              </a:solidFill>
            </a:endParaRPr>
          </a:p>
          <a:p>
            <a:pPr marL="0" indent="0" algn="ctr">
              <a:buNone/>
            </a:pPr>
            <a:endParaRPr lang="en-GB" b="1" dirty="0">
              <a:solidFill>
                <a:schemeClr val="tx1">
                  <a:lumMod val="50000"/>
                </a:schemeClr>
              </a:solidFill>
            </a:endParaRPr>
          </a:p>
          <a:p>
            <a:pPr marL="0" indent="0" algn="ctr">
              <a:buNone/>
            </a:pPr>
            <a:endParaRPr lang="en-GB" b="1" dirty="0">
              <a:solidFill>
                <a:schemeClr val="tx1">
                  <a:lumMod val="50000"/>
                </a:schemeClr>
              </a:solidFill>
            </a:endParaRPr>
          </a:p>
          <a:p>
            <a:pPr marL="0" indent="0" algn="ctr">
              <a:buNone/>
            </a:pPr>
            <a:endParaRPr lang="en-GB" b="1" dirty="0">
              <a:solidFill>
                <a:schemeClr val="tx1">
                  <a:lumMod val="50000"/>
                </a:schemeClr>
              </a:solidFill>
            </a:endParaRPr>
          </a:p>
          <a:p>
            <a:pPr marL="0" indent="0" algn="ctr">
              <a:buNone/>
            </a:pPr>
            <a:r>
              <a:rPr lang="en-GB" b="1" dirty="0">
                <a:solidFill>
                  <a:schemeClr val="tx1">
                    <a:lumMod val="50000"/>
                  </a:schemeClr>
                </a:solidFill>
              </a:rPr>
              <a:t>Overall increase of both CD56hi and CD16</a:t>
            </a:r>
            <a:r>
              <a:rPr lang="en-GB" b="1" baseline="30000" dirty="0">
                <a:solidFill>
                  <a:schemeClr val="tx1">
                    <a:lumMod val="50000"/>
                  </a:schemeClr>
                </a:solidFill>
              </a:rPr>
              <a:t>+</a:t>
            </a:r>
            <a:r>
              <a:rPr lang="en-GB" b="1" dirty="0">
                <a:solidFill>
                  <a:schemeClr val="tx1">
                    <a:lumMod val="50000"/>
                  </a:schemeClr>
                </a:solidFill>
              </a:rPr>
              <a:t> NK cells, with increased expression of activation/proliferation markers</a:t>
            </a:r>
          </a:p>
        </p:txBody>
      </p:sp>
      <p:sp>
        <p:nvSpPr>
          <p:cNvPr id="60" name="Rectangle: Rounded Corners 59">
            <a:extLst>
              <a:ext uri="{FF2B5EF4-FFF2-40B4-BE49-F238E27FC236}">
                <a16:creationId xmlns:a16="http://schemas.microsoft.com/office/drawing/2014/main" id="{296D7EC1-EDE0-4087-805C-855FA63DA964}"/>
              </a:ext>
            </a:extLst>
          </p:cNvPr>
          <p:cNvSpPr/>
          <p:nvPr/>
        </p:nvSpPr>
        <p:spPr>
          <a:xfrm>
            <a:off x="739320" y="1500263"/>
            <a:ext cx="4919060" cy="648177"/>
          </a:xfrm>
          <a:prstGeom prst="roundRect">
            <a:avLst>
              <a:gd name="adj" fmla="val 43556"/>
            </a:avLst>
          </a:prstGeom>
          <a:solidFill>
            <a:schemeClr val="accent3">
              <a:lumMod val="5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marL="0" indent="0" algn="ctr">
              <a:buNone/>
            </a:pPr>
            <a:endParaRPr lang="en-GB" sz="3600" b="1" dirty="0">
              <a:solidFill>
                <a:schemeClr val="bg1"/>
              </a:solidFill>
            </a:endParaRPr>
          </a:p>
        </p:txBody>
      </p:sp>
      <p:sp>
        <p:nvSpPr>
          <p:cNvPr id="62" name="Rectangle: Rounded Corners 61">
            <a:extLst>
              <a:ext uri="{FF2B5EF4-FFF2-40B4-BE49-F238E27FC236}">
                <a16:creationId xmlns:a16="http://schemas.microsoft.com/office/drawing/2014/main" id="{DEEE8BBF-20A5-41E0-9BD6-CA1EC9C6F00C}"/>
              </a:ext>
            </a:extLst>
          </p:cNvPr>
          <p:cNvSpPr/>
          <p:nvPr/>
        </p:nvSpPr>
        <p:spPr>
          <a:xfrm>
            <a:off x="1351700" y="1532584"/>
            <a:ext cx="3694300" cy="548790"/>
          </a:xfrm>
          <a:prstGeom prst="roundRect">
            <a:avLst>
              <a:gd name="adj" fmla="val 43556"/>
            </a:avLst>
          </a:prstGeom>
          <a:solidFill>
            <a:schemeClr val="accent3">
              <a:lumMod val="5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1200"/>
              </a:spcBef>
              <a:buSzPct val="100000"/>
            </a:pPr>
            <a:r>
              <a:rPr lang="en-GB" sz="2400" b="1" dirty="0">
                <a:solidFill>
                  <a:schemeClr val="bg1"/>
                </a:solidFill>
              </a:rPr>
              <a:t>CD8</a:t>
            </a:r>
            <a:r>
              <a:rPr lang="en-GB" sz="2400" b="1" baseline="30000" dirty="0">
                <a:solidFill>
                  <a:schemeClr val="bg1"/>
                </a:solidFill>
              </a:rPr>
              <a:t>+</a:t>
            </a:r>
            <a:r>
              <a:rPr lang="en-GB" sz="2400" b="1" dirty="0">
                <a:solidFill>
                  <a:schemeClr val="bg1"/>
                </a:solidFill>
              </a:rPr>
              <a:t> T cell</a:t>
            </a:r>
          </a:p>
        </p:txBody>
      </p:sp>
      <p:sp>
        <p:nvSpPr>
          <p:cNvPr id="63" name="Rectangle: Rounded Corners 62">
            <a:extLst>
              <a:ext uri="{FF2B5EF4-FFF2-40B4-BE49-F238E27FC236}">
                <a16:creationId xmlns:a16="http://schemas.microsoft.com/office/drawing/2014/main" id="{4256A7FD-6813-48ED-AFCB-5AF625BB0FD6}"/>
              </a:ext>
            </a:extLst>
          </p:cNvPr>
          <p:cNvSpPr/>
          <p:nvPr/>
        </p:nvSpPr>
        <p:spPr>
          <a:xfrm>
            <a:off x="7187094" y="1532584"/>
            <a:ext cx="3694300" cy="548790"/>
          </a:xfrm>
          <a:prstGeom prst="roundRect">
            <a:avLst>
              <a:gd name="adj" fmla="val 43556"/>
            </a:avLst>
          </a:prstGeom>
          <a:solidFill>
            <a:srgbClr val="FDA97D"/>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1200"/>
              </a:spcBef>
              <a:buSzPct val="100000"/>
            </a:pPr>
            <a:r>
              <a:rPr lang="en-GB" sz="2400" b="1" dirty="0">
                <a:solidFill>
                  <a:schemeClr val="tx1">
                    <a:lumMod val="50000"/>
                  </a:schemeClr>
                </a:solidFill>
              </a:rPr>
              <a:t>NK cell</a:t>
            </a:r>
          </a:p>
        </p:txBody>
      </p:sp>
      <p:grpSp>
        <p:nvGrpSpPr>
          <p:cNvPr id="8" name="Group 7">
            <a:extLst>
              <a:ext uri="{FF2B5EF4-FFF2-40B4-BE49-F238E27FC236}">
                <a16:creationId xmlns:a16="http://schemas.microsoft.com/office/drawing/2014/main" id="{959036F1-35B6-44CA-9342-33A8DC96C7ED}"/>
              </a:ext>
            </a:extLst>
          </p:cNvPr>
          <p:cNvGrpSpPr/>
          <p:nvPr/>
        </p:nvGrpSpPr>
        <p:grpSpPr>
          <a:xfrm>
            <a:off x="846878" y="2363978"/>
            <a:ext cx="4703943" cy="2022577"/>
            <a:chOff x="649612" y="2603947"/>
            <a:chExt cx="4703943" cy="2022577"/>
          </a:xfrm>
        </p:grpSpPr>
        <p:sp>
          <p:nvSpPr>
            <p:cNvPr id="3" name="Arrow: Down 2">
              <a:extLst>
                <a:ext uri="{FF2B5EF4-FFF2-40B4-BE49-F238E27FC236}">
                  <a16:creationId xmlns:a16="http://schemas.microsoft.com/office/drawing/2014/main" id="{0C1365C7-FE37-4539-81AE-4D6ACCE954E2}"/>
                </a:ext>
              </a:extLst>
            </p:cNvPr>
            <p:cNvSpPr/>
            <p:nvPr/>
          </p:nvSpPr>
          <p:spPr>
            <a:xfrm rot="10800000">
              <a:off x="649612" y="2603947"/>
              <a:ext cx="1057013" cy="2022577"/>
            </a:xfrm>
            <a:prstGeom prst="downArrow">
              <a:avLst/>
            </a:prstGeom>
            <a:solidFill>
              <a:schemeClr val="accent4">
                <a:lumMod val="20000"/>
                <a:lumOff val="80000"/>
              </a:schemeClr>
            </a:solidFill>
            <a:ln>
              <a:solidFill>
                <a:schemeClr val="accent4"/>
              </a:solidFill>
            </a:ln>
          </p:spPr>
          <p:style>
            <a:lnRef idx="0">
              <a:schemeClr val="accent1"/>
            </a:lnRef>
            <a:fillRef idx="1">
              <a:schemeClr val="accent1"/>
            </a:fillRef>
            <a:effectRef idx="0">
              <a:srgbClr val="000000"/>
            </a:effectRef>
            <a:fontRef idx="minor">
              <a:schemeClr val="lt1"/>
            </a:fontRef>
          </p:style>
          <p:txBody>
            <a:bodyPr vert="vert" lIns="0" tIns="0" rIns="0" bIns="0" rtlCol="0" anchor="ctr"/>
            <a:lstStyle/>
            <a:p>
              <a:pPr algn="ctr">
                <a:lnSpc>
                  <a:spcPct val="100000"/>
                </a:lnSpc>
              </a:pPr>
              <a:r>
                <a:rPr lang="en-GB" dirty="0">
                  <a:solidFill>
                    <a:schemeClr val="tx1"/>
                  </a:solidFill>
                </a:rPr>
                <a:t>Up at C2D15</a:t>
              </a:r>
            </a:p>
          </p:txBody>
        </p:sp>
        <p:sp>
          <p:nvSpPr>
            <p:cNvPr id="66" name="Arrow: Down 65">
              <a:extLst>
                <a:ext uri="{FF2B5EF4-FFF2-40B4-BE49-F238E27FC236}">
                  <a16:creationId xmlns:a16="http://schemas.microsoft.com/office/drawing/2014/main" id="{44D26B21-A4BC-4C50-861B-2B4F739E5551}"/>
                </a:ext>
              </a:extLst>
            </p:cNvPr>
            <p:cNvSpPr/>
            <p:nvPr/>
          </p:nvSpPr>
          <p:spPr>
            <a:xfrm>
              <a:off x="3179015" y="2603947"/>
              <a:ext cx="1057013" cy="2022577"/>
            </a:xfrm>
            <a:prstGeom prst="downArrow">
              <a:avLst/>
            </a:prstGeom>
            <a:solidFill>
              <a:schemeClr val="bg1">
                <a:lumMod val="85000"/>
              </a:schemeClr>
            </a:solidFill>
            <a:ln>
              <a:solidFill>
                <a:schemeClr val="bg1">
                  <a:lumMod val="50000"/>
                </a:schemeClr>
              </a:solidFill>
            </a:ln>
          </p:spPr>
          <p:style>
            <a:lnRef idx="0">
              <a:schemeClr val="accent1"/>
            </a:lnRef>
            <a:fillRef idx="1">
              <a:schemeClr val="accent1"/>
            </a:fillRef>
            <a:effectRef idx="0">
              <a:srgbClr val="000000"/>
            </a:effectRef>
            <a:fontRef idx="minor">
              <a:schemeClr val="lt1"/>
            </a:fontRef>
          </p:style>
          <p:txBody>
            <a:bodyPr vert="vert270" lIns="0" tIns="0" rIns="0" bIns="0" rtlCol="0" anchor="ctr"/>
            <a:lstStyle/>
            <a:p>
              <a:pPr algn="ctr">
                <a:lnSpc>
                  <a:spcPct val="100000"/>
                </a:lnSpc>
              </a:pPr>
              <a:r>
                <a:rPr lang="en-GB" dirty="0">
                  <a:solidFill>
                    <a:schemeClr val="tx1"/>
                  </a:solidFill>
                </a:rPr>
                <a:t>Down at C2D15</a:t>
              </a:r>
            </a:p>
          </p:txBody>
        </p:sp>
        <p:sp>
          <p:nvSpPr>
            <p:cNvPr id="6" name="TextBox 5">
              <a:extLst>
                <a:ext uri="{FF2B5EF4-FFF2-40B4-BE49-F238E27FC236}">
                  <a16:creationId xmlns:a16="http://schemas.microsoft.com/office/drawing/2014/main" id="{52A3C312-4397-4A2A-9AD0-25E880846DAF}"/>
                </a:ext>
              </a:extLst>
            </p:cNvPr>
            <p:cNvSpPr txBox="1"/>
            <p:nvPr/>
          </p:nvSpPr>
          <p:spPr>
            <a:xfrm>
              <a:off x="1370306" y="3129090"/>
              <a:ext cx="1472473" cy="1497434"/>
            </a:xfrm>
            <a:prstGeom prst="rect">
              <a:avLst/>
            </a:prstGeom>
            <a:noFill/>
          </p:spPr>
          <p:txBody>
            <a:bodyPr wrap="none" lIns="0" tIns="0" rIns="0" bIns="0" rtlCol="0">
              <a:noAutofit/>
            </a:bodyPr>
            <a:lstStyle/>
            <a:p>
              <a:pPr marL="522900" marR="0" lvl="1"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dirty="0">
                  <a:ln>
                    <a:noFill/>
                  </a:ln>
                  <a:solidFill>
                    <a:schemeClr val="accent4"/>
                  </a:solidFill>
                  <a:effectLst/>
                  <a:uLnTx/>
                  <a:uFillTx/>
                  <a:ea typeface="+mn-ea"/>
                  <a:cs typeface="+mn-cs"/>
                </a:rPr>
                <a:t>HLA-DR</a:t>
              </a:r>
            </a:p>
            <a:p>
              <a:pPr marL="522900" marR="0" lvl="1"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dirty="0">
                  <a:ln>
                    <a:noFill/>
                  </a:ln>
                  <a:solidFill>
                    <a:schemeClr val="accent4"/>
                  </a:solidFill>
                  <a:effectLst/>
                  <a:uLnTx/>
                  <a:uFillTx/>
                  <a:ea typeface="+mn-ea"/>
                  <a:cs typeface="+mn-cs"/>
                </a:rPr>
                <a:t>Ki-67</a:t>
              </a:r>
            </a:p>
            <a:p>
              <a:pPr marL="522900" marR="0" lvl="1"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dirty="0">
                  <a:ln>
                    <a:noFill/>
                  </a:ln>
                  <a:solidFill>
                    <a:schemeClr val="accent4"/>
                  </a:solidFill>
                  <a:effectLst/>
                  <a:uLnTx/>
                  <a:uFillTx/>
                  <a:ea typeface="+mn-ea"/>
                  <a:cs typeface="+mn-cs"/>
                </a:rPr>
                <a:t>GZMB</a:t>
              </a:r>
            </a:p>
          </p:txBody>
        </p:sp>
        <p:sp>
          <p:nvSpPr>
            <p:cNvPr id="67" name="TextBox 66">
              <a:extLst>
                <a:ext uri="{FF2B5EF4-FFF2-40B4-BE49-F238E27FC236}">
                  <a16:creationId xmlns:a16="http://schemas.microsoft.com/office/drawing/2014/main" id="{6C761E5C-84CE-4BB8-B258-AE1217CD821C}"/>
                </a:ext>
              </a:extLst>
            </p:cNvPr>
            <p:cNvSpPr txBox="1"/>
            <p:nvPr/>
          </p:nvSpPr>
          <p:spPr>
            <a:xfrm>
              <a:off x="3881082" y="2603947"/>
              <a:ext cx="1472473" cy="1560155"/>
            </a:xfrm>
            <a:prstGeom prst="rect">
              <a:avLst/>
            </a:prstGeom>
            <a:noFill/>
          </p:spPr>
          <p:txBody>
            <a:bodyPr wrap="none" lIns="0" tIns="0" rIns="0" bIns="0" rtlCol="0">
              <a:noAutofit/>
            </a:bodyPr>
            <a:lstStyle/>
            <a:p>
              <a:pPr marL="522900" marR="0" lvl="1"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dirty="0">
                  <a:ln>
                    <a:noFill/>
                  </a:ln>
                  <a:solidFill>
                    <a:schemeClr val="tx1">
                      <a:lumMod val="50000"/>
                    </a:schemeClr>
                  </a:solidFill>
                  <a:effectLst/>
                  <a:uLnTx/>
                  <a:uFillTx/>
                  <a:ea typeface="+mn-ea"/>
                  <a:cs typeface="+mn-cs"/>
                </a:rPr>
                <a:t>TIGIT</a:t>
              </a:r>
            </a:p>
            <a:p>
              <a:pPr marL="522900" marR="0" lvl="1"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dirty="0">
                  <a:ln>
                    <a:noFill/>
                  </a:ln>
                  <a:solidFill>
                    <a:schemeClr val="tx1">
                      <a:lumMod val="50000"/>
                    </a:schemeClr>
                  </a:solidFill>
                  <a:effectLst/>
                  <a:uLnTx/>
                  <a:uFillTx/>
                  <a:ea typeface="+mn-ea"/>
                  <a:cs typeface="+mn-cs"/>
                </a:rPr>
                <a:t>KLRG1</a:t>
              </a:r>
            </a:p>
            <a:p>
              <a:pPr marL="522900" marR="0" lvl="1"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dirty="0">
                  <a:ln>
                    <a:noFill/>
                  </a:ln>
                  <a:solidFill>
                    <a:schemeClr val="tx1">
                      <a:lumMod val="50000"/>
                    </a:schemeClr>
                  </a:solidFill>
                  <a:effectLst/>
                  <a:uLnTx/>
                  <a:uFillTx/>
                  <a:ea typeface="+mn-ea"/>
                  <a:cs typeface="+mn-cs"/>
                </a:rPr>
                <a:t>CD57</a:t>
              </a:r>
            </a:p>
            <a:p>
              <a:pPr marL="522900" marR="0" lvl="1"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dirty="0">
                  <a:ln>
                    <a:noFill/>
                  </a:ln>
                  <a:solidFill>
                    <a:schemeClr val="tx1">
                      <a:lumMod val="50000"/>
                    </a:schemeClr>
                  </a:solidFill>
                  <a:effectLst/>
                  <a:uLnTx/>
                  <a:uFillTx/>
                  <a:ea typeface="+mn-ea"/>
                  <a:cs typeface="+mn-cs"/>
                </a:rPr>
                <a:t>Exhausted </a:t>
              </a:r>
              <a:br>
                <a:rPr kumimoji="0" lang="en-GB" b="0" i="0" u="none" strike="noStrike" kern="1200" cap="none" spc="0" normalizeH="0" baseline="0" dirty="0">
                  <a:ln>
                    <a:noFill/>
                  </a:ln>
                  <a:solidFill>
                    <a:schemeClr val="tx1">
                      <a:lumMod val="50000"/>
                    </a:schemeClr>
                  </a:solidFill>
                  <a:effectLst/>
                  <a:uLnTx/>
                  <a:uFillTx/>
                  <a:ea typeface="+mn-ea"/>
                  <a:cs typeface="+mn-cs"/>
                </a:rPr>
              </a:br>
              <a:r>
                <a:rPr kumimoji="0" lang="en-GB" b="0" i="0" u="none" strike="noStrike" kern="1200" cap="none" spc="0" normalizeH="0" baseline="0" dirty="0">
                  <a:ln>
                    <a:noFill/>
                  </a:ln>
                  <a:solidFill>
                    <a:schemeClr val="tx1">
                      <a:lumMod val="50000"/>
                    </a:schemeClr>
                  </a:solidFill>
                  <a:effectLst/>
                  <a:uLnTx/>
                  <a:uFillTx/>
                  <a:ea typeface="+mn-ea"/>
                  <a:cs typeface="+mn-cs"/>
                </a:rPr>
                <a:t>cells</a:t>
              </a:r>
            </a:p>
          </p:txBody>
        </p:sp>
      </p:grpSp>
      <p:grpSp>
        <p:nvGrpSpPr>
          <p:cNvPr id="7" name="Group 6">
            <a:extLst>
              <a:ext uri="{FF2B5EF4-FFF2-40B4-BE49-F238E27FC236}">
                <a16:creationId xmlns:a16="http://schemas.microsoft.com/office/drawing/2014/main" id="{6E34B614-54DC-45D2-8C64-A08EA432EAD4}"/>
              </a:ext>
            </a:extLst>
          </p:cNvPr>
          <p:cNvGrpSpPr/>
          <p:nvPr/>
        </p:nvGrpSpPr>
        <p:grpSpPr>
          <a:xfrm>
            <a:off x="6675235" y="2368277"/>
            <a:ext cx="4718018" cy="2025740"/>
            <a:chOff x="6438212" y="2603947"/>
            <a:chExt cx="4718018" cy="2025740"/>
          </a:xfrm>
        </p:grpSpPr>
        <p:sp>
          <p:nvSpPr>
            <p:cNvPr id="68" name="Arrow: Down 67">
              <a:extLst>
                <a:ext uri="{FF2B5EF4-FFF2-40B4-BE49-F238E27FC236}">
                  <a16:creationId xmlns:a16="http://schemas.microsoft.com/office/drawing/2014/main" id="{1008E4CE-8124-4864-9DF7-167CCE6D5713}"/>
                </a:ext>
              </a:extLst>
            </p:cNvPr>
            <p:cNvSpPr/>
            <p:nvPr/>
          </p:nvSpPr>
          <p:spPr>
            <a:xfrm rot="10800000">
              <a:off x="6438212" y="2603947"/>
              <a:ext cx="1057013" cy="2022577"/>
            </a:xfrm>
            <a:prstGeom prst="downArrow">
              <a:avLst/>
            </a:prstGeom>
            <a:solidFill>
              <a:schemeClr val="accent4">
                <a:lumMod val="20000"/>
                <a:lumOff val="80000"/>
              </a:schemeClr>
            </a:solidFill>
            <a:ln>
              <a:solidFill>
                <a:schemeClr val="accent4"/>
              </a:solidFill>
            </a:ln>
          </p:spPr>
          <p:style>
            <a:lnRef idx="0">
              <a:schemeClr val="accent1"/>
            </a:lnRef>
            <a:fillRef idx="1">
              <a:schemeClr val="accent1"/>
            </a:fillRef>
            <a:effectRef idx="0">
              <a:srgbClr val="000000"/>
            </a:effectRef>
            <a:fontRef idx="minor">
              <a:schemeClr val="lt1"/>
            </a:fontRef>
          </p:style>
          <p:txBody>
            <a:bodyPr vert="vert" lIns="0" tIns="0" rIns="0" bIns="0" rtlCol="0" anchor="ctr"/>
            <a:lstStyle/>
            <a:p>
              <a:pPr algn="ctr">
                <a:lnSpc>
                  <a:spcPct val="100000"/>
                </a:lnSpc>
              </a:pPr>
              <a:r>
                <a:rPr lang="en-GB" dirty="0">
                  <a:solidFill>
                    <a:schemeClr val="tx1"/>
                  </a:solidFill>
                </a:rPr>
                <a:t>Up at C2D15</a:t>
              </a:r>
            </a:p>
          </p:txBody>
        </p:sp>
        <p:sp>
          <p:nvSpPr>
            <p:cNvPr id="69" name="Arrow: Down 68">
              <a:extLst>
                <a:ext uri="{FF2B5EF4-FFF2-40B4-BE49-F238E27FC236}">
                  <a16:creationId xmlns:a16="http://schemas.microsoft.com/office/drawing/2014/main" id="{0CEAEE42-A1EF-4C04-8DC5-08BB33D37565}"/>
                </a:ext>
              </a:extLst>
            </p:cNvPr>
            <p:cNvSpPr/>
            <p:nvPr/>
          </p:nvSpPr>
          <p:spPr>
            <a:xfrm>
              <a:off x="8990079" y="2603947"/>
              <a:ext cx="1057013" cy="2022577"/>
            </a:xfrm>
            <a:prstGeom prst="downArrow">
              <a:avLst/>
            </a:prstGeom>
            <a:solidFill>
              <a:schemeClr val="bg1">
                <a:lumMod val="85000"/>
              </a:schemeClr>
            </a:solidFill>
            <a:ln>
              <a:solidFill>
                <a:schemeClr val="bg1">
                  <a:lumMod val="50000"/>
                </a:schemeClr>
              </a:solidFill>
            </a:ln>
          </p:spPr>
          <p:style>
            <a:lnRef idx="0">
              <a:schemeClr val="accent1"/>
            </a:lnRef>
            <a:fillRef idx="1">
              <a:schemeClr val="accent1"/>
            </a:fillRef>
            <a:effectRef idx="0">
              <a:srgbClr val="000000"/>
            </a:effectRef>
            <a:fontRef idx="minor">
              <a:schemeClr val="lt1"/>
            </a:fontRef>
          </p:style>
          <p:txBody>
            <a:bodyPr vert="vert270" lIns="0" tIns="0" rIns="0" bIns="0" rtlCol="0" anchor="ctr"/>
            <a:lstStyle/>
            <a:p>
              <a:pPr algn="ctr">
                <a:lnSpc>
                  <a:spcPct val="100000"/>
                </a:lnSpc>
              </a:pPr>
              <a:r>
                <a:rPr lang="en-GB" dirty="0">
                  <a:solidFill>
                    <a:schemeClr val="tx1"/>
                  </a:solidFill>
                </a:rPr>
                <a:t>Down at C2D15</a:t>
              </a:r>
            </a:p>
          </p:txBody>
        </p:sp>
        <p:sp>
          <p:nvSpPr>
            <p:cNvPr id="70" name="TextBox 69">
              <a:extLst>
                <a:ext uri="{FF2B5EF4-FFF2-40B4-BE49-F238E27FC236}">
                  <a16:creationId xmlns:a16="http://schemas.microsoft.com/office/drawing/2014/main" id="{0014F8B1-1AAE-44CB-8245-73D064C63A23}"/>
                </a:ext>
              </a:extLst>
            </p:cNvPr>
            <p:cNvSpPr txBox="1"/>
            <p:nvPr/>
          </p:nvSpPr>
          <p:spPr>
            <a:xfrm>
              <a:off x="7170766" y="3132253"/>
              <a:ext cx="1472473" cy="1497434"/>
            </a:xfrm>
            <a:prstGeom prst="rect">
              <a:avLst/>
            </a:prstGeom>
            <a:noFill/>
          </p:spPr>
          <p:txBody>
            <a:bodyPr wrap="none" lIns="0" tIns="0" rIns="0" bIns="0" rtlCol="0">
              <a:noAutofit/>
            </a:bodyPr>
            <a:lstStyle/>
            <a:p>
              <a:pPr marL="522900" marR="0" lvl="1"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dirty="0">
                  <a:ln>
                    <a:noFill/>
                  </a:ln>
                  <a:solidFill>
                    <a:schemeClr val="accent4"/>
                  </a:solidFill>
                  <a:effectLst/>
                  <a:uLnTx/>
                  <a:uFillTx/>
                  <a:ea typeface="+mn-ea"/>
                  <a:cs typeface="+mn-cs"/>
                </a:rPr>
                <a:t>CD56hi</a:t>
              </a:r>
            </a:p>
            <a:p>
              <a:pPr marL="522900" marR="0" lvl="1"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dirty="0">
                  <a:ln>
                    <a:noFill/>
                  </a:ln>
                  <a:solidFill>
                    <a:schemeClr val="accent4"/>
                  </a:solidFill>
                  <a:effectLst/>
                  <a:uLnTx/>
                  <a:uFillTx/>
                  <a:ea typeface="+mn-ea"/>
                  <a:cs typeface="+mn-cs"/>
                </a:rPr>
                <a:t>CD16</a:t>
              </a:r>
              <a:r>
                <a:rPr kumimoji="0" lang="en-GB" b="0" i="0" u="none" strike="noStrike" kern="1200" cap="none" spc="0" normalizeH="0" baseline="30000" dirty="0">
                  <a:ln>
                    <a:noFill/>
                  </a:ln>
                  <a:solidFill>
                    <a:schemeClr val="accent4"/>
                  </a:solidFill>
                  <a:effectLst/>
                  <a:uLnTx/>
                  <a:uFillTx/>
                  <a:ea typeface="+mn-ea"/>
                  <a:cs typeface="+mn-cs"/>
                </a:rPr>
                <a:t>+</a:t>
              </a:r>
            </a:p>
            <a:p>
              <a:pPr marL="522900" marR="0" lvl="1"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dirty="0">
                  <a:ln>
                    <a:noFill/>
                  </a:ln>
                  <a:solidFill>
                    <a:schemeClr val="accent4"/>
                  </a:solidFill>
                  <a:effectLst/>
                  <a:uLnTx/>
                  <a:uFillTx/>
                  <a:ea typeface="+mn-ea"/>
                  <a:cs typeface="+mn-cs"/>
                </a:rPr>
                <a:t>Ki-67</a:t>
              </a:r>
            </a:p>
            <a:p>
              <a:pPr marL="522900" marR="0" lvl="1"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dirty="0">
                  <a:ln>
                    <a:noFill/>
                  </a:ln>
                  <a:solidFill>
                    <a:schemeClr val="accent4"/>
                  </a:solidFill>
                  <a:effectLst/>
                  <a:uLnTx/>
                  <a:uFillTx/>
                  <a:ea typeface="+mn-ea"/>
                  <a:cs typeface="+mn-cs"/>
                </a:rPr>
                <a:t>GZMB</a:t>
              </a:r>
            </a:p>
          </p:txBody>
        </p:sp>
        <p:sp>
          <p:nvSpPr>
            <p:cNvPr id="71" name="TextBox 70">
              <a:extLst>
                <a:ext uri="{FF2B5EF4-FFF2-40B4-BE49-F238E27FC236}">
                  <a16:creationId xmlns:a16="http://schemas.microsoft.com/office/drawing/2014/main" id="{5534CD93-505A-436D-BA4F-9F430FA7CAE5}"/>
                </a:ext>
              </a:extLst>
            </p:cNvPr>
            <p:cNvSpPr txBox="1"/>
            <p:nvPr/>
          </p:nvSpPr>
          <p:spPr>
            <a:xfrm>
              <a:off x="9683757" y="3446940"/>
              <a:ext cx="1472473" cy="717162"/>
            </a:xfrm>
            <a:prstGeom prst="rect">
              <a:avLst/>
            </a:prstGeom>
            <a:noFill/>
          </p:spPr>
          <p:txBody>
            <a:bodyPr wrap="none" lIns="0" tIns="0" rIns="0" bIns="0" rtlCol="0">
              <a:noAutofit/>
            </a:bodyPr>
            <a:lstStyle/>
            <a:p>
              <a:pPr marL="522900" marR="0" lvl="1"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dirty="0">
                  <a:ln>
                    <a:noFill/>
                  </a:ln>
                  <a:solidFill>
                    <a:schemeClr val="tx1">
                      <a:lumMod val="50000"/>
                    </a:schemeClr>
                  </a:solidFill>
                  <a:effectLst/>
                  <a:uLnTx/>
                  <a:uFillTx/>
                  <a:ea typeface="+mn-ea"/>
                  <a:cs typeface="+mn-cs"/>
                </a:rPr>
                <a:t>TIGIT</a:t>
              </a:r>
            </a:p>
            <a:p>
              <a:pPr marL="522900" marR="0" lvl="1"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dirty="0">
                  <a:ln>
                    <a:noFill/>
                  </a:ln>
                  <a:solidFill>
                    <a:schemeClr val="tx1">
                      <a:lumMod val="50000"/>
                    </a:schemeClr>
                  </a:solidFill>
                  <a:effectLst/>
                  <a:uLnTx/>
                  <a:uFillTx/>
                  <a:ea typeface="+mn-ea"/>
                  <a:cs typeface="+mn-cs"/>
                </a:rPr>
                <a:t>KLRG1</a:t>
              </a:r>
            </a:p>
            <a:p>
              <a:pPr marL="522900" marR="0" lvl="1"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dirty="0">
                <a:ln>
                  <a:noFill/>
                </a:ln>
                <a:solidFill>
                  <a:schemeClr val="tx1">
                    <a:lumMod val="50000"/>
                  </a:schemeClr>
                </a:solidFill>
                <a:effectLst/>
                <a:uLnTx/>
                <a:uFillTx/>
                <a:ea typeface="+mn-ea"/>
                <a:cs typeface="+mn-cs"/>
              </a:endParaRPr>
            </a:p>
          </p:txBody>
        </p:sp>
      </p:grpSp>
    </p:spTree>
    <p:extLst>
      <p:ext uri="{BB962C8B-B14F-4D97-AF65-F5344CB8AC3E}">
        <p14:creationId xmlns:p14="http://schemas.microsoft.com/office/powerpoint/2010/main" val="68072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5845-3B48-1749-BDE5-A3683C82E1FD}"/>
              </a:ext>
            </a:extLst>
          </p:cNvPr>
          <p:cNvSpPr>
            <a:spLocks noGrp="1"/>
          </p:cNvSpPr>
          <p:nvPr>
            <p:ph type="title"/>
          </p:nvPr>
        </p:nvSpPr>
        <p:spPr/>
        <p:txBody>
          <a:bodyPr/>
          <a:lstStyle/>
          <a:p>
            <a:r>
              <a:rPr lang="en-US" dirty="0"/>
              <a:t>Differences Between Classes (</a:t>
            </a:r>
            <a:r>
              <a:rPr lang="en-US" dirty="0" err="1"/>
              <a:t>IMiDs</a:t>
            </a:r>
            <a:r>
              <a:rPr lang="en-US" dirty="0"/>
              <a:t> vs </a:t>
            </a:r>
            <a:r>
              <a:rPr lang="en-US" dirty="0" err="1"/>
              <a:t>CELMoD</a:t>
            </a:r>
            <a:r>
              <a:rPr lang="en-US" baseline="30000" dirty="0"/>
              <a:t>®</a:t>
            </a:r>
            <a:r>
              <a:rPr lang="en-US" dirty="0"/>
              <a:t>)</a:t>
            </a:r>
          </a:p>
        </p:txBody>
      </p:sp>
      <p:sp>
        <p:nvSpPr>
          <p:cNvPr id="3" name="Content Placeholder 2">
            <a:extLst>
              <a:ext uri="{FF2B5EF4-FFF2-40B4-BE49-F238E27FC236}">
                <a16:creationId xmlns:a16="http://schemas.microsoft.com/office/drawing/2014/main" id="{9DEEC2D3-7467-F445-8EDA-60FD729179DE}"/>
              </a:ext>
            </a:extLst>
          </p:cNvPr>
          <p:cNvSpPr>
            <a:spLocks noGrp="1"/>
          </p:cNvSpPr>
          <p:nvPr>
            <p:ph idx="1"/>
          </p:nvPr>
        </p:nvSpPr>
        <p:spPr/>
        <p:txBody>
          <a:bodyPr>
            <a:normAutofit/>
          </a:bodyPr>
          <a:lstStyle/>
          <a:p>
            <a:pPr>
              <a:spcAft>
                <a:spcPts val="1200"/>
              </a:spcAft>
            </a:pPr>
            <a:r>
              <a:rPr lang="en-US" sz="3200" dirty="0"/>
              <a:t>Binding affinity is different</a:t>
            </a:r>
          </a:p>
          <a:p>
            <a:pPr>
              <a:spcAft>
                <a:spcPts val="1200"/>
              </a:spcAft>
            </a:pPr>
            <a:r>
              <a:rPr lang="en-US" sz="3200" dirty="0"/>
              <a:t>Impact on downstream targets are different</a:t>
            </a:r>
          </a:p>
          <a:p>
            <a:pPr>
              <a:spcAft>
                <a:spcPts val="1200"/>
              </a:spcAft>
            </a:pPr>
            <a:r>
              <a:rPr lang="en-US" sz="3200" dirty="0"/>
              <a:t>Pharmacokinetics may be different aiding in extramedullary disease</a:t>
            </a:r>
          </a:p>
          <a:p>
            <a:pPr>
              <a:spcAft>
                <a:spcPts val="1200"/>
              </a:spcAft>
            </a:pPr>
            <a:r>
              <a:rPr lang="en-US" sz="3200" dirty="0"/>
              <a:t>Impact on immune cells are much more potent with </a:t>
            </a:r>
            <a:r>
              <a:rPr lang="en-US" sz="3200" dirty="0" err="1"/>
              <a:t>CELMoD</a:t>
            </a:r>
            <a:r>
              <a:rPr lang="en-US" sz="3200" baseline="30000" dirty="0"/>
              <a:t>®</a:t>
            </a:r>
          </a:p>
          <a:p>
            <a:pPr>
              <a:spcAft>
                <a:spcPts val="1200"/>
              </a:spcAft>
            </a:pPr>
            <a:endParaRPr lang="en-US" sz="3200" dirty="0"/>
          </a:p>
        </p:txBody>
      </p:sp>
    </p:spTree>
    <p:extLst>
      <p:ext uri="{BB962C8B-B14F-4D97-AF65-F5344CB8AC3E}">
        <p14:creationId xmlns:p14="http://schemas.microsoft.com/office/powerpoint/2010/main" val="2530171425"/>
      </p:ext>
    </p:extLst>
  </p:cSld>
  <p:clrMapOvr>
    <a:masterClrMapping/>
  </p:clrMapOvr>
</p:sld>
</file>

<file path=ppt/theme/theme1.xml><?xml version="1.0" encoding="utf-8"?>
<a:theme xmlns:a="http://schemas.openxmlformats.org/drawingml/2006/main" name="Hem-Onc 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 22" id="{E12A7785-9153-754E-BFF8-B70BEB47CB96}" vid="{C525A16D-7D79-E74D-B882-BC89E4B70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 22</Template>
  <TotalTime>22</TotalTime>
  <Words>997</Words>
  <Application>Microsoft Office PowerPoint</Application>
  <PresentationFormat>Widescreen</PresentationFormat>
  <Paragraphs>142</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Trebuchet MS</vt:lpstr>
      <vt:lpstr>Hem-Onc 22</vt:lpstr>
      <vt:lpstr>What Do the Mechanistic Differences Between IMiD and CELMoD® -Based Therapies Mean for Clinical Practice?</vt:lpstr>
      <vt:lpstr>Disclaimer</vt:lpstr>
      <vt:lpstr>Novel Cereblon E3 Ligase Modulators (CELMoD® Agents) in Development</vt:lpstr>
      <vt:lpstr>Novel CELMoD® Agent: Iberdomide  (preclinical data)</vt:lpstr>
      <vt:lpstr>Mezigdomide (CC-92480) Is a Novel CELMoD® Agent1,2 </vt:lpstr>
      <vt:lpstr>Iberdomide Showed Significant T cell Activation and NK Cell Proliferation and Activation (translational data)</vt:lpstr>
      <vt:lpstr>Differences Between Classes (IMiDs vs CELMoD®)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the Mechanistic Differences Between IMiD and CELMoD® -Based Therapies Mean for Clinical Practice?</dc:title>
  <dc:creator/>
  <cp:lastModifiedBy>Jeffrey Knapp</cp:lastModifiedBy>
  <cp:revision>5</cp:revision>
  <dcterms:created xsi:type="dcterms:W3CDTF">2022-08-15T15:54:55Z</dcterms:created>
  <dcterms:modified xsi:type="dcterms:W3CDTF">2022-08-23T17:44:04Z</dcterms:modified>
</cp:coreProperties>
</file>