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0"/>
  </p:notesMasterIdLst>
  <p:sldIdLst>
    <p:sldId id="257" r:id="rId2"/>
    <p:sldId id="256" r:id="rId3"/>
    <p:sldId id="2147472985" r:id="rId4"/>
    <p:sldId id="2147472986" r:id="rId5"/>
    <p:sldId id="2147472980" r:id="rId6"/>
    <p:sldId id="2147472981" r:id="rId7"/>
    <p:sldId id="2147472979" r:id="rId8"/>
    <p:sldId id="21474729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02" d="100"/>
          <a:sy n="102" d="100"/>
        </p:scale>
        <p:origin x="138" y="480"/>
      </p:cViewPr>
      <p:guideLst>
        <p:guide orient="horz" pos="42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6FF80-3E55-024D-8852-4395725BFE8B}" type="slidenum">
              <a:rPr lang="en-US" smtClean="0"/>
              <a:t>3</a:t>
            </a:fld>
            <a:endParaRPr lang="en-US"/>
          </a:p>
        </p:txBody>
      </p:sp>
    </p:spTree>
    <p:extLst>
      <p:ext uri="{BB962C8B-B14F-4D97-AF65-F5344CB8AC3E}">
        <p14:creationId xmlns:p14="http://schemas.microsoft.com/office/powerpoint/2010/main" val="2284124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20EB-29FA-4346-84D9-04D0EDDCC310}"/>
              </a:ext>
            </a:extLst>
          </p:cNvPr>
          <p:cNvSpPr>
            <a:spLocks noGrp="1"/>
          </p:cNvSpPr>
          <p:nvPr>
            <p:ph type="title"/>
          </p:nvPr>
        </p:nvSpPr>
        <p:spPr>
          <a:xfrm>
            <a:off x="609601" y="1709738"/>
            <a:ext cx="11085094" cy="2852737"/>
          </a:xfrm>
        </p:spPr>
        <p:txBody>
          <a:bodyPr>
            <a:normAutofit/>
          </a:bodyPr>
          <a:lstStyle/>
          <a:p>
            <a:r>
              <a:rPr lang="en-US" sz="3600" dirty="0"/>
              <a:t>What is the Importance of </a:t>
            </a:r>
            <a:r>
              <a:rPr lang="en-US" sz="3600" dirty="0" err="1"/>
              <a:t>Cereblon</a:t>
            </a:r>
            <a:r>
              <a:rPr lang="en-US" sz="3600" dirty="0"/>
              <a:t> to the Mechanism of Action of Immunomodulatory Drugs and </a:t>
            </a:r>
            <a:r>
              <a:rPr lang="en-US" sz="3600" dirty="0" err="1"/>
              <a:t>CELMoDs</a:t>
            </a:r>
            <a:r>
              <a:rPr lang="en-GB" sz="3600" baseline="30000" noProof="0" dirty="0"/>
              <a:t>®</a:t>
            </a:r>
            <a:r>
              <a:rPr lang="en-US" sz="3600" dirty="0"/>
              <a:t> in Multiple Myeloma (MM)?</a:t>
            </a:r>
          </a:p>
        </p:txBody>
      </p:sp>
      <p:sp>
        <p:nvSpPr>
          <p:cNvPr id="3" name="Subtitle 2">
            <a:extLst>
              <a:ext uri="{FF2B5EF4-FFF2-40B4-BE49-F238E27FC236}">
                <a16:creationId xmlns:a16="http://schemas.microsoft.com/office/drawing/2014/main" id="{53F438D8-DA60-2442-BF0C-85854D0B503D}"/>
              </a:ext>
            </a:extLst>
          </p:cNvPr>
          <p:cNvSpPr>
            <a:spLocks noGrp="1"/>
          </p:cNvSpPr>
          <p:nvPr>
            <p:ph type="body" idx="1"/>
          </p:nvPr>
        </p:nvSpPr>
        <p:spPr>
          <a:xfrm>
            <a:off x="609601" y="4379495"/>
            <a:ext cx="10515600" cy="2085473"/>
          </a:xfrm>
        </p:spPr>
        <p:txBody>
          <a:bodyPr>
            <a:normAutofit/>
          </a:bodyPr>
          <a:lstStyle/>
          <a:p>
            <a:r>
              <a:rPr lang="en-US" dirty="0" err="1"/>
              <a:t>Krina</a:t>
            </a:r>
            <a:r>
              <a:rPr lang="en-US" dirty="0"/>
              <a:t> Patel, MD, MSc</a:t>
            </a:r>
          </a:p>
          <a:p>
            <a:r>
              <a:rPr lang="en-US" dirty="0"/>
              <a:t>Associate Professor</a:t>
            </a:r>
          </a:p>
          <a:p>
            <a:r>
              <a:rPr lang="en-US" dirty="0"/>
              <a:t>UT MD Anderson Cancer Center</a:t>
            </a:r>
          </a:p>
          <a:p>
            <a:r>
              <a:rPr lang="en-US" dirty="0"/>
              <a:t>Houston, Texas</a:t>
            </a:r>
          </a:p>
        </p:txBody>
      </p:sp>
    </p:spTree>
    <p:extLst>
      <p:ext uri="{BB962C8B-B14F-4D97-AF65-F5344CB8AC3E}">
        <p14:creationId xmlns:p14="http://schemas.microsoft.com/office/powerpoint/2010/main" val="377841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4918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8BE26C-B6FB-E77D-CFCD-E1A4C570F62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7000"/>
                    </a14:imgEffect>
                  </a14:imgLayer>
                </a14:imgProps>
              </a:ext>
            </a:extLst>
          </a:blip>
          <a:srcRect l="2332" t="3089" r="1373" b="2991"/>
          <a:stretch/>
        </p:blipFill>
        <p:spPr>
          <a:xfrm>
            <a:off x="1169068" y="1130970"/>
            <a:ext cx="9877927" cy="4848726"/>
          </a:xfrm>
          <a:prstGeom prst="rect">
            <a:avLst/>
          </a:prstGeom>
        </p:spPr>
      </p:pic>
      <p:sp>
        <p:nvSpPr>
          <p:cNvPr id="2" name="Title 1">
            <a:extLst>
              <a:ext uri="{FF2B5EF4-FFF2-40B4-BE49-F238E27FC236}">
                <a16:creationId xmlns:a16="http://schemas.microsoft.com/office/drawing/2014/main" id="{8A8F50F5-80DF-4468-BCA6-3F96BF350600}"/>
              </a:ext>
            </a:extLst>
          </p:cNvPr>
          <p:cNvSpPr>
            <a:spLocks noGrp="1"/>
          </p:cNvSpPr>
          <p:nvPr>
            <p:ph type="title"/>
          </p:nvPr>
        </p:nvSpPr>
        <p:spPr/>
        <p:txBody>
          <a:bodyPr/>
          <a:lstStyle/>
          <a:p>
            <a:r>
              <a:rPr lang="en-US" dirty="0" err="1"/>
              <a:t>Cereblon</a:t>
            </a:r>
            <a:endParaRPr lang="en-US" dirty="0"/>
          </a:p>
        </p:txBody>
      </p:sp>
      <p:sp>
        <p:nvSpPr>
          <p:cNvPr id="5" name="Footer Placeholder 4">
            <a:extLst>
              <a:ext uri="{FF2B5EF4-FFF2-40B4-BE49-F238E27FC236}">
                <a16:creationId xmlns:a16="http://schemas.microsoft.com/office/drawing/2014/main" id="{1A6FA128-27E3-998D-5CE3-131D6C3CBEED}"/>
              </a:ext>
            </a:extLst>
          </p:cNvPr>
          <p:cNvSpPr>
            <a:spLocks noGrp="1"/>
          </p:cNvSpPr>
          <p:nvPr>
            <p:ph type="ftr" sz="quarter" idx="3"/>
          </p:nvPr>
        </p:nvSpPr>
        <p:spPr/>
        <p:txBody>
          <a:bodyPr/>
          <a:lstStyle/>
          <a:p>
            <a:r>
              <a:rPr lang="nl-NL" dirty="0"/>
              <a:t>CBRN – cereblon; Ub – ubiquitination</a:t>
            </a:r>
          </a:p>
          <a:p>
            <a:endParaRPr lang="nl-NL" dirty="0"/>
          </a:p>
          <a:p>
            <a:r>
              <a:rPr lang="nl-NL" dirty="0"/>
              <a:t>Holstein S, et al. </a:t>
            </a:r>
            <a:r>
              <a:rPr lang="nl-NL" i="1" dirty="0"/>
              <a:t>J Clin Oncol. </a:t>
            </a:r>
            <a:r>
              <a:rPr lang="nl-NL" dirty="0"/>
              <a:t>2018:36(20):2101-2104.</a:t>
            </a:r>
          </a:p>
        </p:txBody>
      </p:sp>
      <p:sp>
        <p:nvSpPr>
          <p:cNvPr id="3" name="TextBox 2">
            <a:extLst>
              <a:ext uri="{FF2B5EF4-FFF2-40B4-BE49-F238E27FC236}">
                <a16:creationId xmlns:a16="http://schemas.microsoft.com/office/drawing/2014/main" id="{957890D0-EC8B-A21E-7279-881F008528D9}"/>
              </a:ext>
            </a:extLst>
          </p:cNvPr>
          <p:cNvSpPr txBox="1"/>
          <p:nvPr/>
        </p:nvSpPr>
        <p:spPr>
          <a:xfrm>
            <a:off x="10893584" y="1395219"/>
            <a:ext cx="250390" cy="200055"/>
          </a:xfrm>
          <a:prstGeom prst="rect">
            <a:avLst/>
          </a:prstGeom>
          <a:noFill/>
        </p:spPr>
        <p:txBody>
          <a:bodyPr wrap="none" rtlCol="0">
            <a:spAutoFit/>
          </a:bodyPr>
          <a:lstStyle/>
          <a:p>
            <a:r>
              <a:rPr lang="en-US" sz="700" b="1" dirty="0">
                <a:solidFill>
                  <a:srgbClr val="000000"/>
                </a:solidFill>
              </a:rPr>
              <a:t>®</a:t>
            </a:r>
          </a:p>
        </p:txBody>
      </p:sp>
    </p:spTree>
    <p:extLst>
      <p:ext uri="{BB962C8B-B14F-4D97-AF65-F5344CB8AC3E}">
        <p14:creationId xmlns:p14="http://schemas.microsoft.com/office/powerpoint/2010/main" val="314105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21D8CEB-F57B-417F-96F8-B646FA53F492}"/>
              </a:ext>
            </a:extLst>
          </p:cNvPr>
          <p:cNvSpPr/>
          <p:nvPr/>
        </p:nvSpPr>
        <p:spPr>
          <a:xfrm>
            <a:off x="6138877" y="1552574"/>
            <a:ext cx="5688000" cy="3826577"/>
          </a:xfrm>
          <a:prstGeom prst="roundRect">
            <a:avLst>
              <a:gd name="adj" fmla="val 8018"/>
            </a:avLst>
          </a:prstGeom>
          <a:solidFill>
            <a:srgbClr val="FEDCCA"/>
          </a:solidFill>
          <a:ln>
            <a:noFill/>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75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Rational selection of molecules based on </a:t>
            </a:r>
            <a:br>
              <a:rPr kumimoji="0" lang="en-GB" sz="175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br>
            <a:r>
              <a:rPr kumimoji="0" lang="en-GB" sz="1750" b="1" i="0" u="none" strike="noStrike" kern="0" cap="none" spc="0" normalizeH="0" baseline="0" noProof="0" dirty="0">
                <a:ln>
                  <a:noFill/>
                </a:ln>
                <a:solidFill>
                  <a:srgbClr val="BE2BBB"/>
                </a:solidFill>
                <a:effectLst/>
                <a:uLnTx/>
                <a:uFillTx/>
                <a:latin typeface="Arial" panose="020B0604020202020204" pitchFamily="34" charset="0"/>
                <a:cs typeface="Arial" panose="020B0604020202020204" pitchFamily="34" charset="0"/>
              </a:rPr>
              <a:t>deep scientific understanding of CRBN and                   MM biology</a:t>
            </a:r>
            <a:r>
              <a:rPr kumimoji="0" lang="en-GB" sz="1750" b="0" i="0" u="none" strike="noStrike" kern="0" cap="none" spc="0" normalizeH="0" baseline="0" noProof="0" dirty="0">
                <a:ln>
                  <a:noFill/>
                </a:ln>
                <a:solidFill>
                  <a:srgbClr val="BE2BBB"/>
                </a:solidFill>
                <a:effectLst/>
                <a:uLnTx/>
                <a:uFillTx/>
                <a:latin typeface="Arial" panose="020B0604020202020204" pitchFamily="34" charset="0"/>
                <a:cs typeface="Arial" panose="020B0604020202020204" pitchFamily="34" charset="0"/>
              </a:rPr>
              <a:t>:</a:t>
            </a:r>
            <a:r>
              <a:rPr kumimoji="0" lang="en-GB" sz="175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 </a:t>
            </a:r>
            <a:r>
              <a:rPr kumimoji="0" lang="en-GB" sz="1750" b="0" i="0" u="none" strike="noStrike" kern="0" cap="none" spc="0" normalizeH="0" baseline="0" noProof="0" dirty="0" err="1">
                <a:ln>
                  <a:noFill/>
                </a:ln>
                <a:solidFill>
                  <a:srgbClr val="BE2BBB"/>
                </a:solidFill>
                <a:effectLst/>
                <a:uLnTx/>
                <a:uFillTx/>
                <a:latin typeface="Arial" panose="020B0604020202020204" pitchFamily="34" charset="0"/>
                <a:cs typeface="Arial" panose="020B0604020202020204" pitchFamily="34" charset="0"/>
              </a:rPr>
              <a:t>i</a:t>
            </a:r>
            <a:r>
              <a:rPr kumimoji="0" lang="en-GB" sz="1750" b="1" i="0" u="none" strike="noStrike" kern="0" cap="none" spc="0" normalizeH="0" baseline="0" noProof="0" dirty="0" err="1">
                <a:ln>
                  <a:noFill/>
                </a:ln>
                <a:solidFill>
                  <a:srgbClr val="BE2BBB"/>
                </a:solidFill>
                <a:effectLst/>
                <a:uLnTx/>
                <a:uFillTx/>
                <a:latin typeface="Arial" panose="020B0604020202020204" pitchFamily="34" charset="0"/>
                <a:cs typeface="Arial" panose="020B0604020202020204" pitchFamily="34" charset="0"/>
              </a:rPr>
              <a:t>berdomide</a:t>
            </a:r>
            <a:r>
              <a:rPr kumimoji="0" lang="en-GB" sz="1750" b="1" i="0" u="none" strike="noStrike" kern="0" cap="none" spc="0" normalizeH="0" baseline="0" noProof="0" dirty="0">
                <a:ln>
                  <a:noFill/>
                </a:ln>
                <a:solidFill>
                  <a:srgbClr val="BE2BBB"/>
                </a:solidFill>
                <a:effectLst/>
                <a:uLnTx/>
                <a:uFillTx/>
                <a:latin typeface="Arial" panose="020B0604020202020204" pitchFamily="34" charset="0"/>
                <a:cs typeface="Arial" panose="020B0604020202020204" pitchFamily="34" charset="0"/>
              </a:rPr>
              <a:t> (IBER; CC-220) and mezigdomide (CC-92480)</a:t>
            </a:r>
            <a:r>
              <a:rPr kumimoji="0" lang="en-GB" sz="1750" b="0" i="0" u="none" strike="noStrike" kern="0" cap="none" spc="0" normalizeH="0" baseline="30000" noProof="0" dirty="0">
                <a:ln>
                  <a:noFill/>
                </a:ln>
                <a:solidFill>
                  <a:srgbClr val="BE2BBB"/>
                </a:solidFill>
                <a:effectLst/>
                <a:uLnTx/>
                <a:uFillTx/>
                <a:latin typeface="Arial" panose="020B0604020202020204" pitchFamily="34" charset="0"/>
                <a:cs typeface="Arial" panose="020B0604020202020204" pitchFamily="34" charset="0"/>
              </a:rPr>
              <a:t>4-6</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30000" noProof="0" dirty="0">
              <a:ln>
                <a:noFill/>
              </a:ln>
              <a:solidFill>
                <a:srgbClr val="595454"/>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2019 and 2020: </a:t>
            </a:r>
            <a:r>
              <a:rPr kumimoji="0" lang="en-GB" sz="14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First clinical data for IBER and CC-92480 in MM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30000" noProof="0" dirty="0">
              <a:ln>
                <a:noFill/>
              </a:ln>
              <a:solidFill>
                <a:srgbClr val="595454"/>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6A33BD99-193D-4C4D-996E-A5326E1D33C2}"/>
              </a:ext>
            </a:extLst>
          </p:cNvPr>
          <p:cNvSpPr/>
          <p:nvPr/>
        </p:nvSpPr>
        <p:spPr>
          <a:xfrm>
            <a:off x="6290764" y="3181624"/>
            <a:ext cx="5392130" cy="2019550"/>
          </a:xfrm>
          <a:prstGeom prst="roundRect">
            <a:avLst>
              <a:gd name="adj" fmla="val 12098"/>
            </a:avLst>
          </a:prstGeom>
          <a:solidFill>
            <a:srgbClr val="FFFFFF"/>
          </a:solidFill>
          <a:ln w="19050">
            <a:solidFill>
              <a:srgbClr val="FDA97D"/>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rebuchet MS"/>
              <a:ea typeface="+mn-ea"/>
              <a:cs typeface="+mn-cs"/>
            </a:endParaRPr>
          </a:p>
        </p:txBody>
      </p:sp>
      <p:sp>
        <p:nvSpPr>
          <p:cNvPr id="18" name="Rectangle: Rounded Corners 17">
            <a:extLst>
              <a:ext uri="{FF2B5EF4-FFF2-40B4-BE49-F238E27FC236}">
                <a16:creationId xmlns:a16="http://schemas.microsoft.com/office/drawing/2014/main" id="{8077EA37-0651-4145-A9A9-86794C1C73FA}"/>
              </a:ext>
            </a:extLst>
          </p:cNvPr>
          <p:cNvSpPr/>
          <p:nvPr/>
        </p:nvSpPr>
        <p:spPr>
          <a:xfrm>
            <a:off x="365125" y="1552574"/>
            <a:ext cx="5688000" cy="3826577"/>
          </a:xfrm>
          <a:prstGeom prst="roundRect">
            <a:avLst>
              <a:gd name="adj" fmla="val 8018"/>
            </a:avLst>
          </a:prstGeom>
          <a:solidFill>
            <a:srgbClr val="FFD186">
              <a:lumMod val="20000"/>
              <a:lumOff val="80000"/>
            </a:srgbClr>
          </a:solidFill>
          <a:ln>
            <a:noFill/>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LEN</a:t>
            </a:r>
            <a: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 and </a:t>
            </a:r>
            <a:r>
              <a:rPr kumimoji="0" lang="en-GB" sz="1800" b="1"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POM</a:t>
            </a:r>
            <a: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 </a:t>
            </a:r>
            <a:b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br>
            <a: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(a subgroup of CELMoD</a:t>
            </a:r>
            <a:r>
              <a:rPr kumimoji="0" lang="en-GB" sz="1800" b="0" i="0" u="none" strike="noStrike" kern="0" cap="none" spc="0" normalizeH="0" baseline="30000" noProof="0" dirty="0">
                <a:ln>
                  <a:noFill/>
                </a:ln>
                <a:solidFill>
                  <a:srgbClr val="595454"/>
                </a:solidFill>
                <a:effectLst/>
                <a:uLnTx/>
                <a:uFillTx/>
                <a:latin typeface="Arial" panose="020B0604020202020204" pitchFamily="34" charset="0"/>
                <a:cs typeface="Arial" panose="020B0604020202020204" pitchFamily="34" charset="0"/>
              </a:rPr>
              <a:t>®</a:t>
            </a:r>
            <a: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 agents) </a:t>
            </a:r>
            <a:b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br>
            <a: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helped to </a:t>
            </a:r>
            <a:r>
              <a:rPr kumimoji="0" lang="en-GB" sz="1800" b="1"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transform therapy and drive </a:t>
            </a:r>
            <a:br>
              <a:rPr kumimoji="0" lang="en-GB" sz="1800" b="1"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br>
            <a:r>
              <a:rPr kumimoji="0" lang="en-GB" sz="1800" b="1"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survival</a:t>
            </a:r>
            <a: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 in MM</a:t>
            </a:r>
            <a:r>
              <a:rPr kumimoji="0" lang="en-GB" sz="1800" b="0" i="0" u="none" strike="noStrike" kern="0" cap="none" spc="0" normalizeH="0" baseline="30000" noProof="0" dirty="0">
                <a:ln>
                  <a:noFill/>
                </a:ln>
                <a:solidFill>
                  <a:srgbClr val="595454"/>
                </a:solidFill>
                <a:effectLst/>
                <a:uLnTx/>
                <a:uFillTx/>
                <a:latin typeface="Arial" panose="020B0604020202020204" pitchFamily="34" charset="0"/>
                <a:cs typeface="Arial" panose="020B0604020202020204" pitchFamily="34" charset="0"/>
              </a:rPr>
              <a:t>1-3</a:t>
            </a:r>
          </a:p>
        </p:txBody>
      </p:sp>
      <p:sp>
        <p:nvSpPr>
          <p:cNvPr id="19" name="Rectangle: Rounded Corners 18">
            <a:extLst>
              <a:ext uri="{FF2B5EF4-FFF2-40B4-BE49-F238E27FC236}">
                <a16:creationId xmlns:a16="http://schemas.microsoft.com/office/drawing/2014/main" id="{5F5D07F6-1D42-47FD-A8C0-9E57838629ED}"/>
              </a:ext>
            </a:extLst>
          </p:cNvPr>
          <p:cNvSpPr/>
          <p:nvPr/>
        </p:nvSpPr>
        <p:spPr>
          <a:xfrm>
            <a:off x="509106" y="3181624"/>
            <a:ext cx="5392130" cy="2019550"/>
          </a:xfrm>
          <a:prstGeom prst="roundRect">
            <a:avLst>
              <a:gd name="adj" fmla="val 12098"/>
            </a:avLst>
          </a:prstGeom>
          <a:solidFill>
            <a:srgbClr val="FFFFFF"/>
          </a:solidFill>
          <a:ln w="19050">
            <a:solidFill>
              <a:srgbClr val="FFD186"/>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Trebuchet MS"/>
              <a:ea typeface="+mn-ea"/>
              <a:cs typeface="+mn-cs"/>
            </a:endParaRPr>
          </a:p>
        </p:txBody>
      </p:sp>
      <p:sp>
        <p:nvSpPr>
          <p:cNvPr id="22" name="TextBox 21">
            <a:extLst>
              <a:ext uri="{FF2B5EF4-FFF2-40B4-BE49-F238E27FC236}">
                <a16:creationId xmlns:a16="http://schemas.microsoft.com/office/drawing/2014/main" id="{EF932060-73D6-4191-A2C8-EAA30494A86F}"/>
              </a:ext>
            </a:extLst>
          </p:cNvPr>
          <p:cNvSpPr txBox="1"/>
          <p:nvPr/>
        </p:nvSpPr>
        <p:spPr>
          <a:xfrm>
            <a:off x="3773560" y="3216147"/>
            <a:ext cx="1529834" cy="338554"/>
          </a:xfrm>
          <a:prstGeom prst="rect">
            <a:avLst/>
          </a:prstGeom>
          <a:noFill/>
        </p:spPr>
        <p:txBody>
          <a:bodyPr wrap="square" rtlCol="0">
            <a:spAutoFit/>
          </a:bodyPr>
          <a:lstStyle>
            <a:defPPr>
              <a:defRPr lang="en-US"/>
            </a:defPPr>
            <a:lvl1pPr marR="0" lvl="0" indent="0" algn="ctr" defTabSz="914377" fontAlgn="auto">
              <a:lnSpc>
                <a:spcPct val="100000"/>
              </a:lnSpc>
              <a:spcBef>
                <a:spcPts val="0"/>
              </a:spcBef>
              <a:spcAft>
                <a:spcPts val="0"/>
              </a:spcAft>
              <a:buClrTx/>
              <a:buSzTx/>
              <a:buFontTx/>
              <a:buNone/>
              <a:tabLst/>
              <a:defRPr sz="1100">
                <a:solidFill>
                  <a:srgbClr val="002C77"/>
                </a:solidFill>
                <a:latin typeface="Arial" panose="020B0604020202020204"/>
              </a:defRPr>
            </a:lvl1pPr>
          </a:lstStyle>
          <a:p>
            <a:pPr>
              <a:defRPr/>
            </a:pPr>
            <a:r>
              <a:rPr lang="en-GB" sz="1600" b="1" dirty="0">
                <a:solidFill>
                  <a:srgbClr val="595454"/>
                </a:solidFill>
                <a:latin typeface="Arial" panose="020B0604020202020204" pitchFamily="34" charset="0"/>
                <a:cs typeface="Arial" panose="020B0604020202020204" pitchFamily="34" charset="0"/>
              </a:rPr>
              <a:t>POM</a:t>
            </a:r>
          </a:p>
        </p:txBody>
      </p:sp>
      <p:sp>
        <p:nvSpPr>
          <p:cNvPr id="23" name="TextBox 22">
            <a:extLst>
              <a:ext uri="{FF2B5EF4-FFF2-40B4-BE49-F238E27FC236}">
                <a16:creationId xmlns:a16="http://schemas.microsoft.com/office/drawing/2014/main" id="{90FA3FF3-C1B2-4986-8DAC-214C7F3CFD4E}"/>
              </a:ext>
            </a:extLst>
          </p:cNvPr>
          <p:cNvSpPr txBox="1"/>
          <p:nvPr/>
        </p:nvSpPr>
        <p:spPr>
          <a:xfrm>
            <a:off x="1137800" y="3216147"/>
            <a:ext cx="1529834" cy="338554"/>
          </a:xfrm>
          <a:prstGeom prst="rect">
            <a:avLst/>
          </a:prstGeom>
          <a:noFill/>
        </p:spPr>
        <p:txBody>
          <a:bodyPr wrap="square" rtlCol="0">
            <a:spAutoFit/>
          </a:bodyPr>
          <a:lstStyle>
            <a:defPPr>
              <a:defRPr lang="en-US"/>
            </a:defPPr>
            <a:lvl1pPr marR="0" lvl="0" indent="0" algn="ctr" defTabSz="914377" fontAlgn="auto">
              <a:lnSpc>
                <a:spcPct val="100000"/>
              </a:lnSpc>
              <a:spcBef>
                <a:spcPts val="0"/>
              </a:spcBef>
              <a:spcAft>
                <a:spcPts val="0"/>
              </a:spcAft>
              <a:buClrTx/>
              <a:buSzTx/>
              <a:buFontTx/>
              <a:buNone/>
              <a:tabLst/>
              <a:defRPr sz="1100">
                <a:solidFill>
                  <a:srgbClr val="002C77"/>
                </a:solidFill>
                <a:latin typeface="Arial" panose="020B0604020202020204"/>
              </a:defRPr>
            </a:lvl1pPr>
          </a:lstStyle>
          <a:p>
            <a:pPr>
              <a:defRPr/>
            </a:pPr>
            <a:r>
              <a:rPr lang="en-GB" sz="1600" b="1" dirty="0">
                <a:solidFill>
                  <a:srgbClr val="595454"/>
                </a:solidFill>
                <a:latin typeface="Arial" panose="020B0604020202020204" pitchFamily="34" charset="0"/>
                <a:cs typeface="Arial" panose="020B0604020202020204" pitchFamily="34" charset="0"/>
              </a:rPr>
              <a:t>LEN</a:t>
            </a:r>
          </a:p>
        </p:txBody>
      </p:sp>
      <p:pic>
        <p:nvPicPr>
          <p:cNvPr id="24" name="Picture 23">
            <a:extLst>
              <a:ext uri="{FF2B5EF4-FFF2-40B4-BE49-F238E27FC236}">
                <a16:creationId xmlns:a16="http://schemas.microsoft.com/office/drawing/2014/main" id="{3EDF124F-3034-475E-A6E6-9E55472C9BEF}"/>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3581" r="45824" b="13265"/>
          <a:stretch/>
        </p:blipFill>
        <p:spPr>
          <a:xfrm>
            <a:off x="642855" y="3616110"/>
            <a:ext cx="2517684" cy="1495342"/>
          </a:xfrm>
          <a:prstGeom prst="rect">
            <a:avLst/>
          </a:prstGeom>
        </p:spPr>
      </p:pic>
      <p:pic>
        <p:nvPicPr>
          <p:cNvPr id="25" name="Picture 24">
            <a:extLst>
              <a:ext uri="{FF2B5EF4-FFF2-40B4-BE49-F238E27FC236}">
                <a16:creationId xmlns:a16="http://schemas.microsoft.com/office/drawing/2014/main" id="{07944345-1D18-4D8B-A477-60257B13AB8B}"/>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54284" b="13265"/>
          <a:stretch/>
        </p:blipFill>
        <p:spPr>
          <a:xfrm>
            <a:off x="3404365" y="3616110"/>
            <a:ext cx="2274971" cy="1495342"/>
          </a:xfrm>
          <a:prstGeom prst="rect">
            <a:avLst/>
          </a:prstGeom>
        </p:spPr>
      </p:pic>
      <p:sp>
        <p:nvSpPr>
          <p:cNvPr id="26" name="TextBox 25">
            <a:extLst>
              <a:ext uri="{FF2B5EF4-FFF2-40B4-BE49-F238E27FC236}">
                <a16:creationId xmlns:a16="http://schemas.microsoft.com/office/drawing/2014/main" id="{99D34A1F-0535-4B17-A217-717F6DEFEA71}"/>
              </a:ext>
            </a:extLst>
          </p:cNvPr>
          <p:cNvSpPr txBox="1"/>
          <p:nvPr/>
        </p:nvSpPr>
        <p:spPr>
          <a:xfrm>
            <a:off x="9486746" y="3216147"/>
            <a:ext cx="1529834" cy="338554"/>
          </a:xfrm>
          <a:prstGeom prst="rect">
            <a:avLst/>
          </a:prstGeom>
          <a:noFill/>
        </p:spPr>
        <p:txBody>
          <a:bodyPr wrap="square" rtlCol="0">
            <a:spAutoFit/>
          </a:bodyPr>
          <a:lstStyle>
            <a:defPPr>
              <a:defRPr lang="en-US"/>
            </a:defPPr>
            <a:lvl1pPr marR="0" lvl="0" indent="0" algn="ctr" defTabSz="914377" fontAlgn="auto">
              <a:lnSpc>
                <a:spcPct val="100000"/>
              </a:lnSpc>
              <a:spcBef>
                <a:spcPts val="0"/>
              </a:spcBef>
              <a:spcAft>
                <a:spcPts val="0"/>
              </a:spcAft>
              <a:buClrTx/>
              <a:buSzTx/>
              <a:buFontTx/>
              <a:buNone/>
              <a:tabLst/>
              <a:defRPr sz="1100">
                <a:solidFill>
                  <a:srgbClr val="002C77"/>
                </a:solidFill>
                <a:latin typeface="Arial" panose="020B0604020202020204"/>
              </a:defRPr>
            </a:lvl1pPr>
          </a:lstStyle>
          <a:p>
            <a:pPr>
              <a:defRPr/>
            </a:pPr>
            <a:r>
              <a:rPr lang="en-GB" sz="1600" b="1" dirty="0">
                <a:solidFill>
                  <a:srgbClr val="595454"/>
                </a:solidFill>
                <a:latin typeface="Trebuchet MS"/>
              </a:rPr>
              <a:t>CC-92480</a:t>
            </a:r>
          </a:p>
        </p:txBody>
      </p:sp>
      <p:sp>
        <p:nvSpPr>
          <p:cNvPr id="27" name="TextBox 26">
            <a:extLst>
              <a:ext uri="{FF2B5EF4-FFF2-40B4-BE49-F238E27FC236}">
                <a16:creationId xmlns:a16="http://schemas.microsoft.com/office/drawing/2014/main" id="{094F615C-07C9-4C74-9A30-4590EC819B10}"/>
              </a:ext>
            </a:extLst>
          </p:cNvPr>
          <p:cNvSpPr txBox="1"/>
          <p:nvPr/>
        </p:nvSpPr>
        <p:spPr>
          <a:xfrm>
            <a:off x="6919458" y="3216147"/>
            <a:ext cx="1529834" cy="338554"/>
          </a:xfrm>
          <a:prstGeom prst="rect">
            <a:avLst/>
          </a:prstGeom>
          <a:noFill/>
        </p:spPr>
        <p:txBody>
          <a:bodyPr wrap="square" rtlCol="0">
            <a:spAutoFit/>
          </a:bodyPr>
          <a:lstStyle>
            <a:defPPr>
              <a:defRPr lang="en-US"/>
            </a:defPPr>
            <a:lvl1pPr marR="0" lvl="0" indent="0" algn="ctr" defTabSz="914377" fontAlgn="auto">
              <a:lnSpc>
                <a:spcPct val="100000"/>
              </a:lnSpc>
              <a:spcBef>
                <a:spcPts val="0"/>
              </a:spcBef>
              <a:spcAft>
                <a:spcPts val="0"/>
              </a:spcAft>
              <a:buClrTx/>
              <a:buSzTx/>
              <a:buFontTx/>
              <a:buNone/>
              <a:tabLst/>
              <a:defRPr sz="1100">
                <a:solidFill>
                  <a:srgbClr val="002C77"/>
                </a:solidFill>
                <a:latin typeface="Arial" panose="020B0604020202020204"/>
              </a:defRPr>
            </a:lvl1pPr>
          </a:lstStyle>
          <a:p>
            <a:pPr>
              <a:defRPr/>
            </a:pPr>
            <a:r>
              <a:rPr lang="en-GB" sz="1600" b="1" dirty="0">
                <a:solidFill>
                  <a:srgbClr val="595454"/>
                </a:solidFill>
                <a:latin typeface="Trebuchet MS"/>
              </a:rPr>
              <a:t>IBER</a:t>
            </a:r>
          </a:p>
        </p:txBody>
      </p:sp>
      <p:pic>
        <p:nvPicPr>
          <p:cNvPr id="28" name="Picture 27">
            <a:extLst>
              <a:ext uri="{FF2B5EF4-FFF2-40B4-BE49-F238E27FC236}">
                <a16:creationId xmlns:a16="http://schemas.microsoft.com/office/drawing/2014/main" id="{0909BCD9-AD94-4864-BA21-B8815D01B382}"/>
              </a:ext>
            </a:extLst>
          </p:cNvPr>
          <p:cNvPicPr>
            <a:picLocks noChangeAspect="1"/>
          </p:cNvPicPr>
          <p:nvPr/>
        </p:nvPicPr>
        <p:blipFill>
          <a:blip r:embed="rId3">
            <a:lum contrast="100000"/>
            <a:extLst>
              <a:ext uri="{28A0092B-C50C-407E-A947-70E740481C1C}">
                <a14:useLocalDpi xmlns:a14="http://schemas.microsoft.com/office/drawing/2010/main"/>
              </a:ext>
            </a:extLst>
          </a:blip>
          <a:srcRect/>
          <a:stretch>
            <a:fillRect/>
          </a:stretch>
        </p:blipFill>
        <p:spPr bwMode="auto">
          <a:xfrm>
            <a:off x="8890226" y="3773429"/>
            <a:ext cx="2722874" cy="996555"/>
          </a:xfrm>
          <a:prstGeom prst="rect">
            <a:avLst/>
          </a:prstGeom>
          <a:solidFill>
            <a:srgbClr val="FFFFFF"/>
          </a:solidFill>
          <a:ln>
            <a:noFill/>
          </a:ln>
        </p:spPr>
      </p:pic>
      <p:pic>
        <p:nvPicPr>
          <p:cNvPr id="29" name="Picture 28">
            <a:extLst>
              <a:ext uri="{FF2B5EF4-FFF2-40B4-BE49-F238E27FC236}">
                <a16:creationId xmlns:a16="http://schemas.microsoft.com/office/drawing/2014/main" id="{EA869A2B-74BC-446B-970D-075B550B6F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2360" y="3528366"/>
            <a:ext cx="1664030" cy="1664030"/>
          </a:xfrm>
          <a:prstGeom prst="rect">
            <a:avLst/>
          </a:prstGeom>
          <a:noFill/>
        </p:spPr>
      </p:pic>
      <p:sp>
        <p:nvSpPr>
          <p:cNvPr id="3" name="Title 2">
            <a:extLst>
              <a:ext uri="{FF2B5EF4-FFF2-40B4-BE49-F238E27FC236}">
                <a16:creationId xmlns:a16="http://schemas.microsoft.com/office/drawing/2014/main" id="{F7F9FAED-2953-8EA1-1B96-E8151F8BF414}"/>
              </a:ext>
            </a:extLst>
          </p:cNvPr>
          <p:cNvSpPr>
            <a:spLocks noGrp="1"/>
          </p:cNvSpPr>
          <p:nvPr>
            <p:ph type="title"/>
          </p:nvPr>
        </p:nvSpPr>
        <p:spPr>
          <a:xfrm>
            <a:off x="609600" y="199505"/>
            <a:ext cx="11461750" cy="1185577"/>
          </a:xfrm>
        </p:spPr>
        <p:txBody>
          <a:bodyPr/>
          <a:lstStyle/>
          <a:p>
            <a:r>
              <a:rPr lang="en-GB" noProof="0" dirty="0"/>
              <a:t>Novel </a:t>
            </a:r>
            <a:r>
              <a:rPr lang="en-GB" dirty="0"/>
              <a:t>C</a:t>
            </a:r>
            <a:r>
              <a:rPr lang="en-GB" noProof="0" dirty="0" err="1"/>
              <a:t>ereblon</a:t>
            </a:r>
            <a:r>
              <a:rPr lang="en-GB" noProof="0" dirty="0"/>
              <a:t> E3 Ligase </a:t>
            </a:r>
            <a:r>
              <a:rPr lang="en-GB" dirty="0"/>
              <a:t>M</a:t>
            </a:r>
            <a:r>
              <a:rPr lang="en-GB" noProof="0" dirty="0" err="1"/>
              <a:t>odulators</a:t>
            </a:r>
            <a:r>
              <a:rPr lang="en-GB" noProof="0" dirty="0"/>
              <a:t> (</a:t>
            </a:r>
            <a:r>
              <a:rPr lang="en-GB" noProof="0" dirty="0" err="1"/>
              <a:t>CELMoD</a:t>
            </a:r>
            <a:r>
              <a:rPr lang="en-GB" baseline="30000" noProof="0" dirty="0"/>
              <a:t>®</a:t>
            </a:r>
            <a:r>
              <a:rPr lang="en-GB" noProof="0" dirty="0"/>
              <a:t> agents) in </a:t>
            </a:r>
            <a:r>
              <a:rPr lang="en-GB" dirty="0"/>
              <a:t>D</a:t>
            </a:r>
            <a:r>
              <a:rPr lang="en-GB" noProof="0" dirty="0" err="1"/>
              <a:t>evelopment</a:t>
            </a:r>
            <a:endParaRPr lang="en-US" dirty="0"/>
          </a:p>
        </p:txBody>
      </p:sp>
      <p:sp>
        <p:nvSpPr>
          <p:cNvPr id="2" name="Footer Placeholder 1">
            <a:extLst>
              <a:ext uri="{FF2B5EF4-FFF2-40B4-BE49-F238E27FC236}">
                <a16:creationId xmlns:a16="http://schemas.microsoft.com/office/drawing/2014/main" id="{E2BA5535-0E88-AA8D-E601-EF791F6FBC3F}"/>
              </a:ext>
            </a:extLst>
          </p:cNvPr>
          <p:cNvSpPr>
            <a:spLocks noGrp="1"/>
          </p:cNvSpPr>
          <p:nvPr>
            <p:ph type="ftr" sz="quarter" idx="3"/>
          </p:nvPr>
        </p:nvSpPr>
        <p:spPr>
          <a:xfrm>
            <a:off x="609600" y="5539138"/>
            <a:ext cx="10744199" cy="1259343"/>
          </a:xfrm>
        </p:spPr>
        <p:txBody>
          <a:bodyPr/>
          <a:lstStyle/>
          <a:p>
            <a:pPr marL="228600" indent="-228600">
              <a:buFont typeface="+mj-lt"/>
              <a:buAutoNum type="arabicPeriod"/>
            </a:pPr>
            <a:r>
              <a:rPr lang="en-US" dirty="0"/>
              <a:t>Rajkumar SV, et al. </a:t>
            </a:r>
            <a:r>
              <a:rPr lang="en-US" i="1" dirty="0"/>
              <a:t>Lancet Oncol. </a:t>
            </a:r>
            <a:r>
              <a:rPr lang="en-US" dirty="0"/>
              <a:t>2010;11:29–37.</a:t>
            </a:r>
          </a:p>
          <a:p>
            <a:pPr marL="228600" indent="-228600">
              <a:buFont typeface="+mj-lt"/>
              <a:buAutoNum type="arabicPeriod"/>
            </a:pPr>
            <a:r>
              <a:rPr lang="en-US" dirty="0" err="1"/>
              <a:t>Facon</a:t>
            </a:r>
            <a:r>
              <a:rPr lang="en-US" dirty="0"/>
              <a:t> T, et al. </a:t>
            </a:r>
            <a:r>
              <a:rPr lang="en-US" i="1" dirty="0"/>
              <a:t>Blood. </a:t>
            </a:r>
            <a:r>
              <a:rPr lang="en-US" dirty="0"/>
              <a:t>2018;131:301–10</a:t>
            </a:r>
          </a:p>
          <a:p>
            <a:pPr marL="228600" indent="-228600">
              <a:buFont typeface="+mj-lt"/>
              <a:buAutoNum type="arabicPeriod"/>
            </a:pPr>
            <a:r>
              <a:rPr lang="en-US" dirty="0"/>
              <a:t>Durie </a:t>
            </a:r>
            <a:r>
              <a:rPr lang="en-US" dirty="0" err="1"/>
              <a:t>BGM</a:t>
            </a:r>
            <a:r>
              <a:rPr lang="en-US" dirty="0"/>
              <a:t>, et al. </a:t>
            </a:r>
            <a:r>
              <a:rPr lang="en-US" i="1" dirty="0"/>
              <a:t>Blood Cancer J. </a:t>
            </a:r>
            <a:r>
              <a:rPr lang="en-US" dirty="0"/>
              <a:t>2020;10:53</a:t>
            </a:r>
          </a:p>
          <a:p>
            <a:pPr marL="228600" indent="-228600">
              <a:buFont typeface="+mj-lt"/>
              <a:buAutoNum type="arabicPeriod"/>
            </a:pPr>
            <a:r>
              <a:rPr lang="en-US" dirty="0"/>
              <a:t>Ito T, </a:t>
            </a:r>
            <a:r>
              <a:rPr lang="en-US" dirty="0" err="1"/>
              <a:t>Handa</a:t>
            </a:r>
            <a:r>
              <a:rPr lang="en-US" dirty="0"/>
              <a:t> H. </a:t>
            </a:r>
            <a:r>
              <a:rPr lang="en-US" i="1" dirty="0"/>
              <a:t>Int J </a:t>
            </a:r>
            <a:r>
              <a:rPr lang="en-US" i="1" dirty="0" err="1"/>
              <a:t>Hematol</a:t>
            </a:r>
            <a:r>
              <a:rPr lang="en-US" i="1" dirty="0"/>
              <a:t>. </a:t>
            </a:r>
            <a:r>
              <a:rPr lang="en-US" dirty="0"/>
              <a:t>2016;104:293-9.</a:t>
            </a:r>
          </a:p>
          <a:p>
            <a:pPr marL="228600" indent="-228600">
              <a:buFont typeface="+mj-lt"/>
              <a:buAutoNum type="arabicPeriod"/>
            </a:pPr>
            <a:r>
              <a:rPr lang="en-US" dirty="0" err="1"/>
              <a:t>Matyskiela</a:t>
            </a:r>
            <a:r>
              <a:rPr lang="en-US" dirty="0"/>
              <a:t> ME, et al. </a:t>
            </a:r>
            <a:r>
              <a:rPr lang="en-US" i="1" dirty="0"/>
              <a:t>J Med Chem. </a:t>
            </a:r>
            <a:r>
              <a:rPr lang="en-US" dirty="0"/>
              <a:t>2018;61:535-42.</a:t>
            </a:r>
          </a:p>
          <a:p>
            <a:pPr marL="228600" indent="-228600">
              <a:buFont typeface="+mj-lt"/>
              <a:buAutoNum type="arabicPeriod"/>
            </a:pPr>
            <a:r>
              <a:rPr lang="en-US" dirty="0"/>
              <a:t>Hansen JD, et al. </a:t>
            </a:r>
            <a:r>
              <a:rPr lang="en-US" i="1" dirty="0"/>
              <a:t>J Med Chem. </a:t>
            </a:r>
            <a:r>
              <a:rPr lang="en-US" dirty="0"/>
              <a:t>2020;63:6648-67.</a:t>
            </a:r>
          </a:p>
        </p:txBody>
      </p:sp>
      <p:sp>
        <p:nvSpPr>
          <p:cNvPr id="30" name="Footer Placeholder 1">
            <a:extLst>
              <a:ext uri="{FF2B5EF4-FFF2-40B4-BE49-F238E27FC236}">
                <a16:creationId xmlns:a16="http://schemas.microsoft.com/office/drawing/2014/main" id="{D5325503-2F20-C9A5-09B2-760A624E29C1}"/>
              </a:ext>
            </a:extLst>
          </p:cNvPr>
          <p:cNvSpPr txBox="1">
            <a:spLocks/>
          </p:cNvSpPr>
          <p:nvPr/>
        </p:nvSpPr>
        <p:spPr>
          <a:xfrm>
            <a:off x="4917826" y="6356349"/>
            <a:ext cx="7062932"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Iberdomide</a:t>
            </a:r>
            <a:r>
              <a:rPr lang="en-US" dirty="0"/>
              <a:t> (</a:t>
            </a:r>
            <a:r>
              <a:rPr lang="en-US" dirty="0" err="1"/>
              <a:t>IBER</a:t>
            </a:r>
            <a:r>
              <a:rPr lang="en-US" dirty="0"/>
              <a:t>; CC-220) and </a:t>
            </a:r>
            <a:r>
              <a:rPr lang="en-US" dirty="0" err="1"/>
              <a:t>mezigdomide</a:t>
            </a:r>
            <a:r>
              <a:rPr lang="en-US" dirty="0"/>
              <a:t> (CC-92480) are investigational products,</a:t>
            </a:r>
            <a:br>
              <a:rPr lang="en-US" dirty="0"/>
            </a:br>
            <a:r>
              <a:rPr lang="en-US" dirty="0"/>
              <a:t>currently not approved by any regulatory agency.</a:t>
            </a:r>
          </a:p>
          <a:p>
            <a:pPr marL="228600" indent="-228600">
              <a:buFont typeface="+mj-lt"/>
              <a:buAutoNum type="arabicPeriod"/>
            </a:pPr>
            <a:endParaRPr lang="en-US" dirty="0"/>
          </a:p>
          <a:p>
            <a:r>
              <a:rPr lang="en-US" dirty="0" err="1"/>
              <a:t>CRBN</a:t>
            </a:r>
            <a:r>
              <a:rPr lang="en-US" dirty="0"/>
              <a:t>, </a:t>
            </a:r>
            <a:r>
              <a:rPr lang="en-US" dirty="0" err="1"/>
              <a:t>cereblon</a:t>
            </a:r>
            <a:r>
              <a:rPr lang="en-US" dirty="0"/>
              <a:t>; </a:t>
            </a:r>
            <a:r>
              <a:rPr lang="en-US" dirty="0" err="1"/>
              <a:t>IBER</a:t>
            </a:r>
            <a:r>
              <a:rPr lang="en-US" dirty="0"/>
              <a:t>, </a:t>
            </a:r>
            <a:r>
              <a:rPr lang="en-US" dirty="0" err="1"/>
              <a:t>iberdomide</a:t>
            </a:r>
            <a:r>
              <a:rPr lang="en-US" dirty="0"/>
              <a:t>; LEN, lenalidomide; MM, multiple myeloma; POM, pomalidomide.</a:t>
            </a:r>
          </a:p>
        </p:txBody>
      </p:sp>
    </p:spTree>
    <p:extLst>
      <p:ext uri="{BB962C8B-B14F-4D97-AF65-F5344CB8AC3E}">
        <p14:creationId xmlns:p14="http://schemas.microsoft.com/office/powerpoint/2010/main" val="410684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1F9C433-18A1-4A5B-A528-22D95C0AEFE8}"/>
              </a:ext>
            </a:extLst>
          </p:cNvPr>
          <p:cNvSpPr/>
          <p:nvPr/>
        </p:nvSpPr>
        <p:spPr>
          <a:xfrm>
            <a:off x="9073950" y="1851770"/>
            <a:ext cx="2752290" cy="3615267"/>
          </a:xfrm>
          <a:prstGeom prst="roundRect">
            <a:avLst>
              <a:gd name="adj" fmla="val 8434"/>
            </a:avLst>
          </a:prstGeom>
          <a:noFill/>
          <a:ln w="38100">
            <a:solidFill>
              <a:srgbClr val="FDA97D"/>
            </a:solidFill>
          </a:ln>
          <a:effectLst/>
        </p:spPr>
        <p:txBody>
          <a:bodyPr rtlCol="0" anchor="t"/>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6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In preclinical models, </a:t>
            </a:r>
            <a:br>
              <a:rPr kumimoji="0" lang="en-GB" sz="16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br>
            <a:r>
              <a:rPr kumimoji="0" lang="en-GB" sz="16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IBER is a novel CELMoD</a:t>
            </a:r>
            <a:r>
              <a:rPr kumimoji="0" lang="en-GB" sz="1600" b="0" i="0" u="none" strike="noStrike" kern="0" cap="none" spc="0" normalizeH="0" baseline="30000" noProof="0" dirty="0">
                <a:ln>
                  <a:noFill/>
                </a:ln>
                <a:solidFill>
                  <a:srgbClr val="595454"/>
                </a:solidFill>
                <a:effectLst/>
                <a:uLnTx/>
                <a:uFillTx/>
                <a:latin typeface="Arial" panose="020B0604020202020204" pitchFamily="34" charset="0"/>
                <a:cs typeface="Arial" panose="020B0604020202020204" pitchFamily="34" charset="0"/>
              </a:rPr>
              <a:t>®</a:t>
            </a:r>
            <a:r>
              <a:rPr kumimoji="0" lang="en-GB" sz="16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 agent that:</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Co-opts CRBN to enable enhanced degradation of target proteins; 20 times higher affinity than LEN or POM</a:t>
            </a:r>
            <a:endParaRPr kumimoji="0" lang="en-GB" sz="1600" b="0" i="0" u="none" strike="noStrike" kern="0" cap="none" spc="0" normalizeH="0" baseline="30000" noProof="0" dirty="0">
              <a:ln>
                <a:noFill/>
              </a:ln>
              <a:solidFill>
                <a:srgbClr val="595454"/>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Is 20-fold more efficient than LEN </a:t>
            </a:r>
            <a:br>
              <a:rPr kumimoji="0" lang="en-GB" sz="16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br>
            <a:r>
              <a:rPr kumimoji="0" lang="en-GB" sz="16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or POM in degrading substrates</a:t>
            </a:r>
          </a:p>
        </p:txBody>
      </p:sp>
      <p:graphicFrame>
        <p:nvGraphicFramePr>
          <p:cNvPr id="5" name="Table 34">
            <a:extLst>
              <a:ext uri="{FF2B5EF4-FFF2-40B4-BE49-F238E27FC236}">
                <a16:creationId xmlns:a16="http://schemas.microsoft.com/office/drawing/2014/main" id="{B22FECC8-822A-41DC-90A9-6820F07DD3E8}"/>
              </a:ext>
            </a:extLst>
          </p:cNvPr>
          <p:cNvGraphicFramePr>
            <a:graphicFrameLocks noGrp="1"/>
          </p:cNvGraphicFramePr>
          <p:nvPr>
            <p:extLst>
              <p:ext uri="{D42A27DB-BD31-4B8C-83A1-F6EECF244321}">
                <p14:modId xmlns:p14="http://schemas.microsoft.com/office/powerpoint/2010/main" val="2534829373"/>
              </p:ext>
            </p:extLst>
          </p:nvPr>
        </p:nvGraphicFramePr>
        <p:xfrm>
          <a:off x="4221937" y="4318171"/>
          <a:ext cx="4712207" cy="1148866"/>
        </p:xfrm>
        <a:graphic>
          <a:graphicData uri="http://schemas.openxmlformats.org/drawingml/2006/table">
            <a:tbl>
              <a:tblPr firstRow="1"/>
              <a:tblGrid>
                <a:gridCol w="1799207">
                  <a:extLst>
                    <a:ext uri="{9D8B030D-6E8A-4147-A177-3AD203B41FA5}">
                      <a16:colId xmlns:a16="http://schemas.microsoft.com/office/drawing/2014/main" val="1960462176"/>
                    </a:ext>
                  </a:extLst>
                </a:gridCol>
                <a:gridCol w="1456500">
                  <a:extLst>
                    <a:ext uri="{9D8B030D-6E8A-4147-A177-3AD203B41FA5}">
                      <a16:colId xmlns:a16="http://schemas.microsoft.com/office/drawing/2014/main" val="3423548485"/>
                    </a:ext>
                  </a:extLst>
                </a:gridCol>
                <a:gridCol w="1456500">
                  <a:extLst>
                    <a:ext uri="{9D8B030D-6E8A-4147-A177-3AD203B41FA5}">
                      <a16:colId xmlns:a16="http://schemas.microsoft.com/office/drawing/2014/main" val="1686525672"/>
                    </a:ext>
                  </a:extLst>
                </a:gridCol>
              </a:tblGrid>
              <a:tr h="298474">
                <a:tc>
                  <a:txBody>
                    <a:bodyPr/>
                    <a:lstStyle>
                      <a:lvl1pPr marL="0" algn="l" defTabSz="914400" rtl="0" eaLnBrk="1" latinLnBrk="0" hangingPunct="1">
                        <a:defRPr sz="1800" b="1" kern="1200">
                          <a:solidFill>
                            <a:schemeClr val="tx1"/>
                          </a:solidFill>
                          <a:latin typeface="Trebuchet MS"/>
                        </a:defRPr>
                      </a:lvl1pPr>
                      <a:lvl2pPr marL="457200" algn="l" defTabSz="914400" rtl="0" eaLnBrk="1" latinLnBrk="0" hangingPunct="1">
                        <a:defRPr sz="1800" b="1" kern="1200">
                          <a:solidFill>
                            <a:schemeClr val="tx1"/>
                          </a:solidFill>
                          <a:latin typeface="Trebuchet MS"/>
                        </a:defRPr>
                      </a:lvl2pPr>
                      <a:lvl3pPr marL="914400" algn="l" defTabSz="914400" rtl="0" eaLnBrk="1" latinLnBrk="0" hangingPunct="1">
                        <a:defRPr sz="1800" b="1" kern="1200">
                          <a:solidFill>
                            <a:schemeClr val="tx1"/>
                          </a:solidFill>
                          <a:latin typeface="Trebuchet MS"/>
                        </a:defRPr>
                      </a:lvl3pPr>
                      <a:lvl4pPr marL="1371600" algn="l" defTabSz="914400" rtl="0" eaLnBrk="1" latinLnBrk="0" hangingPunct="1">
                        <a:defRPr sz="1800" b="1" kern="1200">
                          <a:solidFill>
                            <a:schemeClr val="tx1"/>
                          </a:solidFill>
                          <a:latin typeface="Trebuchet MS"/>
                        </a:defRPr>
                      </a:lvl4pPr>
                      <a:lvl5pPr marL="1828800" algn="l" defTabSz="914400" rtl="0" eaLnBrk="1" latinLnBrk="0" hangingPunct="1">
                        <a:defRPr sz="1800" b="1" kern="1200">
                          <a:solidFill>
                            <a:schemeClr val="tx1"/>
                          </a:solidFill>
                          <a:latin typeface="Trebuchet MS"/>
                        </a:defRPr>
                      </a:lvl5pPr>
                      <a:lvl6pPr marL="2286000" algn="l" defTabSz="914400" rtl="0" eaLnBrk="1" latinLnBrk="0" hangingPunct="1">
                        <a:defRPr sz="1800" b="1" kern="1200">
                          <a:solidFill>
                            <a:schemeClr val="tx1"/>
                          </a:solidFill>
                          <a:latin typeface="Trebuchet MS"/>
                        </a:defRPr>
                      </a:lvl6pPr>
                      <a:lvl7pPr marL="2743200" algn="l" defTabSz="914400" rtl="0" eaLnBrk="1" latinLnBrk="0" hangingPunct="1">
                        <a:defRPr sz="1800" b="1" kern="1200">
                          <a:solidFill>
                            <a:schemeClr val="tx1"/>
                          </a:solidFill>
                          <a:latin typeface="Trebuchet MS"/>
                        </a:defRPr>
                      </a:lvl7pPr>
                      <a:lvl8pPr marL="3200400" algn="l" defTabSz="914400" rtl="0" eaLnBrk="1" latinLnBrk="0" hangingPunct="1">
                        <a:defRPr sz="1800" b="1" kern="1200">
                          <a:solidFill>
                            <a:schemeClr val="tx1"/>
                          </a:solidFill>
                          <a:latin typeface="Trebuchet MS"/>
                        </a:defRPr>
                      </a:lvl8pPr>
                      <a:lvl9pPr marL="3657600" algn="l" defTabSz="914400" rtl="0" eaLnBrk="1" latinLnBrk="0" hangingPunct="1">
                        <a:defRPr sz="1800" b="1" kern="1200">
                          <a:solidFill>
                            <a:schemeClr val="tx1"/>
                          </a:solidFill>
                          <a:latin typeface="Trebuchet MS"/>
                        </a:defRPr>
                      </a:lvl9pPr>
                    </a:lstStyle>
                    <a:p>
                      <a:pPr algn="ctr">
                        <a:lnSpc>
                          <a:spcPct val="90000"/>
                        </a:lnSpc>
                      </a:pPr>
                      <a:r>
                        <a:rPr lang="en-US" sz="1400" b="1" dirty="0">
                          <a:solidFill>
                            <a:schemeClr val="tx1"/>
                          </a:solidFill>
                        </a:rPr>
                        <a:t>EC</a:t>
                      </a:r>
                      <a:r>
                        <a:rPr lang="en-US" sz="1400" b="1" baseline="-25000" dirty="0">
                          <a:solidFill>
                            <a:schemeClr val="tx1"/>
                          </a:solidFill>
                        </a:rPr>
                        <a:t>50</a:t>
                      </a:r>
                      <a:r>
                        <a:rPr lang="en-US" sz="1400" b="1" dirty="0">
                          <a:solidFill>
                            <a:schemeClr val="tx1"/>
                          </a:solidFill>
                        </a:rPr>
                        <a:t>, </a:t>
                      </a:r>
                      <a:r>
                        <a:rPr lang="en-US" sz="1400" b="1" dirty="0" err="1">
                          <a:solidFill>
                            <a:schemeClr val="tx1"/>
                          </a:solidFill>
                        </a:rPr>
                        <a:t>nM</a:t>
                      </a:r>
                      <a:endParaRPr lang="en-US" sz="1400" b="1" baseline="30000" dirty="0">
                        <a:solidFill>
                          <a:schemeClr val="tx1"/>
                        </a:solidFill>
                      </a:endParaRPr>
                    </a:p>
                  </a:txBody>
                  <a:tcPr marL="121920" marR="121920" anchor="ctr">
                    <a:lnL w="12700" cmpd="sng">
                      <a:solidFill>
                        <a:srgbClr val="FDA97D"/>
                      </a:solidFill>
                    </a:lnL>
                    <a:lnR w="12700" cmpd="sng">
                      <a:solidFill>
                        <a:srgbClr val="FDA97D"/>
                      </a:solidFill>
                    </a:lnR>
                    <a:lnT w="12700" cmpd="sng">
                      <a:solidFill>
                        <a:srgbClr val="FDA97D"/>
                      </a:solidFill>
                    </a:lnT>
                    <a:lnB w="25400" cmpd="sng">
                      <a:solidFill>
                        <a:srgbClr val="FDA97D"/>
                      </a:solidFill>
                    </a:lnB>
                    <a:lnTlToBr w="12700" cmpd="sng">
                      <a:noFill/>
                      <a:prstDash val="solid"/>
                    </a:lnTlToBr>
                    <a:lnBlToTr w="12700" cmpd="sng">
                      <a:noFill/>
                      <a:prstDash val="solid"/>
                    </a:lnBlToTr>
                    <a:solidFill>
                      <a:srgbClr val="FDA97D"/>
                    </a:solidFill>
                  </a:tcPr>
                </a:tc>
                <a:tc>
                  <a:txBody>
                    <a:bodyPr/>
                    <a:lstStyle>
                      <a:lvl1pPr marL="0" algn="l" defTabSz="914400" rtl="0" eaLnBrk="1" latinLnBrk="0" hangingPunct="1">
                        <a:defRPr sz="1800" b="1" kern="1200">
                          <a:solidFill>
                            <a:schemeClr val="tx1"/>
                          </a:solidFill>
                          <a:latin typeface="Trebuchet MS"/>
                        </a:defRPr>
                      </a:lvl1pPr>
                      <a:lvl2pPr marL="457200" algn="l" defTabSz="914400" rtl="0" eaLnBrk="1" latinLnBrk="0" hangingPunct="1">
                        <a:defRPr sz="1800" b="1" kern="1200">
                          <a:solidFill>
                            <a:schemeClr val="tx1"/>
                          </a:solidFill>
                          <a:latin typeface="Trebuchet MS"/>
                        </a:defRPr>
                      </a:lvl2pPr>
                      <a:lvl3pPr marL="914400" algn="l" defTabSz="914400" rtl="0" eaLnBrk="1" latinLnBrk="0" hangingPunct="1">
                        <a:defRPr sz="1800" b="1" kern="1200">
                          <a:solidFill>
                            <a:schemeClr val="tx1"/>
                          </a:solidFill>
                          <a:latin typeface="Trebuchet MS"/>
                        </a:defRPr>
                      </a:lvl3pPr>
                      <a:lvl4pPr marL="1371600" algn="l" defTabSz="914400" rtl="0" eaLnBrk="1" latinLnBrk="0" hangingPunct="1">
                        <a:defRPr sz="1800" b="1" kern="1200">
                          <a:solidFill>
                            <a:schemeClr val="tx1"/>
                          </a:solidFill>
                          <a:latin typeface="Trebuchet MS"/>
                        </a:defRPr>
                      </a:lvl4pPr>
                      <a:lvl5pPr marL="1828800" algn="l" defTabSz="914400" rtl="0" eaLnBrk="1" latinLnBrk="0" hangingPunct="1">
                        <a:defRPr sz="1800" b="1" kern="1200">
                          <a:solidFill>
                            <a:schemeClr val="tx1"/>
                          </a:solidFill>
                          <a:latin typeface="Trebuchet MS"/>
                        </a:defRPr>
                      </a:lvl5pPr>
                      <a:lvl6pPr marL="2286000" algn="l" defTabSz="914400" rtl="0" eaLnBrk="1" latinLnBrk="0" hangingPunct="1">
                        <a:defRPr sz="1800" b="1" kern="1200">
                          <a:solidFill>
                            <a:schemeClr val="tx1"/>
                          </a:solidFill>
                          <a:latin typeface="Trebuchet MS"/>
                        </a:defRPr>
                      </a:lvl6pPr>
                      <a:lvl7pPr marL="2743200" algn="l" defTabSz="914400" rtl="0" eaLnBrk="1" latinLnBrk="0" hangingPunct="1">
                        <a:defRPr sz="1800" b="1" kern="1200">
                          <a:solidFill>
                            <a:schemeClr val="tx1"/>
                          </a:solidFill>
                          <a:latin typeface="Trebuchet MS"/>
                        </a:defRPr>
                      </a:lvl7pPr>
                      <a:lvl8pPr marL="3200400" algn="l" defTabSz="914400" rtl="0" eaLnBrk="1" latinLnBrk="0" hangingPunct="1">
                        <a:defRPr sz="1800" b="1" kern="1200">
                          <a:solidFill>
                            <a:schemeClr val="tx1"/>
                          </a:solidFill>
                          <a:latin typeface="Trebuchet MS"/>
                        </a:defRPr>
                      </a:lvl8pPr>
                      <a:lvl9pPr marL="3657600" algn="l" defTabSz="914400" rtl="0" eaLnBrk="1" latinLnBrk="0" hangingPunct="1">
                        <a:defRPr sz="1800" b="1" kern="1200">
                          <a:solidFill>
                            <a:schemeClr val="tx1"/>
                          </a:solidFill>
                          <a:latin typeface="Trebuchet MS"/>
                        </a:defRPr>
                      </a:lvl9pPr>
                    </a:lstStyle>
                    <a:p>
                      <a:pPr marL="0" algn="ctr" defTabSz="914400" rtl="0" eaLnBrk="1" latinLnBrk="0" hangingPunct="1">
                        <a:lnSpc>
                          <a:spcPct val="90000"/>
                        </a:lnSpc>
                        <a:tabLst/>
                      </a:pPr>
                      <a:r>
                        <a:rPr lang="en-US" sz="1400" b="1" kern="1200" dirty="0">
                          <a:solidFill>
                            <a:schemeClr val="tx1"/>
                          </a:solidFill>
                          <a:latin typeface="+mn-lt"/>
                          <a:ea typeface="+mn-ea"/>
                          <a:cs typeface="+mn-cs"/>
                        </a:rPr>
                        <a:t>Ikaros</a:t>
                      </a:r>
                    </a:p>
                  </a:txBody>
                  <a:tcPr marL="121920" marR="121920" anchor="ctr">
                    <a:lnL w="12700" cmpd="sng">
                      <a:solidFill>
                        <a:srgbClr val="FDA97D"/>
                      </a:solidFill>
                    </a:lnL>
                    <a:lnR w="12700" cmpd="sng">
                      <a:solidFill>
                        <a:srgbClr val="FDA97D"/>
                      </a:solidFill>
                    </a:lnR>
                    <a:lnT w="12700" cmpd="sng">
                      <a:solidFill>
                        <a:srgbClr val="FDA97D"/>
                      </a:solidFill>
                    </a:lnT>
                    <a:lnB w="25400" cmpd="sng">
                      <a:solidFill>
                        <a:srgbClr val="FDA97D"/>
                      </a:solidFill>
                    </a:lnB>
                    <a:lnTlToBr w="12700" cmpd="sng">
                      <a:noFill/>
                      <a:prstDash val="solid"/>
                    </a:lnTlToBr>
                    <a:lnBlToTr w="12700" cmpd="sng">
                      <a:noFill/>
                      <a:prstDash val="solid"/>
                    </a:lnBlToTr>
                    <a:solidFill>
                      <a:srgbClr val="FDA97D"/>
                    </a:solidFill>
                  </a:tcPr>
                </a:tc>
                <a:tc>
                  <a:txBody>
                    <a:bodyPr/>
                    <a:lstStyle>
                      <a:lvl1pPr marL="0" algn="l" defTabSz="914400" rtl="0" eaLnBrk="1" latinLnBrk="0" hangingPunct="1">
                        <a:defRPr sz="1800" b="1" kern="1200">
                          <a:solidFill>
                            <a:schemeClr val="tx1"/>
                          </a:solidFill>
                          <a:latin typeface="Trebuchet MS"/>
                        </a:defRPr>
                      </a:lvl1pPr>
                      <a:lvl2pPr marL="457200" algn="l" defTabSz="914400" rtl="0" eaLnBrk="1" latinLnBrk="0" hangingPunct="1">
                        <a:defRPr sz="1800" b="1" kern="1200">
                          <a:solidFill>
                            <a:schemeClr val="tx1"/>
                          </a:solidFill>
                          <a:latin typeface="Trebuchet MS"/>
                        </a:defRPr>
                      </a:lvl2pPr>
                      <a:lvl3pPr marL="914400" algn="l" defTabSz="914400" rtl="0" eaLnBrk="1" latinLnBrk="0" hangingPunct="1">
                        <a:defRPr sz="1800" b="1" kern="1200">
                          <a:solidFill>
                            <a:schemeClr val="tx1"/>
                          </a:solidFill>
                          <a:latin typeface="Trebuchet MS"/>
                        </a:defRPr>
                      </a:lvl3pPr>
                      <a:lvl4pPr marL="1371600" algn="l" defTabSz="914400" rtl="0" eaLnBrk="1" latinLnBrk="0" hangingPunct="1">
                        <a:defRPr sz="1800" b="1" kern="1200">
                          <a:solidFill>
                            <a:schemeClr val="tx1"/>
                          </a:solidFill>
                          <a:latin typeface="Trebuchet MS"/>
                        </a:defRPr>
                      </a:lvl4pPr>
                      <a:lvl5pPr marL="1828800" algn="l" defTabSz="914400" rtl="0" eaLnBrk="1" latinLnBrk="0" hangingPunct="1">
                        <a:defRPr sz="1800" b="1" kern="1200">
                          <a:solidFill>
                            <a:schemeClr val="tx1"/>
                          </a:solidFill>
                          <a:latin typeface="Trebuchet MS"/>
                        </a:defRPr>
                      </a:lvl5pPr>
                      <a:lvl6pPr marL="2286000" algn="l" defTabSz="914400" rtl="0" eaLnBrk="1" latinLnBrk="0" hangingPunct="1">
                        <a:defRPr sz="1800" b="1" kern="1200">
                          <a:solidFill>
                            <a:schemeClr val="tx1"/>
                          </a:solidFill>
                          <a:latin typeface="Trebuchet MS"/>
                        </a:defRPr>
                      </a:lvl6pPr>
                      <a:lvl7pPr marL="2743200" algn="l" defTabSz="914400" rtl="0" eaLnBrk="1" latinLnBrk="0" hangingPunct="1">
                        <a:defRPr sz="1800" b="1" kern="1200">
                          <a:solidFill>
                            <a:schemeClr val="tx1"/>
                          </a:solidFill>
                          <a:latin typeface="Trebuchet MS"/>
                        </a:defRPr>
                      </a:lvl7pPr>
                      <a:lvl8pPr marL="3200400" algn="l" defTabSz="914400" rtl="0" eaLnBrk="1" latinLnBrk="0" hangingPunct="1">
                        <a:defRPr sz="1800" b="1" kern="1200">
                          <a:solidFill>
                            <a:schemeClr val="tx1"/>
                          </a:solidFill>
                          <a:latin typeface="Trebuchet MS"/>
                        </a:defRPr>
                      </a:lvl8pPr>
                      <a:lvl9pPr marL="3657600" algn="l" defTabSz="914400" rtl="0" eaLnBrk="1" latinLnBrk="0" hangingPunct="1">
                        <a:defRPr sz="1800" b="1" kern="1200">
                          <a:solidFill>
                            <a:schemeClr val="tx1"/>
                          </a:solidFill>
                          <a:latin typeface="Trebuchet M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kern="1200" dirty="0">
                          <a:solidFill>
                            <a:schemeClr val="tx1"/>
                          </a:solidFill>
                          <a:latin typeface="+mn-lt"/>
                          <a:ea typeface="+mn-ea"/>
                          <a:cs typeface="+mn-cs"/>
                        </a:rPr>
                        <a:t>Aiolos</a:t>
                      </a:r>
                    </a:p>
                  </a:txBody>
                  <a:tcPr marL="121920" marR="121920" anchor="ctr">
                    <a:lnL w="12700" cmpd="sng">
                      <a:solidFill>
                        <a:srgbClr val="FDA97D"/>
                      </a:solidFill>
                    </a:lnL>
                    <a:lnR w="12700" cmpd="sng">
                      <a:solidFill>
                        <a:srgbClr val="FDA97D"/>
                      </a:solidFill>
                    </a:lnR>
                    <a:lnT w="12700" cmpd="sng">
                      <a:solidFill>
                        <a:srgbClr val="FDA97D"/>
                      </a:solidFill>
                    </a:lnT>
                    <a:lnB w="25400" cmpd="sng">
                      <a:solidFill>
                        <a:srgbClr val="FDA97D"/>
                      </a:solidFill>
                    </a:lnB>
                    <a:lnTlToBr w="12700" cmpd="sng">
                      <a:noFill/>
                      <a:prstDash val="solid"/>
                    </a:lnTlToBr>
                    <a:lnBlToTr w="12700" cmpd="sng">
                      <a:noFill/>
                      <a:prstDash val="solid"/>
                    </a:lnBlToTr>
                    <a:solidFill>
                      <a:srgbClr val="FDA97D"/>
                    </a:solidFill>
                  </a:tcPr>
                </a:tc>
                <a:extLst>
                  <a:ext uri="{0D108BD9-81ED-4DB2-BD59-A6C34878D82A}">
                    <a16:rowId xmlns:a16="http://schemas.microsoft.com/office/drawing/2014/main" val="1994121088"/>
                  </a:ext>
                </a:extLst>
              </a:tr>
              <a:tr h="274771">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nSpc>
                          <a:spcPct val="90000"/>
                        </a:lnSpc>
                      </a:pPr>
                      <a:r>
                        <a:rPr lang="en-US" sz="1400" b="1" dirty="0">
                          <a:solidFill>
                            <a:schemeClr val="tx1"/>
                          </a:solidFill>
                        </a:rPr>
                        <a:t>LEN</a:t>
                      </a:r>
                    </a:p>
                  </a:txBody>
                  <a:tcPr marL="121920" marR="121920" anchor="ctr">
                    <a:lnL w="12700" cmpd="sng">
                      <a:solidFill>
                        <a:srgbClr val="FDA97D"/>
                      </a:solidFill>
                    </a:lnL>
                    <a:lnR w="12700" cmpd="sng">
                      <a:solidFill>
                        <a:srgbClr val="FDA97D"/>
                      </a:solidFill>
                    </a:lnR>
                    <a:lnT w="25400" cmpd="sng">
                      <a:solidFill>
                        <a:srgbClr val="FDA97D"/>
                      </a:solidFill>
                    </a:lnT>
                    <a:lnB w="12700" cmpd="sng">
                      <a:solidFill>
                        <a:srgbClr val="FDA97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lnSpc>
                          <a:spcPct val="90000"/>
                        </a:lnSpc>
                        <a:tabLst/>
                      </a:pPr>
                      <a:r>
                        <a:rPr lang="en-US" sz="1400" b="1" kern="1200" dirty="0">
                          <a:solidFill>
                            <a:schemeClr val="tx1"/>
                          </a:solidFill>
                          <a:latin typeface="+mn-lt"/>
                          <a:ea typeface="+mn-ea"/>
                          <a:cs typeface="+mn-cs"/>
                        </a:rPr>
                        <a:t>67</a:t>
                      </a:r>
                    </a:p>
                  </a:txBody>
                  <a:tcPr marL="121920" marR="121920" anchor="ctr">
                    <a:lnL w="12700" cmpd="sng">
                      <a:solidFill>
                        <a:srgbClr val="FDA97D"/>
                      </a:solidFill>
                    </a:lnL>
                    <a:lnR w="12700" cmpd="sng">
                      <a:solidFill>
                        <a:srgbClr val="FDA97D"/>
                      </a:solidFill>
                    </a:lnR>
                    <a:lnT w="25400" cmpd="sng">
                      <a:solidFill>
                        <a:srgbClr val="FDA97D"/>
                      </a:solidFill>
                    </a:lnT>
                    <a:lnB w="12700" cmpd="sng">
                      <a:solidFill>
                        <a:srgbClr val="FDA97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lnSpc>
                          <a:spcPct val="90000"/>
                        </a:lnSpc>
                        <a:tabLst/>
                      </a:pPr>
                      <a:r>
                        <a:rPr lang="en-US" sz="1400" b="1" kern="1200" dirty="0">
                          <a:solidFill>
                            <a:schemeClr val="tx1"/>
                          </a:solidFill>
                          <a:latin typeface="+mn-lt"/>
                          <a:ea typeface="+mn-ea"/>
                          <a:cs typeface="+mn-cs"/>
                        </a:rPr>
                        <a:t>87</a:t>
                      </a:r>
                    </a:p>
                  </a:txBody>
                  <a:tcPr marL="121920" marR="121920" anchor="ctr">
                    <a:lnL w="12700" cmpd="sng">
                      <a:solidFill>
                        <a:srgbClr val="FDA97D"/>
                      </a:solidFill>
                    </a:lnL>
                    <a:lnR w="12700" cmpd="sng">
                      <a:solidFill>
                        <a:srgbClr val="FDA97D"/>
                      </a:solidFill>
                    </a:lnR>
                    <a:lnT w="25400" cmpd="sng">
                      <a:solidFill>
                        <a:srgbClr val="FDA97D"/>
                      </a:solidFill>
                    </a:lnT>
                    <a:lnB w="12700" cmpd="sng">
                      <a:solidFill>
                        <a:srgbClr val="FDA97D"/>
                      </a:solidFill>
                    </a:lnB>
                    <a:lnTlToBr w="12700" cmpd="sng">
                      <a:noFill/>
                      <a:prstDash val="solid"/>
                    </a:lnTlToBr>
                    <a:lnBlToTr w="12700" cmpd="sng">
                      <a:noFill/>
                      <a:prstDash val="solid"/>
                    </a:lnBlToTr>
                    <a:noFill/>
                  </a:tcPr>
                </a:tc>
                <a:extLst>
                  <a:ext uri="{0D108BD9-81ED-4DB2-BD59-A6C34878D82A}">
                    <a16:rowId xmlns:a16="http://schemas.microsoft.com/office/drawing/2014/main" val="969888559"/>
                  </a:ext>
                </a:extLst>
              </a:tr>
              <a:tr h="274771">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nSpc>
                          <a:spcPct val="90000"/>
                        </a:lnSpc>
                      </a:pPr>
                      <a:r>
                        <a:rPr lang="en-US" sz="1400" b="1" dirty="0">
                          <a:solidFill>
                            <a:schemeClr val="tx1"/>
                          </a:solidFill>
                        </a:rPr>
                        <a:t>POM</a:t>
                      </a:r>
                    </a:p>
                  </a:txBody>
                  <a:tcPr marL="121920" marR="121920" anchor="ctr">
                    <a:lnL w="12700" cmpd="sng">
                      <a:solidFill>
                        <a:srgbClr val="FDA97D"/>
                      </a:solidFill>
                    </a:lnL>
                    <a:lnR w="12700" cmpd="sng">
                      <a:solidFill>
                        <a:srgbClr val="FDA97D"/>
                      </a:solidFill>
                    </a:lnR>
                    <a:lnT w="12700" cmpd="sng">
                      <a:solidFill>
                        <a:srgbClr val="FDA97D"/>
                      </a:solidFill>
                    </a:lnT>
                    <a:lnB w="12700" cmpd="sng">
                      <a:solidFill>
                        <a:srgbClr val="FDA97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lnSpc>
                          <a:spcPct val="90000"/>
                        </a:lnSpc>
                        <a:tabLst/>
                      </a:pPr>
                      <a:r>
                        <a:rPr lang="en-US" sz="1400" b="1" kern="1200" dirty="0">
                          <a:solidFill>
                            <a:schemeClr val="tx1"/>
                          </a:solidFill>
                          <a:latin typeface="+mn-lt"/>
                          <a:ea typeface="+mn-ea"/>
                          <a:cs typeface="+mn-cs"/>
                        </a:rPr>
                        <a:t>24</a:t>
                      </a:r>
                    </a:p>
                  </a:txBody>
                  <a:tcPr marL="121920" marR="121920" anchor="ctr">
                    <a:lnL w="12700" cmpd="sng">
                      <a:solidFill>
                        <a:srgbClr val="FDA97D"/>
                      </a:solidFill>
                    </a:lnL>
                    <a:lnR w="12700" cmpd="sng">
                      <a:solidFill>
                        <a:srgbClr val="FDA97D"/>
                      </a:solidFill>
                    </a:lnR>
                    <a:lnT w="12700" cmpd="sng">
                      <a:solidFill>
                        <a:srgbClr val="FDA97D"/>
                      </a:solidFill>
                    </a:lnT>
                    <a:lnB w="12700" cmpd="sng">
                      <a:solidFill>
                        <a:srgbClr val="FDA97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lnSpc>
                          <a:spcPct val="90000"/>
                        </a:lnSpc>
                        <a:tabLst/>
                      </a:pPr>
                      <a:r>
                        <a:rPr lang="en-US" sz="1400" b="1" kern="1200" dirty="0">
                          <a:solidFill>
                            <a:schemeClr val="tx1"/>
                          </a:solidFill>
                          <a:latin typeface="+mn-lt"/>
                          <a:ea typeface="+mn-ea"/>
                          <a:cs typeface="+mn-cs"/>
                        </a:rPr>
                        <a:t>22</a:t>
                      </a:r>
                    </a:p>
                  </a:txBody>
                  <a:tcPr marL="121920" marR="121920" anchor="ctr">
                    <a:lnL w="12700" cmpd="sng">
                      <a:solidFill>
                        <a:srgbClr val="FDA97D"/>
                      </a:solidFill>
                    </a:lnL>
                    <a:lnR w="12700" cmpd="sng">
                      <a:solidFill>
                        <a:srgbClr val="FDA97D"/>
                      </a:solidFill>
                    </a:lnR>
                    <a:lnT w="12700" cmpd="sng">
                      <a:solidFill>
                        <a:srgbClr val="FDA97D"/>
                      </a:solidFill>
                    </a:lnT>
                    <a:lnB w="12700" cmpd="sng">
                      <a:solidFill>
                        <a:srgbClr val="FDA97D"/>
                      </a:solidFill>
                    </a:lnB>
                    <a:lnTlToBr w="12700" cmpd="sng">
                      <a:noFill/>
                      <a:prstDash val="solid"/>
                    </a:lnTlToBr>
                    <a:lnBlToTr w="12700" cmpd="sng">
                      <a:noFill/>
                      <a:prstDash val="solid"/>
                    </a:lnBlToTr>
                    <a:noFill/>
                  </a:tcPr>
                </a:tc>
                <a:extLst>
                  <a:ext uri="{0D108BD9-81ED-4DB2-BD59-A6C34878D82A}">
                    <a16:rowId xmlns:a16="http://schemas.microsoft.com/office/drawing/2014/main" val="3420909253"/>
                  </a:ext>
                </a:extLst>
              </a:tr>
              <a:tr h="274771">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nSpc>
                          <a:spcPct val="90000"/>
                        </a:lnSpc>
                      </a:pPr>
                      <a:r>
                        <a:rPr lang="en-US" sz="1400" b="1" dirty="0">
                          <a:solidFill>
                            <a:schemeClr val="tx1"/>
                          </a:solidFill>
                        </a:rPr>
                        <a:t>IBER</a:t>
                      </a:r>
                    </a:p>
                  </a:txBody>
                  <a:tcPr marL="121920" marR="121920" anchor="ctr">
                    <a:lnL w="12700" cmpd="sng">
                      <a:solidFill>
                        <a:srgbClr val="FDA97D"/>
                      </a:solidFill>
                    </a:lnL>
                    <a:lnR w="12700" cmpd="sng">
                      <a:solidFill>
                        <a:srgbClr val="FDA97D"/>
                      </a:solidFill>
                    </a:lnR>
                    <a:lnT w="12700" cmpd="sng">
                      <a:solidFill>
                        <a:srgbClr val="FDA97D"/>
                      </a:solidFill>
                    </a:lnT>
                    <a:lnB w="12700" cmpd="sng">
                      <a:solidFill>
                        <a:srgbClr val="FDA97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lnSpc>
                          <a:spcPct val="90000"/>
                        </a:lnSpc>
                        <a:tabLst/>
                      </a:pPr>
                      <a:r>
                        <a:rPr lang="en-US" sz="1400" b="1" kern="1200" dirty="0">
                          <a:solidFill>
                            <a:schemeClr val="tx1"/>
                          </a:solidFill>
                          <a:latin typeface="+mn-lt"/>
                          <a:ea typeface="+mn-ea"/>
                          <a:cs typeface="+mn-cs"/>
                        </a:rPr>
                        <a:t>1</a:t>
                      </a:r>
                    </a:p>
                  </a:txBody>
                  <a:tcPr marL="121920" marR="121920" anchor="ctr">
                    <a:lnL w="12700" cmpd="sng">
                      <a:solidFill>
                        <a:srgbClr val="FDA97D"/>
                      </a:solidFill>
                    </a:lnL>
                    <a:lnR w="12700" cmpd="sng">
                      <a:solidFill>
                        <a:srgbClr val="FDA97D"/>
                      </a:solidFill>
                    </a:lnR>
                    <a:lnT w="12700" cmpd="sng">
                      <a:solidFill>
                        <a:srgbClr val="FDA97D"/>
                      </a:solidFill>
                    </a:lnT>
                    <a:lnB w="12700" cmpd="sng">
                      <a:solidFill>
                        <a:srgbClr val="FDA97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lnSpc>
                          <a:spcPct val="90000"/>
                        </a:lnSpc>
                        <a:tabLst/>
                      </a:pPr>
                      <a:r>
                        <a:rPr lang="en-US" sz="1400" b="1" kern="1200" dirty="0">
                          <a:solidFill>
                            <a:schemeClr val="tx1"/>
                          </a:solidFill>
                          <a:latin typeface="+mn-lt"/>
                          <a:ea typeface="+mn-ea"/>
                          <a:cs typeface="+mn-cs"/>
                        </a:rPr>
                        <a:t>0.5</a:t>
                      </a:r>
                    </a:p>
                  </a:txBody>
                  <a:tcPr marL="121920" marR="121920" anchor="ctr">
                    <a:lnL w="12700" cmpd="sng">
                      <a:solidFill>
                        <a:srgbClr val="FDA97D"/>
                      </a:solidFill>
                    </a:lnL>
                    <a:lnR w="12700" cmpd="sng">
                      <a:solidFill>
                        <a:srgbClr val="FDA97D"/>
                      </a:solidFill>
                    </a:lnR>
                    <a:lnT w="12700" cmpd="sng">
                      <a:solidFill>
                        <a:srgbClr val="FDA97D"/>
                      </a:solidFill>
                    </a:lnT>
                    <a:lnB w="12700" cmpd="sng">
                      <a:solidFill>
                        <a:srgbClr val="FDA97D"/>
                      </a:solidFill>
                    </a:lnB>
                    <a:lnTlToBr w="12700" cmpd="sng">
                      <a:noFill/>
                      <a:prstDash val="solid"/>
                    </a:lnTlToBr>
                    <a:lnBlToTr w="12700" cmpd="sng">
                      <a:noFill/>
                      <a:prstDash val="solid"/>
                    </a:lnBlToTr>
                    <a:noFill/>
                  </a:tcPr>
                </a:tc>
                <a:extLst>
                  <a:ext uri="{0D108BD9-81ED-4DB2-BD59-A6C34878D82A}">
                    <a16:rowId xmlns:a16="http://schemas.microsoft.com/office/drawing/2014/main" val="3995227600"/>
                  </a:ext>
                </a:extLst>
              </a:tr>
            </a:tbl>
          </a:graphicData>
        </a:graphic>
      </p:graphicFrame>
      <p:pic>
        <p:nvPicPr>
          <p:cNvPr id="6" name="Picture 6">
            <a:extLst>
              <a:ext uri="{FF2B5EF4-FFF2-40B4-BE49-F238E27FC236}">
                <a16:creationId xmlns:a16="http://schemas.microsoft.com/office/drawing/2014/main" id="{3E478423-B900-4774-8538-94345C8FEB0A}"/>
              </a:ext>
            </a:extLst>
          </p:cNvPr>
          <p:cNvPicPr>
            <a:picLocks noChangeAspect="1"/>
          </p:cNvPicPr>
          <p:nvPr/>
        </p:nvPicPr>
        <p:blipFill>
          <a:blip r:embed="rId2"/>
          <a:stretch>
            <a:fillRect/>
          </a:stretch>
        </p:blipFill>
        <p:spPr>
          <a:xfrm>
            <a:off x="4147979" y="1766691"/>
            <a:ext cx="4895805" cy="2528130"/>
          </a:xfrm>
          <a:prstGeom prst="rect">
            <a:avLst/>
          </a:prstGeom>
          <a:effectLst/>
        </p:spPr>
      </p:pic>
      <p:sp>
        <p:nvSpPr>
          <p:cNvPr id="7" name="Rectangle 37">
            <a:extLst>
              <a:ext uri="{FF2B5EF4-FFF2-40B4-BE49-F238E27FC236}">
                <a16:creationId xmlns:a16="http://schemas.microsoft.com/office/drawing/2014/main" id="{6E5ED54D-6783-4426-A522-057DE02739E9}"/>
              </a:ext>
            </a:extLst>
          </p:cNvPr>
          <p:cNvSpPr/>
          <p:nvPr/>
        </p:nvSpPr>
        <p:spPr>
          <a:xfrm>
            <a:off x="4178145" y="1330433"/>
            <a:ext cx="4835472" cy="369332"/>
          </a:xfrm>
          <a:prstGeom prst="rect">
            <a:avLst/>
          </a:prstGeom>
        </p:spPr>
        <p:txBody>
          <a:bodyPr wrap="square">
            <a:spAutoFit/>
          </a:bodyPr>
          <a:lstStyle/>
          <a:p>
            <a:pPr algn="ctr">
              <a:defRPr/>
            </a:pPr>
            <a:r>
              <a:rPr lang="en-GB" b="1" dirty="0">
                <a:solidFill>
                  <a:srgbClr val="595454"/>
                </a:solidFill>
                <a:latin typeface="Arial" panose="020B0604020202020204" pitchFamily="34" charset="0"/>
                <a:cs typeface="Arial" panose="020B0604020202020204" pitchFamily="34" charset="0"/>
              </a:rPr>
              <a:t>Binding-surface interactions with CRBN</a:t>
            </a:r>
            <a:endParaRPr lang="en-GB" b="1" baseline="30000" dirty="0">
              <a:solidFill>
                <a:srgbClr val="595454"/>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9F8D9C7-4E9F-4229-A95B-E9D9C171D54A}"/>
              </a:ext>
            </a:extLst>
          </p:cNvPr>
          <p:cNvSpPr/>
          <p:nvPr/>
        </p:nvSpPr>
        <p:spPr>
          <a:xfrm>
            <a:off x="365125" y="1469712"/>
            <a:ext cx="3660775" cy="3997325"/>
          </a:xfrm>
          <a:prstGeom prst="roundRect">
            <a:avLst>
              <a:gd name="adj" fmla="val 8434"/>
            </a:avLst>
          </a:prstGeom>
          <a:solidFill>
            <a:srgbClr val="EEE7E7"/>
          </a:solidFill>
          <a:ln>
            <a:noFill/>
          </a:ln>
          <a:effectLst/>
        </p:spPr>
        <p:txBody>
          <a:bodyPr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20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IBER has enhanced affinity for binding to CRBN due to the following:</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Rapid protein degradation</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Increased depth of protein degradation</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At lower concentrations than needed with LEN or POM</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 </a:t>
            </a:r>
            <a:r>
              <a:rPr kumimoji="0" lang="en-GB" sz="1800" b="1" i="0" u="none" strike="noStrike" kern="0" cap="none" spc="0" normalizeH="0" baseline="0" noProof="0" dirty="0">
                <a:ln>
                  <a:noFill/>
                </a:ln>
                <a:solidFill>
                  <a:srgbClr val="595454"/>
                </a:solidFill>
                <a:effectLst/>
                <a:uLnTx/>
                <a:uFillTx/>
                <a:latin typeface="Arial" panose="020B0604020202020204" pitchFamily="34" charset="0"/>
                <a:cs typeface="Arial" panose="020B0604020202020204" pitchFamily="34" charset="0"/>
              </a:rPr>
              <a:t>Increased efficacy in preclinical studies</a:t>
            </a:r>
          </a:p>
        </p:txBody>
      </p:sp>
      <p:sp>
        <p:nvSpPr>
          <p:cNvPr id="9" name="Rectangle 37">
            <a:extLst>
              <a:ext uri="{FF2B5EF4-FFF2-40B4-BE49-F238E27FC236}">
                <a16:creationId xmlns:a16="http://schemas.microsoft.com/office/drawing/2014/main" id="{9436265F-D012-4D2B-AB3C-7F0318FA1606}"/>
              </a:ext>
            </a:extLst>
          </p:cNvPr>
          <p:cNvSpPr/>
          <p:nvPr/>
        </p:nvSpPr>
        <p:spPr>
          <a:xfrm>
            <a:off x="4253158" y="1851770"/>
            <a:ext cx="2239108" cy="276999"/>
          </a:xfrm>
          <a:prstGeom prst="rect">
            <a:avLst/>
          </a:prstGeom>
          <a:solidFill>
            <a:srgbClr val="FFFFFF"/>
          </a:solid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478F"/>
                </a:solidFill>
                <a:effectLst/>
                <a:uLnTx/>
                <a:uFillTx/>
                <a:latin typeface="Trebuchet MS"/>
              </a:rPr>
              <a:t>CRBN: </a:t>
            </a:r>
            <a:r>
              <a:rPr kumimoji="0" lang="en-GB" sz="1800" b="1" i="0" u="none" strike="noStrike" kern="0" cap="none" spc="0" normalizeH="0" baseline="0" noProof="0" dirty="0">
                <a:ln>
                  <a:noFill/>
                </a:ln>
                <a:solidFill>
                  <a:srgbClr val="ECA900"/>
                </a:solidFill>
                <a:effectLst/>
                <a:uLnTx/>
                <a:uFillTx/>
                <a:latin typeface="Trebuchet MS"/>
              </a:rPr>
              <a:t>LEN</a:t>
            </a:r>
          </a:p>
        </p:txBody>
      </p:sp>
      <p:sp>
        <p:nvSpPr>
          <p:cNvPr id="10" name="Rectangle 37">
            <a:extLst>
              <a:ext uri="{FF2B5EF4-FFF2-40B4-BE49-F238E27FC236}">
                <a16:creationId xmlns:a16="http://schemas.microsoft.com/office/drawing/2014/main" id="{42290F8E-99A0-452A-813A-E7D9ED623852}"/>
              </a:ext>
            </a:extLst>
          </p:cNvPr>
          <p:cNvSpPr/>
          <p:nvPr/>
        </p:nvSpPr>
        <p:spPr>
          <a:xfrm>
            <a:off x="6677403" y="1851770"/>
            <a:ext cx="2239108" cy="276999"/>
          </a:xfrm>
          <a:prstGeom prst="rect">
            <a:avLst/>
          </a:prstGeom>
          <a:solidFill>
            <a:srgbClr val="FFFFFF"/>
          </a:solid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478F"/>
                </a:solidFill>
                <a:effectLst/>
                <a:uLnTx/>
                <a:uFillTx/>
                <a:latin typeface="Trebuchet MS"/>
              </a:rPr>
              <a:t>CRBN: </a:t>
            </a:r>
            <a:r>
              <a:rPr kumimoji="0" lang="en-GB" sz="1800" b="1" i="0" u="none" strike="noStrike" kern="0" cap="none" spc="0" normalizeH="0" baseline="0" noProof="0" dirty="0">
                <a:ln>
                  <a:noFill/>
                </a:ln>
                <a:solidFill>
                  <a:srgbClr val="ECA900"/>
                </a:solidFill>
                <a:effectLst/>
                <a:uLnTx/>
                <a:uFillTx/>
                <a:latin typeface="Trebuchet MS"/>
              </a:rPr>
              <a:t>IBER</a:t>
            </a:r>
          </a:p>
        </p:txBody>
      </p:sp>
      <p:sp>
        <p:nvSpPr>
          <p:cNvPr id="12" name="Title 11">
            <a:extLst>
              <a:ext uri="{FF2B5EF4-FFF2-40B4-BE49-F238E27FC236}">
                <a16:creationId xmlns:a16="http://schemas.microsoft.com/office/drawing/2014/main" id="{776EE83F-2FFE-B2FD-36C7-6C78BF061415}"/>
              </a:ext>
            </a:extLst>
          </p:cNvPr>
          <p:cNvSpPr>
            <a:spLocks noGrp="1"/>
          </p:cNvSpPr>
          <p:nvPr>
            <p:ph type="title"/>
          </p:nvPr>
        </p:nvSpPr>
        <p:spPr/>
        <p:txBody>
          <a:bodyPr/>
          <a:lstStyle/>
          <a:p>
            <a:r>
              <a:rPr lang="en-US" dirty="0"/>
              <a:t>Novel </a:t>
            </a:r>
            <a:r>
              <a:rPr lang="en-US" dirty="0" err="1"/>
              <a:t>CELMoD</a:t>
            </a:r>
            <a:r>
              <a:rPr lang="en-US" baseline="30000" dirty="0"/>
              <a:t>®</a:t>
            </a:r>
            <a:r>
              <a:rPr lang="en-US" dirty="0"/>
              <a:t> Agent: </a:t>
            </a:r>
            <a:r>
              <a:rPr lang="en-US" dirty="0" err="1"/>
              <a:t>Iberdomide</a:t>
            </a:r>
            <a:r>
              <a:rPr lang="en-US" dirty="0"/>
              <a:t> </a:t>
            </a:r>
            <a:r>
              <a:rPr lang="en-US" b="0" i="1" dirty="0"/>
              <a:t>(preclinical data)</a:t>
            </a:r>
          </a:p>
        </p:txBody>
      </p:sp>
      <p:sp>
        <p:nvSpPr>
          <p:cNvPr id="11" name="Footer Placeholder 10">
            <a:extLst>
              <a:ext uri="{FF2B5EF4-FFF2-40B4-BE49-F238E27FC236}">
                <a16:creationId xmlns:a16="http://schemas.microsoft.com/office/drawing/2014/main" id="{89E8D057-E8E5-4BDC-96D5-CFCDE6C83DD3}"/>
              </a:ext>
            </a:extLst>
          </p:cNvPr>
          <p:cNvSpPr>
            <a:spLocks noGrp="1"/>
          </p:cNvSpPr>
          <p:nvPr>
            <p:ph type="ftr" sz="quarter" idx="3"/>
          </p:nvPr>
        </p:nvSpPr>
        <p:spPr/>
        <p:txBody>
          <a:bodyPr/>
          <a:lstStyle/>
          <a:p>
            <a:r>
              <a:rPr lang="en-US" dirty="0" err="1"/>
              <a:t>Iberdomide</a:t>
            </a:r>
            <a:r>
              <a:rPr lang="en-US" dirty="0"/>
              <a:t> (</a:t>
            </a:r>
            <a:r>
              <a:rPr lang="en-US" dirty="0" err="1"/>
              <a:t>IBER</a:t>
            </a:r>
            <a:r>
              <a:rPr lang="en-US" dirty="0"/>
              <a:t>; CC-220) and CC-92480 are investigational products, currently not approved by any regulatory agency.</a:t>
            </a:r>
          </a:p>
          <a:p>
            <a:endParaRPr lang="en-US" dirty="0"/>
          </a:p>
          <a:p>
            <a:r>
              <a:rPr lang="en-US" dirty="0"/>
              <a:t>EC</a:t>
            </a:r>
            <a:r>
              <a:rPr lang="en-US" baseline="-25000" dirty="0"/>
              <a:t>50, </a:t>
            </a:r>
            <a:r>
              <a:rPr lang="en-US" dirty="0"/>
              <a:t>half-maximal effective concentration.</a:t>
            </a:r>
          </a:p>
          <a:p>
            <a:endParaRPr lang="en-US" dirty="0"/>
          </a:p>
          <a:p>
            <a:r>
              <a:rPr lang="da-DK" dirty="0"/>
              <a:t>Hansen JD, et al. </a:t>
            </a:r>
            <a:r>
              <a:rPr lang="da-DK" i="1" dirty="0"/>
              <a:t>J Med Chem. </a:t>
            </a:r>
            <a:r>
              <a:rPr lang="da-DK" dirty="0"/>
              <a:t>2020;63:6648–76. Matyskiela ME, et al. </a:t>
            </a:r>
            <a:r>
              <a:rPr lang="da-DK" i="1" dirty="0"/>
              <a:t>J Med Chem. </a:t>
            </a:r>
            <a:r>
              <a:rPr lang="da-DK" dirty="0"/>
              <a:t>2018;61:535–42.</a:t>
            </a:r>
            <a:endParaRPr lang="en-US" dirty="0"/>
          </a:p>
        </p:txBody>
      </p:sp>
    </p:spTree>
    <p:extLst>
      <p:ext uri="{BB962C8B-B14F-4D97-AF65-F5344CB8AC3E}">
        <p14:creationId xmlns:p14="http://schemas.microsoft.com/office/powerpoint/2010/main" val="399548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E15479A-7409-4B21-B621-9758281DC8A7}"/>
              </a:ext>
            </a:extLst>
          </p:cNvPr>
          <p:cNvSpPr/>
          <p:nvPr/>
        </p:nvSpPr>
        <p:spPr>
          <a:xfrm>
            <a:off x="365125" y="1317883"/>
            <a:ext cx="5688000" cy="3524086"/>
          </a:xfrm>
          <a:prstGeom prst="roundRect">
            <a:avLst>
              <a:gd name="adj" fmla="val 8018"/>
            </a:avLst>
          </a:prstGeom>
          <a:solidFill>
            <a:srgbClr val="FFD186">
              <a:lumMod val="20000"/>
              <a:lumOff val="8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ea typeface="+mn-ea"/>
              <a:cs typeface="+mn-cs"/>
            </a:endParaRPr>
          </a:p>
        </p:txBody>
      </p:sp>
      <p:sp>
        <p:nvSpPr>
          <p:cNvPr id="5" name="Rectangle: Rounded Corners 4">
            <a:extLst>
              <a:ext uri="{FF2B5EF4-FFF2-40B4-BE49-F238E27FC236}">
                <a16:creationId xmlns:a16="http://schemas.microsoft.com/office/drawing/2014/main" id="{7DDF0FC3-2106-4FB4-8868-399760A8234E}"/>
              </a:ext>
            </a:extLst>
          </p:cNvPr>
          <p:cNvSpPr/>
          <p:nvPr/>
        </p:nvSpPr>
        <p:spPr>
          <a:xfrm>
            <a:off x="367282" y="4913463"/>
            <a:ext cx="11461750" cy="675515"/>
          </a:xfrm>
          <a:prstGeom prst="roundRect">
            <a:avLst/>
          </a:prstGeom>
          <a:solidFill>
            <a:srgbClr val="EEE7E7"/>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95454"/>
                </a:solidFill>
                <a:effectLst/>
                <a:uLnTx/>
                <a:uFillTx/>
                <a:ea typeface="+mn-ea"/>
                <a:cs typeface="+mn-cs"/>
              </a:rPr>
              <a:t>POM-resistant cell lines have lower CRBN levels; </a:t>
            </a:r>
            <a:br>
              <a:rPr kumimoji="0" lang="en-GB" sz="2000" b="1" i="0" u="none" strike="noStrike" kern="0" cap="none" spc="0" normalizeH="0" baseline="0" noProof="0" dirty="0">
                <a:ln>
                  <a:noFill/>
                </a:ln>
                <a:solidFill>
                  <a:srgbClr val="595454"/>
                </a:solidFill>
                <a:effectLst/>
                <a:uLnTx/>
                <a:uFillTx/>
                <a:ea typeface="+mn-ea"/>
                <a:cs typeface="+mn-cs"/>
              </a:rPr>
            </a:br>
            <a:r>
              <a:rPr kumimoji="0" lang="en-GB" sz="2000" b="1" i="0" u="none" strike="noStrike" kern="0" cap="none" spc="0" normalizeH="0" baseline="0" noProof="0" dirty="0">
                <a:ln>
                  <a:noFill/>
                </a:ln>
                <a:solidFill>
                  <a:srgbClr val="595454"/>
                </a:solidFill>
                <a:effectLst/>
                <a:uLnTx/>
                <a:uFillTx/>
                <a:ea typeface="+mn-ea"/>
                <a:cs typeface="+mn-cs"/>
              </a:rPr>
              <a:t>some also have mutations in the </a:t>
            </a:r>
            <a:r>
              <a:rPr kumimoji="0" lang="en-GB" sz="2000" b="1" i="1" u="none" strike="noStrike" kern="0" cap="none" spc="0" normalizeH="0" baseline="0" noProof="0" dirty="0">
                <a:ln>
                  <a:noFill/>
                </a:ln>
                <a:solidFill>
                  <a:srgbClr val="595454"/>
                </a:solidFill>
                <a:effectLst/>
                <a:uLnTx/>
                <a:uFillTx/>
                <a:ea typeface="+mn-ea"/>
                <a:cs typeface="+mn-cs"/>
              </a:rPr>
              <a:t>CRBN</a:t>
            </a:r>
            <a:r>
              <a:rPr kumimoji="0" lang="en-GB" sz="2000" b="1" i="0" u="none" strike="noStrike" kern="0" cap="none" spc="0" normalizeH="0" baseline="0" noProof="0" dirty="0">
                <a:ln>
                  <a:noFill/>
                </a:ln>
                <a:solidFill>
                  <a:srgbClr val="595454"/>
                </a:solidFill>
                <a:effectLst/>
                <a:uLnTx/>
                <a:uFillTx/>
                <a:ea typeface="+mn-ea"/>
                <a:cs typeface="+mn-cs"/>
              </a:rPr>
              <a:t> gene</a:t>
            </a:r>
          </a:p>
        </p:txBody>
      </p:sp>
      <p:grpSp>
        <p:nvGrpSpPr>
          <p:cNvPr id="6" name="Group 5">
            <a:extLst>
              <a:ext uri="{FF2B5EF4-FFF2-40B4-BE49-F238E27FC236}">
                <a16:creationId xmlns:a16="http://schemas.microsoft.com/office/drawing/2014/main" id="{E642A162-95CD-4101-AF7A-2953A127B6B3}"/>
              </a:ext>
            </a:extLst>
          </p:cNvPr>
          <p:cNvGrpSpPr/>
          <p:nvPr/>
        </p:nvGrpSpPr>
        <p:grpSpPr>
          <a:xfrm>
            <a:off x="655124" y="1393912"/>
            <a:ext cx="5173228" cy="3403039"/>
            <a:chOff x="655124" y="1518604"/>
            <a:chExt cx="5173228" cy="3403039"/>
          </a:xfrm>
        </p:grpSpPr>
        <p:pic>
          <p:nvPicPr>
            <p:cNvPr id="7" name="Afbeelding 4">
              <a:extLst>
                <a:ext uri="{FF2B5EF4-FFF2-40B4-BE49-F238E27FC236}">
                  <a16:creationId xmlns:a16="http://schemas.microsoft.com/office/drawing/2014/main" id="{164126E7-59F1-4E3F-9879-D60BAEDB97D9}"/>
                </a:ext>
              </a:extLst>
            </p:cNvPr>
            <p:cNvPicPr>
              <a:picLocks noChangeAspect="1"/>
            </p:cNvPicPr>
            <p:nvPr/>
          </p:nvPicPr>
          <p:blipFill rotWithShape="1">
            <a:blip r:embed="rId2"/>
            <a:srcRect l="17075" t="15815" r="19197" b="60371"/>
            <a:stretch/>
          </p:blipFill>
          <p:spPr>
            <a:xfrm>
              <a:off x="1597546" y="2025100"/>
              <a:ext cx="4230806" cy="832513"/>
            </a:xfrm>
            <a:prstGeom prst="rect">
              <a:avLst/>
            </a:prstGeom>
          </p:spPr>
        </p:pic>
        <p:sp>
          <p:nvSpPr>
            <p:cNvPr id="8" name="Rechthoek 2">
              <a:extLst>
                <a:ext uri="{FF2B5EF4-FFF2-40B4-BE49-F238E27FC236}">
                  <a16:creationId xmlns:a16="http://schemas.microsoft.com/office/drawing/2014/main" id="{71EA24D7-A67F-4A5E-AD3F-AB9901D1CC60}"/>
                </a:ext>
              </a:extLst>
            </p:cNvPr>
            <p:cNvSpPr/>
            <p:nvPr/>
          </p:nvSpPr>
          <p:spPr>
            <a:xfrm>
              <a:off x="1591918" y="2013047"/>
              <a:ext cx="4229019" cy="288000"/>
            </a:xfrm>
            <a:prstGeom prst="roundRect">
              <a:avLst/>
            </a:prstGeom>
            <a:noFill/>
            <a:ln w="38100" cap="sq" cmpd="sng" algn="ctr">
              <a:solidFill>
                <a:srgbClr val="BE2BB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ea typeface="+mn-ea"/>
                <a:cs typeface="+mn-cs"/>
              </a:endParaRPr>
            </a:p>
          </p:txBody>
        </p:sp>
        <p:sp>
          <p:nvSpPr>
            <p:cNvPr id="9" name="Rectangle 37">
              <a:extLst>
                <a:ext uri="{FF2B5EF4-FFF2-40B4-BE49-F238E27FC236}">
                  <a16:creationId xmlns:a16="http://schemas.microsoft.com/office/drawing/2014/main" id="{DB21570A-C8A8-45B7-B03F-7B1442BF5F54}"/>
                </a:ext>
              </a:extLst>
            </p:cNvPr>
            <p:cNvSpPr/>
            <p:nvPr/>
          </p:nvSpPr>
          <p:spPr>
            <a:xfrm>
              <a:off x="1979906" y="1522592"/>
              <a:ext cx="1372586"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595454"/>
                  </a:solidFill>
                  <a:effectLst/>
                  <a:uLnTx/>
                  <a:uFillTx/>
                </a:rPr>
                <a:t>KMS12BM</a:t>
              </a:r>
            </a:p>
          </p:txBody>
        </p:sp>
        <p:sp>
          <p:nvSpPr>
            <p:cNvPr id="10" name="Rectangle 37">
              <a:extLst>
                <a:ext uri="{FF2B5EF4-FFF2-40B4-BE49-F238E27FC236}">
                  <a16:creationId xmlns:a16="http://schemas.microsoft.com/office/drawing/2014/main" id="{12476D17-5025-466D-86A6-234B49114C54}"/>
                </a:ext>
              </a:extLst>
            </p:cNvPr>
            <p:cNvSpPr/>
            <p:nvPr/>
          </p:nvSpPr>
          <p:spPr>
            <a:xfrm>
              <a:off x="4049721" y="1518604"/>
              <a:ext cx="1372586"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595454"/>
                  </a:solidFill>
                  <a:effectLst/>
                  <a:uLnTx/>
                  <a:uFillTx/>
                </a:rPr>
                <a:t>KMS12BM</a:t>
              </a:r>
              <a:r>
                <a:rPr kumimoji="0" lang="en-GB" sz="1600" b="1" i="0" u="none" strike="noStrike" kern="0" cap="none" spc="0" normalizeH="0" baseline="30000" noProof="0" dirty="0">
                  <a:ln>
                    <a:noFill/>
                  </a:ln>
                  <a:solidFill>
                    <a:srgbClr val="595454"/>
                  </a:solidFill>
                  <a:effectLst/>
                  <a:uLnTx/>
                  <a:uFillTx/>
                </a:rPr>
                <a:t>a</a:t>
              </a:r>
            </a:p>
          </p:txBody>
        </p:sp>
        <p:pic>
          <p:nvPicPr>
            <p:cNvPr id="11" name="Afbeelding 4">
              <a:extLst>
                <a:ext uri="{FF2B5EF4-FFF2-40B4-BE49-F238E27FC236}">
                  <a16:creationId xmlns:a16="http://schemas.microsoft.com/office/drawing/2014/main" id="{2760F8D8-08F8-4360-ACA5-A4CF483BB1BC}"/>
                </a:ext>
              </a:extLst>
            </p:cNvPr>
            <p:cNvPicPr>
              <a:picLocks noChangeAspect="1"/>
            </p:cNvPicPr>
            <p:nvPr/>
          </p:nvPicPr>
          <p:blipFill rotWithShape="1">
            <a:blip r:embed="rId2"/>
            <a:srcRect l="17075" t="67216" r="19197" b="8190"/>
            <a:stretch/>
          </p:blipFill>
          <p:spPr>
            <a:xfrm>
              <a:off x="1576634" y="3806515"/>
              <a:ext cx="4230806" cy="859809"/>
            </a:xfrm>
            <a:prstGeom prst="rect">
              <a:avLst/>
            </a:prstGeom>
          </p:spPr>
        </p:pic>
        <p:sp>
          <p:nvSpPr>
            <p:cNvPr id="12" name="Rechthoek 7">
              <a:extLst>
                <a:ext uri="{FF2B5EF4-FFF2-40B4-BE49-F238E27FC236}">
                  <a16:creationId xmlns:a16="http://schemas.microsoft.com/office/drawing/2014/main" id="{A6D70A1A-CC3C-43E5-8B03-28086B116C93}"/>
                </a:ext>
              </a:extLst>
            </p:cNvPr>
            <p:cNvSpPr/>
            <p:nvPr/>
          </p:nvSpPr>
          <p:spPr>
            <a:xfrm>
              <a:off x="1576634" y="3796313"/>
              <a:ext cx="4223569" cy="286695"/>
            </a:xfrm>
            <a:prstGeom prst="roundRect">
              <a:avLst/>
            </a:prstGeom>
            <a:noFill/>
            <a:ln w="38100" cap="sq" cmpd="sng" algn="ctr">
              <a:solidFill>
                <a:srgbClr val="BE2BB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ea typeface="+mn-ea"/>
                <a:cs typeface="+mn-cs"/>
              </a:endParaRPr>
            </a:p>
          </p:txBody>
        </p:sp>
        <p:sp>
          <p:nvSpPr>
            <p:cNvPr id="13" name="Rectangle 37">
              <a:extLst>
                <a:ext uri="{FF2B5EF4-FFF2-40B4-BE49-F238E27FC236}">
                  <a16:creationId xmlns:a16="http://schemas.microsoft.com/office/drawing/2014/main" id="{752789A1-572C-4A06-929C-86632148A8E6}"/>
                </a:ext>
              </a:extLst>
            </p:cNvPr>
            <p:cNvSpPr/>
            <p:nvPr/>
          </p:nvSpPr>
          <p:spPr>
            <a:xfrm>
              <a:off x="1704611" y="1762838"/>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0</a:t>
              </a:r>
            </a:p>
          </p:txBody>
        </p:sp>
        <p:sp>
          <p:nvSpPr>
            <p:cNvPr id="14" name="Rectangle 37">
              <a:extLst>
                <a:ext uri="{FF2B5EF4-FFF2-40B4-BE49-F238E27FC236}">
                  <a16:creationId xmlns:a16="http://schemas.microsoft.com/office/drawing/2014/main" id="{FEF4E569-D0E3-4CBA-814C-745CAF616C38}"/>
                </a:ext>
              </a:extLst>
            </p:cNvPr>
            <p:cNvSpPr/>
            <p:nvPr/>
          </p:nvSpPr>
          <p:spPr>
            <a:xfrm>
              <a:off x="2151381" y="1762838"/>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3</a:t>
              </a:r>
            </a:p>
          </p:txBody>
        </p:sp>
        <p:sp>
          <p:nvSpPr>
            <p:cNvPr id="15" name="Rectangle 37">
              <a:extLst>
                <a:ext uri="{FF2B5EF4-FFF2-40B4-BE49-F238E27FC236}">
                  <a16:creationId xmlns:a16="http://schemas.microsoft.com/office/drawing/2014/main" id="{6971440E-7690-4C2E-82B3-FC67DAA1475E}"/>
                </a:ext>
              </a:extLst>
            </p:cNvPr>
            <p:cNvSpPr/>
            <p:nvPr/>
          </p:nvSpPr>
          <p:spPr>
            <a:xfrm>
              <a:off x="2542656" y="1762838"/>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6</a:t>
              </a:r>
            </a:p>
          </p:txBody>
        </p:sp>
        <p:sp>
          <p:nvSpPr>
            <p:cNvPr id="16" name="Rectangle 37">
              <a:extLst>
                <a:ext uri="{FF2B5EF4-FFF2-40B4-BE49-F238E27FC236}">
                  <a16:creationId xmlns:a16="http://schemas.microsoft.com/office/drawing/2014/main" id="{D6A16CF4-6F3B-4193-8ABC-AA1BB2DAA2F0}"/>
                </a:ext>
              </a:extLst>
            </p:cNvPr>
            <p:cNvSpPr/>
            <p:nvPr/>
          </p:nvSpPr>
          <p:spPr>
            <a:xfrm>
              <a:off x="2933767" y="1762838"/>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16</a:t>
              </a:r>
            </a:p>
          </p:txBody>
        </p:sp>
        <p:sp>
          <p:nvSpPr>
            <p:cNvPr id="17" name="Rectangle 37">
              <a:extLst>
                <a:ext uri="{FF2B5EF4-FFF2-40B4-BE49-F238E27FC236}">
                  <a16:creationId xmlns:a16="http://schemas.microsoft.com/office/drawing/2014/main" id="{5DCDDFDD-5F75-42EE-BB58-5F39D23F59B9}"/>
                </a:ext>
              </a:extLst>
            </p:cNvPr>
            <p:cNvSpPr/>
            <p:nvPr/>
          </p:nvSpPr>
          <p:spPr>
            <a:xfrm>
              <a:off x="3348693" y="1762838"/>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24</a:t>
              </a:r>
            </a:p>
          </p:txBody>
        </p:sp>
        <p:sp>
          <p:nvSpPr>
            <p:cNvPr id="18" name="Rectangle 37">
              <a:extLst>
                <a:ext uri="{FF2B5EF4-FFF2-40B4-BE49-F238E27FC236}">
                  <a16:creationId xmlns:a16="http://schemas.microsoft.com/office/drawing/2014/main" id="{2E8BFA5C-DD12-43FF-A2D6-476FF3AD7EA1}"/>
                </a:ext>
              </a:extLst>
            </p:cNvPr>
            <p:cNvSpPr/>
            <p:nvPr/>
          </p:nvSpPr>
          <p:spPr>
            <a:xfrm>
              <a:off x="3831326" y="1762838"/>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0</a:t>
              </a:r>
            </a:p>
          </p:txBody>
        </p:sp>
        <p:sp>
          <p:nvSpPr>
            <p:cNvPr id="19" name="Rectangle 37">
              <a:extLst>
                <a:ext uri="{FF2B5EF4-FFF2-40B4-BE49-F238E27FC236}">
                  <a16:creationId xmlns:a16="http://schemas.microsoft.com/office/drawing/2014/main" id="{16A7DE7F-A23D-4A63-AE4F-D81D966FEFE0}"/>
                </a:ext>
              </a:extLst>
            </p:cNvPr>
            <p:cNvSpPr/>
            <p:nvPr/>
          </p:nvSpPr>
          <p:spPr>
            <a:xfrm>
              <a:off x="4241701" y="1762838"/>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3</a:t>
              </a:r>
            </a:p>
          </p:txBody>
        </p:sp>
        <p:sp>
          <p:nvSpPr>
            <p:cNvPr id="20" name="Rectangle 37">
              <a:extLst>
                <a:ext uri="{FF2B5EF4-FFF2-40B4-BE49-F238E27FC236}">
                  <a16:creationId xmlns:a16="http://schemas.microsoft.com/office/drawing/2014/main" id="{26E6F544-AD09-47CB-B0B3-9D3D0CD920B9}"/>
                </a:ext>
              </a:extLst>
            </p:cNvPr>
            <p:cNvSpPr/>
            <p:nvPr/>
          </p:nvSpPr>
          <p:spPr>
            <a:xfrm>
              <a:off x="4614779" y="1762838"/>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6</a:t>
              </a:r>
            </a:p>
          </p:txBody>
        </p:sp>
        <p:sp>
          <p:nvSpPr>
            <p:cNvPr id="21" name="Rectangle 37">
              <a:extLst>
                <a:ext uri="{FF2B5EF4-FFF2-40B4-BE49-F238E27FC236}">
                  <a16:creationId xmlns:a16="http://schemas.microsoft.com/office/drawing/2014/main" id="{91A3541E-5B65-4408-B35E-AE44D91AEB36}"/>
                </a:ext>
              </a:extLst>
            </p:cNvPr>
            <p:cNvSpPr/>
            <p:nvPr/>
          </p:nvSpPr>
          <p:spPr>
            <a:xfrm>
              <a:off x="5055933" y="1762838"/>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16</a:t>
              </a:r>
            </a:p>
          </p:txBody>
        </p:sp>
        <p:sp>
          <p:nvSpPr>
            <p:cNvPr id="22" name="Rectangle 37">
              <a:extLst>
                <a:ext uri="{FF2B5EF4-FFF2-40B4-BE49-F238E27FC236}">
                  <a16:creationId xmlns:a16="http://schemas.microsoft.com/office/drawing/2014/main" id="{8A1F1BD2-6146-4A01-BDB8-11893C94E9DF}"/>
                </a:ext>
              </a:extLst>
            </p:cNvPr>
            <p:cNvSpPr/>
            <p:nvPr/>
          </p:nvSpPr>
          <p:spPr>
            <a:xfrm>
              <a:off x="5466307" y="1762838"/>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24</a:t>
              </a:r>
            </a:p>
          </p:txBody>
        </p:sp>
        <p:sp>
          <p:nvSpPr>
            <p:cNvPr id="23" name="Rectangle 37">
              <a:extLst>
                <a:ext uri="{FF2B5EF4-FFF2-40B4-BE49-F238E27FC236}">
                  <a16:creationId xmlns:a16="http://schemas.microsoft.com/office/drawing/2014/main" id="{BDC86F01-5377-45B6-9F0F-D0FA75211BCA}"/>
                </a:ext>
              </a:extLst>
            </p:cNvPr>
            <p:cNvSpPr/>
            <p:nvPr/>
          </p:nvSpPr>
          <p:spPr>
            <a:xfrm>
              <a:off x="2653680" y="2873560"/>
              <a:ext cx="2109628"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595454"/>
                  </a:solidFill>
                  <a:effectLst/>
                  <a:uLnTx/>
                  <a:uFillTx/>
                </a:rPr>
                <a:t>POM (1 µM)</a:t>
              </a:r>
            </a:p>
          </p:txBody>
        </p:sp>
        <p:sp>
          <p:nvSpPr>
            <p:cNvPr id="24" name="Rectangle 37">
              <a:extLst>
                <a:ext uri="{FF2B5EF4-FFF2-40B4-BE49-F238E27FC236}">
                  <a16:creationId xmlns:a16="http://schemas.microsoft.com/office/drawing/2014/main" id="{1A2E8CAC-82DC-4F0A-BA12-F825A27AF216}"/>
                </a:ext>
              </a:extLst>
            </p:cNvPr>
            <p:cNvSpPr/>
            <p:nvPr/>
          </p:nvSpPr>
          <p:spPr>
            <a:xfrm>
              <a:off x="2568530" y="4675422"/>
              <a:ext cx="2232740"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595454"/>
                  </a:solidFill>
                  <a:effectLst/>
                  <a:uLnTx/>
                  <a:uFillTx/>
                </a:rPr>
                <a:t>IBER (0.1 µM)</a:t>
              </a:r>
            </a:p>
          </p:txBody>
        </p:sp>
        <p:sp>
          <p:nvSpPr>
            <p:cNvPr id="25" name="Rectangle 37">
              <a:extLst>
                <a:ext uri="{FF2B5EF4-FFF2-40B4-BE49-F238E27FC236}">
                  <a16:creationId xmlns:a16="http://schemas.microsoft.com/office/drawing/2014/main" id="{C018AD23-5DED-42D0-825C-2B174DD85711}"/>
                </a:ext>
              </a:extLst>
            </p:cNvPr>
            <p:cNvSpPr/>
            <p:nvPr/>
          </p:nvSpPr>
          <p:spPr>
            <a:xfrm>
              <a:off x="655124" y="1762838"/>
              <a:ext cx="80362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Time (h)</a:t>
              </a:r>
            </a:p>
          </p:txBody>
        </p:sp>
        <p:sp>
          <p:nvSpPr>
            <p:cNvPr id="26" name="Rectangle 37">
              <a:extLst>
                <a:ext uri="{FF2B5EF4-FFF2-40B4-BE49-F238E27FC236}">
                  <a16:creationId xmlns:a16="http://schemas.microsoft.com/office/drawing/2014/main" id="{5D668ED5-6572-4532-8EEC-A56EB5839C8D}"/>
                </a:ext>
              </a:extLst>
            </p:cNvPr>
            <p:cNvSpPr/>
            <p:nvPr/>
          </p:nvSpPr>
          <p:spPr>
            <a:xfrm>
              <a:off x="655124" y="2044526"/>
              <a:ext cx="80362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Aiolos</a:t>
              </a:r>
            </a:p>
          </p:txBody>
        </p:sp>
        <p:sp>
          <p:nvSpPr>
            <p:cNvPr id="27" name="Rectangle 37">
              <a:extLst>
                <a:ext uri="{FF2B5EF4-FFF2-40B4-BE49-F238E27FC236}">
                  <a16:creationId xmlns:a16="http://schemas.microsoft.com/office/drawing/2014/main" id="{74A6F9BD-E506-41F5-BB1A-4B0B141FDDA7}"/>
                </a:ext>
              </a:extLst>
            </p:cNvPr>
            <p:cNvSpPr/>
            <p:nvPr/>
          </p:nvSpPr>
          <p:spPr>
            <a:xfrm>
              <a:off x="655124" y="2308061"/>
              <a:ext cx="80362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CRBN</a:t>
              </a:r>
            </a:p>
          </p:txBody>
        </p:sp>
        <p:sp>
          <p:nvSpPr>
            <p:cNvPr id="28" name="Rectangle 37">
              <a:extLst>
                <a:ext uri="{FF2B5EF4-FFF2-40B4-BE49-F238E27FC236}">
                  <a16:creationId xmlns:a16="http://schemas.microsoft.com/office/drawing/2014/main" id="{9A2973C4-0B3B-4E3C-867C-1F0D273D1621}"/>
                </a:ext>
              </a:extLst>
            </p:cNvPr>
            <p:cNvSpPr/>
            <p:nvPr/>
          </p:nvSpPr>
          <p:spPr>
            <a:xfrm>
              <a:off x="655124" y="2588498"/>
              <a:ext cx="80362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Actin</a:t>
              </a:r>
            </a:p>
          </p:txBody>
        </p:sp>
        <p:sp>
          <p:nvSpPr>
            <p:cNvPr id="29" name="Rectangle 37">
              <a:extLst>
                <a:ext uri="{FF2B5EF4-FFF2-40B4-BE49-F238E27FC236}">
                  <a16:creationId xmlns:a16="http://schemas.microsoft.com/office/drawing/2014/main" id="{0DB73C16-2F17-4129-8C7E-02BF67F81834}"/>
                </a:ext>
              </a:extLst>
            </p:cNvPr>
            <p:cNvSpPr/>
            <p:nvPr/>
          </p:nvSpPr>
          <p:spPr>
            <a:xfrm>
              <a:off x="655124" y="3572636"/>
              <a:ext cx="80362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Time (h)</a:t>
              </a:r>
            </a:p>
          </p:txBody>
        </p:sp>
        <p:sp>
          <p:nvSpPr>
            <p:cNvPr id="30" name="Rectangle 37">
              <a:extLst>
                <a:ext uri="{FF2B5EF4-FFF2-40B4-BE49-F238E27FC236}">
                  <a16:creationId xmlns:a16="http://schemas.microsoft.com/office/drawing/2014/main" id="{F3F977BB-AE3F-4B9A-81E1-111BD9CE5D3E}"/>
                </a:ext>
              </a:extLst>
            </p:cNvPr>
            <p:cNvSpPr/>
            <p:nvPr/>
          </p:nvSpPr>
          <p:spPr>
            <a:xfrm>
              <a:off x="655124" y="3854324"/>
              <a:ext cx="80362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Aiolos</a:t>
              </a:r>
            </a:p>
          </p:txBody>
        </p:sp>
        <p:sp>
          <p:nvSpPr>
            <p:cNvPr id="31" name="Rectangle 37">
              <a:extLst>
                <a:ext uri="{FF2B5EF4-FFF2-40B4-BE49-F238E27FC236}">
                  <a16:creationId xmlns:a16="http://schemas.microsoft.com/office/drawing/2014/main" id="{EC7FB860-4766-4EF3-B9CC-6B6B1A573738}"/>
                </a:ext>
              </a:extLst>
            </p:cNvPr>
            <p:cNvSpPr/>
            <p:nvPr/>
          </p:nvSpPr>
          <p:spPr>
            <a:xfrm>
              <a:off x="655124" y="4117859"/>
              <a:ext cx="80362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CRBN</a:t>
              </a:r>
            </a:p>
          </p:txBody>
        </p:sp>
        <p:sp>
          <p:nvSpPr>
            <p:cNvPr id="32" name="Rectangle 37">
              <a:extLst>
                <a:ext uri="{FF2B5EF4-FFF2-40B4-BE49-F238E27FC236}">
                  <a16:creationId xmlns:a16="http://schemas.microsoft.com/office/drawing/2014/main" id="{6F23D41E-DE94-41B1-9C31-0DEEEBF7E239}"/>
                </a:ext>
              </a:extLst>
            </p:cNvPr>
            <p:cNvSpPr/>
            <p:nvPr/>
          </p:nvSpPr>
          <p:spPr>
            <a:xfrm>
              <a:off x="655124" y="4398296"/>
              <a:ext cx="80362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Actin</a:t>
              </a:r>
            </a:p>
          </p:txBody>
        </p:sp>
        <p:sp>
          <p:nvSpPr>
            <p:cNvPr id="33" name="Rectangle 37">
              <a:extLst>
                <a:ext uri="{FF2B5EF4-FFF2-40B4-BE49-F238E27FC236}">
                  <a16:creationId xmlns:a16="http://schemas.microsoft.com/office/drawing/2014/main" id="{522D60EA-7D51-4A05-80C7-E87B7CCC64E8}"/>
                </a:ext>
              </a:extLst>
            </p:cNvPr>
            <p:cNvSpPr/>
            <p:nvPr/>
          </p:nvSpPr>
          <p:spPr>
            <a:xfrm>
              <a:off x="1979906" y="3287611"/>
              <a:ext cx="1372586"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595454"/>
                  </a:solidFill>
                  <a:effectLst/>
                  <a:uLnTx/>
                  <a:uFillTx/>
                </a:rPr>
                <a:t>KMS12BM</a:t>
              </a:r>
            </a:p>
          </p:txBody>
        </p:sp>
        <p:sp>
          <p:nvSpPr>
            <p:cNvPr id="34" name="Rectangle 37">
              <a:extLst>
                <a:ext uri="{FF2B5EF4-FFF2-40B4-BE49-F238E27FC236}">
                  <a16:creationId xmlns:a16="http://schemas.microsoft.com/office/drawing/2014/main" id="{74222BAB-0952-487C-B1A6-564ECB26F40C}"/>
                </a:ext>
              </a:extLst>
            </p:cNvPr>
            <p:cNvSpPr/>
            <p:nvPr/>
          </p:nvSpPr>
          <p:spPr>
            <a:xfrm>
              <a:off x="4049721" y="3283623"/>
              <a:ext cx="1372586" cy="24622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595454"/>
                  </a:solidFill>
                  <a:effectLst/>
                  <a:uLnTx/>
                  <a:uFillTx/>
                </a:rPr>
                <a:t>KMS12BM</a:t>
              </a:r>
              <a:r>
                <a:rPr kumimoji="0" lang="en-GB" sz="1600" b="1" i="0" u="none" strike="noStrike" kern="0" cap="none" spc="0" normalizeH="0" baseline="30000" noProof="0" dirty="0">
                  <a:ln>
                    <a:noFill/>
                  </a:ln>
                  <a:solidFill>
                    <a:srgbClr val="595454"/>
                  </a:solidFill>
                  <a:effectLst/>
                  <a:uLnTx/>
                  <a:uFillTx/>
                </a:rPr>
                <a:t>a</a:t>
              </a:r>
            </a:p>
          </p:txBody>
        </p:sp>
        <p:sp>
          <p:nvSpPr>
            <p:cNvPr id="35" name="Rectangle 37">
              <a:extLst>
                <a:ext uri="{FF2B5EF4-FFF2-40B4-BE49-F238E27FC236}">
                  <a16:creationId xmlns:a16="http://schemas.microsoft.com/office/drawing/2014/main" id="{19CFD02F-054A-4F51-9176-47B1A6D64152}"/>
                </a:ext>
              </a:extLst>
            </p:cNvPr>
            <p:cNvSpPr/>
            <p:nvPr/>
          </p:nvSpPr>
          <p:spPr>
            <a:xfrm>
              <a:off x="1704611" y="3527857"/>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0</a:t>
              </a:r>
            </a:p>
          </p:txBody>
        </p:sp>
        <p:sp>
          <p:nvSpPr>
            <p:cNvPr id="36" name="Rectangle 37">
              <a:extLst>
                <a:ext uri="{FF2B5EF4-FFF2-40B4-BE49-F238E27FC236}">
                  <a16:creationId xmlns:a16="http://schemas.microsoft.com/office/drawing/2014/main" id="{AF8ADE74-A78C-4B07-904D-0EAA72718D3C}"/>
                </a:ext>
              </a:extLst>
            </p:cNvPr>
            <p:cNvSpPr/>
            <p:nvPr/>
          </p:nvSpPr>
          <p:spPr>
            <a:xfrm>
              <a:off x="2151381" y="3527857"/>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3</a:t>
              </a:r>
            </a:p>
          </p:txBody>
        </p:sp>
        <p:sp>
          <p:nvSpPr>
            <p:cNvPr id="37" name="Rectangle 37">
              <a:extLst>
                <a:ext uri="{FF2B5EF4-FFF2-40B4-BE49-F238E27FC236}">
                  <a16:creationId xmlns:a16="http://schemas.microsoft.com/office/drawing/2014/main" id="{CFC4B8D2-A3A3-4052-A41B-885674DDC0B7}"/>
                </a:ext>
              </a:extLst>
            </p:cNvPr>
            <p:cNvSpPr/>
            <p:nvPr/>
          </p:nvSpPr>
          <p:spPr>
            <a:xfrm>
              <a:off x="2542656" y="3527857"/>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6</a:t>
              </a:r>
            </a:p>
          </p:txBody>
        </p:sp>
        <p:sp>
          <p:nvSpPr>
            <p:cNvPr id="38" name="Rectangle 37">
              <a:extLst>
                <a:ext uri="{FF2B5EF4-FFF2-40B4-BE49-F238E27FC236}">
                  <a16:creationId xmlns:a16="http://schemas.microsoft.com/office/drawing/2014/main" id="{2A99872E-9598-40E8-83CE-8D3AC443F92E}"/>
                </a:ext>
              </a:extLst>
            </p:cNvPr>
            <p:cNvSpPr/>
            <p:nvPr/>
          </p:nvSpPr>
          <p:spPr>
            <a:xfrm>
              <a:off x="2933767" y="3527857"/>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16</a:t>
              </a:r>
            </a:p>
          </p:txBody>
        </p:sp>
        <p:sp>
          <p:nvSpPr>
            <p:cNvPr id="39" name="Rectangle 37">
              <a:extLst>
                <a:ext uri="{FF2B5EF4-FFF2-40B4-BE49-F238E27FC236}">
                  <a16:creationId xmlns:a16="http://schemas.microsoft.com/office/drawing/2014/main" id="{19F69FFC-C96E-40A4-9EC9-86D4426E3A5E}"/>
                </a:ext>
              </a:extLst>
            </p:cNvPr>
            <p:cNvSpPr/>
            <p:nvPr/>
          </p:nvSpPr>
          <p:spPr>
            <a:xfrm>
              <a:off x="3348693" y="3527857"/>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24</a:t>
              </a:r>
            </a:p>
          </p:txBody>
        </p:sp>
        <p:sp>
          <p:nvSpPr>
            <p:cNvPr id="40" name="Rectangle 37">
              <a:extLst>
                <a:ext uri="{FF2B5EF4-FFF2-40B4-BE49-F238E27FC236}">
                  <a16:creationId xmlns:a16="http://schemas.microsoft.com/office/drawing/2014/main" id="{1BB6C35B-42CD-4D22-9A13-7F5576B62DED}"/>
                </a:ext>
              </a:extLst>
            </p:cNvPr>
            <p:cNvSpPr/>
            <p:nvPr/>
          </p:nvSpPr>
          <p:spPr>
            <a:xfrm>
              <a:off x="3831326" y="3527857"/>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0</a:t>
              </a:r>
            </a:p>
          </p:txBody>
        </p:sp>
        <p:sp>
          <p:nvSpPr>
            <p:cNvPr id="41" name="Rectangle 37">
              <a:extLst>
                <a:ext uri="{FF2B5EF4-FFF2-40B4-BE49-F238E27FC236}">
                  <a16:creationId xmlns:a16="http://schemas.microsoft.com/office/drawing/2014/main" id="{79009891-159C-43A6-8AD8-A0FA5AD24099}"/>
                </a:ext>
              </a:extLst>
            </p:cNvPr>
            <p:cNvSpPr/>
            <p:nvPr/>
          </p:nvSpPr>
          <p:spPr>
            <a:xfrm>
              <a:off x="4241701" y="3527857"/>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3</a:t>
              </a:r>
            </a:p>
          </p:txBody>
        </p:sp>
        <p:sp>
          <p:nvSpPr>
            <p:cNvPr id="42" name="Rectangle 37">
              <a:extLst>
                <a:ext uri="{FF2B5EF4-FFF2-40B4-BE49-F238E27FC236}">
                  <a16:creationId xmlns:a16="http://schemas.microsoft.com/office/drawing/2014/main" id="{62B55CBE-3201-4CDE-BE4C-3D37A0FF6F13}"/>
                </a:ext>
              </a:extLst>
            </p:cNvPr>
            <p:cNvSpPr/>
            <p:nvPr/>
          </p:nvSpPr>
          <p:spPr>
            <a:xfrm>
              <a:off x="4614779" y="3527857"/>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6</a:t>
              </a:r>
            </a:p>
          </p:txBody>
        </p:sp>
        <p:sp>
          <p:nvSpPr>
            <p:cNvPr id="43" name="Rectangle 37">
              <a:extLst>
                <a:ext uri="{FF2B5EF4-FFF2-40B4-BE49-F238E27FC236}">
                  <a16:creationId xmlns:a16="http://schemas.microsoft.com/office/drawing/2014/main" id="{94DE777D-DF1F-4B7E-82E9-B9298A829B45}"/>
                </a:ext>
              </a:extLst>
            </p:cNvPr>
            <p:cNvSpPr/>
            <p:nvPr/>
          </p:nvSpPr>
          <p:spPr>
            <a:xfrm>
              <a:off x="5055933" y="3527857"/>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16</a:t>
              </a:r>
            </a:p>
          </p:txBody>
        </p:sp>
        <p:sp>
          <p:nvSpPr>
            <p:cNvPr id="44" name="Rectangle 37">
              <a:extLst>
                <a:ext uri="{FF2B5EF4-FFF2-40B4-BE49-F238E27FC236}">
                  <a16:creationId xmlns:a16="http://schemas.microsoft.com/office/drawing/2014/main" id="{45179A3B-4E57-4F7B-9F4C-98DAD0003B3D}"/>
                </a:ext>
              </a:extLst>
            </p:cNvPr>
            <p:cNvSpPr/>
            <p:nvPr/>
          </p:nvSpPr>
          <p:spPr>
            <a:xfrm>
              <a:off x="5466307" y="3527857"/>
              <a:ext cx="242470"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24</a:t>
              </a:r>
            </a:p>
          </p:txBody>
        </p:sp>
      </p:grpSp>
      <p:grpSp>
        <p:nvGrpSpPr>
          <p:cNvPr id="45" name="Group 44">
            <a:extLst>
              <a:ext uri="{FF2B5EF4-FFF2-40B4-BE49-F238E27FC236}">
                <a16:creationId xmlns:a16="http://schemas.microsoft.com/office/drawing/2014/main" id="{155DA606-131D-41A9-8006-BEC9E2F4CDFB}"/>
              </a:ext>
            </a:extLst>
          </p:cNvPr>
          <p:cNvGrpSpPr/>
          <p:nvPr/>
        </p:nvGrpSpPr>
        <p:grpSpPr>
          <a:xfrm>
            <a:off x="6138240" y="1175677"/>
            <a:ext cx="5688000" cy="3666292"/>
            <a:chOff x="6138240" y="1410369"/>
            <a:chExt cx="5688000" cy="3666292"/>
          </a:xfrm>
        </p:grpSpPr>
        <p:sp>
          <p:nvSpPr>
            <p:cNvPr id="46" name="Rectangle: Rounded Corners 45">
              <a:extLst>
                <a:ext uri="{FF2B5EF4-FFF2-40B4-BE49-F238E27FC236}">
                  <a16:creationId xmlns:a16="http://schemas.microsoft.com/office/drawing/2014/main" id="{6CB89C52-97D5-4A54-A0C1-9A36A537B2B6}"/>
                </a:ext>
              </a:extLst>
            </p:cNvPr>
            <p:cNvSpPr/>
            <p:nvPr/>
          </p:nvSpPr>
          <p:spPr>
            <a:xfrm>
              <a:off x="6138240" y="1552575"/>
              <a:ext cx="5688000" cy="3524086"/>
            </a:xfrm>
            <a:prstGeom prst="roundRect">
              <a:avLst>
                <a:gd name="adj" fmla="val 8018"/>
              </a:avLst>
            </a:prstGeom>
            <a:solidFill>
              <a:srgbClr val="FEDCCA"/>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ea typeface="+mn-ea"/>
                <a:cs typeface="+mn-cs"/>
              </a:endParaRPr>
            </a:p>
          </p:txBody>
        </p:sp>
        <p:pic>
          <p:nvPicPr>
            <p:cNvPr id="47" name="Tijdelijke aanduiding voor inhoud 3">
              <a:extLst>
                <a:ext uri="{FF2B5EF4-FFF2-40B4-BE49-F238E27FC236}">
                  <a16:creationId xmlns:a16="http://schemas.microsoft.com/office/drawing/2014/main" id="{9CBA9F34-2743-4638-880F-9FD3E590DABE}"/>
                </a:ext>
              </a:extLst>
            </p:cNvPr>
            <p:cNvPicPr>
              <a:picLocks noChangeAspect="1"/>
            </p:cNvPicPr>
            <p:nvPr/>
          </p:nvPicPr>
          <p:blipFill rotWithShape="1">
            <a:blip r:embed="rId3"/>
            <a:srcRect l="22877" t="17284" r="16369" b="23618"/>
            <a:stretch/>
          </p:blipFill>
          <p:spPr>
            <a:xfrm>
              <a:off x="7050291" y="1742704"/>
              <a:ext cx="4090697" cy="2326041"/>
            </a:xfrm>
            <a:prstGeom prst="rect">
              <a:avLst/>
            </a:prstGeom>
          </p:spPr>
        </p:pic>
        <p:sp>
          <p:nvSpPr>
            <p:cNvPr id="48" name="Rectangle 37">
              <a:extLst>
                <a:ext uri="{FF2B5EF4-FFF2-40B4-BE49-F238E27FC236}">
                  <a16:creationId xmlns:a16="http://schemas.microsoft.com/office/drawing/2014/main" id="{B92034E8-60E1-4A03-A5F6-2B137B505456}"/>
                </a:ext>
              </a:extLst>
            </p:cNvPr>
            <p:cNvSpPr/>
            <p:nvPr/>
          </p:nvSpPr>
          <p:spPr>
            <a:xfrm>
              <a:off x="6695298" y="1693745"/>
              <a:ext cx="32607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120</a:t>
              </a:r>
            </a:p>
          </p:txBody>
        </p:sp>
        <p:sp>
          <p:nvSpPr>
            <p:cNvPr id="49" name="Rectangle 37">
              <a:extLst>
                <a:ext uri="{FF2B5EF4-FFF2-40B4-BE49-F238E27FC236}">
                  <a16:creationId xmlns:a16="http://schemas.microsoft.com/office/drawing/2014/main" id="{051E3D40-96A1-4189-8083-3D56A55FC282}"/>
                </a:ext>
              </a:extLst>
            </p:cNvPr>
            <p:cNvSpPr/>
            <p:nvPr/>
          </p:nvSpPr>
          <p:spPr>
            <a:xfrm rot="5400000">
              <a:off x="10081492" y="2801568"/>
              <a:ext cx="2997842"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Proliferation inhibition (%)</a:t>
              </a:r>
            </a:p>
          </p:txBody>
        </p:sp>
        <p:sp>
          <p:nvSpPr>
            <p:cNvPr id="50" name="Rectangle 37">
              <a:extLst>
                <a:ext uri="{FF2B5EF4-FFF2-40B4-BE49-F238E27FC236}">
                  <a16:creationId xmlns:a16="http://schemas.microsoft.com/office/drawing/2014/main" id="{E7CAB7D0-A731-46F0-953A-AAA00F30535E}"/>
                </a:ext>
              </a:extLst>
            </p:cNvPr>
            <p:cNvSpPr/>
            <p:nvPr/>
          </p:nvSpPr>
          <p:spPr>
            <a:xfrm>
              <a:off x="6695298" y="2044074"/>
              <a:ext cx="32607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100</a:t>
              </a:r>
            </a:p>
          </p:txBody>
        </p:sp>
        <p:sp>
          <p:nvSpPr>
            <p:cNvPr id="51" name="Rectangle 37">
              <a:extLst>
                <a:ext uri="{FF2B5EF4-FFF2-40B4-BE49-F238E27FC236}">
                  <a16:creationId xmlns:a16="http://schemas.microsoft.com/office/drawing/2014/main" id="{9563E04F-D981-44EB-BE0E-CCE93845BE7A}"/>
                </a:ext>
              </a:extLst>
            </p:cNvPr>
            <p:cNvSpPr/>
            <p:nvPr/>
          </p:nvSpPr>
          <p:spPr>
            <a:xfrm>
              <a:off x="6695298" y="2397072"/>
              <a:ext cx="32607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80</a:t>
              </a:r>
            </a:p>
          </p:txBody>
        </p:sp>
        <p:sp>
          <p:nvSpPr>
            <p:cNvPr id="52" name="Rectangle 37">
              <a:extLst>
                <a:ext uri="{FF2B5EF4-FFF2-40B4-BE49-F238E27FC236}">
                  <a16:creationId xmlns:a16="http://schemas.microsoft.com/office/drawing/2014/main" id="{88B9C9FD-C77B-49EC-AE3F-1036C664F605}"/>
                </a:ext>
              </a:extLst>
            </p:cNvPr>
            <p:cNvSpPr/>
            <p:nvPr/>
          </p:nvSpPr>
          <p:spPr>
            <a:xfrm>
              <a:off x="6695298" y="2750669"/>
              <a:ext cx="32607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60</a:t>
              </a:r>
            </a:p>
          </p:txBody>
        </p:sp>
        <p:sp>
          <p:nvSpPr>
            <p:cNvPr id="53" name="Rectangle 37">
              <a:extLst>
                <a:ext uri="{FF2B5EF4-FFF2-40B4-BE49-F238E27FC236}">
                  <a16:creationId xmlns:a16="http://schemas.microsoft.com/office/drawing/2014/main" id="{5192F17F-A73D-48A4-8D77-16561AAEC3FA}"/>
                </a:ext>
              </a:extLst>
            </p:cNvPr>
            <p:cNvSpPr/>
            <p:nvPr/>
          </p:nvSpPr>
          <p:spPr>
            <a:xfrm>
              <a:off x="6695298" y="3130806"/>
              <a:ext cx="32607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40</a:t>
              </a:r>
            </a:p>
          </p:txBody>
        </p:sp>
        <p:sp>
          <p:nvSpPr>
            <p:cNvPr id="54" name="Rectangle 37">
              <a:extLst>
                <a:ext uri="{FF2B5EF4-FFF2-40B4-BE49-F238E27FC236}">
                  <a16:creationId xmlns:a16="http://schemas.microsoft.com/office/drawing/2014/main" id="{53A4CFCC-BB38-435F-B937-16C366A445EF}"/>
                </a:ext>
              </a:extLst>
            </p:cNvPr>
            <p:cNvSpPr/>
            <p:nvPr/>
          </p:nvSpPr>
          <p:spPr>
            <a:xfrm>
              <a:off x="6695298" y="3510943"/>
              <a:ext cx="32607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20</a:t>
              </a:r>
            </a:p>
          </p:txBody>
        </p:sp>
        <p:sp>
          <p:nvSpPr>
            <p:cNvPr id="55" name="Rectangle 37">
              <a:extLst>
                <a:ext uri="{FF2B5EF4-FFF2-40B4-BE49-F238E27FC236}">
                  <a16:creationId xmlns:a16="http://schemas.microsoft.com/office/drawing/2014/main" id="{4E9DB8A4-7183-4311-AAD7-8D2CC086F4E1}"/>
                </a:ext>
              </a:extLst>
            </p:cNvPr>
            <p:cNvSpPr/>
            <p:nvPr/>
          </p:nvSpPr>
          <p:spPr>
            <a:xfrm>
              <a:off x="6695298" y="3853301"/>
              <a:ext cx="32607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0</a:t>
              </a:r>
            </a:p>
          </p:txBody>
        </p:sp>
        <p:sp>
          <p:nvSpPr>
            <p:cNvPr id="56" name="Rectangle 37">
              <a:extLst>
                <a:ext uri="{FF2B5EF4-FFF2-40B4-BE49-F238E27FC236}">
                  <a16:creationId xmlns:a16="http://schemas.microsoft.com/office/drawing/2014/main" id="{832D2A89-D494-49AA-A521-0ADAD2AD65EA}"/>
                </a:ext>
              </a:extLst>
            </p:cNvPr>
            <p:cNvSpPr/>
            <p:nvPr/>
          </p:nvSpPr>
          <p:spPr>
            <a:xfrm>
              <a:off x="11140989" y="3853301"/>
              <a:ext cx="326075" cy="215444"/>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0</a:t>
              </a:r>
            </a:p>
          </p:txBody>
        </p:sp>
        <p:sp>
          <p:nvSpPr>
            <p:cNvPr id="57" name="Rectangle 37">
              <a:extLst>
                <a:ext uri="{FF2B5EF4-FFF2-40B4-BE49-F238E27FC236}">
                  <a16:creationId xmlns:a16="http://schemas.microsoft.com/office/drawing/2014/main" id="{32373BEC-148D-4512-9766-73400C4A3369}"/>
                </a:ext>
              </a:extLst>
            </p:cNvPr>
            <p:cNvSpPr/>
            <p:nvPr/>
          </p:nvSpPr>
          <p:spPr>
            <a:xfrm>
              <a:off x="11140989" y="3133896"/>
              <a:ext cx="326075" cy="215444"/>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10</a:t>
              </a:r>
            </a:p>
          </p:txBody>
        </p:sp>
        <p:sp>
          <p:nvSpPr>
            <p:cNvPr id="58" name="Rectangle 37">
              <a:extLst>
                <a:ext uri="{FF2B5EF4-FFF2-40B4-BE49-F238E27FC236}">
                  <a16:creationId xmlns:a16="http://schemas.microsoft.com/office/drawing/2014/main" id="{69E8288D-6FFA-43AA-A697-BB0666DE4362}"/>
                </a:ext>
              </a:extLst>
            </p:cNvPr>
            <p:cNvSpPr/>
            <p:nvPr/>
          </p:nvSpPr>
          <p:spPr>
            <a:xfrm>
              <a:off x="11140989" y="2397072"/>
              <a:ext cx="326075" cy="215444"/>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20</a:t>
              </a:r>
            </a:p>
          </p:txBody>
        </p:sp>
        <p:sp>
          <p:nvSpPr>
            <p:cNvPr id="59" name="Rectangle 37">
              <a:extLst>
                <a:ext uri="{FF2B5EF4-FFF2-40B4-BE49-F238E27FC236}">
                  <a16:creationId xmlns:a16="http://schemas.microsoft.com/office/drawing/2014/main" id="{26D954AD-6ABB-4E42-BBAD-5ABAC3CDC33B}"/>
                </a:ext>
              </a:extLst>
            </p:cNvPr>
            <p:cNvSpPr/>
            <p:nvPr/>
          </p:nvSpPr>
          <p:spPr>
            <a:xfrm>
              <a:off x="11140989" y="1677667"/>
              <a:ext cx="326075" cy="215444"/>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30</a:t>
              </a:r>
            </a:p>
          </p:txBody>
        </p:sp>
        <p:sp>
          <p:nvSpPr>
            <p:cNvPr id="60" name="Rectangle 37">
              <a:extLst>
                <a:ext uri="{FF2B5EF4-FFF2-40B4-BE49-F238E27FC236}">
                  <a16:creationId xmlns:a16="http://schemas.microsoft.com/office/drawing/2014/main" id="{70AD3E36-E54E-46F7-B70D-92B49787F75A}"/>
                </a:ext>
              </a:extLst>
            </p:cNvPr>
            <p:cNvSpPr/>
            <p:nvPr/>
          </p:nvSpPr>
          <p:spPr>
            <a:xfrm rot="16200000">
              <a:off x="5324108" y="2673795"/>
              <a:ext cx="2326040" cy="43088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CRBN protein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 relative to parental)</a:t>
              </a:r>
            </a:p>
          </p:txBody>
        </p:sp>
        <p:sp>
          <p:nvSpPr>
            <p:cNvPr id="61" name="Rectangle 37">
              <a:extLst>
                <a:ext uri="{FF2B5EF4-FFF2-40B4-BE49-F238E27FC236}">
                  <a16:creationId xmlns:a16="http://schemas.microsoft.com/office/drawing/2014/main" id="{20B2BD6B-9F60-4CAF-9D7F-1EE2C0D38DDD}"/>
                </a:ext>
              </a:extLst>
            </p:cNvPr>
            <p:cNvSpPr/>
            <p:nvPr/>
          </p:nvSpPr>
          <p:spPr>
            <a:xfrm rot="19064822">
              <a:off x="6541048" y="4317166"/>
              <a:ext cx="89353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AMO1</a:t>
              </a:r>
              <a:r>
                <a:rPr kumimoji="0" lang="en-GB" sz="1400" b="1" i="0" u="none" strike="noStrike" kern="0" cap="none" spc="0" normalizeH="0" baseline="30000" noProof="0" dirty="0">
                  <a:ln>
                    <a:noFill/>
                  </a:ln>
                  <a:solidFill>
                    <a:srgbClr val="595454"/>
                  </a:solidFill>
                  <a:effectLst/>
                  <a:uLnTx/>
                  <a:uFillTx/>
                </a:rPr>
                <a:t>a</a:t>
              </a:r>
            </a:p>
          </p:txBody>
        </p:sp>
        <p:sp>
          <p:nvSpPr>
            <p:cNvPr id="62" name="Rectangle 37">
              <a:extLst>
                <a:ext uri="{FF2B5EF4-FFF2-40B4-BE49-F238E27FC236}">
                  <a16:creationId xmlns:a16="http://schemas.microsoft.com/office/drawing/2014/main" id="{0BEEBC7F-3234-46A5-826F-295B26757FEE}"/>
                </a:ext>
              </a:extLst>
            </p:cNvPr>
            <p:cNvSpPr/>
            <p:nvPr/>
          </p:nvSpPr>
          <p:spPr>
            <a:xfrm rot="19064822">
              <a:off x="6926351" y="4317166"/>
              <a:ext cx="89353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KMS11</a:t>
              </a:r>
              <a:r>
                <a:rPr kumimoji="0" lang="en-GB" sz="1400" b="1" i="0" u="none" strike="noStrike" kern="0" cap="none" spc="0" normalizeH="0" baseline="30000" noProof="0" dirty="0">
                  <a:ln>
                    <a:noFill/>
                  </a:ln>
                  <a:solidFill>
                    <a:srgbClr val="595454"/>
                  </a:solidFill>
                  <a:effectLst/>
                  <a:uLnTx/>
                  <a:uFillTx/>
                </a:rPr>
                <a:t>a</a:t>
              </a:r>
            </a:p>
          </p:txBody>
        </p:sp>
        <p:sp>
          <p:nvSpPr>
            <p:cNvPr id="63" name="Rectangle 37">
              <a:extLst>
                <a:ext uri="{FF2B5EF4-FFF2-40B4-BE49-F238E27FC236}">
                  <a16:creationId xmlns:a16="http://schemas.microsoft.com/office/drawing/2014/main" id="{F689789C-2BC2-4A31-AECD-46A0AF6B7D0E}"/>
                </a:ext>
              </a:extLst>
            </p:cNvPr>
            <p:cNvSpPr/>
            <p:nvPr/>
          </p:nvSpPr>
          <p:spPr>
            <a:xfrm rot="19064822">
              <a:off x="7318414" y="4317167"/>
              <a:ext cx="893535"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EJM</a:t>
              </a:r>
              <a:r>
                <a:rPr kumimoji="0" lang="en-GB" sz="1400" b="1" i="0" u="none" strike="noStrike" kern="0" cap="none" spc="0" normalizeH="0" baseline="30000" noProof="0" dirty="0">
                  <a:ln>
                    <a:noFill/>
                  </a:ln>
                  <a:solidFill>
                    <a:srgbClr val="595454"/>
                  </a:solidFill>
                  <a:effectLst/>
                  <a:uLnTx/>
                  <a:uFillTx/>
                </a:rPr>
                <a:t>a</a:t>
              </a:r>
            </a:p>
          </p:txBody>
        </p:sp>
        <p:sp>
          <p:nvSpPr>
            <p:cNvPr id="64" name="Rectangle 37">
              <a:extLst>
                <a:ext uri="{FF2B5EF4-FFF2-40B4-BE49-F238E27FC236}">
                  <a16:creationId xmlns:a16="http://schemas.microsoft.com/office/drawing/2014/main" id="{734FBC57-F6A0-4584-83C0-A6FA4E9CF66C}"/>
                </a:ext>
              </a:extLst>
            </p:cNvPr>
            <p:cNvSpPr/>
            <p:nvPr/>
          </p:nvSpPr>
          <p:spPr>
            <a:xfrm rot="19064822">
              <a:off x="7555443" y="4380420"/>
              <a:ext cx="1081676"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KMS12BM</a:t>
              </a:r>
              <a:r>
                <a:rPr kumimoji="0" lang="en-GB" sz="1400" b="1" i="0" u="none" strike="noStrike" kern="0" cap="none" spc="0" normalizeH="0" baseline="30000" noProof="0" dirty="0">
                  <a:ln>
                    <a:noFill/>
                  </a:ln>
                  <a:solidFill>
                    <a:srgbClr val="595454"/>
                  </a:solidFill>
                  <a:effectLst/>
                  <a:uLnTx/>
                  <a:uFillTx/>
                </a:rPr>
                <a:t>a</a:t>
              </a:r>
            </a:p>
          </p:txBody>
        </p:sp>
        <p:sp>
          <p:nvSpPr>
            <p:cNvPr id="65" name="Rectangle 37">
              <a:extLst>
                <a:ext uri="{FF2B5EF4-FFF2-40B4-BE49-F238E27FC236}">
                  <a16:creationId xmlns:a16="http://schemas.microsoft.com/office/drawing/2014/main" id="{8A7CA5E5-20EE-44D0-9370-F5893E4E2EBF}"/>
                </a:ext>
              </a:extLst>
            </p:cNvPr>
            <p:cNvSpPr/>
            <p:nvPr/>
          </p:nvSpPr>
          <p:spPr>
            <a:xfrm rot="19064822">
              <a:off x="7950794" y="4380420"/>
              <a:ext cx="1081676"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MM1S</a:t>
              </a:r>
              <a:r>
                <a:rPr kumimoji="0" lang="en-GB" sz="1400" b="1" i="0" u="none" strike="noStrike" kern="0" cap="none" spc="0" normalizeH="0" baseline="30000" noProof="0" dirty="0">
                  <a:ln>
                    <a:noFill/>
                  </a:ln>
                  <a:solidFill>
                    <a:srgbClr val="595454"/>
                  </a:solidFill>
                  <a:effectLst/>
                  <a:uLnTx/>
                  <a:uFillTx/>
                </a:rPr>
                <a:t>a</a:t>
              </a:r>
            </a:p>
          </p:txBody>
        </p:sp>
        <p:sp>
          <p:nvSpPr>
            <p:cNvPr id="66" name="Rectangle 37">
              <a:extLst>
                <a:ext uri="{FF2B5EF4-FFF2-40B4-BE49-F238E27FC236}">
                  <a16:creationId xmlns:a16="http://schemas.microsoft.com/office/drawing/2014/main" id="{B299804F-AB21-47E2-916E-0F2045918E08}"/>
                </a:ext>
              </a:extLst>
            </p:cNvPr>
            <p:cNvSpPr/>
            <p:nvPr/>
          </p:nvSpPr>
          <p:spPr>
            <a:xfrm rot="19064822">
              <a:off x="8343577" y="4380420"/>
              <a:ext cx="1081676"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MM1R</a:t>
              </a:r>
              <a:r>
                <a:rPr kumimoji="0" lang="en-GB" sz="1400" b="1" i="0" u="none" strike="noStrike" kern="0" cap="none" spc="0" normalizeH="0" baseline="30000" noProof="0" dirty="0">
                  <a:ln>
                    <a:noFill/>
                  </a:ln>
                  <a:solidFill>
                    <a:srgbClr val="595454"/>
                  </a:solidFill>
                  <a:effectLst/>
                  <a:uLnTx/>
                  <a:uFillTx/>
                </a:rPr>
                <a:t>a</a:t>
              </a:r>
            </a:p>
          </p:txBody>
        </p:sp>
        <p:sp>
          <p:nvSpPr>
            <p:cNvPr id="67" name="Rectangle 37">
              <a:extLst>
                <a:ext uri="{FF2B5EF4-FFF2-40B4-BE49-F238E27FC236}">
                  <a16:creationId xmlns:a16="http://schemas.microsoft.com/office/drawing/2014/main" id="{8B1A2A58-B992-46C6-A55B-EAB93E71DC41}"/>
                </a:ext>
              </a:extLst>
            </p:cNvPr>
            <p:cNvSpPr/>
            <p:nvPr/>
          </p:nvSpPr>
          <p:spPr>
            <a:xfrm rot="19064822">
              <a:off x="8731774" y="4380420"/>
              <a:ext cx="1081676"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U266</a:t>
              </a:r>
              <a:r>
                <a:rPr kumimoji="0" lang="en-GB" sz="1400" b="1" i="0" u="none" strike="noStrike" kern="0" cap="none" spc="0" normalizeH="0" baseline="30000" noProof="0" dirty="0">
                  <a:ln>
                    <a:noFill/>
                  </a:ln>
                  <a:solidFill>
                    <a:srgbClr val="595454"/>
                  </a:solidFill>
                  <a:effectLst/>
                  <a:uLnTx/>
                  <a:uFillTx/>
                </a:rPr>
                <a:t>a</a:t>
              </a:r>
            </a:p>
          </p:txBody>
        </p:sp>
        <p:sp>
          <p:nvSpPr>
            <p:cNvPr id="68" name="Rectangle 37">
              <a:extLst>
                <a:ext uri="{FF2B5EF4-FFF2-40B4-BE49-F238E27FC236}">
                  <a16:creationId xmlns:a16="http://schemas.microsoft.com/office/drawing/2014/main" id="{53305637-760E-4A10-BFC1-D272F234043C}"/>
                </a:ext>
              </a:extLst>
            </p:cNvPr>
            <p:cNvSpPr/>
            <p:nvPr/>
          </p:nvSpPr>
          <p:spPr>
            <a:xfrm rot="19064822">
              <a:off x="9119712" y="4380420"/>
              <a:ext cx="1081676"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KMS12PE</a:t>
              </a:r>
              <a:r>
                <a:rPr kumimoji="0" lang="en-GB" sz="1400" b="1" i="0" u="none" strike="noStrike" kern="0" cap="none" spc="0" normalizeH="0" baseline="30000" noProof="0" dirty="0">
                  <a:ln>
                    <a:noFill/>
                  </a:ln>
                  <a:solidFill>
                    <a:srgbClr val="595454"/>
                  </a:solidFill>
                  <a:effectLst/>
                  <a:uLnTx/>
                  <a:uFillTx/>
                </a:rPr>
                <a:t>a</a:t>
              </a:r>
            </a:p>
          </p:txBody>
        </p:sp>
        <p:sp>
          <p:nvSpPr>
            <p:cNvPr id="69" name="Rectangle 37">
              <a:extLst>
                <a:ext uri="{FF2B5EF4-FFF2-40B4-BE49-F238E27FC236}">
                  <a16:creationId xmlns:a16="http://schemas.microsoft.com/office/drawing/2014/main" id="{E7AC2249-5AC5-40CB-9CE4-210AF7028682}"/>
                </a:ext>
              </a:extLst>
            </p:cNvPr>
            <p:cNvSpPr/>
            <p:nvPr/>
          </p:nvSpPr>
          <p:spPr>
            <a:xfrm rot="19064822">
              <a:off x="9513583" y="4380419"/>
              <a:ext cx="1081676"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H929</a:t>
              </a:r>
              <a:r>
                <a:rPr kumimoji="0" lang="en-GB" sz="1400" b="1" i="0" u="none" strike="noStrike" kern="0" cap="none" spc="0" normalizeH="0" baseline="30000" noProof="0" dirty="0">
                  <a:ln>
                    <a:noFill/>
                  </a:ln>
                  <a:solidFill>
                    <a:srgbClr val="595454"/>
                  </a:solidFill>
                  <a:effectLst/>
                  <a:uLnTx/>
                  <a:uFillTx/>
                </a:rPr>
                <a:t>a</a:t>
              </a:r>
            </a:p>
          </p:txBody>
        </p:sp>
        <p:sp>
          <p:nvSpPr>
            <p:cNvPr id="70" name="Rectangle 37">
              <a:extLst>
                <a:ext uri="{FF2B5EF4-FFF2-40B4-BE49-F238E27FC236}">
                  <a16:creationId xmlns:a16="http://schemas.microsoft.com/office/drawing/2014/main" id="{C9721FB9-1092-4D1F-9063-D99D29FE24DF}"/>
                </a:ext>
              </a:extLst>
            </p:cNvPr>
            <p:cNvSpPr/>
            <p:nvPr/>
          </p:nvSpPr>
          <p:spPr>
            <a:xfrm rot="19064822">
              <a:off x="9917554" y="4380419"/>
              <a:ext cx="1081676"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rPr>
                <a:t>DF15</a:t>
              </a:r>
              <a:r>
                <a:rPr kumimoji="0" lang="en-GB" sz="1400" b="1" i="0" u="none" strike="noStrike" kern="0" cap="none" spc="0" normalizeH="0" baseline="30000" noProof="0" dirty="0">
                  <a:ln>
                    <a:noFill/>
                  </a:ln>
                  <a:solidFill>
                    <a:srgbClr val="595454"/>
                  </a:solidFill>
                  <a:effectLst/>
                  <a:uLnTx/>
                  <a:uFillTx/>
                </a:rPr>
                <a:t>a</a:t>
              </a:r>
            </a:p>
          </p:txBody>
        </p:sp>
        <p:sp>
          <p:nvSpPr>
            <p:cNvPr id="71" name="Rectangle 70">
              <a:extLst>
                <a:ext uri="{FF2B5EF4-FFF2-40B4-BE49-F238E27FC236}">
                  <a16:creationId xmlns:a16="http://schemas.microsoft.com/office/drawing/2014/main" id="{72425B13-66A6-4E43-8097-D26645B47A1D}"/>
                </a:ext>
              </a:extLst>
            </p:cNvPr>
            <p:cNvSpPr/>
            <p:nvPr/>
          </p:nvSpPr>
          <p:spPr>
            <a:xfrm>
              <a:off x="7420885" y="1841471"/>
              <a:ext cx="179020" cy="112277"/>
            </a:xfrm>
            <a:prstGeom prst="rect">
              <a:avLst/>
            </a:prstGeom>
            <a:solidFill>
              <a:srgbClr val="224DA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ea typeface="+mn-ea"/>
                <a:cs typeface="+mn-cs"/>
              </a:endParaRPr>
            </a:p>
          </p:txBody>
        </p:sp>
        <p:sp>
          <p:nvSpPr>
            <p:cNvPr id="72" name="Rectangle 71">
              <a:extLst>
                <a:ext uri="{FF2B5EF4-FFF2-40B4-BE49-F238E27FC236}">
                  <a16:creationId xmlns:a16="http://schemas.microsoft.com/office/drawing/2014/main" id="{A1112DAC-2F4C-4795-9530-504B1AA4B894}"/>
                </a:ext>
              </a:extLst>
            </p:cNvPr>
            <p:cNvSpPr/>
            <p:nvPr/>
          </p:nvSpPr>
          <p:spPr>
            <a:xfrm>
              <a:off x="9467014" y="1852363"/>
              <a:ext cx="179020" cy="112277"/>
            </a:xfrm>
            <a:prstGeom prst="rect">
              <a:avLst/>
            </a:prstGeom>
            <a:solidFill>
              <a:srgbClr val="47B77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ea typeface="+mn-ea"/>
                <a:cs typeface="+mn-cs"/>
              </a:endParaRPr>
            </a:p>
          </p:txBody>
        </p:sp>
        <p:sp>
          <p:nvSpPr>
            <p:cNvPr id="73" name="Rectangle 37">
              <a:extLst>
                <a:ext uri="{FF2B5EF4-FFF2-40B4-BE49-F238E27FC236}">
                  <a16:creationId xmlns:a16="http://schemas.microsoft.com/office/drawing/2014/main" id="{EDC4B931-8C42-4B67-8C12-AD45DBE54FAE}"/>
                </a:ext>
              </a:extLst>
            </p:cNvPr>
            <p:cNvSpPr/>
            <p:nvPr/>
          </p:nvSpPr>
          <p:spPr>
            <a:xfrm>
              <a:off x="7634491" y="1789887"/>
              <a:ext cx="1825580" cy="215444"/>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CRBN expression</a:t>
              </a:r>
            </a:p>
          </p:txBody>
        </p:sp>
        <p:sp>
          <p:nvSpPr>
            <p:cNvPr id="74" name="Rectangle 37">
              <a:extLst>
                <a:ext uri="{FF2B5EF4-FFF2-40B4-BE49-F238E27FC236}">
                  <a16:creationId xmlns:a16="http://schemas.microsoft.com/office/drawing/2014/main" id="{BB8C0594-D7A8-4032-BAE9-3D6EF0D7F0BE}"/>
                </a:ext>
              </a:extLst>
            </p:cNvPr>
            <p:cNvSpPr/>
            <p:nvPr/>
          </p:nvSpPr>
          <p:spPr>
            <a:xfrm>
              <a:off x="9680620" y="1780193"/>
              <a:ext cx="1825580" cy="215444"/>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95454"/>
                  </a:solidFill>
                  <a:effectLst/>
                  <a:uLnTx/>
                  <a:uFillTx/>
                </a:rPr>
                <a:t>IBER (0.1 µM)</a:t>
              </a:r>
            </a:p>
          </p:txBody>
        </p:sp>
      </p:grpSp>
      <p:sp>
        <p:nvSpPr>
          <p:cNvPr id="75" name="Title 74">
            <a:extLst>
              <a:ext uri="{FF2B5EF4-FFF2-40B4-BE49-F238E27FC236}">
                <a16:creationId xmlns:a16="http://schemas.microsoft.com/office/drawing/2014/main" id="{259131DE-747F-7B33-ED90-18A480C22C8A}"/>
              </a:ext>
            </a:extLst>
          </p:cNvPr>
          <p:cNvSpPr>
            <a:spLocks noGrp="1"/>
          </p:cNvSpPr>
          <p:nvPr>
            <p:ph type="title"/>
          </p:nvPr>
        </p:nvSpPr>
        <p:spPr>
          <a:xfrm>
            <a:off x="609600" y="105721"/>
            <a:ext cx="11582400" cy="1185577"/>
          </a:xfrm>
        </p:spPr>
        <p:txBody>
          <a:bodyPr>
            <a:normAutofit/>
          </a:bodyPr>
          <a:lstStyle/>
          <a:p>
            <a:r>
              <a:rPr lang="en-US" sz="3000" dirty="0" err="1"/>
              <a:t>Iberdomide</a:t>
            </a:r>
            <a:r>
              <a:rPr lang="en-US" sz="3000" dirty="0"/>
              <a:t> Inhibits Proliferation in POM-Resistant Cell Lines</a:t>
            </a:r>
          </a:p>
        </p:txBody>
      </p:sp>
      <p:sp>
        <p:nvSpPr>
          <p:cNvPr id="76" name="Footer Placeholder 75">
            <a:extLst>
              <a:ext uri="{FF2B5EF4-FFF2-40B4-BE49-F238E27FC236}">
                <a16:creationId xmlns:a16="http://schemas.microsoft.com/office/drawing/2014/main" id="{79423A50-C485-3232-DB0B-535FF3FD3134}"/>
              </a:ext>
            </a:extLst>
          </p:cNvPr>
          <p:cNvSpPr>
            <a:spLocks noGrp="1"/>
          </p:cNvSpPr>
          <p:nvPr>
            <p:ph type="ftr" sz="quarter" idx="3"/>
          </p:nvPr>
        </p:nvSpPr>
        <p:spPr/>
        <p:txBody>
          <a:bodyPr/>
          <a:lstStyle/>
          <a:p>
            <a:r>
              <a:rPr lang="en-US" dirty="0" err="1"/>
              <a:t>Iberdomide</a:t>
            </a:r>
            <a:r>
              <a:rPr lang="en-US" dirty="0"/>
              <a:t> (</a:t>
            </a:r>
            <a:r>
              <a:rPr lang="en-US" dirty="0" err="1"/>
              <a:t>IBER</a:t>
            </a:r>
            <a:r>
              <a:rPr lang="en-US" dirty="0"/>
              <a:t>; CC-220) is an investigational product, currently not approved by any regulatory agency.</a:t>
            </a:r>
          </a:p>
          <a:p>
            <a:endParaRPr lang="en-US" dirty="0"/>
          </a:p>
          <a:p>
            <a:r>
              <a:rPr lang="en-US" baseline="30000" dirty="0"/>
              <a:t>a </a:t>
            </a:r>
            <a:r>
              <a:rPr lang="en-US" dirty="0"/>
              <a:t>POM resistant. h, hours.</a:t>
            </a:r>
          </a:p>
          <a:p>
            <a:endParaRPr lang="en-US" dirty="0"/>
          </a:p>
          <a:p>
            <a:r>
              <a:rPr lang="en-US" dirty="0"/>
              <a:t>Bjorklund CC, et al. </a:t>
            </a:r>
            <a:r>
              <a:rPr lang="en-US" i="1" dirty="0"/>
              <a:t>Leukemia. </a:t>
            </a:r>
            <a:r>
              <a:rPr lang="en-US" dirty="0"/>
              <a:t>2020;34:1197–201.</a:t>
            </a:r>
          </a:p>
        </p:txBody>
      </p:sp>
    </p:spTree>
    <p:extLst>
      <p:ext uri="{BB962C8B-B14F-4D97-AF65-F5344CB8AC3E}">
        <p14:creationId xmlns:p14="http://schemas.microsoft.com/office/powerpoint/2010/main" val="391530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50203A-A579-4D2F-BFEE-41220B638FB1}"/>
              </a:ext>
            </a:extLst>
          </p:cNvPr>
          <p:cNvSpPr/>
          <p:nvPr/>
        </p:nvSpPr>
        <p:spPr>
          <a:xfrm>
            <a:off x="749595" y="2174108"/>
            <a:ext cx="4919060" cy="648177"/>
          </a:xfrm>
          <a:prstGeom prst="roundRect">
            <a:avLst>
              <a:gd name="adj" fmla="val 43556"/>
            </a:avLst>
          </a:prstGeom>
          <a:solidFill>
            <a:srgbClr val="FFD18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FFFFFF"/>
              </a:solidFill>
              <a:effectLst/>
              <a:uLnTx/>
              <a:uFillTx/>
              <a:ea typeface="+mn-ea"/>
              <a:cs typeface="+mn-cs"/>
            </a:endParaRPr>
          </a:p>
        </p:txBody>
      </p:sp>
      <p:sp>
        <p:nvSpPr>
          <p:cNvPr id="3" name="Rectangle: Rounded Corners 2">
            <a:extLst>
              <a:ext uri="{FF2B5EF4-FFF2-40B4-BE49-F238E27FC236}">
                <a16:creationId xmlns:a16="http://schemas.microsoft.com/office/drawing/2014/main" id="{1E95EE93-298B-496A-B56D-8ADE253EF1F6}"/>
              </a:ext>
            </a:extLst>
          </p:cNvPr>
          <p:cNvSpPr/>
          <p:nvPr/>
        </p:nvSpPr>
        <p:spPr>
          <a:xfrm>
            <a:off x="365125" y="2477193"/>
            <a:ext cx="5688000" cy="3275463"/>
          </a:xfrm>
          <a:prstGeom prst="roundRect">
            <a:avLst>
              <a:gd name="adj" fmla="val 8018"/>
            </a:avLst>
          </a:prstGeom>
          <a:solidFill>
            <a:srgbClr val="FFFFFF"/>
          </a:solidFill>
          <a:ln w="38100">
            <a:solidFill>
              <a:srgbClr val="FFD186"/>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FFFFFF"/>
              </a:solidFill>
              <a:effectLst/>
              <a:uLnTx/>
              <a:uFillTx/>
              <a:ea typeface="+mn-ea"/>
              <a:cs typeface="+mn-cs"/>
            </a:endParaRPr>
          </a:p>
        </p:txBody>
      </p:sp>
      <p:sp>
        <p:nvSpPr>
          <p:cNvPr id="4" name="Rectangle: Rounded Corners 3">
            <a:extLst>
              <a:ext uri="{FF2B5EF4-FFF2-40B4-BE49-F238E27FC236}">
                <a16:creationId xmlns:a16="http://schemas.microsoft.com/office/drawing/2014/main" id="{F1FA95DE-2705-48D7-97EB-BEDD395655E5}"/>
              </a:ext>
            </a:extLst>
          </p:cNvPr>
          <p:cNvSpPr/>
          <p:nvPr/>
        </p:nvSpPr>
        <p:spPr>
          <a:xfrm>
            <a:off x="6523345" y="2174108"/>
            <a:ext cx="4919060" cy="648177"/>
          </a:xfrm>
          <a:prstGeom prst="roundRect">
            <a:avLst>
              <a:gd name="adj" fmla="val 43556"/>
            </a:avLst>
          </a:prstGeom>
          <a:solidFill>
            <a:srgbClr val="CB7C78"/>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FFFFFF"/>
              </a:solidFill>
              <a:effectLst/>
              <a:uLnTx/>
              <a:uFillTx/>
              <a:ea typeface="+mn-ea"/>
              <a:cs typeface="+mn-cs"/>
            </a:endParaRPr>
          </a:p>
        </p:txBody>
      </p:sp>
      <p:sp>
        <p:nvSpPr>
          <p:cNvPr id="5" name="Rectangle: Rounded Corners 4">
            <a:extLst>
              <a:ext uri="{FF2B5EF4-FFF2-40B4-BE49-F238E27FC236}">
                <a16:creationId xmlns:a16="http://schemas.microsoft.com/office/drawing/2014/main" id="{FC732188-1DCB-4651-B9D8-C11BB05696A5}"/>
              </a:ext>
            </a:extLst>
          </p:cNvPr>
          <p:cNvSpPr/>
          <p:nvPr/>
        </p:nvSpPr>
        <p:spPr>
          <a:xfrm>
            <a:off x="6138875" y="2477193"/>
            <a:ext cx="5688000" cy="3275463"/>
          </a:xfrm>
          <a:prstGeom prst="roundRect">
            <a:avLst>
              <a:gd name="adj" fmla="val 8018"/>
            </a:avLst>
          </a:prstGeom>
          <a:solidFill>
            <a:srgbClr val="FFFFFF"/>
          </a:solidFill>
          <a:ln w="38100">
            <a:solidFill>
              <a:srgbClr val="CB7C78"/>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FFFFFF"/>
              </a:solidFill>
              <a:effectLst/>
              <a:uLnTx/>
              <a:uFillTx/>
              <a:ea typeface="+mn-ea"/>
              <a:cs typeface="+mn-cs"/>
            </a:endParaRPr>
          </a:p>
        </p:txBody>
      </p:sp>
      <p:sp>
        <p:nvSpPr>
          <p:cNvPr id="6" name="Rectangle: Rounded Corners 5">
            <a:extLst>
              <a:ext uri="{FF2B5EF4-FFF2-40B4-BE49-F238E27FC236}">
                <a16:creationId xmlns:a16="http://schemas.microsoft.com/office/drawing/2014/main" id="{A5A1EC27-1A69-422B-9275-ECE6CED619F7}"/>
              </a:ext>
            </a:extLst>
          </p:cNvPr>
          <p:cNvSpPr/>
          <p:nvPr/>
        </p:nvSpPr>
        <p:spPr>
          <a:xfrm>
            <a:off x="1361975" y="2206429"/>
            <a:ext cx="3694300" cy="480030"/>
          </a:xfrm>
          <a:prstGeom prst="roundRect">
            <a:avLst>
              <a:gd name="adj" fmla="val 43556"/>
            </a:avLst>
          </a:prstGeom>
          <a:solidFill>
            <a:srgbClr val="FFD186"/>
          </a:solidFill>
          <a:ln>
            <a:noFill/>
          </a:ln>
          <a:effectLst/>
        </p:spPr>
        <p:txBody>
          <a:bodyPr rtlCol="0" anchor="ctr"/>
          <a:lstStyle/>
          <a:p>
            <a:pPr marL="0" marR="0" lvl="0" indent="0" algn="ctr" defTabSz="914400" eaLnBrk="1" fontAlgn="auto" latinLnBrk="0" hangingPunct="1">
              <a:lnSpc>
                <a:spcPct val="100000"/>
              </a:lnSpc>
              <a:spcBef>
                <a:spcPts val="1200"/>
              </a:spcBef>
              <a:spcAft>
                <a:spcPts val="0"/>
              </a:spcAft>
              <a:buClrTx/>
              <a:buSzPct val="100000"/>
              <a:buFontTx/>
              <a:buNone/>
              <a:tabLst/>
              <a:defRPr/>
            </a:pPr>
            <a:r>
              <a:rPr kumimoji="0" lang="en-GB" sz="2000" b="1" i="0" u="none" strike="noStrike" kern="0" cap="none" spc="0" normalizeH="0" baseline="0" noProof="0" dirty="0">
                <a:ln>
                  <a:noFill/>
                </a:ln>
                <a:solidFill>
                  <a:srgbClr val="595454"/>
                </a:solidFill>
                <a:effectLst/>
                <a:uLnTx/>
                <a:uFillTx/>
                <a:ea typeface="+mn-ea"/>
                <a:cs typeface="+mn-cs"/>
              </a:rPr>
              <a:t>KMS12 BM cells</a:t>
            </a:r>
          </a:p>
        </p:txBody>
      </p:sp>
      <p:sp>
        <p:nvSpPr>
          <p:cNvPr id="7" name="Rectangle: Rounded Corners 6">
            <a:extLst>
              <a:ext uri="{FF2B5EF4-FFF2-40B4-BE49-F238E27FC236}">
                <a16:creationId xmlns:a16="http://schemas.microsoft.com/office/drawing/2014/main" id="{30293391-EEF2-42A7-A0C8-92F57CC0F2F4}"/>
              </a:ext>
            </a:extLst>
          </p:cNvPr>
          <p:cNvSpPr/>
          <p:nvPr/>
        </p:nvSpPr>
        <p:spPr>
          <a:xfrm>
            <a:off x="7135725" y="2206429"/>
            <a:ext cx="3694300" cy="480030"/>
          </a:xfrm>
          <a:prstGeom prst="roundRect">
            <a:avLst>
              <a:gd name="adj" fmla="val 43556"/>
            </a:avLst>
          </a:prstGeom>
          <a:solidFill>
            <a:srgbClr val="CB7C78"/>
          </a:solidFill>
          <a:ln>
            <a:noFill/>
          </a:ln>
          <a:effectLst/>
        </p:spPr>
        <p:txBody>
          <a:bodyPr rtlCol="0" anchor="ctr"/>
          <a:lstStyle/>
          <a:p>
            <a:pPr marL="0" marR="0" lvl="0" indent="0" algn="ctr" defTabSz="914400" eaLnBrk="1" fontAlgn="auto" latinLnBrk="0" hangingPunct="1">
              <a:lnSpc>
                <a:spcPct val="100000"/>
              </a:lnSpc>
              <a:spcBef>
                <a:spcPts val="1200"/>
              </a:spcBef>
              <a:spcAft>
                <a:spcPts val="0"/>
              </a:spcAft>
              <a:buClrTx/>
              <a:buSzPct val="100000"/>
              <a:buFontTx/>
              <a:buNone/>
              <a:tabLst/>
              <a:defRPr/>
            </a:pPr>
            <a:r>
              <a:rPr kumimoji="0" lang="en-GB" sz="2000" b="1" i="0" u="none" strike="noStrike" kern="0" cap="none" spc="0" normalizeH="0" baseline="0" noProof="0" dirty="0">
                <a:ln>
                  <a:noFill/>
                </a:ln>
                <a:solidFill>
                  <a:srgbClr val="FFFFFF"/>
                </a:solidFill>
                <a:effectLst/>
                <a:uLnTx/>
                <a:uFillTx/>
                <a:ea typeface="+mn-ea"/>
                <a:cs typeface="+mn-cs"/>
              </a:rPr>
              <a:t>Pro-apoptosis</a:t>
            </a:r>
          </a:p>
        </p:txBody>
      </p:sp>
      <p:pic>
        <p:nvPicPr>
          <p:cNvPr id="10" name="Afbeelding 4">
            <a:extLst>
              <a:ext uri="{FF2B5EF4-FFF2-40B4-BE49-F238E27FC236}">
                <a16:creationId xmlns:a16="http://schemas.microsoft.com/office/drawing/2014/main" id="{8B66BF47-CDE8-460E-8AD1-EBA02206545B}"/>
              </a:ext>
            </a:extLst>
          </p:cNvPr>
          <p:cNvPicPr>
            <a:picLocks noChangeAspect="1"/>
          </p:cNvPicPr>
          <p:nvPr/>
        </p:nvPicPr>
        <p:blipFill rotWithShape="1">
          <a:blip r:embed="rId2"/>
          <a:srcRect l="14425" t="10932" r="12505" b="11227"/>
          <a:stretch/>
        </p:blipFill>
        <p:spPr>
          <a:xfrm>
            <a:off x="602630" y="2772589"/>
            <a:ext cx="3591781" cy="2882716"/>
          </a:xfrm>
          <a:prstGeom prst="rect">
            <a:avLst/>
          </a:prstGeom>
        </p:spPr>
      </p:pic>
      <p:pic>
        <p:nvPicPr>
          <p:cNvPr id="11" name="Picture 10" descr="Chart, scatter chart&#10;&#10;Description automatically generated">
            <a:extLst>
              <a:ext uri="{FF2B5EF4-FFF2-40B4-BE49-F238E27FC236}">
                <a16:creationId xmlns:a16="http://schemas.microsoft.com/office/drawing/2014/main" id="{AFFB6383-63F7-4B93-B467-DBF4AED3D540}"/>
              </a:ext>
            </a:extLst>
          </p:cNvPr>
          <p:cNvPicPr>
            <a:picLocks noChangeAspect="1"/>
          </p:cNvPicPr>
          <p:nvPr/>
        </p:nvPicPr>
        <p:blipFill rotWithShape="1">
          <a:blip r:embed="rId3"/>
          <a:srcRect l="42898" t="6914"/>
          <a:stretch/>
        </p:blipFill>
        <p:spPr>
          <a:xfrm>
            <a:off x="6246383" y="2708601"/>
            <a:ext cx="4266941" cy="2944724"/>
          </a:xfrm>
          <a:prstGeom prst="rect">
            <a:avLst/>
          </a:prstGeom>
        </p:spPr>
      </p:pic>
      <p:sp>
        <p:nvSpPr>
          <p:cNvPr id="12" name="Rectangle: Rounded Corners 11">
            <a:extLst>
              <a:ext uri="{FF2B5EF4-FFF2-40B4-BE49-F238E27FC236}">
                <a16:creationId xmlns:a16="http://schemas.microsoft.com/office/drawing/2014/main" id="{55E20E63-41F6-4CC8-A323-80D9B520E45E}"/>
              </a:ext>
            </a:extLst>
          </p:cNvPr>
          <p:cNvSpPr/>
          <p:nvPr/>
        </p:nvSpPr>
        <p:spPr>
          <a:xfrm>
            <a:off x="365125" y="1331979"/>
            <a:ext cx="11461750" cy="742797"/>
          </a:xfrm>
          <a:prstGeom prst="roundRect">
            <a:avLst/>
          </a:prstGeom>
          <a:solidFill>
            <a:srgbClr val="EEE7E7"/>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595454"/>
                </a:solidFill>
                <a:effectLst/>
                <a:uLnTx/>
                <a:uFillTx/>
                <a:ea typeface="+mn-ea"/>
                <a:cs typeface="+mn-cs"/>
              </a:rPr>
              <a:t>Preclinical studies indicate that IBER and mezigdomide synergize with other anti-MM agents including PIs and DARA, demonstrating deep induction of apoptosis and enhanced antibody-dependent cellular cytotoxicity</a:t>
            </a:r>
            <a:endParaRPr kumimoji="0" lang="en-GB" sz="1600" b="1" i="0" u="none" strike="noStrike" kern="0" cap="none" spc="0" normalizeH="0" baseline="30000" noProof="0" dirty="0">
              <a:ln>
                <a:noFill/>
              </a:ln>
              <a:solidFill>
                <a:srgbClr val="595454"/>
              </a:solidFill>
              <a:effectLst/>
              <a:uLnTx/>
              <a:uFillTx/>
              <a:ea typeface="+mn-ea"/>
              <a:cs typeface="+mn-cs"/>
            </a:endParaRPr>
          </a:p>
        </p:txBody>
      </p:sp>
      <p:sp>
        <p:nvSpPr>
          <p:cNvPr id="13" name="Rectangle 12">
            <a:extLst>
              <a:ext uri="{FF2B5EF4-FFF2-40B4-BE49-F238E27FC236}">
                <a16:creationId xmlns:a16="http://schemas.microsoft.com/office/drawing/2014/main" id="{58D54D77-C626-49B0-95A4-EEA0A7831B95}"/>
              </a:ext>
            </a:extLst>
          </p:cNvPr>
          <p:cNvSpPr/>
          <p:nvPr/>
        </p:nvSpPr>
        <p:spPr>
          <a:xfrm>
            <a:off x="4121623" y="3637805"/>
            <a:ext cx="1783308" cy="954107"/>
          </a:xfrm>
          <a:prstGeom prst="rect">
            <a:avLst/>
          </a:prstGeom>
        </p:spPr>
        <p:txBody>
          <a:bodyPr wrap="square">
            <a:spAutoFit/>
          </a:bodyPr>
          <a:lstStyle/>
          <a:p>
            <a:pPr algn="ctr">
              <a:defRPr/>
            </a:pPr>
            <a:r>
              <a:rPr lang="en-GB" sz="1400" b="1" dirty="0">
                <a:solidFill>
                  <a:srgbClr val="595454"/>
                </a:solidFill>
              </a:rPr>
              <a:t>IBER induces deeper cell killing in combination with PIs vs POM</a:t>
            </a:r>
          </a:p>
        </p:txBody>
      </p:sp>
      <p:sp>
        <p:nvSpPr>
          <p:cNvPr id="14" name="Rectangle 13">
            <a:extLst>
              <a:ext uri="{FF2B5EF4-FFF2-40B4-BE49-F238E27FC236}">
                <a16:creationId xmlns:a16="http://schemas.microsoft.com/office/drawing/2014/main" id="{3A331F03-5C53-4C40-9EF5-08A5833DCE91}"/>
              </a:ext>
            </a:extLst>
          </p:cNvPr>
          <p:cNvSpPr/>
          <p:nvPr/>
        </p:nvSpPr>
        <p:spPr>
          <a:xfrm>
            <a:off x="10434344" y="3208486"/>
            <a:ext cx="1371102" cy="1081218"/>
          </a:xfrm>
          <a:prstGeom prst="rect">
            <a:avLst/>
          </a:prstGeom>
          <a:noFill/>
          <a:ln>
            <a:noFill/>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95454"/>
                </a:solidFill>
                <a:effectLst/>
                <a:uLnTx/>
                <a:uFillTx/>
                <a:ea typeface="+mn-ea"/>
                <a:cs typeface="+mn-cs"/>
              </a:rPr>
              <a:t>CC-92480 increased induction of apoptosis compared with POM (40% vs 20%)</a:t>
            </a:r>
          </a:p>
        </p:txBody>
      </p:sp>
      <p:cxnSp>
        <p:nvCxnSpPr>
          <p:cNvPr id="15" name="Straight Arrow Connector 14">
            <a:extLst>
              <a:ext uri="{FF2B5EF4-FFF2-40B4-BE49-F238E27FC236}">
                <a16:creationId xmlns:a16="http://schemas.microsoft.com/office/drawing/2014/main" id="{02A311B2-9A82-49DC-899C-4803BB1C12F2}"/>
              </a:ext>
            </a:extLst>
          </p:cNvPr>
          <p:cNvCxnSpPr/>
          <p:nvPr/>
        </p:nvCxnSpPr>
        <p:spPr>
          <a:xfrm flipH="1">
            <a:off x="9281504" y="2813934"/>
            <a:ext cx="275008" cy="351864"/>
          </a:xfrm>
          <a:prstGeom prst="straightConnector1">
            <a:avLst/>
          </a:prstGeom>
          <a:noFill/>
          <a:ln w="34925" cap="sq" cmpd="sng" algn="ctr">
            <a:solidFill>
              <a:srgbClr val="BE2BBB"/>
            </a:solidFill>
            <a:prstDash val="solid"/>
            <a:tailEnd type="triangle"/>
          </a:ln>
          <a:effectLst/>
        </p:spPr>
      </p:cxnSp>
      <p:sp>
        <p:nvSpPr>
          <p:cNvPr id="16" name="Rectangle 15">
            <a:extLst>
              <a:ext uri="{FF2B5EF4-FFF2-40B4-BE49-F238E27FC236}">
                <a16:creationId xmlns:a16="http://schemas.microsoft.com/office/drawing/2014/main" id="{A3140AB6-CA03-4B47-8D08-013A83CC3F6C}"/>
              </a:ext>
            </a:extLst>
          </p:cNvPr>
          <p:cNvSpPr/>
          <p:nvPr/>
        </p:nvSpPr>
        <p:spPr>
          <a:xfrm>
            <a:off x="9257414" y="4489848"/>
            <a:ext cx="1255910" cy="147488"/>
          </a:xfrm>
          <a:prstGeom prst="rect">
            <a:avLst/>
          </a:prstGeom>
          <a:noFill/>
          <a:ln w="12700">
            <a:solidFill>
              <a:srgbClr val="BE2BBB"/>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FFFFFF"/>
              </a:solidFill>
              <a:effectLst/>
              <a:uLnTx/>
              <a:uFillTx/>
              <a:ea typeface="+mn-ea"/>
              <a:cs typeface="+mn-cs"/>
            </a:endParaRPr>
          </a:p>
        </p:txBody>
      </p:sp>
      <p:sp>
        <p:nvSpPr>
          <p:cNvPr id="17" name="Rectangle 16">
            <a:extLst>
              <a:ext uri="{FF2B5EF4-FFF2-40B4-BE49-F238E27FC236}">
                <a16:creationId xmlns:a16="http://schemas.microsoft.com/office/drawing/2014/main" id="{A1D15579-C39A-406F-85AF-FEBCC6A0C624}"/>
              </a:ext>
            </a:extLst>
          </p:cNvPr>
          <p:cNvSpPr/>
          <p:nvPr/>
        </p:nvSpPr>
        <p:spPr>
          <a:xfrm>
            <a:off x="9257414" y="4776318"/>
            <a:ext cx="1255910" cy="147488"/>
          </a:xfrm>
          <a:prstGeom prst="rect">
            <a:avLst/>
          </a:prstGeom>
          <a:noFill/>
          <a:ln w="12700">
            <a:solidFill>
              <a:srgbClr val="BE2BBB"/>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FFFFFF"/>
              </a:solidFill>
              <a:effectLst/>
              <a:uLnTx/>
              <a:uFillTx/>
              <a:ea typeface="+mn-ea"/>
              <a:cs typeface="+mn-cs"/>
            </a:endParaRPr>
          </a:p>
        </p:txBody>
      </p:sp>
      <p:sp>
        <p:nvSpPr>
          <p:cNvPr id="18" name="Title 17">
            <a:extLst>
              <a:ext uri="{FF2B5EF4-FFF2-40B4-BE49-F238E27FC236}">
                <a16:creationId xmlns:a16="http://schemas.microsoft.com/office/drawing/2014/main" id="{4E1AA070-5CD3-E87D-DDD7-5C36F1301849}"/>
              </a:ext>
            </a:extLst>
          </p:cNvPr>
          <p:cNvSpPr>
            <a:spLocks noGrp="1"/>
          </p:cNvSpPr>
          <p:nvPr>
            <p:ph type="title"/>
          </p:nvPr>
        </p:nvSpPr>
        <p:spPr>
          <a:xfrm>
            <a:off x="609600" y="199505"/>
            <a:ext cx="11019692" cy="1185577"/>
          </a:xfrm>
        </p:spPr>
        <p:txBody>
          <a:bodyPr>
            <a:normAutofit/>
          </a:bodyPr>
          <a:lstStyle/>
          <a:p>
            <a:r>
              <a:rPr lang="en-US" sz="2800" dirty="0" err="1"/>
              <a:t>Iberdomide</a:t>
            </a:r>
            <a:r>
              <a:rPr lang="en-US" sz="2800" dirty="0"/>
              <a:t> (</a:t>
            </a:r>
            <a:r>
              <a:rPr lang="en-US" sz="2800" dirty="0" err="1"/>
              <a:t>IBER</a:t>
            </a:r>
            <a:r>
              <a:rPr lang="en-US" sz="2800" dirty="0"/>
              <a:t>) and </a:t>
            </a:r>
            <a:r>
              <a:rPr lang="en-US" sz="2800" dirty="0" err="1"/>
              <a:t>Mezigdomide</a:t>
            </a:r>
            <a:r>
              <a:rPr lang="en-US" sz="2800" dirty="0"/>
              <a:t> (CC-92480) Synergize With Other Anti-Myeloma Agents</a:t>
            </a:r>
          </a:p>
        </p:txBody>
      </p:sp>
      <p:sp>
        <p:nvSpPr>
          <p:cNvPr id="19" name="Footer Placeholder 18">
            <a:extLst>
              <a:ext uri="{FF2B5EF4-FFF2-40B4-BE49-F238E27FC236}">
                <a16:creationId xmlns:a16="http://schemas.microsoft.com/office/drawing/2014/main" id="{266F889F-AC63-84DA-3BDB-BEFECF44E1F3}"/>
              </a:ext>
            </a:extLst>
          </p:cNvPr>
          <p:cNvSpPr>
            <a:spLocks noGrp="1"/>
          </p:cNvSpPr>
          <p:nvPr>
            <p:ph type="ftr" sz="quarter" idx="3"/>
          </p:nvPr>
        </p:nvSpPr>
        <p:spPr>
          <a:xfrm>
            <a:off x="609600" y="6356350"/>
            <a:ext cx="11454780" cy="442131"/>
          </a:xfrm>
        </p:spPr>
        <p:txBody>
          <a:bodyPr/>
          <a:lstStyle/>
          <a:p>
            <a:r>
              <a:rPr lang="en-US" sz="1100" dirty="0" err="1"/>
              <a:t>Iberdomide</a:t>
            </a:r>
            <a:r>
              <a:rPr lang="en-US" sz="1100" dirty="0"/>
              <a:t> (</a:t>
            </a:r>
            <a:r>
              <a:rPr lang="en-US" sz="1100" dirty="0" err="1"/>
              <a:t>IBER</a:t>
            </a:r>
            <a:r>
              <a:rPr lang="en-US" sz="1100" dirty="0"/>
              <a:t>; CC-220) and CC-92480 are investigational products, currently not approved by any regulatory agency.</a:t>
            </a:r>
          </a:p>
          <a:p>
            <a:endParaRPr lang="en-US" sz="1100" dirty="0"/>
          </a:p>
          <a:p>
            <a:r>
              <a:rPr lang="en-US" sz="1100" dirty="0" err="1"/>
              <a:t>AnnV</a:t>
            </a:r>
            <a:r>
              <a:rPr lang="en-US" sz="1100" dirty="0"/>
              <a:t>, annexin V; BM, bone marrow; BORT, bortezomib; </a:t>
            </a:r>
            <a:r>
              <a:rPr lang="en-US" sz="1100" dirty="0" err="1"/>
              <a:t>CFZ</a:t>
            </a:r>
            <a:r>
              <a:rPr lang="en-US" sz="1100" dirty="0"/>
              <a:t>, carfilzomib; DARA, daratumumab; DEX, dexamethasone; DMSO, dimethyl sulfoxide; PI, proteasome inhibitor.  </a:t>
            </a:r>
          </a:p>
          <a:p>
            <a:r>
              <a:rPr lang="en-US" sz="1100" dirty="0"/>
              <a:t>                                                                                        </a:t>
            </a:r>
            <a:br>
              <a:rPr lang="en-US" sz="1100" dirty="0"/>
            </a:br>
            <a:r>
              <a:rPr lang="en-US" sz="1100" dirty="0" err="1"/>
              <a:t>Amatangelo</a:t>
            </a:r>
            <a:r>
              <a:rPr lang="en-US" sz="1100" dirty="0"/>
              <a:t> M, et al. </a:t>
            </a:r>
            <a:r>
              <a:rPr lang="en-US" sz="1100" i="1" dirty="0"/>
              <a:t>Blood. </a:t>
            </a:r>
            <a:r>
              <a:rPr lang="en-US" sz="1100" dirty="0"/>
              <a:t>2018;132:abstract 1935. Bjorklund CC, et al. Poster presentation at ASH 2021; abstract 2669. </a:t>
            </a:r>
          </a:p>
        </p:txBody>
      </p:sp>
    </p:spTree>
    <p:extLst>
      <p:ext uri="{BB962C8B-B14F-4D97-AF65-F5344CB8AC3E}">
        <p14:creationId xmlns:p14="http://schemas.microsoft.com/office/powerpoint/2010/main" val="379455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2076-CD12-4102-B0CB-42E740FEF734}"/>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184B24E7-EA33-465C-9E5D-C4794360757F}"/>
              </a:ext>
            </a:extLst>
          </p:cNvPr>
          <p:cNvSpPr>
            <a:spLocks noGrp="1"/>
          </p:cNvSpPr>
          <p:nvPr>
            <p:ph idx="1"/>
          </p:nvPr>
        </p:nvSpPr>
        <p:spPr/>
        <p:txBody>
          <a:bodyPr>
            <a:normAutofit fontScale="92500" lnSpcReduction="20000"/>
          </a:bodyPr>
          <a:lstStyle/>
          <a:p>
            <a:r>
              <a:rPr lang="en-US" dirty="0"/>
              <a:t>All </a:t>
            </a:r>
            <a:r>
              <a:rPr lang="en-US" dirty="0" err="1"/>
              <a:t>IMiDs</a:t>
            </a:r>
            <a:r>
              <a:rPr lang="en-US" dirty="0"/>
              <a:t> and </a:t>
            </a:r>
            <a:r>
              <a:rPr lang="en-US" dirty="0" err="1"/>
              <a:t>CELMoDs</a:t>
            </a:r>
            <a:r>
              <a:rPr lang="en-GB" sz="2400" baseline="30000" noProof="0" dirty="0"/>
              <a:t>®</a:t>
            </a:r>
            <a:r>
              <a:rPr lang="en-US" dirty="0"/>
              <a:t> bind </a:t>
            </a:r>
            <a:r>
              <a:rPr lang="en-US" dirty="0" err="1"/>
              <a:t>Ikaros</a:t>
            </a:r>
            <a:r>
              <a:rPr lang="en-US" dirty="0"/>
              <a:t> family of zinc-finger proteins (IKZF1 </a:t>
            </a:r>
            <a:r>
              <a:rPr lang="en-US" dirty="0" err="1"/>
              <a:t>Ikaros</a:t>
            </a:r>
            <a:r>
              <a:rPr lang="en-US" dirty="0"/>
              <a:t> zinc-finger protein 1 and IKZF3 </a:t>
            </a:r>
            <a:r>
              <a:rPr lang="en-US" dirty="0" err="1"/>
              <a:t>Aiolos</a:t>
            </a:r>
            <a:r>
              <a:rPr lang="en-US" dirty="0"/>
              <a:t> zinc-finger protein 3) </a:t>
            </a:r>
          </a:p>
          <a:p>
            <a:endParaRPr lang="en-US" dirty="0"/>
          </a:p>
          <a:p>
            <a:r>
              <a:rPr lang="en-US" dirty="0"/>
              <a:t>Iberdomide has a higher affinity than either lenalidomide or pomalidomide for CRBN and more potently degrades IKZF1 and IKZF3 </a:t>
            </a:r>
          </a:p>
          <a:p>
            <a:endParaRPr lang="en-US" dirty="0"/>
          </a:p>
          <a:p>
            <a:r>
              <a:rPr lang="en-US" dirty="0"/>
              <a:t>CC-92480 has a unique and rapid degradation profile stemming from the enhanced efficiency to drive the formation of a protein-protein interaction between </a:t>
            </a:r>
            <a:r>
              <a:rPr lang="en-US" dirty="0" err="1"/>
              <a:t>Ikaros</a:t>
            </a:r>
            <a:r>
              <a:rPr lang="en-US" dirty="0"/>
              <a:t> and </a:t>
            </a:r>
            <a:r>
              <a:rPr lang="en-US" dirty="0" err="1"/>
              <a:t>Aiolos</a:t>
            </a:r>
            <a:r>
              <a:rPr lang="en-US" dirty="0"/>
              <a:t> and </a:t>
            </a:r>
            <a:r>
              <a:rPr lang="en-US" dirty="0" err="1"/>
              <a:t>CRBN</a:t>
            </a:r>
            <a:endParaRPr lang="en-US" dirty="0"/>
          </a:p>
          <a:p>
            <a:endParaRPr lang="en-US" dirty="0"/>
          </a:p>
          <a:p>
            <a:r>
              <a:rPr lang="en-US" dirty="0"/>
              <a:t>Both iberdomide and </a:t>
            </a:r>
            <a:r>
              <a:rPr lang="en-US" dirty="0" err="1"/>
              <a:t>mezigdomide</a:t>
            </a:r>
            <a:r>
              <a:rPr lang="en-US" dirty="0"/>
              <a:t> induce cytotoxic effects in a CRBN-dependent fashion that ultimately leads to the induction of apoptosis—even in the context of low or mutated </a:t>
            </a:r>
            <a:r>
              <a:rPr lang="en-US" dirty="0" err="1"/>
              <a:t>CRBN</a:t>
            </a:r>
            <a:r>
              <a:rPr lang="en-US" dirty="0"/>
              <a:t> protein</a:t>
            </a:r>
          </a:p>
        </p:txBody>
      </p:sp>
    </p:spTree>
    <p:extLst>
      <p:ext uri="{BB962C8B-B14F-4D97-AF65-F5344CB8AC3E}">
        <p14:creationId xmlns:p14="http://schemas.microsoft.com/office/powerpoint/2010/main" val="2932959120"/>
      </p:ext>
    </p:extLst>
  </p:cSld>
  <p:clrMapOvr>
    <a:masterClrMapping/>
  </p:clrMapOvr>
</p:sld>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971</Words>
  <Application>Microsoft Office PowerPoint</Application>
  <PresentationFormat>Widescreen</PresentationFormat>
  <Paragraphs>145</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Trebuchet MS</vt:lpstr>
      <vt:lpstr>2022 Hem Onc</vt:lpstr>
      <vt:lpstr>What is the Importance of Cereblon to the Mechanism of Action of Immunomodulatory Drugs and CELMoDs® in Multiple Myeloma (MM)?</vt:lpstr>
      <vt:lpstr>Disclaimer</vt:lpstr>
      <vt:lpstr>Cereblon</vt:lpstr>
      <vt:lpstr>Novel Cereblon E3 Ligase Modulators (CELMoD® agents) in Development</vt:lpstr>
      <vt:lpstr>Novel CELMoD® Agent: Iberdomide (preclinical data)</vt:lpstr>
      <vt:lpstr>Iberdomide Inhibits Proliferation in POM-Resistant Cell Lines</vt:lpstr>
      <vt:lpstr>Iberdomide (IBER) and Mezigdomide (CC-92480) Synergize With Other Anti-Myeloma Agents</vt:lpstr>
      <vt:lpstr>Take 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2022-08-23T17:44:27Z</dcterms:modified>
</cp:coreProperties>
</file>