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heme/theme2.xml" ContentType="application/vnd.openxmlformats-officedocument.theme+xml"/>
  <Override PartName="/ppt/tags/tag9.xml" ContentType="application/vnd.openxmlformats-officedocument.presentationml.tags+xml"/>
  <Override PartName="/ppt/notesSlides/notesSlide1.xml" ContentType="application/vnd.openxmlformats-officedocument.presentationml.notesSlide+xml"/>
  <Override PartName="/ppt/tags/tag10.xml" ContentType="application/vnd.openxmlformats-officedocument.presentationml.tags+xml"/>
  <Override PartName="/ppt/notesSlides/notesSlide2.xml" ContentType="application/vnd.openxmlformats-officedocument.presentationml.notesSlide+xml"/>
  <Override PartName="/ppt/tags/tag11.xml" ContentType="application/vnd.openxmlformats-officedocument.presentationml.tags+xml"/>
  <Override PartName="/ppt/notesSlides/notesSlide3.xml" ContentType="application/vnd.openxmlformats-officedocument.presentationml.notesSlide+xml"/>
  <Override PartName="/ppt/tags/tag12.xml" ContentType="application/vnd.openxmlformats-officedocument.presentationml.tags+xml"/>
  <Override PartName="/ppt/notesSlides/notesSlide4.xml" ContentType="application/vnd.openxmlformats-officedocument.presentationml.notesSlide+xml"/>
  <Override PartName="/ppt/tags/tag13.xml" ContentType="application/vnd.openxmlformats-officedocument.presentationml.tags+xml"/>
  <Override PartName="/ppt/notesSlides/notesSlide5.xml" ContentType="application/vnd.openxmlformats-officedocument.presentationml.notesSlide+xml"/>
  <Override PartName="/ppt/tags/tag14.xml" ContentType="application/vnd.openxmlformats-officedocument.presentationml.tags+xml"/>
  <Override PartName="/ppt/notesSlides/notesSlide6.xml" ContentType="application/vnd.openxmlformats-officedocument.presentationml.notesSlide+xml"/>
  <Override PartName="/ppt/tags/tag15.xml" ContentType="application/vnd.openxmlformats-officedocument.presentationml.tags+xml"/>
  <Override PartName="/ppt/notesSlides/notesSlide7.xml" ContentType="application/vnd.openxmlformats-officedocument.presentationml.notesSlide+xml"/>
  <Override PartName="/ppt/tags/tag16.xml" ContentType="application/vnd.openxmlformats-officedocument.presentationml.tags+xml"/>
  <Override PartName="/ppt/notesSlides/notesSlide8.xml" ContentType="application/vnd.openxmlformats-officedocument.presentationml.notesSlide+xml"/>
  <Override PartName="/ppt/tags/tag17.xml" ContentType="application/vnd.openxmlformats-officedocument.presentationml.tags+xml"/>
  <Override PartName="/ppt/notesSlides/notesSlide9.xml" ContentType="application/vnd.openxmlformats-officedocument.presentationml.notesSlide+xml"/>
  <Override PartName="/ppt/tags/tag18.xml" ContentType="application/vnd.openxmlformats-officedocument.presentationml.tags+xml"/>
  <Override PartName="/ppt/notesSlides/notesSlide10.xml" ContentType="application/vnd.openxmlformats-officedocument.presentationml.notesSlide+xml"/>
  <Override PartName="/ppt/tags/tag19.xml" ContentType="application/vnd.openxmlformats-officedocument.presentationml.tags+xml"/>
  <Override PartName="/ppt/notesSlides/notesSlide11.xml" ContentType="application/vnd.openxmlformats-officedocument.presentationml.notesSlide+xml"/>
  <Override PartName="/ppt/tags/tag20.xml" ContentType="application/vnd.openxmlformats-officedocument.presentationml.tags+xml"/>
  <Override PartName="/ppt/notesSlides/notesSlide12.xml" ContentType="application/vnd.openxmlformats-officedocument.presentationml.notesSlide+xml"/>
  <Override PartName="/ppt/tags/tag21.xml" ContentType="application/vnd.openxmlformats-officedocument.presentationml.tags+xml"/>
  <Override PartName="/ppt/notesSlides/notesSlide13.xml" ContentType="application/vnd.openxmlformats-officedocument.presentationml.notesSlide+xml"/>
  <Override PartName="/ppt/tags/tag22.xml" ContentType="application/vnd.openxmlformats-officedocument.presentationml.tags+xml"/>
  <Override PartName="/ppt/notesSlides/notesSlide14.xml" ContentType="application/vnd.openxmlformats-officedocument.presentationml.notesSlide+xml"/>
  <Override PartName="/ppt/tags/tag23.xml" ContentType="application/vnd.openxmlformats-officedocument.presentationml.tags+xml"/>
  <Override PartName="/ppt/notesSlides/notesSlide15.xml" ContentType="application/vnd.openxmlformats-officedocument.presentationml.notesSlide+xml"/>
  <Override PartName="/ppt/tags/tag24.xml" ContentType="application/vnd.openxmlformats-officedocument.presentationml.tags+xml"/>
  <Override PartName="/ppt/notesSlides/notesSlide16.xml" ContentType="application/vnd.openxmlformats-officedocument.presentationml.notesSlide+xml"/>
  <Override PartName="/ppt/tags/tag25.xml" ContentType="application/vnd.openxmlformats-officedocument.presentationml.tags+xml"/>
  <Override PartName="/ppt/notesSlides/notesSlide17.xml" ContentType="application/vnd.openxmlformats-officedocument.presentationml.notesSlide+xml"/>
  <Override PartName="/ppt/tags/tag26.xml" ContentType="application/vnd.openxmlformats-officedocument.presentationml.tags+xml"/>
  <Override PartName="/ppt/notesSlides/notesSlide18.xml" ContentType="application/vnd.openxmlformats-officedocument.presentationml.notesSlide+xml"/>
  <Override PartName="/ppt/tags/tag27.xml" ContentType="application/vnd.openxmlformats-officedocument.presentationml.tags+xml"/>
  <Override PartName="/ppt/notesSlides/notesSlide19.xml" ContentType="application/vnd.openxmlformats-officedocument.presentationml.notesSlide+xml"/>
  <Override PartName="/ppt/tags/tag28.xml" ContentType="application/vnd.openxmlformats-officedocument.presentationml.tags+xml"/>
  <Override PartName="/ppt/notesSlides/notesSlide20.xml" ContentType="application/vnd.openxmlformats-officedocument.presentationml.notesSlide+xml"/>
  <Override PartName="/ppt/tags/tag29.xml" ContentType="application/vnd.openxmlformats-officedocument.presentationml.tags+xml"/>
  <Override PartName="/ppt/notesSlides/notesSlide21.xml" ContentType="application/vnd.openxmlformats-officedocument.presentationml.notesSlide+xml"/>
  <Override PartName="/ppt/tags/tag30.xml" ContentType="application/vnd.openxmlformats-officedocument.presentationml.tags+xml"/>
  <Override PartName="/ppt/notesSlides/notesSlide2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tags/tag31.xml" ContentType="application/vnd.openxmlformats-officedocument.presentationml.tags+xml"/>
  <Override PartName="/ppt/notesSlides/notesSlide2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tags/tag32.xml" ContentType="application/vnd.openxmlformats-officedocument.presentationml.tags+xml"/>
  <Override PartName="/ppt/notesSlides/notesSlide24.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tags/tag33.xml" ContentType="application/vnd.openxmlformats-officedocument.presentationml.tags+xml"/>
  <Override PartName="/ppt/notesSlides/notesSlide25.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4.xml" ContentType="application/vnd.openxmlformats-officedocument.themeOverride+xml"/>
  <Override PartName="/ppt/tags/tag34.xml" ContentType="application/vnd.openxmlformats-officedocument.presentationml.tags+xml"/>
  <Override PartName="/ppt/notesSlides/notesSlide26.xml" ContentType="application/vnd.openxmlformats-officedocument.presentationml.notesSlide+xml"/>
  <Override PartName="/ppt/tags/tag35.xml" ContentType="application/vnd.openxmlformats-officedocument.presentationml.tags+xml"/>
  <Override PartName="/ppt/notesSlides/notesSlide27.xml" ContentType="application/vnd.openxmlformats-officedocument.presentationml.notesSlide+xml"/>
  <Override PartName="/ppt/tags/tag36.xml" ContentType="application/vnd.openxmlformats-officedocument.presentationml.tags+xml"/>
  <Override PartName="/ppt/notesSlides/notesSlide28.xml" ContentType="application/vnd.openxmlformats-officedocument.presentationml.notesSlide+xml"/>
  <Override PartName="/ppt/tags/tag37.xml" ContentType="application/vnd.openxmlformats-officedocument.presentationml.tags+xml"/>
  <Override PartName="/ppt/notesSlides/notesSlide29.xml" ContentType="application/vnd.openxmlformats-officedocument.presentationml.notesSlide+xml"/>
  <Override PartName="/ppt/tags/tag38.xml" ContentType="application/vnd.openxmlformats-officedocument.presentationml.tags+xml"/>
  <Override PartName="/ppt/notesSlides/notesSlide30.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60" r:id="rId1"/>
  </p:sldMasterIdLst>
  <p:notesMasterIdLst>
    <p:notesMasterId r:id="rId33"/>
  </p:notesMasterIdLst>
  <p:sldIdLst>
    <p:sldId id="365" r:id="rId2"/>
    <p:sldId id="256" r:id="rId3"/>
    <p:sldId id="367" r:id="rId4"/>
    <p:sldId id="410" r:id="rId5"/>
    <p:sldId id="308" r:id="rId6"/>
    <p:sldId id="393" r:id="rId7"/>
    <p:sldId id="391" r:id="rId8"/>
    <p:sldId id="392" r:id="rId9"/>
    <p:sldId id="355" r:id="rId10"/>
    <p:sldId id="394" r:id="rId11"/>
    <p:sldId id="395" r:id="rId12"/>
    <p:sldId id="396" r:id="rId13"/>
    <p:sldId id="385" r:id="rId14"/>
    <p:sldId id="397" r:id="rId15"/>
    <p:sldId id="398" r:id="rId16"/>
    <p:sldId id="390" r:id="rId17"/>
    <p:sldId id="399" r:id="rId18"/>
    <p:sldId id="400" r:id="rId19"/>
    <p:sldId id="401" r:id="rId20"/>
    <p:sldId id="402" r:id="rId21"/>
    <p:sldId id="411" r:id="rId22"/>
    <p:sldId id="403" r:id="rId23"/>
    <p:sldId id="388" r:id="rId24"/>
    <p:sldId id="404" r:id="rId25"/>
    <p:sldId id="405" r:id="rId26"/>
    <p:sldId id="406" r:id="rId27"/>
    <p:sldId id="389" r:id="rId28"/>
    <p:sldId id="383" r:id="rId29"/>
    <p:sldId id="407" r:id="rId30"/>
    <p:sldId id="408" r:id="rId31"/>
    <p:sldId id="409"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93" userDrawn="1">
          <p15:clr>
            <a:srgbClr val="A4A3A4"/>
          </p15:clr>
        </p15:guide>
        <p15:guide id="2" pos="3840" userDrawn="1">
          <p15:clr>
            <a:srgbClr val="A4A3A4"/>
          </p15:clr>
        </p15:guide>
        <p15:guide id="3" pos="456" userDrawn="1">
          <p15:clr>
            <a:srgbClr val="A4A3A4"/>
          </p15:clr>
        </p15:guide>
        <p15:guide id="4" orient="horz" pos="374" userDrawn="1">
          <p15:clr>
            <a:srgbClr val="A4A3A4"/>
          </p15:clr>
        </p15:guide>
        <p15:guide id="5" orient="horz" pos="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CB7C7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FB45322-0C84-4AFA-B67E-F7272BE0B5F5}" v="6" dt="2022-12-20T20:09:26.05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p:restoredTop sz="96327"/>
  </p:normalViewPr>
  <p:slideViewPr>
    <p:cSldViewPr snapToGrid="0">
      <p:cViewPr varScale="1">
        <p:scale>
          <a:sx n="95" d="100"/>
          <a:sy n="95" d="100"/>
        </p:scale>
        <p:origin x="114" y="540"/>
      </p:cViewPr>
      <p:guideLst>
        <p:guide orient="horz" pos="1993"/>
        <p:guide pos="3840"/>
        <p:guide pos="456"/>
        <p:guide orient="horz" pos="374"/>
        <p:guide orient="horz" pos="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8/10/relationships/authors" Target="authors.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1659826901064089"/>
          <c:y val="0.1033554283116021"/>
          <c:w val="0.70027763012266042"/>
          <c:h val="0.72557943947350689"/>
        </c:manualLayout>
      </c:layout>
      <c:barChart>
        <c:barDir val="col"/>
        <c:grouping val="stacked"/>
        <c:varyColors val="0"/>
        <c:ser>
          <c:idx val="0"/>
          <c:order val="0"/>
          <c:spPr>
            <a:solidFill>
              <a:srgbClr val="4B4B4B"/>
            </a:solidFill>
            <a:ln>
              <a:noFill/>
            </a:ln>
            <a:effectLst/>
          </c:spPr>
          <c:invertIfNegative val="0"/>
          <c:dLbls>
            <c:dLbl>
              <c:idx val="0"/>
              <c:tx>
                <c:rich>
                  <a:bodyPr/>
                  <a:lstStyle/>
                  <a:p>
                    <a:r>
                      <a:rPr lang="en-US" dirty="0"/>
                      <a:t>3 (</a:t>
                    </a:r>
                    <a:fld id="{319F1DAC-16BC-4595-9F85-D2296386A7C7}"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9C0D-4370-B58C-25037BEA588C}"/>
                </c:ext>
              </c:extLst>
            </c:dLbl>
            <c:dLbl>
              <c:idx val="1"/>
              <c:tx>
                <c:rich>
                  <a:bodyPr/>
                  <a:lstStyle/>
                  <a:p>
                    <a:r>
                      <a:rPr lang="en-US" dirty="0"/>
                      <a:t>2 (</a:t>
                    </a:r>
                    <a:fld id="{07334263-775E-40A6-AAC5-63FBF3A426BE}"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9C0D-4370-B58C-25037BEA588C}"/>
                </c:ext>
              </c:extLst>
            </c:dLbl>
            <c:dLbl>
              <c:idx val="2"/>
              <c:delete val="1"/>
              <c:extLst>
                <c:ext xmlns:c15="http://schemas.microsoft.com/office/drawing/2012/chart" uri="{CE6537A1-D6FC-4f65-9D91-7224C49458BB}"/>
                <c:ext xmlns:c16="http://schemas.microsoft.com/office/drawing/2014/chart" uri="{C3380CC4-5D6E-409C-BE32-E72D297353CC}">
                  <c16:uniqueId val="{00000002-9C0D-4370-B58C-25037BEA588C}"/>
                </c:ext>
              </c:extLst>
            </c:dLbl>
            <c:dLbl>
              <c:idx val="3"/>
              <c:tx>
                <c:rich>
                  <a:bodyPr/>
                  <a:lstStyle/>
                  <a:p>
                    <a:r>
                      <a:rPr lang="en-US" dirty="0"/>
                      <a:t>1 (</a:t>
                    </a:r>
                    <a:fld id="{E4AD73ED-A1A8-428C-BF1F-8BD0AE5E00D6}"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9C0D-4370-B58C-25037BEA588C}"/>
                </c:ext>
              </c:extLst>
            </c:dLbl>
            <c:spPr>
              <a:noFill/>
              <a:ln>
                <a:noFill/>
              </a:ln>
              <a:effectLst/>
            </c:spPr>
            <c:txPr>
              <a:bodyPr rot="0" spcFirstLastPara="1" vertOverflow="ellipsis" vert="horz" wrap="square" anchor="ctr" anchorCtr="1"/>
              <a:lstStyle/>
              <a:p>
                <a:pPr>
                  <a:defRPr sz="105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Sheet1!$B$2</c:f>
              <c:numCache>
                <c:formatCode>0.0</c:formatCode>
                <c:ptCount val="1"/>
                <c:pt idx="0">
                  <c:v>7.3</c:v>
                </c:pt>
              </c:numCache>
            </c:numRef>
          </c:val>
          <c:extLst>
            <c:ext xmlns:c15="http://schemas.microsoft.com/office/drawing/2012/chart" uri="{02D57815-91ED-43cb-92C2-25804820EDAC}">
              <c15:filteredSeriesTitle>
                <c15:tx>
                  <c:strRef>
                    <c:extLst>
                      <c:ext uri="{02D57815-91ED-43cb-92C2-25804820EDAC}">
                        <c15:formulaRef>
                          <c15:sqref>Sheet1!$B$1</c15:sqref>
                        </c15:formulaRef>
                      </c:ext>
                    </c:extLst>
                    <c:strCache>
                      <c:ptCount val="1"/>
                      <c:pt idx="0">
                        <c:v>NE</c:v>
                      </c:pt>
                    </c:strCache>
                  </c:strRef>
                </c15:tx>
              </c15:filteredSeriesTitle>
            </c:ext>
            <c:ext xmlns:c15="http://schemas.microsoft.com/office/drawing/2012/chart" uri="{02D57815-91ED-43cb-92C2-25804820EDAC}">
              <c15:filteredCategoryTitle>
                <c15:cat>
                  <c:strRef>
                    <c:extLst>
                      <c:ext uri="{02D57815-91ED-43cb-92C2-25804820EDAC}">
                        <c15:formulaRef>
                          <c15:sqref>Sheet1!$A$2</c15:sqref>
                        </c15:formulaRef>
                      </c:ext>
                    </c:extLst>
                    <c:strCache>
                      <c:ptCount val="1"/>
                      <c:pt idx="0">
                        <c:v>Anti-BCMA-exposed cohort
IBER + DEX
(N = 41)</c:v>
                      </c:pt>
                    </c:strCache>
                  </c:strRef>
                </c15:cat>
              </c15:filteredCategoryTitle>
            </c:ext>
            <c:ext xmlns:c16="http://schemas.microsoft.com/office/drawing/2014/chart" uri="{C3380CC4-5D6E-409C-BE32-E72D297353CC}">
              <c16:uniqueId val="{00000004-9C0D-4370-B58C-25037BEA588C}"/>
            </c:ext>
          </c:extLst>
        </c:ser>
        <c:ser>
          <c:idx val="1"/>
          <c:order val="1"/>
          <c:spPr>
            <a:solidFill>
              <a:srgbClr val="DF603A"/>
            </a:solidFill>
            <a:ln>
              <a:noFill/>
            </a:ln>
            <a:effectLst/>
          </c:spPr>
          <c:invertIfNegative val="0"/>
          <c:dLbls>
            <c:dLbl>
              <c:idx val="0"/>
              <c:tx>
                <c:rich>
                  <a:bodyPr/>
                  <a:lstStyle/>
                  <a:p>
                    <a:r>
                      <a:rPr lang="en-US" dirty="0"/>
                      <a:t>8 (</a:t>
                    </a:r>
                    <a:fld id="{CD164A19-38A7-4D3A-B6B0-0CB004A6A6A6}"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9C0D-4370-B58C-25037BEA588C}"/>
                </c:ext>
              </c:extLst>
            </c:dLbl>
            <c:dLbl>
              <c:idx val="1"/>
              <c:tx>
                <c:rich>
                  <a:bodyPr/>
                  <a:lstStyle/>
                  <a:p>
                    <a:r>
                      <a:rPr lang="en-US" dirty="0"/>
                      <a:t>4 (</a:t>
                    </a:r>
                    <a:fld id="{5F487551-2BB0-4AF5-8ED9-1992375E86CF}"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9C0D-4370-B58C-25037BEA588C}"/>
                </c:ext>
              </c:extLst>
            </c:dLbl>
            <c:dLbl>
              <c:idx val="2"/>
              <c:tx>
                <c:rich>
                  <a:bodyPr/>
                  <a:lstStyle/>
                  <a:p>
                    <a:r>
                      <a:rPr lang="en-US" dirty="0"/>
                      <a:t>3 (</a:t>
                    </a:r>
                    <a:fld id="{03A38163-366A-417D-8F66-E57A9CAF5558}"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9C0D-4370-B58C-25037BEA588C}"/>
                </c:ext>
              </c:extLst>
            </c:dLbl>
            <c:dLbl>
              <c:idx val="3"/>
              <c:tx>
                <c:rich>
                  <a:bodyPr/>
                  <a:lstStyle/>
                  <a:p>
                    <a:r>
                      <a:rPr lang="en-US" dirty="0"/>
                      <a:t>6 (</a:t>
                    </a:r>
                    <a:fld id="{70A422E4-3FA5-40F9-820E-2B669DCD8C77}"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9C0D-4370-B58C-25037BEA588C}"/>
                </c:ext>
              </c:extLst>
            </c:dLbl>
            <c:spPr>
              <a:noFill/>
              <a:ln>
                <a:noFill/>
              </a:ln>
              <a:effectLst/>
            </c:spPr>
            <c:txPr>
              <a:bodyPr rot="0" spcFirstLastPara="1" vertOverflow="ellipsis" vert="horz" wrap="square" anchor="ctr" anchorCtr="1"/>
              <a:lstStyle/>
              <a:p>
                <a:pPr>
                  <a:defRPr sz="105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Sheet1!$C$2</c:f>
              <c:numCache>
                <c:formatCode>0.0</c:formatCode>
                <c:ptCount val="1"/>
                <c:pt idx="0">
                  <c:v>19.5</c:v>
                </c:pt>
              </c:numCache>
            </c:numRef>
          </c:val>
          <c:extLst>
            <c:ext xmlns:c15="http://schemas.microsoft.com/office/drawing/2012/chart" uri="{02D57815-91ED-43cb-92C2-25804820EDAC}">
              <c15:filteredSeriesTitle>
                <c15:tx>
                  <c:strRef>
                    <c:extLst>
                      <c:ext uri="{02D57815-91ED-43cb-92C2-25804820EDAC}">
                        <c15:formulaRef>
                          <c15:sqref>Sheet1!$C$1</c15:sqref>
                        </c15:formulaRef>
                      </c:ext>
                    </c:extLst>
                    <c:strCache>
                      <c:ptCount val="1"/>
                      <c:pt idx="0">
                        <c:v>PD</c:v>
                      </c:pt>
                    </c:strCache>
                  </c:strRef>
                </c15:tx>
              </c15:filteredSeriesTitle>
            </c:ext>
            <c:ext xmlns:c15="http://schemas.microsoft.com/office/drawing/2012/chart" uri="{02D57815-91ED-43cb-92C2-25804820EDAC}">
              <c15:filteredCategoryTitle>
                <c15:cat>
                  <c:strRef>
                    <c:extLst>
                      <c:ext uri="{02D57815-91ED-43cb-92C2-25804820EDAC}">
                        <c15:formulaRef>
                          <c15:sqref>Sheet1!$A$2</c15:sqref>
                        </c15:formulaRef>
                      </c:ext>
                    </c:extLst>
                    <c:strCache>
                      <c:ptCount val="1"/>
                      <c:pt idx="0">
                        <c:v>Anti-BCMA-exposed cohort
IBER + DEX
(N = 41)</c:v>
                      </c:pt>
                    </c:strCache>
                  </c:strRef>
                </c15:cat>
              </c15:filteredCategoryTitle>
            </c:ext>
            <c:ext xmlns:c16="http://schemas.microsoft.com/office/drawing/2014/chart" uri="{C3380CC4-5D6E-409C-BE32-E72D297353CC}">
              <c16:uniqueId val="{00000009-9C0D-4370-B58C-25037BEA588C}"/>
            </c:ext>
          </c:extLst>
        </c:ser>
        <c:ser>
          <c:idx val="2"/>
          <c:order val="2"/>
          <c:spPr>
            <a:solidFill>
              <a:srgbClr val="097789"/>
            </a:solidFill>
            <a:ln>
              <a:noFill/>
            </a:ln>
            <a:effectLst/>
          </c:spPr>
          <c:invertIfNegative val="0"/>
          <c:dLbls>
            <c:dLbl>
              <c:idx val="0"/>
              <c:tx>
                <c:rich>
                  <a:bodyPr rot="0" spcFirstLastPara="1" vertOverflow="ellipsis" vert="horz" wrap="square" anchor="ctr" anchorCtr="1"/>
                  <a:lstStyle/>
                  <a:p>
                    <a:pPr>
                      <a:defRPr sz="1050" b="1" i="0" u="none" strike="noStrike" kern="1200" baseline="0">
                        <a:solidFill>
                          <a:schemeClr val="bg1"/>
                        </a:solidFill>
                        <a:latin typeface="+mn-lt"/>
                        <a:ea typeface="+mn-ea"/>
                        <a:cs typeface="+mn-cs"/>
                      </a:defRPr>
                    </a:pPr>
                    <a:r>
                      <a:rPr lang="en-US" sz="1050" b="1" dirty="0">
                        <a:solidFill>
                          <a:schemeClr val="bg1"/>
                        </a:solidFill>
                      </a:rPr>
                      <a:t>15 (</a:t>
                    </a:r>
                    <a:fld id="{AA8AF688-D33B-4D78-B0B7-F7B9E8454818}" type="VALUE">
                      <a:rPr lang="en-US" sz="1050" b="1" smtClean="0">
                        <a:solidFill>
                          <a:schemeClr val="bg1"/>
                        </a:solidFill>
                      </a:rPr>
                      <a:pPr>
                        <a:defRPr sz="1050" b="1">
                          <a:solidFill>
                            <a:schemeClr val="bg1"/>
                          </a:solidFill>
                        </a:defRPr>
                      </a:pPr>
                      <a:t>[VALUE]</a:t>
                    </a:fld>
                    <a:r>
                      <a:rPr lang="en-US" sz="1050" b="1" dirty="0">
                        <a:solidFill>
                          <a:schemeClr val="bg1"/>
                        </a:solidFill>
                      </a:rPr>
                      <a:t>)</a:t>
                    </a:r>
                  </a:p>
                </c:rich>
              </c:tx>
              <c:spPr>
                <a:noFill/>
                <a:ln>
                  <a:noFill/>
                </a:ln>
                <a:effectLst/>
              </c:spPr>
              <c:txPr>
                <a:bodyPr rot="0" spcFirstLastPara="1" vertOverflow="ellipsis" vert="horz" wrap="square" anchor="ctr" anchorCtr="1"/>
                <a:lstStyle/>
                <a:p>
                  <a:pPr>
                    <a:defRPr sz="105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layout>
                    <c:manualLayout>
                      <c:w val="0.23561217099715265"/>
                      <c:h val="9.151263381758161E-2"/>
                    </c:manualLayout>
                  </c15:layout>
                  <c15:dlblFieldTable/>
                  <c15:showDataLabelsRange val="0"/>
                </c:ext>
                <c:ext xmlns:c16="http://schemas.microsoft.com/office/drawing/2014/chart" uri="{C3380CC4-5D6E-409C-BE32-E72D297353CC}">
                  <c16:uniqueId val="{0000000A-9C0D-4370-B58C-25037BEA588C}"/>
                </c:ext>
              </c:extLst>
            </c:dLbl>
            <c:dLbl>
              <c:idx val="1"/>
              <c:tx>
                <c:rich>
                  <a:bodyPr/>
                  <a:lstStyle/>
                  <a:p>
                    <a:r>
                      <a:rPr lang="en-US" dirty="0"/>
                      <a:t>21 (</a:t>
                    </a:r>
                    <a:fld id="{207AA740-5BDB-4AC6-8035-AF799ED02523}"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B-9C0D-4370-B58C-25037BEA588C}"/>
                </c:ext>
              </c:extLst>
            </c:dLbl>
            <c:dLbl>
              <c:idx val="2"/>
              <c:tx>
                <c:rich>
                  <a:bodyPr/>
                  <a:lstStyle/>
                  <a:p>
                    <a:r>
                      <a:rPr lang="en-US" dirty="0"/>
                      <a:t>11 (</a:t>
                    </a:r>
                    <a:fld id="{3FD2AEA5-2419-4EAD-A7DC-AFF64209D8F0}"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C-9C0D-4370-B58C-25037BEA588C}"/>
                </c:ext>
              </c:extLst>
            </c:dLbl>
            <c:dLbl>
              <c:idx val="3"/>
              <c:tx>
                <c:rich>
                  <a:bodyPr/>
                  <a:lstStyle/>
                  <a:p>
                    <a:r>
                      <a:rPr lang="en-US" dirty="0"/>
                      <a:t>15 (</a:t>
                    </a:r>
                    <a:fld id="{9C36E315-507D-4905-915B-B905909EDA0C}"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9C0D-4370-B58C-25037BEA588C}"/>
                </c:ext>
              </c:extLst>
            </c:dLbl>
            <c:spPr>
              <a:noFill/>
              <a:ln>
                <a:noFill/>
              </a:ln>
              <a:effectLst/>
            </c:spPr>
            <c:txPr>
              <a:bodyPr rot="0" spcFirstLastPara="1" vertOverflow="ellipsis" vert="horz" wrap="square" anchor="ctr" anchorCtr="1"/>
              <a:lstStyle/>
              <a:p>
                <a:pPr>
                  <a:defRPr sz="105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Sheet1!$D$2</c:f>
              <c:numCache>
                <c:formatCode>0.0</c:formatCode>
                <c:ptCount val="1"/>
                <c:pt idx="0">
                  <c:v>36.6</c:v>
                </c:pt>
              </c:numCache>
            </c:numRef>
          </c:val>
          <c:extLst>
            <c:ext xmlns:c15="http://schemas.microsoft.com/office/drawing/2012/chart" uri="{02D57815-91ED-43cb-92C2-25804820EDAC}">
              <c15:filteredSeriesTitle>
                <c15:tx>
                  <c:strRef>
                    <c:extLst>
                      <c:ext uri="{02D57815-91ED-43cb-92C2-25804820EDAC}">
                        <c15:formulaRef>
                          <c15:sqref>Sheet1!$D$1</c15:sqref>
                        </c15:formulaRef>
                      </c:ext>
                    </c:extLst>
                    <c:strCache>
                      <c:ptCount val="1"/>
                      <c:pt idx="0">
                        <c:v>SD</c:v>
                      </c:pt>
                    </c:strCache>
                  </c:strRef>
                </c15:tx>
              </c15:filteredSeriesTitle>
            </c:ext>
            <c:ext xmlns:c15="http://schemas.microsoft.com/office/drawing/2012/chart" uri="{02D57815-91ED-43cb-92C2-25804820EDAC}">
              <c15:filteredCategoryTitle>
                <c15:cat>
                  <c:strRef>
                    <c:extLst>
                      <c:ext uri="{02D57815-91ED-43cb-92C2-25804820EDAC}">
                        <c15:formulaRef>
                          <c15:sqref>Sheet1!$A$2</c15:sqref>
                        </c15:formulaRef>
                      </c:ext>
                    </c:extLst>
                    <c:strCache>
                      <c:ptCount val="1"/>
                      <c:pt idx="0">
                        <c:v>Anti-BCMA-exposed cohort
IBER + DEX
(N = 41)</c:v>
                      </c:pt>
                    </c:strCache>
                  </c:strRef>
                </c15:cat>
              </c15:filteredCategoryTitle>
            </c:ext>
            <c:ext xmlns:c16="http://schemas.microsoft.com/office/drawing/2014/chart" uri="{C3380CC4-5D6E-409C-BE32-E72D297353CC}">
              <c16:uniqueId val="{0000000E-9C0D-4370-B58C-25037BEA588C}"/>
            </c:ext>
          </c:extLst>
        </c:ser>
        <c:ser>
          <c:idx val="3"/>
          <c:order val="3"/>
          <c:spPr>
            <a:solidFill>
              <a:srgbClr val="CDFFFF"/>
            </a:solidFill>
            <a:ln>
              <a:noFill/>
            </a:ln>
            <a:effectLst/>
          </c:spPr>
          <c:invertIfNegative val="0"/>
          <c:dLbls>
            <c:dLbl>
              <c:idx val="0"/>
              <c:layout>
                <c:manualLayout>
                  <c:x val="0.34766138550321674"/>
                  <c:y val="0"/>
                </c:manualLayout>
              </c:layout>
              <c:tx>
                <c:rich>
                  <a:bodyPr rot="0" spcFirstLastPara="1" vertOverflow="ellipsis" vert="horz" wrap="square" anchor="ctr" anchorCtr="1"/>
                  <a:lstStyle/>
                  <a:p>
                    <a:pPr>
                      <a:defRPr sz="1050" b="1" i="0" u="none" strike="noStrike" kern="1200" baseline="0">
                        <a:solidFill>
                          <a:schemeClr val="tx1"/>
                        </a:solidFill>
                        <a:latin typeface="+mn-lt"/>
                        <a:ea typeface="+mn-ea"/>
                        <a:cs typeface="+mn-cs"/>
                      </a:defRPr>
                    </a:pPr>
                    <a:r>
                      <a:rPr lang="en-US" sz="1050" b="1" dirty="0"/>
                      <a:t>1 (</a:t>
                    </a:r>
                    <a:fld id="{D69DA054-ABB8-410F-A9C5-88414BE52140}" type="VALUE">
                      <a:rPr lang="en-US" sz="1050" b="1" smtClean="0"/>
                      <a:pPr>
                        <a:defRPr sz="1050" b="1"/>
                      </a:pPr>
                      <a:t>[VALUE]</a:t>
                    </a:fld>
                    <a:r>
                      <a:rPr lang="en-US" sz="1050" b="1" dirty="0"/>
                      <a:t>)</a:t>
                    </a:r>
                  </a:p>
                </c:rich>
              </c:tx>
              <c:spPr>
                <a:noFill/>
                <a:ln>
                  <a:noFill/>
                </a:ln>
                <a:effectLst/>
              </c:spPr>
              <c:txPr>
                <a:bodyPr rot="0" spcFirstLastPara="1" vertOverflow="ellipsis" vert="horz" wrap="square" anchor="ctr" anchorCtr="1"/>
                <a:lstStyle/>
                <a:p>
                  <a:pPr>
                    <a:defRPr sz="1050"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F-9C0D-4370-B58C-25037BEA588C}"/>
                </c:ext>
              </c:extLst>
            </c:dLbl>
            <c:dLbl>
              <c:idx val="1"/>
              <c:delete val="1"/>
              <c:extLst>
                <c:ext xmlns:c15="http://schemas.microsoft.com/office/drawing/2012/chart" uri="{CE6537A1-D6FC-4f65-9D91-7224C49458BB}"/>
                <c:ext xmlns:c16="http://schemas.microsoft.com/office/drawing/2014/chart" uri="{C3380CC4-5D6E-409C-BE32-E72D297353CC}">
                  <c16:uniqueId val="{00000010-9C0D-4370-B58C-25037BEA588C}"/>
                </c:ext>
              </c:extLst>
            </c:dLbl>
            <c:dLbl>
              <c:idx val="2"/>
              <c:tx>
                <c:rich>
                  <a:bodyPr/>
                  <a:lstStyle/>
                  <a:p>
                    <a:r>
                      <a:rPr lang="en-US" dirty="0"/>
                      <a:t>1 (</a:t>
                    </a:r>
                    <a:fld id="{B89AFD26-87F3-4F06-8245-A2159C137F5B}"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1-9C0D-4370-B58C-25037BEA588C}"/>
                </c:ext>
              </c:extLst>
            </c:dLbl>
            <c:dLbl>
              <c:idx val="3"/>
              <c:tx>
                <c:rich>
                  <a:bodyPr/>
                  <a:lstStyle/>
                  <a:p>
                    <a:r>
                      <a:rPr lang="en-US" dirty="0"/>
                      <a:t>3 (</a:t>
                    </a:r>
                    <a:fld id="{7D9924A7-C2D9-434D-ABCD-BB5ED3416D03}"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2-9C0D-4370-B58C-25037BEA588C}"/>
                </c:ext>
              </c:extLst>
            </c:dLbl>
            <c:spPr>
              <a:noFill/>
              <a:ln>
                <a:noFill/>
              </a:ln>
              <a:effectLst/>
            </c:spPr>
            <c:txPr>
              <a:bodyPr rot="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rgbClr val="595454"/>
                      </a:solidFill>
                      <a:round/>
                    </a:ln>
                    <a:effectLst/>
                  </c:spPr>
                </c15:leaderLines>
              </c:ext>
            </c:extLst>
          </c:dLbls>
          <c:val>
            <c:numRef>
              <c:f>Sheet1!$E$2</c:f>
              <c:numCache>
                <c:formatCode>0.0</c:formatCode>
                <c:ptCount val="1"/>
                <c:pt idx="0">
                  <c:v>2.4</c:v>
                </c:pt>
              </c:numCache>
            </c:numRef>
          </c:val>
          <c:extLst>
            <c:ext xmlns:c15="http://schemas.microsoft.com/office/drawing/2012/chart" uri="{02D57815-91ED-43cb-92C2-25804820EDAC}">
              <c15:filteredSeriesTitle>
                <c15:tx>
                  <c:strRef>
                    <c:extLst>
                      <c:ext uri="{02D57815-91ED-43cb-92C2-25804820EDAC}">
                        <c15:formulaRef>
                          <c15:sqref>Sheet1!$E$1</c15:sqref>
                        </c15:formulaRef>
                      </c:ext>
                    </c:extLst>
                    <c:strCache>
                      <c:ptCount val="1"/>
                      <c:pt idx="0">
                        <c:v>MR</c:v>
                      </c:pt>
                    </c:strCache>
                  </c:strRef>
                </c15:tx>
              </c15:filteredSeriesTitle>
            </c:ext>
            <c:ext xmlns:c15="http://schemas.microsoft.com/office/drawing/2012/chart" uri="{02D57815-91ED-43cb-92C2-25804820EDAC}">
              <c15:filteredCategoryTitle>
                <c15:cat>
                  <c:strRef>
                    <c:extLst>
                      <c:ext uri="{02D57815-91ED-43cb-92C2-25804820EDAC}">
                        <c15:formulaRef>
                          <c15:sqref>Sheet1!$A$2</c15:sqref>
                        </c15:formulaRef>
                      </c:ext>
                    </c:extLst>
                    <c:strCache>
                      <c:ptCount val="1"/>
                      <c:pt idx="0">
                        <c:v>Anti-BCMA-exposed cohort
IBER + DEX
(N = 41)</c:v>
                      </c:pt>
                    </c:strCache>
                  </c:strRef>
                </c15:cat>
              </c15:filteredCategoryTitle>
            </c:ext>
            <c:ext xmlns:c16="http://schemas.microsoft.com/office/drawing/2014/chart" uri="{C3380CC4-5D6E-409C-BE32-E72D297353CC}">
              <c16:uniqueId val="{00000013-9C0D-4370-B58C-25037BEA588C}"/>
            </c:ext>
          </c:extLst>
        </c:ser>
        <c:ser>
          <c:idx val="4"/>
          <c:order val="4"/>
          <c:spPr>
            <a:solidFill>
              <a:srgbClr val="33D6F1"/>
            </a:solidFill>
            <a:ln>
              <a:noFill/>
            </a:ln>
            <a:effectLst/>
          </c:spPr>
          <c:invertIfNegative val="0"/>
          <c:dLbls>
            <c:dLbl>
              <c:idx val="0"/>
              <c:tx>
                <c:rich>
                  <a:bodyPr rot="0" spcFirstLastPara="1" vertOverflow="ellipsis" vert="horz" wrap="square" anchor="ctr" anchorCtr="1"/>
                  <a:lstStyle/>
                  <a:p>
                    <a:pPr>
                      <a:defRPr sz="1050" b="1" i="0" u="none" strike="noStrike" kern="1200" baseline="0">
                        <a:solidFill>
                          <a:schemeClr val="bg1"/>
                        </a:solidFill>
                        <a:latin typeface="+mn-lt"/>
                        <a:ea typeface="+mn-ea"/>
                        <a:cs typeface="+mn-cs"/>
                      </a:defRPr>
                    </a:pPr>
                    <a:r>
                      <a:rPr lang="en-US" sz="1050" b="1" dirty="0">
                        <a:solidFill>
                          <a:schemeClr val="bg1"/>
                        </a:solidFill>
                      </a:rPr>
                      <a:t>7 (</a:t>
                    </a:r>
                    <a:fld id="{864585E6-64B3-49A4-93DA-E0566823A5F7}" type="VALUE">
                      <a:rPr lang="en-US" sz="1050" b="1" smtClean="0">
                        <a:solidFill>
                          <a:schemeClr val="bg1"/>
                        </a:solidFill>
                      </a:rPr>
                      <a:pPr>
                        <a:defRPr sz="1050" b="1">
                          <a:solidFill>
                            <a:schemeClr val="bg1"/>
                          </a:solidFill>
                        </a:defRPr>
                      </a:pPr>
                      <a:t>[VALUE]</a:t>
                    </a:fld>
                    <a:r>
                      <a:rPr lang="en-US" sz="1050" b="1" dirty="0">
                        <a:solidFill>
                          <a:schemeClr val="bg1"/>
                        </a:solidFill>
                      </a:rPr>
                      <a:t>)</a:t>
                    </a:r>
                  </a:p>
                </c:rich>
              </c:tx>
              <c:spPr>
                <a:noFill/>
                <a:ln>
                  <a:noFill/>
                </a:ln>
                <a:effectLst/>
              </c:spPr>
              <c:txPr>
                <a:bodyPr rot="0" spcFirstLastPara="1" vertOverflow="ellipsis" vert="horz" wrap="square" anchor="ctr" anchorCtr="1"/>
                <a:lstStyle/>
                <a:p>
                  <a:pPr>
                    <a:defRPr sz="105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layout>
                    <c:manualLayout>
                      <c:w val="0.23721955441959292"/>
                      <c:h val="9.1512560516068153E-2"/>
                    </c:manualLayout>
                  </c15:layout>
                  <c15:dlblFieldTable/>
                  <c15:showDataLabelsRange val="0"/>
                </c:ext>
                <c:ext xmlns:c16="http://schemas.microsoft.com/office/drawing/2014/chart" uri="{C3380CC4-5D6E-409C-BE32-E72D297353CC}">
                  <c16:uniqueId val="{00000014-9C0D-4370-B58C-25037BEA588C}"/>
                </c:ext>
              </c:extLst>
            </c:dLbl>
            <c:dLbl>
              <c:idx val="1"/>
              <c:tx>
                <c:rich>
                  <a:bodyPr/>
                  <a:lstStyle/>
                  <a:p>
                    <a:r>
                      <a:rPr lang="en-US" dirty="0"/>
                      <a:t>4 (</a:t>
                    </a:r>
                    <a:fld id="{DD660CA0-1089-4C72-8007-66152F51B6F7}"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5-9C0D-4370-B58C-25037BEA588C}"/>
                </c:ext>
              </c:extLst>
            </c:dLbl>
            <c:dLbl>
              <c:idx val="2"/>
              <c:tx>
                <c:rich>
                  <a:bodyPr/>
                  <a:lstStyle/>
                  <a:p>
                    <a:r>
                      <a:rPr lang="en-US" dirty="0"/>
                      <a:t>7</a:t>
                    </a:r>
                    <a:r>
                      <a:rPr lang="en-US" baseline="0" dirty="0"/>
                      <a:t> (</a:t>
                    </a:r>
                    <a:fld id="{E44F394E-3ED4-4EEE-98CE-7339AFE00F1B}"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6-9C0D-4370-B58C-25037BEA588C}"/>
                </c:ext>
              </c:extLst>
            </c:dLbl>
            <c:dLbl>
              <c:idx val="3"/>
              <c:tx>
                <c:rich>
                  <a:bodyPr/>
                  <a:lstStyle/>
                  <a:p>
                    <a:r>
                      <a:rPr lang="en-US" baseline="0" dirty="0"/>
                      <a:t>6 (</a:t>
                    </a:r>
                    <a:fld id="{2FA8733D-B005-447F-9198-2C0D551A2DBE}"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7-9C0D-4370-B58C-25037BEA588C}"/>
                </c:ext>
              </c:extLst>
            </c:dLbl>
            <c:spPr>
              <a:noFill/>
              <a:ln>
                <a:noFill/>
              </a:ln>
              <a:effectLst/>
            </c:spPr>
            <c:txPr>
              <a:bodyPr rot="0" spcFirstLastPara="1" vertOverflow="ellipsis" vert="horz" wrap="square" anchor="ctr" anchorCtr="1"/>
              <a:lstStyle/>
              <a:p>
                <a:pPr>
                  <a:defRPr sz="105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Sheet1!$F$2</c:f>
              <c:numCache>
                <c:formatCode>0.0</c:formatCode>
                <c:ptCount val="1"/>
                <c:pt idx="0">
                  <c:v>17.100000000000001</c:v>
                </c:pt>
              </c:numCache>
            </c:numRef>
          </c:val>
          <c:extLst>
            <c:ext xmlns:c15="http://schemas.microsoft.com/office/drawing/2012/chart" uri="{02D57815-91ED-43cb-92C2-25804820EDAC}">
              <c15:filteredSeriesTitle>
                <c15:tx>
                  <c:strRef>
                    <c:extLst>
                      <c:ext uri="{02D57815-91ED-43cb-92C2-25804820EDAC}">
                        <c15:formulaRef>
                          <c15:sqref>Sheet1!$F$1</c15:sqref>
                        </c15:formulaRef>
                      </c:ext>
                    </c:extLst>
                    <c:strCache>
                      <c:ptCount val="1"/>
                      <c:pt idx="0">
                        <c:v>PR</c:v>
                      </c:pt>
                    </c:strCache>
                  </c:strRef>
                </c15:tx>
              </c15:filteredSeriesTitle>
            </c:ext>
            <c:ext xmlns:c15="http://schemas.microsoft.com/office/drawing/2012/chart" uri="{02D57815-91ED-43cb-92C2-25804820EDAC}">
              <c15:filteredCategoryTitle>
                <c15:cat>
                  <c:strRef>
                    <c:extLst>
                      <c:ext uri="{02D57815-91ED-43cb-92C2-25804820EDAC}">
                        <c15:formulaRef>
                          <c15:sqref>Sheet1!$A$2</c15:sqref>
                        </c15:formulaRef>
                      </c:ext>
                    </c:extLst>
                    <c:strCache>
                      <c:ptCount val="1"/>
                      <c:pt idx="0">
                        <c:v>Anti-BCMA-exposed cohort
IBER + DEX
(N = 41)</c:v>
                      </c:pt>
                    </c:strCache>
                  </c:strRef>
                </c15:cat>
              </c15:filteredCategoryTitle>
            </c:ext>
            <c:ext xmlns:c16="http://schemas.microsoft.com/office/drawing/2014/chart" uri="{C3380CC4-5D6E-409C-BE32-E72D297353CC}">
              <c16:uniqueId val="{00000018-9C0D-4370-B58C-25037BEA588C}"/>
            </c:ext>
          </c:extLst>
        </c:ser>
        <c:ser>
          <c:idx val="5"/>
          <c:order val="5"/>
          <c:spPr>
            <a:solidFill>
              <a:srgbClr val="009FBA"/>
            </a:solidFill>
            <a:ln>
              <a:noFill/>
            </a:ln>
            <a:effectLst/>
          </c:spPr>
          <c:invertIfNegative val="0"/>
          <c:dLbls>
            <c:dLbl>
              <c:idx val="0"/>
              <c:tx>
                <c:rich>
                  <a:bodyPr/>
                  <a:lstStyle/>
                  <a:p>
                    <a:r>
                      <a:rPr lang="en-US" dirty="0"/>
                      <a:t>4 (</a:t>
                    </a:r>
                    <a:fld id="{418D1771-A369-476A-B865-6D64A0CAFB16}"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9-9C0D-4370-B58C-25037BEA588C}"/>
                </c:ext>
              </c:extLst>
            </c:dLbl>
            <c:dLbl>
              <c:idx val="1"/>
              <c:tx>
                <c:rich>
                  <a:bodyPr/>
                  <a:lstStyle/>
                  <a:p>
                    <a:r>
                      <a:rPr lang="en-US" dirty="0"/>
                      <a:t>6 (</a:t>
                    </a:r>
                    <a:fld id="{0BF8FB8F-AA2C-4D80-9030-B1AFDE4F298C}"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A-9C0D-4370-B58C-25037BEA588C}"/>
                </c:ext>
              </c:extLst>
            </c:dLbl>
            <c:dLbl>
              <c:idx val="2"/>
              <c:tx>
                <c:rich>
                  <a:bodyPr/>
                  <a:lstStyle/>
                  <a:p>
                    <a:r>
                      <a:rPr lang="en-US" dirty="0"/>
                      <a:t>7 (</a:t>
                    </a:r>
                    <a:fld id="{871C3E4D-8C62-4120-88E3-B68024BC55E6}"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B-9C0D-4370-B58C-25037BEA588C}"/>
                </c:ext>
              </c:extLst>
            </c:dLbl>
            <c:dLbl>
              <c:idx val="3"/>
              <c:tx>
                <c:rich>
                  <a:bodyPr/>
                  <a:lstStyle/>
                  <a:p>
                    <a:r>
                      <a:rPr lang="en-US" dirty="0"/>
                      <a:t>1 (</a:t>
                    </a:r>
                    <a:fld id="{CC8EFAA9-ABF8-4076-9B86-0E137507306B}"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C-9C0D-4370-B58C-25037BEA588C}"/>
                </c:ext>
              </c:extLst>
            </c:dLbl>
            <c:spPr>
              <a:noFill/>
              <a:ln>
                <a:noFill/>
              </a:ln>
              <a:effectLst/>
            </c:spPr>
            <c:txPr>
              <a:bodyPr rot="0" spcFirstLastPara="1" vertOverflow="ellipsis" vert="horz" wrap="square" anchor="ctr" anchorCtr="1"/>
              <a:lstStyle/>
              <a:p>
                <a:pPr>
                  <a:defRPr sz="105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Sheet1!$G$2</c:f>
              <c:numCache>
                <c:formatCode>0.0</c:formatCode>
                <c:ptCount val="1"/>
                <c:pt idx="0">
                  <c:v>9.8000000000000007</c:v>
                </c:pt>
              </c:numCache>
            </c:numRef>
          </c:val>
          <c:extLst>
            <c:ext xmlns:c15="http://schemas.microsoft.com/office/drawing/2012/chart" uri="{02D57815-91ED-43cb-92C2-25804820EDAC}">
              <c15:filteredSeriesTitle>
                <c15:tx>
                  <c:strRef>
                    <c:extLst>
                      <c:ext uri="{02D57815-91ED-43cb-92C2-25804820EDAC}">
                        <c15:formulaRef>
                          <c15:sqref>Sheet1!$G$1</c15:sqref>
                        </c15:formulaRef>
                      </c:ext>
                    </c:extLst>
                    <c:strCache>
                      <c:ptCount val="1"/>
                      <c:pt idx="0">
                        <c:v>VGPR</c:v>
                      </c:pt>
                    </c:strCache>
                  </c:strRef>
                </c15:tx>
              </c15:filteredSeriesTitle>
            </c:ext>
            <c:ext xmlns:c15="http://schemas.microsoft.com/office/drawing/2012/chart" uri="{02D57815-91ED-43cb-92C2-25804820EDAC}">
              <c15:filteredCategoryTitle>
                <c15:cat>
                  <c:strRef>
                    <c:extLst>
                      <c:ext uri="{02D57815-91ED-43cb-92C2-25804820EDAC}">
                        <c15:formulaRef>
                          <c15:sqref>Sheet1!$A$2</c15:sqref>
                        </c15:formulaRef>
                      </c:ext>
                    </c:extLst>
                    <c:strCache>
                      <c:ptCount val="1"/>
                      <c:pt idx="0">
                        <c:v>Anti-BCMA-exposed cohort
IBER + DEX
(N = 41)</c:v>
                      </c:pt>
                    </c:strCache>
                  </c:strRef>
                </c15:cat>
              </c15:filteredCategoryTitle>
            </c:ext>
            <c:ext xmlns:c16="http://schemas.microsoft.com/office/drawing/2014/chart" uri="{C3380CC4-5D6E-409C-BE32-E72D297353CC}">
              <c16:uniqueId val="{0000001D-9C0D-4370-B58C-25037BEA588C}"/>
            </c:ext>
          </c:extLst>
        </c:ser>
        <c:ser>
          <c:idx val="6"/>
          <c:order val="6"/>
          <c:spPr>
            <a:solidFill>
              <a:srgbClr val="59FFB9">
                <a:lumMod val="75000"/>
              </a:srgbClr>
            </a:solidFill>
            <a:ln>
              <a:noFill/>
            </a:ln>
            <a:effectLst/>
          </c:spPr>
          <c:invertIfNegative val="0"/>
          <c:dLbls>
            <c:dLbl>
              <c:idx val="0"/>
              <c:layout>
                <c:manualLayout>
                  <c:x val="4.8541555905601934E-3"/>
                  <c:y val="-1.1748861257324548E-3"/>
                </c:manualLayout>
              </c:layout>
              <c:tx>
                <c:rich>
                  <a:bodyPr rot="0" spcFirstLastPara="1" vertOverflow="ellipsis" vert="horz" wrap="square" anchor="ctr" anchorCtr="1"/>
                  <a:lstStyle/>
                  <a:p>
                    <a:pPr>
                      <a:defRPr sz="1050" b="1" i="0" u="none" strike="noStrike" kern="1200" baseline="0">
                        <a:solidFill>
                          <a:schemeClr val="tx1"/>
                        </a:solidFill>
                        <a:latin typeface="+mn-lt"/>
                        <a:ea typeface="+mn-ea"/>
                        <a:cs typeface="+mn-cs"/>
                      </a:defRPr>
                    </a:pPr>
                    <a:r>
                      <a:rPr lang="en-US" sz="1050" dirty="0"/>
                      <a:t>2 (</a:t>
                    </a:r>
                    <a:fld id="{2C4066D8-BCF2-4AB4-96CC-A3779CA2EC5D}" type="VALUE">
                      <a:rPr lang="en-US" sz="1050"/>
                      <a:pPr>
                        <a:defRPr sz="1050" b="1"/>
                      </a:pPr>
                      <a:t>[VALUE]</a:t>
                    </a:fld>
                    <a:r>
                      <a:rPr lang="en-US" sz="1050" dirty="0"/>
                      <a:t>)</a:t>
                    </a:r>
                  </a:p>
                </c:rich>
              </c:tx>
              <c:spPr>
                <a:noFill/>
                <a:ln>
                  <a:noFill/>
                </a:ln>
                <a:effectLst/>
              </c:spPr>
              <c:txPr>
                <a:bodyPr rot="0" spcFirstLastPara="1" vertOverflow="ellipsis" vert="horz" wrap="square" anchor="ctr" anchorCtr="1"/>
                <a:lstStyle/>
                <a:p>
                  <a:pPr>
                    <a:defRPr sz="1050"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layout>
                    <c:manualLayout>
                      <c:w val="0.18451541216504455"/>
                      <c:h val="7.3034060620009292E-2"/>
                    </c:manualLayout>
                  </c15:layout>
                  <c15:dlblFieldTable/>
                  <c15:showDataLabelsRange val="0"/>
                </c:ext>
                <c:ext xmlns:c16="http://schemas.microsoft.com/office/drawing/2014/chart" uri="{C3380CC4-5D6E-409C-BE32-E72D297353CC}">
                  <c16:uniqueId val="{0000001E-9C0D-4370-B58C-25037BEA588C}"/>
                </c:ext>
              </c:extLst>
            </c:dLbl>
            <c:dLbl>
              <c:idx val="1"/>
              <c:tx>
                <c:rich>
                  <a:bodyPr/>
                  <a:lstStyle/>
                  <a:p>
                    <a:r>
                      <a:rPr lang="en-US" baseline="0" dirty="0"/>
                      <a:t>2 </a:t>
                    </a:r>
                    <a:r>
                      <a:rPr lang="en-US" dirty="0"/>
                      <a:t>(</a:t>
                    </a:r>
                    <a:fld id="{07F5AA60-3524-4D6B-87A0-E383111D6F31}" type="VALUE">
                      <a:rPr lang="en-US" smtClean="0"/>
                      <a:pPr/>
                      <a:t>[VALUE]</a:t>
                    </a:fld>
                    <a:r>
                      <a:rPr lang="en-US" dirty="0"/>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F-9C0D-4370-B58C-25037BEA588C}"/>
                </c:ext>
              </c:extLst>
            </c:dLbl>
            <c:dLbl>
              <c:idx val="2"/>
              <c:tx>
                <c:rich>
                  <a:bodyPr/>
                  <a:lstStyle/>
                  <a:p>
                    <a:r>
                      <a:rPr lang="en-US" dirty="0"/>
                      <a:t>1 (</a:t>
                    </a:r>
                    <a:fld id="{99A71D7F-D38E-48A4-B491-62761FE3F161}" type="VALUE">
                      <a:rPr lang="en-US" smtClean="0"/>
                      <a:pPr/>
                      <a:t>[VALUE]</a:t>
                    </a:fld>
                    <a:r>
                      <a:rPr lang="en-US" dirty="0"/>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20-9C0D-4370-B58C-25037BEA588C}"/>
                </c:ext>
              </c:extLst>
            </c:dLbl>
            <c:dLbl>
              <c:idx val="3"/>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1-9C0D-4370-B58C-25037BEA588C}"/>
                </c:ext>
              </c:extLst>
            </c:dLbl>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rgbClr val="595454"/>
                      </a:solidFill>
                      <a:round/>
                    </a:ln>
                    <a:effectLst/>
                  </c:spPr>
                </c15:leaderLines>
              </c:ext>
            </c:extLst>
          </c:dLbls>
          <c:val>
            <c:numRef>
              <c:f>Sheet1!$H$2</c:f>
              <c:numCache>
                <c:formatCode>0.0</c:formatCode>
                <c:ptCount val="1"/>
                <c:pt idx="0">
                  <c:v>4.9000000000000004</c:v>
                </c:pt>
              </c:numCache>
            </c:numRef>
          </c:val>
          <c:extLst>
            <c:ext xmlns:c15="http://schemas.microsoft.com/office/drawing/2012/chart" uri="{02D57815-91ED-43cb-92C2-25804820EDAC}">
              <c15:filteredSeriesTitle>
                <c15:tx>
                  <c:strRef>
                    <c:extLst>
                      <c:ext uri="{02D57815-91ED-43cb-92C2-25804820EDAC}">
                        <c15:formulaRef>
                          <c15:sqref>Sheet1!$H$1</c15:sqref>
                        </c15:formulaRef>
                      </c:ext>
                    </c:extLst>
                    <c:strCache>
                      <c:ptCount val="1"/>
                      <c:pt idx="0">
                        <c:v>CR</c:v>
                      </c:pt>
                    </c:strCache>
                  </c:strRef>
                </c15:tx>
              </c15:filteredSeriesTitle>
            </c:ext>
            <c:ext xmlns:c15="http://schemas.microsoft.com/office/drawing/2012/chart" uri="{02D57815-91ED-43cb-92C2-25804820EDAC}">
              <c15:filteredCategoryTitle>
                <c15:cat>
                  <c:strRef>
                    <c:extLst>
                      <c:ext uri="{02D57815-91ED-43cb-92C2-25804820EDAC}">
                        <c15:formulaRef>
                          <c15:sqref>Sheet1!$A$2</c15:sqref>
                        </c15:formulaRef>
                      </c:ext>
                    </c:extLst>
                    <c:strCache>
                      <c:ptCount val="1"/>
                      <c:pt idx="0">
                        <c:v>Anti-BCMA-exposed cohort
IBER + DEX
(N = 41)</c:v>
                      </c:pt>
                    </c:strCache>
                  </c:strRef>
                </c15:cat>
              </c15:filteredCategoryTitle>
            </c:ext>
            <c:ext xmlns:c16="http://schemas.microsoft.com/office/drawing/2014/chart" uri="{C3380CC4-5D6E-409C-BE32-E72D297353CC}">
              <c16:uniqueId val="{00000022-9C0D-4370-B58C-25037BEA588C}"/>
            </c:ext>
          </c:extLst>
        </c:ser>
        <c:ser>
          <c:idx val="7"/>
          <c:order val="7"/>
          <c:spPr>
            <a:solidFill>
              <a:srgbClr val="138967"/>
            </a:solidFill>
            <a:ln>
              <a:noFill/>
            </a:ln>
            <a:effectLst/>
          </c:spPr>
          <c:invertIfNegative val="0"/>
          <c:dLbls>
            <c:dLbl>
              <c:idx val="0"/>
              <c:layout>
                <c:manualLayout>
                  <c:x val="-0.16877857811014291"/>
                  <c:y val="-4.1100664467484456E-2"/>
                </c:manualLayout>
              </c:layout>
              <c:tx>
                <c:rich>
                  <a:bodyPr/>
                  <a:lstStyle/>
                  <a:p>
                    <a:r>
                      <a:rPr lang="en-US" dirty="0">
                        <a:solidFill>
                          <a:srgbClr val="595454"/>
                        </a:solidFill>
                      </a:rPr>
                      <a:t>1 (</a:t>
                    </a:r>
                    <a:fld id="{8C078958-ABE7-4A2B-A514-34ADB8E34239}" type="VALUE">
                      <a:rPr lang="en-US" smtClean="0">
                        <a:solidFill>
                          <a:srgbClr val="595454"/>
                        </a:solidFill>
                      </a:rPr>
                      <a:pPr/>
                      <a:t>[VALUE]</a:t>
                    </a:fld>
                    <a:r>
                      <a:rPr lang="en-US" dirty="0">
                        <a:solidFill>
                          <a:srgbClr val="595454"/>
                        </a:solidFill>
                      </a:rPr>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23-9C0D-4370-B58C-25037BEA588C}"/>
                </c:ext>
              </c:extLst>
            </c:dLbl>
            <c:dLbl>
              <c:idx val="1"/>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4-9C0D-4370-B58C-25037BEA588C}"/>
                </c:ext>
              </c:extLst>
            </c:dLbl>
            <c:dLbl>
              <c:idx val="2"/>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5-9C0D-4370-B58C-25037BEA588C}"/>
                </c:ext>
              </c:extLst>
            </c:dLbl>
            <c:dLbl>
              <c:idx val="3"/>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6-9C0D-4370-B58C-25037BEA588C}"/>
                </c:ext>
              </c:extLst>
            </c:dLbl>
            <c:spPr>
              <a:noFill/>
              <a:ln>
                <a:noFill/>
              </a:ln>
              <a:effectLst/>
            </c:spPr>
            <c:txPr>
              <a:bodyPr rot="0" spcFirstLastPara="1" vertOverflow="ellipsis" vert="horz" wrap="square" anchor="ctr" anchorCtr="1"/>
              <a:lstStyle/>
              <a:p>
                <a:pPr>
                  <a:defRPr sz="1050"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rgbClr val="4B4B4B"/>
                      </a:solidFill>
                      <a:round/>
                    </a:ln>
                    <a:effectLst/>
                  </c:spPr>
                </c15:leaderLines>
              </c:ext>
            </c:extLst>
          </c:dLbls>
          <c:val>
            <c:numRef>
              <c:f>Sheet1!$I$2</c:f>
              <c:numCache>
                <c:formatCode>0.0</c:formatCode>
                <c:ptCount val="1"/>
                <c:pt idx="0">
                  <c:v>2.4</c:v>
                </c:pt>
              </c:numCache>
            </c:numRef>
          </c:val>
          <c:extLst>
            <c:ext xmlns:c15="http://schemas.microsoft.com/office/drawing/2012/chart" uri="{02D57815-91ED-43cb-92C2-25804820EDAC}">
              <c15:filteredSeriesTitle>
                <c15:tx>
                  <c:strRef>
                    <c:extLst>
                      <c:ext uri="{02D57815-91ED-43cb-92C2-25804820EDAC}">
                        <c15:formulaRef>
                          <c15:sqref>Sheet1!$I$1</c15:sqref>
                        </c15:formulaRef>
                      </c:ext>
                    </c:extLst>
                    <c:strCache>
                      <c:ptCount val="1"/>
                      <c:pt idx="0">
                        <c:v>sCR</c:v>
                      </c:pt>
                    </c:strCache>
                  </c:strRef>
                </c15:tx>
              </c15:filteredSeriesTitle>
            </c:ext>
            <c:ext xmlns:c15="http://schemas.microsoft.com/office/drawing/2012/chart" uri="{02D57815-91ED-43cb-92C2-25804820EDAC}">
              <c15:filteredCategoryTitle>
                <c15:cat>
                  <c:strRef>
                    <c:extLst>
                      <c:ext uri="{02D57815-91ED-43cb-92C2-25804820EDAC}">
                        <c15:formulaRef>
                          <c15:sqref>Sheet1!$A$2</c15:sqref>
                        </c15:formulaRef>
                      </c:ext>
                    </c:extLst>
                    <c:strCache>
                      <c:ptCount val="1"/>
                      <c:pt idx="0">
                        <c:v>Anti-BCMA-exposed cohort
IBER + DEX
(N = 41)</c:v>
                      </c:pt>
                    </c:strCache>
                  </c:strRef>
                </c15:cat>
              </c15:filteredCategoryTitle>
            </c:ext>
            <c:ext xmlns:c16="http://schemas.microsoft.com/office/drawing/2014/chart" uri="{C3380CC4-5D6E-409C-BE32-E72D297353CC}">
              <c16:uniqueId val="{00000027-9C0D-4370-B58C-25037BEA588C}"/>
            </c:ext>
          </c:extLst>
        </c:ser>
        <c:dLbls>
          <c:dLblPos val="ctr"/>
          <c:showLegendKey val="0"/>
          <c:showVal val="1"/>
          <c:showCatName val="0"/>
          <c:showSerName val="0"/>
          <c:showPercent val="0"/>
          <c:showBubbleSize val="0"/>
        </c:dLbls>
        <c:gapWidth val="50"/>
        <c:overlap val="100"/>
        <c:axId val="49535647"/>
        <c:axId val="50078015"/>
      </c:barChart>
      <c:catAx>
        <c:axId val="49535647"/>
        <c:scaling>
          <c:orientation val="minMax"/>
        </c:scaling>
        <c:delete val="0"/>
        <c:axPos val="b"/>
        <c:numFmt formatCode="General" sourceLinked="1"/>
        <c:majorTickMark val="none"/>
        <c:minorTickMark val="none"/>
        <c:tickLblPos val="nextTo"/>
        <c:spPr>
          <a:noFill/>
          <a:ln w="6350" cap="flat" cmpd="sng" algn="ctr">
            <a:solidFill>
              <a:schemeClr val="tx1"/>
            </a:solidFill>
            <a:round/>
          </a:ln>
          <a:effectLst/>
        </c:spPr>
        <c:txPr>
          <a:bodyPr rot="-600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crossAx val="50078015"/>
        <c:crosses val="autoZero"/>
        <c:auto val="1"/>
        <c:lblAlgn val="ctr"/>
        <c:lblOffset val="0"/>
        <c:noMultiLvlLbl val="0"/>
      </c:catAx>
      <c:valAx>
        <c:axId val="50078015"/>
        <c:scaling>
          <c:orientation val="minMax"/>
          <c:max val="100"/>
        </c:scaling>
        <c:delete val="0"/>
        <c:axPos val="l"/>
        <c:title>
          <c:tx>
            <c:rich>
              <a:bodyPr rot="-5400000" spcFirstLastPara="1" vertOverflow="ellipsis" vert="horz" wrap="square" anchor="ctr" anchorCtr="1"/>
              <a:lstStyle/>
              <a:p>
                <a:pPr>
                  <a:defRPr sz="1200" b="1" i="0" u="none" strike="noStrike" kern="1200" baseline="0">
                    <a:solidFill>
                      <a:schemeClr val="tx1"/>
                    </a:solidFill>
                    <a:latin typeface="+mn-lt"/>
                    <a:ea typeface="+mn-ea"/>
                    <a:cs typeface="+mn-cs"/>
                  </a:defRPr>
                </a:pPr>
                <a:r>
                  <a:rPr lang="en-US" b="1" dirty="0"/>
                  <a:t>Response, n (%)</a:t>
                </a:r>
              </a:p>
            </c:rich>
          </c:tx>
          <c:layout>
            <c:manualLayout>
              <c:xMode val="edge"/>
              <c:yMode val="edge"/>
              <c:x val="0"/>
              <c:y val="0.30373945604822034"/>
            </c:manualLayout>
          </c:layout>
          <c:overlay val="0"/>
          <c:spPr>
            <a:noFill/>
            <a:ln>
              <a:noFill/>
            </a:ln>
            <a:effectLst/>
          </c:spPr>
          <c:txPr>
            <a:bodyPr rot="-54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title>
        <c:numFmt formatCode="0" sourceLinked="0"/>
        <c:majorTickMark val="out"/>
        <c:minorTickMark val="none"/>
        <c:tickLblPos val="nextTo"/>
        <c:spPr>
          <a:noFill/>
          <a:ln w="6350">
            <a:solidFill>
              <a:schemeClr val="tx1"/>
            </a:solid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49535647"/>
        <c:crosses val="autoZero"/>
        <c:crossBetween val="between"/>
        <c:majorUnit val="20"/>
      </c:valAx>
      <c:spPr>
        <a:noFill/>
        <a:ln>
          <a:noFill/>
        </a:ln>
        <a:effectLst/>
      </c:spPr>
    </c:plotArea>
    <c:plotVisOnly val="1"/>
    <c:dispBlanksAs val="gap"/>
    <c:showDLblsOverMax val="0"/>
    <c:extLst/>
  </c:chart>
  <c:spPr>
    <a:noFill/>
    <a:ln>
      <a:noFill/>
    </a:ln>
    <a:effectLst/>
  </c:spPr>
  <c:txPr>
    <a:bodyPr/>
    <a:lstStyle/>
    <a:p>
      <a:pPr>
        <a:defRPr sz="1200">
          <a:solidFill>
            <a:schemeClr val="tx1"/>
          </a:solidFill>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1659826901064089"/>
          <c:y val="0.1033554283116021"/>
          <c:w val="0.70027763012266042"/>
          <c:h val="0.72557943947350689"/>
        </c:manualLayout>
      </c:layout>
      <c:barChart>
        <c:barDir val="col"/>
        <c:grouping val="stacked"/>
        <c:varyColors val="0"/>
        <c:ser>
          <c:idx val="0"/>
          <c:order val="0"/>
          <c:spPr>
            <a:solidFill>
              <a:srgbClr val="4B4B4B"/>
            </a:solidFill>
            <a:ln>
              <a:noFill/>
            </a:ln>
            <a:effectLst/>
          </c:spPr>
          <c:invertIfNegative val="0"/>
          <c:dLbls>
            <c:dLbl>
              <c:idx val="0"/>
              <c:tx>
                <c:rich>
                  <a:bodyPr/>
                  <a:lstStyle/>
                  <a:p>
                    <a:r>
                      <a:rPr lang="en-US" dirty="0"/>
                      <a:t>3 (</a:t>
                    </a:r>
                    <a:fld id="{319F1DAC-16BC-4595-9F85-D2296386A7C7}"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9C0D-4370-B58C-25037BEA588C}"/>
                </c:ext>
              </c:extLst>
            </c:dLbl>
            <c:dLbl>
              <c:idx val="1"/>
              <c:tx>
                <c:rich>
                  <a:bodyPr/>
                  <a:lstStyle/>
                  <a:p>
                    <a:r>
                      <a:rPr lang="en-US" dirty="0"/>
                      <a:t>2 (</a:t>
                    </a:r>
                    <a:fld id="{07334263-775E-40A6-AAC5-63FBF3A426BE}"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9C0D-4370-B58C-25037BEA588C}"/>
                </c:ext>
              </c:extLst>
            </c:dLbl>
            <c:dLbl>
              <c:idx val="2"/>
              <c:delete val="1"/>
              <c:extLst>
                <c:ext xmlns:c15="http://schemas.microsoft.com/office/drawing/2012/chart" uri="{CE6537A1-D6FC-4f65-9D91-7224C49458BB}"/>
                <c:ext xmlns:c16="http://schemas.microsoft.com/office/drawing/2014/chart" uri="{C3380CC4-5D6E-409C-BE32-E72D297353CC}">
                  <c16:uniqueId val="{00000002-9C0D-4370-B58C-25037BEA588C}"/>
                </c:ext>
              </c:extLst>
            </c:dLbl>
            <c:dLbl>
              <c:idx val="3"/>
              <c:tx>
                <c:rich>
                  <a:bodyPr/>
                  <a:lstStyle/>
                  <a:p>
                    <a:r>
                      <a:rPr lang="en-US" dirty="0"/>
                      <a:t>1 (</a:t>
                    </a:r>
                    <a:fld id="{E4AD73ED-A1A8-428C-BF1F-8BD0AE5E00D6}"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9C0D-4370-B58C-25037BEA588C}"/>
                </c:ext>
              </c:extLst>
            </c:dLbl>
            <c:spPr>
              <a:noFill/>
              <a:ln>
                <a:noFill/>
              </a:ln>
              <a:effectLst/>
            </c:spPr>
            <c:txPr>
              <a:bodyPr rot="0" spcFirstLastPara="1" vertOverflow="ellipsis" vert="horz" wrap="square" anchor="ctr" anchorCtr="1"/>
              <a:lstStyle/>
              <a:p>
                <a:pPr>
                  <a:defRPr sz="105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Sheet1!$B$2</c:f>
              <c:numCache>
                <c:formatCode>0.0</c:formatCode>
                <c:ptCount val="1"/>
                <c:pt idx="0">
                  <c:v>7.3</c:v>
                </c:pt>
              </c:numCache>
            </c:numRef>
          </c:val>
          <c:extLst>
            <c:ext xmlns:c15="http://schemas.microsoft.com/office/drawing/2012/chart" uri="{02D57815-91ED-43cb-92C2-25804820EDAC}">
              <c15:filteredSeriesTitle>
                <c15:tx>
                  <c:strRef>
                    <c:extLst>
                      <c:ext uri="{02D57815-91ED-43cb-92C2-25804820EDAC}">
                        <c15:formulaRef>
                          <c15:sqref>Sheet1!$B$1</c15:sqref>
                        </c15:formulaRef>
                      </c:ext>
                    </c:extLst>
                    <c:strCache>
                      <c:ptCount val="1"/>
                      <c:pt idx="0">
                        <c:v>NE</c:v>
                      </c:pt>
                    </c:strCache>
                  </c:strRef>
                </c15:tx>
              </c15:filteredSeriesTitle>
            </c:ext>
            <c:ext xmlns:c15="http://schemas.microsoft.com/office/drawing/2012/chart" uri="{02D57815-91ED-43cb-92C2-25804820EDAC}">
              <c15:filteredCategoryTitle>
                <c15:cat>
                  <c:strRef>
                    <c:extLst>
                      <c:ext uri="{02D57815-91ED-43cb-92C2-25804820EDAC}">
                        <c15:formulaRef>
                          <c15:sqref>Sheet1!$A$2</c15:sqref>
                        </c15:formulaRef>
                      </c:ext>
                    </c:extLst>
                    <c:strCache>
                      <c:ptCount val="1"/>
                      <c:pt idx="0">
                        <c:v>Anti-BCMA-exposed cohort
IBER + DEX
(N = 41)</c:v>
                      </c:pt>
                    </c:strCache>
                  </c:strRef>
                </c15:cat>
              </c15:filteredCategoryTitle>
            </c:ext>
            <c:ext xmlns:c16="http://schemas.microsoft.com/office/drawing/2014/chart" uri="{C3380CC4-5D6E-409C-BE32-E72D297353CC}">
              <c16:uniqueId val="{00000004-9C0D-4370-B58C-25037BEA588C}"/>
            </c:ext>
          </c:extLst>
        </c:ser>
        <c:ser>
          <c:idx val="1"/>
          <c:order val="1"/>
          <c:spPr>
            <a:solidFill>
              <a:srgbClr val="DF603A"/>
            </a:solidFill>
            <a:ln>
              <a:noFill/>
            </a:ln>
            <a:effectLst/>
          </c:spPr>
          <c:invertIfNegative val="0"/>
          <c:dLbls>
            <c:dLbl>
              <c:idx val="0"/>
              <c:tx>
                <c:rich>
                  <a:bodyPr/>
                  <a:lstStyle/>
                  <a:p>
                    <a:r>
                      <a:rPr lang="en-US" dirty="0"/>
                      <a:t>8 (</a:t>
                    </a:r>
                    <a:fld id="{CD164A19-38A7-4D3A-B6B0-0CB004A6A6A6}"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9C0D-4370-B58C-25037BEA588C}"/>
                </c:ext>
              </c:extLst>
            </c:dLbl>
            <c:dLbl>
              <c:idx val="1"/>
              <c:tx>
                <c:rich>
                  <a:bodyPr/>
                  <a:lstStyle/>
                  <a:p>
                    <a:r>
                      <a:rPr lang="en-US" dirty="0"/>
                      <a:t>4 (</a:t>
                    </a:r>
                    <a:fld id="{5F487551-2BB0-4AF5-8ED9-1992375E86CF}"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9C0D-4370-B58C-25037BEA588C}"/>
                </c:ext>
              </c:extLst>
            </c:dLbl>
            <c:dLbl>
              <c:idx val="2"/>
              <c:tx>
                <c:rich>
                  <a:bodyPr/>
                  <a:lstStyle/>
                  <a:p>
                    <a:r>
                      <a:rPr lang="en-US" dirty="0"/>
                      <a:t>3 (</a:t>
                    </a:r>
                    <a:fld id="{03A38163-366A-417D-8F66-E57A9CAF5558}"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9C0D-4370-B58C-25037BEA588C}"/>
                </c:ext>
              </c:extLst>
            </c:dLbl>
            <c:dLbl>
              <c:idx val="3"/>
              <c:tx>
                <c:rich>
                  <a:bodyPr/>
                  <a:lstStyle/>
                  <a:p>
                    <a:r>
                      <a:rPr lang="en-US" dirty="0"/>
                      <a:t>6 (</a:t>
                    </a:r>
                    <a:fld id="{70A422E4-3FA5-40F9-820E-2B669DCD8C77}"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9C0D-4370-B58C-25037BEA588C}"/>
                </c:ext>
              </c:extLst>
            </c:dLbl>
            <c:spPr>
              <a:noFill/>
              <a:ln>
                <a:noFill/>
              </a:ln>
              <a:effectLst/>
            </c:spPr>
            <c:txPr>
              <a:bodyPr rot="0" spcFirstLastPara="1" vertOverflow="ellipsis" vert="horz" wrap="square" anchor="ctr" anchorCtr="1"/>
              <a:lstStyle/>
              <a:p>
                <a:pPr>
                  <a:defRPr sz="105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Sheet1!$C$2</c:f>
              <c:numCache>
                <c:formatCode>0.0</c:formatCode>
                <c:ptCount val="1"/>
                <c:pt idx="0">
                  <c:v>19.5</c:v>
                </c:pt>
              </c:numCache>
            </c:numRef>
          </c:val>
          <c:extLst>
            <c:ext xmlns:c15="http://schemas.microsoft.com/office/drawing/2012/chart" uri="{02D57815-91ED-43cb-92C2-25804820EDAC}">
              <c15:filteredSeriesTitle>
                <c15:tx>
                  <c:strRef>
                    <c:extLst>
                      <c:ext uri="{02D57815-91ED-43cb-92C2-25804820EDAC}">
                        <c15:formulaRef>
                          <c15:sqref>Sheet1!$C$1</c15:sqref>
                        </c15:formulaRef>
                      </c:ext>
                    </c:extLst>
                    <c:strCache>
                      <c:ptCount val="1"/>
                      <c:pt idx="0">
                        <c:v>PD</c:v>
                      </c:pt>
                    </c:strCache>
                  </c:strRef>
                </c15:tx>
              </c15:filteredSeriesTitle>
            </c:ext>
            <c:ext xmlns:c15="http://schemas.microsoft.com/office/drawing/2012/chart" uri="{02D57815-91ED-43cb-92C2-25804820EDAC}">
              <c15:filteredCategoryTitle>
                <c15:cat>
                  <c:strRef>
                    <c:extLst>
                      <c:ext uri="{02D57815-91ED-43cb-92C2-25804820EDAC}">
                        <c15:formulaRef>
                          <c15:sqref>Sheet1!$A$2</c15:sqref>
                        </c15:formulaRef>
                      </c:ext>
                    </c:extLst>
                    <c:strCache>
                      <c:ptCount val="1"/>
                      <c:pt idx="0">
                        <c:v>Anti-BCMA-exposed cohort
IBER + DEX
(N = 41)</c:v>
                      </c:pt>
                    </c:strCache>
                  </c:strRef>
                </c15:cat>
              </c15:filteredCategoryTitle>
            </c:ext>
            <c:ext xmlns:c16="http://schemas.microsoft.com/office/drawing/2014/chart" uri="{C3380CC4-5D6E-409C-BE32-E72D297353CC}">
              <c16:uniqueId val="{00000009-9C0D-4370-B58C-25037BEA588C}"/>
            </c:ext>
          </c:extLst>
        </c:ser>
        <c:ser>
          <c:idx val="2"/>
          <c:order val="2"/>
          <c:spPr>
            <a:solidFill>
              <a:srgbClr val="097789"/>
            </a:solidFill>
            <a:ln>
              <a:noFill/>
            </a:ln>
            <a:effectLst/>
          </c:spPr>
          <c:invertIfNegative val="0"/>
          <c:dLbls>
            <c:dLbl>
              <c:idx val="0"/>
              <c:tx>
                <c:rich>
                  <a:bodyPr rot="0" spcFirstLastPara="1" vertOverflow="ellipsis" vert="horz" wrap="square" anchor="ctr" anchorCtr="1"/>
                  <a:lstStyle/>
                  <a:p>
                    <a:pPr>
                      <a:defRPr sz="1050" b="1" i="0" u="none" strike="noStrike" kern="1200" baseline="0">
                        <a:solidFill>
                          <a:schemeClr val="bg1"/>
                        </a:solidFill>
                        <a:latin typeface="+mn-lt"/>
                        <a:ea typeface="+mn-ea"/>
                        <a:cs typeface="+mn-cs"/>
                      </a:defRPr>
                    </a:pPr>
                    <a:r>
                      <a:rPr lang="en-US" sz="1050" b="1" dirty="0">
                        <a:solidFill>
                          <a:schemeClr val="bg1"/>
                        </a:solidFill>
                      </a:rPr>
                      <a:t>15 (</a:t>
                    </a:r>
                    <a:fld id="{AA8AF688-D33B-4D78-B0B7-F7B9E8454818}" type="VALUE">
                      <a:rPr lang="en-US" sz="1050" b="1" smtClean="0">
                        <a:solidFill>
                          <a:schemeClr val="bg1"/>
                        </a:solidFill>
                      </a:rPr>
                      <a:pPr>
                        <a:defRPr sz="1050" b="1">
                          <a:solidFill>
                            <a:schemeClr val="bg1"/>
                          </a:solidFill>
                        </a:defRPr>
                      </a:pPr>
                      <a:t>[VALUE]</a:t>
                    </a:fld>
                    <a:r>
                      <a:rPr lang="en-US" sz="1050" b="1" dirty="0">
                        <a:solidFill>
                          <a:schemeClr val="bg1"/>
                        </a:solidFill>
                      </a:rPr>
                      <a:t>)</a:t>
                    </a:r>
                  </a:p>
                </c:rich>
              </c:tx>
              <c:spPr>
                <a:noFill/>
                <a:ln>
                  <a:noFill/>
                </a:ln>
                <a:effectLst/>
              </c:spPr>
              <c:txPr>
                <a:bodyPr rot="0" spcFirstLastPara="1" vertOverflow="ellipsis" vert="horz" wrap="square" anchor="ctr" anchorCtr="1"/>
                <a:lstStyle/>
                <a:p>
                  <a:pPr>
                    <a:defRPr sz="105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layout>
                    <c:manualLayout>
                      <c:w val="0.23561217099715265"/>
                      <c:h val="9.151263381758161E-2"/>
                    </c:manualLayout>
                  </c15:layout>
                  <c15:dlblFieldTable/>
                  <c15:showDataLabelsRange val="0"/>
                </c:ext>
                <c:ext xmlns:c16="http://schemas.microsoft.com/office/drawing/2014/chart" uri="{C3380CC4-5D6E-409C-BE32-E72D297353CC}">
                  <c16:uniqueId val="{0000000A-9C0D-4370-B58C-25037BEA588C}"/>
                </c:ext>
              </c:extLst>
            </c:dLbl>
            <c:dLbl>
              <c:idx val="1"/>
              <c:tx>
                <c:rich>
                  <a:bodyPr/>
                  <a:lstStyle/>
                  <a:p>
                    <a:r>
                      <a:rPr lang="en-US" dirty="0"/>
                      <a:t>21 (</a:t>
                    </a:r>
                    <a:fld id="{207AA740-5BDB-4AC6-8035-AF799ED02523}"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B-9C0D-4370-B58C-25037BEA588C}"/>
                </c:ext>
              </c:extLst>
            </c:dLbl>
            <c:dLbl>
              <c:idx val="2"/>
              <c:tx>
                <c:rich>
                  <a:bodyPr/>
                  <a:lstStyle/>
                  <a:p>
                    <a:r>
                      <a:rPr lang="en-US" dirty="0"/>
                      <a:t>11 (</a:t>
                    </a:r>
                    <a:fld id="{3FD2AEA5-2419-4EAD-A7DC-AFF64209D8F0}"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C-9C0D-4370-B58C-25037BEA588C}"/>
                </c:ext>
              </c:extLst>
            </c:dLbl>
            <c:dLbl>
              <c:idx val="3"/>
              <c:tx>
                <c:rich>
                  <a:bodyPr/>
                  <a:lstStyle/>
                  <a:p>
                    <a:r>
                      <a:rPr lang="en-US" dirty="0"/>
                      <a:t>15 (</a:t>
                    </a:r>
                    <a:fld id="{9C36E315-507D-4905-915B-B905909EDA0C}"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9C0D-4370-B58C-25037BEA588C}"/>
                </c:ext>
              </c:extLst>
            </c:dLbl>
            <c:spPr>
              <a:noFill/>
              <a:ln>
                <a:noFill/>
              </a:ln>
              <a:effectLst/>
            </c:spPr>
            <c:txPr>
              <a:bodyPr rot="0" spcFirstLastPara="1" vertOverflow="ellipsis" vert="horz" wrap="square" anchor="ctr" anchorCtr="1"/>
              <a:lstStyle/>
              <a:p>
                <a:pPr>
                  <a:defRPr sz="105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Sheet1!$D$2</c:f>
              <c:numCache>
                <c:formatCode>0.0</c:formatCode>
                <c:ptCount val="1"/>
                <c:pt idx="0">
                  <c:v>36.6</c:v>
                </c:pt>
              </c:numCache>
            </c:numRef>
          </c:val>
          <c:extLst>
            <c:ext xmlns:c15="http://schemas.microsoft.com/office/drawing/2012/chart" uri="{02D57815-91ED-43cb-92C2-25804820EDAC}">
              <c15:filteredSeriesTitle>
                <c15:tx>
                  <c:strRef>
                    <c:extLst>
                      <c:ext uri="{02D57815-91ED-43cb-92C2-25804820EDAC}">
                        <c15:formulaRef>
                          <c15:sqref>Sheet1!$D$1</c15:sqref>
                        </c15:formulaRef>
                      </c:ext>
                    </c:extLst>
                    <c:strCache>
                      <c:ptCount val="1"/>
                      <c:pt idx="0">
                        <c:v>SD</c:v>
                      </c:pt>
                    </c:strCache>
                  </c:strRef>
                </c15:tx>
              </c15:filteredSeriesTitle>
            </c:ext>
            <c:ext xmlns:c15="http://schemas.microsoft.com/office/drawing/2012/chart" uri="{02D57815-91ED-43cb-92C2-25804820EDAC}">
              <c15:filteredCategoryTitle>
                <c15:cat>
                  <c:strRef>
                    <c:extLst>
                      <c:ext uri="{02D57815-91ED-43cb-92C2-25804820EDAC}">
                        <c15:formulaRef>
                          <c15:sqref>Sheet1!$A$2</c15:sqref>
                        </c15:formulaRef>
                      </c:ext>
                    </c:extLst>
                    <c:strCache>
                      <c:ptCount val="1"/>
                      <c:pt idx="0">
                        <c:v>Anti-BCMA-exposed cohort
IBER + DEX
(N = 41)</c:v>
                      </c:pt>
                    </c:strCache>
                  </c:strRef>
                </c15:cat>
              </c15:filteredCategoryTitle>
            </c:ext>
            <c:ext xmlns:c16="http://schemas.microsoft.com/office/drawing/2014/chart" uri="{C3380CC4-5D6E-409C-BE32-E72D297353CC}">
              <c16:uniqueId val="{0000000E-9C0D-4370-B58C-25037BEA588C}"/>
            </c:ext>
          </c:extLst>
        </c:ser>
        <c:ser>
          <c:idx val="3"/>
          <c:order val="3"/>
          <c:spPr>
            <a:solidFill>
              <a:srgbClr val="CDFFFF"/>
            </a:solidFill>
            <a:ln>
              <a:noFill/>
            </a:ln>
            <a:effectLst/>
          </c:spPr>
          <c:invertIfNegative val="0"/>
          <c:dLbls>
            <c:dLbl>
              <c:idx val="0"/>
              <c:layout>
                <c:manualLayout>
                  <c:x val="0.34766138550321674"/>
                  <c:y val="0"/>
                </c:manualLayout>
              </c:layout>
              <c:tx>
                <c:rich>
                  <a:bodyPr rot="0" spcFirstLastPara="1" vertOverflow="ellipsis" vert="horz" wrap="square" anchor="ctr" anchorCtr="1"/>
                  <a:lstStyle/>
                  <a:p>
                    <a:pPr>
                      <a:defRPr sz="1050" b="1" i="0" u="none" strike="noStrike" kern="1200" baseline="0">
                        <a:solidFill>
                          <a:schemeClr val="tx1"/>
                        </a:solidFill>
                        <a:latin typeface="+mn-lt"/>
                        <a:ea typeface="+mn-ea"/>
                        <a:cs typeface="+mn-cs"/>
                      </a:defRPr>
                    </a:pPr>
                    <a:r>
                      <a:rPr lang="en-US" sz="1050" b="1" dirty="0"/>
                      <a:t>1 (</a:t>
                    </a:r>
                    <a:fld id="{D69DA054-ABB8-410F-A9C5-88414BE52140}" type="VALUE">
                      <a:rPr lang="en-US" sz="1050" b="1" smtClean="0"/>
                      <a:pPr>
                        <a:defRPr sz="1050" b="1"/>
                      </a:pPr>
                      <a:t>[VALUE]</a:t>
                    </a:fld>
                    <a:r>
                      <a:rPr lang="en-US" sz="1050" b="1" dirty="0"/>
                      <a:t>)</a:t>
                    </a:r>
                  </a:p>
                </c:rich>
              </c:tx>
              <c:spPr>
                <a:noFill/>
                <a:ln>
                  <a:noFill/>
                </a:ln>
                <a:effectLst/>
              </c:spPr>
              <c:txPr>
                <a:bodyPr rot="0" spcFirstLastPara="1" vertOverflow="ellipsis" vert="horz" wrap="square" anchor="ctr" anchorCtr="1"/>
                <a:lstStyle/>
                <a:p>
                  <a:pPr>
                    <a:defRPr sz="1050"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F-9C0D-4370-B58C-25037BEA588C}"/>
                </c:ext>
              </c:extLst>
            </c:dLbl>
            <c:dLbl>
              <c:idx val="1"/>
              <c:delete val="1"/>
              <c:extLst>
                <c:ext xmlns:c15="http://schemas.microsoft.com/office/drawing/2012/chart" uri="{CE6537A1-D6FC-4f65-9D91-7224C49458BB}"/>
                <c:ext xmlns:c16="http://schemas.microsoft.com/office/drawing/2014/chart" uri="{C3380CC4-5D6E-409C-BE32-E72D297353CC}">
                  <c16:uniqueId val="{00000010-9C0D-4370-B58C-25037BEA588C}"/>
                </c:ext>
              </c:extLst>
            </c:dLbl>
            <c:dLbl>
              <c:idx val="2"/>
              <c:tx>
                <c:rich>
                  <a:bodyPr/>
                  <a:lstStyle/>
                  <a:p>
                    <a:r>
                      <a:rPr lang="en-US" dirty="0"/>
                      <a:t>1 (</a:t>
                    </a:r>
                    <a:fld id="{B89AFD26-87F3-4F06-8245-A2159C137F5B}"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1-9C0D-4370-B58C-25037BEA588C}"/>
                </c:ext>
              </c:extLst>
            </c:dLbl>
            <c:dLbl>
              <c:idx val="3"/>
              <c:tx>
                <c:rich>
                  <a:bodyPr/>
                  <a:lstStyle/>
                  <a:p>
                    <a:r>
                      <a:rPr lang="en-US" dirty="0"/>
                      <a:t>3 (</a:t>
                    </a:r>
                    <a:fld id="{7D9924A7-C2D9-434D-ABCD-BB5ED3416D03}"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2-9C0D-4370-B58C-25037BEA588C}"/>
                </c:ext>
              </c:extLst>
            </c:dLbl>
            <c:spPr>
              <a:noFill/>
              <a:ln>
                <a:noFill/>
              </a:ln>
              <a:effectLst/>
            </c:spPr>
            <c:txPr>
              <a:bodyPr rot="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rgbClr val="595454"/>
                      </a:solidFill>
                      <a:round/>
                    </a:ln>
                    <a:effectLst/>
                  </c:spPr>
                </c15:leaderLines>
              </c:ext>
            </c:extLst>
          </c:dLbls>
          <c:val>
            <c:numRef>
              <c:f>Sheet1!$E$2</c:f>
              <c:numCache>
                <c:formatCode>0.0</c:formatCode>
                <c:ptCount val="1"/>
                <c:pt idx="0">
                  <c:v>2.4</c:v>
                </c:pt>
              </c:numCache>
            </c:numRef>
          </c:val>
          <c:extLst>
            <c:ext xmlns:c15="http://schemas.microsoft.com/office/drawing/2012/chart" uri="{02D57815-91ED-43cb-92C2-25804820EDAC}">
              <c15:filteredSeriesTitle>
                <c15:tx>
                  <c:strRef>
                    <c:extLst>
                      <c:ext uri="{02D57815-91ED-43cb-92C2-25804820EDAC}">
                        <c15:formulaRef>
                          <c15:sqref>Sheet1!$E$1</c15:sqref>
                        </c15:formulaRef>
                      </c:ext>
                    </c:extLst>
                    <c:strCache>
                      <c:ptCount val="1"/>
                      <c:pt idx="0">
                        <c:v>MR</c:v>
                      </c:pt>
                    </c:strCache>
                  </c:strRef>
                </c15:tx>
              </c15:filteredSeriesTitle>
            </c:ext>
            <c:ext xmlns:c15="http://schemas.microsoft.com/office/drawing/2012/chart" uri="{02D57815-91ED-43cb-92C2-25804820EDAC}">
              <c15:filteredCategoryTitle>
                <c15:cat>
                  <c:strRef>
                    <c:extLst>
                      <c:ext uri="{02D57815-91ED-43cb-92C2-25804820EDAC}">
                        <c15:formulaRef>
                          <c15:sqref>Sheet1!$A$2</c15:sqref>
                        </c15:formulaRef>
                      </c:ext>
                    </c:extLst>
                    <c:strCache>
                      <c:ptCount val="1"/>
                      <c:pt idx="0">
                        <c:v>Anti-BCMA-exposed cohort
IBER + DEX
(N = 41)</c:v>
                      </c:pt>
                    </c:strCache>
                  </c:strRef>
                </c15:cat>
              </c15:filteredCategoryTitle>
            </c:ext>
            <c:ext xmlns:c16="http://schemas.microsoft.com/office/drawing/2014/chart" uri="{C3380CC4-5D6E-409C-BE32-E72D297353CC}">
              <c16:uniqueId val="{00000013-9C0D-4370-B58C-25037BEA588C}"/>
            </c:ext>
          </c:extLst>
        </c:ser>
        <c:ser>
          <c:idx val="4"/>
          <c:order val="4"/>
          <c:spPr>
            <a:solidFill>
              <a:srgbClr val="33D6F1"/>
            </a:solidFill>
            <a:ln>
              <a:noFill/>
            </a:ln>
            <a:effectLst/>
          </c:spPr>
          <c:invertIfNegative val="0"/>
          <c:dLbls>
            <c:dLbl>
              <c:idx val="0"/>
              <c:tx>
                <c:rich>
                  <a:bodyPr rot="0" spcFirstLastPara="1" vertOverflow="ellipsis" vert="horz" wrap="square" anchor="ctr" anchorCtr="1"/>
                  <a:lstStyle/>
                  <a:p>
                    <a:pPr>
                      <a:defRPr sz="1050" b="1" i="0" u="none" strike="noStrike" kern="1200" baseline="0">
                        <a:solidFill>
                          <a:schemeClr val="bg1"/>
                        </a:solidFill>
                        <a:latin typeface="+mn-lt"/>
                        <a:ea typeface="+mn-ea"/>
                        <a:cs typeface="+mn-cs"/>
                      </a:defRPr>
                    </a:pPr>
                    <a:r>
                      <a:rPr lang="en-US" sz="1050" b="1" dirty="0">
                        <a:solidFill>
                          <a:schemeClr val="bg1"/>
                        </a:solidFill>
                      </a:rPr>
                      <a:t>7 (</a:t>
                    </a:r>
                    <a:fld id="{864585E6-64B3-49A4-93DA-E0566823A5F7}" type="VALUE">
                      <a:rPr lang="en-US" sz="1050" b="1" smtClean="0">
                        <a:solidFill>
                          <a:schemeClr val="bg1"/>
                        </a:solidFill>
                      </a:rPr>
                      <a:pPr>
                        <a:defRPr sz="1050" b="1">
                          <a:solidFill>
                            <a:schemeClr val="bg1"/>
                          </a:solidFill>
                        </a:defRPr>
                      </a:pPr>
                      <a:t>[VALUE]</a:t>
                    </a:fld>
                    <a:r>
                      <a:rPr lang="en-US" sz="1050" b="1" dirty="0">
                        <a:solidFill>
                          <a:schemeClr val="bg1"/>
                        </a:solidFill>
                      </a:rPr>
                      <a:t>)</a:t>
                    </a:r>
                  </a:p>
                </c:rich>
              </c:tx>
              <c:spPr>
                <a:noFill/>
                <a:ln>
                  <a:noFill/>
                </a:ln>
                <a:effectLst/>
              </c:spPr>
              <c:txPr>
                <a:bodyPr rot="0" spcFirstLastPara="1" vertOverflow="ellipsis" vert="horz" wrap="square" anchor="ctr" anchorCtr="1"/>
                <a:lstStyle/>
                <a:p>
                  <a:pPr>
                    <a:defRPr sz="105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layout>
                    <c:manualLayout>
                      <c:w val="0.23721955441959292"/>
                      <c:h val="9.1512560516068153E-2"/>
                    </c:manualLayout>
                  </c15:layout>
                  <c15:dlblFieldTable/>
                  <c15:showDataLabelsRange val="0"/>
                </c:ext>
                <c:ext xmlns:c16="http://schemas.microsoft.com/office/drawing/2014/chart" uri="{C3380CC4-5D6E-409C-BE32-E72D297353CC}">
                  <c16:uniqueId val="{00000014-9C0D-4370-B58C-25037BEA588C}"/>
                </c:ext>
              </c:extLst>
            </c:dLbl>
            <c:dLbl>
              <c:idx val="1"/>
              <c:tx>
                <c:rich>
                  <a:bodyPr/>
                  <a:lstStyle/>
                  <a:p>
                    <a:r>
                      <a:rPr lang="en-US" dirty="0"/>
                      <a:t>4 (</a:t>
                    </a:r>
                    <a:fld id="{DD660CA0-1089-4C72-8007-66152F51B6F7}"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5-9C0D-4370-B58C-25037BEA588C}"/>
                </c:ext>
              </c:extLst>
            </c:dLbl>
            <c:dLbl>
              <c:idx val="2"/>
              <c:tx>
                <c:rich>
                  <a:bodyPr/>
                  <a:lstStyle/>
                  <a:p>
                    <a:r>
                      <a:rPr lang="en-US" dirty="0"/>
                      <a:t>7</a:t>
                    </a:r>
                    <a:r>
                      <a:rPr lang="en-US" baseline="0" dirty="0"/>
                      <a:t> (</a:t>
                    </a:r>
                    <a:fld id="{E44F394E-3ED4-4EEE-98CE-7339AFE00F1B}"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6-9C0D-4370-B58C-25037BEA588C}"/>
                </c:ext>
              </c:extLst>
            </c:dLbl>
            <c:dLbl>
              <c:idx val="3"/>
              <c:tx>
                <c:rich>
                  <a:bodyPr/>
                  <a:lstStyle/>
                  <a:p>
                    <a:r>
                      <a:rPr lang="en-US" baseline="0" dirty="0"/>
                      <a:t>6 (</a:t>
                    </a:r>
                    <a:fld id="{2FA8733D-B005-447F-9198-2C0D551A2DBE}"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7-9C0D-4370-B58C-25037BEA588C}"/>
                </c:ext>
              </c:extLst>
            </c:dLbl>
            <c:spPr>
              <a:noFill/>
              <a:ln>
                <a:noFill/>
              </a:ln>
              <a:effectLst/>
            </c:spPr>
            <c:txPr>
              <a:bodyPr rot="0" spcFirstLastPara="1" vertOverflow="ellipsis" vert="horz" wrap="square" anchor="ctr" anchorCtr="1"/>
              <a:lstStyle/>
              <a:p>
                <a:pPr>
                  <a:defRPr sz="105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Sheet1!$F$2</c:f>
              <c:numCache>
                <c:formatCode>0.0</c:formatCode>
                <c:ptCount val="1"/>
                <c:pt idx="0">
                  <c:v>17.100000000000001</c:v>
                </c:pt>
              </c:numCache>
            </c:numRef>
          </c:val>
          <c:extLst>
            <c:ext xmlns:c15="http://schemas.microsoft.com/office/drawing/2012/chart" uri="{02D57815-91ED-43cb-92C2-25804820EDAC}">
              <c15:filteredSeriesTitle>
                <c15:tx>
                  <c:strRef>
                    <c:extLst>
                      <c:ext uri="{02D57815-91ED-43cb-92C2-25804820EDAC}">
                        <c15:formulaRef>
                          <c15:sqref>Sheet1!$F$1</c15:sqref>
                        </c15:formulaRef>
                      </c:ext>
                    </c:extLst>
                    <c:strCache>
                      <c:ptCount val="1"/>
                      <c:pt idx="0">
                        <c:v>PR</c:v>
                      </c:pt>
                    </c:strCache>
                  </c:strRef>
                </c15:tx>
              </c15:filteredSeriesTitle>
            </c:ext>
            <c:ext xmlns:c15="http://schemas.microsoft.com/office/drawing/2012/chart" uri="{02D57815-91ED-43cb-92C2-25804820EDAC}">
              <c15:filteredCategoryTitle>
                <c15:cat>
                  <c:strRef>
                    <c:extLst>
                      <c:ext uri="{02D57815-91ED-43cb-92C2-25804820EDAC}">
                        <c15:formulaRef>
                          <c15:sqref>Sheet1!$A$2</c15:sqref>
                        </c15:formulaRef>
                      </c:ext>
                    </c:extLst>
                    <c:strCache>
                      <c:ptCount val="1"/>
                      <c:pt idx="0">
                        <c:v>Anti-BCMA-exposed cohort
IBER + DEX
(N = 41)</c:v>
                      </c:pt>
                    </c:strCache>
                  </c:strRef>
                </c15:cat>
              </c15:filteredCategoryTitle>
            </c:ext>
            <c:ext xmlns:c16="http://schemas.microsoft.com/office/drawing/2014/chart" uri="{C3380CC4-5D6E-409C-BE32-E72D297353CC}">
              <c16:uniqueId val="{00000018-9C0D-4370-B58C-25037BEA588C}"/>
            </c:ext>
          </c:extLst>
        </c:ser>
        <c:ser>
          <c:idx val="5"/>
          <c:order val="5"/>
          <c:spPr>
            <a:solidFill>
              <a:srgbClr val="009FBA"/>
            </a:solidFill>
            <a:ln>
              <a:noFill/>
            </a:ln>
            <a:effectLst/>
          </c:spPr>
          <c:invertIfNegative val="0"/>
          <c:dLbls>
            <c:dLbl>
              <c:idx val="0"/>
              <c:tx>
                <c:rich>
                  <a:bodyPr/>
                  <a:lstStyle/>
                  <a:p>
                    <a:r>
                      <a:rPr lang="en-US" dirty="0"/>
                      <a:t>4 (</a:t>
                    </a:r>
                    <a:fld id="{418D1771-A369-476A-B865-6D64A0CAFB16}"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9-9C0D-4370-B58C-25037BEA588C}"/>
                </c:ext>
              </c:extLst>
            </c:dLbl>
            <c:dLbl>
              <c:idx val="1"/>
              <c:tx>
                <c:rich>
                  <a:bodyPr/>
                  <a:lstStyle/>
                  <a:p>
                    <a:r>
                      <a:rPr lang="en-US" dirty="0"/>
                      <a:t>6 (</a:t>
                    </a:r>
                    <a:fld id="{0BF8FB8F-AA2C-4D80-9030-B1AFDE4F298C}"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A-9C0D-4370-B58C-25037BEA588C}"/>
                </c:ext>
              </c:extLst>
            </c:dLbl>
            <c:dLbl>
              <c:idx val="2"/>
              <c:tx>
                <c:rich>
                  <a:bodyPr/>
                  <a:lstStyle/>
                  <a:p>
                    <a:r>
                      <a:rPr lang="en-US" dirty="0"/>
                      <a:t>7 (</a:t>
                    </a:r>
                    <a:fld id="{871C3E4D-8C62-4120-88E3-B68024BC55E6}"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B-9C0D-4370-B58C-25037BEA588C}"/>
                </c:ext>
              </c:extLst>
            </c:dLbl>
            <c:dLbl>
              <c:idx val="3"/>
              <c:tx>
                <c:rich>
                  <a:bodyPr/>
                  <a:lstStyle/>
                  <a:p>
                    <a:r>
                      <a:rPr lang="en-US" dirty="0"/>
                      <a:t>1 (</a:t>
                    </a:r>
                    <a:fld id="{CC8EFAA9-ABF8-4076-9B86-0E137507306B}"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C-9C0D-4370-B58C-25037BEA588C}"/>
                </c:ext>
              </c:extLst>
            </c:dLbl>
            <c:spPr>
              <a:noFill/>
              <a:ln>
                <a:noFill/>
              </a:ln>
              <a:effectLst/>
            </c:spPr>
            <c:txPr>
              <a:bodyPr rot="0" spcFirstLastPara="1" vertOverflow="ellipsis" vert="horz" wrap="square" anchor="ctr" anchorCtr="1"/>
              <a:lstStyle/>
              <a:p>
                <a:pPr>
                  <a:defRPr sz="105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Sheet1!$G$2</c:f>
              <c:numCache>
                <c:formatCode>0.0</c:formatCode>
                <c:ptCount val="1"/>
                <c:pt idx="0">
                  <c:v>9.8000000000000007</c:v>
                </c:pt>
              </c:numCache>
            </c:numRef>
          </c:val>
          <c:extLst>
            <c:ext xmlns:c15="http://schemas.microsoft.com/office/drawing/2012/chart" uri="{02D57815-91ED-43cb-92C2-25804820EDAC}">
              <c15:filteredSeriesTitle>
                <c15:tx>
                  <c:strRef>
                    <c:extLst>
                      <c:ext uri="{02D57815-91ED-43cb-92C2-25804820EDAC}">
                        <c15:formulaRef>
                          <c15:sqref>Sheet1!$G$1</c15:sqref>
                        </c15:formulaRef>
                      </c:ext>
                    </c:extLst>
                    <c:strCache>
                      <c:ptCount val="1"/>
                      <c:pt idx="0">
                        <c:v>VGPR</c:v>
                      </c:pt>
                    </c:strCache>
                  </c:strRef>
                </c15:tx>
              </c15:filteredSeriesTitle>
            </c:ext>
            <c:ext xmlns:c15="http://schemas.microsoft.com/office/drawing/2012/chart" uri="{02D57815-91ED-43cb-92C2-25804820EDAC}">
              <c15:filteredCategoryTitle>
                <c15:cat>
                  <c:strRef>
                    <c:extLst>
                      <c:ext uri="{02D57815-91ED-43cb-92C2-25804820EDAC}">
                        <c15:formulaRef>
                          <c15:sqref>Sheet1!$A$2</c15:sqref>
                        </c15:formulaRef>
                      </c:ext>
                    </c:extLst>
                    <c:strCache>
                      <c:ptCount val="1"/>
                      <c:pt idx="0">
                        <c:v>Anti-BCMA-exposed cohort
IBER + DEX
(N = 41)</c:v>
                      </c:pt>
                    </c:strCache>
                  </c:strRef>
                </c15:cat>
              </c15:filteredCategoryTitle>
            </c:ext>
            <c:ext xmlns:c16="http://schemas.microsoft.com/office/drawing/2014/chart" uri="{C3380CC4-5D6E-409C-BE32-E72D297353CC}">
              <c16:uniqueId val="{0000001D-9C0D-4370-B58C-25037BEA588C}"/>
            </c:ext>
          </c:extLst>
        </c:ser>
        <c:ser>
          <c:idx val="6"/>
          <c:order val="6"/>
          <c:spPr>
            <a:solidFill>
              <a:srgbClr val="59FFB9">
                <a:lumMod val="75000"/>
              </a:srgbClr>
            </a:solidFill>
            <a:ln>
              <a:noFill/>
            </a:ln>
            <a:effectLst/>
          </c:spPr>
          <c:invertIfNegative val="0"/>
          <c:dLbls>
            <c:dLbl>
              <c:idx val="0"/>
              <c:layout>
                <c:manualLayout>
                  <c:x val="4.8541555905601934E-3"/>
                  <c:y val="-1.1748861257324548E-3"/>
                </c:manualLayout>
              </c:layout>
              <c:tx>
                <c:rich>
                  <a:bodyPr rot="0" spcFirstLastPara="1" vertOverflow="ellipsis" vert="horz" wrap="square" anchor="ctr" anchorCtr="1"/>
                  <a:lstStyle/>
                  <a:p>
                    <a:pPr>
                      <a:defRPr sz="1050" b="1" i="0" u="none" strike="noStrike" kern="1200" baseline="0">
                        <a:solidFill>
                          <a:schemeClr val="tx1"/>
                        </a:solidFill>
                        <a:latin typeface="+mn-lt"/>
                        <a:ea typeface="+mn-ea"/>
                        <a:cs typeface="+mn-cs"/>
                      </a:defRPr>
                    </a:pPr>
                    <a:r>
                      <a:rPr lang="en-US" sz="1050" dirty="0"/>
                      <a:t>2 (</a:t>
                    </a:r>
                    <a:fld id="{2C4066D8-BCF2-4AB4-96CC-A3779CA2EC5D}" type="VALUE">
                      <a:rPr lang="en-US" sz="1050"/>
                      <a:pPr>
                        <a:defRPr sz="1050" b="1"/>
                      </a:pPr>
                      <a:t>[VALUE]</a:t>
                    </a:fld>
                    <a:r>
                      <a:rPr lang="en-US" sz="1050" dirty="0"/>
                      <a:t>)</a:t>
                    </a:r>
                  </a:p>
                </c:rich>
              </c:tx>
              <c:spPr>
                <a:noFill/>
                <a:ln>
                  <a:noFill/>
                </a:ln>
                <a:effectLst/>
              </c:spPr>
              <c:txPr>
                <a:bodyPr rot="0" spcFirstLastPara="1" vertOverflow="ellipsis" vert="horz" wrap="square" anchor="ctr" anchorCtr="1"/>
                <a:lstStyle/>
                <a:p>
                  <a:pPr>
                    <a:defRPr sz="1050"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layout>
                    <c:manualLayout>
                      <c:w val="0.18451541216504455"/>
                      <c:h val="7.3034060620009292E-2"/>
                    </c:manualLayout>
                  </c15:layout>
                  <c15:dlblFieldTable/>
                  <c15:showDataLabelsRange val="0"/>
                </c:ext>
                <c:ext xmlns:c16="http://schemas.microsoft.com/office/drawing/2014/chart" uri="{C3380CC4-5D6E-409C-BE32-E72D297353CC}">
                  <c16:uniqueId val="{0000001E-9C0D-4370-B58C-25037BEA588C}"/>
                </c:ext>
              </c:extLst>
            </c:dLbl>
            <c:dLbl>
              <c:idx val="1"/>
              <c:tx>
                <c:rich>
                  <a:bodyPr/>
                  <a:lstStyle/>
                  <a:p>
                    <a:r>
                      <a:rPr lang="en-US" baseline="0" dirty="0"/>
                      <a:t>2 </a:t>
                    </a:r>
                    <a:r>
                      <a:rPr lang="en-US" dirty="0"/>
                      <a:t>(</a:t>
                    </a:r>
                    <a:fld id="{07F5AA60-3524-4D6B-87A0-E383111D6F31}" type="VALUE">
                      <a:rPr lang="en-US" smtClean="0"/>
                      <a:pPr/>
                      <a:t>[VALUE]</a:t>
                    </a:fld>
                    <a:r>
                      <a:rPr lang="en-US" dirty="0"/>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F-9C0D-4370-B58C-25037BEA588C}"/>
                </c:ext>
              </c:extLst>
            </c:dLbl>
            <c:dLbl>
              <c:idx val="2"/>
              <c:tx>
                <c:rich>
                  <a:bodyPr/>
                  <a:lstStyle/>
                  <a:p>
                    <a:r>
                      <a:rPr lang="en-US" dirty="0"/>
                      <a:t>1 (</a:t>
                    </a:r>
                    <a:fld id="{99A71D7F-D38E-48A4-B491-62761FE3F161}" type="VALUE">
                      <a:rPr lang="en-US" smtClean="0"/>
                      <a:pPr/>
                      <a:t>[VALUE]</a:t>
                    </a:fld>
                    <a:r>
                      <a:rPr lang="en-US" dirty="0"/>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20-9C0D-4370-B58C-25037BEA588C}"/>
                </c:ext>
              </c:extLst>
            </c:dLbl>
            <c:dLbl>
              <c:idx val="3"/>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1-9C0D-4370-B58C-25037BEA588C}"/>
                </c:ext>
              </c:extLst>
            </c:dLbl>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rgbClr val="595454"/>
                      </a:solidFill>
                      <a:round/>
                    </a:ln>
                    <a:effectLst/>
                  </c:spPr>
                </c15:leaderLines>
              </c:ext>
            </c:extLst>
          </c:dLbls>
          <c:val>
            <c:numRef>
              <c:f>Sheet1!$H$2</c:f>
              <c:numCache>
                <c:formatCode>0.0</c:formatCode>
                <c:ptCount val="1"/>
                <c:pt idx="0">
                  <c:v>4.9000000000000004</c:v>
                </c:pt>
              </c:numCache>
            </c:numRef>
          </c:val>
          <c:extLst>
            <c:ext xmlns:c15="http://schemas.microsoft.com/office/drawing/2012/chart" uri="{02D57815-91ED-43cb-92C2-25804820EDAC}">
              <c15:filteredSeriesTitle>
                <c15:tx>
                  <c:strRef>
                    <c:extLst>
                      <c:ext uri="{02D57815-91ED-43cb-92C2-25804820EDAC}">
                        <c15:formulaRef>
                          <c15:sqref>Sheet1!$H$1</c15:sqref>
                        </c15:formulaRef>
                      </c:ext>
                    </c:extLst>
                    <c:strCache>
                      <c:ptCount val="1"/>
                      <c:pt idx="0">
                        <c:v>CR</c:v>
                      </c:pt>
                    </c:strCache>
                  </c:strRef>
                </c15:tx>
              </c15:filteredSeriesTitle>
            </c:ext>
            <c:ext xmlns:c15="http://schemas.microsoft.com/office/drawing/2012/chart" uri="{02D57815-91ED-43cb-92C2-25804820EDAC}">
              <c15:filteredCategoryTitle>
                <c15:cat>
                  <c:strRef>
                    <c:extLst>
                      <c:ext uri="{02D57815-91ED-43cb-92C2-25804820EDAC}">
                        <c15:formulaRef>
                          <c15:sqref>Sheet1!$A$2</c15:sqref>
                        </c15:formulaRef>
                      </c:ext>
                    </c:extLst>
                    <c:strCache>
                      <c:ptCount val="1"/>
                      <c:pt idx="0">
                        <c:v>Anti-BCMA-exposed cohort
IBER + DEX
(N = 41)</c:v>
                      </c:pt>
                    </c:strCache>
                  </c:strRef>
                </c15:cat>
              </c15:filteredCategoryTitle>
            </c:ext>
            <c:ext xmlns:c16="http://schemas.microsoft.com/office/drawing/2014/chart" uri="{C3380CC4-5D6E-409C-BE32-E72D297353CC}">
              <c16:uniqueId val="{00000022-9C0D-4370-B58C-25037BEA588C}"/>
            </c:ext>
          </c:extLst>
        </c:ser>
        <c:ser>
          <c:idx val="7"/>
          <c:order val="7"/>
          <c:spPr>
            <a:solidFill>
              <a:srgbClr val="138967"/>
            </a:solidFill>
            <a:ln>
              <a:noFill/>
            </a:ln>
            <a:effectLst/>
          </c:spPr>
          <c:invertIfNegative val="0"/>
          <c:dLbls>
            <c:dLbl>
              <c:idx val="0"/>
              <c:layout>
                <c:manualLayout>
                  <c:x val="-0.16877857811014291"/>
                  <c:y val="-4.1100664467484456E-2"/>
                </c:manualLayout>
              </c:layout>
              <c:tx>
                <c:rich>
                  <a:bodyPr/>
                  <a:lstStyle/>
                  <a:p>
                    <a:r>
                      <a:rPr lang="en-US" dirty="0">
                        <a:solidFill>
                          <a:srgbClr val="595454"/>
                        </a:solidFill>
                      </a:rPr>
                      <a:t>1 (</a:t>
                    </a:r>
                    <a:fld id="{8C078958-ABE7-4A2B-A514-34ADB8E34239}" type="VALUE">
                      <a:rPr lang="en-US" smtClean="0">
                        <a:solidFill>
                          <a:srgbClr val="595454"/>
                        </a:solidFill>
                      </a:rPr>
                      <a:pPr/>
                      <a:t>[VALUE]</a:t>
                    </a:fld>
                    <a:r>
                      <a:rPr lang="en-US" dirty="0">
                        <a:solidFill>
                          <a:srgbClr val="595454"/>
                        </a:solidFill>
                      </a:rPr>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23-9C0D-4370-B58C-25037BEA588C}"/>
                </c:ext>
              </c:extLst>
            </c:dLbl>
            <c:dLbl>
              <c:idx val="1"/>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4-9C0D-4370-B58C-25037BEA588C}"/>
                </c:ext>
              </c:extLst>
            </c:dLbl>
            <c:dLbl>
              <c:idx val="2"/>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5-9C0D-4370-B58C-25037BEA588C}"/>
                </c:ext>
              </c:extLst>
            </c:dLbl>
            <c:dLbl>
              <c:idx val="3"/>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6-9C0D-4370-B58C-25037BEA588C}"/>
                </c:ext>
              </c:extLst>
            </c:dLbl>
            <c:spPr>
              <a:noFill/>
              <a:ln>
                <a:noFill/>
              </a:ln>
              <a:effectLst/>
            </c:spPr>
            <c:txPr>
              <a:bodyPr rot="0" spcFirstLastPara="1" vertOverflow="ellipsis" vert="horz" wrap="square" anchor="ctr" anchorCtr="1"/>
              <a:lstStyle/>
              <a:p>
                <a:pPr>
                  <a:defRPr sz="1050"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rgbClr val="4B4B4B"/>
                      </a:solidFill>
                      <a:round/>
                    </a:ln>
                    <a:effectLst/>
                  </c:spPr>
                </c15:leaderLines>
              </c:ext>
            </c:extLst>
          </c:dLbls>
          <c:val>
            <c:numRef>
              <c:f>Sheet1!$I$2</c:f>
              <c:numCache>
                <c:formatCode>0.0</c:formatCode>
                <c:ptCount val="1"/>
                <c:pt idx="0">
                  <c:v>2.4</c:v>
                </c:pt>
              </c:numCache>
            </c:numRef>
          </c:val>
          <c:extLst>
            <c:ext xmlns:c15="http://schemas.microsoft.com/office/drawing/2012/chart" uri="{02D57815-91ED-43cb-92C2-25804820EDAC}">
              <c15:filteredSeriesTitle>
                <c15:tx>
                  <c:strRef>
                    <c:extLst>
                      <c:ext uri="{02D57815-91ED-43cb-92C2-25804820EDAC}">
                        <c15:formulaRef>
                          <c15:sqref>Sheet1!$I$1</c15:sqref>
                        </c15:formulaRef>
                      </c:ext>
                    </c:extLst>
                    <c:strCache>
                      <c:ptCount val="1"/>
                      <c:pt idx="0">
                        <c:v>sCR</c:v>
                      </c:pt>
                    </c:strCache>
                  </c:strRef>
                </c15:tx>
              </c15:filteredSeriesTitle>
            </c:ext>
            <c:ext xmlns:c15="http://schemas.microsoft.com/office/drawing/2012/chart" uri="{02D57815-91ED-43cb-92C2-25804820EDAC}">
              <c15:filteredCategoryTitle>
                <c15:cat>
                  <c:strRef>
                    <c:extLst>
                      <c:ext uri="{02D57815-91ED-43cb-92C2-25804820EDAC}">
                        <c15:formulaRef>
                          <c15:sqref>Sheet1!$A$2</c15:sqref>
                        </c15:formulaRef>
                      </c:ext>
                    </c:extLst>
                    <c:strCache>
                      <c:ptCount val="1"/>
                      <c:pt idx="0">
                        <c:v>Anti-BCMA-exposed cohort
IBER + DEX
(N = 41)</c:v>
                      </c:pt>
                    </c:strCache>
                  </c:strRef>
                </c15:cat>
              </c15:filteredCategoryTitle>
            </c:ext>
            <c:ext xmlns:c16="http://schemas.microsoft.com/office/drawing/2014/chart" uri="{C3380CC4-5D6E-409C-BE32-E72D297353CC}">
              <c16:uniqueId val="{00000027-9C0D-4370-B58C-25037BEA588C}"/>
            </c:ext>
          </c:extLst>
        </c:ser>
        <c:dLbls>
          <c:dLblPos val="ctr"/>
          <c:showLegendKey val="0"/>
          <c:showVal val="1"/>
          <c:showCatName val="0"/>
          <c:showSerName val="0"/>
          <c:showPercent val="0"/>
          <c:showBubbleSize val="0"/>
        </c:dLbls>
        <c:gapWidth val="50"/>
        <c:overlap val="100"/>
        <c:axId val="49535647"/>
        <c:axId val="50078015"/>
      </c:barChart>
      <c:catAx>
        <c:axId val="49535647"/>
        <c:scaling>
          <c:orientation val="minMax"/>
        </c:scaling>
        <c:delete val="0"/>
        <c:axPos val="b"/>
        <c:numFmt formatCode="General" sourceLinked="1"/>
        <c:majorTickMark val="none"/>
        <c:minorTickMark val="none"/>
        <c:tickLblPos val="nextTo"/>
        <c:spPr>
          <a:noFill/>
          <a:ln w="6350" cap="flat" cmpd="sng" algn="ctr">
            <a:solidFill>
              <a:schemeClr val="tx1"/>
            </a:solidFill>
            <a:round/>
          </a:ln>
          <a:effectLst/>
        </c:spPr>
        <c:txPr>
          <a:bodyPr rot="-600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crossAx val="50078015"/>
        <c:crosses val="autoZero"/>
        <c:auto val="1"/>
        <c:lblAlgn val="ctr"/>
        <c:lblOffset val="0"/>
        <c:noMultiLvlLbl val="0"/>
      </c:catAx>
      <c:valAx>
        <c:axId val="50078015"/>
        <c:scaling>
          <c:orientation val="minMax"/>
          <c:max val="100"/>
        </c:scaling>
        <c:delete val="0"/>
        <c:axPos val="l"/>
        <c:title>
          <c:tx>
            <c:rich>
              <a:bodyPr rot="-5400000" spcFirstLastPara="1" vertOverflow="ellipsis" vert="horz" wrap="square" anchor="ctr" anchorCtr="1"/>
              <a:lstStyle/>
              <a:p>
                <a:pPr>
                  <a:defRPr sz="1200" b="1" i="0" u="none" strike="noStrike" kern="1200" baseline="0">
                    <a:solidFill>
                      <a:schemeClr val="tx1"/>
                    </a:solidFill>
                    <a:latin typeface="+mn-lt"/>
                    <a:ea typeface="+mn-ea"/>
                    <a:cs typeface="+mn-cs"/>
                  </a:defRPr>
                </a:pPr>
                <a:r>
                  <a:rPr lang="en-US" b="1" dirty="0"/>
                  <a:t>Response, n (%)</a:t>
                </a:r>
              </a:p>
            </c:rich>
          </c:tx>
          <c:layout>
            <c:manualLayout>
              <c:xMode val="edge"/>
              <c:yMode val="edge"/>
              <c:x val="0"/>
              <c:y val="0.30373945604822034"/>
            </c:manualLayout>
          </c:layout>
          <c:overlay val="0"/>
          <c:spPr>
            <a:noFill/>
            <a:ln>
              <a:noFill/>
            </a:ln>
            <a:effectLst/>
          </c:spPr>
          <c:txPr>
            <a:bodyPr rot="-54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title>
        <c:numFmt formatCode="0" sourceLinked="0"/>
        <c:majorTickMark val="out"/>
        <c:minorTickMark val="none"/>
        <c:tickLblPos val="nextTo"/>
        <c:spPr>
          <a:noFill/>
          <a:ln w="6350">
            <a:solidFill>
              <a:schemeClr val="tx1"/>
            </a:solid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49535647"/>
        <c:crosses val="autoZero"/>
        <c:crossBetween val="between"/>
        <c:majorUnit val="20"/>
      </c:valAx>
      <c:spPr>
        <a:noFill/>
        <a:ln>
          <a:noFill/>
        </a:ln>
        <a:effectLst/>
      </c:spPr>
    </c:plotArea>
    <c:plotVisOnly val="1"/>
    <c:dispBlanksAs val="gap"/>
    <c:showDLblsOverMax val="0"/>
    <c:extLst/>
  </c:chart>
  <c:spPr>
    <a:noFill/>
    <a:ln>
      <a:noFill/>
    </a:ln>
    <a:effectLst/>
  </c:spPr>
  <c:txPr>
    <a:bodyPr/>
    <a:lstStyle/>
    <a:p>
      <a:pPr>
        <a:defRPr sz="1200">
          <a:solidFill>
            <a:schemeClr val="tx1"/>
          </a:solidFill>
        </a:defRPr>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1659826901064089"/>
          <c:y val="0.1033554283116021"/>
          <c:w val="0.70027763012266042"/>
          <c:h val="0.72557943947350689"/>
        </c:manualLayout>
      </c:layout>
      <c:barChart>
        <c:barDir val="col"/>
        <c:grouping val="stacked"/>
        <c:varyColors val="0"/>
        <c:ser>
          <c:idx val="0"/>
          <c:order val="0"/>
          <c:spPr>
            <a:solidFill>
              <a:srgbClr val="4B4B4B"/>
            </a:solidFill>
            <a:ln>
              <a:noFill/>
            </a:ln>
            <a:effectLst/>
          </c:spPr>
          <c:invertIfNegative val="0"/>
          <c:dLbls>
            <c:dLbl>
              <c:idx val="0"/>
              <c:tx>
                <c:rich>
                  <a:bodyPr/>
                  <a:lstStyle/>
                  <a:p>
                    <a:r>
                      <a:rPr lang="en-US" dirty="0"/>
                      <a:t>3 (</a:t>
                    </a:r>
                    <a:fld id="{319F1DAC-16BC-4595-9F85-D2296386A7C7}"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9C0D-4370-B58C-25037BEA588C}"/>
                </c:ext>
              </c:extLst>
            </c:dLbl>
            <c:dLbl>
              <c:idx val="1"/>
              <c:tx>
                <c:rich>
                  <a:bodyPr/>
                  <a:lstStyle/>
                  <a:p>
                    <a:r>
                      <a:rPr lang="en-US" dirty="0"/>
                      <a:t>2 (</a:t>
                    </a:r>
                    <a:fld id="{07334263-775E-40A6-AAC5-63FBF3A426BE}"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9C0D-4370-B58C-25037BEA588C}"/>
                </c:ext>
              </c:extLst>
            </c:dLbl>
            <c:dLbl>
              <c:idx val="2"/>
              <c:delete val="1"/>
              <c:extLst>
                <c:ext xmlns:c15="http://schemas.microsoft.com/office/drawing/2012/chart" uri="{CE6537A1-D6FC-4f65-9D91-7224C49458BB}"/>
                <c:ext xmlns:c16="http://schemas.microsoft.com/office/drawing/2014/chart" uri="{C3380CC4-5D6E-409C-BE32-E72D297353CC}">
                  <c16:uniqueId val="{00000002-9C0D-4370-B58C-25037BEA588C}"/>
                </c:ext>
              </c:extLst>
            </c:dLbl>
            <c:dLbl>
              <c:idx val="3"/>
              <c:tx>
                <c:rich>
                  <a:bodyPr/>
                  <a:lstStyle/>
                  <a:p>
                    <a:r>
                      <a:rPr lang="en-US" dirty="0"/>
                      <a:t>1 (</a:t>
                    </a:r>
                    <a:fld id="{E4AD73ED-A1A8-428C-BF1F-8BD0AE5E00D6}"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9C0D-4370-B58C-25037BEA588C}"/>
                </c:ext>
              </c:extLst>
            </c:dLbl>
            <c:spPr>
              <a:noFill/>
              <a:ln>
                <a:noFill/>
              </a:ln>
              <a:effectLst/>
            </c:spPr>
            <c:txPr>
              <a:bodyPr rot="0" spcFirstLastPara="1" vertOverflow="ellipsis" vert="horz" wrap="square" anchor="ctr" anchorCtr="1"/>
              <a:lstStyle/>
              <a:p>
                <a:pPr>
                  <a:defRPr sz="105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Sheet1!$B$2</c:f>
              <c:numCache>
                <c:formatCode>0.0</c:formatCode>
                <c:ptCount val="1"/>
                <c:pt idx="0">
                  <c:v>7.3</c:v>
                </c:pt>
              </c:numCache>
            </c:numRef>
          </c:val>
          <c:extLst>
            <c:ext xmlns:c15="http://schemas.microsoft.com/office/drawing/2012/chart" uri="{02D57815-91ED-43cb-92C2-25804820EDAC}">
              <c15:filteredSeriesTitle>
                <c15:tx>
                  <c:strRef>
                    <c:extLst>
                      <c:ext uri="{02D57815-91ED-43cb-92C2-25804820EDAC}">
                        <c15:formulaRef>
                          <c15:sqref>Sheet1!$B$1</c15:sqref>
                        </c15:formulaRef>
                      </c:ext>
                    </c:extLst>
                    <c:strCache>
                      <c:ptCount val="1"/>
                      <c:pt idx="0">
                        <c:v>NE</c:v>
                      </c:pt>
                    </c:strCache>
                  </c:strRef>
                </c15:tx>
              </c15:filteredSeriesTitle>
            </c:ext>
            <c:ext xmlns:c15="http://schemas.microsoft.com/office/drawing/2012/chart" uri="{02D57815-91ED-43cb-92C2-25804820EDAC}">
              <c15:filteredCategoryTitle>
                <c15:cat>
                  <c:strRef>
                    <c:extLst>
                      <c:ext uri="{02D57815-91ED-43cb-92C2-25804820EDAC}">
                        <c15:formulaRef>
                          <c15:sqref>Sheet1!$A$2</c15:sqref>
                        </c15:formulaRef>
                      </c:ext>
                    </c:extLst>
                    <c:strCache>
                      <c:ptCount val="1"/>
                      <c:pt idx="0">
                        <c:v>Anti-BCMA-exposed cohort
IBER + DEX
(N = 41)</c:v>
                      </c:pt>
                    </c:strCache>
                  </c:strRef>
                </c15:cat>
              </c15:filteredCategoryTitle>
            </c:ext>
            <c:ext xmlns:c16="http://schemas.microsoft.com/office/drawing/2014/chart" uri="{C3380CC4-5D6E-409C-BE32-E72D297353CC}">
              <c16:uniqueId val="{00000004-9C0D-4370-B58C-25037BEA588C}"/>
            </c:ext>
          </c:extLst>
        </c:ser>
        <c:ser>
          <c:idx val="1"/>
          <c:order val="1"/>
          <c:spPr>
            <a:solidFill>
              <a:srgbClr val="DF603A"/>
            </a:solidFill>
            <a:ln>
              <a:noFill/>
            </a:ln>
            <a:effectLst/>
          </c:spPr>
          <c:invertIfNegative val="0"/>
          <c:dLbls>
            <c:dLbl>
              <c:idx val="0"/>
              <c:tx>
                <c:rich>
                  <a:bodyPr/>
                  <a:lstStyle/>
                  <a:p>
                    <a:r>
                      <a:rPr lang="en-US" dirty="0"/>
                      <a:t>8 (</a:t>
                    </a:r>
                    <a:fld id="{CD164A19-38A7-4D3A-B6B0-0CB004A6A6A6}"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9C0D-4370-B58C-25037BEA588C}"/>
                </c:ext>
              </c:extLst>
            </c:dLbl>
            <c:dLbl>
              <c:idx val="1"/>
              <c:tx>
                <c:rich>
                  <a:bodyPr/>
                  <a:lstStyle/>
                  <a:p>
                    <a:r>
                      <a:rPr lang="en-US" dirty="0"/>
                      <a:t>4 (</a:t>
                    </a:r>
                    <a:fld id="{5F487551-2BB0-4AF5-8ED9-1992375E86CF}"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9C0D-4370-B58C-25037BEA588C}"/>
                </c:ext>
              </c:extLst>
            </c:dLbl>
            <c:dLbl>
              <c:idx val="2"/>
              <c:tx>
                <c:rich>
                  <a:bodyPr/>
                  <a:lstStyle/>
                  <a:p>
                    <a:r>
                      <a:rPr lang="en-US" dirty="0"/>
                      <a:t>3 (</a:t>
                    </a:r>
                    <a:fld id="{03A38163-366A-417D-8F66-E57A9CAF5558}"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9C0D-4370-B58C-25037BEA588C}"/>
                </c:ext>
              </c:extLst>
            </c:dLbl>
            <c:dLbl>
              <c:idx val="3"/>
              <c:tx>
                <c:rich>
                  <a:bodyPr/>
                  <a:lstStyle/>
                  <a:p>
                    <a:r>
                      <a:rPr lang="en-US" dirty="0"/>
                      <a:t>6 (</a:t>
                    </a:r>
                    <a:fld id="{70A422E4-3FA5-40F9-820E-2B669DCD8C77}"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9C0D-4370-B58C-25037BEA588C}"/>
                </c:ext>
              </c:extLst>
            </c:dLbl>
            <c:spPr>
              <a:noFill/>
              <a:ln>
                <a:noFill/>
              </a:ln>
              <a:effectLst/>
            </c:spPr>
            <c:txPr>
              <a:bodyPr rot="0" spcFirstLastPara="1" vertOverflow="ellipsis" vert="horz" wrap="square" anchor="ctr" anchorCtr="1"/>
              <a:lstStyle/>
              <a:p>
                <a:pPr>
                  <a:defRPr sz="105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Sheet1!$C$2</c:f>
              <c:numCache>
                <c:formatCode>0.0</c:formatCode>
                <c:ptCount val="1"/>
                <c:pt idx="0">
                  <c:v>19.5</c:v>
                </c:pt>
              </c:numCache>
            </c:numRef>
          </c:val>
          <c:extLst>
            <c:ext xmlns:c15="http://schemas.microsoft.com/office/drawing/2012/chart" uri="{02D57815-91ED-43cb-92C2-25804820EDAC}">
              <c15:filteredSeriesTitle>
                <c15:tx>
                  <c:strRef>
                    <c:extLst>
                      <c:ext uri="{02D57815-91ED-43cb-92C2-25804820EDAC}">
                        <c15:formulaRef>
                          <c15:sqref>Sheet1!$C$1</c15:sqref>
                        </c15:formulaRef>
                      </c:ext>
                    </c:extLst>
                    <c:strCache>
                      <c:ptCount val="1"/>
                      <c:pt idx="0">
                        <c:v>PD</c:v>
                      </c:pt>
                    </c:strCache>
                  </c:strRef>
                </c15:tx>
              </c15:filteredSeriesTitle>
            </c:ext>
            <c:ext xmlns:c15="http://schemas.microsoft.com/office/drawing/2012/chart" uri="{02D57815-91ED-43cb-92C2-25804820EDAC}">
              <c15:filteredCategoryTitle>
                <c15:cat>
                  <c:strRef>
                    <c:extLst>
                      <c:ext uri="{02D57815-91ED-43cb-92C2-25804820EDAC}">
                        <c15:formulaRef>
                          <c15:sqref>Sheet1!$A$2</c15:sqref>
                        </c15:formulaRef>
                      </c:ext>
                    </c:extLst>
                    <c:strCache>
                      <c:ptCount val="1"/>
                      <c:pt idx="0">
                        <c:v>Anti-BCMA-exposed cohort
IBER + DEX
(N = 41)</c:v>
                      </c:pt>
                    </c:strCache>
                  </c:strRef>
                </c15:cat>
              </c15:filteredCategoryTitle>
            </c:ext>
            <c:ext xmlns:c16="http://schemas.microsoft.com/office/drawing/2014/chart" uri="{C3380CC4-5D6E-409C-BE32-E72D297353CC}">
              <c16:uniqueId val="{00000009-9C0D-4370-B58C-25037BEA588C}"/>
            </c:ext>
          </c:extLst>
        </c:ser>
        <c:ser>
          <c:idx val="2"/>
          <c:order val="2"/>
          <c:spPr>
            <a:solidFill>
              <a:srgbClr val="097789"/>
            </a:solidFill>
            <a:ln>
              <a:noFill/>
            </a:ln>
            <a:effectLst/>
          </c:spPr>
          <c:invertIfNegative val="0"/>
          <c:dLbls>
            <c:dLbl>
              <c:idx val="0"/>
              <c:tx>
                <c:rich>
                  <a:bodyPr rot="0" spcFirstLastPara="1" vertOverflow="ellipsis" vert="horz" wrap="square" anchor="ctr" anchorCtr="1"/>
                  <a:lstStyle/>
                  <a:p>
                    <a:pPr>
                      <a:defRPr sz="1050" b="1" i="0" u="none" strike="noStrike" kern="1200" baseline="0">
                        <a:solidFill>
                          <a:schemeClr val="bg1"/>
                        </a:solidFill>
                        <a:latin typeface="+mn-lt"/>
                        <a:ea typeface="+mn-ea"/>
                        <a:cs typeface="+mn-cs"/>
                      </a:defRPr>
                    </a:pPr>
                    <a:r>
                      <a:rPr lang="en-US" sz="1050" b="1" dirty="0">
                        <a:solidFill>
                          <a:schemeClr val="bg1"/>
                        </a:solidFill>
                      </a:rPr>
                      <a:t>15 (</a:t>
                    </a:r>
                    <a:fld id="{AA8AF688-D33B-4D78-B0B7-F7B9E8454818}" type="VALUE">
                      <a:rPr lang="en-US" sz="1050" b="1" smtClean="0">
                        <a:solidFill>
                          <a:schemeClr val="bg1"/>
                        </a:solidFill>
                      </a:rPr>
                      <a:pPr>
                        <a:defRPr sz="1050" b="1">
                          <a:solidFill>
                            <a:schemeClr val="bg1"/>
                          </a:solidFill>
                        </a:defRPr>
                      </a:pPr>
                      <a:t>[VALUE]</a:t>
                    </a:fld>
                    <a:r>
                      <a:rPr lang="en-US" sz="1050" b="1" dirty="0">
                        <a:solidFill>
                          <a:schemeClr val="bg1"/>
                        </a:solidFill>
                      </a:rPr>
                      <a:t>)</a:t>
                    </a:r>
                  </a:p>
                </c:rich>
              </c:tx>
              <c:spPr>
                <a:noFill/>
                <a:ln>
                  <a:noFill/>
                </a:ln>
                <a:effectLst/>
              </c:spPr>
              <c:txPr>
                <a:bodyPr rot="0" spcFirstLastPara="1" vertOverflow="ellipsis" vert="horz" wrap="square" anchor="ctr" anchorCtr="1"/>
                <a:lstStyle/>
                <a:p>
                  <a:pPr>
                    <a:defRPr sz="105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layout>
                    <c:manualLayout>
                      <c:w val="0.23561217099715265"/>
                      <c:h val="9.151263381758161E-2"/>
                    </c:manualLayout>
                  </c15:layout>
                  <c15:dlblFieldTable/>
                  <c15:showDataLabelsRange val="0"/>
                </c:ext>
                <c:ext xmlns:c16="http://schemas.microsoft.com/office/drawing/2014/chart" uri="{C3380CC4-5D6E-409C-BE32-E72D297353CC}">
                  <c16:uniqueId val="{0000000A-9C0D-4370-B58C-25037BEA588C}"/>
                </c:ext>
              </c:extLst>
            </c:dLbl>
            <c:dLbl>
              <c:idx val="1"/>
              <c:tx>
                <c:rich>
                  <a:bodyPr/>
                  <a:lstStyle/>
                  <a:p>
                    <a:r>
                      <a:rPr lang="en-US" dirty="0"/>
                      <a:t>21 (</a:t>
                    </a:r>
                    <a:fld id="{207AA740-5BDB-4AC6-8035-AF799ED02523}"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B-9C0D-4370-B58C-25037BEA588C}"/>
                </c:ext>
              </c:extLst>
            </c:dLbl>
            <c:dLbl>
              <c:idx val="2"/>
              <c:tx>
                <c:rich>
                  <a:bodyPr/>
                  <a:lstStyle/>
                  <a:p>
                    <a:r>
                      <a:rPr lang="en-US" dirty="0"/>
                      <a:t>11 (</a:t>
                    </a:r>
                    <a:fld id="{3FD2AEA5-2419-4EAD-A7DC-AFF64209D8F0}"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C-9C0D-4370-B58C-25037BEA588C}"/>
                </c:ext>
              </c:extLst>
            </c:dLbl>
            <c:dLbl>
              <c:idx val="3"/>
              <c:tx>
                <c:rich>
                  <a:bodyPr/>
                  <a:lstStyle/>
                  <a:p>
                    <a:r>
                      <a:rPr lang="en-US" dirty="0"/>
                      <a:t>15 (</a:t>
                    </a:r>
                    <a:fld id="{9C36E315-507D-4905-915B-B905909EDA0C}"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9C0D-4370-B58C-25037BEA588C}"/>
                </c:ext>
              </c:extLst>
            </c:dLbl>
            <c:spPr>
              <a:noFill/>
              <a:ln>
                <a:noFill/>
              </a:ln>
              <a:effectLst/>
            </c:spPr>
            <c:txPr>
              <a:bodyPr rot="0" spcFirstLastPara="1" vertOverflow="ellipsis" vert="horz" wrap="square" anchor="ctr" anchorCtr="1"/>
              <a:lstStyle/>
              <a:p>
                <a:pPr>
                  <a:defRPr sz="105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Sheet1!$D$2</c:f>
              <c:numCache>
                <c:formatCode>0.0</c:formatCode>
                <c:ptCount val="1"/>
                <c:pt idx="0">
                  <c:v>36.6</c:v>
                </c:pt>
              </c:numCache>
            </c:numRef>
          </c:val>
          <c:extLst>
            <c:ext xmlns:c15="http://schemas.microsoft.com/office/drawing/2012/chart" uri="{02D57815-91ED-43cb-92C2-25804820EDAC}">
              <c15:filteredSeriesTitle>
                <c15:tx>
                  <c:strRef>
                    <c:extLst>
                      <c:ext uri="{02D57815-91ED-43cb-92C2-25804820EDAC}">
                        <c15:formulaRef>
                          <c15:sqref>Sheet1!$D$1</c15:sqref>
                        </c15:formulaRef>
                      </c:ext>
                    </c:extLst>
                    <c:strCache>
                      <c:ptCount val="1"/>
                      <c:pt idx="0">
                        <c:v>SD</c:v>
                      </c:pt>
                    </c:strCache>
                  </c:strRef>
                </c15:tx>
              </c15:filteredSeriesTitle>
            </c:ext>
            <c:ext xmlns:c15="http://schemas.microsoft.com/office/drawing/2012/chart" uri="{02D57815-91ED-43cb-92C2-25804820EDAC}">
              <c15:filteredCategoryTitle>
                <c15:cat>
                  <c:strRef>
                    <c:extLst>
                      <c:ext uri="{02D57815-91ED-43cb-92C2-25804820EDAC}">
                        <c15:formulaRef>
                          <c15:sqref>Sheet1!$A$2</c15:sqref>
                        </c15:formulaRef>
                      </c:ext>
                    </c:extLst>
                    <c:strCache>
                      <c:ptCount val="1"/>
                      <c:pt idx="0">
                        <c:v>Anti-BCMA-exposed cohort
IBER + DEX
(N = 41)</c:v>
                      </c:pt>
                    </c:strCache>
                  </c:strRef>
                </c15:cat>
              </c15:filteredCategoryTitle>
            </c:ext>
            <c:ext xmlns:c16="http://schemas.microsoft.com/office/drawing/2014/chart" uri="{C3380CC4-5D6E-409C-BE32-E72D297353CC}">
              <c16:uniqueId val="{0000000E-9C0D-4370-B58C-25037BEA588C}"/>
            </c:ext>
          </c:extLst>
        </c:ser>
        <c:ser>
          <c:idx val="3"/>
          <c:order val="3"/>
          <c:spPr>
            <a:solidFill>
              <a:srgbClr val="CDFFFF"/>
            </a:solidFill>
            <a:ln>
              <a:noFill/>
            </a:ln>
            <a:effectLst/>
          </c:spPr>
          <c:invertIfNegative val="0"/>
          <c:dLbls>
            <c:dLbl>
              <c:idx val="0"/>
              <c:layout>
                <c:manualLayout>
                  <c:x val="0.34766138550321674"/>
                  <c:y val="0"/>
                </c:manualLayout>
              </c:layout>
              <c:tx>
                <c:rich>
                  <a:bodyPr rot="0" spcFirstLastPara="1" vertOverflow="ellipsis" vert="horz" wrap="square" anchor="ctr" anchorCtr="1"/>
                  <a:lstStyle/>
                  <a:p>
                    <a:pPr>
                      <a:defRPr sz="1050" b="1" i="0" u="none" strike="noStrike" kern="1200" baseline="0">
                        <a:solidFill>
                          <a:schemeClr val="tx1"/>
                        </a:solidFill>
                        <a:latin typeface="+mn-lt"/>
                        <a:ea typeface="+mn-ea"/>
                        <a:cs typeface="+mn-cs"/>
                      </a:defRPr>
                    </a:pPr>
                    <a:r>
                      <a:rPr lang="en-US" sz="1050" b="1" dirty="0"/>
                      <a:t>1 (</a:t>
                    </a:r>
                    <a:fld id="{D69DA054-ABB8-410F-A9C5-88414BE52140}" type="VALUE">
                      <a:rPr lang="en-US" sz="1050" b="1" smtClean="0"/>
                      <a:pPr>
                        <a:defRPr sz="1050" b="1"/>
                      </a:pPr>
                      <a:t>[VALUE]</a:t>
                    </a:fld>
                    <a:r>
                      <a:rPr lang="en-US" sz="1050" b="1" dirty="0"/>
                      <a:t>)</a:t>
                    </a:r>
                  </a:p>
                </c:rich>
              </c:tx>
              <c:spPr>
                <a:noFill/>
                <a:ln>
                  <a:noFill/>
                </a:ln>
                <a:effectLst/>
              </c:spPr>
              <c:txPr>
                <a:bodyPr rot="0" spcFirstLastPara="1" vertOverflow="ellipsis" vert="horz" wrap="square" anchor="ctr" anchorCtr="1"/>
                <a:lstStyle/>
                <a:p>
                  <a:pPr>
                    <a:defRPr sz="1050"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F-9C0D-4370-B58C-25037BEA588C}"/>
                </c:ext>
              </c:extLst>
            </c:dLbl>
            <c:dLbl>
              <c:idx val="1"/>
              <c:delete val="1"/>
              <c:extLst>
                <c:ext xmlns:c15="http://schemas.microsoft.com/office/drawing/2012/chart" uri="{CE6537A1-D6FC-4f65-9D91-7224C49458BB}"/>
                <c:ext xmlns:c16="http://schemas.microsoft.com/office/drawing/2014/chart" uri="{C3380CC4-5D6E-409C-BE32-E72D297353CC}">
                  <c16:uniqueId val="{00000010-9C0D-4370-B58C-25037BEA588C}"/>
                </c:ext>
              </c:extLst>
            </c:dLbl>
            <c:dLbl>
              <c:idx val="2"/>
              <c:tx>
                <c:rich>
                  <a:bodyPr/>
                  <a:lstStyle/>
                  <a:p>
                    <a:r>
                      <a:rPr lang="en-US" dirty="0"/>
                      <a:t>1 (</a:t>
                    </a:r>
                    <a:fld id="{B89AFD26-87F3-4F06-8245-A2159C137F5B}"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1-9C0D-4370-B58C-25037BEA588C}"/>
                </c:ext>
              </c:extLst>
            </c:dLbl>
            <c:dLbl>
              <c:idx val="3"/>
              <c:tx>
                <c:rich>
                  <a:bodyPr/>
                  <a:lstStyle/>
                  <a:p>
                    <a:r>
                      <a:rPr lang="en-US" dirty="0"/>
                      <a:t>3 (</a:t>
                    </a:r>
                    <a:fld id="{7D9924A7-C2D9-434D-ABCD-BB5ED3416D03}"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2-9C0D-4370-B58C-25037BEA588C}"/>
                </c:ext>
              </c:extLst>
            </c:dLbl>
            <c:spPr>
              <a:noFill/>
              <a:ln>
                <a:noFill/>
              </a:ln>
              <a:effectLst/>
            </c:spPr>
            <c:txPr>
              <a:bodyPr rot="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rgbClr val="595454"/>
                      </a:solidFill>
                      <a:round/>
                    </a:ln>
                    <a:effectLst/>
                  </c:spPr>
                </c15:leaderLines>
              </c:ext>
            </c:extLst>
          </c:dLbls>
          <c:val>
            <c:numRef>
              <c:f>Sheet1!$E$2</c:f>
              <c:numCache>
                <c:formatCode>0.0</c:formatCode>
                <c:ptCount val="1"/>
                <c:pt idx="0">
                  <c:v>2.4</c:v>
                </c:pt>
              </c:numCache>
            </c:numRef>
          </c:val>
          <c:extLst>
            <c:ext xmlns:c15="http://schemas.microsoft.com/office/drawing/2012/chart" uri="{02D57815-91ED-43cb-92C2-25804820EDAC}">
              <c15:filteredSeriesTitle>
                <c15:tx>
                  <c:strRef>
                    <c:extLst>
                      <c:ext uri="{02D57815-91ED-43cb-92C2-25804820EDAC}">
                        <c15:formulaRef>
                          <c15:sqref>Sheet1!$E$1</c15:sqref>
                        </c15:formulaRef>
                      </c:ext>
                    </c:extLst>
                    <c:strCache>
                      <c:ptCount val="1"/>
                      <c:pt idx="0">
                        <c:v>MR</c:v>
                      </c:pt>
                    </c:strCache>
                  </c:strRef>
                </c15:tx>
              </c15:filteredSeriesTitle>
            </c:ext>
            <c:ext xmlns:c15="http://schemas.microsoft.com/office/drawing/2012/chart" uri="{02D57815-91ED-43cb-92C2-25804820EDAC}">
              <c15:filteredCategoryTitle>
                <c15:cat>
                  <c:strRef>
                    <c:extLst>
                      <c:ext uri="{02D57815-91ED-43cb-92C2-25804820EDAC}">
                        <c15:formulaRef>
                          <c15:sqref>Sheet1!$A$2</c15:sqref>
                        </c15:formulaRef>
                      </c:ext>
                    </c:extLst>
                    <c:strCache>
                      <c:ptCount val="1"/>
                      <c:pt idx="0">
                        <c:v>Anti-BCMA-exposed cohort
IBER + DEX
(N = 41)</c:v>
                      </c:pt>
                    </c:strCache>
                  </c:strRef>
                </c15:cat>
              </c15:filteredCategoryTitle>
            </c:ext>
            <c:ext xmlns:c16="http://schemas.microsoft.com/office/drawing/2014/chart" uri="{C3380CC4-5D6E-409C-BE32-E72D297353CC}">
              <c16:uniqueId val="{00000013-9C0D-4370-B58C-25037BEA588C}"/>
            </c:ext>
          </c:extLst>
        </c:ser>
        <c:ser>
          <c:idx val="4"/>
          <c:order val="4"/>
          <c:spPr>
            <a:solidFill>
              <a:srgbClr val="33D6F1"/>
            </a:solidFill>
            <a:ln>
              <a:noFill/>
            </a:ln>
            <a:effectLst/>
          </c:spPr>
          <c:invertIfNegative val="0"/>
          <c:dLbls>
            <c:dLbl>
              <c:idx val="0"/>
              <c:tx>
                <c:rich>
                  <a:bodyPr rot="0" spcFirstLastPara="1" vertOverflow="ellipsis" vert="horz" wrap="square" anchor="ctr" anchorCtr="1"/>
                  <a:lstStyle/>
                  <a:p>
                    <a:pPr>
                      <a:defRPr sz="1050" b="1" i="0" u="none" strike="noStrike" kern="1200" baseline="0">
                        <a:solidFill>
                          <a:schemeClr val="bg1"/>
                        </a:solidFill>
                        <a:latin typeface="+mn-lt"/>
                        <a:ea typeface="+mn-ea"/>
                        <a:cs typeface="+mn-cs"/>
                      </a:defRPr>
                    </a:pPr>
                    <a:r>
                      <a:rPr lang="en-US" sz="1050" b="1" dirty="0">
                        <a:solidFill>
                          <a:schemeClr val="bg1"/>
                        </a:solidFill>
                      </a:rPr>
                      <a:t>7 (</a:t>
                    </a:r>
                    <a:fld id="{864585E6-64B3-49A4-93DA-E0566823A5F7}" type="VALUE">
                      <a:rPr lang="en-US" sz="1050" b="1" smtClean="0">
                        <a:solidFill>
                          <a:schemeClr val="bg1"/>
                        </a:solidFill>
                      </a:rPr>
                      <a:pPr>
                        <a:defRPr sz="1050" b="1">
                          <a:solidFill>
                            <a:schemeClr val="bg1"/>
                          </a:solidFill>
                        </a:defRPr>
                      </a:pPr>
                      <a:t>[VALUE]</a:t>
                    </a:fld>
                    <a:r>
                      <a:rPr lang="en-US" sz="1050" b="1" dirty="0">
                        <a:solidFill>
                          <a:schemeClr val="bg1"/>
                        </a:solidFill>
                      </a:rPr>
                      <a:t>)</a:t>
                    </a:r>
                  </a:p>
                </c:rich>
              </c:tx>
              <c:spPr>
                <a:noFill/>
                <a:ln>
                  <a:noFill/>
                </a:ln>
                <a:effectLst/>
              </c:spPr>
              <c:txPr>
                <a:bodyPr rot="0" spcFirstLastPara="1" vertOverflow="ellipsis" vert="horz" wrap="square" anchor="ctr" anchorCtr="1"/>
                <a:lstStyle/>
                <a:p>
                  <a:pPr>
                    <a:defRPr sz="105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layout>
                    <c:manualLayout>
                      <c:w val="0.23721955441959292"/>
                      <c:h val="9.1512560516068153E-2"/>
                    </c:manualLayout>
                  </c15:layout>
                  <c15:dlblFieldTable/>
                  <c15:showDataLabelsRange val="0"/>
                </c:ext>
                <c:ext xmlns:c16="http://schemas.microsoft.com/office/drawing/2014/chart" uri="{C3380CC4-5D6E-409C-BE32-E72D297353CC}">
                  <c16:uniqueId val="{00000014-9C0D-4370-B58C-25037BEA588C}"/>
                </c:ext>
              </c:extLst>
            </c:dLbl>
            <c:dLbl>
              <c:idx val="1"/>
              <c:tx>
                <c:rich>
                  <a:bodyPr/>
                  <a:lstStyle/>
                  <a:p>
                    <a:r>
                      <a:rPr lang="en-US" dirty="0"/>
                      <a:t>4 (</a:t>
                    </a:r>
                    <a:fld id="{DD660CA0-1089-4C72-8007-66152F51B6F7}"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5-9C0D-4370-B58C-25037BEA588C}"/>
                </c:ext>
              </c:extLst>
            </c:dLbl>
            <c:dLbl>
              <c:idx val="2"/>
              <c:tx>
                <c:rich>
                  <a:bodyPr/>
                  <a:lstStyle/>
                  <a:p>
                    <a:r>
                      <a:rPr lang="en-US" dirty="0"/>
                      <a:t>7</a:t>
                    </a:r>
                    <a:r>
                      <a:rPr lang="en-US" baseline="0" dirty="0"/>
                      <a:t> (</a:t>
                    </a:r>
                    <a:fld id="{E44F394E-3ED4-4EEE-98CE-7339AFE00F1B}"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6-9C0D-4370-B58C-25037BEA588C}"/>
                </c:ext>
              </c:extLst>
            </c:dLbl>
            <c:dLbl>
              <c:idx val="3"/>
              <c:tx>
                <c:rich>
                  <a:bodyPr/>
                  <a:lstStyle/>
                  <a:p>
                    <a:r>
                      <a:rPr lang="en-US" baseline="0" dirty="0"/>
                      <a:t>6 (</a:t>
                    </a:r>
                    <a:fld id="{2FA8733D-B005-447F-9198-2C0D551A2DBE}"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7-9C0D-4370-B58C-25037BEA588C}"/>
                </c:ext>
              </c:extLst>
            </c:dLbl>
            <c:spPr>
              <a:noFill/>
              <a:ln>
                <a:noFill/>
              </a:ln>
              <a:effectLst/>
            </c:spPr>
            <c:txPr>
              <a:bodyPr rot="0" spcFirstLastPara="1" vertOverflow="ellipsis" vert="horz" wrap="square" anchor="ctr" anchorCtr="1"/>
              <a:lstStyle/>
              <a:p>
                <a:pPr>
                  <a:defRPr sz="105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Sheet1!$F$2</c:f>
              <c:numCache>
                <c:formatCode>0.0</c:formatCode>
                <c:ptCount val="1"/>
                <c:pt idx="0">
                  <c:v>17.100000000000001</c:v>
                </c:pt>
              </c:numCache>
            </c:numRef>
          </c:val>
          <c:extLst>
            <c:ext xmlns:c15="http://schemas.microsoft.com/office/drawing/2012/chart" uri="{02D57815-91ED-43cb-92C2-25804820EDAC}">
              <c15:filteredSeriesTitle>
                <c15:tx>
                  <c:strRef>
                    <c:extLst>
                      <c:ext uri="{02D57815-91ED-43cb-92C2-25804820EDAC}">
                        <c15:formulaRef>
                          <c15:sqref>Sheet1!$F$1</c15:sqref>
                        </c15:formulaRef>
                      </c:ext>
                    </c:extLst>
                    <c:strCache>
                      <c:ptCount val="1"/>
                      <c:pt idx="0">
                        <c:v>PR</c:v>
                      </c:pt>
                    </c:strCache>
                  </c:strRef>
                </c15:tx>
              </c15:filteredSeriesTitle>
            </c:ext>
            <c:ext xmlns:c15="http://schemas.microsoft.com/office/drawing/2012/chart" uri="{02D57815-91ED-43cb-92C2-25804820EDAC}">
              <c15:filteredCategoryTitle>
                <c15:cat>
                  <c:strRef>
                    <c:extLst>
                      <c:ext uri="{02D57815-91ED-43cb-92C2-25804820EDAC}">
                        <c15:formulaRef>
                          <c15:sqref>Sheet1!$A$2</c15:sqref>
                        </c15:formulaRef>
                      </c:ext>
                    </c:extLst>
                    <c:strCache>
                      <c:ptCount val="1"/>
                      <c:pt idx="0">
                        <c:v>Anti-BCMA-exposed cohort
IBER + DEX
(N = 41)</c:v>
                      </c:pt>
                    </c:strCache>
                  </c:strRef>
                </c15:cat>
              </c15:filteredCategoryTitle>
            </c:ext>
            <c:ext xmlns:c16="http://schemas.microsoft.com/office/drawing/2014/chart" uri="{C3380CC4-5D6E-409C-BE32-E72D297353CC}">
              <c16:uniqueId val="{00000018-9C0D-4370-B58C-25037BEA588C}"/>
            </c:ext>
          </c:extLst>
        </c:ser>
        <c:ser>
          <c:idx val="5"/>
          <c:order val="5"/>
          <c:spPr>
            <a:solidFill>
              <a:srgbClr val="009FBA"/>
            </a:solidFill>
            <a:ln>
              <a:noFill/>
            </a:ln>
            <a:effectLst/>
          </c:spPr>
          <c:invertIfNegative val="0"/>
          <c:dLbls>
            <c:dLbl>
              <c:idx val="0"/>
              <c:tx>
                <c:rich>
                  <a:bodyPr/>
                  <a:lstStyle/>
                  <a:p>
                    <a:r>
                      <a:rPr lang="en-US" dirty="0"/>
                      <a:t>4 (</a:t>
                    </a:r>
                    <a:fld id="{418D1771-A369-476A-B865-6D64A0CAFB16}"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9-9C0D-4370-B58C-25037BEA588C}"/>
                </c:ext>
              </c:extLst>
            </c:dLbl>
            <c:dLbl>
              <c:idx val="1"/>
              <c:tx>
                <c:rich>
                  <a:bodyPr/>
                  <a:lstStyle/>
                  <a:p>
                    <a:r>
                      <a:rPr lang="en-US" dirty="0"/>
                      <a:t>6 (</a:t>
                    </a:r>
                    <a:fld id="{0BF8FB8F-AA2C-4D80-9030-B1AFDE4F298C}"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A-9C0D-4370-B58C-25037BEA588C}"/>
                </c:ext>
              </c:extLst>
            </c:dLbl>
            <c:dLbl>
              <c:idx val="2"/>
              <c:tx>
                <c:rich>
                  <a:bodyPr/>
                  <a:lstStyle/>
                  <a:p>
                    <a:r>
                      <a:rPr lang="en-US" dirty="0"/>
                      <a:t>7 (</a:t>
                    </a:r>
                    <a:fld id="{871C3E4D-8C62-4120-88E3-B68024BC55E6}"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B-9C0D-4370-B58C-25037BEA588C}"/>
                </c:ext>
              </c:extLst>
            </c:dLbl>
            <c:dLbl>
              <c:idx val="3"/>
              <c:tx>
                <c:rich>
                  <a:bodyPr/>
                  <a:lstStyle/>
                  <a:p>
                    <a:r>
                      <a:rPr lang="en-US" dirty="0"/>
                      <a:t>1 (</a:t>
                    </a:r>
                    <a:fld id="{CC8EFAA9-ABF8-4076-9B86-0E137507306B}"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C-9C0D-4370-B58C-25037BEA588C}"/>
                </c:ext>
              </c:extLst>
            </c:dLbl>
            <c:spPr>
              <a:noFill/>
              <a:ln>
                <a:noFill/>
              </a:ln>
              <a:effectLst/>
            </c:spPr>
            <c:txPr>
              <a:bodyPr rot="0" spcFirstLastPara="1" vertOverflow="ellipsis" vert="horz" wrap="square" anchor="ctr" anchorCtr="1"/>
              <a:lstStyle/>
              <a:p>
                <a:pPr>
                  <a:defRPr sz="105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Sheet1!$G$2</c:f>
              <c:numCache>
                <c:formatCode>0.0</c:formatCode>
                <c:ptCount val="1"/>
                <c:pt idx="0">
                  <c:v>9.8000000000000007</c:v>
                </c:pt>
              </c:numCache>
            </c:numRef>
          </c:val>
          <c:extLst>
            <c:ext xmlns:c15="http://schemas.microsoft.com/office/drawing/2012/chart" uri="{02D57815-91ED-43cb-92C2-25804820EDAC}">
              <c15:filteredSeriesTitle>
                <c15:tx>
                  <c:strRef>
                    <c:extLst>
                      <c:ext uri="{02D57815-91ED-43cb-92C2-25804820EDAC}">
                        <c15:formulaRef>
                          <c15:sqref>Sheet1!$G$1</c15:sqref>
                        </c15:formulaRef>
                      </c:ext>
                    </c:extLst>
                    <c:strCache>
                      <c:ptCount val="1"/>
                      <c:pt idx="0">
                        <c:v>VGPR</c:v>
                      </c:pt>
                    </c:strCache>
                  </c:strRef>
                </c15:tx>
              </c15:filteredSeriesTitle>
            </c:ext>
            <c:ext xmlns:c15="http://schemas.microsoft.com/office/drawing/2012/chart" uri="{02D57815-91ED-43cb-92C2-25804820EDAC}">
              <c15:filteredCategoryTitle>
                <c15:cat>
                  <c:strRef>
                    <c:extLst>
                      <c:ext uri="{02D57815-91ED-43cb-92C2-25804820EDAC}">
                        <c15:formulaRef>
                          <c15:sqref>Sheet1!$A$2</c15:sqref>
                        </c15:formulaRef>
                      </c:ext>
                    </c:extLst>
                    <c:strCache>
                      <c:ptCount val="1"/>
                      <c:pt idx="0">
                        <c:v>Anti-BCMA-exposed cohort
IBER + DEX
(N = 41)</c:v>
                      </c:pt>
                    </c:strCache>
                  </c:strRef>
                </c15:cat>
              </c15:filteredCategoryTitle>
            </c:ext>
            <c:ext xmlns:c16="http://schemas.microsoft.com/office/drawing/2014/chart" uri="{C3380CC4-5D6E-409C-BE32-E72D297353CC}">
              <c16:uniqueId val="{0000001D-9C0D-4370-B58C-25037BEA588C}"/>
            </c:ext>
          </c:extLst>
        </c:ser>
        <c:ser>
          <c:idx val="6"/>
          <c:order val="6"/>
          <c:spPr>
            <a:solidFill>
              <a:srgbClr val="59FFB9">
                <a:lumMod val="75000"/>
              </a:srgbClr>
            </a:solidFill>
            <a:ln>
              <a:noFill/>
            </a:ln>
            <a:effectLst/>
          </c:spPr>
          <c:invertIfNegative val="0"/>
          <c:dLbls>
            <c:dLbl>
              <c:idx val="0"/>
              <c:layout>
                <c:manualLayout>
                  <c:x val="4.8541555905601934E-3"/>
                  <c:y val="-1.1748861257324548E-3"/>
                </c:manualLayout>
              </c:layout>
              <c:tx>
                <c:rich>
                  <a:bodyPr rot="0" spcFirstLastPara="1" vertOverflow="ellipsis" vert="horz" wrap="square" anchor="ctr" anchorCtr="1"/>
                  <a:lstStyle/>
                  <a:p>
                    <a:pPr>
                      <a:defRPr sz="1050" b="1" i="0" u="none" strike="noStrike" kern="1200" baseline="0">
                        <a:solidFill>
                          <a:schemeClr val="tx1"/>
                        </a:solidFill>
                        <a:latin typeface="+mn-lt"/>
                        <a:ea typeface="+mn-ea"/>
                        <a:cs typeface="+mn-cs"/>
                      </a:defRPr>
                    </a:pPr>
                    <a:r>
                      <a:rPr lang="en-US" sz="1050" dirty="0"/>
                      <a:t>2 (</a:t>
                    </a:r>
                    <a:fld id="{2C4066D8-BCF2-4AB4-96CC-A3779CA2EC5D}" type="VALUE">
                      <a:rPr lang="en-US" sz="1050"/>
                      <a:pPr>
                        <a:defRPr sz="1050" b="1"/>
                      </a:pPr>
                      <a:t>[VALUE]</a:t>
                    </a:fld>
                    <a:r>
                      <a:rPr lang="en-US" sz="1050" dirty="0"/>
                      <a:t>)</a:t>
                    </a:r>
                  </a:p>
                </c:rich>
              </c:tx>
              <c:spPr>
                <a:noFill/>
                <a:ln>
                  <a:noFill/>
                </a:ln>
                <a:effectLst/>
              </c:spPr>
              <c:txPr>
                <a:bodyPr rot="0" spcFirstLastPara="1" vertOverflow="ellipsis" vert="horz" wrap="square" anchor="ctr" anchorCtr="1"/>
                <a:lstStyle/>
                <a:p>
                  <a:pPr>
                    <a:defRPr sz="1050"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layout>
                    <c:manualLayout>
                      <c:w val="0.18451541216504455"/>
                      <c:h val="7.3034060620009292E-2"/>
                    </c:manualLayout>
                  </c15:layout>
                  <c15:dlblFieldTable/>
                  <c15:showDataLabelsRange val="0"/>
                </c:ext>
                <c:ext xmlns:c16="http://schemas.microsoft.com/office/drawing/2014/chart" uri="{C3380CC4-5D6E-409C-BE32-E72D297353CC}">
                  <c16:uniqueId val="{0000001E-9C0D-4370-B58C-25037BEA588C}"/>
                </c:ext>
              </c:extLst>
            </c:dLbl>
            <c:dLbl>
              <c:idx val="1"/>
              <c:tx>
                <c:rich>
                  <a:bodyPr/>
                  <a:lstStyle/>
                  <a:p>
                    <a:r>
                      <a:rPr lang="en-US" baseline="0" dirty="0"/>
                      <a:t>2 </a:t>
                    </a:r>
                    <a:r>
                      <a:rPr lang="en-US" dirty="0"/>
                      <a:t>(</a:t>
                    </a:r>
                    <a:fld id="{07F5AA60-3524-4D6B-87A0-E383111D6F31}" type="VALUE">
                      <a:rPr lang="en-US" smtClean="0"/>
                      <a:pPr/>
                      <a:t>[VALUE]</a:t>
                    </a:fld>
                    <a:r>
                      <a:rPr lang="en-US" dirty="0"/>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F-9C0D-4370-B58C-25037BEA588C}"/>
                </c:ext>
              </c:extLst>
            </c:dLbl>
            <c:dLbl>
              <c:idx val="2"/>
              <c:tx>
                <c:rich>
                  <a:bodyPr/>
                  <a:lstStyle/>
                  <a:p>
                    <a:r>
                      <a:rPr lang="en-US" dirty="0"/>
                      <a:t>1 (</a:t>
                    </a:r>
                    <a:fld id="{99A71D7F-D38E-48A4-B491-62761FE3F161}" type="VALUE">
                      <a:rPr lang="en-US" smtClean="0"/>
                      <a:pPr/>
                      <a:t>[VALUE]</a:t>
                    </a:fld>
                    <a:r>
                      <a:rPr lang="en-US" dirty="0"/>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20-9C0D-4370-B58C-25037BEA588C}"/>
                </c:ext>
              </c:extLst>
            </c:dLbl>
            <c:dLbl>
              <c:idx val="3"/>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1-9C0D-4370-B58C-25037BEA588C}"/>
                </c:ext>
              </c:extLst>
            </c:dLbl>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rgbClr val="595454"/>
                      </a:solidFill>
                      <a:round/>
                    </a:ln>
                    <a:effectLst/>
                  </c:spPr>
                </c15:leaderLines>
              </c:ext>
            </c:extLst>
          </c:dLbls>
          <c:val>
            <c:numRef>
              <c:f>Sheet1!$H$2</c:f>
              <c:numCache>
                <c:formatCode>0.0</c:formatCode>
                <c:ptCount val="1"/>
                <c:pt idx="0">
                  <c:v>4.9000000000000004</c:v>
                </c:pt>
              </c:numCache>
            </c:numRef>
          </c:val>
          <c:extLst>
            <c:ext xmlns:c15="http://schemas.microsoft.com/office/drawing/2012/chart" uri="{02D57815-91ED-43cb-92C2-25804820EDAC}">
              <c15:filteredSeriesTitle>
                <c15:tx>
                  <c:strRef>
                    <c:extLst>
                      <c:ext uri="{02D57815-91ED-43cb-92C2-25804820EDAC}">
                        <c15:formulaRef>
                          <c15:sqref>Sheet1!$H$1</c15:sqref>
                        </c15:formulaRef>
                      </c:ext>
                    </c:extLst>
                    <c:strCache>
                      <c:ptCount val="1"/>
                      <c:pt idx="0">
                        <c:v>CR</c:v>
                      </c:pt>
                    </c:strCache>
                  </c:strRef>
                </c15:tx>
              </c15:filteredSeriesTitle>
            </c:ext>
            <c:ext xmlns:c15="http://schemas.microsoft.com/office/drawing/2012/chart" uri="{02D57815-91ED-43cb-92C2-25804820EDAC}">
              <c15:filteredCategoryTitle>
                <c15:cat>
                  <c:strRef>
                    <c:extLst>
                      <c:ext uri="{02D57815-91ED-43cb-92C2-25804820EDAC}">
                        <c15:formulaRef>
                          <c15:sqref>Sheet1!$A$2</c15:sqref>
                        </c15:formulaRef>
                      </c:ext>
                    </c:extLst>
                    <c:strCache>
                      <c:ptCount val="1"/>
                      <c:pt idx="0">
                        <c:v>Anti-BCMA-exposed cohort
IBER + DEX
(N = 41)</c:v>
                      </c:pt>
                    </c:strCache>
                  </c:strRef>
                </c15:cat>
              </c15:filteredCategoryTitle>
            </c:ext>
            <c:ext xmlns:c16="http://schemas.microsoft.com/office/drawing/2014/chart" uri="{C3380CC4-5D6E-409C-BE32-E72D297353CC}">
              <c16:uniqueId val="{00000022-9C0D-4370-B58C-25037BEA588C}"/>
            </c:ext>
          </c:extLst>
        </c:ser>
        <c:ser>
          <c:idx val="7"/>
          <c:order val="7"/>
          <c:spPr>
            <a:solidFill>
              <a:srgbClr val="138967"/>
            </a:solidFill>
            <a:ln>
              <a:noFill/>
            </a:ln>
            <a:effectLst/>
          </c:spPr>
          <c:invertIfNegative val="0"/>
          <c:dLbls>
            <c:dLbl>
              <c:idx val="0"/>
              <c:layout>
                <c:manualLayout>
                  <c:x val="-0.16877857811014291"/>
                  <c:y val="-4.1100664467484456E-2"/>
                </c:manualLayout>
              </c:layout>
              <c:tx>
                <c:rich>
                  <a:bodyPr/>
                  <a:lstStyle/>
                  <a:p>
                    <a:r>
                      <a:rPr lang="en-US" dirty="0">
                        <a:solidFill>
                          <a:srgbClr val="595454"/>
                        </a:solidFill>
                      </a:rPr>
                      <a:t>1 (</a:t>
                    </a:r>
                    <a:fld id="{8C078958-ABE7-4A2B-A514-34ADB8E34239}" type="VALUE">
                      <a:rPr lang="en-US" smtClean="0">
                        <a:solidFill>
                          <a:srgbClr val="595454"/>
                        </a:solidFill>
                      </a:rPr>
                      <a:pPr/>
                      <a:t>[VALUE]</a:t>
                    </a:fld>
                    <a:r>
                      <a:rPr lang="en-US" dirty="0">
                        <a:solidFill>
                          <a:srgbClr val="595454"/>
                        </a:solidFill>
                      </a:rPr>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23-9C0D-4370-B58C-25037BEA588C}"/>
                </c:ext>
              </c:extLst>
            </c:dLbl>
            <c:dLbl>
              <c:idx val="1"/>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4-9C0D-4370-B58C-25037BEA588C}"/>
                </c:ext>
              </c:extLst>
            </c:dLbl>
            <c:dLbl>
              <c:idx val="2"/>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5-9C0D-4370-B58C-25037BEA588C}"/>
                </c:ext>
              </c:extLst>
            </c:dLbl>
            <c:dLbl>
              <c:idx val="3"/>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6-9C0D-4370-B58C-25037BEA588C}"/>
                </c:ext>
              </c:extLst>
            </c:dLbl>
            <c:spPr>
              <a:noFill/>
              <a:ln>
                <a:noFill/>
              </a:ln>
              <a:effectLst/>
            </c:spPr>
            <c:txPr>
              <a:bodyPr rot="0" spcFirstLastPara="1" vertOverflow="ellipsis" vert="horz" wrap="square" anchor="ctr" anchorCtr="1"/>
              <a:lstStyle/>
              <a:p>
                <a:pPr>
                  <a:defRPr sz="1050"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rgbClr val="4B4B4B"/>
                      </a:solidFill>
                      <a:round/>
                    </a:ln>
                    <a:effectLst/>
                  </c:spPr>
                </c15:leaderLines>
              </c:ext>
            </c:extLst>
          </c:dLbls>
          <c:val>
            <c:numRef>
              <c:f>Sheet1!$I$2</c:f>
              <c:numCache>
                <c:formatCode>0.0</c:formatCode>
                <c:ptCount val="1"/>
                <c:pt idx="0">
                  <c:v>2.4</c:v>
                </c:pt>
              </c:numCache>
            </c:numRef>
          </c:val>
          <c:extLst>
            <c:ext xmlns:c15="http://schemas.microsoft.com/office/drawing/2012/chart" uri="{02D57815-91ED-43cb-92C2-25804820EDAC}">
              <c15:filteredSeriesTitle>
                <c15:tx>
                  <c:strRef>
                    <c:extLst>
                      <c:ext uri="{02D57815-91ED-43cb-92C2-25804820EDAC}">
                        <c15:formulaRef>
                          <c15:sqref>Sheet1!$I$1</c15:sqref>
                        </c15:formulaRef>
                      </c:ext>
                    </c:extLst>
                    <c:strCache>
                      <c:ptCount val="1"/>
                      <c:pt idx="0">
                        <c:v>sCR</c:v>
                      </c:pt>
                    </c:strCache>
                  </c:strRef>
                </c15:tx>
              </c15:filteredSeriesTitle>
            </c:ext>
            <c:ext xmlns:c15="http://schemas.microsoft.com/office/drawing/2012/chart" uri="{02D57815-91ED-43cb-92C2-25804820EDAC}">
              <c15:filteredCategoryTitle>
                <c15:cat>
                  <c:strRef>
                    <c:extLst>
                      <c:ext uri="{02D57815-91ED-43cb-92C2-25804820EDAC}">
                        <c15:formulaRef>
                          <c15:sqref>Sheet1!$A$2</c15:sqref>
                        </c15:formulaRef>
                      </c:ext>
                    </c:extLst>
                    <c:strCache>
                      <c:ptCount val="1"/>
                      <c:pt idx="0">
                        <c:v>Anti-BCMA-exposed cohort
IBER + DEX
(N = 41)</c:v>
                      </c:pt>
                    </c:strCache>
                  </c:strRef>
                </c15:cat>
              </c15:filteredCategoryTitle>
            </c:ext>
            <c:ext xmlns:c16="http://schemas.microsoft.com/office/drawing/2014/chart" uri="{C3380CC4-5D6E-409C-BE32-E72D297353CC}">
              <c16:uniqueId val="{00000027-9C0D-4370-B58C-25037BEA588C}"/>
            </c:ext>
          </c:extLst>
        </c:ser>
        <c:dLbls>
          <c:dLblPos val="ctr"/>
          <c:showLegendKey val="0"/>
          <c:showVal val="1"/>
          <c:showCatName val="0"/>
          <c:showSerName val="0"/>
          <c:showPercent val="0"/>
          <c:showBubbleSize val="0"/>
        </c:dLbls>
        <c:gapWidth val="50"/>
        <c:overlap val="100"/>
        <c:axId val="49535647"/>
        <c:axId val="50078015"/>
      </c:barChart>
      <c:catAx>
        <c:axId val="49535647"/>
        <c:scaling>
          <c:orientation val="minMax"/>
        </c:scaling>
        <c:delete val="0"/>
        <c:axPos val="b"/>
        <c:numFmt formatCode="General" sourceLinked="1"/>
        <c:majorTickMark val="none"/>
        <c:minorTickMark val="none"/>
        <c:tickLblPos val="nextTo"/>
        <c:spPr>
          <a:noFill/>
          <a:ln w="6350" cap="flat" cmpd="sng" algn="ctr">
            <a:solidFill>
              <a:schemeClr val="tx1"/>
            </a:solidFill>
            <a:round/>
          </a:ln>
          <a:effectLst/>
        </c:spPr>
        <c:txPr>
          <a:bodyPr rot="-600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crossAx val="50078015"/>
        <c:crosses val="autoZero"/>
        <c:auto val="1"/>
        <c:lblAlgn val="ctr"/>
        <c:lblOffset val="0"/>
        <c:noMultiLvlLbl val="0"/>
      </c:catAx>
      <c:valAx>
        <c:axId val="50078015"/>
        <c:scaling>
          <c:orientation val="minMax"/>
          <c:max val="100"/>
        </c:scaling>
        <c:delete val="0"/>
        <c:axPos val="l"/>
        <c:title>
          <c:tx>
            <c:rich>
              <a:bodyPr rot="-5400000" spcFirstLastPara="1" vertOverflow="ellipsis" vert="horz" wrap="square" anchor="ctr" anchorCtr="1"/>
              <a:lstStyle/>
              <a:p>
                <a:pPr>
                  <a:defRPr sz="1200" b="1" i="0" u="none" strike="noStrike" kern="1200" baseline="0">
                    <a:solidFill>
                      <a:schemeClr val="tx1"/>
                    </a:solidFill>
                    <a:latin typeface="+mn-lt"/>
                    <a:ea typeface="+mn-ea"/>
                    <a:cs typeface="+mn-cs"/>
                  </a:defRPr>
                </a:pPr>
                <a:r>
                  <a:rPr lang="en-US" b="1" dirty="0"/>
                  <a:t>Response, n (%)</a:t>
                </a:r>
              </a:p>
            </c:rich>
          </c:tx>
          <c:layout>
            <c:manualLayout>
              <c:xMode val="edge"/>
              <c:yMode val="edge"/>
              <c:x val="0"/>
              <c:y val="0.30373945604822034"/>
            </c:manualLayout>
          </c:layout>
          <c:overlay val="0"/>
          <c:spPr>
            <a:noFill/>
            <a:ln>
              <a:noFill/>
            </a:ln>
            <a:effectLst/>
          </c:spPr>
          <c:txPr>
            <a:bodyPr rot="-54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title>
        <c:numFmt formatCode="0" sourceLinked="0"/>
        <c:majorTickMark val="out"/>
        <c:minorTickMark val="none"/>
        <c:tickLblPos val="nextTo"/>
        <c:spPr>
          <a:noFill/>
          <a:ln w="6350">
            <a:solidFill>
              <a:schemeClr val="tx1"/>
            </a:solid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49535647"/>
        <c:crosses val="autoZero"/>
        <c:crossBetween val="between"/>
        <c:majorUnit val="20"/>
      </c:valAx>
      <c:spPr>
        <a:noFill/>
        <a:ln>
          <a:noFill/>
        </a:ln>
        <a:effectLst/>
      </c:spPr>
    </c:plotArea>
    <c:plotVisOnly val="1"/>
    <c:dispBlanksAs val="gap"/>
    <c:showDLblsOverMax val="0"/>
    <c:extLst/>
  </c:chart>
  <c:spPr>
    <a:noFill/>
    <a:ln>
      <a:noFill/>
    </a:ln>
    <a:effectLst/>
  </c:spPr>
  <c:txPr>
    <a:bodyPr/>
    <a:lstStyle/>
    <a:p>
      <a:pPr>
        <a:defRPr sz="1200">
          <a:solidFill>
            <a:schemeClr val="tx1"/>
          </a:solidFill>
        </a:defRPr>
      </a:pPr>
      <a:endParaRPr lang="en-US"/>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1659826901064089"/>
          <c:y val="0.1033554283116021"/>
          <c:w val="0.70027763012266042"/>
          <c:h val="0.72557943947350689"/>
        </c:manualLayout>
      </c:layout>
      <c:barChart>
        <c:barDir val="col"/>
        <c:grouping val="stacked"/>
        <c:varyColors val="0"/>
        <c:ser>
          <c:idx val="0"/>
          <c:order val="0"/>
          <c:spPr>
            <a:solidFill>
              <a:srgbClr val="4B4B4B"/>
            </a:solidFill>
            <a:ln>
              <a:noFill/>
            </a:ln>
            <a:effectLst/>
          </c:spPr>
          <c:invertIfNegative val="0"/>
          <c:dLbls>
            <c:dLbl>
              <c:idx val="0"/>
              <c:tx>
                <c:rich>
                  <a:bodyPr/>
                  <a:lstStyle/>
                  <a:p>
                    <a:r>
                      <a:rPr lang="en-US" dirty="0"/>
                      <a:t>3 (</a:t>
                    </a:r>
                    <a:fld id="{319F1DAC-16BC-4595-9F85-D2296386A7C7}"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9C0D-4370-B58C-25037BEA588C}"/>
                </c:ext>
              </c:extLst>
            </c:dLbl>
            <c:dLbl>
              <c:idx val="1"/>
              <c:tx>
                <c:rich>
                  <a:bodyPr/>
                  <a:lstStyle/>
                  <a:p>
                    <a:r>
                      <a:rPr lang="en-US" dirty="0"/>
                      <a:t>2 (</a:t>
                    </a:r>
                    <a:fld id="{07334263-775E-40A6-AAC5-63FBF3A426BE}"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9C0D-4370-B58C-25037BEA588C}"/>
                </c:ext>
              </c:extLst>
            </c:dLbl>
            <c:dLbl>
              <c:idx val="2"/>
              <c:delete val="1"/>
              <c:extLst>
                <c:ext xmlns:c15="http://schemas.microsoft.com/office/drawing/2012/chart" uri="{CE6537A1-D6FC-4f65-9D91-7224C49458BB}"/>
                <c:ext xmlns:c16="http://schemas.microsoft.com/office/drawing/2014/chart" uri="{C3380CC4-5D6E-409C-BE32-E72D297353CC}">
                  <c16:uniqueId val="{00000002-9C0D-4370-B58C-25037BEA588C}"/>
                </c:ext>
              </c:extLst>
            </c:dLbl>
            <c:dLbl>
              <c:idx val="3"/>
              <c:tx>
                <c:rich>
                  <a:bodyPr/>
                  <a:lstStyle/>
                  <a:p>
                    <a:r>
                      <a:rPr lang="en-US" dirty="0"/>
                      <a:t>1 (</a:t>
                    </a:r>
                    <a:fld id="{E4AD73ED-A1A8-428C-BF1F-8BD0AE5E00D6}"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9C0D-4370-B58C-25037BEA588C}"/>
                </c:ext>
              </c:extLst>
            </c:dLbl>
            <c:spPr>
              <a:noFill/>
              <a:ln>
                <a:noFill/>
              </a:ln>
              <a:effectLst/>
            </c:spPr>
            <c:txPr>
              <a:bodyPr rot="0" spcFirstLastPara="1" vertOverflow="ellipsis" vert="horz" wrap="square" anchor="ctr" anchorCtr="1"/>
              <a:lstStyle/>
              <a:p>
                <a:pPr>
                  <a:defRPr sz="105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Sheet1!$B$2</c:f>
              <c:numCache>
                <c:formatCode>0.0</c:formatCode>
                <c:ptCount val="1"/>
                <c:pt idx="0">
                  <c:v>7.3</c:v>
                </c:pt>
              </c:numCache>
            </c:numRef>
          </c:val>
          <c:extLst>
            <c:ext xmlns:c15="http://schemas.microsoft.com/office/drawing/2012/chart" uri="{02D57815-91ED-43cb-92C2-25804820EDAC}">
              <c15:filteredSeriesTitle>
                <c15:tx>
                  <c:strRef>
                    <c:extLst>
                      <c:ext uri="{02D57815-91ED-43cb-92C2-25804820EDAC}">
                        <c15:formulaRef>
                          <c15:sqref>Sheet1!$B$1</c15:sqref>
                        </c15:formulaRef>
                      </c:ext>
                    </c:extLst>
                    <c:strCache>
                      <c:ptCount val="1"/>
                      <c:pt idx="0">
                        <c:v>NE</c:v>
                      </c:pt>
                    </c:strCache>
                  </c:strRef>
                </c15:tx>
              </c15:filteredSeriesTitle>
            </c:ext>
            <c:ext xmlns:c15="http://schemas.microsoft.com/office/drawing/2012/chart" uri="{02D57815-91ED-43cb-92C2-25804820EDAC}">
              <c15:filteredCategoryTitle>
                <c15:cat>
                  <c:strRef>
                    <c:extLst>
                      <c:ext uri="{02D57815-91ED-43cb-92C2-25804820EDAC}">
                        <c15:formulaRef>
                          <c15:sqref>Sheet1!$A$2</c15:sqref>
                        </c15:formulaRef>
                      </c:ext>
                    </c:extLst>
                    <c:strCache>
                      <c:ptCount val="1"/>
                      <c:pt idx="0">
                        <c:v>Anti-BCMA-exposed cohort
IBER + DEX
(N = 41)</c:v>
                      </c:pt>
                    </c:strCache>
                  </c:strRef>
                </c15:cat>
              </c15:filteredCategoryTitle>
            </c:ext>
            <c:ext xmlns:c16="http://schemas.microsoft.com/office/drawing/2014/chart" uri="{C3380CC4-5D6E-409C-BE32-E72D297353CC}">
              <c16:uniqueId val="{00000004-9C0D-4370-B58C-25037BEA588C}"/>
            </c:ext>
          </c:extLst>
        </c:ser>
        <c:ser>
          <c:idx val="1"/>
          <c:order val="1"/>
          <c:spPr>
            <a:solidFill>
              <a:srgbClr val="DF603A"/>
            </a:solidFill>
            <a:ln>
              <a:noFill/>
            </a:ln>
            <a:effectLst/>
          </c:spPr>
          <c:invertIfNegative val="0"/>
          <c:dLbls>
            <c:dLbl>
              <c:idx val="0"/>
              <c:tx>
                <c:rich>
                  <a:bodyPr/>
                  <a:lstStyle/>
                  <a:p>
                    <a:r>
                      <a:rPr lang="en-US" dirty="0"/>
                      <a:t>8 (</a:t>
                    </a:r>
                    <a:fld id="{CD164A19-38A7-4D3A-B6B0-0CB004A6A6A6}"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9C0D-4370-B58C-25037BEA588C}"/>
                </c:ext>
              </c:extLst>
            </c:dLbl>
            <c:dLbl>
              <c:idx val="1"/>
              <c:tx>
                <c:rich>
                  <a:bodyPr/>
                  <a:lstStyle/>
                  <a:p>
                    <a:r>
                      <a:rPr lang="en-US" dirty="0"/>
                      <a:t>4 (</a:t>
                    </a:r>
                    <a:fld id="{5F487551-2BB0-4AF5-8ED9-1992375E86CF}"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9C0D-4370-B58C-25037BEA588C}"/>
                </c:ext>
              </c:extLst>
            </c:dLbl>
            <c:dLbl>
              <c:idx val="2"/>
              <c:tx>
                <c:rich>
                  <a:bodyPr/>
                  <a:lstStyle/>
                  <a:p>
                    <a:r>
                      <a:rPr lang="en-US" dirty="0"/>
                      <a:t>3 (</a:t>
                    </a:r>
                    <a:fld id="{03A38163-366A-417D-8F66-E57A9CAF5558}"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9C0D-4370-B58C-25037BEA588C}"/>
                </c:ext>
              </c:extLst>
            </c:dLbl>
            <c:dLbl>
              <c:idx val="3"/>
              <c:tx>
                <c:rich>
                  <a:bodyPr/>
                  <a:lstStyle/>
                  <a:p>
                    <a:r>
                      <a:rPr lang="en-US" dirty="0"/>
                      <a:t>6 (</a:t>
                    </a:r>
                    <a:fld id="{70A422E4-3FA5-40F9-820E-2B669DCD8C77}"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9C0D-4370-B58C-25037BEA588C}"/>
                </c:ext>
              </c:extLst>
            </c:dLbl>
            <c:spPr>
              <a:noFill/>
              <a:ln>
                <a:noFill/>
              </a:ln>
              <a:effectLst/>
            </c:spPr>
            <c:txPr>
              <a:bodyPr rot="0" spcFirstLastPara="1" vertOverflow="ellipsis" vert="horz" wrap="square" anchor="ctr" anchorCtr="1"/>
              <a:lstStyle/>
              <a:p>
                <a:pPr>
                  <a:defRPr sz="105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Sheet1!$C$2</c:f>
              <c:numCache>
                <c:formatCode>0.0</c:formatCode>
                <c:ptCount val="1"/>
                <c:pt idx="0">
                  <c:v>19.5</c:v>
                </c:pt>
              </c:numCache>
            </c:numRef>
          </c:val>
          <c:extLst>
            <c:ext xmlns:c15="http://schemas.microsoft.com/office/drawing/2012/chart" uri="{02D57815-91ED-43cb-92C2-25804820EDAC}">
              <c15:filteredSeriesTitle>
                <c15:tx>
                  <c:strRef>
                    <c:extLst>
                      <c:ext uri="{02D57815-91ED-43cb-92C2-25804820EDAC}">
                        <c15:formulaRef>
                          <c15:sqref>Sheet1!$C$1</c15:sqref>
                        </c15:formulaRef>
                      </c:ext>
                    </c:extLst>
                    <c:strCache>
                      <c:ptCount val="1"/>
                      <c:pt idx="0">
                        <c:v>PD</c:v>
                      </c:pt>
                    </c:strCache>
                  </c:strRef>
                </c15:tx>
              </c15:filteredSeriesTitle>
            </c:ext>
            <c:ext xmlns:c15="http://schemas.microsoft.com/office/drawing/2012/chart" uri="{02D57815-91ED-43cb-92C2-25804820EDAC}">
              <c15:filteredCategoryTitle>
                <c15:cat>
                  <c:strRef>
                    <c:extLst>
                      <c:ext uri="{02D57815-91ED-43cb-92C2-25804820EDAC}">
                        <c15:formulaRef>
                          <c15:sqref>Sheet1!$A$2</c15:sqref>
                        </c15:formulaRef>
                      </c:ext>
                    </c:extLst>
                    <c:strCache>
                      <c:ptCount val="1"/>
                      <c:pt idx="0">
                        <c:v>Anti-BCMA-exposed cohort
IBER + DEX
(N = 41)</c:v>
                      </c:pt>
                    </c:strCache>
                  </c:strRef>
                </c15:cat>
              </c15:filteredCategoryTitle>
            </c:ext>
            <c:ext xmlns:c16="http://schemas.microsoft.com/office/drawing/2014/chart" uri="{C3380CC4-5D6E-409C-BE32-E72D297353CC}">
              <c16:uniqueId val="{00000009-9C0D-4370-B58C-25037BEA588C}"/>
            </c:ext>
          </c:extLst>
        </c:ser>
        <c:ser>
          <c:idx val="2"/>
          <c:order val="2"/>
          <c:spPr>
            <a:solidFill>
              <a:srgbClr val="097789"/>
            </a:solidFill>
            <a:ln>
              <a:noFill/>
            </a:ln>
            <a:effectLst/>
          </c:spPr>
          <c:invertIfNegative val="0"/>
          <c:dLbls>
            <c:dLbl>
              <c:idx val="0"/>
              <c:tx>
                <c:rich>
                  <a:bodyPr rot="0" spcFirstLastPara="1" vertOverflow="ellipsis" vert="horz" wrap="square" anchor="ctr" anchorCtr="1"/>
                  <a:lstStyle/>
                  <a:p>
                    <a:pPr>
                      <a:defRPr sz="1050" b="1" i="0" u="none" strike="noStrike" kern="1200" baseline="0">
                        <a:solidFill>
                          <a:schemeClr val="bg1"/>
                        </a:solidFill>
                        <a:latin typeface="+mn-lt"/>
                        <a:ea typeface="+mn-ea"/>
                        <a:cs typeface="+mn-cs"/>
                      </a:defRPr>
                    </a:pPr>
                    <a:r>
                      <a:rPr lang="en-US" sz="1050" b="1" dirty="0">
                        <a:solidFill>
                          <a:schemeClr val="bg1"/>
                        </a:solidFill>
                      </a:rPr>
                      <a:t>15 (</a:t>
                    </a:r>
                    <a:fld id="{AA8AF688-D33B-4D78-B0B7-F7B9E8454818}" type="VALUE">
                      <a:rPr lang="en-US" sz="1050" b="1" smtClean="0">
                        <a:solidFill>
                          <a:schemeClr val="bg1"/>
                        </a:solidFill>
                      </a:rPr>
                      <a:pPr>
                        <a:defRPr sz="1050" b="1">
                          <a:solidFill>
                            <a:schemeClr val="bg1"/>
                          </a:solidFill>
                        </a:defRPr>
                      </a:pPr>
                      <a:t>[VALUE]</a:t>
                    </a:fld>
                    <a:r>
                      <a:rPr lang="en-US" sz="1050" b="1" dirty="0">
                        <a:solidFill>
                          <a:schemeClr val="bg1"/>
                        </a:solidFill>
                      </a:rPr>
                      <a:t>)</a:t>
                    </a:r>
                  </a:p>
                </c:rich>
              </c:tx>
              <c:spPr>
                <a:noFill/>
                <a:ln>
                  <a:noFill/>
                </a:ln>
                <a:effectLst/>
              </c:spPr>
              <c:txPr>
                <a:bodyPr rot="0" spcFirstLastPara="1" vertOverflow="ellipsis" vert="horz" wrap="square" anchor="ctr" anchorCtr="1"/>
                <a:lstStyle/>
                <a:p>
                  <a:pPr>
                    <a:defRPr sz="105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layout>
                    <c:manualLayout>
                      <c:w val="0.23561217099715265"/>
                      <c:h val="9.151263381758161E-2"/>
                    </c:manualLayout>
                  </c15:layout>
                  <c15:dlblFieldTable/>
                  <c15:showDataLabelsRange val="0"/>
                </c:ext>
                <c:ext xmlns:c16="http://schemas.microsoft.com/office/drawing/2014/chart" uri="{C3380CC4-5D6E-409C-BE32-E72D297353CC}">
                  <c16:uniqueId val="{0000000A-9C0D-4370-B58C-25037BEA588C}"/>
                </c:ext>
              </c:extLst>
            </c:dLbl>
            <c:dLbl>
              <c:idx val="1"/>
              <c:tx>
                <c:rich>
                  <a:bodyPr/>
                  <a:lstStyle/>
                  <a:p>
                    <a:r>
                      <a:rPr lang="en-US" dirty="0"/>
                      <a:t>21 (</a:t>
                    </a:r>
                    <a:fld id="{207AA740-5BDB-4AC6-8035-AF799ED02523}"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B-9C0D-4370-B58C-25037BEA588C}"/>
                </c:ext>
              </c:extLst>
            </c:dLbl>
            <c:dLbl>
              <c:idx val="2"/>
              <c:tx>
                <c:rich>
                  <a:bodyPr/>
                  <a:lstStyle/>
                  <a:p>
                    <a:r>
                      <a:rPr lang="en-US" dirty="0"/>
                      <a:t>11 (</a:t>
                    </a:r>
                    <a:fld id="{3FD2AEA5-2419-4EAD-A7DC-AFF64209D8F0}"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C-9C0D-4370-B58C-25037BEA588C}"/>
                </c:ext>
              </c:extLst>
            </c:dLbl>
            <c:dLbl>
              <c:idx val="3"/>
              <c:tx>
                <c:rich>
                  <a:bodyPr/>
                  <a:lstStyle/>
                  <a:p>
                    <a:r>
                      <a:rPr lang="en-US" dirty="0"/>
                      <a:t>15 (</a:t>
                    </a:r>
                    <a:fld id="{9C36E315-507D-4905-915B-B905909EDA0C}"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9C0D-4370-B58C-25037BEA588C}"/>
                </c:ext>
              </c:extLst>
            </c:dLbl>
            <c:spPr>
              <a:noFill/>
              <a:ln>
                <a:noFill/>
              </a:ln>
              <a:effectLst/>
            </c:spPr>
            <c:txPr>
              <a:bodyPr rot="0" spcFirstLastPara="1" vertOverflow="ellipsis" vert="horz" wrap="square" anchor="ctr" anchorCtr="1"/>
              <a:lstStyle/>
              <a:p>
                <a:pPr>
                  <a:defRPr sz="105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Sheet1!$D$2</c:f>
              <c:numCache>
                <c:formatCode>0.0</c:formatCode>
                <c:ptCount val="1"/>
                <c:pt idx="0">
                  <c:v>36.6</c:v>
                </c:pt>
              </c:numCache>
            </c:numRef>
          </c:val>
          <c:extLst>
            <c:ext xmlns:c15="http://schemas.microsoft.com/office/drawing/2012/chart" uri="{02D57815-91ED-43cb-92C2-25804820EDAC}">
              <c15:filteredSeriesTitle>
                <c15:tx>
                  <c:strRef>
                    <c:extLst>
                      <c:ext uri="{02D57815-91ED-43cb-92C2-25804820EDAC}">
                        <c15:formulaRef>
                          <c15:sqref>Sheet1!$D$1</c15:sqref>
                        </c15:formulaRef>
                      </c:ext>
                    </c:extLst>
                    <c:strCache>
                      <c:ptCount val="1"/>
                      <c:pt idx="0">
                        <c:v>SD</c:v>
                      </c:pt>
                    </c:strCache>
                  </c:strRef>
                </c15:tx>
              </c15:filteredSeriesTitle>
            </c:ext>
            <c:ext xmlns:c15="http://schemas.microsoft.com/office/drawing/2012/chart" uri="{02D57815-91ED-43cb-92C2-25804820EDAC}">
              <c15:filteredCategoryTitle>
                <c15:cat>
                  <c:strRef>
                    <c:extLst>
                      <c:ext uri="{02D57815-91ED-43cb-92C2-25804820EDAC}">
                        <c15:formulaRef>
                          <c15:sqref>Sheet1!$A$2</c15:sqref>
                        </c15:formulaRef>
                      </c:ext>
                    </c:extLst>
                    <c:strCache>
                      <c:ptCount val="1"/>
                      <c:pt idx="0">
                        <c:v>Anti-BCMA-exposed cohort
IBER + DEX
(N = 41)</c:v>
                      </c:pt>
                    </c:strCache>
                  </c:strRef>
                </c15:cat>
              </c15:filteredCategoryTitle>
            </c:ext>
            <c:ext xmlns:c16="http://schemas.microsoft.com/office/drawing/2014/chart" uri="{C3380CC4-5D6E-409C-BE32-E72D297353CC}">
              <c16:uniqueId val="{0000000E-9C0D-4370-B58C-25037BEA588C}"/>
            </c:ext>
          </c:extLst>
        </c:ser>
        <c:ser>
          <c:idx val="3"/>
          <c:order val="3"/>
          <c:spPr>
            <a:solidFill>
              <a:srgbClr val="CDFFFF"/>
            </a:solidFill>
            <a:ln>
              <a:noFill/>
            </a:ln>
            <a:effectLst/>
          </c:spPr>
          <c:invertIfNegative val="0"/>
          <c:dLbls>
            <c:dLbl>
              <c:idx val="0"/>
              <c:layout>
                <c:manualLayout>
                  <c:x val="0.34766138550321674"/>
                  <c:y val="0"/>
                </c:manualLayout>
              </c:layout>
              <c:tx>
                <c:rich>
                  <a:bodyPr rot="0" spcFirstLastPara="1" vertOverflow="ellipsis" vert="horz" wrap="square" anchor="ctr" anchorCtr="1"/>
                  <a:lstStyle/>
                  <a:p>
                    <a:pPr>
                      <a:defRPr sz="1050" b="1" i="0" u="none" strike="noStrike" kern="1200" baseline="0">
                        <a:solidFill>
                          <a:schemeClr val="tx1"/>
                        </a:solidFill>
                        <a:latin typeface="+mn-lt"/>
                        <a:ea typeface="+mn-ea"/>
                        <a:cs typeface="+mn-cs"/>
                      </a:defRPr>
                    </a:pPr>
                    <a:r>
                      <a:rPr lang="en-US" sz="1050" b="1" dirty="0"/>
                      <a:t>1 (</a:t>
                    </a:r>
                    <a:fld id="{D69DA054-ABB8-410F-A9C5-88414BE52140}" type="VALUE">
                      <a:rPr lang="en-US" sz="1050" b="1" smtClean="0"/>
                      <a:pPr>
                        <a:defRPr sz="1050" b="1"/>
                      </a:pPr>
                      <a:t>[VALUE]</a:t>
                    </a:fld>
                    <a:r>
                      <a:rPr lang="en-US" sz="1050" b="1" dirty="0"/>
                      <a:t>)</a:t>
                    </a:r>
                  </a:p>
                </c:rich>
              </c:tx>
              <c:spPr>
                <a:noFill/>
                <a:ln>
                  <a:noFill/>
                </a:ln>
                <a:effectLst/>
              </c:spPr>
              <c:txPr>
                <a:bodyPr rot="0" spcFirstLastPara="1" vertOverflow="ellipsis" vert="horz" wrap="square" anchor="ctr" anchorCtr="1"/>
                <a:lstStyle/>
                <a:p>
                  <a:pPr>
                    <a:defRPr sz="1050"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F-9C0D-4370-B58C-25037BEA588C}"/>
                </c:ext>
              </c:extLst>
            </c:dLbl>
            <c:dLbl>
              <c:idx val="1"/>
              <c:delete val="1"/>
              <c:extLst>
                <c:ext xmlns:c15="http://schemas.microsoft.com/office/drawing/2012/chart" uri="{CE6537A1-D6FC-4f65-9D91-7224C49458BB}"/>
                <c:ext xmlns:c16="http://schemas.microsoft.com/office/drawing/2014/chart" uri="{C3380CC4-5D6E-409C-BE32-E72D297353CC}">
                  <c16:uniqueId val="{00000010-9C0D-4370-B58C-25037BEA588C}"/>
                </c:ext>
              </c:extLst>
            </c:dLbl>
            <c:dLbl>
              <c:idx val="2"/>
              <c:tx>
                <c:rich>
                  <a:bodyPr/>
                  <a:lstStyle/>
                  <a:p>
                    <a:r>
                      <a:rPr lang="en-US" dirty="0"/>
                      <a:t>1 (</a:t>
                    </a:r>
                    <a:fld id="{B89AFD26-87F3-4F06-8245-A2159C137F5B}"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1-9C0D-4370-B58C-25037BEA588C}"/>
                </c:ext>
              </c:extLst>
            </c:dLbl>
            <c:dLbl>
              <c:idx val="3"/>
              <c:tx>
                <c:rich>
                  <a:bodyPr/>
                  <a:lstStyle/>
                  <a:p>
                    <a:r>
                      <a:rPr lang="en-US" dirty="0"/>
                      <a:t>3 (</a:t>
                    </a:r>
                    <a:fld id="{7D9924A7-C2D9-434D-ABCD-BB5ED3416D03}"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2-9C0D-4370-B58C-25037BEA588C}"/>
                </c:ext>
              </c:extLst>
            </c:dLbl>
            <c:spPr>
              <a:noFill/>
              <a:ln>
                <a:noFill/>
              </a:ln>
              <a:effectLst/>
            </c:spPr>
            <c:txPr>
              <a:bodyPr rot="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rgbClr val="595454"/>
                      </a:solidFill>
                      <a:round/>
                    </a:ln>
                    <a:effectLst/>
                  </c:spPr>
                </c15:leaderLines>
              </c:ext>
            </c:extLst>
          </c:dLbls>
          <c:val>
            <c:numRef>
              <c:f>Sheet1!$E$2</c:f>
              <c:numCache>
                <c:formatCode>0.0</c:formatCode>
                <c:ptCount val="1"/>
                <c:pt idx="0">
                  <c:v>2.4</c:v>
                </c:pt>
              </c:numCache>
            </c:numRef>
          </c:val>
          <c:extLst>
            <c:ext xmlns:c15="http://schemas.microsoft.com/office/drawing/2012/chart" uri="{02D57815-91ED-43cb-92C2-25804820EDAC}">
              <c15:filteredSeriesTitle>
                <c15:tx>
                  <c:strRef>
                    <c:extLst>
                      <c:ext uri="{02D57815-91ED-43cb-92C2-25804820EDAC}">
                        <c15:formulaRef>
                          <c15:sqref>Sheet1!$E$1</c15:sqref>
                        </c15:formulaRef>
                      </c:ext>
                    </c:extLst>
                    <c:strCache>
                      <c:ptCount val="1"/>
                      <c:pt idx="0">
                        <c:v>MR</c:v>
                      </c:pt>
                    </c:strCache>
                  </c:strRef>
                </c15:tx>
              </c15:filteredSeriesTitle>
            </c:ext>
            <c:ext xmlns:c15="http://schemas.microsoft.com/office/drawing/2012/chart" uri="{02D57815-91ED-43cb-92C2-25804820EDAC}">
              <c15:filteredCategoryTitle>
                <c15:cat>
                  <c:strRef>
                    <c:extLst>
                      <c:ext uri="{02D57815-91ED-43cb-92C2-25804820EDAC}">
                        <c15:formulaRef>
                          <c15:sqref>Sheet1!$A$2</c15:sqref>
                        </c15:formulaRef>
                      </c:ext>
                    </c:extLst>
                    <c:strCache>
                      <c:ptCount val="1"/>
                      <c:pt idx="0">
                        <c:v>Anti-BCMA-exposed cohort
IBER + DEX
(N = 41)</c:v>
                      </c:pt>
                    </c:strCache>
                  </c:strRef>
                </c15:cat>
              </c15:filteredCategoryTitle>
            </c:ext>
            <c:ext xmlns:c16="http://schemas.microsoft.com/office/drawing/2014/chart" uri="{C3380CC4-5D6E-409C-BE32-E72D297353CC}">
              <c16:uniqueId val="{00000013-9C0D-4370-B58C-25037BEA588C}"/>
            </c:ext>
          </c:extLst>
        </c:ser>
        <c:ser>
          <c:idx val="4"/>
          <c:order val="4"/>
          <c:spPr>
            <a:solidFill>
              <a:srgbClr val="33D6F1"/>
            </a:solidFill>
            <a:ln>
              <a:noFill/>
            </a:ln>
            <a:effectLst/>
          </c:spPr>
          <c:invertIfNegative val="0"/>
          <c:dLbls>
            <c:dLbl>
              <c:idx val="0"/>
              <c:tx>
                <c:rich>
                  <a:bodyPr rot="0" spcFirstLastPara="1" vertOverflow="ellipsis" vert="horz" wrap="square" anchor="ctr" anchorCtr="1"/>
                  <a:lstStyle/>
                  <a:p>
                    <a:pPr>
                      <a:defRPr sz="1050" b="1" i="0" u="none" strike="noStrike" kern="1200" baseline="0">
                        <a:solidFill>
                          <a:schemeClr val="bg1"/>
                        </a:solidFill>
                        <a:latin typeface="+mn-lt"/>
                        <a:ea typeface="+mn-ea"/>
                        <a:cs typeface="+mn-cs"/>
                      </a:defRPr>
                    </a:pPr>
                    <a:r>
                      <a:rPr lang="en-US" sz="1050" b="1" dirty="0">
                        <a:solidFill>
                          <a:schemeClr val="bg1"/>
                        </a:solidFill>
                      </a:rPr>
                      <a:t>7 (</a:t>
                    </a:r>
                    <a:fld id="{864585E6-64B3-49A4-93DA-E0566823A5F7}" type="VALUE">
                      <a:rPr lang="en-US" sz="1050" b="1" smtClean="0">
                        <a:solidFill>
                          <a:schemeClr val="bg1"/>
                        </a:solidFill>
                      </a:rPr>
                      <a:pPr>
                        <a:defRPr sz="1050" b="1">
                          <a:solidFill>
                            <a:schemeClr val="bg1"/>
                          </a:solidFill>
                        </a:defRPr>
                      </a:pPr>
                      <a:t>[VALUE]</a:t>
                    </a:fld>
                    <a:r>
                      <a:rPr lang="en-US" sz="1050" b="1" dirty="0">
                        <a:solidFill>
                          <a:schemeClr val="bg1"/>
                        </a:solidFill>
                      </a:rPr>
                      <a:t>)</a:t>
                    </a:r>
                  </a:p>
                </c:rich>
              </c:tx>
              <c:spPr>
                <a:noFill/>
                <a:ln>
                  <a:noFill/>
                </a:ln>
                <a:effectLst/>
              </c:spPr>
              <c:txPr>
                <a:bodyPr rot="0" spcFirstLastPara="1" vertOverflow="ellipsis" vert="horz" wrap="square" anchor="ctr" anchorCtr="1"/>
                <a:lstStyle/>
                <a:p>
                  <a:pPr>
                    <a:defRPr sz="105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layout>
                    <c:manualLayout>
                      <c:w val="0.23721955441959292"/>
                      <c:h val="9.1512560516068153E-2"/>
                    </c:manualLayout>
                  </c15:layout>
                  <c15:dlblFieldTable/>
                  <c15:showDataLabelsRange val="0"/>
                </c:ext>
                <c:ext xmlns:c16="http://schemas.microsoft.com/office/drawing/2014/chart" uri="{C3380CC4-5D6E-409C-BE32-E72D297353CC}">
                  <c16:uniqueId val="{00000014-9C0D-4370-B58C-25037BEA588C}"/>
                </c:ext>
              </c:extLst>
            </c:dLbl>
            <c:dLbl>
              <c:idx val="1"/>
              <c:tx>
                <c:rich>
                  <a:bodyPr/>
                  <a:lstStyle/>
                  <a:p>
                    <a:r>
                      <a:rPr lang="en-US" dirty="0"/>
                      <a:t>4 (</a:t>
                    </a:r>
                    <a:fld id="{DD660CA0-1089-4C72-8007-66152F51B6F7}"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5-9C0D-4370-B58C-25037BEA588C}"/>
                </c:ext>
              </c:extLst>
            </c:dLbl>
            <c:dLbl>
              <c:idx val="2"/>
              <c:tx>
                <c:rich>
                  <a:bodyPr/>
                  <a:lstStyle/>
                  <a:p>
                    <a:r>
                      <a:rPr lang="en-US" dirty="0"/>
                      <a:t>7</a:t>
                    </a:r>
                    <a:r>
                      <a:rPr lang="en-US" baseline="0" dirty="0"/>
                      <a:t> (</a:t>
                    </a:r>
                    <a:fld id="{E44F394E-3ED4-4EEE-98CE-7339AFE00F1B}"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6-9C0D-4370-B58C-25037BEA588C}"/>
                </c:ext>
              </c:extLst>
            </c:dLbl>
            <c:dLbl>
              <c:idx val="3"/>
              <c:tx>
                <c:rich>
                  <a:bodyPr/>
                  <a:lstStyle/>
                  <a:p>
                    <a:r>
                      <a:rPr lang="en-US" baseline="0" dirty="0"/>
                      <a:t>6 (</a:t>
                    </a:r>
                    <a:fld id="{2FA8733D-B005-447F-9198-2C0D551A2DBE}"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7-9C0D-4370-B58C-25037BEA588C}"/>
                </c:ext>
              </c:extLst>
            </c:dLbl>
            <c:spPr>
              <a:noFill/>
              <a:ln>
                <a:noFill/>
              </a:ln>
              <a:effectLst/>
            </c:spPr>
            <c:txPr>
              <a:bodyPr rot="0" spcFirstLastPara="1" vertOverflow="ellipsis" vert="horz" wrap="square" anchor="ctr" anchorCtr="1"/>
              <a:lstStyle/>
              <a:p>
                <a:pPr>
                  <a:defRPr sz="105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Sheet1!$F$2</c:f>
              <c:numCache>
                <c:formatCode>0.0</c:formatCode>
                <c:ptCount val="1"/>
                <c:pt idx="0">
                  <c:v>17.100000000000001</c:v>
                </c:pt>
              </c:numCache>
            </c:numRef>
          </c:val>
          <c:extLst>
            <c:ext xmlns:c15="http://schemas.microsoft.com/office/drawing/2012/chart" uri="{02D57815-91ED-43cb-92C2-25804820EDAC}">
              <c15:filteredSeriesTitle>
                <c15:tx>
                  <c:strRef>
                    <c:extLst>
                      <c:ext uri="{02D57815-91ED-43cb-92C2-25804820EDAC}">
                        <c15:formulaRef>
                          <c15:sqref>Sheet1!$F$1</c15:sqref>
                        </c15:formulaRef>
                      </c:ext>
                    </c:extLst>
                    <c:strCache>
                      <c:ptCount val="1"/>
                      <c:pt idx="0">
                        <c:v>PR</c:v>
                      </c:pt>
                    </c:strCache>
                  </c:strRef>
                </c15:tx>
              </c15:filteredSeriesTitle>
            </c:ext>
            <c:ext xmlns:c15="http://schemas.microsoft.com/office/drawing/2012/chart" uri="{02D57815-91ED-43cb-92C2-25804820EDAC}">
              <c15:filteredCategoryTitle>
                <c15:cat>
                  <c:strRef>
                    <c:extLst>
                      <c:ext uri="{02D57815-91ED-43cb-92C2-25804820EDAC}">
                        <c15:formulaRef>
                          <c15:sqref>Sheet1!$A$2</c15:sqref>
                        </c15:formulaRef>
                      </c:ext>
                    </c:extLst>
                    <c:strCache>
                      <c:ptCount val="1"/>
                      <c:pt idx="0">
                        <c:v>Anti-BCMA-exposed cohort
IBER + DEX
(N = 41)</c:v>
                      </c:pt>
                    </c:strCache>
                  </c:strRef>
                </c15:cat>
              </c15:filteredCategoryTitle>
            </c:ext>
            <c:ext xmlns:c16="http://schemas.microsoft.com/office/drawing/2014/chart" uri="{C3380CC4-5D6E-409C-BE32-E72D297353CC}">
              <c16:uniqueId val="{00000018-9C0D-4370-B58C-25037BEA588C}"/>
            </c:ext>
          </c:extLst>
        </c:ser>
        <c:ser>
          <c:idx val="5"/>
          <c:order val="5"/>
          <c:spPr>
            <a:solidFill>
              <a:srgbClr val="009FBA"/>
            </a:solidFill>
            <a:ln>
              <a:noFill/>
            </a:ln>
            <a:effectLst/>
          </c:spPr>
          <c:invertIfNegative val="0"/>
          <c:dLbls>
            <c:dLbl>
              <c:idx val="0"/>
              <c:tx>
                <c:rich>
                  <a:bodyPr/>
                  <a:lstStyle/>
                  <a:p>
                    <a:r>
                      <a:rPr lang="en-US" dirty="0"/>
                      <a:t>4 (</a:t>
                    </a:r>
                    <a:fld id="{418D1771-A369-476A-B865-6D64A0CAFB16}"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9-9C0D-4370-B58C-25037BEA588C}"/>
                </c:ext>
              </c:extLst>
            </c:dLbl>
            <c:dLbl>
              <c:idx val="1"/>
              <c:tx>
                <c:rich>
                  <a:bodyPr/>
                  <a:lstStyle/>
                  <a:p>
                    <a:r>
                      <a:rPr lang="en-US" dirty="0"/>
                      <a:t>6 (</a:t>
                    </a:r>
                    <a:fld id="{0BF8FB8F-AA2C-4D80-9030-B1AFDE4F298C}"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A-9C0D-4370-B58C-25037BEA588C}"/>
                </c:ext>
              </c:extLst>
            </c:dLbl>
            <c:dLbl>
              <c:idx val="2"/>
              <c:tx>
                <c:rich>
                  <a:bodyPr/>
                  <a:lstStyle/>
                  <a:p>
                    <a:r>
                      <a:rPr lang="en-US" dirty="0"/>
                      <a:t>7 (</a:t>
                    </a:r>
                    <a:fld id="{871C3E4D-8C62-4120-88E3-B68024BC55E6}"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B-9C0D-4370-B58C-25037BEA588C}"/>
                </c:ext>
              </c:extLst>
            </c:dLbl>
            <c:dLbl>
              <c:idx val="3"/>
              <c:tx>
                <c:rich>
                  <a:bodyPr/>
                  <a:lstStyle/>
                  <a:p>
                    <a:r>
                      <a:rPr lang="en-US" dirty="0"/>
                      <a:t>1 (</a:t>
                    </a:r>
                    <a:fld id="{CC8EFAA9-ABF8-4076-9B86-0E137507306B}"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C-9C0D-4370-B58C-25037BEA588C}"/>
                </c:ext>
              </c:extLst>
            </c:dLbl>
            <c:spPr>
              <a:noFill/>
              <a:ln>
                <a:noFill/>
              </a:ln>
              <a:effectLst/>
            </c:spPr>
            <c:txPr>
              <a:bodyPr rot="0" spcFirstLastPara="1" vertOverflow="ellipsis" vert="horz" wrap="square" anchor="ctr" anchorCtr="1"/>
              <a:lstStyle/>
              <a:p>
                <a:pPr>
                  <a:defRPr sz="105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Sheet1!$G$2</c:f>
              <c:numCache>
                <c:formatCode>0.0</c:formatCode>
                <c:ptCount val="1"/>
                <c:pt idx="0">
                  <c:v>9.8000000000000007</c:v>
                </c:pt>
              </c:numCache>
            </c:numRef>
          </c:val>
          <c:extLst>
            <c:ext xmlns:c15="http://schemas.microsoft.com/office/drawing/2012/chart" uri="{02D57815-91ED-43cb-92C2-25804820EDAC}">
              <c15:filteredSeriesTitle>
                <c15:tx>
                  <c:strRef>
                    <c:extLst>
                      <c:ext uri="{02D57815-91ED-43cb-92C2-25804820EDAC}">
                        <c15:formulaRef>
                          <c15:sqref>Sheet1!$G$1</c15:sqref>
                        </c15:formulaRef>
                      </c:ext>
                    </c:extLst>
                    <c:strCache>
                      <c:ptCount val="1"/>
                      <c:pt idx="0">
                        <c:v>VGPR</c:v>
                      </c:pt>
                    </c:strCache>
                  </c:strRef>
                </c15:tx>
              </c15:filteredSeriesTitle>
            </c:ext>
            <c:ext xmlns:c15="http://schemas.microsoft.com/office/drawing/2012/chart" uri="{02D57815-91ED-43cb-92C2-25804820EDAC}">
              <c15:filteredCategoryTitle>
                <c15:cat>
                  <c:strRef>
                    <c:extLst>
                      <c:ext uri="{02D57815-91ED-43cb-92C2-25804820EDAC}">
                        <c15:formulaRef>
                          <c15:sqref>Sheet1!$A$2</c15:sqref>
                        </c15:formulaRef>
                      </c:ext>
                    </c:extLst>
                    <c:strCache>
                      <c:ptCount val="1"/>
                      <c:pt idx="0">
                        <c:v>Anti-BCMA-exposed cohort
IBER + DEX
(N = 41)</c:v>
                      </c:pt>
                    </c:strCache>
                  </c:strRef>
                </c15:cat>
              </c15:filteredCategoryTitle>
            </c:ext>
            <c:ext xmlns:c16="http://schemas.microsoft.com/office/drawing/2014/chart" uri="{C3380CC4-5D6E-409C-BE32-E72D297353CC}">
              <c16:uniqueId val="{0000001D-9C0D-4370-B58C-25037BEA588C}"/>
            </c:ext>
          </c:extLst>
        </c:ser>
        <c:ser>
          <c:idx val="6"/>
          <c:order val="6"/>
          <c:spPr>
            <a:solidFill>
              <a:srgbClr val="59FFB9">
                <a:lumMod val="75000"/>
              </a:srgbClr>
            </a:solidFill>
            <a:ln>
              <a:noFill/>
            </a:ln>
            <a:effectLst/>
          </c:spPr>
          <c:invertIfNegative val="0"/>
          <c:dLbls>
            <c:dLbl>
              <c:idx val="0"/>
              <c:layout>
                <c:manualLayout>
                  <c:x val="4.8541555905601934E-3"/>
                  <c:y val="-1.1748861257324548E-3"/>
                </c:manualLayout>
              </c:layout>
              <c:tx>
                <c:rich>
                  <a:bodyPr rot="0" spcFirstLastPara="1" vertOverflow="ellipsis" vert="horz" wrap="square" anchor="ctr" anchorCtr="1"/>
                  <a:lstStyle/>
                  <a:p>
                    <a:pPr>
                      <a:defRPr sz="1050" b="1" i="0" u="none" strike="noStrike" kern="1200" baseline="0">
                        <a:solidFill>
                          <a:schemeClr val="tx1"/>
                        </a:solidFill>
                        <a:latin typeface="+mn-lt"/>
                        <a:ea typeface="+mn-ea"/>
                        <a:cs typeface="+mn-cs"/>
                      </a:defRPr>
                    </a:pPr>
                    <a:r>
                      <a:rPr lang="en-US" sz="1050" dirty="0"/>
                      <a:t>2 (</a:t>
                    </a:r>
                    <a:fld id="{2C4066D8-BCF2-4AB4-96CC-A3779CA2EC5D}" type="VALUE">
                      <a:rPr lang="en-US" sz="1050"/>
                      <a:pPr>
                        <a:defRPr sz="1050" b="1"/>
                      </a:pPr>
                      <a:t>[VALUE]</a:t>
                    </a:fld>
                    <a:r>
                      <a:rPr lang="en-US" sz="1050" dirty="0"/>
                      <a:t>)</a:t>
                    </a:r>
                  </a:p>
                </c:rich>
              </c:tx>
              <c:spPr>
                <a:noFill/>
                <a:ln>
                  <a:noFill/>
                </a:ln>
                <a:effectLst/>
              </c:spPr>
              <c:txPr>
                <a:bodyPr rot="0" spcFirstLastPara="1" vertOverflow="ellipsis" vert="horz" wrap="square" anchor="ctr" anchorCtr="1"/>
                <a:lstStyle/>
                <a:p>
                  <a:pPr>
                    <a:defRPr sz="1050"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layout>
                    <c:manualLayout>
                      <c:w val="0.18451541216504455"/>
                      <c:h val="7.3034060620009292E-2"/>
                    </c:manualLayout>
                  </c15:layout>
                  <c15:dlblFieldTable/>
                  <c15:showDataLabelsRange val="0"/>
                </c:ext>
                <c:ext xmlns:c16="http://schemas.microsoft.com/office/drawing/2014/chart" uri="{C3380CC4-5D6E-409C-BE32-E72D297353CC}">
                  <c16:uniqueId val="{0000001E-9C0D-4370-B58C-25037BEA588C}"/>
                </c:ext>
              </c:extLst>
            </c:dLbl>
            <c:dLbl>
              <c:idx val="1"/>
              <c:tx>
                <c:rich>
                  <a:bodyPr/>
                  <a:lstStyle/>
                  <a:p>
                    <a:r>
                      <a:rPr lang="en-US" baseline="0" dirty="0"/>
                      <a:t>2 </a:t>
                    </a:r>
                    <a:r>
                      <a:rPr lang="en-US" dirty="0"/>
                      <a:t>(</a:t>
                    </a:r>
                    <a:fld id="{07F5AA60-3524-4D6B-87A0-E383111D6F31}" type="VALUE">
                      <a:rPr lang="en-US" smtClean="0"/>
                      <a:pPr/>
                      <a:t>[VALUE]</a:t>
                    </a:fld>
                    <a:r>
                      <a:rPr lang="en-US" dirty="0"/>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F-9C0D-4370-B58C-25037BEA588C}"/>
                </c:ext>
              </c:extLst>
            </c:dLbl>
            <c:dLbl>
              <c:idx val="2"/>
              <c:tx>
                <c:rich>
                  <a:bodyPr/>
                  <a:lstStyle/>
                  <a:p>
                    <a:r>
                      <a:rPr lang="en-US" dirty="0"/>
                      <a:t>1 (</a:t>
                    </a:r>
                    <a:fld id="{99A71D7F-D38E-48A4-B491-62761FE3F161}" type="VALUE">
                      <a:rPr lang="en-US" smtClean="0"/>
                      <a:pPr/>
                      <a:t>[VALUE]</a:t>
                    </a:fld>
                    <a:r>
                      <a:rPr lang="en-US" dirty="0"/>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20-9C0D-4370-B58C-25037BEA588C}"/>
                </c:ext>
              </c:extLst>
            </c:dLbl>
            <c:dLbl>
              <c:idx val="3"/>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1-9C0D-4370-B58C-25037BEA588C}"/>
                </c:ext>
              </c:extLst>
            </c:dLbl>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rgbClr val="595454"/>
                      </a:solidFill>
                      <a:round/>
                    </a:ln>
                    <a:effectLst/>
                  </c:spPr>
                </c15:leaderLines>
              </c:ext>
            </c:extLst>
          </c:dLbls>
          <c:val>
            <c:numRef>
              <c:f>Sheet1!$H$2</c:f>
              <c:numCache>
                <c:formatCode>0.0</c:formatCode>
                <c:ptCount val="1"/>
                <c:pt idx="0">
                  <c:v>4.9000000000000004</c:v>
                </c:pt>
              </c:numCache>
            </c:numRef>
          </c:val>
          <c:extLst>
            <c:ext xmlns:c15="http://schemas.microsoft.com/office/drawing/2012/chart" uri="{02D57815-91ED-43cb-92C2-25804820EDAC}">
              <c15:filteredSeriesTitle>
                <c15:tx>
                  <c:strRef>
                    <c:extLst>
                      <c:ext uri="{02D57815-91ED-43cb-92C2-25804820EDAC}">
                        <c15:formulaRef>
                          <c15:sqref>Sheet1!$H$1</c15:sqref>
                        </c15:formulaRef>
                      </c:ext>
                    </c:extLst>
                    <c:strCache>
                      <c:ptCount val="1"/>
                      <c:pt idx="0">
                        <c:v>CR</c:v>
                      </c:pt>
                    </c:strCache>
                  </c:strRef>
                </c15:tx>
              </c15:filteredSeriesTitle>
            </c:ext>
            <c:ext xmlns:c15="http://schemas.microsoft.com/office/drawing/2012/chart" uri="{02D57815-91ED-43cb-92C2-25804820EDAC}">
              <c15:filteredCategoryTitle>
                <c15:cat>
                  <c:strRef>
                    <c:extLst>
                      <c:ext uri="{02D57815-91ED-43cb-92C2-25804820EDAC}">
                        <c15:formulaRef>
                          <c15:sqref>Sheet1!$A$2</c15:sqref>
                        </c15:formulaRef>
                      </c:ext>
                    </c:extLst>
                    <c:strCache>
                      <c:ptCount val="1"/>
                      <c:pt idx="0">
                        <c:v>Anti-BCMA-exposed cohort
IBER + DEX
(N = 41)</c:v>
                      </c:pt>
                    </c:strCache>
                  </c:strRef>
                </c15:cat>
              </c15:filteredCategoryTitle>
            </c:ext>
            <c:ext xmlns:c16="http://schemas.microsoft.com/office/drawing/2014/chart" uri="{C3380CC4-5D6E-409C-BE32-E72D297353CC}">
              <c16:uniqueId val="{00000022-9C0D-4370-B58C-25037BEA588C}"/>
            </c:ext>
          </c:extLst>
        </c:ser>
        <c:ser>
          <c:idx val="7"/>
          <c:order val="7"/>
          <c:spPr>
            <a:solidFill>
              <a:srgbClr val="138967"/>
            </a:solidFill>
            <a:ln>
              <a:noFill/>
            </a:ln>
            <a:effectLst/>
          </c:spPr>
          <c:invertIfNegative val="0"/>
          <c:dLbls>
            <c:dLbl>
              <c:idx val="0"/>
              <c:layout>
                <c:manualLayout>
                  <c:x val="-0.16877857811014291"/>
                  <c:y val="-4.1100664467484456E-2"/>
                </c:manualLayout>
              </c:layout>
              <c:tx>
                <c:rich>
                  <a:bodyPr/>
                  <a:lstStyle/>
                  <a:p>
                    <a:r>
                      <a:rPr lang="en-US" dirty="0">
                        <a:solidFill>
                          <a:srgbClr val="595454"/>
                        </a:solidFill>
                      </a:rPr>
                      <a:t>1 (</a:t>
                    </a:r>
                    <a:fld id="{8C078958-ABE7-4A2B-A514-34ADB8E34239}" type="VALUE">
                      <a:rPr lang="en-US" smtClean="0">
                        <a:solidFill>
                          <a:srgbClr val="595454"/>
                        </a:solidFill>
                      </a:rPr>
                      <a:pPr/>
                      <a:t>[VALUE]</a:t>
                    </a:fld>
                    <a:r>
                      <a:rPr lang="en-US" dirty="0">
                        <a:solidFill>
                          <a:srgbClr val="595454"/>
                        </a:solidFill>
                      </a:rPr>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23-9C0D-4370-B58C-25037BEA588C}"/>
                </c:ext>
              </c:extLst>
            </c:dLbl>
            <c:dLbl>
              <c:idx val="1"/>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4-9C0D-4370-B58C-25037BEA588C}"/>
                </c:ext>
              </c:extLst>
            </c:dLbl>
            <c:dLbl>
              <c:idx val="2"/>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5-9C0D-4370-B58C-25037BEA588C}"/>
                </c:ext>
              </c:extLst>
            </c:dLbl>
            <c:dLbl>
              <c:idx val="3"/>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6-9C0D-4370-B58C-25037BEA588C}"/>
                </c:ext>
              </c:extLst>
            </c:dLbl>
            <c:spPr>
              <a:noFill/>
              <a:ln>
                <a:noFill/>
              </a:ln>
              <a:effectLst/>
            </c:spPr>
            <c:txPr>
              <a:bodyPr rot="0" spcFirstLastPara="1" vertOverflow="ellipsis" vert="horz" wrap="square" anchor="ctr" anchorCtr="1"/>
              <a:lstStyle/>
              <a:p>
                <a:pPr>
                  <a:defRPr sz="1050"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rgbClr val="4B4B4B"/>
                      </a:solidFill>
                      <a:round/>
                    </a:ln>
                    <a:effectLst/>
                  </c:spPr>
                </c15:leaderLines>
              </c:ext>
            </c:extLst>
          </c:dLbls>
          <c:val>
            <c:numRef>
              <c:f>Sheet1!$I$2</c:f>
              <c:numCache>
                <c:formatCode>0.0</c:formatCode>
                <c:ptCount val="1"/>
                <c:pt idx="0">
                  <c:v>2.4</c:v>
                </c:pt>
              </c:numCache>
            </c:numRef>
          </c:val>
          <c:extLst>
            <c:ext xmlns:c15="http://schemas.microsoft.com/office/drawing/2012/chart" uri="{02D57815-91ED-43cb-92C2-25804820EDAC}">
              <c15:filteredSeriesTitle>
                <c15:tx>
                  <c:strRef>
                    <c:extLst>
                      <c:ext uri="{02D57815-91ED-43cb-92C2-25804820EDAC}">
                        <c15:formulaRef>
                          <c15:sqref>Sheet1!$I$1</c15:sqref>
                        </c15:formulaRef>
                      </c:ext>
                    </c:extLst>
                    <c:strCache>
                      <c:ptCount val="1"/>
                      <c:pt idx="0">
                        <c:v>sCR</c:v>
                      </c:pt>
                    </c:strCache>
                  </c:strRef>
                </c15:tx>
              </c15:filteredSeriesTitle>
            </c:ext>
            <c:ext xmlns:c15="http://schemas.microsoft.com/office/drawing/2012/chart" uri="{02D57815-91ED-43cb-92C2-25804820EDAC}">
              <c15:filteredCategoryTitle>
                <c15:cat>
                  <c:strRef>
                    <c:extLst>
                      <c:ext uri="{02D57815-91ED-43cb-92C2-25804820EDAC}">
                        <c15:formulaRef>
                          <c15:sqref>Sheet1!$A$2</c15:sqref>
                        </c15:formulaRef>
                      </c:ext>
                    </c:extLst>
                    <c:strCache>
                      <c:ptCount val="1"/>
                      <c:pt idx="0">
                        <c:v>Anti-BCMA-exposed cohort
IBER + DEX
(N = 41)</c:v>
                      </c:pt>
                    </c:strCache>
                  </c:strRef>
                </c15:cat>
              </c15:filteredCategoryTitle>
            </c:ext>
            <c:ext xmlns:c16="http://schemas.microsoft.com/office/drawing/2014/chart" uri="{C3380CC4-5D6E-409C-BE32-E72D297353CC}">
              <c16:uniqueId val="{00000027-9C0D-4370-B58C-25037BEA588C}"/>
            </c:ext>
          </c:extLst>
        </c:ser>
        <c:dLbls>
          <c:dLblPos val="ctr"/>
          <c:showLegendKey val="0"/>
          <c:showVal val="1"/>
          <c:showCatName val="0"/>
          <c:showSerName val="0"/>
          <c:showPercent val="0"/>
          <c:showBubbleSize val="0"/>
        </c:dLbls>
        <c:gapWidth val="50"/>
        <c:overlap val="100"/>
        <c:axId val="49535647"/>
        <c:axId val="50078015"/>
      </c:barChart>
      <c:catAx>
        <c:axId val="49535647"/>
        <c:scaling>
          <c:orientation val="minMax"/>
        </c:scaling>
        <c:delete val="0"/>
        <c:axPos val="b"/>
        <c:numFmt formatCode="General" sourceLinked="1"/>
        <c:majorTickMark val="none"/>
        <c:minorTickMark val="none"/>
        <c:tickLblPos val="nextTo"/>
        <c:spPr>
          <a:noFill/>
          <a:ln w="6350" cap="flat" cmpd="sng" algn="ctr">
            <a:solidFill>
              <a:schemeClr val="tx1"/>
            </a:solidFill>
            <a:round/>
          </a:ln>
          <a:effectLst/>
        </c:spPr>
        <c:txPr>
          <a:bodyPr rot="-600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crossAx val="50078015"/>
        <c:crosses val="autoZero"/>
        <c:auto val="1"/>
        <c:lblAlgn val="ctr"/>
        <c:lblOffset val="0"/>
        <c:noMultiLvlLbl val="0"/>
      </c:catAx>
      <c:valAx>
        <c:axId val="50078015"/>
        <c:scaling>
          <c:orientation val="minMax"/>
          <c:max val="100"/>
        </c:scaling>
        <c:delete val="0"/>
        <c:axPos val="l"/>
        <c:title>
          <c:tx>
            <c:rich>
              <a:bodyPr rot="-5400000" spcFirstLastPara="1" vertOverflow="ellipsis" vert="horz" wrap="square" anchor="ctr" anchorCtr="1"/>
              <a:lstStyle/>
              <a:p>
                <a:pPr>
                  <a:defRPr sz="1200" b="1" i="0" u="none" strike="noStrike" kern="1200" baseline="0">
                    <a:solidFill>
                      <a:schemeClr val="tx1"/>
                    </a:solidFill>
                    <a:latin typeface="+mn-lt"/>
                    <a:ea typeface="+mn-ea"/>
                    <a:cs typeface="+mn-cs"/>
                  </a:defRPr>
                </a:pPr>
                <a:r>
                  <a:rPr lang="en-US" b="1" dirty="0"/>
                  <a:t>Response, n (%)</a:t>
                </a:r>
              </a:p>
            </c:rich>
          </c:tx>
          <c:layout>
            <c:manualLayout>
              <c:xMode val="edge"/>
              <c:yMode val="edge"/>
              <c:x val="0"/>
              <c:y val="0.30373945604822034"/>
            </c:manualLayout>
          </c:layout>
          <c:overlay val="0"/>
          <c:spPr>
            <a:noFill/>
            <a:ln>
              <a:noFill/>
            </a:ln>
            <a:effectLst/>
          </c:spPr>
          <c:txPr>
            <a:bodyPr rot="-54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title>
        <c:numFmt formatCode="0" sourceLinked="0"/>
        <c:majorTickMark val="out"/>
        <c:minorTickMark val="none"/>
        <c:tickLblPos val="nextTo"/>
        <c:spPr>
          <a:noFill/>
          <a:ln w="6350">
            <a:solidFill>
              <a:schemeClr val="tx1"/>
            </a:solid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49535647"/>
        <c:crosses val="autoZero"/>
        <c:crossBetween val="between"/>
        <c:majorUnit val="20"/>
      </c:valAx>
      <c:spPr>
        <a:noFill/>
        <a:ln>
          <a:noFill/>
        </a:ln>
        <a:effectLst/>
      </c:spPr>
    </c:plotArea>
    <c:plotVisOnly val="1"/>
    <c:dispBlanksAs val="gap"/>
    <c:showDLblsOverMax val="0"/>
    <c:extLst/>
  </c:chart>
  <c:spPr>
    <a:noFill/>
    <a:ln>
      <a:noFill/>
    </a:ln>
    <a:effectLst/>
  </c:spPr>
  <c:txPr>
    <a:bodyPr/>
    <a:lstStyle/>
    <a:p>
      <a:pPr>
        <a:defRPr sz="1200">
          <a:solidFill>
            <a:schemeClr val="tx1"/>
          </a:solidFill>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9DB592-14A9-1B42-9D98-7E98FE32982F}" type="datetimeFigureOut">
              <a:rPr lang="en-US" smtClean="0"/>
              <a:t>12/20/2022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5896F2-8F27-324B-9001-497AC125A20C}" type="slidenum">
              <a:rPr lang="en-US" smtClean="0"/>
              <a:t>‹#›</a:t>
            </a:fld>
            <a:endParaRPr lang="en-US"/>
          </a:p>
        </p:txBody>
      </p:sp>
    </p:spTree>
    <p:extLst>
      <p:ext uri="{BB962C8B-B14F-4D97-AF65-F5344CB8AC3E}">
        <p14:creationId xmlns:p14="http://schemas.microsoft.com/office/powerpoint/2010/main" val="10990812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470E7FA-1659-4724-B04D-9C5482A4424C}"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29972901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E4953F-501C-498F-811F-52E153962CB2}" type="slidenum">
              <a:rPr lang="en-US" smtClean="0"/>
              <a:t>11</a:t>
            </a:fld>
            <a:endParaRPr lang="en-US" dirty="0"/>
          </a:p>
        </p:txBody>
      </p:sp>
    </p:spTree>
    <p:extLst>
      <p:ext uri="{BB962C8B-B14F-4D97-AF65-F5344CB8AC3E}">
        <p14:creationId xmlns:p14="http://schemas.microsoft.com/office/powerpoint/2010/main" val="19482854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E4953F-501C-498F-811F-52E153962CB2}" type="slidenum">
              <a:rPr lang="en-US" smtClean="0"/>
              <a:t>12</a:t>
            </a:fld>
            <a:endParaRPr lang="en-US" dirty="0"/>
          </a:p>
        </p:txBody>
      </p:sp>
    </p:spTree>
    <p:extLst>
      <p:ext uri="{BB962C8B-B14F-4D97-AF65-F5344CB8AC3E}">
        <p14:creationId xmlns:p14="http://schemas.microsoft.com/office/powerpoint/2010/main" val="3403680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E4953F-501C-498F-811F-52E153962CB2}" type="slidenum">
              <a:rPr lang="en-US" smtClean="0"/>
              <a:t>13</a:t>
            </a:fld>
            <a:endParaRPr lang="en-US" dirty="0"/>
          </a:p>
        </p:txBody>
      </p:sp>
    </p:spTree>
    <p:extLst>
      <p:ext uri="{BB962C8B-B14F-4D97-AF65-F5344CB8AC3E}">
        <p14:creationId xmlns:p14="http://schemas.microsoft.com/office/powerpoint/2010/main" val="41568646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E4953F-501C-498F-811F-52E153962CB2}" type="slidenum">
              <a:rPr lang="en-US" smtClean="0"/>
              <a:t>14</a:t>
            </a:fld>
            <a:endParaRPr lang="en-US" dirty="0"/>
          </a:p>
        </p:txBody>
      </p:sp>
    </p:spTree>
    <p:extLst>
      <p:ext uri="{BB962C8B-B14F-4D97-AF65-F5344CB8AC3E}">
        <p14:creationId xmlns:p14="http://schemas.microsoft.com/office/powerpoint/2010/main" val="24522608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E4953F-501C-498F-811F-52E153962CB2}" type="slidenum">
              <a:rPr lang="en-US" smtClean="0"/>
              <a:t>15</a:t>
            </a:fld>
            <a:endParaRPr lang="en-US" dirty="0"/>
          </a:p>
        </p:txBody>
      </p:sp>
    </p:spTree>
    <p:extLst>
      <p:ext uri="{BB962C8B-B14F-4D97-AF65-F5344CB8AC3E}">
        <p14:creationId xmlns:p14="http://schemas.microsoft.com/office/powerpoint/2010/main" val="21906443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E4953F-501C-498F-811F-52E153962CB2}" type="slidenum">
              <a:rPr lang="en-US" smtClean="0"/>
              <a:t>16</a:t>
            </a:fld>
            <a:endParaRPr lang="en-US" dirty="0"/>
          </a:p>
        </p:txBody>
      </p:sp>
    </p:spTree>
    <p:extLst>
      <p:ext uri="{BB962C8B-B14F-4D97-AF65-F5344CB8AC3E}">
        <p14:creationId xmlns:p14="http://schemas.microsoft.com/office/powerpoint/2010/main" val="17251026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E4953F-501C-498F-811F-52E153962CB2}" type="slidenum">
              <a:rPr lang="en-US" smtClean="0"/>
              <a:t>17</a:t>
            </a:fld>
            <a:endParaRPr lang="en-US" dirty="0"/>
          </a:p>
        </p:txBody>
      </p:sp>
    </p:spTree>
    <p:extLst>
      <p:ext uri="{BB962C8B-B14F-4D97-AF65-F5344CB8AC3E}">
        <p14:creationId xmlns:p14="http://schemas.microsoft.com/office/powerpoint/2010/main" val="11157830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E4953F-501C-498F-811F-52E153962CB2}" type="slidenum">
              <a:rPr lang="en-US" smtClean="0"/>
              <a:t>18</a:t>
            </a:fld>
            <a:endParaRPr lang="en-US" dirty="0"/>
          </a:p>
        </p:txBody>
      </p:sp>
    </p:spTree>
    <p:extLst>
      <p:ext uri="{BB962C8B-B14F-4D97-AF65-F5344CB8AC3E}">
        <p14:creationId xmlns:p14="http://schemas.microsoft.com/office/powerpoint/2010/main" val="351317363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E4953F-501C-498F-811F-52E153962CB2}" type="slidenum">
              <a:rPr lang="en-US" smtClean="0"/>
              <a:t>19</a:t>
            </a:fld>
            <a:endParaRPr lang="en-US" dirty="0"/>
          </a:p>
        </p:txBody>
      </p:sp>
    </p:spTree>
    <p:extLst>
      <p:ext uri="{BB962C8B-B14F-4D97-AF65-F5344CB8AC3E}">
        <p14:creationId xmlns:p14="http://schemas.microsoft.com/office/powerpoint/2010/main" val="404821094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E4953F-501C-498F-811F-52E153962CB2}" type="slidenum">
              <a:rPr lang="en-US" smtClean="0"/>
              <a:t>20</a:t>
            </a:fld>
            <a:endParaRPr lang="en-US" dirty="0"/>
          </a:p>
        </p:txBody>
      </p:sp>
    </p:spTree>
    <p:extLst>
      <p:ext uri="{BB962C8B-B14F-4D97-AF65-F5344CB8AC3E}">
        <p14:creationId xmlns:p14="http://schemas.microsoft.com/office/powerpoint/2010/main" val="38072197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a:prstGeom prst="rect">
            <a:avLst/>
          </a:prstGeom>
        </p:spPr>
      </p:sp>
      <p:sp>
        <p:nvSpPr>
          <p:cNvPr id="3" name="Notes Placeholder 2"/>
          <p:cNvSpPr>
            <a:spLocks noGrp="1"/>
          </p:cNvSpPr>
          <p:nvPr>
            <p:ph type="body" idx="1"/>
          </p:nvPr>
        </p:nvSpPr>
        <p:spPr/>
        <p:txBody>
          <a:bodyPr/>
          <a:lstStyle/>
          <a:p>
            <a:pPr defTabSz="1402040">
              <a:defRPr/>
            </a:pPr>
            <a:endParaRPr lang="en-US" baseline="0" dirty="0"/>
          </a:p>
        </p:txBody>
      </p:sp>
      <p:sp>
        <p:nvSpPr>
          <p:cNvPr id="4" name="Slide Number Placeholder 3"/>
          <p:cNvSpPr>
            <a:spLocks noGrp="1"/>
          </p:cNvSpPr>
          <p:nvPr>
            <p:ph type="sldNum" sz="quarter" idx="10"/>
          </p:nvPr>
        </p:nvSpPr>
        <p:spPr/>
        <p:txBody>
          <a:bodyPr/>
          <a:lstStyle/>
          <a:p>
            <a:fld id="{4470E7FA-1659-4724-B04D-9C5482A4424C}" type="slidenum">
              <a:rPr lang="en-US" smtClean="0"/>
              <a:pPr/>
              <a:t>3</a:t>
            </a:fld>
            <a:endParaRPr lang="en-US" dirty="0"/>
          </a:p>
        </p:txBody>
      </p:sp>
    </p:spTree>
    <p:extLst>
      <p:ext uri="{BB962C8B-B14F-4D97-AF65-F5344CB8AC3E}">
        <p14:creationId xmlns:p14="http://schemas.microsoft.com/office/powerpoint/2010/main" val="213634447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E4953F-501C-498F-811F-52E153962CB2}" type="slidenum">
              <a:rPr lang="en-US" smtClean="0"/>
              <a:t>21</a:t>
            </a:fld>
            <a:endParaRPr lang="en-US" dirty="0"/>
          </a:p>
        </p:txBody>
      </p:sp>
    </p:spTree>
    <p:extLst>
      <p:ext uri="{BB962C8B-B14F-4D97-AF65-F5344CB8AC3E}">
        <p14:creationId xmlns:p14="http://schemas.microsoft.com/office/powerpoint/2010/main" val="76240962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E4953F-501C-498F-811F-52E153962CB2}" type="slidenum">
              <a:rPr lang="en-US" smtClean="0"/>
              <a:t>22</a:t>
            </a:fld>
            <a:endParaRPr lang="en-US" dirty="0"/>
          </a:p>
        </p:txBody>
      </p:sp>
    </p:spTree>
    <p:extLst>
      <p:ext uri="{BB962C8B-B14F-4D97-AF65-F5344CB8AC3E}">
        <p14:creationId xmlns:p14="http://schemas.microsoft.com/office/powerpoint/2010/main" val="280536787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E4953F-501C-498F-811F-52E153962CB2}" type="slidenum">
              <a:rPr lang="en-US" smtClean="0"/>
              <a:t>23</a:t>
            </a:fld>
            <a:endParaRPr lang="en-US" dirty="0"/>
          </a:p>
        </p:txBody>
      </p:sp>
    </p:spTree>
    <p:extLst>
      <p:ext uri="{BB962C8B-B14F-4D97-AF65-F5344CB8AC3E}">
        <p14:creationId xmlns:p14="http://schemas.microsoft.com/office/powerpoint/2010/main" val="342157320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E4953F-501C-498F-811F-52E153962CB2}" type="slidenum">
              <a:rPr lang="en-US" smtClean="0"/>
              <a:t>24</a:t>
            </a:fld>
            <a:endParaRPr lang="en-US" dirty="0"/>
          </a:p>
        </p:txBody>
      </p:sp>
    </p:spTree>
    <p:extLst>
      <p:ext uri="{BB962C8B-B14F-4D97-AF65-F5344CB8AC3E}">
        <p14:creationId xmlns:p14="http://schemas.microsoft.com/office/powerpoint/2010/main" val="37427843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E4953F-501C-498F-811F-52E153962CB2}" type="slidenum">
              <a:rPr lang="en-US" smtClean="0"/>
              <a:t>25</a:t>
            </a:fld>
            <a:endParaRPr lang="en-US" dirty="0"/>
          </a:p>
        </p:txBody>
      </p:sp>
    </p:spTree>
    <p:extLst>
      <p:ext uri="{BB962C8B-B14F-4D97-AF65-F5344CB8AC3E}">
        <p14:creationId xmlns:p14="http://schemas.microsoft.com/office/powerpoint/2010/main" val="155832792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E4953F-501C-498F-811F-52E153962CB2}" type="slidenum">
              <a:rPr lang="en-US" smtClean="0"/>
              <a:t>26</a:t>
            </a:fld>
            <a:endParaRPr lang="en-US" dirty="0"/>
          </a:p>
        </p:txBody>
      </p:sp>
    </p:spTree>
    <p:extLst>
      <p:ext uri="{BB962C8B-B14F-4D97-AF65-F5344CB8AC3E}">
        <p14:creationId xmlns:p14="http://schemas.microsoft.com/office/powerpoint/2010/main" val="366150665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E4953F-501C-498F-811F-52E153962CB2}" type="slidenum">
              <a:rPr lang="en-US" smtClean="0"/>
              <a:t>27</a:t>
            </a:fld>
            <a:endParaRPr lang="en-US" dirty="0"/>
          </a:p>
        </p:txBody>
      </p:sp>
    </p:spTree>
    <p:extLst>
      <p:ext uri="{BB962C8B-B14F-4D97-AF65-F5344CB8AC3E}">
        <p14:creationId xmlns:p14="http://schemas.microsoft.com/office/powerpoint/2010/main" val="218875556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E4953F-501C-498F-811F-52E153962CB2}" type="slidenum">
              <a:rPr lang="en-US" smtClean="0"/>
              <a:t>28</a:t>
            </a:fld>
            <a:endParaRPr lang="en-US" dirty="0"/>
          </a:p>
        </p:txBody>
      </p:sp>
    </p:spTree>
    <p:extLst>
      <p:ext uri="{BB962C8B-B14F-4D97-AF65-F5344CB8AC3E}">
        <p14:creationId xmlns:p14="http://schemas.microsoft.com/office/powerpoint/2010/main" val="154263095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E4953F-501C-498F-811F-52E153962CB2}" type="slidenum">
              <a:rPr lang="en-US" smtClean="0"/>
              <a:t>29</a:t>
            </a:fld>
            <a:endParaRPr lang="en-US" dirty="0"/>
          </a:p>
        </p:txBody>
      </p:sp>
    </p:spTree>
    <p:extLst>
      <p:ext uri="{BB962C8B-B14F-4D97-AF65-F5344CB8AC3E}">
        <p14:creationId xmlns:p14="http://schemas.microsoft.com/office/powerpoint/2010/main" val="120399024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E4953F-501C-498F-811F-52E153962CB2}" type="slidenum">
              <a:rPr lang="en-US" smtClean="0"/>
              <a:t>30</a:t>
            </a:fld>
            <a:endParaRPr lang="en-US" dirty="0"/>
          </a:p>
        </p:txBody>
      </p:sp>
    </p:spTree>
    <p:extLst>
      <p:ext uri="{BB962C8B-B14F-4D97-AF65-F5344CB8AC3E}">
        <p14:creationId xmlns:p14="http://schemas.microsoft.com/office/powerpoint/2010/main" val="6698343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a:prstGeom prst="rect">
            <a:avLst/>
          </a:prstGeom>
        </p:spPr>
      </p:sp>
      <p:sp>
        <p:nvSpPr>
          <p:cNvPr id="3" name="Notes Placeholder 2"/>
          <p:cNvSpPr>
            <a:spLocks noGrp="1"/>
          </p:cNvSpPr>
          <p:nvPr>
            <p:ph type="body" idx="1"/>
          </p:nvPr>
        </p:nvSpPr>
        <p:spPr/>
        <p:txBody>
          <a:bodyPr/>
          <a:lstStyle/>
          <a:p>
            <a:pPr defTabSz="1402040">
              <a:defRPr/>
            </a:pPr>
            <a:endParaRPr lang="en-US" baseline="0" dirty="0"/>
          </a:p>
        </p:txBody>
      </p:sp>
      <p:sp>
        <p:nvSpPr>
          <p:cNvPr id="4" name="Slide Number Placeholder 3"/>
          <p:cNvSpPr>
            <a:spLocks noGrp="1"/>
          </p:cNvSpPr>
          <p:nvPr>
            <p:ph type="sldNum" sz="quarter" idx="10"/>
          </p:nvPr>
        </p:nvSpPr>
        <p:spPr/>
        <p:txBody>
          <a:bodyPr/>
          <a:lstStyle/>
          <a:p>
            <a:fld id="{4470E7FA-1659-4724-B04D-9C5482A4424C}" type="slidenum">
              <a:rPr lang="en-US" smtClean="0"/>
              <a:pPr/>
              <a:t>4</a:t>
            </a:fld>
            <a:endParaRPr lang="en-US" dirty="0"/>
          </a:p>
        </p:txBody>
      </p:sp>
    </p:spTree>
    <p:extLst>
      <p:ext uri="{BB962C8B-B14F-4D97-AF65-F5344CB8AC3E}">
        <p14:creationId xmlns:p14="http://schemas.microsoft.com/office/powerpoint/2010/main" val="346199485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E4953F-501C-498F-811F-52E153962CB2}" type="slidenum">
              <a:rPr lang="en-US" smtClean="0"/>
              <a:t>31</a:t>
            </a:fld>
            <a:endParaRPr lang="en-US" dirty="0"/>
          </a:p>
        </p:txBody>
      </p:sp>
    </p:spTree>
    <p:extLst>
      <p:ext uri="{BB962C8B-B14F-4D97-AF65-F5344CB8AC3E}">
        <p14:creationId xmlns:p14="http://schemas.microsoft.com/office/powerpoint/2010/main" val="24079831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E4953F-501C-498F-811F-52E153962CB2}" type="slidenum">
              <a:rPr lang="en-US" smtClean="0"/>
              <a:t>5</a:t>
            </a:fld>
            <a:endParaRPr lang="en-US" dirty="0"/>
          </a:p>
        </p:txBody>
      </p:sp>
    </p:spTree>
    <p:extLst>
      <p:ext uri="{BB962C8B-B14F-4D97-AF65-F5344CB8AC3E}">
        <p14:creationId xmlns:p14="http://schemas.microsoft.com/office/powerpoint/2010/main" val="13621197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E4953F-501C-498F-811F-52E153962CB2}" type="slidenum">
              <a:rPr lang="en-US" smtClean="0"/>
              <a:t>6</a:t>
            </a:fld>
            <a:endParaRPr lang="en-US" dirty="0"/>
          </a:p>
        </p:txBody>
      </p:sp>
    </p:spTree>
    <p:extLst>
      <p:ext uri="{BB962C8B-B14F-4D97-AF65-F5344CB8AC3E}">
        <p14:creationId xmlns:p14="http://schemas.microsoft.com/office/powerpoint/2010/main" val="17986988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E4953F-501C-498F-811F-52E153962CB2}" type="slidenum">
              <a:rPr lang="en-US" smtClean="0"/>
              <a:t>7</a:t>
            </a:fld>
            <a:endParaRPr lang="en-US" dirty="0"/>
          </a:p>
        </p:txBody>
      </p:sp>
    </p:spTree>
    <p:extLst>
      <p:ext uri="{BB962C8B-B14F-4D97-AF65-F5344CB8AC3E}">
        <p14:creationId xmlns:p14="http://schemas.microsoft.com/office/powerpoint/2010/main" val="4366799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E4953F-501C-498F-811F-52E153962CB2}" type="slidenum">
              <a:rPr lang="en-US" smtClean="0"/>
              <a:t>8</a:t>
            </a:fld>
            <a:endParaRPr lang="en-US" dirty="0"/>
          </a:p>
        </p:txBody>
      </p:sp>
    </p:spTree>
    <p:extLst>
      <p:ext uri="{BB962C8B-B14F-4D97-AF65-F5344CB8AC3E}">
        <p14:creationId xmlns:p14="http://schemas.microsoft.com/office/powerpoint/2010/main" val="6803224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E4953F-501C-498F-811F-52E153962CB2}" type="slidenum">
              <a:rPr lang="en-US" smtClean="0"/>
              <a:t>9</a:t>
            </a:fld>
            <a:endParaRPr lang="en-US" dirty="0"/>
          </a:p>
        </p:txBody>
      </p:sp>
    </p:spTree>
    <p:extLst>
      <p:ext uri="{BB962C8B-B14F-4D97-AF65-F5344CB8AC3E}">
        <p14:creationId xmlns:p14="http://schemas.microsoft.com/office/powerpoint/2010/main" val="30092332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E4953F-501C-498F-811F-52E153962CB2}" type="slidenum">
              <a:rPr lang="en-US" smtClean="0"/>
              <a:t>10</a:t>
            </a:fld>
            <a:endParaRPr lang="en-US" dirty="0"/>
          </a:p>
        </p:txBody>
      </p:sp>
    </p:spTree>
    <p:extLst>
      <p:ext uri="{BB962C8B-B14F-4D97-AF65-F5344CB8AC3E}">
        <p14:creationId xmlns:p14="http://schemas.microsoft.com/office/powerpoint/2010/main" val="185996794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114330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0662224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962981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2749242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0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7D43C-8061-4F4B-A58C-537B44EA7F0E}"/>
              </a:ext>
            </a:extLst>
          </p:cNvPr>
          <p:cNvSpPr>
            <a:spLocks noGrp="1"/>
          </p:cNvSpPr>
          <p:nvPr>
            <p:ph type="title" hasCustomPrompt="1"/>
          </p:nvPr>
        </p:nvSpPr>
        <p:spPr/>
        <p:txBody>
          <a:bodyPr/>
          <a:lstStyle>
            <a:lvl1pPr>
              <a:defRPr/>
            </a:lvl1pPr>
          </a:lstStyle>
          <a:p>
            <a:r>
              <a:rPr lang="en-US" dirty="0"/>
              <a:t>[Slide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p:nvPr>
        </p:nvSpPr>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3">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
        <p:nvSpPr>
          <p:cNvPr id="5" name="Text Placeholder 4">
            <a:extLst>
              <a:ext uri="{FF2B5EF4-FFF2-40B4-BE49-F238E27FC236}">
                <a16:creationId xmlns:a16="http://schemas.microsoft.com/office/drawing/2014/main" id="{CDB38AA5-2B64-4B5B-A11F-3ADF856814B0}"/>
              </a:ext>
            </a:extLst>
          </p:cNvPr>
          <p:cNvSpPr>
            <a:spLocks noGrp="1"/>
          </p:cNvSpPr>
          <p:nvPr>
            <p:ph type="body" sz="quarter" idx="13" hasCustomPrompt="1"/>
          </p:nvPr>
        </p:nvSpPr>
        <p:spPr>
          <a:xfrm>
            <a:off x="365125" y="6096157"/>
            <a:ext cx="11461750" cy="262943"/>
          </a:xfrm>
        </p:spPr>
        <p:txBody>
          <a:bodyPr bIns="108000" anchor="b">
            <a:spAutoFit/>
          </a:bodyPr>
          <a:lstStyle>
            <a:lvl1pPr marL="0" indent="0" algn="l">
              <a:spcBef>
                <a:spcPts val="0"/>
              </a:spcBef>
              <a:buNone/>
              <a:defRPr sz="1000"/>
            </a:lvl1pPr>
          </a:lstStyle>
          <a:p>
            <a:pPr lvl="0"/>
            <a:r>
              <a:rPr lang="en-US" sz="1000" dirty="0"/>
              <a:t>References and abbreviations here.</a:t>
            </a:r>
            <a:endParaRPr lang="en-GB" dirty="0"/>
          </a:p>
        </p:txBody>
      </p:sp>
    </p:spTree>
    <p:extLst>
      <p:ext uri="{BB962C8B-B14F-4D97-AF65-F5344CB8AC3E}">
        <p14:creationId xmlns:p14="http://schemas.microsoft.com/office/powerpoint/2010/main" val="9056212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7D43C-8061-4F4B-A58C-537B44EA7F0E}"/>
              </a:ext>
            </a:extLst>
          </p:cNvPr>
          <p:cNvSpPr>
            <a:spLocks noGrp="1"/>
          </p:cNvSpPr>
          <p:nvPr>
            <p:ph type="title" hasCustomPrompt="1"/>
          </p:nvPr>
        </p:nvSpPr>
        <p:spPr/>
        <p:txBody>
          <a:bodyPr/>
          <a:lstStyle>
            <a:lvl1pPr>
              <a:defRPr/>
            </a:lvl1pPr>
          </a:lstStyle>
          <a:p>
            <a:r>
              <a:rPr lang="en-US" dirty="0"/>
              <a:t>[Slide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p:nvPr>
        </p:nvSpPr>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3">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
        <p:nvSpPr>
          <p:cNvPr id="5" name="Text Placeholder 4">
            <a:extLst>
              <a:ext uri="{FF2B5EF4-FFF2-40B4-BE49-F238E27FC236}">
                <a16:creationId xmlns:a16="http://schemas.microsoft.com/office/drawing/2014/main" id="{CDB38AA5-2B64-4B5B-A11F-3ADF856814B0}"/>
              </a:ext>
            </a:extLst>
          </p:cNvPr>
          <p:cNvSpPr>
            <a:spLocks noGrp="1"/>
          </p:cNvSpPr>
          <p:nvPr>
            <p:ph type="body" sz="quarter" idx="13" hasCustomPrompt="1"/>
          </p:nvPr>
        </p:nvSpPr>
        <p:spPr>
          <a:xfrm>
            <a:off x="365125" y="6096157"/>
            <a:ext cx="11461750" cy="262943"/>
          </a:xfrm>
        </p:spPr>
        <p:txBody>
          <a:bodyPr bIns="108000" anchor="b">
            <a:spAutoFit/>
          </a:bodyPr>
          <a:lstStyle>
            <a:lvl1pPr marL="0" indent="0" algn="l">
              <a:spcBef>
                <a:spcPts val="0"/>
              </a:spcBef>
              <a:buNone/>
              <a:defRPr sz="1000"/>
            </a:lvl1pPr>
          </a:lstStyle>
          <a:p>
            <a:pPr lvl="0"/>
            <a:r>
              <a:rPr lang="en-US" sz="1000" dirty="0"/>
              <a:t>References and abbreviations here.</a:t>
            </a:r>
            <a:endParaRPr lang="en-GB" dirty="0"/>
          </a:p>
        </p:txBody>
      </p:sp>
    </p:spTree>
    <p:extLst>
      <p:ext uri="{BB962C8B-B14F-4D97-AF65-F5344CB8AC3E}">
        <p14:creationId xmlns:p14="http://schemas.microsoft.com/office/powerpoint/2010/main" val="670003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2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7D43C-8061-4F4B-A58C-537B44EA7F0E}"/>
              </a:ext>
            </a:extLst>
          </p:cNvPr>
          <p:cNvSpPr>
            <a:spLocks noGrp="1"/>
          </p:cNvSpPr>
          <p:nvPr>
            <p:ph type="title" hasCustomPrompt="1"/>
          </p:nvPr>
        </p:nvSpPr>
        <p:spPr/>
        <p:txBody>
          <a:bodyPr/>
          <a:lstStyle>
            <a:lvl1pPr>
              <a:defRPr/>
            </a:lvl1pPr>
          </a:lstStyle>
          <a:p>
            <a:r>
              <a:rPr lang="en-US" dirty="0"/>
              <a:t>[Slide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p:nvPr>
        </p:nvSpPr>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3">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
        <p:nvSpPr>
          <p:cNvPr id="5" name="Text Placeholder 4">
            <a:extLst>
              <a:ext uri="{FF2B5EF4-FFF2-40B4-BE49-F238E27FC236}">
                <a16:creationId xmlns:a16="http://schemas.microsoft.com/office/drawing/2014/main" id="{CDB38AA5-2B64-4B5B-A11F-3ADF856814B0}"/>
              </a:ext>
            </a:extLst>
          </p:cNvPr>
          <p:cNvSpPr>
            <a:spLocks noGrp="1"/>
          </p:cNvSpPr>
          <p:nvPr>
            <p:ph type="body" sz="quarter" idx="13" hasCustomPrompt="1"/>
          </p:nvPr>
        </p:nvSpPr>
        <p:spPr>
          <a:xfrm>
            <a:off x="365125" y="6096157"/>
            <a:ext cx="11461750" cy="262943"/>
          </a:xfrm>
        </p:spPr>
        <p:txBody>
          <a:bodyPr bIns="108000" anchor="b">
            <a:spAutoFit/>
          </a:bodyPr>
          <a:lstStyle>
            <a:lvl1pPr marL="0" indent="0" algn="l">
              <a:spcBef>
                <a:spcPts val="0"/>
              </a:spcBef>
              <a:buNone/>
              <a:defRPr sz="1000"/>
            </a:lvl1pPr>
          </a:lstStyle>
          <a:p>
            <a:pPr lvl="0"/>
            <a:r>
              <a:rPr lang="en-US" sz="1000" dirty="0"/>
              <a:t>References and abbreviations here.</a:t>
            </a:r>
            <a:endParaRPr lang="en-GB" dirty="0"/>
          </a:p>
        </p:txBody>
      </p:sp>
    </p:spTree>
    <p:extLst>
      <p:ext uri="{BB962C8B-B14F-4D97-AF65-F5344CB8AC3E}">
        <p14:creationId xmlns:p14="http://schemas.microsoft.com/office/powerpoint/2010/main" val="28055233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userDrawn="1">
  <p:cSld name="Title Slide Oral or Poster">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55600" y="1889869"/>
            <a:ext cx="10363200" cy="1470025"/>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6038" rIns="45720" bIns="46038" numCol="1" anchor="b" anchorCtr="0" compatLnSpc="1">
            <a:prstTxWarp prst="textNoShape">
              <a:avLst/>
            </a:prstTxWarp>
          </a:bodyPr>
          <a:lstStyle>
            <a:lvl1pPr algn="l">
              <a:defRPr lang="en-US" sz="3733" b="0" dirty="0">
                <a:solidFill>
                  <a:schemeClr val="tx2"/>
                </a:solidFill>
              </a:defRPr>
            </a:lvl1pPr>
          </a:lstStyle>
          <a:p>
            <a:pPr lvl="0"/>
            <a:r>
              <a:rPr lang="en-US" dirty="0"/>
              <a:t>Click to add title</a:t>
            </a:r>
          </a:p>
        </p:txBody>
      </p:sp>
      <p:sp>
        <p:nvSpPr>
          <p:cNvPr id="3" name="Subtitle 2"/>
          <p:cNvSpPr>
            <a:spLocks noGrp="1"/>
          </p:cNvSpPr>
          <p:nvPr>
            <p:ph type="subTitle" idx="1" hasCustomPrompt="1"/>
          </p:nvPr>
        </p:nvSpPr>
        <p:spPr>
          <a:xfrm>
            <a:off x="355600" y="3428213"/>
            <a:ext cx="10363200" cy="419616"/>
          </a:xfrm>
        </p:spPr>
        <p:txBody>
          <a:bodyPr>
            <a:noAutofit/>
          </a:bodyPr>
          <a:lstStyle>
            <a:lvl1pPr marL="0" indent="0" algn="l">
              <a:spcBef>
                <a:spcPts val="0"/>
              </a:spcBef>
              <a:spcAft>
                <a:spcPts val="0"/>
              </a:spcAft>
              <a:buNone/>
              <a:defRPr sz="2133" b="0">
                <a:solidFill>
                  <a:schemeClr val="accent1"/>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Click to add authors</a:t>
            </a:r>
          </a:p>
        </p:txBody>
      </p:sp>
      <p:cxnSp>
        <p:nvCxnSpPr>
          <p:cNvPr id="9" name="Straight Connector 8">
            <a:extLst>
              <a:ext uri="{FF2B5EF4-FFF2-40B4-BE49-F238E27FC236}">
                <a16:creationId xmlns:a16="http://schemas.microsoft.com/office/drawing/2014/main" id="{E9ED57D8-0216-4E00-A170-28372EC4083A}"/>
              </a:ext>
            </a:extLst>
          </p:cNvPr>
          <p:cNvCxnSpPr>
            <a:cxnSpLocks/>
          </p:cNvCxnSpPr>
          <p:nvPr userDrawn="1"/>
        </p:nvCxnSpPr>
        <p:spPr>
          <a:xfrm>
            <a:off x="164290" y="6415343"/>
            <a:ext cx="11742365"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Text Placeholder 7"/>
          <p:cNvSpPr>
            <a:spLocks noGrp="1"/>
          </p:cNvSpPr>
          <p:nvPr>
            <p:ph type="body" sz="quarter" idx="11" hasCustomPrompt="1"/>
          </p:nvPr>
        </p:nvSpPr>
        <p:spPr>
          <a:xfrm>
            <a:off x="9851136" y="1"/>
            <a:ext cx="2340864" cy="267175"/>
          </a:xfrm>
        </p:spPr>
        <p:txBody>
          <a:bodyPr/>
          <a:lstStyle>
            <a:lvl1pPr algn="r">
              <a:defRPr sz="1400" b="0">
                <a:solidFill>
                  <a:schemeClr val="bg2"/>
                </a:solidFill>
              </a:defRPr>
            </a:lvl1pPr>
          </a:lstStyle>
          <a:p>
            <a:pPr lvl="0"/>
            <a:r>
              <a:rPr lang="en-US" dirty="0"/>
              <a:t>HIGHLY CONFIDENTIAL</a:t>
            </a:r>
          </a:p>
        </p:txBody>
      </p:sp>
      <p:sp>
        <p:nvSpPr>
          <p:cNvPr id="5" name="Text Placeholder 4">
            <a:extLst>
              <a:ext uri="{FF2B5EF4-FFF2-40B4-BE49-F238E27FC236}">
                <a16:creationId xmlns:a16="http://schemas.microsoft.com/office/drawing/2014/main" id="{70C96920-974E-4924-9A66-A625F1502062}"/>
              </a:ext>
            </a:extLst>
          </p:cNvPr>
          <p:cNvSpPr>
            <a:spLocks noGrp="1"/>
          </p:cNvSpPr>
          <p:nvPr>
            <p:ph type="body" sz="quarter" idx="12" hasCustomPrompt="1"/>
          </p:nvPr>
        </p:nvSpPr>
        <p:spPr>
          <a:xfrm>
            <a:off x="355600" y="3916151"/>
            <a:ext cx="10363200" cy="353043"/>
          </a:xfrm>
        </p:spPr>
        <p:txBody>
          <a:bodyPr/>
          <a:lstStyle>
            <a:lvl1pPr>
              <a:defRPr sz="1867"/>
            </a:lvl1pPr>
          </a:lstStyle>
          <a:p>
            <a:pPr lvl="0"/>
            <a:r>
              <a:rPr lang="en-US" dirty="0"/>
              <a:t>Click to add affiliations</a:t>
            </a:r>
            <a:endParaRPr lang="en-GB" dirty="0"/>
          </a:p>
        </p:txBody>
      </p:sp>
    </p:spTree>
    <p:custDataLst>
      <p:tags r:id="rId1"/>
    </p:custDataLst>
    <p:extLst>
      <p:ext uri="{BB962C8B-B14F-4D97-AF65-F5344CB8AC3E}">
        <p14:creationId xmlns:p14="http://schemas.microsoft.com/office/powerpoint/2010/main" val="3952803088"/>
      </p:ext>
    </p:extLst>
  </p:cSld>
  <p:clrMapOvr>
    <a:masterClrMapping/>
  </p:clrMapOvr>
  <p:transition spd="slow">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50DED229-FF74-4A62-88C2-BBB1F4AD1004}"/>
              </a:ext>
            </a:extLst>
          </p:cNvPr>
          <p:cNvSpPr>
            <a:spLocks noGrp="1"/>
          </p:cNvSpPr>
          <p:nvPr>
            <p:ph type="body" sz="quarter" idx="12" hasCustomPrompt="1"/>
          </p:nvPr>
        </p:nvSpPr>
        <p:spPr>
          <a:xfrm>
            <a:off x="9665818" y="0"/>
            <a:ext cx="2526183" cy="249283"/>
          </a:xfrm>
        </p:spPr>
        <p:txBody>
          <a:bodyPr/>
          <a:lstStyle>
            <a:lvl1pPr algn="r">
              <a:defRPr sz="1067">
                <a:solidFill>
                  <a:schemeClr val="tx2"/>
                </a:solidFill>
              </a:defRPr>
            </a:lvl1pPr>
          </a:lstStyle>
          <a:p>
            <a:pPr lvl="0"/>
            <a:r>
              <a:rPr lang="en-US" dirty="0"/>
              <a:t>Study name</a:t>
            </a:r>
          </a:p>
        </p:txBody>
      </p:sp>
      <p:sp>
        <p:nvSpPr>
          <p:cNvPr id="2" name="Title 1"/>
          <p:cNvSpPr>
            <a:spLocks noGrp="1"/>
          </p:cNvSpPr>
          <p:nvPr>
            <p:ph type="title"/>
          </p:nvPr>
        </p:nvSpPr>
        <p:spPr>
          <a:xfrm>
            <a:off x="378462" y="145370"/>
            <a:ext cx="11435077" cy="677333"/>
          </a:xfrm>
        </p:spPr>
        <p:txBody>
          <a:bodyPr/>
          <a:lstStyle>
            <a:lvl1pPr>
              <a:defRPr sz="3200"/>
            </a:lvl1pPr>
          </a:lstStyle>
          <a:p>
            <a:r>
              <a:rPr lang="en-US" dirty="0"/>
              <a:t>Click to edit Master title style</a:t>
            </a:r>
          </a:p>
        </p:txBody>
      </p:sp>
      <p:sp>
        <p:nvSpPr>
          <p:cNvPr id="3" name="Content Placeholder 2"/>
          <p:cNvSpPr>
            <a:spLocks noGrp="1"/>
          </p:cNvSpPr>
          <p:nvPr>
            <p:ph idx="1"/>
          </p:nvPr>
        </p:nvSpPr>
        <p:spPr>
          <a:xfrm>
            <a:off x="378462" y="1397000"/>
            <a:ext cx="11435077" cy="4622800"/>
          </a:xfrm>
        </p:spPr>
        <p:txBody>
          <a:bodyPr/>
          <a:lstStyle>
            <a:lvl1pPr marL="0" indent="0">
              <a:buNone/>
              <a:defRPr b="0">
                <a:solidFill>
                  <a:schemeClr val="tx2"/>
                </a:solidFill>
              </a:defRPr>
            </a:lvl1pPr>
            <a:lvl2pPr marL="256026" indent="-256026">
              <a:buFont typeface="Arial" panose="020B0604020202020204" pitchFamily="34" charset="0"/>
              <a:buChar char="•"/>
              <a:defRPr sz="1800"/>
            </a:lvl2pPr>
            <a:lvl3pPr marL="755885" indent="-341367">
              <a:buFont typeface="Arial" panose="020B0604020202020204" pitchFamily="34" charset="0"/>
              <a:buChar char="–"/>
              <a:defRPr sz="1600"/>
            </a:lvl3pPr>
            <a:lvl4pPr marL="1182594" indent="-268217">
              <a:buFont typeface="Arial" panose="020B0604020202020204" pitchFamily="34" charset="0"/>
              <a:buChar char="•"/>
              <a:defRPr sz="1400"/>
            </a:lvl4pPr>
            <a:lvl5pPr marL="1609304" indent="-304792">
              <a:buFont typeface="Arial" panose="020B0604020202020204" pitchFamily="34" charset="0"/>
              <a:buChar char="–"/>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5"/>
          <p:cNvSpPr>
            <a:spLocks noGrp="1"/>
          </p:cNvSpPr>
          <p:nvPr>
            <p:ph type="sldNum" sz="quarter" idx="4"/>
          </p:nvPr>
        </p:nvSpPr>
        <p:spPr>
          <a:xfrm>
            <a:off x="11149246" y="6332095"/>
            <a:ext cx="662940" cy="365125"/>
          </a:xfrm>
          <a:prstGeom prst="rect">
            <a:avLst/>
          </a:prstGeom>
        </p:spPr>
        <p:txBody>
          <a:bodyPr vert="horz" lIns="0" tIns="0" rIns="0" bIns="0" rtlCol="0" anchor="b" anchorCtr="0"/>
          <a:lstStyle>
            <a:lvl1pPr algn="r">
              <a:defRPr lang="en-US" sz="1200" smtClean="0"/>
            </a:lvl1pPr>
          </a:lstStyle>
          <a:p>
            <a:fld id="{AF1AFCDA-ABCC-4704-AB71-48FDE4F2FA4C}" type="slidenum">
              <a:rPr lang="en-GB" smtClean="0"/>
              <a:pPr/>
              <a:t>‹#›</a:t>
            </a:fld>
            <a:endParaRPr lang="en-GB" dirty="0"/>
          </a:p>
        </p:txBody>
      </p:sp>
      <p:sp>
        <p:nvSpPr>
          <p:cNvPr id="4" name="Footer Placeholder 3">
            <a:extLst>
              <a:ext uri="{FF2B5EF4-FFF2-40B4-BE49-F238E27FC236}">
                <a16:creationId xmlns:a16="http://schemas.microsoft.com/office/drawing/2014/main" id="{06604FB1-BAAF-42A4-8F0F-109AB7DA65F9}"/>
              </a:ext>
            </a:extLst>
          </p:cNvPr>
          <p:cNvSpPr>
            <a:spLocks noGrp="1"/>
          </p:cNvSpPr>
          <p:nvPr>
            <p:ph type="ftr" sz="quarter" idx="13"/>
          </p:nvPr>
        </p:nvSpPr>
        <p:spPr/>
        <p:txBody>
          <a:bodyPr/>
          <a:lstStyle/>
          <a:p>
            <a:endParaRPr lang="en-US" dirty="0"/>
          </a:p>
        </p:txBody>
      </p:sp>
    </p:spTree>
    <p:custDataLst>
      <p:tags r:id="rId1"/>
    </p:custDataLst>
    <p:extLst>
      <p:ext uri="{BB962C8B-B14F-4D97-AF65-F5344CB8AC3E}">
        <p14:creationId xmlns:p14="http://schemas.microsoft.com/office/powerpoint/2010/main" val="2478080131"/>
      </p:ext>
    </p:extLst>
  </p:cSld>
  <p:clrMapOvr>
    <a:masterClrMapping/>
  </p:clrMapOvr>
  <p:transition spd="slow">
    <p:fade/>
  </p:transition>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sp>
        <p:nvSpPr>
          <p:cNvPr id="4" name="Text Placeholder 4">
            <a:extLst>
              <a:ext uri="{FF2B5EF4-FFF2-40B4-BE49-F238E27FC236}">
                <a16:creationId xmlns:a16="http://schemas.microsoft.com/office/drawing/2014/main" id="{20169CC9-E48A-4A98-8478-7E438438D46A}"/>
              </a:ext>
            </a:extLst>
          </p:cNvPr>
          <p:cNvSpPr>
            <a:spLocks noGrp="1"/>
          </p:cNvSpPr>
          <p:nvPr>
            <p:ph type="body" sz="quarter" idx="12" hasCustomPrompt="1"/>
          </p:nvPr>
        </p:nvSpPr>
        <p:spPr>
          <a:xfrm>
            <a:off x="9665818" y="0"/>
            <a:ext cx="2526183" cy="249283"/>
          </a:xfrm>
        </p:spPr>
        <p:txBody>
          <a:bodyPr/>
          <a:lstStyle>
            <a:lvl1pPr algn="r">
              <a:defRPr sz="1067">
                <a:solidFill>
                  <a:schemeClr val="tx2"/>
                </a:solidFill>
              </a:defRPr>
            </a:lvl1pPr>
          </a:lstStyle>
          <a:p>
            <a:pPr lvl="0"/>
            <a:r>
              <a:rPr lang="en-US" dirty="0"/>
              <a:t>Study name</a:t>
            </a:r>
          </a:p>
        </p:txBody>
      </p:sp>
      <p:sp>
        <p:nvSpPr>
          <p:cNvPr id="2" name="Title 1"/>
          <p:cNvSpPr>
            <a:spLocks noGrp="1"/>
          </p:cNvSpPr>
          <p:nvPr>
            <p:ph type="title"/>
          </p:nvPr>
        </p:nvSpPr>
        <p:spPr/>
        <p:txBody>
          <a:bodyPr/>
          <a:lstStyle>
            <a:lvl1pPr>
              <a:defRPr sz="3200"/>
            </a:lvl1pPr>
          </a:lstStyle>
          <a:p>
            <a:r>
              <a:rPr lang="en-US" dirty="0"/>
              <a:t>Click to edit Master title style</a:t>
            </a:r>
          </a:p>
        </p:txBody>
      </p:sp>
      <p:sp>
        <p:nvSpPr>
          <p:cNvPr id="6" name="Slide Number Placeholder 5"/>
          <p:cNvSpPr>
            <a:spLocks noGrp="1"/>
          </p:cNvSpPr>
          <p:nvPr>
            <p:ph type="sldNum" sz="quarter" idx="4"/>
          </p:nvPr>
        </p:nvSpPr>
        <p:spPr>
          <a:xfrm>
            <a:off x="11149247" y="6332095"/>
            <a:ext cx="662940" cy="365125"/>
          </a:xfrm>
          <a:prstGeom prst="rect">
            <a:avLst/>
          </a:prstGeom>
        </p:spPr>
        <p:txBody>
          <a:bodyPr vert="horz" lIns="0" tIns="0" rIns="0" bIns="0" rtlCol="0" anchor="b" anchorCtr="0"/>
          <a:lstStyle>
            <a:lvl1pPr algn="r">
              <a:defRPr lang="en-US" sz="1200" smtClean="0"/>
            </a:lvl1pPr>
          </a:lstStyle>
          <a:p>
            <a:fld id="{AF1AFCDA-ABCC-4704-AB71-48FDE4F2FA4C}" type="slidenum">
              <a:rPr lang="en-GB" smtClean="0"/>
              <a:pPr/>
              <a:t>‹#›</a:t>
            </a:fld>
            <a:endParaRPr lang="en-GB" dirty="0"/>
          </a:p>
        </p:txBody>
      </p:sp>
    </p:spTree>
    <p:custDataLst>
      <p:tags r:id="rId1"/>
    </p:custDataLst>
    <p:extLst>
      <p:ext uri="{BB962C8B-B14F-4D97-AF65-F5344CB8AC3E}">
        <p14:creationId xmlns:p14="http://schemas.microsoft.com/office/powerpoint/2010/main" val="1266931090"/>
      </p:ext>
    </p:extLst>
  </p:cSld>
  <p:clrMapOvr>
    <a:masterClrMapping/>
  </p:clrMapOvr>
  <p:transition spd="slow">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2_Title Only">
    <p:spTree>
      <p:nvGrpSpPr>
        <p:cNvPr id="1" name=""/>
        <p:cNvGrpSpPr/>
        <p:nvPr/>
      </p:nvGrpSpPr>
      <p:grpSpPr>
        <a:xfrm>
          <a:off x="0" y="0"/>
          <a:ext cx="0" cy="0"/>
          <a:chOff x="0" y="0"/>
          <a:chExt cx="0" cy="0"/>
        </a:xfrm>
      </p:grpSpPr>
      <p:sp>
        <p:nvSpPr>
          <p:cNvPr id="4" name="Text Placeholder 4">
            <a:extLst>
              <a:ext uri="{FF2B5EF4-FFF2-40B4-BE49-F238E27FC236}">
                <a16:creationId xmlns:a16="http://schemas.microsoft.com/office/drawing/2014/main" id="{20169CC9-E48A-4A98-8478-7E438438D46A}"/>
              </a:ext>
            </a:extLst>
          </p:cNvPr>
          <p:cNvSpPr>
            <a:spLocks noGrp="1"/>
          </p:cNvSpPr>
          <p:nvPr>
            <p:ph type="body" sz="quarter" idx="12" hasCustomPrompt="1"/>
          </p:nvPr>
        </p:nvSpPr>
        <p:spPr>
          <a:xfrm>
            <a:off x="9665818" y="0"/>
            <a:ext cx="2526183" cy="249283"/>
          </a:xfrm>
        </p:spPr>
        <p:txBody>
          <a:bodyPr/>
          <a:lstStyle>
            <a:lvl1pPr algn="r">
              <a:defRPr sz="1067">
                <a:solidFill>
                  <a:schemeClr val="tx2"/>
                </a:solidFill>
              </a:defRPr>
            </a:lvl1pPr>
          </a:lstStyle>
          <a:p>
            <a:pPr lvl="0"/>
            <a:r>
              <a:rPr lang="en-US" dirty="0"/>
              <a:t>Study name</a:t>
            </a:r>
          </a:p>
        </p:txBody>
      </p:sp>
      <p:sp>
        <p:nvSpPr>
          <p:cNvPr id="2" name="Title 1"/>
          <p:cNvSpPr>
            <a:spLocks noGrp="1"/>
          </p:cNvSpPr>
          <p:nvPr>
            <p:ph type="title"/>
          </p:nvPr>
        </p:nvSpPr>
        <p:spPr/>
        <p:txBody>
          <a:bodyPr/>
          <a:lstStyle>
            <a:lvl1pPr>
              <a:defRPr sz="3200"/>
            </a:lvl1pPr>
          </a:lstStyle>
          <a:p>
            <a:r>
              <a:rPr lang="en-US" dirty="0"/>
              <a:t>Click to edit Master title style</a:t>
            </a:r>
          </a:p>
        </p:txBody>
      </p:sp>
      <p:sp>
        <p:nvSpPr>
          <p:cNvPr id="6" name="Slide Number Placeholder 5"/>
          <p:cNvSpPr>
            <a:spLocks noGrp="1"/>
          </p:cNvSpPr>
          <p:nvPr>
            <p:ph type="sldNum" sz="quarter" idx="4"/>
          </p:nvPr>
        </p:nvSpPr>
        <p:spPr>
          <a:xfrm>
            <a:off x="11149247" y="6332095"/>
            <a:ext cx="662940" cy="365125"/>
          </a:xfrm>
          <a:prstGeom prst="rect">
            <a:avLst/>
          </a:prstGeom>
        </p:spPr>
        <p:txBody>
          <a:bodyPr vert="horz" lIns="0" tIns="0" rIns="0" bIns="0" rtlCol="0" anchor="b" anchorCtr="0"/>
          <a:lstStyle>
            <a:lvl1pPr algn="r">
              <a:defRPr lang="en-US" sz="1200" smtClean="0"/>
            </a:lvl1pPr>
          </a:lstStyle>
          <a:p>
            <a:fld id="{AF1AFCDA-ABCC-4704-AB71-48FDE4F2FA4C}" type="slidenum">
              <a:rPr lang="en-GB" smtClean="0"/>
              <a:pPr/>
              <a:t>‹#›</a:t>
            </a:fld>
            <a:endParaRPr lang="en-GB" dirty="0"/>
          </a:p>
        </p:txBody>
      </p:sp>
    </p:spTree>
    <p:custDataLst>
      <p:tags r:id="rId1"/>
    </p:custDataLst>
    <p:extLst>
      <p:ext uri="{BB962C8B-B14F-4D97-AF65-F5344CB8AC3E}">
        <p14:creationId xmlns:p14="http://schemas.microsoft.com/office/powerpoint/2010/main" val="2115673909"/>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95115559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3_Title Only">
    <p:spTree>
      <p:nvGrpSpPr>
        <p:cNvPr id="1" name=""/>
        <p:cNvGrpSpPr/>
        <p:nvPr/>
      </p:nvGrpSpPr>
      <p:grpSpPr>
        <a:xfrm>
          <a:off x="0" y="0"/>
          <a:ext cx="0" cy="0"/>
          <a:chOff x="0" y="0"/>
          <a:chExt cx="0" cy="0"/>
        </a:xfrm>
      </p:grpSpPr>
      <p:sp>
        <p:nvSpPr>
          <p:cNvPr id="4" name="Text Placeholder 4">
            <a:extLst>
              <a:ext uri="{FF2B5EF4-FFF2-40B4-BE49-F238E27FC236}">
                <a16:creationId xmlns:a16="http://schemas.microsoft.com/office/drawing/2014/main" id="{20169CC9-E48A-4A98-8478-7E438438D46A}"/>
              </a:ext>
            </a:extLst>
          </p:cNvPr>
          <p:cNvSpPr>
            <a:spLocks noGrp="1"/>
          </p:cNvSpPr>
          <p:nvPr>
            <p:ph type="body" sz="quarter" idx="12" hasCustomPrompt="1"/>
          </p:nvPr>
        </p:nvSpPr>
        <p:spPr>
          <a:xfrm>
            <a:off x="9665818" y="0"/>
            <a:ext cx="2526183" cy="249283"/>
          </a:xfrm>
        </p:spPr>
        <p:txBody>
          <a:bodyPr/>
          <a:lstStyle>
            <a:lvl1pPr algn="r">
              <a:defRPr sz="1067">
                <a:solidFill>
                  <a:schemeClr val="tx2"/>
                </a:solidFill>
              </a:defRPr>
            </a:lvl1pPr>
          </a:lstStyle>
          <a:p>
            <a:pPr lvl="0"/>
            <a:r>
              <a:rPr lang="en-US" dirty="0"/>
              <a:t>Study name</a:t>
            </a:r>
          </a:p>
        </p:txBody>
      </p:sp>
      <p:sp>
        <p:nvSpPr>
          <p:cNvPr id="2" name="Title 1"/>
          <p:cNvSpPr>
            <a:spLocks noGrp="1"/>
          </p:cNvSpPr>
          <p:nvPr>
            <p:ph type="title"/>
          </p:nvPr>
        </p:nvSpPr>
        <p:spPr/>
        <p:txBody>
          <a:bodyPr/>
          <a:lstStyle>
            <a:lvl1pPr>
              <a:defRPr sz="3200"/>
            </a:lvl1pPr>
          </a:lstStyle>
          <a:p>
            <a:r>
              <a:rPr lang="en-US" dirty="0"/>
              <a:t>Click to edit Master title style</a:t>
            </a:r>
          </a:p>
        </p:txBody>
      </p:sp>
      <p:sp>
        <p:nvSpPr>
          <p:cNvPr id="6" name="Slide Number Placeholder 5"/>
          <p:cNvSpPr>
            <a:spLocks noGrp="1"/>
          </p:cNvSpPr>
          <p:nvPr>
            <p:ph type="sldNum" sz="quarter" idx="4"/>
          </p:nvPr>
        </p:nvSpPr>
        <p:spPr>
          <a:xfrm>
            <a:off x="11149247" y="6332095"/>
            <a:ext cx="662940" cy="365125"/>
          </a:xfrm>
          <a:prstGeom prst="rect">
            <a:avLst/>
          </a:prstGeom>
        </p:spPr>
        <p:txBody>
          <a:bodyPr vert="horz" lIns="0" tIns="0" rIns="0" bIns="0" rtlCol="0" anchor="b" anchorCtr="0"/>
          <a:lstStyle>
            <a:lvl1pPr algn="r">
              <a:defRPr lang="en-US" sz="1200" smtClean="0"/>
            </a:lvl1pPr>
          </a:lstStyle>
          <a:p>
            <a:fld id="{AF1AFCDA-ABCC-4704-AB71-48FDE4F2FA4C}" type="slidenum">
              <a:rPr lang="en-GB" smtClean="0"/>
              <a:pPr/>
              <a:t>‹#›</a:t>
            </a:fld>
            <a:endParaRPr lang="en-GB" dirty="0"/>
          </a:p>
        </p:txBody>
      </p:sp>
    </p:spTree>
    <p:custDataLst>
      <p:tags r:id="rId1"/>
    </p:custDataLst>
    <p:extLst>
      <p:ext uri="{BB962C8B-B14F-4D97-AF65-F5344CB8AC3E}">
        <p14:creationId xmlns:p14="http://schemas.microsoft.com/office/powerpoint/2010/main" val="3722422012"/>
      </p:ext>
    </p:extLst>
  </p:cSld>
  <p:clrMapOvr>
    <a:masterClrMapping/>
  </p:clrMapOvr>
  <p:transition spd="slow">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4_Title Only">
    <p:spTree>
      <p:nvGrpSpPr>
        <p:cNvPr id="1" name=""/>
        <p:cNvGrpSpPr/>
        <p:nvPr/>
      </p:nvGrpSpPr>
      <p:grpSpPr>
        <a:xfrm>
          <a:off x="0" y="0"/>
          <a:ext cx="0" cy="0"/>
          <a:chOff x="0" y="0"/>
          <a:chExt cx="0" cy="0"/>
        </a:xfrm>
      </p:grpSpPr>
      <p:sp>
        <p:nvSpPr>
          <p:cNvPr id="4" name="Text Placeholder 4">
            <a:extLst>
              <a:ext uri="{FF2B5EF4-FFF2-40B4-BE49-F238E27FC236}">
                <a16:creationId xmlns:a16="http://schemas.microsoft.com/office/drawing/2014/main" id="{20169CC9-E48A-4A98-8478-7E438438D46A}"/>
              </a:ext>
            </a:extLst>
          </p:cNvPr>
          <p:cNvSpPr>
            <a:spLocks noGrp="1"/>
          </p:cNvSpPr>
          <p:nvPr>
            <p:ph type="body" sz="quarter" idx="12" hasCustomPrompt="1"/>
          </p:nvPr>
        </p:nvSpPr>
        <p:spPr>
          <a:xfrm>
            <a:off x="9665818" y="0"/>
            <a:ext cx="2526183" cy="249283"/>
          </a:xfrm>
        </p:spPr>
        <p:txBody>
          <a:bodyPr/>
          <a:lstStyle>
            <a:lvl1pPr algn="r">
              <a:defRPr sz="1067">
                <a:solidFill>
                  <a:schemeClr val="tx2"/>
                </a:solidFill>
              </a:defRPr>
            </a:lvl1pPr>
          </a:lstStyle>
          <a:p>
            <a:pPr lvl="0"/>
            <a:r>
              <a:rPr lang="en-US" dirty="0"/>
              <a:t>Study name</a:t>
            </a:r>
          </a:p>
        </p:txBody>
      </p:sp>
      <p:sp>
        <p:nvSpPr>
          <p:cNvPr id="2" name="Title 1"/>
          <p:cNvSpPr>
            <a:spLocks noGrp="1"/>
          </p:cNvSpPr>
          <p:nvPr>
            <p:ph type="title"/>
          </p:nvPr>
        </p:nvSpPr>
        <p:spPr/>
        <p:txBody>
          <a:bodyPr/>
          <a:lstStyle>
            <a:lvl1pPr>
              <a:defRPr sz="3200"/>
            </a:lvl1pPr>
          </a:lstStyle>
          <a:p>
            <a:r>
              <a:rPr lang="en-US" dirty="0"/>
              <a:t>Click to edit Master title style</a:t>
            </a:r>
          </a:p>
        </p:txBody>
      </p:sp>
      <p:sp>
        <p:nvSpPr>
          <p:cNvPr id="6" name="Slide Number Placeholder 5"/>
          <p:cNvSpPr>
            <a:spLocks noGrp="1"/>
          </p:cNvSpPr>
          <p:nvPr>
            <p:ph type="sldNum" sz="quarter" idx="4"/>
          </p:nvPr>
        </p:nvSpPr>
        <p:spPr>
          <a:xfrm>
            <a:off x="11149247" y="6332095"/>
            <a:ext cx="662940" cy="365125"/>
          </a:xfrm>
          <a:prstGeom prst="rect">
            <a:avLst/>
          </a:prstGeom>
        </p:spPr>
        <p:txBody>
          <a:bodyPr vert="horz" lIns="0" tIns="0" rIns="0" bIns="0" rtlCol="0" anchor="b" anchorCtr="0"/>
          <a:lstStyle>
            <a:lvl1pPr algn="r">
              <a:defRPr lang="en-US" sz="1200" smtClean="0"/>
            </a:lvl1pPr>
          </a:lstStyle>
          <a:p>
            <a:fld id="{AF1AFCDA-ABCC-4704-AB71-48FDE4F2FA4C}" type="slidenum">
              <a:rPr lang="en-GB" smtClean="0"/>
              <a:pPr/>
              <a:t>‹#›</a:t>
            </a:fld>
            <a:endParaRPr lang="en-GB" dirty="0"/>
          </a:p>
        </p:txBody>
      </p:sp>
    </p:spTree>
    <p:custDataLst>
      <p:tags r:id="rId1"/>
    </p:custDataLst>
    <p:extLst>
      <p:ext uri="{BB962C8B-B14F-4D97-AF65-F5344CB8AC3E}">
        <p14:creationId xmlns:p14="http://schemas.microsoft.com/office/powerpoint/2010/main" val="2453398148"/>
      </p:ext>
    </p:extLst>
  </p:cSld>
  <p:clrMapOvr>
    <a:masterClrMapping/>
  </p:clrMapOvr>
  <p:transition spd="slow">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5_Title Only">
    <p:spTree>
      <p:nvGrpSpPr>
        <p:cNvPr id="1" name=""/>
        <p:cNvGrpSpPr/>
        <p:nvPr/>
      </p:nvGrpSpPr>
      <p:grpSpPr>
        <a:xfrm>
          <a:off x="0" y="0"/>
          <a:ext cx="0" cy="0"/>
          <a:chOff x="0" y="0"/>
          <a:chExt cx="0" cy="0"/>
        </a:xfrm>
      </p:grpSpPr>
      <p:sp>
        <p:nvSpPr>
          <p:cNvPr id="4" name="Text Placeholder 4">
            <a:extLst>
              <a:ext uri="{FF2B5EF4-FFF2-40B4-BE49-F238E27FC236}">
                <a16:creationId xmlns:a16="http://schemas.microsoft.com/office/drawing/2014/main" id="{20169CC9-E48A-4A98-8478-7E438438D46A}"/>
              </a:ext>
            </a:extLst>
          </p:cNvPr>
          <p:cNvSpPr>
            <a:spLocks noGrp="1"/>
          </p:cNvSpPr>
          <p:nvPr>
            <p:ph type="body" sz="quarter" idx="12" hasCustomPrompt="1"/>
          </p:nvPr>
        </p:nvSpPr>
        <p:spPr>
          <a:xfrm>
            <a:off x="9665818" y="0"/>
            <a:ext cx="2526183" cy="249283"/>
          </a:xfrm>
        </p:spPr>
        <p:txBody>
          <a:bodyPr/>
          <a:lstStyle>
            <a:lvl1pPr algn="r">
              <a:defRPr sz="1067">
                <a:solidFill>
                  <a:schemeClr val="tx2"/>
                </a:solidFill>
              </a:defRPr>
            </a:lvl1pPr>
          </a:lstStyle>
          <a:p>
            <a:pPr lvl="0"/>
            <a:r>
              <a:rPr lang="en-US" dirty="0"/>
              <a:t>Study name</a:t>
            </a:r>
          </a:p>
        </p:txBody>
      </p:sp>
      <p:sp>
        <p:nvSpPr>
          <p:cNvPr id="2" name="Title 1"/>
          <p:cNvSpPr>
            <a:spLocks noGrp="1"/>
          </p:cNvSpPr>
          <p:nvPr>
            <p:ph type="title"/>
          </p:nvPr>
        </p:nvSpPr>
        <p:spPr/>
        <p:txBody>
          <a:bodyPr/>
          <a:lstStyle>
            <a:lvl1pPr>
              <a:defRPr sz="3200"/>
            </a:lvl1pPr>
          </a:lstStyle>
          <a:p>
            <a:r>
              <a:rPr lang="en-US" dirty="0"/>
              <a:t>Click to edit Master title style</a:t>
            </a:r>
          </a:p>
        </p:txBody>
      </p:sp>
      <p:sp>
        <p:nvSpPr>
          <p:cNvPr id="6" name="Slide Number Placeholder 5"/>
          <p:cNvSpPr>
            <a:spLocks noGrp="1"/>
          </p:cNvSpPr>
          <p:nvPr>
            <p:ph type="sldNum" sz="quarter" idx="4"/>
          </p:nvPr>
        </p:nvSpPr>
        <p:spPr>
          <a:xfrm>
            <a:off x="11149247" y="6332095"/>
            <a:ext cx="662940" cy="365125"/>
          </a:xfrm>
          <a:prstGeom prst="rect">
            <a:avLst/>
          </a:prstGeom>
        </p:spPr>
        <p:txBody>
          <a:bodyPr vert="horz" lIns="0" tIns="0" rIns="0" bIns="0" rtlCol="0" anchor="b" anchorCtr="0"/>
          <a:lstStyle>
            <a:lvl1pPr algn="r">
              <a:defRPr lang="en-US" sz="1200" smtClean="0"/>
            </a:lvl1pPr>
          </a:lstStyle>
          <a:p>
            <a:fld id="{AF1AFCDA-ABCC-4704-AB71-48FDE4F2FA4C}" type="slidenum">
              <a:rPr lang="en-GB" smtClean="0"/>
              <a:pPr/>
              <a:t>‹#›</a:t>
            </a:fld>
            <a:endParaRPr lang="en-GB" dirty="0"/>
          </a:p>
        </p:txBody>
      </p:sp>
    </p:spTree>
    <p:custDataLst>
      <p:tags r:id="rId1"/>
    </p:custDataLst>
    <p:extLst>
      <p:ext uri="{BB962C8B-B14F-4D97-AF65-F5344CB8AC3E}">
        <p14:creationId xmlns:p14="http://schemas.microsoft.com/office/powerpoint/2010/main" val="4011896952"/>
      </p:ext>
    </p:extLst>
  </p:cSld>
  <p:clrMapOvr>
    <a:masterClrMapping/>
  </p:clrMapOvr>
  <p:transition spd="slow">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6_Title Only">
    <p:spTree>
      <p:nvGrpSpPr>
        <p:cNvPr id="1" name=""/>
        <p:cNvGrpSpPr/>
        <p:nvPr/>
      </p:nvGrpSpPr>
      <p:grpSpPr>
        <a:xfrm>
          <a:off x="0" y="0"/>
          <a:ext cx="0" cy="0"/>
          <a:chOff x="0" y="0"/>
          <a:chExt cx="0" cy="0"/>
        </a:xfrm>
      </p:grpSpPr>
      <p:sp>
        <p:nvSpPr>
          <p:cNvPr id="4" name="Text Placeholder 4">
            <a:extLst>
              <a:ext uri="{FF2B5EF4-FFF2-40B4-BE49-F238E27FC236}">
                <a16:creationId xmlns:a16="http://schemas.microsoft.com/office/drawing/2014/main" id="{20169CC9-E48A-4A98-8478-7E438438D46A}"/>
              </a:ext>
            </a:extLst>
          </p:cNvPr>
          <p:cNvSpPr>
            <a:spLocks noGrp="1"/>
          </p:cNvSpPr>
          <p:nvPr>
            <p:ph type="body" sz="quarter" idx="12" hasCustomPrompt="1"/>
          </p:nvPr>
        </p:nvSpPr>
        <p:spPr>
          <a:xfrm>
            <a:off x="9665818" y="0"/>
            <a:ext cx="2526183" cy="249283"/>
          </a:xfrm>
        </p:spPr>
        <p:txBody>
          <a:bodyPr/>
          <a:lstStyle>
            <a:lvl1pPr algn="r">
              <a:defRPr sz="1067">
                <a:solidFill>
                  <a:schemeClr val="tx2"/>
                </a:solidFill>
              </a:defRPr>
            </a:lvl1pPr>
          </a:lstStyle>
          <a:p>
            <a:pPr lvl="0"/>
            <a:r>
              <a:rPr lang="en-US" dirty="0"/>
              <a:t>Study name</a:t>
            </a:r>
          </a:p>
        </p:txBody>
      </p:sp>
      <p:sp>
        <p:nvSpPr>
          <p:cNvPr id="2" name="Title 1"/>
          <p:cNvSpPr>
            <a:spLocks noGrp="1"/>
          </p:cNvSpPr>
          <p:nvPr>
            <p:ph type="title"/>
          </p:nvPr>
        </p:nvSpPr>
        <p:spPr/>
        <p:txBody>
          <a:bodyPr/>
          <a:lstStyle>
            <a:lvl1pPr>
              <a:defRPr sz="3200"/>
            </a:lvl1pPr>
          </a:lstStyle>
          <a:p>
            <a:r>
              <a:rPr lang="en-US" dirty="0"/>
              <a:t>Click to edit Master title style</a:t>
            </a:r>
          </a:p>
        </p:txBody>
      </p:sp>
      <p:sp>
        <p:nvSpPr>
          <p:cNvPr id="6" name="Slide Number Placeholder 5"/>
          <p:cNvSpPr>
            <a:spLocks noGrp="1"/>
          </p:cNvSpPr>
          <p:nvPr>
            <p:ph type="sldNum" sz="quarter" idx="4"/>
          </p:nvPr>
        </p:nvSpPr>
        <p:spPr>
          <a:xfrm>
            <a:off x="11149247" y="6332095"/>
            <a:ext cx="662940" cy="365125"/>
          </a:xfrm>
          <a:prstGeom prst="rect">
            <a:avLst/>
          </a:prstGeom>
        </p:spPr>
        <p:txBody>
          <a:bodyPr vert="horz" lIns="0" tIns="0" rIns="0" bIns="0" rtlCol="0" anchor="b" anchorCtr="0"/>
          <a:lstStyle>
            <a:lvl1pPr algn="r">
              <a:defRPr lang="en-US" sz="1200" smtClean="0"/>
            </a:lvl1pPr>
          </a:lstStyle>
          <a:p>
            <a:fld id="{AF1AFCDA-ABCC-4704-AB71-48FDE4F2FA4C}" type="slidenum">
              <a:rPr lang="en-GB" smtClean="0"/>
              <a:pPr/>
              <a:t>‹#›</a:t>
            </a:fld>
            <a:endParaRPr lang="en-GB" dirty="0"/>
          </a:p>
        </p:txBody>
      </p:sp>
    </p:spTree>
    <p:custDataLst>
      <p:tags r:id="rId1"/>
    </p:custDataLst>
    <p:extLst>
      <p:ext uri="{BB962C8B-B14F-4D97-AF65-F5344CB8AC3E}">
        <p14:creationId xmlns:p14="http://schemas.microsoft.com/office/powerpoint/2010/main" val="1455329574"/>
      </p:ext>
    </p:extLst>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083908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389930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1310083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6331119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25523989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863224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2303903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25">
            <a:extLst>
              <a:ext uri="{28A0092B-C50C-407E-A947-70E740481C1C}">
                <a14:useLocalDpi xmlns:a14="http://schemas.microsoft.com/office/drawing/2010/main" val="0"/>
              </a:ext>
            </a:extLst>
          </a:blip>
          <a:srcRect/>
          <a:stretch/>
        </p:blipFill>
        <p:spPr>
          <a:xfrm>
            <a:off x="0" y="0"/>
            <a:ext cx="12192000" cy="10668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0185226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3"/>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9.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8.xml"/><Relationship Id="rId1" Type="http://schemas.openxmlformats.org/officeDocument/2006/relationships/tags" Target="../tags/tag17.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8.xml"/><Relationship Id="rId1" Type="http://schemas.openxmlformats.org/officeDocument/2006/relationships/tags" Target="../tags/tag18.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8.xml"/><Relationship Id="rId1" Type="http://schemas.openxmlformats.org/officeDocument/2006/relationships/tags" Target="../tags/tag19.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8.xml"/><Relationship Id="rId1" Type="http://schemas.openxmlformats.org/officeDocument/2006/relationships/tags" Target="../tags/tag20.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8.xml"/><Relationship Id="rId1" Type="http://schemas.openxmlformats.org/officeDocument/2006/relationships/tags" Target="../tags/tag21.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8.xml"/><Relationship Id="rId1" Type="http://schemas.openxmlformats.org/officeDocument/2006/relationships/tags" Target="../tags/tag2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8.xml"/><Relationship Id="rId1" Type="http://schemas.openxmlformats.org/officeDocument/2006/relationships/tags" Target="../tags/tag23.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8.xml"/><Relationship Id="rId1" Type="http://schemas.openxmlformats.org/officeDocument/2006/relationships/tags" Target="../tags/tag24.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8.xml"/><Relationship Id="rId1" Type="http://schemas.openxmlformats.org/officeDocument/2006/relationships/tags" Target="../tags/tag25.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8.xml"/><Relationship Id="rId1" Type="http://schemas.openxmlformats.org/officeDocument/2006/relationships/tags" Target="../tags/tag2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8.xml"/><Relationship Id="rId1" Type="http://schemas.openxmlformats.org/officeDocument/2006/relationships/tags" Target="../tags/tag27.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8.xml"/><Relationship Id="rId1" Type="http://schemas.openxmlformats.org/officeDocument/2006/relationships/tags" Target="../tags/tag28.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8.xml"/><Relationship Id="rId1" Type="http://schemas.openxmlformats.org/officeDocument/2006/relationships/tags" Target="../tags/tag29.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8.xml"/><Relationship Id="rId1" Type="http://schemas.openxmlformats.org/officeDocument/2006/relationships/tags" Target="../tags/tag30.xml"/><Relationship Id="rId5" Type="http://schemas.openxmlformats.org/officeDocument/2006/relationships/image" Target="../media/image4.png"/><Relationship Id="rId4" Type="http://schemas.openxmlformats.org/officeDocument/2006/relationships/chart" Target="../charts/chart1.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8.xml"/><Relationship Id="rId1" Type="http://schemas.openxmlformats.org/officeDocument/2006/relationships/tags" Target="../tags/tag31.xml"/><Relationship Id="rId5" Type="http://schemas.openxmlformats.org/officeDocument/2006/relationships/image" Target="../media/image4.png"/><Relationship Id="rId4" Type="http://schemas.openxmlformats.org/officeDocument/2006/relationships/chart" Target="../charts/chart2.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8.xml"/><Relationship Id="rId1" Type="http://schemas.openxmlformats.org/officeDocument/2006/relationships/tags" Target="../tags/tag32.xml"/><Relationship Id="rId5" Type="http://schemas.openxmlformats.org/officeDocument/2006/relationships/image" Target="../media/image4.png"/><Relationship Id="rId4" Type="http://schemas.openxmlformats.org/officeDocument/2006/relationships/chart" Target="../charts/chart3.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8.xml"/><Relationship Id="rId1" Type="http://schemas.openxmlformats.org/officeDocument/2006/relationships/tags" Target="../tags/tag33.xml"/><Relationship Id="rId5" Type="http://schemas.openxmlformats.org/officeDocument/2006/relationships/image" Target="../media/image4.png"/><Relationship Id="rId4" Type="http://schemas.openxmlformats.org/officeDocument/2006/relationships/chart" Target="../charts/chart4.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5.xml"/><Relationship Id="rId1" Type="http://schemas.openxmlformats.org/officeDocument/2006/relationships/tags" Target="../tags/tag34.xml"/><Relationship Id="rId4" Type="http://schemas.openxmlformats.org/officeDocument/2006/relationships/image" Target="../media/image5.png"/></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5.xml"/><Relationship Id="rId1" Type="http://schemas.openxmlformats.org/officeDocument/2006/relationships/tags" Target="../tags/tag35.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5.xml"/><Relationship Id="rId1" Type="http://schemas.openxmlformats.org/officeDocument/2006/relationships/tags" Target="../tags/tag36.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5.xml"/><Relationship Id="rId1" Type="http://schemas.openxmlformats.org/officeDocument/2006/relationships/tags" Target="../tags/tag10.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5.xml"/><Relationship Id="rId1" Type="http://schemas.openxmlformats.org/officeDocument/2006/relationships/tags" Target="../tags/tag37.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5.xml"/><Relationship Id="rId1" Type="http://schemas.openxmlformats.org/officeDocument/2006/relationships/tags" Target="../tags/tag38.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5.xml"/><Relationship Id="rId1" Type="http://schemas.openxmlformats.org/officeDocument/2006/relationships/tags" Target="../tags/tag11.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5.xml"/><Relationship Id="rId1" Type="http://schemas.openxmlformats.org/officeDocument/2006/relationships/tags" Target="../tags/tag1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5.xml"/><Relationship Id="rId1" Type="http://schemas.openxmlformats.org/officeDocument/2006/relationships/tags" Target="../tags/tag13.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5.xml"/><Relationship Id="rId1" Type="http://schemas.openxmlformats.org/officeDocument/2006/relationships/tags" Target="../tags/tag14.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5.xml"/><Relationship Id="rId1" Type="http://schemas.openxmlformats.org/officeDocument/2006/relationships/tags" Target="../tags/tag15.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8.xml"/><Relationship Id="rId1" Type="http://schemas.openxmlformats.org/officeDocument/2006/relationships/tags" Target="../tags/tag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1" y="1205210"/>
            <a:ext cx="10515600" cy="1086652"/>
          </a:xfrm>
        </p:spPr>
        <p:txBody>
          <a:bodyPr>
            <a:noAutofit/>
          </a:bodyPr>
          <a:lstStyle/>
          <a:p>
            <a:r>
              <a:rPr lang="en-US" sz="2800" dirty="0" err="1"/>
              <a:t>Iberdomide</a:t>
            </a:r>
            <a:r>
              <a:rPr lang="en-US" sz="2800" dirty="0"/>
              <a:t> in Combination with Dexamethasone in Relapsed/Refractory Multiple Myeloma: Results from the Anti-BCMA-Exposed Cohort of the CC-220-MM-001 Trial</a:t>
            </a:r>
          </a:p>
        </p:txBody>
      </p:sp>
      <p:sp>
        <p:nvSpPr>
          <p:cNvPr id="7" name="Text Placeholder 6">
            <a:extLst>
              <a:ext uri="{FF2B5EF4-FFF2-40B4-BE49-F238E27FC236}">
                <a16:creationId xmlns:a16="http://schemas.microsoft.com/office/drawing/2014/main" id="{5F3D14F1-1ACF-A6F2-6103-C8B09D9EB2B5}"/>
              </a:ext>
            </a:extLst>
          </p:cNvPr>
          <p:cNvSpPr>
            <a:spLocks noGrp="1"/>
          </p:cNvSpPr>
          <p:nvPr>
            <p:ph type="body" idx="1"/>
          </p:nvPr>
        </p:nvSpPr>
        <p:spPr>
          <a:xfrm>
            <a:off x="609601" y="2466048"/>
            <a:ext cx="10515600" cy="2268537"/>
          </a:xfrm>
        </p:spPr>
        <p:txBody>
          <a:bodyPr>
            <a:normAutofit/>
          </a:bodyPr>
          <a:lstStyle/>
          <a:p>
            <a:r>
              <a:rPr lang="en-US" sz="1100" dirty="0"/>
              <a:t>Sagar </a:t>
            </a:r>
            <a:r>
              <a:rPr lang="en-US" sz="1100" dirty="0" err="1"/>
              <a:t>Lonial</a:t>
            </a:r>
            <a:r>
              <a:rPr lang="en-US" sz="1100" dirty="0"/>
              <a:t>, MD, FACP</a:t>
            </a:r>
            <a:br>
              <a:rPr lang="en-US" sz="1100" dirty="0"/>
            </a:br>
            <a:r>
              <a:rPr lang="en-US" sz="1100" dirty="0"/>
              <a:t>Chair and Professor </a:t>
            </a:r>
            <a:br>
              <a:rPr lang="en-US" sz="1100" dirty="0"/>
            </a:br>
            <a:r>
              <a:rPr lang="en-US" sz="1100" dirty="0"/>
              <a:t>Department of Hematology and Medical Oncology</a:t>
            </a:r>
            <a:br>
              <a:rPr lang="en-US" sz="1100" dirty="0"/>
            </a:br>
            <a:r>
              <a:rPr lang="en-US" sz="1100" dirty="0"/>
              <a:t>Anne and Bernard Gray Family Chair in Cancer</a:t>
            </a:r>
            <a:br>
              <a:rPr lang="en-US" sz="1100" dirty="0"/>
            </a:br>
            <a:r>
              <a:rPr lang="en-US" sz="1100" dirty="0"/>
              <a:t>Chief Medical Officer</a:t>
            </a:r>
            <a:br>
              <a:rPr lang="en-US" sz="1100" dirty="0"/>
            </a:br>
            <a:r>
              <a:rPr lang="en-US" sz="1100" dirty="0"/>
              <a:t>Winship Cancer Institute</a:t>
            </a:r>
            <a:br>
              <a:rPr lang="en-US" sz="1100" dirty="0"/>
            </a:br>
            <a:r>
              <a:rPr lang="en-US" sz="1100" dirty="0"/>
              <a:t>Emory University School of Medicine</a:t>
            </a:r>
            <a:br>
              <a:rPr lang="en-US" sz="1100" dirty="0"/>
            </a:br>
            <a:r>
              <a:rPr lang="en-US" sz="1100" dirty="0"/>
              <a:t>Atlanta, GA</a:t>
            </a:r>
          </a:p>
          <a:p>
            <a:endParaRPr lang="en-US" sz="1100" dirty="0"/>
          </a:p>
        </p:txBody>
      </p:sp>
      <p:sp>
        <p:nvSpPr>
          <p:cNvPr id="8" name="TextBox 7">
            <a:extLst>
              <a:ext uri="{FF2B5EF4-FFF2-40B4-BE49-F238E27FC236}">
                <a16:creationId xmlns:a16="http://schemas.microsoft.com/office/drawing/2014/main" id="{66F45F16-1B17-47E1-BEAB-DF2E98139461}"/>
              </a:ext>
            </a:extLst>
          </p:cNvPr>
          <p:cNvSpPr txBox="1"/>
          <p:nvPr/>
        </p:nvSpPr>
        <p:spPr>
          <a:xfrm>
            <a:off x="3047071" y="3203743"/>
            <a:ext cx="6094140" cy="461665"/>
          </a:xfrm>
          <a:prstGeom prst="rect">
            <a:avLst/>
          </a:prstGeom>
          <a:noFill/>
        </p:spPr>
        <p:txBody>
          <a:bodyPr wrap="square">
            <a:spAutoFit/>
          </a:bodyPr>
          <a:lstStyle/>
          <a:p>
            <a:endParaRPr lang="en-US" dirty="0"/>
          </a:p>
        </p:txBody>
      </p:sp>
      <p:sp>
        <p:nvSpPr>
          <p:cNvPr id="10" name="Text Placeholder 3">
            <a:extLst>
              <a:ext uri="{FF2B5EF4-FFF2-40B4-BE49-F238E27FC236}">
                <a16:creationId xmlns:a16="http://schemas.microsoft.com/office/drawing/2014/main" id="{D2FD934A-548F-4907-8101-BA524FC25BBD}"/>
              </a:ext>
            </a:extLst>
          </p:cNvPr>
          <p:cNvSpPr txBox="1">
            <a:spLocks/>
          </p:cNvSpPr>
          <p:nvPr/>
        </p:nvSpPr>
        <p:spPr>
          <a:xfrm>
            <a:off x="582201" y="4980387"/>
            <a:ext cx="10807701" cy="1441062"/>
          </a:xfrm>
          <a:prstGeom prst="rect">
            <a:avLst/>
          </a:prstGeom>
        </p:spPr>
        <p:txBody>
          <a:bodyPr vert="horz" lIns="126000" tIns="54000" rIns="91440" bIns="45720" rtlCol="0">
            <a:noAutofit/>
          </a:bodyPr>
          <a:lstStyle>
            <a:lvl1pPr marL="0" indent="0" algn="l" defTabSz="1219170" rtl="0" eaLnBrk="1" latinLnBrk="0" hangingPunct="1">
              <a:lnSpc>
                <a:spcPct val="90000"/>
              </a:lnSpc>
              <a:spcBef>
                <a:spcPts val="600"/>
              </a:spcBef>
              <a:spcAft>
                <a:spcPts val="600"/>
              </a:spcAft>
              <a:buClr>
                <a:schemeClr val="tx2"/>
              </a:buClr>
              <a:buFont typeface="Arial" panose="020B0604020202020204" pitchFamily="34" charset="0"/>
              <a:buNone/>
              <a:defRPr sz="2400" b="0" kern="1200">
                <a:solidFill>
                  <a:schemeClr val="tx1"/>
                </a:solidFill>
                <a:latin typeface="+mn-lt"/>
                <a:ea typeface="+mn-ea"/>
                <a:cs typeface="+mn-cs"/>
              </a:defRPr>
            </a:lvl1pPr>
            <a:lvl2pPr marL="219075" indent="-219075" algn="l" defTabSz="1219170" rtl="0" eaLnBrk="1" latinLnBrk="0" hangingPunct="1">
              <a:lnSpc>
                <a:spcPct val="90000"/>
              </a:lnSpc>
              <a:spcBef>
                <a:spcPts val="0"/>
              </a:spcBef>
              <a:spcAft>
                <a:spcPts val="600"/>
              </a:spcAft>
              <a:buClr>
                <a:schemeClr val="tx2"/>
              </a:buClr>
              <a:buFont typeface="Arial" panose="020B0604020202020204" pitchFamily="34" charset="0"/>
              <a:buChar char="•"/>
              <a:defRPr sz="2000" kern="1200">
                <a:solidFill>
                  <a:schemeClr val="tx1"/>
                </a:solidFill>
                <a:latin typeface="Trebuchet MS" panose="020B0603020202020204" pitchFamily="34" charset="0"/>
                <a:ea typeface="+mn-ea"/>
                <a:cs typeface="Arial" panose="020B0604020202020204" pitchFamily="34" charset="0"/>
              </a:defRPr>
            </a:lvl2pPr>
            <a:lvl3pPr marL="484188" indent="-250825" algn="l" defTabSz="1219170" rtl="0" eaLnBrk="1" latinLnBrk="0" hangingPunct="1">
              <a:lnSpc>
                <a:spcPct val="90000"/>
              </a:lnSpc>
              <a:spcBef>
                <a:spcPts val="0"/>
              </a:spcBef>
              <a:spcAft>
                <a:spcPts val="600"/>
              </a:spcAft>
              <a:buClr>
                <a:schemeClr val="tx2"/>
              </a:buClr>
              <a:buFont typeface="Arial" panose="020B0604020202020204" pitchFamily="34" charset="0"/>
              <a:buChar char="–"/>
              <a:defRPr sz="1800" kern="1200">
                <a:solidFill>
                  <a:schemeClr val="tx1"/>
                </a:solidFill>
                <a:latin typeface="Trebuchet MS" panose="020B0603020202020204" pitchFamily="34" charset="0"/>
                <a:ea typeface="+mn-ea"/>
                <a:cs typeface="Arial" panose="020B0604020202020204" pitchFamily="34" charset="0"/>
              </a:defRPr>
            </a:lvl3pPr>
            <a:lvl4pPr marL="636588" indent="-161925" algn="l" defTabSz="1219170" rtl="0" eaLnBrk="1" latinLnBrk="0" hangingPunct="1">
              <a:lnSpc>
                <a:spcPct val="90000"/>
              </a:lnSpc>
              <a:spcBef>
                <a:spcPts val="0"/>
              </a:spcBef>
              <a:spcAft>
                <a:spcPts val="600"/>
              </a:spcAft>
              <a:buClr>
                <a:schemeClr val="tx2"/>
              </a:buClr>
              <a:buFont typeface="Arial" panose="020B0604020202020204" pitchFamily="34" charset="0"/>
              <a:buChar char="•"/>
              <a:defRPr sz="1600" kern="1200">
                <a:solidFill>
                  <a:schemeClr val="tx1"/>
                </a:solidFill>
                <a:latin typeface="Trebuchet MS" panose="020B0603020202020204" pitchFamily="34" charset="0"/>
                <a:ea typeface="+mn-ea"/>
                <a:cs typeface="Arial" panose="020B0604020202020204" pitchFamily="34" charset="0"/>
              </a:defRPr>
            </a:lvl4pPr>
            <a:lvl5pPr marL="833438" indent="-182563" algn="l" defTabSz="1219170" rtl="0" eaLnBrk="1" latinLnBrk="0" hangingPunct="1">
              <a:lnSpc>
                <a:spcPct val="90000"/>
              </a:lnSpc>
              <a:spcBef>
                <a:spcPts val="0"/>
              </a:spcBef>
              <a:spcAft>
                <a:spcPts val="600"/>
              </a:spcAft>
              <a:buClr>
                <a:schemeClr val="tx2"/>
              </a:buClr>
              <a:buFont typeface="Arial" panose="020B0604020202020204" pitchFamily="34" charset="0"/>
              <a:buChar char="–"/>
              <a:tabLst/>
              <a:defRPr sz="1400"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r>
              <a:rPr lang="en-US" sz="1300" baseline="30000" dirty="0">
                <a:solidFill>
                  <a:srgbClr val="595454"/>
                </a:solidFill>
                <a:latin typeface="+mj-lt"/>
              </a:rPr>
              <a:t>1</a:t>
            </a:r>
            <a:r>
              <a:rPr lang="en-US" sz="1300" dirty="0">
                <a:solidFill>
                  <a:srgbClr val="595454"/>
                </a:solidFill>
                <a:latin typeface="+mj-lt"/>
              </a:rPr>
              <a:t>Winship Cancer Institute, Emory University, Atlanta, GA, USA; </a:t>
            </a:r>
            <a:r>
              <a:rPr lang="en-US" sz="1300" baseline="30000" dirty="0">
                <a:solidFill>
                  <a:srgbClr val="595454"/>
                </a:solidFill>
                <a:latin typeface="+mj-lt"/>
              </a:rPr>
              <a:t>2</a:t>
            </a:r>
            <a:r>
              <a:rPr lang="en-US" sz="1300" dirty="0">
                <a:solidFill>
                  <a:srgbClr val="595454"/>
                </a:solidFill>
                <a:latin typeface="+mj-lt"/>
              </a:rPr>
              <a:t>University of Kansas Medical Center, Kansas City, KS, USA; </a:t>
            </a:r>
            <a:r>
              <a:rPr lang="en-US" sz="1300" baseline="30000" dirty="0">
                <a:solidFill>
                  <a:srgbClr val="595454"/>
                </a:solidFill>
                <a:latin typeface="+mj-lt"/>
              </a:rPr>
              <a:t>3</a:t>
            </a:r>
            <a:r>
              <a:rPr lang="en-US" sz="1300" dirty="0">
                <a:solidFill>
                  <a:srgbClr val="595454"/>
                </a:solidFill>
                <a:latin typeface="+mj-lt"/>
              </a:rPr>
              <a:t>Department of Hematology and Medical Oncology, Taussig Cancer Institute, Cleveland Clinic, Cleveland, OH, USA; </a:t>
            </a:r>
            <a:r>
              <a:rPr lang="en-US" sz="1300" baseline="30000" dirty="0">
                <a:solidFill>
                  <a:srgbClr val="595454"/>
                </a:solidFill>
                <a:latin typeface="+mj-lt"/>
              </a:rPr>
              <a:t>4</a:t>
            </a:r>
            <a:r>
              <a:rPr lang="en-US" sz="1300" dirty="0">
                <a:solidFill>
                  <a:srgbClr val="595454"/>
                </a:solidFill>
                <a:latin typeface="+mj-lt"/>
              </a:rPr>
              <a:t>Marlene and Stewart Greenebaum Comprehensive Cancer Center, University of Maryland School of Medicine, Baltimore, MD, USA; </a:t>
            </a:r>
            <a:r>
              <a:rPr lang="en-US" sz="1300" baseline="30000" dirty="0">
                <a:solidFill>
                  <a:srgbClr val="595454"/>
                </a:solidFill>
                <a:latin typeface="+mj-lt"/>
              </a:rPr>
              <a:t>5</a:t>
            </a:r>
            <a:r>
              <a:rPr lang="en-US" sz="1300" dirty="0">
                <a:solidFill>
                  <a:srgbClr val="595454"/>
                </a:solidFill>
                <a:latin typeface="+mj-lt"/>
              </a:rPr>
              <a:t>Division of Plasma Cell Disorders, Department of Hematologic Oncology &amp; Blood Disorders, Levine Cancer Institute, Atrium Health, Charlotte, NC, USA; </a:t>
            </a:r>
            <a:r>
              <a:rPr lang="en-US" sz="1300" baseline="30000" dirty="0">
                <a:solidFill>
                  <a:srgbClr val="595454"/>
                </a:solidFill>
                <a:latin typeface="+mj-lt"/>
              </a:rPr>
              <a:t>6</a:t>
            </a:r>
            <a:r>
              <a:rPr lang="en-US" sz="1300" dirty="0">
                <a:solidFill>
                  <a:srgbClr val="595454"/>
                </a:solidFill>
                <a:latin typeface="+mj-lt"/>
              </a:rPr>
              <a:t>The James Cancer Hospital and Solove Research Institute, Ohio State University Comprehensive Cancer Center, Columbus, OH, USA; </a:t>
            </a:r>
            <a:r>
              <a:rPr lang="en-US" sz="1300" baseline="30000" dirty="0">
                <a:solidFill>
                  <a:srgbClr val="595454"/>
                </a:solidFill>
                <a:latin typeface="+mj-lt"/>
              </a:rPr>
              <a:t>7</a:t>
            </a:r>
            <a:r>
              <a:rPr lang="en-US" sz="1300" dirty="0">
                <a:solidFill>
                  <a:srgbClr val="595454"/>
                </a:solidFill>
                <a:latin typeface="+mj-lt"/>
              </a:rPr>
              <a:t>The Department of Medicine, University of Rochester Medical Center, Rochester, NY, USA; </a:t>
            </a:r>
            <a:r>
              <a:rPr lang="en-US" sz="1300" baseline="30000" dirty="0">
                <a:solidFill>
                  <a:srgbClr val="595454"/>
                </a:solidFill>
                <a:latin typeface="+mj-lt"/>
              </a:rPr>
              <a:t>8</a:t>
            </a:r>
            <a:r>
              <a:rPr lang="en-US" sz="1300" dirty="0">
                <a:solidFill>
                  <a:srgbClr val="595454"/>
                </a:solidFill>
                <a:latin typeface="+mj-lt"/>
              </a:rPr>
              <a:t>Catalan Institute of Oncology and Josep Carreras Institute, Hospital Germans Trias i Pujol, Badalona, Spain; </a:t>
            </a:r>
            <a:r>
              <a:rPr lang="en-US" sz="1300" baseline="30000" dirty="0">
                <a:solidFill>
                  <a:srgbClr val="595454"/>
                </a:solidFill>
                <a:latin typeface="+mj-lt"/>
              </a:rPr>
              <a:t>9</a:t>
            </a:r>
            <a:r>
              <a:rPr lang="en-US" sz="1300" dirty="0">
                <a:solidFill>
                  <a:srgbClr val="595454"/>
                </a:solidFill>
                <a:latin typeface="+mj-lt"/>
              </a:rPr>
              <a:t>Dalhousie University and Queen Elizabeth II Health Sciences Centre, Halifax, NS, Canada; </a:t>
            </a:r>
            <a:r>
              <a:rPr lang="en-US" sz="1300" baseline="30000" dirty="0">
                <a:solidFill>
                  <a:srgbClr val="595454"/>
                </a:solidFill>
                <a:latin typeface="+mj-lt"/>
              </a:rPr>
              <a:t>10</a:t>
            </a:r>
            <a:r>
              <a:rPr lang="en-US" sz="1300" dirty="0">
                <a:solidFill>
                  <a:srgbClr val="595454"/>
                </a:solidFill>
                <a:latin typeface="+mj-lt"/>
              </a:rPr>
              <a:t>Bristol Myers Squibb, Princeton, NJ, USA; </a:t>
            </a:r>
            <a:r>
              <a:rPr lang="en-US" sz="1300" baseline="30000" dirty="0">
                <a:solidFill>
                  <a:srgbClr val="595454"/>
                </a:solidFill>
                <a:latin typeface="+mj-lt"/>
              </a:rPr>
              <a:t>11</a:t>
            </a:r>
            <a:r>
              <a:rPr lang="en-US" sz="1300" dirty="0">
                <a:solidFill>
                  <a:srgbClr val="595454"/>
                </a:solidFill>
                <a:latin typeface="+mj-lt"/>
              </a:rPr>
              <a:t>Amsterdam University Medical Center, Vrije Universiteit Amsterdam, Department of Hematology, Amsterdam, Netherlands, and Cancer Center Amsterdam, Amsterdam, Netherlands</a:t>
            </a:r>
          </a:p>
        </p:txBody>
      </p:sp>
      <p:sp>
        <p:nvSpPr>
          <p:cNvPr id="11" name="Subtitle 2">
            <a:extLst>
              <a:ext uri="{FF2B5EF4-FFF2-40B4-BE49-F238E27FC236}">
                <a16:creationId xmlns:a16="http://schemas.microsoft.com/office/drawing/2014/main" id="{4936A847-EFC4-4807-80A2-79D4845E32F6}"/>
              </a:ext>
            </a:extLst>
          </p:cNvPr>
          <p:cNvSpPr txBox="1">
            <a:spLocks/>
          </p:cNvSpPr>
          <p:nvPr/>
        </p:nvSpPr>
        <p:spPr>
          <a:xfrm>
            <a:off x="608266" y="3930689"/>
            <a:ext cx="11160898" cy="743738"/>
          </a:xfrm>
          <a:prstGeom prst="rect">
            <a:avLst/>
          </a:prstGeom>
        </p:spPr>
        <p:txBody>
          <a:bodyPr vert="horz" lIns="91440" tIns="45720" rIns="91440" bIns="45720" rtlCol="0">
            <a:noAutofit/>
          </a:bodyPr>
          <a:lstStyle>
            <a:lvl1pPr marL="0" indent="0" algn="l" defTabSz="1219170" rtl="0" eaLnBrk="1" latinLnBrk="0" hangingPunct="1">
              <a:lnSpc>
                <a:spcPct val="90000"/>
              </a:lnSpc>
              <a:spcBef>
                <a:spcPts val="0"/>
              </a:spcBef>
              <a:spcAft>
                <a:spcPts val="0"/>
              </a:spcAft>
              <a:buClr>
                <a:schemeClr val="tx2"/>
              </a:buClr>
              <a:buFont typeface="Arial" panose="020B0604020202020204" pitchFamily="34" charset="0"/>
              <a:buNone/>
              <a:defRPr sz="2133" b="0" kern="1200">
                <a:solidFill>
                  <a:schemeClr val="accent1"/>
                </a:solidFill>
                <a:latin typeface="+mn-lt"/>
                <a:ea typeface="+mn-ea"/>
                <a:cs typeface="+mn-cs"/>
              </a:defRPr>
            </a:lvl1pPr>
            <a:lvl2pPr marL="457189" indent="0" algn="ctr" defTabSz="1219170" rtl="0" eaLnBrk="1" latinLnBrk="0" hangingPunct="1">
              <a:lnSpc>
                <a:spcPct val="90000"/>
              </a:lnSpc>
              <a:spcBef>
                <a:spcPts val="0"/>
              </a:spcBef>
              <a:spcAft>
                <a:spcPts val="800"/>
              </a:spcAft>
              <a:buClr>
                <a:schemeClr val="tx2"/>
              </a:buClr>
              <a:buFont typeface="Arial" panose="020B0604020202020204" pitchFamily="34" charset="0"/>
              <a:buNone/>
              <a:defRPr sz="2133" kern="1200">
                <a:solidFill>
                  <a:schemeClr val="tx1">
                    <a:tint val="75000"/>
                  </a:schemeClr>
                </a:solidFill>
                <a:latin typeface="+mn-lt"/>
                <a:ea typeface="+mn-ea"/>
                <a:cs typeface="+mn-cs"/>
              </a:defRPr>
            </a:lvl2pPr>
            <a:lvl3pPr marL="914377" indent="0" algn="ctr" defTabSz="1219170" rtl="0" eaLnBrk="1" latinLnBrk="0" hangingPunct="1">
              <a:lnSpc>
                <a:spcPct val="90000"/>
              </a:lnSpc>
              <a:spcBef>
                <a:spcPts val="0"/>
              </a:spcBef>
              <a:spcAft>
                <a:spcPts val="800"/>
              </a:spcAft>
              <a:buClr>
                <a:schemeClr val="tx2"/>
              </a:buClr>
              <a:buFont typeface="Arial" panose="020B0604020202020204" pitchFamily="34" charset="0"/>
              <a:buNone/>
              <a:defRPr sz="1867" kern="1200">
                <a:solidFill>
                  <a:schemeClr val="tx1">
                    <a:tint val="75000"/>
                  </a:schemeClr>
                </a:solidFill>
                <a:latin typeface="+mn-lt"/>
                <a:ea typeface="+mn-ea"/>
                <a:cs typeface="+mn-cs"/>
              </a:defRPr>
            </a:lvl3pPr>
            <a:lvl4pPr marL="1371566" indent="0" algn="ctr" defTabSz="1219170" rtl="0" eaLnBrk="1" latinLnBrk="0" hangingPunct="1">
              <a:lnSpc>
                <a:spcPct val="90000"/>
              </a:lnSpc>
              <a:spcBef>
                <a:spcPts val="0"/>
              </a:spcBef>
              <a:spcAft>
                <a:spcPts val="800"/>
              </a:spcAft>
              <a:buClr>
                <a:schemeClr val="tx2"/>
              </a:buClr>
              <a:buFont typeface="Arial" panose="020B0604020202020204" pitchFamily="34" charset="0"/>
              <a:buNone/>
              <a:defRPr sz="1600" kern="1200">
                <a:solidFill>
                  <a:schemeClr val="tx1">
                    <a:tint val="75000"/>
                  </a:schemeClr>
                </a:solidFill>
                <a:latin typeface="+mn-lt"/>
                <a:ea typeface="+mn-ea"/>
                <a:cs typeface="+mn-cs"/>
              </a:defRPr>
            </a:lvl4pPr>
            <a:lvl5pPr marL="1828754" indent="0" algn="ctr" defTabSz="1219170" rtl="0" eaLnBrk="1" latinLnBrk="0" hangingPunct="1">
              <a:lnSpc>
                <a:spcPct val="90000"/>
              </a:lnSpc>
              <a:spcBef>
                <a:spcPts val="0"/>
              </a:spcBef>
              <a:spcAft>
                <a:spcPts val="800"/>
              </a:spcAft>
              <a:buClr>
                <a:schemeClr val="tx2"/>
              </a:buClr>
              <a:buFont typeface="Arial" panose="020B0604020202020204" pitchFamily="34" charset="0"/>
              <a:buNone/>
              <a:tabLst/>
              <a:defRPr sz="1600" kern="1200">
                <a:solidFill>
                  <a:schemeClr val="tx1">
                    <a:tint val="75000"/>
                  </a:schemeClr>
                </a:solidFill>
                <a:latin typeface="+mn-lt"/>
                <a:ea typeface="+mn-ea"/>
                <a:cs typeface="+mn-cs"/>
              </a:defRPr>
            </a:lvl5pPr>
            <a:lvl6pPr marL="2285943" indent="0" algn="ctr" defTabSz="1219170" rtl="0" eaLnBrk="1" latinLnBrk="0" hangingPunct="1">
              <a:spcBef>
                <a:spcPct val="20000"/>
              </a:spcBef>
              <a:buFont typeface="Arial" panose="020B0604020202020204" pitchFamily="34" charset="0"/>
              <a:buNone/>
              <a:defRPr sz="2667" kern="1200">
                <a:solidFill>
                  <a:schemeClr val="tx1">
                    <a:tint val="75000"/>
                  </a:schemeClr>
                </a:solidFill>
                <a:latin typeface="+mn-lt"/>
                <a:ea typeface="+mn-ea"/>
                <a:cs typeface="+mn-cs"/>
              </a:defRPr>
            </a:lvl6pPr>
            <a:lvl7pPr marL="2743131" indent="0" algn="ctr" defTabSz="1219170" rtl="0" eaLnBrk="1" latinLnBrk="0" hangingPunct="1">
              <a:spcBef>
                <a:spcPct val="20000"/>
              </a:spcBef>
              <a:buFont typeface="Arial" panose="020B0604020202020204" pitchFamily="34" charset="0"/>
              <a:buNone/>
              <a:defRPr sz="2667" kern="1200">
                <a:solidFill>
                  <a:schemeClr val="tx1">
                    <a:tint val="75000"/>
                  </a:schemeClr>
                </a:solidFill>
                <a:latin typeface="+mn-lt"/>
                <a:ea typeface="+mn-ea"/>
                <a:cs typeface="+mn-cs"/>
              </a:defRPr>
            </a:lvl7pPr>
            <a:lvl8pPr marL="3200320" indent="0" algn="ctr" defTabSz="1219170" rtl="0" eaLnBrk="1" latinLnBrk="0" hangingPunct="1">
              <a:spcBef>
                <a:spcPct val="20000"/>
              </a:spcBef>
              <a:buFont typeface="Arial" panose="020B0604020202020204" pitchFamily="34" charset="0"/>
              <a:buNone/>
              <a:defRPr sz="2667" kern="1200">
                <a:solidFill>
                  <a:schemeClr val="tx1">
                    <a:tint val="75000"/>
                  </a:schemeClr>
                </a:solidFill>
                <a:latin typeface="+mn-lt"/>
                <a:ea typeface="+mn-ea"/>
                <a:cs typeface="+mn-cs"/>
              </a:defRPr>
            </a:lvl8pPr>
            <a:lvl9pPr marL="3657509" indent="0" algn="ctr" defTabSz="1219170" rtl="0" eaLnBrk="1" latinLnBrk="0" hangingPunct="1">
              <a:spcBef>
                <a:spcPct val="20000"/>
              </a:spcBef>
              <a:buFont typeface="Arial" panose="020B0604020202020204" pitchFamily="34" charset="0"/>
              <a:buNone/>
              <a:defRPr sz="2667" kern="1200">
                <a:solidFill>
                  <a:schemeClr val="tx1">
                    <a:tint val="75000"/>
                  </a:schemeClr>
                </a:solidFill>
                <a:latin typeface="+mn-lt"/>
                <a:ea typeface="+mn-ea"/>
                <a:cs typeface="+mn-cs"/>
              </a:defRPr>
            </a:lvl9pPr>
          </a:lstStyle>
          <a:p>
            <a:pPr marL="0" marR="0" lvl="0" indent="0" algn="l" defTabSz="1219170" rtl="0" eaLnBrk="1" fontAlgn="auto" latinLnBrk="0" hangingPunct="1">
              <a:lnSpc>
                <a:spcPct val="100000"/>
              </a:lnSpc>
              <a:spcBef>
                <a:spcPts val="0"/>
              </a:spcBef>
              <a:spcAft>
                <a:spcPts val="1200"/>
              </a:spcAft>
              <a:buClr>
                <a:srgbClr val="595454"/>
              </a:buClr>
              <a:buSzTx/>
              <a:buFont typeface="Arial" panose="020B0604020202020204" pitchFamily="34" charset="0"/>
              <a:buNone/>
              <a:tabLst/>
              <a:defRPr/>
            </a:pPr>
            <a:r>
              <a:rPr kumimoji="0" lang="en-US" sz="1800" b="0" i="0" u="none" strike="noStrike" kern="1200" cap="none" spc="0" normalizeH="0" baseline="0" dirty="0">
                <a:ln>
                  <a:noFill/>
                </a:ln>
                <a:solidFill>
                  <a:schemeClr val="accent4"/>
                </a:solidFill>
                <a:effectLst/>
                <a:uLnTx/>
                <a:uFillTx/>
                <a:ea typeface="Calibri" panose="020F0502020204030204" pitchFamily="34" charset="0"/>
                <a:cs typeface="Times New Roman" panose="02020603050405020304" pitchFamily="18" charset="0"/>
              </a:rPr>
              <a:t>Sagar Lonial,</a:t>
            </a:r>
            <a:r>
              <a:rPr kumimoji="0" lang="en-US" sz="1800" b="0" i="0" u="none" strike="noStrike" kern="1200" cap="none" spc="0" normalizeH="0" baseline="30000" dirty="0">
                <a:ln>
                  <a:noFill/>
                </a:ln>
                <a:solidFill>
                  <a:schemeClr val="accent4"/>
                </a:solidFill>
                <a:effectLst/>
                <a:uLnTx/>
                <a:uFillTx/>
                <a:ea typeface="Calibri" panose="020F0502020204030204" pitchFamily="34" charset="0"/>
                <a:cs typeface="Times New Roman" panose="02020603050405020304" pitchFamily="18" charset="0"/>
              </a:rPr>
              <a:t>1</a:t>
            </a:r>
            <a:r>
              <a:rPr kumimoji="0" lang="en-US" sz="1800" b="0" i="0" u="none" strike="noStrike" kern="1200" cap="none" spc="0" normalizeH="0" baseline="0" dirty="0">
                <a:ln>
                  <a:noFill/>
                </a:ln>
                <a:solidFill>
                  <a:schemeClr val="accent4"/>
                </a:solidFill>
                <a:effectLst/>
                <a:uLnTx/>
                <a:uFillTx/>
                <a:ea typeface="Calibri" panose="020F0502020204030204" pitchFamily="34" charset="0"/>
                <a:cs typeface="Times New Roman" panose="02020603050405020304" pitchFamily="18" charset="0"/>
              </a:rPr>
              <a:t> Al-Ola Abdallah,</a:t>
            </a:r>
            <a:r>
              <a:rPr kumimoji="0" lang="en-US" sz="1800" b="0" i="0" u="none" strike="noStrike" kern="1200" cap="none" spc="0" normalizeH="0" baseline="30000" dirty="0">
                <a:ln>
                  <a:noFill/>
                </a:ln>
                <a:solidFill>
                  <a:schemeClr val="accent4"/>
                </a:solidFill>
                <a:effectLst/>
                <a:uLnTx/>
                <a:uFillTx/>
                <a:ea typeface="Calibri" panose="020F0502020204030204" pitchFamily="34" charset="0"/>
                <a:cs typeface="Times New Roman" panose="02020603050405020304" pitchFamily="18" charset="0"/>
              </a:rPr>
              <a:t>2</a:t>
            </a:r>
            <a:r>
              <a:rPr kumimoji="0" lang="en-US" sz="1800" b="0" i="0" u="none" strike="noStrike" kern="1200" cap="none" spc="0" normalizeH="0" baseline="0" dirty="0">
                <a:ln>
                  <a:noFill/>
                </a:ln>
                <a:solidFill>
                  <a:schemeClr val="accent4"/>
                </a:solidFill>
                <a:effectLst/>
                <a:uLnTx/>
                <a:uFillTx/>
                <a:ea typeface="Calibri" panose="020F0502020204030204" pitchFamily="34" charset="0"/>
                <a:cs typeface="Times New Roman" panose="02020603050405020304" pitchFamily="18" charset="0"/>
              </a:rPr>
              <a:t> Faiz Anwer,</a:t>
            </a:r>
            <a:r>
              <a:rPr kumimoji="0" lang="en-US" sz="1800" b="0" i="0" u="none" strike="noStrike" kern="1200" cap="none" spc="0" normalizeH="0" baseline="30000" dirty="0">
                <a:ln>
                  <a:noFill/>
                </a:ln>
                <a:solidFill>
                  <a:schemeClr val="accent4"/>
                </a:solidFill>
                <a:effectLst/>
                <a:uLnTx/>
                <a:uFillTx/>
                <a:ea typeface="Calibri" panose="020F0502020204030204" pitchFamily="34" charset="0"/>
                <a:cs typeface="Times New Roman" panose="02020603050405020304" pitchFamily="18" charset="0"/>
              </a:rPr>
              <a:t>3</a:t>
            </a:r>
            <a:r>
              <a:rPr kumimoji="0" lang="en-US" sz="1800" b="0" i="0" u="none" strike="noStrike" kern="1200" cap="none" spc="0" normalizeH="0" baseline="0" dirty="0">
                <a:ln>
                  <a:noFill/>
                </a:ln>
                <a:solidFill>
                  <a:schemeClr val="accent4"/>
                </a:solidFill>
                <a:effectLst/>
                <a:uLnTx/>
                <a:uFillTx/>
                <a:ea typeface="Calibri" panose="020F0502020204030204" pitchFamily="34" charset="0"/>
                <a:cs typeface="Times New Roman" panose="02020603050405020304" pitchFamily="18" charset="0"/>
              </a:rPr>
              <a:t> Ashraf Z. Badros,</a:t>
            </a:r>
            <a:r>
              <a:rPr kumimoji="0" lang="en-US" sz="1800" b="0" i="0" u="none" strike="noStrike" kern="1200" cap="none" spc="0" normalizeH="0" baseline="30000" dirty="0">
                <a:ln>
                  <a:noFill/>
                </a:ln>
                <a:solidFill>
                  <a:schemeClr val="accent4"/>
                </a:solidFill>
                <a:effectLst/>
                <a:uLnTx/>
                <a:uFillTx/>
                <a:ea typeface="Calibri" panose="020F0502020204030204" pitchFamily="34" charset="0"/>
                <a:cs typeface="Times New Roman" panose="02020603050405020304" pitchFamily="18" charset="0"/>
              </a:rPr>
              <a:t>4</a:t>
            </a:r>
            <a:r>
              <a:rPr kumimoji="0" lang="en-US" sz="1800" b="0" i="0" u="none" strike="noStrike" kern="1200" cap="none" spc="0" normalizeH="0" baseline="0" dirty="0">
                <a:ln>
                  <a:noFill/>
                </a:ln>
                <a:solidFill>
                  <a:schemeClr val="accent4"/>
                </a:solidFill>
                <a:effectLst/>
                <a:uLnTx/>
                <a:uFillTx/>
                <a:ea typeface="Calibri" panose="020F0502020204030204" pitchFamily="34" charset="0"/>
                <a:cs typeface="Times New Roman" panose="02020603050405020304" pitchFamily="18" charset="0"/>
              </a:rPr>
              <a:t> Manisha Bhutani,</a:t>
            </a:r>
            <a:r>
              <a:rPr kumimoji="0" lang="en-US" sz="1800" b="0" i="0" u="none" strike="noStrike" kern="1200" cap="none" spc="0" normalizeH="0" baseline="30000" dirty="0">
                <a:ln>
                  <a:noFill/>
                </a:ln>
                <a:solidFill>
                  <a:schemeClr val="accent4"/>
                </a:solidFill>
                <a:effectLst/>
                <a:uLnTx/>
                <a:uFillTx/>
                <a:ea typeface="Calibri" panose="020F0502020204030204" pitchFamily="34" charset="0"/>
                <a:cs typeface="Times New Roman" panose="02020603050405020304" pitchFamily="18" charset="0"/>
              </a:rPr>
              <a:t>5</a:t>
            </a:r>
            <a:r>
              <a:rPr kumimoji="0" lang="en-US" sz="1800" b="0" i="0" u="none" strike="noStrike" kern="1200" cap="none" spc="0" normalizeH="0" baseline="0" dirty="0">
                <a:ln>
                  <a:noFill/>
                </a:ln>
                <a:solidFill>
                  <a:schemeClr val="accent4"/>
                </a:solidFill>
                <a:effectLst/>
                <a:uLnTx/>
                <a:uFillTx/>
                <a:ea typeface="Calibri" panose="020F0502020204030204" pitchFamily="34" charset="0"/>
                <a:cs typeface="Times New Roman" panose="02020603050405020304" pitchFamily="18" charset="0"/>
              </a:rPr>
              <a:t> Abdullah Khan,</a:t>
            </a:r>
            <a:r>
              <a:rPr kumimoji="0" lang="en-US" sz="1800" b="0" i="0" u="none" strike="noStrike" kern="1200" cap="none" spc="0" normalizeH="0" baseline="30000" dirty="0">
                <a:ln>
                  <a:noFill/>
                </a:ln>
                <a:solidFill>
                  <a:schemeClr val="accent4"/>
                </a:solidFill>
                <a:effectLst/>
                <a:uLnTx/>
                <a:uFillTx/>
                <a:ea typeface="Calibri" panose="020F0502020204030204" pitchFamily="34" charset="0"/>
                <a:cs typeface="Times New Roman" panose="02020603050405020304" pitchFamily="18" charset="0"/>
              </a:rPr>
              <a:t>6</a:t>
            </a:r>
            <a:br>
              <a:rPr lang="en-US" sz="1800" dirty="0">
                <a:solidFill>
                  <a:schemeClr val="accent4"/>
                </a:solidFill>
                <a:ea typeface="Calibri" panose="020F0502020204030204" pitchFamily="34" charset="0"/>
                <a:cs typeface="Times New Roman" panose="02020603050405020304" pitchFamily="18" charset="0"/>
              </a:rPr>
            </a:br>
            <a:r>
              <a:rPr kumimoji="0" lang="en-US" sz="1800" b="0" i="0" u="none" strike="noStrike" kern="1200" cap="none" spc="0" normalizeH="0" baseline="0" dirty="0">
                <a:ln>
                  <a:noFill/>
                </a:ln>
                <a:solidFill>
                  <a:schemeClr val="accent4"/>
                </a:solidFill>
                <a:effectLst/>
                <a:uLnTx/>
                <a:uFillTx/>
                <a:ea typeface="Calibri" panose="020F0502020204030204" pitchFamily="34" charset="0"/>
                <a:cs typeface="Times New Roman" panose="02020603050405020304" pitchFamily="18" charset="0"/>
              </a:rPr>
              <a:t>Brea Lipe,</a:t>
            </a:r>
            <a:r>
              <a:rPr kumimoji="0" lang="en-US" sz="1800" b="0" i="0" u="none" strike="noStrike" kern="1200" cap="none" spc="0" normalizeH="0" baseline="30000" dirty="0">
                <a:ln>
                  <a:noFill/>
                </a:ln>
                <a:solidFill>
                  <a:schemeClr val="accent4"/>
                </a:solidFill>
                <a:effectLst/>
                <a:uLnTx/>
                <a:uFillTx/>
                <a:ea typeface="Calibri" panose="020F0502020204030204" pitchFamily="34" charset="0"/>
                <a:cs typeface="Times New Roman" panose="02020603050405020304" pitchFamily="18" charset="0"/>
              </a:rPr>
              <a:t>7</a:t>
            </a:r>
            <a:r>
              <a:rPr kumimoji="0" lang="en-US" sz="1800" b="0" i="0" u="none" strike="noStrike" kern="1200" cap="none" spc="0" normalizeH="0" baseline="0" dirty="0">
                <a:ln>
                  <a:noFill/>
                </a:ln>
                <a:solidFill>
                  <a:schemeClr val="accent4"/>
                </a:solidFill>
                <a:effectLst/>
                <a:uLnTx/>
                <a:uFillTx/>
                <a:ea typeface="Calibri" panose="020F0502020204030204" pitchFamily="34" charset="0"/>
                <a:cs typeface="Times New Roman" panose="02020603050405020304" pitchFamily="18" charset="0"/>
              </a:rPr>
              <a:t> Albert Oriol,</a:t>
            </a:r>
            <a:r>
              <a:rPr kumimoji="0" lang="en-US" sz="1800" b="0" i="0" u="none" strike="noStrike" kern="1200" cap="none" spc="0" normalizeH="0" baseline="30000" dirty="0">
                <a:ln>
                  <a:noFill/>
                </a:ln>
                <a:solidFill>
                  <a:schemeClr val="accent4"/>
                </a:solidFill>
                <a:effectLst/>
                <a:uLnTx/>
                <a:uFillTx/>
                <a:ea typeface="Calibri" panose="020F0502020204030204" pitchFamily="34" charset="0"/>
                <a:cs typeface="Times New Roman" panose="02020603050405020304" pitchFamily="18" charset="0"/>
              </a:rPr>
              <a:t>8</a:t>
            </a:r>
            <a:r>
              <a:rPr kumimoji="0" lang="en-US" sz="1800" b="0" i="0" u="none" strike="noStrike" kern="1200" cap="none" spc="0" normalizeH="0" baseline="0" dirty="0">
                <a:ln>
                  <a:noFill/>
                </a:ln>
                <a:solidFill>
                  <a:schemeClr val="accent4"/>
                </a:solidFill>
                <a:effectLst/>
                <a:uLnTx/>
                <a:uFillTx/>
                <a:ea typeface="Calibri" panose="020F0502020204030204" pitchFamily="34" charset="0"/>
                <a:cs typeface="Times New Roman" panose="02020603050405020304" pitchFamily="18" charset="0"/>
              </a:rPr>
              <a:t> Darrell White,</a:t>
            </a:r>
            <a:r>
              <a:rPr kumimoji="0" lang="en-US" sz="1800" b="0" i="0" u="none" strike="noStrike" kern="1200" cap="none" spc="0" normalizeH="0" baseline="30000" dirty="0">
                <a:ln>
                  <a:noFill/>
                </a:ln>
                <a:solidFill>
                  <a:schemeClr val="accent4"/>
                </a:solidFill>
                <a:effectLst/>
                <a:uLnTx/>
                <a:uFillTx/>
                <a:ea typeface="Calibri" panose="020F0502020204030204" pitchFamily="34" charset="0"/>
                <a:cs typeface="Times New Roman" panose="02020603050405020304" pitchFamily="18" charset="0"/>
              </a:rPr>
              <a:t>9</a:t>
            </a:r>
            <a:r>
              <a:rPr kumimoji="0" lang="en-US" sz="1800" b="0" i="0" u="none" strike="noStrike" kern="1200" cap="none" spc="0" normalizeH="0" baseline="0" dirty="0">
                <a:ln>
                  <a:noFill/>
                </a:ln>
                <a:solidFill>
                  <a:schemeClr val="accent4"/>
                </a:solidFill>
                <a:effectLst/>
                <a:uLnTx/>
                <a:uFillTx/>
                <a:ea typeface="Calibri" panose="020F0502020204030204" pitchFamily="34" charset="0"/>
                <a:cs typeface="Times New Roman" panose="02020603050405020304" pitchFamily="18" charset="0"/>
              </a:rPr>
              <a:t> Michael Amatangelo,</a:t>
            </a:r>
            <a:r>
              <a:rPr kumimoji="0" lang="en-US" sz="1800" b="0" i="0" u="none" strike="noStrike" kern="1200" cap="none" spc="0" normalizeH="0" baseline="30000" dirty="0">
                <a:ln>
                  <a:noFill/>
                </a:ln>
                <a:solidFill>
                  <a:schemeClr val="accent4"/>
                </a:solidFill>
                <a:effectLst/>
                <a:uLnTx/>
                <a:uFillTx/>
                <a:ea typeface="Calibri" panose="020F0502020204030204" pitchFamily="34" charset="0"/>
                <a:cs typeface="Times New Roman" panose="02020603050405020304" pitchFamily="18" charset="0"/>
              </a:rPr>
              <a:t>10</a:t>
            </a:r>
            <a:r>
              <a:rPr kumimoji="0" lang="en-US" sz="1800" b="0" i="0" u="none" strike="noStrike" kern="1200" cap="none" spc="0" normalizeH="0" baseline="0" dirty="0">
                <a:ln>
                  <a:noFill/>
                </a:ln>
                <a:solidFill>
                  <a:schemeClr val="accent4"/>
                </a:solidFill>
                <a:effectLst/>
                <a:uLnTx/>
                <a:uFillTx/>
                <a:ea typeface="Calibri" panose="020F0502020204030204" pitchFamily="34" charset="0"/>
                <a:cs typeface="Times New Roman" panose="02020603050405020304" pitchFamily="18" charset="0"/>
              </a:rPr>
              <a:t> Kexin Jin,</a:t>
            </a:r>
            <a:r>
              <a:rPr kumimoji="0" lang="en-US" sz="1800" b="0" i="0" u="none" strike="noStrike" kern="1200" cap="none" spc="0" normalizeH="0" baseline="30000" dirty="0">
                <a:ln>
                  <a:noFill/>
                </a:ln>
                <a:solidFill>
                  <a:schemeClr val="accent4"/>
                </a:solidFill>
                <a:effectLst/>
                <a:uLnTx/>
                <a:uFillTx/>
                <a:ea typeface="Calibri" panose="020F0502020204030204" pitchFamily="34" charset="0"/>
                <a:cs typeface="Times New Roman" panose="02020603050405020304" pitchFamily="18" charset="0"/>
              </a:rPr>
              <a:t>10 </a:t>
            </a:r>
            <a:r>
              <a:rPr kumimoji="0" lang="en-US" sz="1800" b="0" i="0" u="none" strike="noStrike" kern="1200" cap="none" spc="0" normalizeH="0" baseline="0" dirty="0">
                <a:ln>
                  <a:noFill/>
                </a:ln>
                <a:solidFill>
                  <a:schemeClr val="accent4"/>
                </a:solidFill>
                <a:effectLst/>
                <a:uLnTx/>
                <a:uFillTx/>
                <a:ea typeface="Calibri" panose="020F0502020204030204" pitchFamily="34" charset="0"/>
                <a:cs typeface="Times New Roman" panose="02020603050405020304" pitchFamily="18" charset="0"/>
              </a:rPr>
              <a:t>Mark Masin,</a:t>
            </a:r>
            <a:r>
              <a:rPr kumimoji="0" lang="en-US" sz="1800" b="0" i="0" u="none" strike="noStrike" kern="1200" cap="none" spc="0" normalizeH="0" baseline="30000" dirty="0">
                <a:ln>
                  <a:noFill/>
                </a:ln>
                <a:solidFill>
                  <a:schemeClr val="accent4"/>
                </a:solidFill>
                <a:effectLst/>
                <a:uLnTx/>
                <a:uFillTx/>
                <a:ea typeface="Calibri" panose="020F0502020204030204" pitchFamily="34" charset="0"/>
                <a:cs typeface="Times New Roman" panose="02020603050405020304" pitchFamily="18" charset="0"/>
              </a:rPr>
              <a:t>10</a:t>
            </a:r>
            <a:r>
              <a:rPr kumimoji="0" lang="en-US" sz="1800" b="0" i="0" u="none" strike="noStrike" kern="1200" cap="none" spc="0" normalizeH="0" baseline="0" dirty="0">
                <a:ln>
                  <a:noFill/>
                </a:ln>
                <a:solidFill>
                  <a:schemeClr val="accent4"/>
                </a:solidFill>
                <a:effectLst/>
                <a:uLnTx/>
                <a:uFillTx/>
                <a:ea typeface="Calibri" panose="020F0502020204030204" pitchFamily="34" charset="0"/>
                <a:cs typeface="Times New Roman" panose="02020603050405020304" pitchFamily="18" charset="0"/>
              </a:rPr>
              <a:t> Vi Nguyen,</a:t>
            </a:r>
            <a:r>
              <a:rPr kumimoji="0" lang="en-US" sz="1800" b="0" i="0" u="none" strike="noStrike" kern="1200" cap="none" spc="0" normalizeH="0" baseline="30000" dirty="0">
                <a:ln>
                  <a:noFill/>
                </a:ln>
                <a:solidFill>
                  <a:schemeClr val="accent4"/>
                </a:solidFill>
                <a:effectLst/>
                <a:uLnTx/>
                <a:uFillTx/>
                <a:ea typeface="Calibri" panose="020F0502020204030204" pitchFamily="34" charset="0"/>
                <a:cs typeface="Times New Roman" panose="02020603050405020304" pitchFamily="18" charset="0"/>
              </a:rPr>
              <a:t>10</a:t>
            </a:r>
            <a:r>
              <a:rPr kumimoji="0" lang="en-US" sz="1800" b="0" i="0" u="none" strike="noStrike" kern="1200" cap="none" spc="0" normalizeH="0" baseline="0" dirty="0">
                <a:ln>
                  <a:noFill/>
                </a:ln>
                <a:solidFill>
                  <a:schemeClr val="accent4"/>
                </a:solidFill>
                <a:effectLst/>
                <a:uLnTx/>
                <a:uFillTx/>
                <a:ea typeface="Calibri" panose="020F0502020204030204" pitchFamily="34" charset="0"/>
                <a:cs typeface="Times New Roman" panose="02020603050405020304" pitchFamily="18" charset="0"/>
              </a:rPr>
              <a:t> Alpesh Amin,</a:t>
            </a:r>
            <a:r>
              <a:rPr kumimoji="0" lang="en-US" sz="1800" b="0" i="0" u="none" strike="noStrike" kern="1200" cap="none" spc="0" normalizeH="0" baseline="30000" dirty="0">
                <a:ln>
                  <a:noFill/>
                </a:ln>
                <a:solidFill>
                  <a:schemeClr val="accent4"/>
                </a:solidFill>
                <a:effectLst/>
                <a:uLnTx/>
                <a:uFillTx/>
                <a:ea typeface="Calibri" panose="020F0502020204030204" pitchFamily="34" charset="0"/>
                <a:cs typeface="Times New Roman" panose="02020603050405020304" pitchFamily="18" charset="0"/>
              </a:rPr>
              <a:t>10</a:t>
            </a:r>
            <a:r>
              <a:rPr kumimoji="0" lang="en-US" sz="1800" b="0" i="0" u="none" strike="noStrike" kern="1200" cap="none" spc="0" normalizeH="0" baseline="0" dirty="0">
                <a:ln>
                  <a:noFill/>
                </a:ln>
                <a:solidFill>
                  <a:schemeClr val="accent4"/>
                </a:solidFill>
                <a:effectLst/>
                <a:uLnTx/>
                <a:uFillTx/>
                <a:ea typeface="Calibri" panose="020F0502020204030204" pitchFamily="34" charset="0"/>
                <a:cs typeface="Times New Roman" panose="02020603050405020304" pitchFamily="18" charset="0"/>
              </a:rPr>
              <a:t> Paulo Maciag,</a:t>
            </a:r>
            <a:r>
              <a:rPr kumimoji="0" lang="en-US" sz="1800" b="0" i="0" u="none" strike="noStrike" kern="1200" cap="none" spc="0" normalizeH="0" baseline="30000" dirty="0">
                <a:ln>
                  <a:noFill/>
                </a:ln>
                <a:solidFill>
                  <a:schemeClr val="accent4"/>
                </a:solidFill>
                <a:effectLst/>
                <a:uLnTx/>
                <a:uFillTx/>
                <a:ea typeface="Calibri" panose="020F0502020204030204" pitchFamily="34" charset="0"/>
                <a:cs typeface="Times New Roman" panose="02020603050405020304" pitchFamily="18" charset="0"/>
              </a:rPr>
              <a:t>10</a:t>
            </a:r>
            <a:r>
              <a:rPr kumimoji="0" lang="en-US" sz="1800" b="0" i="0" u="none" strike="noStrike" kern="1200" cap="none" spc="0" normalizeH="0" baseline="0" dirty="0">
                <a:ln>
                  <a:noFill/>
                </a:ln>
                <a:solidFill>
                  <a:schemeClr val="accent4"/>
                </a:solidFill>
                <a:effectLst/>
                <a:uLnTx/>
                <a:uFillTx/>
                <a:ea typeface="Calibri" panose="020F0502020204030204" pitchFamily="34" charset="0"/>
                <a:cs typeface="Times New Roman" panose="02020603050405020304" pitchFamily="18" charset="0"/>
              </a:rPr>
              <a:t> Niels W.C.J. van de Donk</a:t>
            </a:r>
            <a:r>
              <a:rPr kumimoji="0" lang="en-US" sz="1800" b="0" i="0" u="none" strike="noStrike" kern="1200" cap="none" spc="0" normalizeH="0" baseline="30000" dirty="0">
                <a:ln>
                  <a:noFill/>
                </a:ln>
                <a:solidFill>
                  <a:schemeClr val="accent4"/>
                </a:solidFill>
                <a:effectLst/>
                <a:uLnTx/>
                <a:uFillTx/>
                <a:ea typeface="Calibri" panose="020F0502020204030204" pitchFamily="34" charset="0"/>
                <a:cs typeface="Times New Roman" panose="02020603050405020304" pitchFamily="18" charset="0"/>
              </a:rPr>
              <a:t>11</a:t>
            </a:r>
          </a:p>
        </p:txBody>
      </p:sp>
    </p:spTree>
    <p:custDataLst>
      <p:tags r:id="rId1"/>
    </p:custDataLst>
    <p:extLst>
      <p:ext uri="{BB962C8B-B14F-4D97-AF65-F5344CB8AC3E}">
        <p14:creationId xmlns:p14="http://schemas.microsoft.com/office/powerpoint/2010/main" val="8867663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99505"/>
            <a:ext cx="10744200" cy="931463"/>
          </a:xfrm>
        </p:spPr>
        <p:txBody>
          <a:bodyPr>
            <a:normAutofit/>
          </a:bodyPr>
          <a:lstStyle/>
          <a:p>
            <a:r>
              <a:rPr lang="en-US" sz="2400" dirty="0"/>
              <a:t>Baseline Characteristics </a:t>
            </a:r>
            <a:br>
              <a:rPr lang="en-US" sz="2400" dirty="0"/>
            </a:br>
            <a:r>
              <a:rPr lang="en-US" sz="2400" dirty="0"/>
              <a:t>Cohort I (anti-BCMA-exposed cohort)</a:t>
            </a:r>
          </a:p>
        </p:txBody>
      </p:sp>
      <p:graphicFrame>
        <p:nvGraphicFramePr>
          <p:cNvPr id="6" name="Table 5">
            <a:extLst>
              <a:ext uri="{FF2B5EF4-FFF2-40B4-BE49-F238E27FC236}">
                <a16:creationId xmlns:a16="http://schemas.microsoft.com/office/drawing/2014/main" id="{18C3B06B-140A-4CE6-8520-19D966A3D73D}"/>
              </a:ext>
            </a:extLst>
          </p:cNvPr>
          <p:cNvGraphicFramePr>
            <a:graphicFrameLocks noGrp="1"/>
          </p:cNvGraphicFramePr>
          <p:nvPr/>
        </p:nvGraphicFramePr>
        <p:xfrm>
          <a:off x="1859355" y="1332971"/>
          <a:ext cx="8497353" cy="4584131"/>
        </p:xfrm>
        <a:graphic>
          <a:graphicData uri="http://schemas.openxmlformats.org/drawingml/2006/table">
            <a:tbl>
              <a:tblPr firstRow="1">
                <a:tableStyleId>{793D81CF-94F2-401A-BA57-92F5A7B2D0C5}</a:tableStyleId>
              </a:tblPr>
              <a:tblGrid>
                <a:gridCol w="5635790">
                  <a:extLst>
                    <a:ext uri="{9D8B030D-6E8A-4147-A177-3AD203B41FA5}">
                      <a16:colId xmlns:a16="http://schemas.microsoft.com/office/drawing/2014/main" val="20000"/>
                    </a:ext>
                  </a:extLst>
                </a:gridCol>
                <a:gridCol w="2861563">
                  <a:extLst>
                    <a:ext uri="{9D8B030D-6E8A-4147-A177-3AD203B41FA5}">
                      <a16:colId xmlns:a16="http://schemas.microsoft.com/office/drawing/2014/main" val="20001"/>
                    </a:ext>
                  </a:extLst>
                </a:gridCol>
              </a:tblGrid>
              <a:tr h="403930">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indent="0" algn="l">
                        <a:lnSpc>
                          <a:spcPct val="100000"/>
                        </a:lnSpc>
                        <a:spcBef>
                          <a:spcPts val="0"/>
                        </a:spcBef>
                        <a:spcAft>
                          <a:spcPts val="200"/>
                        </a:spcAft>
                        <a:tabLst/>
                      </a:pPr>
                      <a:r>
                        <a:rPr lang="en-US" sz="1400" b="1" kern="1200" noProof="0" dirty="0">
                          <a:solidFill>
                            <a:srgbClr val="595454"/>
                          </a:solidFill>
                          <a:latin typeface="+mn-lt"/>
                          <a:ea typeface="+mn-ea"/>
                          <a:cs typeface="+mn-cs"/>
                        </a:rPr>
                        <a:t>Characteristic</a:t>
                      </a:r>
                      <a:r>
                        <a:rPr lang="en-US" sz="1400" b="1" kern="1200" baseline="30000" noProof="0" dirty="0">
                          <a:solidFill>
                            <a:schemeClr val="tx1"/>
                          </a:solidFill>
                          <a:latin typeface="+mn-lt"/>
                          <a:ea typeface="+mn-ea"/>
                          <a:cs typeface="+mn-cs"/>
                        </a:rPr>
                        <a:t>a</a:t>
                      </a:r>
                      <a:endParaRPr lang="en-US" sz="1400" b="1" baseline="30000" noProof="0" dirty="0">
                        <a:solidFill>
                          <a:srgbClr val="595454"/>
                        </a:solidFill>
                        <a:latin typeface="+mn-lt"/>
                        <a:ea typeface="MS Mincho"/>
                        <a:cs typeface="Times New Roman"/>
                      </a:endParaRPr>
                    </a:p>
                  </a:txBody>
                  <a:tcPr marL="121888" marR="121888" marT="45708" marB="457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EE7E7"/>
                    </a:solid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marR="0" lvl="0" indent="0" algn="ctr" defTabSz="1219170" rtl="0" eaLnBrk="1" fontAlgn="auto" latinLnBrk="0" hangingPunct="1">
                        <a:lnSpc>
                          <a:spcPct val="100000"/>
                        </a:lnSpc>
                        <a:spcBef>
                          <a:spcPts val="0"/>
                        </a:spcBef>
                        <a:spcAft>
                          <a:spcPts val="200"/>
                        </a:spcAft>
                        <a:buClrTx/>
                        <a:buSzTx/>
                        <a:buFontTx/>
                        <a:buNone/>
                        <a:tabLst/>
                        <a:defRPr/>
                      </a:pPr>
                      <a:r>
                        <a:rPr kumimoji="0" lang="en-US" sz="1400" b="1" i="0" u="none" strike="noStrike" kern="1200" cap="none" spc="0" normalizeH="0" baseline="0" noProof="0" dirty="0">
                          <a:ln>
                            <a:noFill/>
                          </a:ln>
                          <a:solidFill>
                            <a:srgbClr val="595454"/>
                          </a:solidFill>
                          <a:effectLst/>
                          <a:uLnTx/>
                          <a:uFillTx/>
                          <a:latin typeface="+mn-lt"/>
                          <a:ea typeface="+mn-ea"/>
                          <a:cs typeface="+mn-cs"/>
                        </a:rPr>
                        <a:t>Anti-BCMA-exposed cohort</a:t>
                      </a:r>
                    </a:p>
                    <a:p>
                      <a:pPr marL="0" marR="0" lvl="0" indent="0" algn="ctr" defTabSz="1219170" rtl="0" eaLnBrk="1" fontAlgn="auto" latinLnBrk="0" hangingPunct="1">
                        <a:lnSpc>
                          <a:spcPct val="100000"/>
                        </a:lnSpc>
                        <a:spcBef>
                          <a:spcPts val="0"/>
                        </a:spcBef>
                        <a:spcAft>
                          <a:spcPts val="200"/>
                        </a:spcAft>
                        <a:buClrTx/>
                        <a:buSzTx/>
                        <a:buFontTx/>
                        <a:buNone/>
                        <a:tabLst/>
                        <a:defRPr/>
                      </a:pPr>
                      <a:r>
                        <a:rPr kumimoji="0" lang="en-US" sz="1400" b="1" i="0" u="none" strike="noStrike" kern="1200" cap="none" spc="0" normalizeH="0" baseline="0" noProof="0" dirty="0">
                          <a:ln>
                            <a:noFill/>
                          </a:ln>
                          <a:solidFill>
                            <a:srgbClr val="595454"/>
                          </a:solidFill>
                          <a:effectLst/>
                          <a:uLnTx/>
                          <a:uFillTx/>
                          <a:latin typeface="+mn-lt"/>
                          <a:ea typeface="+mn-ea"/>
                          <a:cs typeface="+mn-cs"/>
                        </a:rPr>
                        <a:t>IBER + DEX (N = 41)</a:t>
                      </a:r>
                    </a:p>
                  </a:txBody>
                  <a:tcPr marL="121888" marR="121888" marT="45708" marB="457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EE7E7"/>
                    </a:solidFill>
                  </a:tcPr>
                </a:tc>
                <a:extLst>
                  <a:ext uri="{0D108BD9-81ED-4DB2-BD59-A6C34878D82A}">
                    <a16:rowId xmlns:a16="http://schemas.microsoft.com/office/drawing/2014/main" val="10000"/>
                  </a:ext>
                </a:extLst>
              </a:tr>
              <a:tr h="310815">
                <a:tc>
                  <a:txBody>
                    <a:bodyPr/>
                    <a:lstStyle/>
                    <a:p>
                      <a:pPr marL="0" indent="0">
                        <a:lnSpc>
                          <a:spcPct val="100000"/>
                        </a:lnSpc>
                        <a:spcBef>
                          <a:spcPts val="0"/>
                        </a:spcBef>
                        <a:spcAft>
                          <a:spcPts val="0"/>
                        </a:spcAft>
                        <a:tabLst/>
                      </a:pPr>
                      <a:r>
                        <a:rPr lang="en-US" sz="1400" b="1" kern="1200" noProof="0" dirty="0">
                          <a:solidFill>
                            <a:schemeClr val="tx1"/>
                          </a:solidFill>
                          <a:latin typeface="+mn-lt"/>
                          <a:ea typeface="+mn-ea"/>
                          <a:cs typeface="+mn-cs"/>
                        </a:rPr>
                        <a:t>Age, median (range), years</a:t>
                      </a:r>
                    </a:p>
                  </a:txBody>
                  <a:tcPr marL="121920" marR="12192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kern="1200" noProof="0" dirty="0">
                          <a:solidFill>
                            <a:srgbClr val="595454"/>
                          </a:solidFill>
                          <a:effectLst/>
                          <a:latin typeface="+mn-lt"/>
                          <a:ea typeface="+mn-ea"/>
                          <a:cs typeface="+mn-cs"/>
                        </a:rPr>
                        <a:t>65 (50–78)</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41473420"/>
                  </a:ext>
                </a:extLst>
              </a:tr>
              <a:tr h="310815">
                <a:tc>
                  <a:txBody>
                    <a:bodyPr/>
                    <a:lstStyle/>
                    <a:p>
                      <a:pPr marL="0" indent="0" algn="l" defTabSz="1218895" rtl="0" eaLnBrk="1" latinLnBrk="0" hangingPunct="1">
                        <a:lnSpc>
                          <a:spcPct val="100000"/>
                        </a:lnSpc>
                        <a:spcBef>
                          <a:spcPts val="0"/>
                        </a:spcBef>
                        <a:spcAft>
                          <a:spcPts val="200"/>
                        </a:spcAft>
                        <a:tabLst/>
                      </a:pPr>
                      <a:r>
                        <a:rPr lang="en-US" sz="1400" b="1" kern="1200" noProof="0" dirty="0">
                          <a:solidFill>
                            <a:schemeClr val="tx1"/>
                          </a:solidFill>
                          <a:latin typeface="+mn-lt"/>
                          <a:ea typeface="+mn-ea"/>
                          <a:cs typeface="+mn-cs"/>
                        </a:rPr>
                        <a:t>Sex, female, n (%)</a:t>
                      </a:r>
                    </a:p>
                  </a:txBody>
                  <a:tcPr marL="121920" marR="12192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kern="1200" noProof="0" dirty="0">
                          <a:solidFill>
                            <a:srgbClr val="595454"/>
                          </a:solidFill>
                          <a:effectLst/>
                          <a:latin typeface="+mn-lt"/>
                          <a:ea typeface="+mn-ea"/>
                          <a:cs typeface="+mn-cs"/>
                        </a:rPr>
                        <a:t>21 (51.2)</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09868732"/>
                  </a:ext>
                </a:extLst>
              </a:tr>
              <a:tr h="310815">
                <a:tc>
                  <a:txBody>
                    <a:bodyPr/>
                    <a:lstStyle/>
                    <a:p>
                      <a:pPr marL="0" indent="0" algn="l" defTabSz="1218895" rtl="0" eaLnBrk="1" latinLnBrk="0" hangingPunct="1">
                        <a:lnSpc>
                          <a:spcPct val="100000"/>
                        </a:lnSpc>
                        <a:spcBef>
                          <a:spcPts val="0"/>
                        </a:spcBef>
                        <a:spcAft>
                          <a:spcPts val="200"/>
                        </a:spcAft>
                        <a:tabLst/>
                      </a:pPr>
                      <a:r>
                        <a:rPr lang="en-US" sz="1400" b="1" kern="1200" noProof="0" dirty="0">
                          <a:solidFill>
                            <a:schemeClr val="tx1"/>
                          </a:solidFill>
                          <a:latin typeface="+mn-lt"/>
                          <a:ea typeface="+mn-ea"/>
                          <a:cs typeface="+mn-cs"/>
                        </a:rPr>
                        <a:t>Time since initial diagnosis, median (range), years</a:t>
                      </a:r>
                    </a:p>
                  </a:txBody>
                  <a:tcPr marL="121920" marR="12192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kern="1200" noProof="0" dirty="0">
                          <a:solidFill>
                            <a:srgbClr val="595454"/>
                          </a:solidFill>
                          <a:effectLst/>
                          <a:latin typeface="+mn-lt"/>
                          <a:ea typeface="+mn-ea"/>
                          <a:cs typeface="+mn-cs"/>
                        </a:rPr>
                        <a:t>8.1 (0.6–24.8)</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11097598"/>
                  </a:ext>
                </a:extLst>
              </a:tr>
              <a:tr h="310815">
                <a:tc>
                  <a:txBody>
                    <a:bodyPr/>
                    <a:lstStyle/>
                    <a:p>
                      <a:pPr marL="0" indent="0" algn="l" defTabSz="1218895" rtl="0" eaLnBrk="1" latinLnBrk="0" hangingPunct="1">
                        <a:lnSpc>
                          <a:spcPct val="100000"/>
                        </a:lnSpc>
                        <a:spcBef>
                          <a:spcPts val="0"/>
                        </a:spcBef>
                        <a:spcAft>
                          <a:spcPts val="200"/>
                        </a:spcAft>
                        <a:tabLst/>
                      </a:pPr>
                      <a:r>
                        <a:rPr lang="en-US" sz="1400" b="1" kern="1200" noProof="0" dirty="0">
                          <a:solidFill>
                            <a:schemeClr val="tx1"/>
                          </a:solidFill>
                          <a:latin typeface="+mn-lt"/>
                          <a:ea typeface="+mn-ea"/>
                          <a:cs typeface="+mn-cs"/>
                        </a:rPr>
                        <a:t>ECOG PS score, n (%)</a:t>
                      </a:r>
                    </a:p>
                  </a:txBody>
                  <a:tcPr marL="121920" marR="12192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lnSpc>
                          <a:spcPct val="100000"/>
                        </a:lnSpc>
                        <a:spcBef>
                          <a:spcPts val="0"/>
                        </a:spcBef>
                        <a:spcAft>
                          <a:spcPts val="0"/>
                        </a:spcAft>
                      </a:pPr>
                      <a:endParaRPr lang="en-US" sz="1400" b="0" kern="1200" noProof="0" dirty="0">
                        <a:solidFill>
                          <a:srgbClr val="595454"/>
                        </a:solidFill>
                        <a:effectLst/>
                        <a:latin typeface="+mn-lt"/>
                        <a:ea typeface="+mn-ea"/>
                        <a:cs typeface="+mn-cs"/>
                      </a:endParaRP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539578261"/>
                  </a:ext>
                </a:extLst>
              </a:tr>
              <a:tr h="310815">
                <a:tc>
                  <a:txBody>
                    <a:bodyPr/>
                    <a:lstStyle/>
                    <a:p>
                      <a:pPr marL="174625" marR="0" lvl="1" indent="0" algn="just">
                        <a:lnSpc>
                          <a:spcPct val="100000"/>
                        </a:lnSpc>
                        <a:spcBef>
                          <a:spcPts val="300"/>
                        </a:spcBef>
                        <a:spcAft>
                          <a:spcPts val="300"/>
                        </a:spcAft>
                      </a:pPr>
                      <a:r>
                        <a:rPr lang="en-US" sz="1400" b="0" kern="1200" noProof="0" dirty="0">
                          <a:solidFill>
                            <a:schemeClr val="tx1"/>
                          </a:solidFill>
                          <a:latin typeface="+mn-lt"/>
                          <a:ea typeface="+mn-ea"/>
                          <a:cs typeface="+mn-cs"/>
                        </a:rPr>
                        <a:t>0</a:t>
                      </a:r>
                    </a:p>
                  </a:txBody>
                  <a:tcPr marL="122400" marR="12240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kern="1200" noProof="0" dirty="0">
                          <a:solidFill>
                            <a:srgbClr val="595454"/>
                          </a:solidFill>
                          <a:effectLst/>
                          <a:latin typeface="+mn-lt"/>
                          <a:ea typeface="+mn-ea"/>
                          <a:cs typeface="+mn-cs"/>
                        </a:rPr>
                        <a:t>10 (24.4)</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2891575553"/>
                  </a:ext>
                </a:extLst>
              </a:tr>
              <a:tr h="310815">
                <a:tc>
                  <a:txBody>
                    <a:bodyPr/>
                    <a:lstStyle/>
                    <a:p>
                      <a:pPr marL="268288" marR="0" lvl="1" indent="-93663" algn="just">
                        <a:lnSpc>
                          <a:spcPct val="100000"/>
                        </a:lnSpc>
                        <a:spcBef>
                          <a:spcPts val="300"/>
                        </a:spcBef>
                        <a:spcAft>
                          <a:spcPts val="300"/>
                        </a:spcAft>
                      </a:pPr>
                      <a:r>
                        <a:rPr lang="en-US" sz="1400" b="0" kern="1200" noProof="0" dirty="0">
                          <a:solidFill>
                            <a:schemeClr val="tx1"/>
                          </a:solidFill>
                          <a:latin typeface="+mn-lt"/>
                          <a:ea typeface="+mn-ea"/>
                          <a:cs typeface="+mn-cs"/>
                        </a:rPr>
                        <a:t>1</a:t>
                      </a:r>
                    </a:p>
                  </a:txBody>
                  <a:tcPr marL="122400" marR="12240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kern="1200" noProof="0" dirty="0">
                          <a:solidFill>
                            <a:srgbClr val="595454"/>
                          </a:solidFill>
                          <a:effectLst/>
                          <a:latin typeface="+mn-lt"/>
                          <a:ea typeface="+mn-ea"/>
                          <a:cs typeface="+mn-cs"/>
                        </a:rPr>
                        <a:t>28 (68.3)</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9422451"/>
                  </a:ext>
                </a:extLst>
              </a:tr>
              <a:tr h="310815">
                <a:tc>
                  <a:txBody>
                    <a:bodyPr/>
                    <a:lstStyle/>
                    <a:p>
                      <a:pPr marL="268288" marR="0" lvl="1" indent="-93663" algn="just">
                        <a:lnSpc>
                          <a:spcPct val="100000"/>
                        </a:lnSpc>
                        <a:spcBef>
                          <a:spcPts val="300"/>
                        </a:spcBef>
                        <a:spcAft>
                          <a:spcPts val="300"/>
                        </a:spcAft>
                      </a:pPr>
                      <a:r>
                        <a:rPr lang="en-US" sz="1400" b="0" kern="1200" noProof="0" dirty="0">
                          <a:solidFill>
                            <a:schemeClr val="tx1"/>
                          </a:solidFill>
                          <a:latin typeface="+mn-lt"/>
                          <a:ea typeface="+mn-ea"/>
                          <a:cs typeface="+mn-cs"/>
                        </a:rPr>
                        <a:t>2</a:t>
                      </a:r>
                    </a:p>
                  </a:txBody>
                  <a:tcPr marL="122400" marR="12240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kern="1200" noProof="0" dirty="0">
                          <a:solidFill>
                            <a:srgbClr val="595454"/>
                          </a:solidFill>
                          <a:effectLst/>
                          <a:latin typeface="+mn-lt"/>
                          <a:ea typeface="+mn-ea"/>
                          <a:cs typeface="+mn-cs"/>
                        </a:rPr>
                        <a:t>3 (7.3)</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89313263"/>
                  </a:ext>
                </a:extLst>
              </a:tr>
              <a:tr h="310815">
                <a:tc>
                  <a:txBody>
                    <a:bodyPr/>
                    <a:lstStyle/>
                    <a:p>
                      <a:pPr marL="0" marR="0" algn="just">
                        <a:lnSpc>
                          <a:spcPct val="100000"/>
                        </a:lnSpc>
                        <a:spcBef>
                          <a:spcPts val="300"/>
                        </a:spcBef>
                        <a:spcAft>
                          <a:spcPts val="300"/>
                        </a:spcAft>
                      </a:pPr>
                      <a:r>
                        <a:rPr lang="en-US" sz="1400" b="1" kern="1200" noProof="0" dirty="0">
                          <a:solidFill>
                            <a:schemeClr val="tx1"/>
                          </a:solidFill>
                          <a:latin typeface="+mn-lt"/>
                          <a:ea typeface="+mn-ea"/>
                          <a:cs typeface="+mn-cs"/>
                        </a:rPr>
                        <a:t>ISS stage at study entry,</a:t>
                      </a:r>
                      <a:r>
                        <a:rPr lang="en-US" sz="1400" b="1" kern="1200" baseline="30000" noProof="0" dirty="0">
                          <a:solidFill>
                            <a:schemeClr val="tx1"/>
                          </a:solidFill>
                          <a:latin typeface="+mn-lt"/>
                          <a:ea typeface="+mn-ea"/>
                          <a:cs typeface="+mn-cs"/>
                        </a:rPr>
                        <a:t>b</a:t>
                      </a:r>
                      <a:r>
                        <a:rPr lang="en-US" sz="1400" b="1" kern="1200" noProof="0" dirty="0">
                          <a:solidFill>
                            <a:schemeClr val="tx1"/>
                          </a:solidFill>
                          <a:latin typeface="+mn-lt"/>
                          <a:ea typeface="+mn-ea"/>
                          <a:cs typeface="+mn-cs"/>
                        </a:rPr>
                        <a:t> n (%)</a:t>
                      </a:r>
                    </a:p>
                  </a:txBody>
                  <a:tcPr marL="122400" marR="12240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lnSpc>
                          <a:spcPct val="100000"/>
                        </a:lnSpc>
                        <a:spcBef>
                          <a:spcPts val="0"/>
                        </a:spcBef>
                        <a:spcAft>
                          <a:spcPts val="0"/>
                        </a:spcAft>
                      </a:pPr>
                      <a:endParaRPr lang="en-US" sz="1400" b="0" kern="1200" noProof="0" dirty="0">
                        <a:solidFill>
                          <a:srgbClr val="595454"/>
                        </a:solidFill>
                        <a:effectLst/>
                        <a:latin typeface="+mn-lt"/>
                        <a:ea typeface="+mn-ea"/>
                        <a:cs typeface="+mn-cs"/>
                      </a:endParaRP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2200646861"/>
                  </a:ext>
                </a:extLst>
              </a:tr>
              <a:tr h="310815">
                <a:tc>
                  <a:txBody>
                    <a:bodyPr/>
                    <a:lstStyle/>
                    <a:p>
                      <a:pPr marL="268288" marR="0" lvl="1" indent="-93663" algn="just">
                        <a:lnSpc>
                          <a:spcPct val="100000"/>
                        </a:lnSpc>
                        <a:spcBef>
                          <a:spcPts val="300"/>
                        </a:spcBef>
                        <a:spcAft>
                          <a:spcPts val="300"/>
                        </a:spcAft>
                      </a:pPr>
                      <a:r>
                        <a:rPr lang="en-US" sz="1400" b="0" kern="1200" noProof="0" dirty="0">
                          <a:solidFill>
                            <a:schemeClr val="tx1"/>
                          </a:solidFill>
                          <a:latin typeface="+mn-lt"/>
                          <a:ea typeface="+mn-ea"/>
                          <a:cs typeface="+mn-cs"/>
                        </a:rPr>
                        <a:t>I</a:t>
                      </a:r>
                    </a:p>
                  </a:txBody>
                  <a:tcPr marL="122400" marR="12240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kern="1200" noProof="0" dirty="0">
                          <a:solidFill>
                            <a:srgbClr val="595454"/>
                          </a:solidFill>
                          <a:effectLst/>
                          <a:latin typeface="+mn-lt"/>
                          <a:ea typeface="+mn-ea"/>
                          <a:cs typeface="+mn-cs"/>
                        </a:rPr>
                        <a:t>24 (58.5)</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4127298372"/>
                  </a:ext>
                </a:extLst>
              </a:tr>
              <a:tr h="310815">
                <a:tc>
                  <a:txBody>
                    <a:bodyPr/>
                    <a:lstStyle/>
                    <a:p>
                      <a:pPr marL="268288" marR="0" lvl="1" indent="-93663" algn="just">
                        <a:lnSpc>
                          <a:spcPct val="100000"/>
                        </a:lnSpc>
                        <a:spcBef>
                          <a:spcPts val="300"/>
                        </a:spcBef>
                        <a:spcAft>
                          <a:spcPts val="300"/>
                        </a:spcAft>
                      </a:pPr>
                      <a:r>
                        <a:rPr lang="en-US" sz="1400" b="0" kern="1200" noProof="0" dirty="0">
                          <a:solidFill>
                            <a:schemeClr val="tx1"/>
                          </a:solidFill>
                          <a:latin typeface="+mn-lt"/>
                          <a:ea typeface="+mn-ea"/>
                          <a:cs typeface="+mn-cs"/>
                        </a:rPr>
                        <a:t>II</a:t>
                      </a:r>
                    </a:p>
                  </a:txBody>
                  <a:tcPr marL="122400" marR="12240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kern="1200" noProof="0" dirty="0">
                          <a:solidFill>
                            <a:srgbClr val="595454"/>
                          </a:solidFill>
                          <a:effectLst/>
                          <a:latin typeface="+mn-lt"/>
                          <a:ea typeface="+mn-ea"/>
                          <a:cs typeface="+mn-cs"/>
                        </a:rPr>
                        <a:t>9 (22.0)</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576943649"/>
                  </a:ext>
                </a:extLst>
              </a:tr>
              <a:tr h="310815">
                <a:tc>
                  <a:txBody>
                    <a:bodyPr/>
                    <a:lstStyle/>
                    <a:p>
                      <a:pPr marL="174625" marR="0" lvl="1" indent="-174625" algn="just">
                        <a:lnSpc>
                          <a:spcPct val="100000"/>
                        </a:lnSpc>
                        <a:spcBef>
                          <a:spcPts val="300"/>
                        </a:spcBef>
                        <a:spcAft>
                          <a:spcPts val="300"/>
                        </a:spcAft>
                      </a:pPr>
                      <a:r>
                        <a:rPr lang="en-US" sz="1400" b="0" kern="1200" noProof="0" dirty="0">
                          <a:solidFill>
                            <a:schemeClr val="tx1"/>
                          </a:solidFill>
                          <a:latin typeface="+mn-lt"/>
                          <a:ea typeface="+mn-ea"/>
                          <a:cs typeface="+mn-cs"/>
                        </a:rPr>
                        <a:t>	III</a:t>
                      </a:r>
                    </a:p>
                  </a:txBody>
                  <a:tcPr marL="122400" marR="12240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kern="1200" noProof="0" dirty="0">
                          <a:solidFill>
                            <a:srgbClr val="595454"/>
                          </a:solidFill>
                          <a:effectLst/>
                          <a:latin typeface="+mn-lt"/>
                          <a:ea typeface="+mn-ea"/>
                          <a:cs typeface="+mn-cs"/>
                        </a:rPr>
                        <a:t>7 (17.1)</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11893590"/>
                  </a:ext>
                </a:extLst>
              </a:tr>
              <a:tr h="310815">
                <a:tc>
                  <a:txBody>
                    <a:bodyPr/>
                    <a:lstStyle/>
                    <a:p>
                      <a:pPr marL="0" marR="0" algn="just">
                        <a:lnSpc>
                          <a:spcPct val="100000"/>
                        </a:lnSpc>
                        <a:spcBef>
                          <a:spcPts val="300"/>
                        </a:spcBef>
                        <a:spcAft>
                          <a:spcPts val="300"/>
                        </a:spcAft>
                      </a:pPr>
                      <a:r>
                        <a:rPr lang="en-US" sz="1400" b="1" kern="1200" noProof="0" dirty="0">
                          <a:solidFill>
                            <a:schemeClr val="tx1"/>
                          </a:solidFill>
                          <a:latin typeface="+mn-lt"/>
                          <a:ea typeface="+mn-ea"/>
                          <a:cs typeface="+mn-cs"/>
                        </a:rPr>
                        <a:t>Presence of extramedullary plasmacytoma, n (%)</a:t>
                      </a:r>
                    </a:p>
                  </a:txBody>
                  <a:tcPr marL="122400" marR="12240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kern="1200" noProof="0" dirty="0">
                          <a:solidFill>
                            <a:srgbClr val="595454"/>
                          </a:solidFill>
                          <a:effectLst/>
                          <a:latin typeface="+mn-lt"/>
                          <a:ea typeface="+mn-ea"/>
                          <a:cs typeface="+mn-cs"/>
                        </a:rPr>
                        <a:t>8 (19.5)</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3"/>
                  </a:ext>
                </a:extLst>
              </a:tr>
              <a:tr h="310815">
                <a:tc>
                  <a:txBody>
                    <a:bodyPr/>
                    <a:lstStyle/>
                    <a:p>
                      <a:pPr marL="0" marR="0" algn="just">
                        <a:lnSpc>
                          <a:spcPct val="100000"/>
                        </a:lnSpc>
                        <a:spcBef>
                          <a:spcPts val="300"/>
                        </a:spcBef>
                        <a:spcAft>
                          <a:spcPts val="300"/>
                        </a:spcAft>
                      </a:pPr>
                      <a:r>
                        <a:rPr lang="en-US" sz="1400" b="1" kern="1200" noProof="0" dirty="0">
                          <a:solidFill>
                            <a:schemeClr val="tx1"/>
                          </a:solidFill>
                          <a:latin typeface="+mn-lt"/>
                          <a:ea typeface="+mn-ea"/>
                          <a:cs typeface="+mn-cs"/>
                        </a:rPr>
                        <a:t>High-risk cytogenetics,</a:t>
                      </a:r>
                      <a:r>
                        <a:rPr lang="en-US" sz="1400" b="1" kern="1200" baseline="30000" noProof="0" dirty="0">
                          <a:solidFill>
                            <a:schemeClr val="tx1"/>
                          </a:solidFill>
                          <a:latin typeface="+mn-lt"/>
                          <a:ea typeface="+mn-ea"/>
                          <a:cs typeface="+mn-cs"/>
                        </a:rPr>
                        <a:t>c</a:t>
                      </a:r>
                      <a:r>
                        <a:rPr lang="en-US" sz="1400" b="1" kern="1200" noProof="0" dirty="0">
                          <a:solidFill>
                            <a:schemeClr val="tx1"/>
                          </a:solidFill>
                          <a:latin typeface="+mn-lt"/>
                          <a:ea typeface="+mn-ea"/>
                          <a:cs typeface="+mn-cs"/>
                        </a:rPr>
                        <a:t> n (%)</a:t>
                      </a:r>
                    </a:p>
                  </a:txBody>
                  <a:tcPr marL="12240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kern="1200" noProof="0" dirty="0">
                          <a:solidFill>
                            <a:srgbClr val="595454"/>
                          </a:solidFill>
                          <a:effectLst/>
                          <a:latin typeface="+mn-lt"/>
                          <a:ea typeface="+mn-ea"/>
                          <a:cs typeface="+mn-cs"/>
                        </a:rPr>
                        <a:t>14 (34.1)</a:t>
                      </a:r>
                      <a:r>
                        <a:rPr lang="en-US" sz="1400" b="0" kern="1200" baseline="30000" noProof="0" dirty="0">
                          <a:solidFill>
                            <a:srgbClr val="595454"/>
                          </a:solidFill>
                          <a:effectLst/>
                          <a:latin typeface="+mn-lt"/>
                          <a:ea typeface="+mn-ea"/>
                          <a:cs typeface="+mn-cs"/>
                        </a:rPr>
                        <a:t>d</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4"/>
                  </a:ext>
                </a:extLst>
              </a:tr>
            </a:tbl>
          </a:graphicData>
        </a:graphic>
      </p:graphicFrame>
      <p:sp>
        <p:nvSpPr>
          <p:cNvPr id="5" name="Text Placeholder 8">
            <a:extLst>
              <a:ext uri="{FF2B5EF4-FFF2-40B4-BE49-F238E27FC236}">
                <a16:creationId xmlns:a16="http://schemas.microsoft.com/office/drawing/2014/main" id="{35CADC9B-CA95-4114-F0BC-16CE13223461}"/>
              </a:ext>
            </a:extLst>
          </p:cNvPr>
          <p:cNvSpPr txBox="1">
            <a:spLocks/>
          </p:cNvSpPr>
          <p:nvPr/>
        </p:nvSpPr>
        <p:spPr>
          <a:xfrm>
            <a:off x="347223" y="7454610"/>
            <a:ext cx="11268953" cy="516192"/>
          </a:xfrm>
          <a:prstGeom prst="rect">
            <a:avLst/>
          </a:prstGeom>
        </p:spPr>
        <p:txBody>
          <a:bodyPr vert="horz" wrap="square" lIns="126000" tIns="54000" rIns="91440" bIns="45720" rtlCol="0" anchor="b">
            <a:spAutoFit/>
          </a:bodyPr>
          <a:lstStyle>
            <a:lvl1pPr marL="0" indent="0" algn="l" defTabSz="1219170" rtl="0" eaLnBrk="1" latinLnBrk="0" hangingPunct="1">
              <a:lnSpc>
                <a:spcPct val="90000"/>
              </a:lnSpc>
              <a:spcBef>
                <a:spcPts val="400"/>
              </a:spcBef>
              <a:spcAft>
                <a:spcPts val="0"/>
              </a:spcAft>
              <a:buClr>
                <a:schemeClr val="tx2"/>
              </a:buClr>
              <a:buFont typeface="Arial" panose="020B0604020202020204" pitchFamily="34" charset="0"/>
              <a:buNone/>
              <a:defRPr sz="1067" b="0" kern="1200">
                <a:solidFill>
                  <a:schemeClr val="tx1"/>
                </a:solidFill>
                <a:latin typeface="+mn-lt"/>
                <a:ea typeface="+mn-ea"/>
                <a:cs typeface="+mn-cs"/>
              </a:defRPr>
            </a:lvl1pPr>
            <a:lvl2pPr marL="219075" indent="-219075" algn="l" defTabSz="1219170" rtl="0" eaLnBrk="1" latinLnBrk="0" hangingPunct="1">
              <a:lnSpc>
                <a:spcPct val="90000"/>
              </a:lnSpc>
              <a:spcBef>
                <a:spcPts val="0"/>
              </a:spcBef>
              <a:spcAft>
                <a:spcPts val="600"/>
              </a:spcAft>
              <a:buClr>
                <a:schemeClr val="tx2"/>
              </a:buClr>
              <a:buFont typeface="Arial" panose="020B0604020202020204" pitchFamily="34" charset="0"/>
              <a:buChar char="•"/>
              <a:defRPr sz="2000" kern="1200">
                <a:solidFill>
                  <a:schemeClr val="tx1"/>
                </a:solidFill>
                <a:latin typeface="Trebuchet MS" panose="020B0603020202020204" pitchFamily="34" charset="0"/>
                <a:ea typeface="+mn-ea"/>
                <a:cs typeface="Arial" panose="020B0604020202020204" pitchFamily="34" charset="0"/>
              </a:defRPr>
            </a:lvl2pPr>
            <a:lvl3pPr marL="484188" indent="-250825" algn="l" defTabSz="1219170" rtl="0" eaLnBrk="1" latinLnBrk="0" hangingPunct="1">
              <a:lnSpc>
                <a:spcPct val="90000"/>
              </a:lnSpc>
              <a:spcBef>
                <a:spcPts val="0"/>
              </a:spcBef>
              <a:spcAft>
                <a:spcPts val="600"/>
              </a:spcAft>
              <a:buClr>
                <a:schemeClr val="tx2"/>
              </a:buClr>
              <a:buFont typeface="Arial" panose="020B0604020202020204" pitchFamily="34" charset="0"/>
              <a:buChar char="–"/>
              <a:defRPr sz="1800" kern="1200">
                <a:solidFill>
                  <a:schemeClr val="tx1"/>
                </a:solidFill>
                <a:latin typeface="Trebuchet MS" panose="020B0603020202020204" pitchFamily="34" charset="0"/>
                <a:ea typeface="+mn-ea"/>
                <a:cs typeface="Arial" panose="020B0604020202020204" pitchFamily="34" charset="0"/>
              </a:defRPr>
            </a:lvl3pPr>
            <a:lvl4pPr marL="636588" indent="-161925" algn="l" defTabSz="1219170" rtl="0" eaLnBrk="1" latinLnBrk="0" hangingPunct="1">
              <a:lnSpc>
                <a:spcPct val="90000"/>
              </a:lnSpc>
              <a:spcBef>
                <a:spcPts val="0"/>
              </a:spcBef>
              <a:spcAft>
                <a:spcPts val="600"/>
              </a:spcAft>
              <a:buClr>
                <a:schemeClr val="tx2"/>
              </a:buClr>
              <a:buFont typeface="Arial" panose="020B0604020202020204" pitchFamily="34" charset="0"/>
              <a:buChar char="•"/>
              <a:defRPr sz="1600" kern="1200">
                <a:solidFill>
                  <a:schemeClr val="tx1"/>
                </a:solidFill>
                <a:latin typeface="Trebuchet MS" panose="020B0603020202020204" pitchFamily="34" charset="0"/>
                <a:ea typeface="+mn-ea"/>
                <a:cs typeface="Arial" panose="020B0604020202020204" pitchFamily="34" charset="0"/>
              </a:defRPr>
            </a:lvl4pPr>
            <a:lvl5pPr marL="833438" indent="-182563" algn="l" defTabSz="1219170" rtl="0" eaLnBrk="1" latinLnBrk="0" hangingPunct="1">
              <a:lnSpc>
                <a:spcPct val="90000"/>
              </a:lnSpc>
              <a:spcBef>
                <a:spcPts val="0"/>
              </a:spcBef>
              <a:spcAft>
                <a:spcPts val="600"/>
              </a:spcAft>
              <a:buClr>
                <a:schemeClr val="tx2"/>
              </a:buClr>
              <a:buFont typeface="Arial" panose="020B0604020202020204" pitchFamily="34" charset="0"/>
              <a:buChar char="–"/>
              <a:tabLst/>
              <a:defRPr sz="1400"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pPr>
              <a:lnSpc>
                <a:spcPct val="100000"/>
              </a:lnSpc>
              <a:spcBef>
                <a:spcPts val="0"/>
              </a:spcBef>
            </a:pPr>
            <a:r>
              <a:rPr lang="en-US" sz="900" baseline="30000" dirty="0">
                <a:solidFill>
                  <a:srgbClr val="595454"/>
                </a:solidFill>
              </a:rPr>
              <a:t>a</a:t>
            </a:r>
            <a:r>
              <a:rPr lang="en-US" sz="900" dirty="0">
                <a:solidFill>
                  <a:srgbClr val="595454"/>
                </a:solidFill>
              </a:rPr>
              <a:t>Data cutoff: August 1, 2022;</a:t>
            </a:r>
            <a:r>
              <a:rPr lang="en-US" sz="900" baseline="30000" dirty="0">
                <a:solidFill>
                  <a:srgbClr val="595454"/>
                </a:solidFill>
              </a:rPr>
              <a:t> b</a:t>
            </a:r>
            <a:r>
              <a:rPr lang="en-US" sz="900" dirty="0">
                <a:solidFill>
                  <a:srgbClr val="595454"/>
                </a:solidFill>
              </a:rPr>
              <a:t>1/41 </a:t>
            </a:r>
            <a:r>
              <a:rPr lang="en-US" sz="900" dirty="0"/>
              <a:t>patients were missing</a:t>
            </a:r>
            <a:r>
              <a:rPr lang="en-US" sz="900" dirty="0">
                <a:solidFill>
                  <a:srgbClr val="595454"/>
                </a:solidFill>
              </a:rPr>
              <a:t>; </a:t>
            </a:r>
            <a:r>
              <a:rPr lang="en-US" sz="900" baseline="30000" dirty="0">
                <a:solidFill>
                  <a:srgbClr val="595454"/>
                </a:solidFill>
              </a:rPr>
              <a:t>c</a:t>
            </a:r>
            <a:r>
              <a:rPr lang="en-US" sz="900" dirty="0">
                <a:solidFill>
                  <a:srgbClr val="595454"/>
                </a:solidFill>
              </a:rPr>
              <a:t>Defined as presence of del(17p), and/or t(4;14), and/or t(14;16), and/or 1q21; </a:t>
            </a:r>
            <a:r>
              <a:rPr lang="en-US" sz="900" baseline="30000" dirty="0">
                <a:solidFill>
                  <a:srgbClr val="595454"/>
                </a:solidFill>
              </a:rPr>
              <a:t>d</a:t>
            </a:r>
            <a:r>
              <a:rPr lang="en-US" sz="900" dirty="0">
                <a:solidFill>
                  <a:srgbClr val="595454"/>
                </a:solidFill>
              </a:rPr>
              <a:t>21/41 patients were not tested or not evaluable because of insufficient bone marrow </a:t>
            </a:r>
            <a:r>
              <a:rPr lang="en-US" sz="900" dirty="0"/>
              <a:t>aspirate material for complete cytogenetic analysis.</a:t>
            </a:r>
          </a:p>
          <a:p>
            <a:pPr>
              <a:lnSpc>
                <a:spcPct val="100000"/>
              </a:lnSpc>
              <a:spcBef>
                <a:spcPts val="0"/>
              </a:spcBef>
            </a:pPr>
            <a:r>
              <a:rPr lang="en-US" sz="900" dirty="0">
                <a:latin typeface="+mj-lt"/>
              </a:rPr>
              <a:t>ECOG, Eastern Cooperative Oncology Group; ISS, International Staging System; PS, performance status.</a:t>
            </a:r>
            <a:endParaRPr lang="en-US" sz="900" baseline="30000" dirty="0"/>
          </a:p>
        </p:txBody>
      </p:sp>
      <p:sp>
        <p:nvSpPr>
          <p:cNvPr id="7" name="Footer Placeholder 6">
            <a:extLst>
              <a:ext uri="{FF2B5EF4-FFF2-40B4-BE49-F238E27FC236}">
                <a16:creationId xmlns:a16="http://schemas.microsoft.com/office/drawing/2014/main" id="{39240210-9BDE-D7FD-9F2D-CA9104E13FC5}"/>
              </a:ext>
            </a:extLst>
          </p:cNvPr>
          <p:cNvSpPr>
            <a:spLocks noGrp="1"/>
          </p:cNvSpPr>
          <p:nvPr>
            <p:ph type="ftr" sz="quarter" idx="3"/>
          </p:nvPr>
        </p:nvSpPr>
        <p:spPr/>
        <p:txBody>
          <a:bodyPr/>
          <a:lstStyle/>
          <a:p>
            <a:r>
              <a:rPr lang="en-US" dirty="0" err="1"/>
              <a:t>aData</a:t>
            </a:r>
            <a:r>
              <a:rPr lang="en-US" dirty="0"/>
              <a:t> cutoff: August 1, 2022; b1/41 patients were missing; </a:t>
            </a:r>
            <a:r>
              <a:rPr lang="en-US" dirty="0" err="1"/>
              <a:t>cDefined</a:t>
            </a:r>
            <a:r>
              <a:rPr lang="en-US" dirty="0"/>
              <a:t> as presence of del(17p), and/or t(4;14), and/or t(14;16), and/or 1q21; d21/41 patients were not tested or not evaluable because of insufficient bone marrow aspirate material for complete cytogenetic analysis.</a:t>
            </a:r>
          </a:p>
          <a:p>
            <a:r>
              <a:rPr lang="en-US" dirty="0" err="1"/>
              <a:t>ECOG</a:t>
            </a:r>
            <a:r>
              <a:rPr lang="en-US" dirty="0"/>
              <a:t>, Eastern Cooperative Oncology Group; ISS, International Staging System; PS, performance status.</a:t>
            </a:r>
          </a:p>
        </p:txBody>
      </p:sp>
      <p:sp>
        <p:nvSpPr>
          <p:cNvPr id="8" name="Rectangle 7">
            <a:extLst>
              <a:ext uri="{FF2B5EF4-FFF2-40B4-BE49-F238E27FC236}">
                <a16:creationId xmlns:a16="http://schemas.microsoft.com/office/drawing/2014/main" id="{3633CAF9-9E40-8E3B-A4FF-1DB69D3C77AC}"/>
              </a:ext>
            </a:extLst>
          </p:cNvPr>
          <p:cNvSpPr/>
          <p:nvPr/>
        </p:nvSpPr>
        <p:spPr>
          <a:xfrm>
            <a:off x="1859355" y="4044190"/>
            <a:ext cx="8497353" cy="125933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33028365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99505"/>
            <a:ext cx="10744200" cy="931463"/>
          </a:xfrm>
        </p:spPr>
        <p:txBody>
          <a:bodyPr>
            <a:normAutofit/>
          </a:bodyPr>
          <a:lstStyle/>
          <a:p>
            <a:r>
              <a:rPr lang="en-US" sz="2400" dirty="0"/>
              <a:t>Baseline Characteristics </a:t>
            </a:r>
            <a:br>
              <a:rPr lang="en-US" sz="2400" dirty="0"/>
            </a:br>
            <a:r>
              <a:rPr lang="en-US" sz="2400" dirty="0"/>
              <a:t>Cohort I (anti-BCMA-exposed cohort)</a:t>
            </a:r>
          </a:p>
        </p:txBody>
      </p:sp>
      <p:graphicFrame>
        <p:nvGraphicFramePr>
          <p:cNvPr id="6" name="Table 5">
            <a:extLst>
              <a:ext uri="{FF2B5EF4-FFF2-40B4-BE49-F238E27FC236}">
                <a16:creationId xmlns:a16="http://schemas.microsoft.com/office/drawing/2014/main" id="{18C3B06B-140A-4CE6-8520-19D966A3D73D}"/>
              </a:ext>
            </a:extLst>
          </p:cNvPr>
          <p:cNvGraphicFramePr>
            <a:graphicFrameLocks noGrp="1"/>
          </p:cNvGraphicFramePr>
          <p:nvPr/>
        </p:nvGraphicFramePr>
        <p:xfrm>
          <a:off x="1859355" y="1332971"/>
          <a:ext cx="8497353" cy="4584131"/>
        </p:xfrm>
        <a:graphic>
          <a:graphicData uri="http://schemas.openxmlformats.org/drawingml/2006/table">
            <a:tbl>
              <a:tblPr firstRow="1">
                <a:tableStyleId>{793D81CF-94F2-401A-BA57-92F5A7B2D0C5}</a:tableStyleId>
              </a:tblPr>
              <a:tblGrid>
                <a:gridCol w="5635790">
                  <a:extLst>
                    <a:ext uri="{9D8B030D-6E8A-4147-A177-3AD203B41FA5}">
                      <a16:colId xmlns:a16="http://schemas.microsoft.com/office/drawing/2014/main" val="20000"/>
                    </a:ext>
                  </a:extLst>
                </a:gridCol>
                <a:gridCol w="2861563">
                  <a:extLst>
                    <a:ext uri="{9D8B030D-6E8A-4147-A177-3AD203B41FA5}">
                      <a16:colId xmlns:a16="http://schemas.microsoft.com/office/drawing/2014/main" val="20001"/>
                    </a:ext>
                  </a:extLst>
                </a:gridCol>
              </a:tblGrid>
              <a:tr h="403930">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indent="0" algn="l">
                        <a:lnSpc>
                          <a:spcPct val="100000"/>
                        </a:lnSpc>
                        <a:spcBef>
                          <a:spcPts val="0"/>
                        </a:spcBef>
                        <a:spcAft>
                          <a:spcPts val="200"/>
                        </a:spcAft>
                        <a:tabLst/>
                      </a:pPr>
                      <a:r>
                        <a:rPr lang="en-US" sz="1400" b="1" kern="1200" noProof="0" dirty="0">
                          <a:solidFill>
                            <a:srgbClr val="595454"/>
                          </a:solidFill>
                          <a:latin typeface="+mn-lt"/>
                          <a:ea typeface="+mn-ea"/>
                          <a:cs typeface="+mn-cs"/>
                        </a:rPr>
                        <a:t>Characteristic</a:t>
                      </a:r>
                      <a:r>
                        <a:rPr lang="en-US" sz="1400" b="1" kern="1200" baseline="30000" noProof="0" dirty="0">
                          <a:solidFill>
                            <a:schemeClr val="tx1"/>
                          </a:solidFill>
                          <a:latin typeface="+mn-lt"/>
                          <a:ea typeface="+mn-ea"/>
                          <a:cs typeface="+mn-cs"/>
                        </a:rPr>
                        <a:t>a</a:t>
                      </a:r>
                      <a:endParaRPr lang="en-US" sz="1400" b="1" baseline="30000" noProof="0" dirty="0">
                        <a:solidFill>
                          <a:srgbClr val="595454"/>
                        </a:solidFill>
                        <a:latin typeface="+mn-lt"/>
                        <a:ea typeface="MS Mincho"/>
                        <a:cs typeface="Times New Roman"/>
                      </a:endParaRPr>
                    </a:p>
                  </a:txBody>
                  <a:tcPr marL="121888" marR="121888" marT="45708" marB="457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EE7E7"/>
                    </a:solid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marR="0" lvl="0" indent="0" algn="ctr" defTabSz="1219170" rtl="0" eaLnBrk="1" fontAlgn="auto" latinLnBrk="0" hangingPunct="1">
                        <a:lnSpc>
                          <a:spcPct val="100000"/>
                        </a:lnSpc>
                        <a:spcBef>
                          <a:spcPts val="0"/>
                        </a:spcBef>
                        <a:spcAft>
                          <a:spcPts val="200"/>
                        </a:spcAft>
                        <a:buClrTx/>
                        <a:buSzTx/>
                        <a:buFontTx/>
                        <a:buNone/>
                        <a:tabLst/>
                        <a:defRPr/>
                      </a:pPr>
                      <a:r>
                        <a:rPr kumimoji="0" lang="en-US" sz="1400" b="1" i="0" u="none" strike="noStrike" kern="1200" cap="none" spc="0" normalizeH="0" baseline="0" noProof="0" dirty="0">
                          <a:ln>
                            <a:noFill/>
                          </a:ln>
                          <a:solidFill>
                            <a:srgbClr val="595454"/>
                          </a:solidFill>
                          <a:effectLst/>
                          <a:uLnTx/>
                          <a:uFillTx/>
                          <a:latin typeface="+mn-lt"/>
                          <a:ea typeface="+mn-ea"/>
                          <a:cs typeface="+mn-cs"/>
                        </a:rPr>
                        <a:t>Anti-BCMA-exposed cohort</a:t>
                      </a:r>
                    </a:p>
                    <a:p>
                      <a:pPr marL="0" marR="0" lvl="0" indent="0" algn="ctr" defTabSz="1219170" rtl="0" eaLnBrk="1" fontAlgn="auto" latinLnBrk="0" hangingPunct="1">
                        <a:lnSpc>
                          <a:spcPct val="100000"/>
                        </a:lnSpc>
                        <a:spcBef>
                          <a:spcPts val="0"/>
                        </a:spcBef>
                        <a:spcAft>
                          <a:spcPts val="200"/>
                        </a:spcAft>
                        <a:buClrTx/>
                        <a:buSzTx/>
                        <a:buFontTx/>
                        <a:buNone/>
                        <a:tabLst/>
                        <a:defRPr/>
                      </a:pPr>
                      <a:r>
                        <a:rPr kumimoji="0" lang="en-US" sz="1400" b="1" i="0" u="none" strike="noStrike" kern="1200" cap="none" spc="0" normalizeH="0" baseline="0" noProof="0" dirty="0">
                          <a:ln>
                            <a:noFill/>
                          </a:ln>
                          <a:solidFill>
                            <a:srgbClr val="595454"/>
                          </a:solidFill>
                          <a:effectLst/>
                          <a:uLnTx/>
                          <a:uFillTx/>
                          <a:latin typeface="+mn-lt"/>
                          <a:ea typeface="+mn-ea"/>
                          <a:cs typeface="+mn-cs"/>
                        </a:rPr>
                        <a:t>IBER + DEX (N = 41)</a:t>
                      </a:r>
                    </a:p>
                  </a:txBody>
                  <a:tcPr marL="121888" marR="121888" marT="45708" marB="457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EE7E7"/>
                    </a:solidFill>
                  </a:tcPr>
                </a:tc>
                <a:extLst>
                  <a:ext uri="{0D108BD9-81ED-4DB2-BD59-A6C34878D82A}">
                    <a16:rowId xmlns:a16="http://schemas.microsoft.com/office/drawing/2014/main" val="10000"/>
                  </a:ext>
                </a:extLst>
              </a:tr>
              <a:tr h="310815">
                <a:tc>
                  <a:txBody>
                    <a:bodyPr/>
                    <a:lstStyle/>
                    <a:p>
                      <a:pPr marL="0" indent="0">
                        <a:lnSpc>
                          <a:spcPct val="100000"/>
                        </a:lnSpc>
                        <a:spcBef>
                          <a:spcPts val="0"/>
                        </a:spcBef>
                        <a:spcAft>
                          <a:spcPts val="0"/>
                        </a:spcAft>
                        <a:tabLst/>
                      </a:pPr>
                      <a:r>
                        <a:rPr lang="en-US" sz="1400" b="1" kern="1200" noProof="0" dirty="0">
                          <a:solidFill>
                            <a:schemeClr val="tx1"/>
                          </a:solidFill>
                          <a:latin typeface="+mn-lt"/>
                          <a:ea typeface="+mn-ea"/>
                          <a:cs typeface="+mn-cs"/>
                        </a:rPr>
                        <a:t>Age, median (range), years</a:t>
                      </a:r>
                    </a:p>
                  </a:txBody>
                  <a:tcPr marL="121920" marR="12192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kern="1200" noProof="0" dirty="0">
                          <a:solidFill>
                            <a:srgbClr val="595454"/>
                          </a:solidFill>
                          <a:effectLst/>
                          <a:latin typeface="+mn-lt"/>
                          <a:ea typeface="+mn-ea"/>
                          <a:cs typeface="+mn-cs"/>
                        </a:rPr>
                        <a:t>65 (50–78)</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41473420"/>
                  </a:ext>
                </a:extLst>
              </a:tr>
              <a:tr h="310815">
                <a:tc>
                  <a:txBody>
                    <a:bodyPr/>
                    <a:lstStyle/>
                    <a:p>
                      <a:pPr marL="0" indent="0" algn="l" defTabSz="1218895" rtl="0" eaLnBrk="1" latinLnBrk="0" hangingPunct="1">
                        <a:lnSpc>
                          <a:spcPct val="100000"/>
                        </a:lnSpc>
                        <a:spcBef>
                          <a:spcPts val="0"/>
                        </a:spcBef>
                        <a:spcAft>
                          <a:spcPts val="200"/>
                        </a:spcAft>
                        <a:tabLst/>
                      </a:pPr>
                      <a:r>
                        <a:rPr lang="en-US" sz="1400" b="1" kern="1200" noProof="0" dirty="0">
                          <a:solidFill>
                            <a:schemeClr val="tx1"/>
                          </a:solidFill>
                          <a:latin typeface="+mn-lt"/>
                          <a:ea typeface="+mn-ea"/>
                          <a:cs typeface="+mn-cs"/>
                        </a:rPr>
                        <a:t>Sex, female, n (%)</a:t>
                      </a:r>
                    </a:p>
                  </a:txBody>
                  <a:tcPr marL="121920" marR="12192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kern="1200" noProof="0" dirty="0">
                          <a:solidFill>
                            <a:srgbClr val="595454"/>
                          </a:solidFill>
                          <a:effectLst/>
                          <a:latin typeface="+mn-lt"/>
                          <a:ea typeface="+mn-ea"/>
                          <a:cs typeface="+mn-cs"/>
                        </a:rPr>
                        <a:t>21 (51.2)</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09868732"/>
                  </a:ext>
                </a:extLst>
              </a:tr>
              <a:tr h="310815">
                <a:tc>
                  <a:txBody>
                    <a:bodyPr/>
                    <a:lstStyle/>
                    <a:p>
                      <a:pPr marL="0" indent="0" algn="l" defTabSz="1218895" rtl="0" eaLnBrk="1" latinLnBrk="0" hangingPunct="1">
                        <a:lnSpc>
                          <a:spcPct val="100000"/>
                        </a:lnSpc>
                        <a:spcBef>
                          <a:spcPts val="0"/>
                        </a:spcBef>
                        <a:spcAft>
                          <a:spcPts val="200"/>
                        </a:spcAft>
                        <a:tabLst/>
                      </a:pPr>
                      <a:r>
                        <a:rPr lang="en-US" sz="1400" b="1" kern="1200" noProof="0" dirty="0">
                          <a:solidFill>
                            <a:schemeClr val="tx1"/>
                          </a:solidFill>
                          <a:latin typeface="+mn-lt"/>
                          <a:ea typeface="+mn-ea"/>
                          <a:cs typeface="+mn-cs"/>
                        </a:rPr>
                        <a:t>Time since initial diagnosis, median (range), years</a:t>
                      </a:r>
                    </a:p>
                  </a:txBody>
                  <a:tcPr marL="121920" marR="12192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kern="1200" noProof="0" dirty="0">
                          <a:solidFill>
                            <a:srgbClr val="595454"/>
                          </a:solidFill>
                          <a:effectLst/>
                          <a:latin typeface="+mn-lt"/>
                          <a:ea typeface="+mn-ea"/>
                          <a:cs typeface="+mn-cs"/>
                        </a:rPr>
                        <a:t>8.1 (0.6–24.8)</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11097598"/>
                  </a:ext>
                </a:extLst>
              </a:tr>
              <a:tr h="310815">
                <a:tc>
                  <a:txBody>
                    <a:bodyPr/>
                    <a:lstStyle/>
                    <a:p>
                      <a:pPr marL="0" indent="0" algn="l" defTabSz="1218895" rtl="0" eaLnBrk="1" latinLnBrk="0" hangingPunct="1">
                        <a:lnSpc>
                          <a:spcPct val="100000"/>
                        </a:lnSpc>
                        <a:spcBef>
                          <a:spcPts val="0"/>
                        </a:spcBef>
                        <a:spcAft>
                          <a:spcPts val="200"/>
                        </a:spcAft>
                        <a:tabLst/>
                      </a:pPr>
                      <a:r>
                        <a:rPr lang="en-US" sz="1400" b="1" kern="1200" noProof="0" dirty="0">
                          <a:solidFill>
                            <a:schemeClr val="tx1"/>
                          </a:solidFill>
                          <a:latin typeface="+mn-lt"/>
                          <a:ea typeface="+mn-ea"/>
                          <a:cs typeface="+mn-cs"/>
                        </a:rPr>
                        <a:t>ECOG PS score, n (%)</a:t>
                      </a:r>
                    </a:p>
                  </a:txBody>
                  <a:tcPr marL="121920" marR="12192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lnSpc>
                          <a:spcPct val="100000"/>
                        </a:lnSpc>
                        <a:spcBef>
                          <a:spcPts val="0"/>
                        </a:spcBef>
                        <a:spcAft>
                          <a:spcPts val="0"/>
                        </a:spcAft>
                      </a:pPr>
                      <a:endParaRPr lang="en-US" sz="1400" b="0" kern="1200" noProof="0" dirty="0">
                        <a:solidFill>
                          <a:srgbClr val="595454"/>
                        </a:solidFill>
                        <a:effectLst/>
                        <a:latin typeface="+mn-lt"/>
                        <a:ea typeface="+mn-ea"/>
                        <a:cs typeface="+mn-cs"/>
                      </a:endParaRP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539578261"/>
                  </a:ext>
                </a:extLst>
              </a:tr>
              <a:tr h="310815">
                <a:tc>
                  <a:txBody>
                    <a:bodyPr/>
                    <a:lstStyle/>
                    <a:p>
                      <a:pPr marL="174625" marR="0" lvl="1" indent="0" algn="just">
                        <a:lnSpc>
                          <a:spcPct val="100000"/>
                        </a:lnSpc>
                        <a:spcBef>
                          <a:spcPts val="300"/>
                        </a:spcBef>
                        <a:spcAft>
                          <a:spcPts val="300"/>
                        </a:spcAft>
                      </a:pPr>
                      <a:r>
                        <a:rPr lang="en-US" sz="1400" b="0" kern="1200" noProof="0" dirty="0">
                          <a:solidFill>
                            <a:schemeClr val="tx1"/>
                          </a:solidFill>
                          <a:latin typeface="+mn-lt"/>
                          <a:ea typeface="+mn-ea"/>
                          <a:cs typeface="+mn-cs"/>
                        </a:rPr>
                        <a:t>0</a:t>
                      </a:r>
                    </a:p>
                  </a:txBody>
                  <a:tcPr marL="122400" marR="12240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kern="1200" noProof="0" dirty="0">
                          <a:solidFill>
                            <a:srgbClr val="595454"/>
                          </a:solidFill>
                          <a:effectLst/>
                          <a:latin typeface="+mn-lt"/>
                          <a:ea typeface="+mn-ea"/>
                          <a:cs typeface="+mn-cs"/>
                        </a:rPr>
                        <a:t>10 (24.4)</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2891575553"/>
                  </a:ext>
                </a:extLst>
              </a:tr>
              <a:tr h="310815">
                <a:tc>
                  <a:txBody>
                    <a:bodyPr/>
                    <a:lstStyle/>
                    <a:p>
                      <a:pPr marL="268288" marR="0" lvl="1" indent="-93663" algn="just">
                        <a:lnSpc>
                          <a:spcPct val="100000"/>
                        </a:lnSpc>
                        <a:spcBef>
                          <a:spcPts val="300"/>
                        </a:spcBef>
                        <a:spcAft>
                          <a:spcPts val="300"/>
                        </a:spcAft>
                      </a:pPr>
                      <a:r>
                        <a:rPr lang="en-US" sz="1400" b="0" kern="1200" noProof="0" dirty="0">
                          <a:solidFill>
                            <a:schemeClr val="tx1"/>
                          </a:solidFill>
                          <a:latin typeface="+mn-lt"/>
                          <a:ea typeface="+mn-ea"/>
                          <a:cs typeface="+mn-cs"/>
                        </a:rPr>
                        <a:t>1</a:t>
                      </a:r>
                    </a:p>
                  </a:txBody>
                  <a:tcPr marL="122400" marR="12240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kern="1200" noProof="0" dirty="0">
                          <a:solidFill>
                            <a:srgbClr val="595454"/>
                          </a:solidFill>
                          <a:effectLst/>
                          <a:latin typeface="+mn-lt"/>
                          <a:ea typeface="+mn-ea"/>
                          <a:cs typeface="+mn-cs"/>
                        </a:rPr>
                        <a:t>28 (68.3)</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9422451"/>
                  </a:ext>
                </a:extLst>
              </a:tr>
              <a:tr h="310815">
                <a:tc>
                  <a:txBody>
                    <a:bodyPr/>
                    <a:lstStyle/>
                    <a:p>
                      <a:pPr marL="268288" marR="0" lvl="1" indent="-93663" algn="just">
                        <a:lnSpc>
                          <a:spcPct val="100000"/>
                        </a:lnSpc>
                        <a:spcBef>
                          <a:spcPts val="300"/>
                        </a:spcBef>
                        <a:spcAft>
                          <a:spcPts val="300"/>
                        </a:spcAft>
                      </a:pPr>
                      <a:r>
                        <a:rPr lang="en-US" sz="1400" b="0" kern="1200" noProof="0" dirty="0">
                          <a:solidFill>
                            <a:schemeClr val="tx1"/>
                          </a:solidFill>
                          <a:latin typeface="+mn-lt"/>
                          <a:ea typeface="+mn-ea"/>
                          <a:cs typeface="+mn-cs"/>
                        </a:rPr>
                        <a:t>2</a:t>
                      </a:r>
                    </a:p>
                  </a:txBody>
                  <a:tcPr marL="122400" marR="12240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kern="1200" noProof="0" dirty="0">
                          <a:solidFill>
                            <a:srgbClr val="595454"/>
                          </a:solidFill>
                          <a:effectLst/>
                          <a:latin typeface="+mn-lt"/>
                          <a:ea typeface="+mn-ea"/>
                          <a:cs typeface="+mn-cs"/>
                        </a:rPr>
                        <a:t>3 (7.3)</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89313263"/>
                  </a:ext>
                </a:extLst>
              </a:tr>
              <a:tr h="310815">
                <a:tc>
                  <a:txBody>
                    <a:bodyPr/>
                    <a:lstStyle/>
                    <a:p>
                      <a:pPr marL="0" marR="0" algn="just">
                        <a:lnSpc>
                          <a:spcPct val="100000"/>
                        </a:lnSpc>
                        <a:spcBef>
                          <a:spcPts val="300"/>
                        </a:spcBef>
                        <a:spcAft>
                          <a:spcPts val="300"/>
                        </a:spcAft>
                      </a:pPr>
                      <a:r>
                        <a:rPr lang="en-US" sz="1400" b="1" kern="1200" noProof="0" dirty="0">
                          <a:solidFill>
                            <a:schemeClr val="tx1"/>
                          </a:solidFill>
                          <a:latin typeface="+mn-lt"/>
                          <a:ea typeface="+mn-ea"/>
                          <a:cs typeface="+mn-cs"/>
                        </a:rPr>
                        <a:t>ISS stage at study entry,</a:t>
                      </a:r>
                      <a:r>
                        <a:rPr lang="en-US" sz="1400" b="1" kern="1200" baseline="30000" noProof="0" dirty="0">
                          <a:solidFill>
                            <a:schemeClr val="tx1"/>
                          </a:solidFill>
                          <a:latin typeface="+mn-lt"/>
                          <a:ea typeface="+mn-ea"/>
                          <a:cs typeface="+mn-cs"/>
                        </a:rPr>
                        <a:t>b</a:t>
                      </a:r>
                      <a:r>
                        <a:rPr lang="en-US" sz="1400" b="1" kern="1200" noProof="0" dirty="0">
                          <a:solidFill>
                            <a:schemeClr val="tx1"/>
                          </a:solidFill>
                          <a:latin typeface="+mn-lt"/>
                          <a:ea typeface="+mn-ea"/>
                          <a:cs typeface="+mn-cs"/>
                        </a:rPr>
                        <a:t> n (%)</a:t>
                      </a:r>
                    </a:p>
                  </a:txBody>
                  <a:tcPr marL="122400" marR="12240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lnSpc>
                          <a:spcPct val="100000"/>
                        </a:lnSpc>
                        <a:spcBef>
                          <a:spcPts val="0"/>
                        </a:spcBef>
                        <a:spcAft>
                          <a:spcPts val="0"/>
                        </a:spcAft>
                      </a:pPr>
                      <a:endParaRPr lang="en-US" sz="1400" b="0" kern="1200" noProof="0" dirty="0">
                        <a:solidFill>
                          <a:srgbClr val="595454"/>
                        </a:solidFill>
                        <a:effectLst/>
                        <a:latin typeface="+mn-lt"/>
                        <a:ea typeface="+mn-ea"/>
                        <a:cs typeface="+mn-cs"/>
                      </a:endParaRP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2200646861"/>
                  </a:ext>
                </a:extLst>
              </a:tr>
              <a:tr h="310815">
                <a:tc>
                  <a:txBody>
                    <a:bodyPr/>
                    <a:lstStyle/>
                    <a:p>
                      <a:pPr marL="268288" marR="0" lvl="1" indent="-93663" algn="just">
                        <a:lnSpc>
                          <a:spcPct val="100000"/>
                        </a:lnSpc>
                        <a:spcBef>
                          <a:spcPts val="300"/>
                        </a:spcBef>
                        <a:spcAft>
                          <a:spcPts val="300"/>
                        </a:spcAft>
                      </a:pPr>
                      <a:r>
                        <a:rPr lang="en-US" sz="1400" b="0" kern="1200" noProof="0" dirty="0">
                          <a:solidFill>
                            <a:schemeClr val="tx1"/>
                          </a:solidFill>
                          <a:latin typeface="+mn-lt"/>
                          <a:ea typeface="+mn-ea"/>
                          <a:cs typeface="+mn-cs"/>
                        </a:rPr>
                        <a:t>I</a:t>
                      </a:r>
                    </a:p>
                  </a:txBody>
                  <a:tcPr marL="122400" marR="12240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kern="1200" noProof="0" dirty="0">
                          <a:solidFill>
                            <a:srgbClr val="595454"/>
                          </a:solidFill>
                          <a:effectLst/>
                          <a:latin typeface="+mn-lt"/>
                          <a:ea typeface="+mn-ea"/>
                          <a:cs typeface="+mn-cs"/>
                        </a:rPr>
                        <a:t>24 (58.5)</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4127298372"/>
                  </a:ext>
                </a:extLst>
              </a:tr>
              <a:tr h="310815">
                <a:tc>
                  <a:txBody>
                    <a:bodyPr/>
                    <a:lstStyle/>
                    <a:p>
                      <a:pPr marL="268288" marR="0" lvl="1" indent="-93663" algn="just">
                        <a:lnSpc>
                          <a:spcPct val="100000"/>
                        </a:lnSpc>
                        <a:spcBef>
                          <a:spcPts val="300"/>
                        </a:spcBef>
                        <a:spcAft>
                          <a:spcPts val="300"/>
                        </a:spcAft>
                      </a:pPr>
                      <a:r>
                        <a:rPr lang="en-US" sz="1400" b="0" kern="1200" noProof="0" dirty="0">
                          <a:solidFill>
                            <a:schemeClr val="tx1"/>
                          </a:solidFill>
                          <a:latin typeface="+mn-lt"/>
                          <a:ea typeface="+mn-ea"/>
                          <a:cs typeface="+mn-cs"/>
                        </a:rPr>
                        <a:t>II</a:t>
                      </a:r>
                    </a:p>
                  </a:txBody>
                  <a:tcPr marL="122400" marR="12240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kern="1200" noProof="0" dirty="0">
                          <a:solidFill>
                            <a:srgbClr val="595454"/>
                          </a:solidFill>
                          <a:effectLst/>
                          <a:latin typeface="+mn-lt"/>
                          <a:ea typeface="+mn-ea"/>
                          <a:cs typeface="+mn-cs"/>
                        </a:rPr>
                        <a:t>9 (22.0)</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576943649"/>
                  </a:ext>
                </a:extLst>
              </a:tr>
              <a:tr h="310815">
                <a:tc>
                  <a:txBody>
                    <a:bodyPr/>
                    <a:lstStyle/>
                    <a:p>
                      <a:pPr marL="174625" marR="0" lvl="1" indent="-174625" algn="just">
                        <a:lnSpc>
                          <a:spcPct val="100000"/>
                        </a:lnSpc>
                        <a:spcBef>
                          <a:spcPts val="300"/>
                        </a:spcBef>
                        <a:spcAft>
                          <a:spcPts val="300"/>
                        </a:spcAft>
                      </a:pPr>
                      <a:r>
                        <a:rPr lang="en-US" sz="1400" b="0" kern="1200" noProof="0" dirty="0">
                          <a:solidFill>
                            <a:schemeClr val="tx1"/>
                          </a:solidFill>
                          <a:latin typeface="+mn-lt"/>
                          <a:ea typeface="+mn-ea"/>
                          <a:cs typeface="+mn-cs"/>
                        </a:rPr>
                        <a:t>	III</a:t>
                      </a:r>
                    </a:p>
                  </a:txBody>
                  <a:tcPr marL="122400" marR="12240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kern="1200" noProof="0" dirty="0">
                          <a:solidFill>
                            <a:srgbClr val="595454"/>
                          </a:solidFill>
                          <a:effectLst/>
                          <a:latin typeface="+mn-lt"/>
                          <a:ea typeface="+mn-ea"/>
                          <a:cs typeface="+mn-cs"/>
                        </a:rPr>
                        <a:t>7 (17.1)</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11893590"/>
                  </a:ext>
                </a:extLst>
              </a:tr>
              <a:tr h="310815">
                <a:tc>
                  <a:txBody>
                    <a:bodyPr/>
                    <a:lstStyle/>
                    <a:p>
                      <a:pPr marL="0" marR="0" algn="just">
                        <a:lnSpc>
                          <a:spcPct val="100000"/>
                        </a:lnSpc>
                        <a:spcBef>
                          <a:spcPts val="300"/>
                        </a:spcBef>
                        <a:spcAft>
                          <a:spcPts val="300"/>
                        </a:spcAft>
                      </a:pPr>
                      <a:r>
                        <a:rPr lang="en-US" sz="1400" b="1" kern="1200" noProof="0" dirty="0">
                          <a:solidFill>
                            <a:schemeClr val="tx1"/>
                          </a:solidFill>
                          <a:latin typeface="+mn-lt"/>
                          <a:ea typeface="+mn-ea"/>
                          <a:cs typeface="+mn-cs"/>
                        </a:rPr>
                        <a:t>Presence of extramedullary plasmacytoma, n (%)</a:t>
                      </a:r>
                    </a:p>
                  </a:txBody>
                  <a:tcPr marL="122400" marR="12240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kern="1200" noProof="0" dirty="0">
                          <a:solidFill>
                            <a:srgbClr val="595454"/>
                          </a:solidFill>
                          <a:effectLst/>
                          <a:latin typeface="+mn-lt"/>
                          <a:ea typeface="+mn-ea"/>
                          <a:cs typeface="+mn-cs"/>
                        </a:rPr>
                        <a:t>8 (19.5)</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3"/>
                  </a:ext>
                </a:extLst>
              </a:tr>
              <a:tr h="310815">
                <a:tc>
                  <a:txBody>
                    <a:bodyPr/>
                    <a:lstStyle/>
                    <a:p>
                      <a:pPr marL="0" marR="0" algn="just">
                        <a:lnSpc>
                          <a:spcPct val="100000"/>
                        </a:lnSpc>
                        <a:spcBef>
                          <a:spcPts val="300"/>
                        </a:spcBef>
                        <a:spcAft>
                          <a:spcPts val="300"/>
                        </a:spcAft>
                      </a:pPr>
                      <a:r>
                        <a:rPr lang="en-US" sz="1400" b="1" kern="1200" noProof="0" dirty="0">
                          <a:solidFill>
                            <a:schemeClr val="tx1"/>
                          </a:solidFill>
                          <a:latin typeface="+mn-lt"/>
                          <a:ea typeface="+mn-ea"/>
                          <a:cs typeface="+mn-cs"/>
                        </a:rPr>
                        <a:t>High-risk cytogenetics,</a:t>
                      </a:r>
                      <a:r>
                        <a:rPr lang="en-US" sz="1400" b="1" kern="1200" baseline="30000" noProof="0" dirty="0">
                          <a:solidFill>
                            <a:schemeClr val="tx1"/>
                          </a:solidFill>
                          <a:latin typeface="+mn-lt"/>
                          <a:ea typeface="+mn-ea"/>
                          <a:cs typeface="+mn-cs"/>
                        </a:rPr>
                        <a:t>c</a:t>
                      </a:r>
                      <a:r>
                        <a:rPr lang="en-US" sz="1400" b="1" kern="1200" noProof="0" dirty="0">
                          <a:solidFill>
                            <a:schemeClr val="tx1"/>
                          </a:solidFill>
                          <a:latin typeface="+mn-lt"/>
                          <a:ea typeface="+mn-ea"/>
                          <a:cs typeface="+mn-cs"/>
                        </a:rPr>
                        <a:t> n (%)</a:t>
                      </a:r>
                    </a:p>
                  </a:txBody>
                  <a:tcPr marL="12240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kern="1200" noProof="0" dirty="0">
                          <a:solidFill>
                            <a:srgbClr val="595454"/>
                          </a:solidFill>
                          <a:effectLst/>
                          <a:latin typeface="+mn-lt"/>
                          <a:ea typeface="+mn-ea"/>
                          <a:cs typeface="+mn-cs"/>
                        </a:rPr>
                        <a:t>14 (34.1)</a:t>
                      </a:r>
                      <a:r>
                        <a:rPr lang="en-US" sz="1400" b="0" kern="1200" baseline="30000" noProof="0" dirty="0">
                          <a:solidFill>
                            <a:srgbClr val="595454"/>
                          </a:solidFill>
                          <a:effectLst/>
                          <a:latin typeface="+mn-lt"/>
                          <a:ea typeface="+mn-ea"/>
                          <a:cs typeface="+mn-cs"/>
                        </a:rPr>
                        <a:t>d</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4"/>
                  </a:ext>
                </a:extLst>
              </a:tr>
            </a:tbl>
          </a:graphicData>
        </a:graphic>
      </p:graphicFrame>
      <p:sp>
        <p:nvSpPr>
          <p:cNvPr id="5" name="Text Placeholder 8">
            <a:extLst>
              <a:ext uri="{FF2B5EF4-FFF2-40B4-BE49-F238E27FC236}">
                <a16:creationId xmlns:a16="http://schemas.microsoft.com/office/drawing/2014/main" id="{35CADC9B-CA95-4114-F0BC-16CE13223461}"/>
              </a:ext>
            </a:extLst>
          </p:cNvPr>
          <p:cNvSpPr txBox="1">
            <a:spLocks/>
          </p:cNvSpPr>
          <p:nvPr/>
        </p:nvSpPr>
        <p:spPr>
          <a:xfrm>
            <a:off x="347223" y="7454610"/>
            <a:ext cx="11268953" cy="516192"/>
          </a:xfrm>
          <a:prstGeom prst="rect">
            <a:avLst/>
          </a:prstGeom>
        </p:spPr>
        <p:txBody>
          <a:bodyPr vert="horz" wrap="square" lIns="126000" tIns="54000" rIns="91440" bIns="45720" rtlCol="0" anchor="b">
            <a:spAutoFit/>
          </a:bodyPr>
          <a:lstStyle>
            <a:lvl1pPr marL="0" indent="0" algn="l" defTabSz="1219170" rtl="0" eaLnBrk="1" latinLnBrk="0" hangingPunct="1">
              <a:lnSpc>
                <a:spcPct val="90000"/>
              </a:lnSpc>
              <a:spcBef>
                <a:spcPts val="400"/>
              </a:spcBef>
              <a:spcAft>
                <a:spcPts val="0"/>
              </a:spcAft>
              <a:buClr>
                <a:schemeClr val="tx2"/>
              </a:buClr>
              <a:buFont typeface="Arial" panose="020B0604020202020204" pitchFamily="34" charset="0"/>
              <a:buNone/>
              <a:defRPr sz="1067" b="0" kern="1200">
                <a:solidFill>
                  <a:schemeClr val="tx1"/>
                </a:solidFill>
                <a:latin typeface="+mn-lt"/>
                <a:ea typeface="+mn-ea"/>
                <a:cs typeface="+mn-cs"/>
              </a:defRPr>
            </a:lvl1pPr>
            <a:lvl2pPr marL="219075" indent="-219075" algn="l" defTabSz="1219170" rtl="0" eaLnBrk="1" latinLnBrk="0" hangingPunct="1">
              <a:lnSpc>
                <a:spcPct val="90000"/>
              </a:lnSpc>
              <a:spcBef>
                <a:spcPts val="0"/>
              </a:spcBef>
              <a:spcAft>
                <a:spcPts val="600"/>
              </a:spcAft>
              <a:buClr>
                <a:schemeClr val="tx2"/>
              </a:buClr>
              <a:buFont typeface="Arial" panose="020B0604020202020204" pitchFamily="34" charset="0"/>
              <a:buChar char="•"/>
              <a:defRPr sz="2000" kern="1200">
                <a:solidFill>
                  <a:schemeClr val="tx1"/>
                </a:solidFill>
                <a:latin typeface="Trebuchet MS" panose="020B0603020202020204" pitchFamily="34" charset="0"/>
                <a:ea typeface="+mn-ea"/>
                <a:cs typeface="Arial" panose="020B0604020202020204" pitchFamily="34" charset="0"/>
              </a:defRPr>
            </a:lvl2pPr>
            <a:lvl3pPr marL="484188" indent="-250825" algn="l" defTabSz="1219170" rtl="0" eaLnBrk="1" latinLnBrk="0" hangingPunct="1">
              <a:lnSpc>
                <a:spcPct val="90000"/>
              </a:lnSpc>
              <a:spcBef>
                <a:spcPts val="0"/>
              </a:spcBef>
              <a:spcAft>
                <a:spcPts val="600"/>
              </a:spcAft>
              <a:buClr>
                <a:schemeClr val="tx2"/>
              </a:buClr>
              <a:buFont typeface="Arial" panose="020B0604020202020204" pitchFamily="34" charset="0"/>
              <a:buChar char="–"/>
              <a:defRPr sz="1800" kern="1200">
                <a:solidFill>
                  <a:schemeClr val="tx1"/>
                </a:solidFill>
                <a:latin typeface="Trebuchet MS" panose="020B0603020202020204" pitchFamily="34" charset="0"/>
                <a:ea typeface="+mn-ea"/>
                <a:cs typeface="Arial" panose="020B0604020202020204" pitchFamily="34" charset="0"/>
              </a:defRPr>
            </a:lvl3pPr>
            <a:lvl4pPr marL="636588" indent="-161925" algn="l" defTabSz="1219170" rtl="0" eaLnBrk="1" latinLnBrk="0" hangingPunct="1">
              <a:lnSpc>
                <a:spcPct val="90000"/>
              </a:lnSpc>
              <a:spcBef>
                <a:spcPts val="0"/>
              </a:spcBef>
              <a:spcAft>
                <a:spcPts val="600"/>
              </a:spcAft>
              <a:buClr>
                <a:schemeClr val="tx2"/>
              </a:buClr>
              <a:buFont typeface="Arial" panose="020B0604020202020204" pitchFamily="34" charset="0"/>
              <a:buChar char="•"/>
              <a:defRPr sz="1600" kern="1200">
                <a:solidFill>
                  <a:schemeClr val="tx1"/>
                </a:solidFill>
                <a:latin typeface="Trebuchet MS" panose="020B0603020202020204" pitchFamily="34" charset="0"/>
                <a:ea typeface="+mn-ea"/>
                <a:cs typeface="Arial" panose="020B0604020202020204" pitchFamily="34" charset="0"/>
              </a:defRPr>
            </a:lvl4pPr>
            <a:lvl5pPr marL="833438" indent="-182563" algn="l" defTabSz="1219170" rtl="0" eaLnBrk="1" latinLnBrk="0" hangingPunct="1">
              <a:lnSpc>
                <a:spcPct val="90000"/>
              </a:lnSpc>
              <a:spcBef>
                <a:spcPts val="0"/>
              </a:spcBef>
              <a:spcAft>
                <a:spcPts val="600"/>
              </a:spcAft>
              <a:buClr>
                <a:schemeClr val="tx2"/>
              </a:buClr>
              <a:buFont typeface="Arial" panose="020B0604020202020204" pitchFamily="34" charset="0"/>
              <a:buChar char="–"/>
              <a:tabLst/>
              <a:defRPr sz="1400"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pPr>
              <a:lnSpc>
                <a:spcPct val="100000"/>
              </a:lnSpc>
              <a:spcBef>
                <a:spcPts val="0"/>
              </a:spcBef>
            </a:pPr>
            <a:r>
              <a:rPr lang="en-US" sz="900" baseline="30000" dirty="0">
                <a:solidFill>
                  <a:srgbClr val="595454"/>
                </a:solidFill>
              </a:rPr>
              <a:t>a</a:t>
            </a:r>
            <a:r>
              <a:rPr lang="en-US" sz="900" dirty="0">
                <a:solidFill>
                  <a:srgbClr val="595454"/>
                </a:solidFill>
              </a:rPr>
              <a:t>Data cutoff: August 1, 2022;</a:t>
            </a:r>
            <a:r>
              <a:rPr lang="en-US" sz="900" baseline="30000" dirty="0">
                <a:solidFill>
                  <a:srgbClr val="595454"/>
                </a:solidFill>
              </a:rPr>
              <a:t> b</a:t>
            </a:r>
            <a:r>
              <a:rPr lang="en-US" sz="900" dirty="0">
                <a:solidFill>
                  <a:srgbClr val="595454"/>
                </a:solidFill>
              </a:rPr>
              <a:t>1/41 </a:t>
            </a:r>
            <a:r>
              <a:rPr lang="en-US" sz="900" dirty="0"/>
              <a:t>patients were missing</a:t>
            </a:r>
            <a:r>
              <a:rPr lang="en-US" sz="900" dirty="0">
                <a:solidFill>
                  <a:srgbClr val="595454"/>
                </a:solidFill>
              </a:rPr>
              <a:t>; </a:t>
            </a:r>
            <a:r>
              <a:rPr lang="en-US" sz="900" baseline="30000" dirty="0">
                <a:solidFill>
                  <a:srgbClr val="595454"/>
                </a:solidFill>
              </a:rPr>
              <a:t>c</a:t>
            </a:r>
            <a:r>
              <a:rPr lang="en-US" sz="900" dirty="0">
                <a:solidFill>
                  <a:srgbClr val="595454"/>
                </a:solidFill>
              </a:rPr>
              <a:t>Defined as presence of del(17p), and/or t(4;14), and/or t(14;16), and/or 1q21; </a:t>
            </a:r>
            <a:r>
              <a:rPr lang="en-US" sz="900" baseline="30000" dirty="0">
                <a:solidFill>
                  <a:srgbClr val="595454"/>
                </a:solidFill>
              </a:rPr>
              <a:t>d</a:t>
            </a:r>
            <a:r>
              <a:rPr lang="en-US" sz="900" dirty="0">
                <a:solidFill>
                  <a:srgbClr val="595454"/>
                </a:solidFill>
              </a:rPr>
              <a:t>21/41 patients were not tested or not evaluable because of insufficient bone marrow </a:t>
            </a:r>
            <a:r>
              <a:rPr lang="en-US" sz="900" dirty="0"/>
              <a:t>aspirate material for complete cytogenetic analysis.</a:t>
            </a:r>
          </a:p>
          <a:p>
            <a:pPr>
              <a:lnSpc>
                <a:spcPct val="100000"/>
              </a:lnSpc>
              <a:spcBef>
                <a:spcPts val="0"/>
              </a:spcBef>
            </a:pPr>
            <a:r>
              <a:rPr lang="en-US" sz="900" dirty="0">
                <a:latin typeface="+mj-lt"/>
              </a:rPr>
              <a:t>ECOG, Eastern Cooperative Oncology Group; ISS, International Staging System; PS, performance status.</a:t>
            </a:r>
            <a:endParaRPr lang="en-US" sz="900" baseline="30000" dirty="0"/>
          </a:p>
        </p:txBody>
      </p:sp>
      <p:sp>
        <p:nvSpPr>
          <p:cNvPr id="7" name="Footer Placeholder 6">
            <a:extLst>
              <a:ext uri="{FF2B5EF4-FFF2-40B4-BE49-F238E27FC236}">
                <a16:creationId xmlns:a16="http://schemas.microsoft.com/office/drawing/2014/main" id="{39240210-9BDE-D7FD-9F2D-CA9104E13FC5}"/>
              </a:ext>
            </a:extLst>
          </p:cNvPr>
          <p:cNvSpPr>
            <a:spLocks noGrp="1"/>
          </p:cNvSpPr>
          <p:nvPr>
            <p:ph type="ftr" sz="quarter" idx="3"/>
          </p:nvPr>
        </p:nvSpPr>
        <p:spPr/>
        <p:txBody>
          <a:bodyPr/>
          <a:lstStyle/>
          <a:p>
            <a:r>
              <a:rPr lang="en-US" dirty="0" err="1"/>
              <a:t>aData</a:t>
            </a:r>
            <a:r>
              <a:rPr lang="en-US" dirty="0"/>
              <a:t> cutoff: August 1, 2022; b1/41 patients were missing; </a:t>
            </a:r>
            <a:r>
              <a:rPr lang="en-US" dirty="0" err="1"/>
              <a:t>cDefined</a:t>
            </a:r>
            <a:r>
              <a:rPr lang="en-US" dirty="0"/>
              <a:t> as presence of del(17p), and/or t(4;14), and/or t(14;16), and/or 1q21; d21/41 patients were not tested or not evaluable because of insufficient bone marrow aspirate material for complete cytogenetic analysis.</a:t>
            </a:r>
          </a:p>
          <a:p>
            <a:r>
              <a:rPr lang="en-US" dirty="0" err="1"/>
              <a:t>ECOG</a:t>
            </a:r>
            <a:r>
              <a:rPr lang="en-US" dirty="0"/>
              <a:t>, Eastern Cooperative Oncology Group; ISS, International Staging System; PS, performance status.</a:t>
            </a:r>
          </a:p>
        </p:txBody>
      </p:sp>
      <p:sp>
        <p:nvSpPr>
          <p:cNvPr id="8" name="Rectangle 7">
            <a:extLst>
              <a:ext uri="{FF2B5EF4-FFF2-40B4-BE49-F238E27FC236}">
                <a16:creationId xmlns:a16="http://schemas.microsoft.com/office/drawing/2014/main" id="{3633CAF9-9E40-8E3B-A4FF-1DB69D3C77AC}"/>
              </a:ext>
            </a:extLst>
          </p:cNvPr>
          <p:cNvSpPr/>
          <p:nvPr/>
        </p:nvSpPr>
        <p:spPr>
          <a:xfrm>
            <a:off x="1859355" y="5607370"/>
            <a:ext cx="8497353" cy="301939"/>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ustDataLst>
      <p:tags r:id="rId1"/>
    </p:custDataLst>
    <p:extLst>
      <p:ext uri="{BB962C8B-B14F-4D97-AF65-F5344CB8AC3E}">
        <p14:creationId xmlns:p14="http://schemas.microsoft.com/office/powerpoint/2010/main" val="10155228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99505"/>
            <a:ext cx="10744200" cy="931463"/>
          </a:xfrm>
        </p:spPr>
        <p:txBody>
          <a:bodyPr>
            <a:normAutofit/>
          </a:bodyPr>
          <a:lstStyle/>
          <a:p>
            <a:r>
              <a:rPr lang="en-US" sz="2400" dirty="0"/>
              <a:t>Baseline Characteristics </a:t>
            </a:r>
            <a:br>
              <a:rPr lang="en-US" sz="2400" dirty="0"/>
            </a:br>
            <a:r>
              <a:rPr lang="en-US" sz="2400" dirty="0"/>
              <a:t>Cohort I (anti-BCMA-exposed cohort)</a:t>
            </a:r>
          </a:p>
        </p:txBody>
      </p:sp>
      <p:graphicFrame>
        <p:nvGraphicFramePr>
          <p:cNvPr id="6" name="Table 5">
            <a:extLst>
              <a:ext uri="{FF2B5EF4-FFF2-40B4-BE49-F238E27FC236}">
                <a16:creationId xmlns:a16="http://schemas.microsoft.com/office/drawing/2014/main" id="{18C3B06B-140A-4CE6-8520-19D966A3D73D}"/>
              </a:ext>
            </a:extLst>
          </p:cNvPr>
          <p:cNvGraphicFramePr>
            <a:graphicFrameLocks noGrp="1"/>
          </p:cNvGraphicFramePr>
          <p:nvPr/>
        </p:nvGraphicFramePr>
        <p:xfrm>
          <a:off x="1859355" y="1332971"/>
          <a:ext cx="8497353" cy="4584131"/>
        </p:xfrm>
        <a:graphic>
          <a:graphicData uri="http://schemas.openxmlformats.org/drawingml/2006/table">
            <a:tbl>
              <a:tblPr firstRow="1">
                <a:tableStyleId>{793D81CF-94F2-401A-BA57-92F5A7B2D0C5}</a:tableStyleId>
              </a:tblPr>
              <a:tblGrid>
                <a:gridCol w="5635790">
                  <a:extLst>
                    <a:ext uri="{9D8B030D-6E8A-4147-A177-3AD203B41FA5}">
                      <a16:colId xmlns:a16="http://schemas.microsoft.com/office/drawing/2014/main" val="20000"/>
                    </a:ext>
                  </a:extLst>
                </a:gridCol>
                <a:gridCol w="2861563">
                  <a:extLst>
                    <a:ext uri="{9D8B030D-6E8A-4147-A177-3AD203B41FA5}">
                      <a16:colId xmlns:a16="http://schemas.microsoft.com/office/drawing/2014/main" val="20001"/>
                    </a:ext>
                  </a:extLst>
                </a:gridCol>
              </a:tblGrid>
              <a:tr h="403930">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indent="0" algn="l">
                        <a:lnSpc>
                          <a:spcPct val="100000"/>
                        </a:lnSpc>
                        <a:spcBef>
                          <a:spcPts val="0"/>
                        </a:spcBef>
                        <a:spcAft>
                          <a:spcPts val="200"/>
                        </a:spcAft>
                        <a:tabLst/>
                      </a:pPr>
                      <a:r>
                        <a:rPr lang="en-US" sz="1400" b="1" kern="1200" noProof="0" dirty="0">
                          <a:solidFill>
                            <a:srgbClr val="595454"/>
                          </a:solidFill>
                          <a:latin typeface="+mn-lt"/>
                          <a:ea typeface="+mn-ea"/>
                          <a:cs typeface="+mn-cs"/>
                        </a:rPr>
                        <a:t>Characteristic</a:t>
                      </a:r>
                      <a:r>
                        <a:rPr lang="en-US" sz="1400" b="1" kern="1200" baseline="30000" noProof="0" dirty="0">
                          <a:solidFill>
                            <a:schemeClr val="tx1"/>
                          </a:solidFill>
                          <a:latin typeface="+mn-lt"/>
                          <a:ea typeface="+mn-ea"/>
                          <a:cs typeface="+mn-cs"/>
                        </a:rPr>
                        <a:t>a</a:t>
                      </a:r>
                      <a:endParaRPr lang="en-US" sz="1400" b="1" baseline="30000" noProof="0" dirty="0">
                        <a:solidFill>
                          <a:srgbClr val="595454"/>
                        </a:solidFill>
                        <a:latin typeface="+mn-lt"/>
                        <a:ea typeface="MS Mincho"/>
                        <a:cs typeface="Times New Roman"/>
                      </a:endParaRPr>
                    </a:p>
                  </a:txBody>
                  <a:tcPr marL="121888" marR="121888" marT="45708" marB="457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EE7E7"/>
                    </a:solid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marR="0" lvl="0" indent="0" algn="ctr" defTabSz="1219170" rtl="0" eaLnBrk="1" fontAlgn="auto" latinLnBrk="0" hangingPunct="1">
                        <a:lnSpc>
                          <a:spcPct val="100000"/>
                        </a:lnSpc>
                        <a:spcBef>
                          <a:spcPts val="0"/>
                        </a:spcBef>
                        <a:spcAft>
                          <a:spcPts val="200"/>
                        </a:spcAft>
                        <a:buClrTx/>
                        <a:buSzTx/>
                        <a:buFontTx/>
                        <a:buNone/>
                        <a:tabLst/>
                        <a:defRPr/>
                      </a:pPr>
                      <a:r>
                        <a:rPr kumimoji="0" lang="en-US" sz="1400" b="1" i="0" u="none" strike="noStrike" kern="1200" cap="none" spc="0" normalizeH="0" baseline="0" noProof="0" dirty="0">
                          <a:ln>
                            <a:noFill/>
                          </a:ln>
                          <a:solidFill>
                            <a:srgbClr val="595454"/>
                          </a:solidFill>
                          <a:effectLst/>
                          <a:uLnTx/>
                          <a:uFillTx/>
                          <a:latin typeface="+mn-lt"/>
                          <a:ea typeface="+mn-ea"/>
                          <a:cs typeface="+mn-cs"/>
                        </a:rPr>
                        <a:t>Anti-BCMA-exposed cohort</a:t>
                      </a:r>
                    </a:p>
                    <a:p>
                      <a:pPr marL="0" marR="0" lvl="0" indent="0" algn="ctr" defTabSz="1219170" rtl="0" eaLnBrk="1" fontAlgn="auto" latinLnBrk="0" hangingPunct="1">
                        <a:lnSpc>
                          <a:spcPct val="100000"/>
                        </a:lnSpc>
                        <a:spcBef>
                          <a:spcPts val="0"/>
                        </a:spcBef>
                        <a:spcAft>
                          <a:spcPts val="200"/>
                        </a:spcAft>
                        <a:buClrTx/>
                        <a:buSzTx/>
                        <a:buFontTx/>
                        <a:buNone/>
                        <a:tabLst/>
                        <a:defRPr/>
                      </a:pPr>
                      <a:r>
                        <a:rPr kumimoji="0" lang="en-US" sz="1400" b="1" i="0" u="none" strike="noStrike" kern="1200" cap="none" spc="0" normalizeH="0" baseline="0" noProof="0" dirty="0">
                          <a:ln>
                            <a:noFill/>
                          </a:ln>
                          <a:solidFill>
                            <a:srgbClr val="595454"/>
                          </a:solidFill>
                          <a:effectLst/>
                          <a:uLnTx/>
                          <a:uFillTx/>
                          <a:latin typeface="+mn-lt"/>
                          <a:ea typeface="+mn-ea"/>
                          <a:cs typeface="+mn-cs"/>
                        </a:rPr>
                        <a:t>IBER + DEX (N = 41)</a:t>
                      </a:r>
                    </a:p>
                  </a:txBody>
                  <a:tcPr marL="121888" marR="121888" marT="45708" marB="457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EE7E7"/>
                    </a:solidFill>
                  </a:tcPr>
                </a:tc>
                <a:extLst>
                  <a:ext uri="{0D108BD9-81ED-4DB2-BD59-A6C34878D82A}">
                    <a16:rowId xmlns:a16="http://schemas.microsoft.com/office/drawing/2014/main" val="10000"/>
                  </a:ext>
                </a:extLst>
              </a:tr>
              <a:tr h="310815">
                <a:tc>
                  <a:txBody>
                    <a:bodyPr/>
                    <a:lstStyle/>
                    <a:p>
                      <a:pPr marL="0" indent="0">
                        <a:lnSpc>
                          <a:spcPct val="100000"/>
                        </a:lnSpc>
                        <a:spcBef>
                          <a:spcPts val="0"/>
                        </a:spcBef>
                        <a:spcAft>
                          <a:spcPts val="0"/>
                        </a:spcAft>
                        <a:tabLst/>
                      </a:pPr>
                      <a:r>
                        <a:rPr lang="en-US" sz="1400" b="1" kern="1200" noProof="0" dirty="0">
                          <a:solidFill>
                            <a:schemeClr val="tx1"/>
                          </a:solidFill>
                          <a:latin typeface="+mn-lt"/>
                          <a:ea typeface="+mn-ea"/>
                          <a:cs typeface="+mn-cs"/>
                        </a:rPr>
                        <a:t>Age, median (range), years</a:t>
                      </a:r>
                    </a:p>
                  </a:txBody>
                  <a:tcPr marL="121920" marR="12192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kern="1200" noProof="0" dirty="0">
                          <a:solidFill>
                            <a:srgbClr val="595454"/>
                          </a:solidFill>
                          <a:effectLst/>
                          <a:latin typeface="+mn-lt"/>
                          <a:ea typeface="+mn-ea"/>
                          <a:cs typeface="+mn-cs"/>
                        </a:rPr>
                        <a:t>65 (50–78)</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41473420"/>
                  </a:ext>
                </a:extLst>
              </a:tr>
              <a:tr h="310815">
                <a:tc>
                  <a:txBody>
                    <a:bodyPr/>
                    <a:lstStyle/>
                    <a:p>
                      <a:pPr marL="0" indent="0" algn="l" defTabSz="1218895" rtl="0" eaLnBrk="1" latinLnBrk="0" hangingPunct="1">
                        <a:lnSpc>
                          <a:spcPct val="100000"/>
                        </a:lnSpc>
                        <a:spcBef>
                          <a:spcPts val="0"/>
                        </a:spcBef>
                        <a:spcAft>
                          <a:spcPts val="200"/>
                        </a:spcAft>
                        <a:tabLst/>
                      </a:pPr>
                      <a:r>
                        <a:rPr lang="en-US" sz="1400" b="1" kern="1200" noProof="0" dirty="0">
                          <a:solidFill>
                            <a:schemeClr val="tx1"/>
                          </a:solidFill>
                          <a:latin typeface="+mn-lt"/>
                          <a:ea typeface="+mn-ea"/>
                          <a:cs typeface="+mn-cs"/>
                        </a:rPr>
                        <a:t>Sex, female, n (%)</a:t>
                      </a:r>
                    </a:p>
                  </a:txBody>
                  <a:tcPr marL="121920" marR="12192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kern="1200" noProof="0" dirty="0">
                          <a:solidFill>
                            <a:srgbClr val="595454"/>
                          </a:solidFill>
                          <a:effectLst/>
                          <a:latin typeface="+mn-lt"/>
                          <a:ea typeface="+mn-ea"/>
                          <a:cs typeface="+mn-cs"/>
                        </a:rPr>
                        <a:t>21 (51.2)</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09868732"/>
                  </a:ext>
                </a:extLst>
              </a:tr>
              <a:tr h="310815">
                <a:tc>
                  <a:txBody>
                    <a:bodyPr/>
                    <a:lstStyle/>
                    <a:p>
                      <a:pPr marL="0" indent="0" algn="l" defTabSz="1218895" rtl="0" eaLnBrk="1" latinLnBrk="0" hangingPunct="1">
                        <a:lnSpc>
                          <a:spcPct val="100000"/>
                        </a:lnSpc>
                        <a:spcBef>
                          <a:spcPts val="0"/>
                        </a:spcBef>
                        <a:spcAft>
                          <a:spcPts val="200"/>
                        </a:spcAft>
                        <a:tabLst/>
                      </a:pPr>
                      <a:r>
                        <a:rPr lang="en-US" sz="1400" b="1" kern="1200" noProof="0" dirty="0">
                          <a:solidFill>
                            <a:schemeClr val="tx1"/>
                          </a:solidFill>
                          <a:latin typeface="+mn-lt"/>
                          <a:ea typeface="+mn-ea"/>
                          <a:cs typeface="+mn-cs"/>
                        </a:rPr>
                        <a:t>Time since initial diagnosis, median (range), years</a:t>
                      </a:r>
                    </a:p>
                  </a:txBody>
                  <a:tcPr marL="121920" marR="12192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kern="1200" noProof="0" dirty="0">
                          <a:solidFill>
                            <a:srgbClr val="595454"/>
                          </a:solidFill>
                          <a:effectLst/>
                          <a:latin typeface="+mn-lt"/>
                          <a:ea typeface="+mn-ea"/>
                          <a:cs typeface="+mn-cs"/>
                        </a:rPr>
                        <a:t>8.1 (0.6–24.8)</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11097598"/>
                  </a:ext>
                </a:extLst>
              </a:tr>
              <a:tr h="310815">
                <a:tc>
                  <a:txBody>
                    <a:bodyPr/>
                    <a:lstStyle/>
                    <a:p>
                      <a:pPr marL="0" indent="0" algn="l" defTabSz="1218895" rtl="0" eaLnBrk="1" latinLnBrk="0" hangingPunct="1">
                        <a:lnSpc>
                          <a:spcPct val="100000"/>
                        </a:lnSpc>
                        <a:spcBef>
                          <a:spcPts val="0"/>
                        </a:spcBef>
                        <a:spcAft>
                          <a:spcPts val="200"/>
                        </a:spcAft>
                        <a:tabLst/>
                      </a:pPr>
                      <a:r>
                        <a:rPr lang="en-US" sz="1400" b="1" kern="1200" noProof="0" dirty="0">
                          <a:solidFill>
                            <a:schemeClr val="tx1"/>
                          </a:solidFill>
                          <a:latin typeface="+mn-lt"/>
                          <a:ea typeface="+mn-ea"/>
                          <a:cs typeface="+mn-cs"/>
                        </a:rPr>
                        <a:t>ECOG PS score, n (%)</a:t>
                      </a:r>
                    </a:p>
                  </a:txBody>
                  <a:tcPr marL="121920" marR="12192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lnSpc>
                          <a:spcPct val="100000"/>
                        </a:lnSpc>
                        <a:spcBef>
                          <a:spcPts val="0"/>
                        </a:spcBef>
                        <a:spcAft>
                          <a:spcPts val="0"/>
                        </a:spcAft>
                      </a:pPr>
                      <a:endParaRPr lang="en-US" sz="1400" b="0" kern="1200" noProof="0" dirty="0">
                        <a:solidFill>
                          <a:srgbClr val="595454"/>
                        </a:solidFill>
                        <a:effectLst/>
                        <a:latin typeface="+mn-lt"/>
                        <a:ea typeface="+mn-ea"/>
                        <a:cs typeface="+mn-cs"/>
                      </a:endParaRP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539578261"/>
                  </a:ext>
                </a:extLst>
              </a:tr>
              <a:tr h="310815">
                <a:tc>
                  <a:txBody>
                    <a:bodyPr/>
                    <a:lstStyle/>
                    <a:p>
                      <a:pPr marL="174625" marR="0" lvl="1" indent="0" algn="just">
                        <a:lnSpc>
                          <a:spcPct val="100000"/>
                        </a:lnSpc>
                        <a:spcBef>
                          <a:spcPts val="300"/>
                        </a:spcBef>
                        <a:spcAft>
                          <a:spcPts val="300"/>
                        </a:spcAft>
                      </a:pPr>
                      <a:r>
                        <a:rPr lang="en-US" sz="1400" b="0" kern="1200" noProof="0" dirty="0">
                          <a:solidFill>
                            <a:schemeClr val="tx1"/>
                          </a:solidFill>
                          <a:latin typeface="+mn-lt"/>
                          <a:ea typeface="+mn-ea"/>
                          <a:cs typeface="+mn-cs"/>
                        </a:rPr>
                        <a:t>0</a:t>
                      </a:r>
                    </a:p>
                  </a:txBody>
                  <a:tcPr marL="122400" marR="12240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kern="1200" noProof="0" dirty="0">
                          <a:solidFill>
                            <a:srgbClr val="595454"/>
                          </a:solidFill>
                          <a:effectLst/>
                          <a:latin typeface="+mn-lt"/>
                          <a:ea typeface="+mn-ea"/>
                          <a:cs typeface="+mn-cs"/>
                        </a:rPr>
                        <a:t>10 (24.4)</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2891575553"/>
                  </a:ext>
                </a:extLst>
              </a:tr>
              <a:tr h="310815">
                <a:tc>
                  <a:txBody>
                    <a:bodyPr/>
                    <a:lstStyle/>
                    <a:p>
                      <a:pPr marL="268288" marR="0" lvl="1" indent="-93663" algn="just">
                        <a:lnSpc>
                          <a:spcPct val="100000"/>
                        </a:lnSpc>
                        <a:spcBef>
                          <a:spcPts val="300"/>
                        </a:spcBef>
                        <a:spcAft>
                          <a:spcPts val="300"/>
                        </a:spcAft>
                      </a:pPr>
                      <a:r>
                        <a:rPr lang="en-US" sz="1400" b="0" kern="1200" noProof="0" dirty="0">
                          <a:solidFill>
                            <a:schemeClr val="tx1"/>
                          </a:solidFill>
                          <a:latin typeface="+mn-lt"/>
                          <a:ea typeface="+mn-ea"/>
                          <a:cs typeface="+mn-cs"/>
                        </a:rPr>
                        <a:t>1</a:t>
                      </a:r>
                    </a:p>
                  </a:txBody>
                  <a:tcPr marL="122400" marR="12240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kern="1200" noProof="0" dirty="0">
                          <a:solidFill>
                            <a:srgbClr val="595454"/>
                          </a:solidFill>
                          <a:effectLst/>
                          <a:latin typeface="+mn-lt"/>
                          <a:ea typeface="+mn-ea"/>
                          <a:cs typeface="+mn-cs"/>
                        </a:rPr>
                        <a:t>28 (68.3)</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9422451"/>
                  </a:ext>
                </a:extLst>
              </a:tr>
              <a:tr h="310815">
                <a:tc>
                  <a:txBody>
                    <a:bodyPr/>
                    <a:lstStyle/>
                    <a:p>
                      <a:pPr marL="268288" marR="0" lvl="1" indent="-93663" algn="just">
                        <a:lnSpc>
                          <a:spcPct val="100000"/>
                        </a:lnSpc>
                        <a:spcBef>
                          <a:spcPts val="300"/>
                        </a:spcBef>
                        <a:spcAft>
                          <a:spcPts val="300"/>
                        </a:spcAft>
                      </a:pPr>
                      <a:r>
                        <a:rPr lang="en-US" sz="1400" b="0" kern="1200" noProof="0" dirty="0">
                          <a:solidFill>
                            <a:schemeClr val="tx1"/>
                          </a:solidFill>
                          <a:latin typeface="+mn-lt"/>
                          <a:ea typeface="+mn-ea"/>
                          <a:cs typeface="+mn-cs"/>
                        </a:rPr>
                        <a:t>2</a:t>
                      </a:r>
                    </a:p>
                  </a:txBody>
                  <a:tcPr marL="122400" marR="12240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kern="1200" noProof="0" dirty="0">
                          <a:solidFill>
                            <a:srgbClr val="595454"/>
                          </a:solidFill>
                          <a:effectLst/>
                          <a:latin typeface="+mn-lt"/>
                          <a:ea typeface="+mn-ea"/>
                          <a:cs typeface="+mn-cs"/>
                        </a:rPr>
                        <a:t>3 (7.3)</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89313263"/>
                  </a:ext>
                </a:extLst>
              </a:tr>
              <a:tr h="310815">
                <a:tc>
                  <a:txBody>
                    <a:bodyPr/>
                    <a:lstStyle/>
                    <a:p>
                      <a:pPr marL="0" marR="0" algn="just">
                        <a:lnSpc>
                          <a:spcPct val="100000"/>
                        </a:lnSpc>
                        <a:spcBef>
                          <a:spcPts val="300"/>
                        </a:spcBef>
                        <a:spcAft>
                          <a:spcPts val="300"/>
                        </a:spcAft>
                      </a:pPr>
                      <a:r>
                        <a:rPr lang="en-US" sz="1400" b="1" kern="1200" noProof="0" dirty="0">
                          <a:solidFill>
                            <a:schemeClr val="tx1"/>
                          </a:solidFill>
                          <a:latin typeface="+mn-lt"/>
                          <a:ea typeface="+mn-ea"/>
                          <a:cs typeface="+mn-cs"/>
                        </a:rPr>
                        <a:t>ISS stage at study entry,</a:t>
                      </a:r>
                      <a:r>
                        <a:rPr lang="en-US" sz="1400" b="1" kern="1200" baseline="30000" noProof="0" dirty="0">
                          <a:solidFill>
                            <a:schemeClr val="tx1"/>
                          </a:solidFill>
                          <a:latin typeface="+mn-lt"/>
                          <a:ea typeface="+mn-ea"/>
                          <a:cs typeface="+mn-cs"/>
                        </a:rPr>
                        <a:t>b</a:t>
                      </a:r>
                      <a:r>
                        <a:rPr lang="en-US" sz="1400" b="1" kern="1200" noProof="0" dirty="0">
                          <a:solidFill>
                            <a:schemeClr val="tx1"/>
                          </a:solidFill>
                          <a:latin typeface="+mn-lt"/>
                          <a:ea typeface="+mn-ea"/>
                          <a:cs typeface="+mn-cs"/>
                        </a:rPr>
                        <a:t> n (%)</a:t>
                      </a:r>
                    </a:p>
                  </a:txBody>
                  <a:tcPr marL="122400" marR="12240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lnSpc>
                          <a:spcPct val="100000"/>
                        </a:lnSpc>
                        <a:spcBef>
                          <a:spcPts val="0"/>
                        </a:spcBef>
                        <a:spcAft>
                          <a:spcPts val="0"/>
                        </a:spcAft>
                      </a:pPr>
                      <a:endParaRPr lang="en-US" sz="1400" b="0" kern="1200" noProof="0" dirty="0">
                        <a:solidFill>
                          <a:srgbClr val="595454"/>
                        </a:solidFill>
                        <a:effectLst/>
                        <a:latin typeface="+mn-lt"/>
                        <a:ea typeface="+mn-ea"/>
                        <a:cs typeface="+mn-cs"/>
                      </a:endParaRP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2200646861"/>
                  </a:ext>
                </a:extLst>
              </a:tr>
              <a:tr h="310815">
                <a:tc>
                  <a:txBody>
                    <a:bodyPr/>
                    <a:lstStyle/>
                    <a:p>
                      <a:pPr marL="268288" marR="0" lvl="1" indent="-93663" algn="just">
                        <a:lnSpc>
                          <a:spcPct val="100000"/>
                        </a:lnSpc>
                        <a:spcBef>
                          <a:spcPts val="300"/>
                        </a:spcBef>
                        <a:spcAft>
                          <a:spcPts val="300"/>
                        </a:spcAft>
                      </a:pPr>
                      <a:r>
                        <a:rPr lang="en-US" sz="1400" b="0" kern="1200" noProof="0" dirty="0">
                          <a:solidFill>
                            <a:schemeClr val="tx1"/>
                          </a:solidFill>
                          <a:latin typeface="+mn-lt"/>
                          <a:ea typeface="+mn-ea"/>
                          <a:cs typeface="+mn-cs"/>
                        </a:rPr>
                        <a:t>I</a:t>
                      </a:r>
                    </a:p>
                  </a:txBody>
                  <a:tcPr marL="122400" marR="12240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kern="1200" noProof="0" dirty="0">
                          <a:solidFill>
                            <a:srgbClr val="595454"/>
                          </a:solidFill>
                          <a:effectLst/>
                          <a:latin typeface="+mn-lt"/>
                          <a:ea typeface="+mn-ea"/>
                          <a:cs typeface="+mn-cs"/>
                        </a:rPr>
                        <a:t>24 (58.5)</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4127298372"/>
                  </a:ext>
                </a:extLst>
              </a:tr>
              <a:tr h="310815">
                <a:tc>
                  <a:txBody>
                    <a:bodyPr/>
                    <a:lstStyle/>
                    <a:p>
                      <a:pPr marL="268288" marR="0" lvl="1" indent="-93663" algn="just">
                        <a:lnSpc>
                          <a:spcPct val="100000"/>
                        </a:lnSpc>
                        <a:spcBef>
                          <a:spcPts val="300"/>
                        </a:spcBef>
                        <a:spcAft>
                          <a:spcPts val="300"/>
                        </a:spcAft>
                      </a:pPr>
                      <a:r>
                        <a:rPr lang="en-US" sz="1400" b="0" kern="1200" noProof="0" dirty="0">
                          <a:solidFill>
                            <a:schemeClr val="tx1"/>
                          </a:solidFill>
                          <a:latin typeface="+mn-lt"/>
                          <a:ea typeface="+mn-ea"/>
                          <a:cs typeface="+mn-cs"/>
                        </a:rPr>
                        <a:t>II</a:t>
                      </a:r>
                    </a:p>
                  </a:txBody>
                  <a:tcPr marL="122400" marR="12240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kern="1200" noProof="0" dirty="0">
                          <a:solidFill>
                            <a:srgbClr val="595454"/>
                          </a:solidFill>
                          <a:effectLst/>
                          <a:latin typeface="+mn-lt"/>
                          <a:ea typeface="+mn-ea"/>
                          <a:cs typeface="+mn-cs"/>
                        </a:rPr>
                        <a:t>9 (22.0)</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576943649"/>
                  </a:ext>
                </a:extLst>
              </a:tr>
              <a:tr h="310815">
                <a:tc>
                  <a:txBody>
                    <a:bodyPr/>
                    <a:lstStyle/>
                    <a:p>
                      <a:pPr marL="174625" marR="0" lvl="1" indent="-174625" algn="just">
                        <a:lnSpc>
                          <a:spcPct val="100000"/>
                        </a:lnSpc>
                        <a:spcBef>
                          <a:spcPts val="300"/>
                        </a:spcBef>
                        <a:spcAft>
                          <a:spcPts val="300"/>
                        </a:spcAft>
                      </a:pPr>
                      <a:r>
                        <a:rPr lang="en-US" sz="1400" b="0" kern="1200" noProof="0" dirty="0">
                          <a:solidFill>
                            <a:schemeClr val="tx1"/>
                          </a:solidFill>
                          <a:latin typeface="+mn-lt"/>
                          <a:ea typeface="+mn-ea"/>
                          <a:cs typeface="+mn-cs"/>
                        </a:rPr>
                        <a:t>	III</a:t>
                      </a:r>
                    </a:p>
                  </a:txBody>
                  <a:tcPr marL="122400" marR="12240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kern="1200" noProof="0" dirty="0">
                          <a:solidFill>
                            <a:srgbClr val="595454"/>
                          </a:solidFill>
                          <a:effectLst/>
                          <a:latin typeface="+mn-lt"/>
                          <a:ea typeface="+mn-ea"/>
                          <a:cs typeface="+mn-cs"/>
                        </a:rPr>
                        <a:t>7 (17.1)</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11893590"/>
                  </a:ext>
                </a:extLst>
              </a:tr>
              <a:tr h="310815">
                <a:tc>
                  <a:txBody>
                    <a:bodyPr/>
                    <a:lstStyle/>
                    <a:p>
                      <a:pPr marL="0" marR="0" algn="just">
                        <a:lnSpc>
                          <a:spcPct val="100000"/>
                        </a:lnSpc>
                        <a:spcBef>
                          <a:spcPts val="300"/>
                        </a:spcBef>
                        <a:spcAft>
                          <a:spcPts val="300"/>
                        </a:spcAft>
                      </a:pPr>
                      <a:r>
                        <a:rPr lang="en-US" sz="1400" b="1" kern="1200" noProof="0" dirty="0">
                          <a:solidFill>
                            <a:schemeClr val="tx1"/>
                          </a:solidFill>
                          <a:latin typeface="+mn-lt"/>
                          <a:ea typeface="+mn-ea"/>
                          <a:cs typeface="+mn-cs"/>
                        </a:rPr>
                        <a:t>Presence of extramedullary plasmacytoma, n (%)</a:t>
                      </a:r>
                    </a:p>
                  </a:txBody>
                  <a:tcPr marL="122400" marR="12240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kern="1200" noProof="0" dirty="0">
                          <a:solidFill>
                            <a:srgbClr val="595454"/>
                          </a:solidFill>
                          <a:effectLst/>
                          <a:latin typeface="+mn-lt"/>
                          <a:ea typeface="+mn-ea"/>
                          <a:cs typeface="+mn-cs"/>
                        </a:rPr>
                        <a:t>8 (19.5)</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3"/>
                  </a:ext>
                </a:extLst>
              </a:tr>
              <a:tr h="310815">
                <a:tc>
                  <a:txBody>
                    <a:bodyPr/>
                    <a:lstStyle/>
                    <a:p>
                      <a:pPr marL="0" marR="0" algn="just">
                        <a:lnSpc>
                          <a:spcPct val="100000"/>
                        </a:lnSpc>
                        <a:spcBef>
                          <a:spcPts val="300"/>
                        </a:spcBef>
                        <a:spcAft>
                          <a:spcPts val="300"/>
                        </a:spcAft>
                      </a:pPr>
                      <a:r>
                        <a:rPr lang="en-US" sz="1400" b="1" kern="1200" noProof="0" dirty="0">
                          <a:solidFill>
                            <a:schemeClr val="tx1"/>
                          </a:solidFill>
                          <a:latin typeface="+mn-lt"/>
                          <a:ea typeface="+mn-ea"/>
                          <a:cs typeface="+mn-cs"/>
                        </a:rPr>
                        <a:t>High-risk cytogenetics,</a:t>
                      </a:r>
                      <a:r>
                        <a:rPr lang="en-US" sz="1400" b="1" kern="1200" baseline="30000" noProof="0" dirty="0">
                          <a:solidFill>
                            <a:schemeClr val="tx1"/>
                          </a:solidFill>
                          <a:latin typeface="+mn-lt"/>
                          <a:ea typeface="+mn-ea"/>
                          <a:cs typeface="+mn-cs"/>
                        </a:rPr>
                        <a:t>c</a:t>
                      </a:r>
                      <a:r>
                        <a:rPr lang="en-US" sz="1400" b="1" kern="1200" noProof="0" dirty="0">
                          <a:solidFill>
                            <a:schemeClr val="tx1"/>
                          </a:solidFill>
                          <a:latin typeface="+mn-lt"/>
                          <a:ea typeface="+mn-ea"/>
                          <a:cs typeface="+mn-cs"/>
                        </a:rPr>
                        <a:t> n (%)</a:t>
                      </a:r>
                    </a:p>
                  </a:txBody>
                  <a:tcPr marL="12240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kern="1200" noProof="0" dirty="0">
                          <a:solidFill>
                            <a:srgbClr val="595454"/>
                          </a:solidFill>
                          <a:effectLst/>
                          <a:latin typeface="+mn-lt"/>
                          <a:ea typeface="+mn-ea"/>
                          <a:cs typeface="+mn-cs"/>
                        </a:rPr>
                        <a:t>14 (34.1)</a:t>
                      </a:r>
                      <a:r>
                        <a:rPr lang="en-US" sz="1400" b="0" kern="1200" baseline="30000" noProof="0" dirty="0">
                          <a:solidFill>
                            <a:srgbClr val="595454"/>
                          </a:solidFill>
                          <a:effectLst/>
                          <a:latin typeface="+mn-lt"/>
                          <a:ea typeface="+mn-ea"/>
                          <a:cs typeface="+mn-cs"/>
                        </a:rPr>
                        <a:t>d</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4"/>
                  </a:ext>
                </a:extLst>
              </a:tr>
            </a:tbl>
          </a:graphicData>
        </a:graphic>
      </p:graphicFrame>
      <p:sp>
        <p:nvSpPr>
          <p:cNvPr id="5" name="Text Placeholder 8">
            <a:extLst>
              <a:ext uri="{FF2B5EF4-FFF2-40B4-BE49-F238E27FC236}">
                <a16:creationId xmlns:a16="http://schemas.microsoft.com/office/drawing/2014/main" id="{35CADC9B-CA95-4114-F0BC-16CE13223461}"/>
              </a:ext>
            </a:extLst>
          </p:cNvPr>
          <p:cNvSpPr txBox="1">
            <a:spLocks/>
          </p:cNvSpPr>
          <p:nvPr/>
        </p:nvSpPr>
        <p:spPr>
          <a:xfrm>
            <a:off x="347223" y="7454610"/>
            <a:ext cx="11268953" cy="516192"/>
          </a:xfrm>
          <a:prstGeom prst="rect">
            <a:avLst/>
          </a:prstGeom>
        </p:spPr>
        <p:txBody>
          <a:bodyPr vert="horz" wrap="square" lIns="126000" tIns="54000" rIns="91440" bIns="45720" rtlCol="0" anchor="b">
            <a:spAutoFit/>
          </a:bodyPr>
          <a:lstStyle>
            <a:lvl1pPr marL="0" indent="0" algn="l" defTabSz="1219170" rtl="0" eaLnBrk="1" latinLnBrk="0" hangingPunct="1">
              <a:lnSpc>
                <a:spcPct val="90000"/>
              </a:lnSpc>
              <a:spcBef>
                <a:spcPts val="400"/>
              </a:spcBef>
              <a:spcAft>
                <a:spcPts val="0"/>
              </a:spcAft>
              <a:buClr>
                <a:schemeClr val="tx2"/>
              </a:buClr>
              <a:buFont typeface="Arial" panose="020B0604020202020204" pitchFamily="34" charset="0"/>
              <a:buNone/>
              <a:defRPr sz="1067" b="0" kern="1200">
                <a:solidFill>
                  <a:schemeClr val="tx1"/>
                </a:solidFill>
                <a:latin typeface="+mn-lt"/>
                <a:ea typeface="+mn-ea"/>
                <a:cs typeface="+mn-cs"/>
              </a:defRPr>
            </a:lvl1pPr>
            <a:lvl2pPr marL="219075" indent="-219075" algn="l" defTabSz="1219170" rtl="0" eaLnBrk="1" latinLnBrk="0" hangingPunct="1">
              <a:lnSpc>
                <a:spcPct val="90000"/>
              </a:lnSpc>
              <a:spcBef>
                <a:spcPts val="0"/>
              </a:spcBef>
              <a:spcAft>
                <a:spcPts val="600"/>
              </a:spcAft>
              <a:buClr>
                <a:schemeClr val="tx2"/>
              </a:buClr>
              <a:buFont typeface="Arial" panose="020B0604020202020204" pitchFamily="34" charset="0"/>
              <a:buChar char="•"/>
              <a:defRPr sz="2000" kern="1200">
                <a:solidFill>
                  <a:schemeClr val="tx1"/>
                </a:solidFill>
                <a:latin typeface="Trebuchet MS" panose="020B0603020202020204" pitchFamily="34" charset="0"/>
                <a:ea typeface="+mn-ea"/>
                <a:cs typeface="Arial" panose="020B0604020202020204" pitchFamily="34" charset="0"/>
              </a:defRPr>
            </a:lvl2pPr>
            <a:lvl3pPr marL="484188" indent="-250825" algn="l" defTabSz="1219170" rtl="0" eaLnBrk="1" latinLnBrk="0" hangingPunct="1">
              <a:lnSpc>
                <a:spcPct val="90000"/>
              </a:lnSpc>
              <a:spcBef>
                <a:spcPts val="0"/>
              </a:spcBef>
              <a:spcAft>
                <a:spcPts val="600"/>
              </a:spcAft>
              <a:buClr>
                <a:schemeClr val="tx2"/>
              </a:buClr>
              <a:buFont typeface="Arial" panose="020B0604020202020204" pitchFamily="34" charset="0"/>
              <a:buChar char="–"/>
              <a:defRPr sz="1800" kern="1200">
                <a:solidFill>
                  <a:schemeClr val="tx1"/>
                </a:solidFill>
                <a:latin typeface="Trebuchet MS" panose="020B0603020202020204" pitchFamily="34" charset="0"/>
                <a:ea typeface="+mn-ea"/>
                <a:cs typeface="Arial" panose="020B0604020202020204" pitchFamily="34" charset="0"/>
              </a:defRPr>
            </a:lvl3pPr>
            <a:lvl4pPr marL="636588" indent="-161925" algn="l" defTabSz="1219170" rtl="0" eaLnBrk="1" latinLnBrk="0" hangingPunct="1">
              <a:lnSpc>
                <a:spcPct val="90000"/>
              </a:lnSpc>
              <a:spcBef>
                <a:spcPts val="0"/>
              </a:spcBef>
              <a:spcAft>
                <a:spcPts val="600"/>
              </a:spcAft>
              <a:buClr>
                <a:schemeClr val="tx2"/>
              </a:buClr>
              <a:buFont typeface="Arial" panose="020B0604020202020204" pitchFamily="34" charset="0"/>
              <a:buChar char="•"/>
              <a:defRPr sz="1600" kern="1200">
                <a:solidFill>
                  <a:schemeClr val="tx1"/>
                </a:solidFill>
                <a:latin typeface="Trebuchet MS" panose="020B0603020202020204" pitchFamily="34" charset="0"/>
                <a:ea typeface="+mn-ea"/>
                <a:cs typeface="Arial" panose="020B0604020202020204" pitchFamily="34" charset="0"/>
              </a:defRPr>
            </a:lvl4pPr>
            <a:lvl5pPr marL="833438" indent="-182563" algn="l" defTabSz="1219170" rtl="0" eaLnBrk="1" latinLnBrk="0" hangingPunct="1">
              <a:lnSpc>
                <a:spcPct val="90000"/>
              </a:lnSpc>
              <a:spcBef>
                <a:spcPts val="0"/>
              </a:spcBef>
              <a:spcAft>
                <a:spcPts val="600"/>
              </a:spcAft>
              <a:buClr>
                <a:schemeClr val="tx2"/>
              </a:buClr>
              <a:buFont typeface="Arial" panose="020B0604020202020204" pitchFamily="34" charset="0"/>
              <a:buChar char="–"/>
              <a:tabLst/>
              <a:defRPr sz="1400"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pPr>
              <a:lnSpc>
                <a:spcPct val="100000"/>
              </a:lnSpc>
              <a:spcBef>
                <a:spcPts val="0"/>
              </a:spcBef>
            </a:pPr>
            <a:r>
              <a:rPr lang="en-US" sz="900" baseline="30000" dirty="0">
                <a:solidFill>
                  <a:srgbClr val="595454"/>
                </a:solidFill>
              </a:rPr>
              <a:t>a</a:t>
            </a:r>
            <a:r>
              <a:rPr lang="en-US" sz="900" dirty="0">
                <a:solidFill>
                  <a:srgbClr val="595454"/>
                </a:solidFill>
              </a:rPr>
              <a:t>Data cutoff: August 1, 2022;</a:t>
            </a:r>
            <a:r>
              <a:rPr lang="en-US" sz="900" baseline="30000" dirty="0">
                <a:solidFill>
                  <a:srgbClr val="595454"/>
                </a:solidFill>
              </a:rPr>
              <a:t> b</a:t>
            </a:r>
            <a:r>
              <a:rPr lang="en-US" sz="900" dirty="0">
                <a:solidFill>
                  <a:srgbClr val="595454"/>
                </a:solidFill>
              </a:rPr>
              <a:t>1/41 </a:t>
            </a:r>
            <a:r>
              <a:rPr lang="en-US" sz="900" dirty="0"/>
              <a:t>patients were missing</a:t>
            </a:r>
            <a:r>
              <a:rPr lang="en-US" sz="900" dirty="0">
                <a:solidFill>
                  <a:srgbClr val="595454"/>
                </a:solidFill>
              </a:rPr>
              <a:t>; </a:t>
            </a:r>
            <a:r>
              <a:rPr lang="en-US" sz="900" baseline="30000" dirty="0">
                <a:solidFill>
                  <a:srgbClr val="595454"/>
                </a:solidFill>
              </a:rPr>
              <a:t>c</a:t>
            </a:r>
            <a:r>
              <a:rPr lang="en-US" sz="900" dirty="0">
                <a:solidFill>
                  <a:srgbClr val="595454"/>
                </a:solidFill>
              </a:rPr>
              <a:t>Defined as presence of del(17p), and/or t(4;14), and/or t(14;16), and/or 1q21; </a:t>
            </a:r>
            <a:r>
              <a:rPr lang="en-US" sz="900" baseline="30000" dirty="0">
                <a:solidFill>
                  <a:srgbClr val="595454"/>
                </a:solidFill>
              </a:rPr>
              <a:t>d</a:t>
            </a:r>
            <a:r>
              <a:rPr lang="en-US" sz="900" dirty="0">
                <a:solidFill>
                  <a:srgbClr val="595454"/>
                </a:solidFill>
              </a:rPr>
              <a:t>21/41 patients were not tested or not evaluable because of insufficient bone marrow </a:t>
            </a:r>
            <a:r>
              <a:rPr lang="en-US" sz="900" dirty="0"/>
              <a:t>aspirate material for complete cytogenetic analysis.</a:t>
            </a:r>
          </a:p>
          <a:p>
            <a:pPr>
              <a:lnSpc>
                <a:spcPct val="100000"/>
              </a:lnSpc>
              <a:spcBef>
                <a:spcPts val="0"/>
              </a:spcBef>
            </a:pPr>
            <a:r>
              <a:rPr lang="en-US" sz="900" dirty="0">
                <a:latin typeface="+mj-lt"/>
              </a:rPr>
              <a:t>ECOG, Eastern Cooperative Oncology Group; ISS, International Staging System; PS, performance status.</a:t>
            </a:r>
            <a:endParaRPr lang="en-US" sz="900" baseline="30000" dirty="0"/>
          </a:p>
        </p:txBody>
      </p:sp>
      <p:sp>
        <p:nvSpPr>
          <p:cNvPr id="7" name="Footer Placeholder 6">
            <a:extLst>
              <a:ext uri="{FF2B5EF4-FFF2-40B4-BE49-F238E27FC236}">
                <a16:creationId xmlns:a16="http://schemas.microsoft.com/office/drawing/2014/main" id="{39240210-9BDE-D7FD-9F2D-CA9104E13FC5}"/>
              </a:ext>
            </a:extLst>
          </p:cNvPr>
          <p:cNvSpPr>
            <a:spLocks noGrp="1"/>
          </p:cNvSpPr>
          <p:nvPr>
            <p:ph type="ftr" sz="quarter" idx="3"/>
          </p:nvPr>
        </p:nvSpPr>
        <p:spPr/>
        <p:txBody>
          <a:bodyPr/>
          <a:lstStyle/>
          <a:p>
            <a:r>
              <a:rPr lang="en-US" dirty="0" err="1"/>
              <a:t>aData</a:t>
            </a:r>
            <a:r>
              <a:rPr lang="en-US" dirty="0"/>
              <a:t> cutoff: August 1, 2022; b1/41 patients were missing; </a:t>
            </a:r>
            <a:r>
              <a:rPr lang="en-US" dirty="0" err="1"/>
              <a:t>cDefined</a:t>
            </a:r>
            <a:r>
              <a:rPr lang="en-US" dirty="0"/>
              <a:t> as presence of del(17p), and/or t(4;14), and/or t(14;16), and/or 1q21; d21/41 patients were not tested or not evaluable because of insufficient bone marrow aspirate material for complete cytogenetic analysis.</a:t>
            </a:r>
          </a:p>
          <a:p>
            <a:r>
              <a:rPr lang="en-US" dirty="0" err="1"/>
              <a:t>ECOG</a:t>
            </a:r>
            <a:r>
              <a:rPr lang="en-US" dirty="0"/>
              <a:t>, Eastern Cooperative Oncology Group; ISS, International Staging System; PS, performance status.</a:t>
            </a:r>
          </a:p>
        </p:txBody>
      </p:sp>
      <p:sp>
        <p:nvSpPr>
          <p:cNvPr id="8" name="Rectangle 7">
            <a:extLst>
              <a:ext uri="{FF2B5EF4-FFF2-40B4-BE49-F238E27FC236}">
                <a16:creationId xmlns:a16="http://schemas.microsoft.com/office/drawing/2014/main" id="{3633CAF9-9E40-8E3B-A4FF-1DB69D3C77AC}"/>
              </a:ext>
            </a:extLst>
          </p:cNvPr>
          <p:cNvSpPr/>
          <p:nvPr/>
        </p:nvSpPr>
        <p:spPr>
          <a:xfrm>
            <a:off x="1859355" y="5297824"/>
            <a:ext cx="8497353" cy="301939"/>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ustDataLst>
      <p:tags r:id="rId1"/>
    </p:custDataLst>
    <p:extLst>
      <p:ext uri="{BB962C8B-B14F-4D97-AF65-F5344CB8AC3E}">
        <p14:creationId xmlns:p14="http://schemas.microsoft.com/office/powerpoint/2010/main" val="25829660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33796"/>
            <a:ext cx="10744200" cy="880800"/>
          </a:xfrm>
        </p:spPr>
        <p:txBody>
          <a:bodyPr>
            <a:normAutofit/>
          </a:bodyPr>
          <a:lstStyle/>
          <a:p>
            <a:r>
              <a:rPr lang="en-US" sz="2400" dirty="0"/>
              <a:t>Prior Therapies</a:t>
            </a:r>
            <a:br>
              <a:rPr lang="en-US" sz="2400" dirty="0"/>
            </a:br>
            <a:r>
              <a:rPr lang="en-US" sz="2400" dirty="0"/>
              <a:t>Cohort I (anti-BCMA-exposed cohort)</a:t>
            </a:r>
          </a:p>
        </p:txBody>
      </p:sp>
      <p:graphicFrame>
        <p:nvGraphicFramePr>
          <p:cNvPr id="8" name="Table 7">
            <a:extLst>
              <a:ext uri="{FF2B5EF4-FFF2-40B4-BE49-F238E27FC236}">
                <a16:creationId xmlns:a16="http://schemas.microsoft.com/office/drawing/2014/main" id="{3FE2BCA9-5DAE-4A06-B72B-2EE67894C954}"/>
              </a:ext>
            </a:extLst>
          </p:cNvPr>
          <p:cNvGraphicFramePr>
            <a:graphicFrameLocks noGrp="1"/>
          </p:cNvGraphicFramePr>
          <p:nvPr>
            <p:extLst>
              <p:ext uri="{D42A27DB-BD31-4B8C-83A1-F6EECF244321}">
                <p14:modId xmlns:p14="http://schemas.microsoft.com/office/powerpoint/2010/main" val="2390673801"/>
              </p:ext>
            </p:extLst>
          </p:nvPr>
        </p:nvGraphicFramePr>
        <p:xfrm>
          <a:off x="1848629" y="1331765"/>
          <a:ext cx="8494739" cy="4568336"/>
        </p:xfrm>
        <a:graphic>
          <a:graphicData uri="http://schemas.openxmlformats.org/drawingml/2006/table">
            <a:tbl>
              <a:tblPr firstRow="1">
                <a:tableStyleId>{793D81CF-94F2-401A-BA57-92F5A7B2D0C5}</a:tableStyleId>
              </a:tblPr>
              <a:tblGrid>
                <a:gridCol w="5622491">
                  <a:extLst>
                    <a:ext uri="{9D8B030D-6E8A-4147-A177-3AD203B41FA5}">
                      <a16:colId xmlns:a16="http://schemas.microsoft.com/office/drawing/2014/main" val="20000"/>
                    </a:ext>
                  </a:extLst>
                </a:gridCol>
                <a:gridCol w="2872248">
                  <a:extLst>
                    <a:ext uri="{9D8B030D-6E8A-4147-A177-3AD203B41FA5}">
                      <a16:colId xmlns:a16="http://schemas.microsoft.com/office/drawing/2014/main" val="20001"/>
                    </a:ext>
                  </a:extLst>
                </a:gridCol>
              </a:tblGrid>
              <a:tr h="347851">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indent="0" algn="l">
                        <a:lnSpc>
                          <a:spcPct val="100000"/>
                        </a:lnSpc>
                        <a:spcBef>
                          <a:spcPts val="0"/>
                        </a:spcBef>
                        <a:spcAft>
                          <a:spcPts val="200"/>
                        </a:spcAft>
                        <a:tabLst/>
                      </a:pPr>
                      <a:r>
                        <a:rPr lang="en-US" sz="1400" b="1" kern="1200" noProof="0" dirty="0">
                          <a:solidFill>
                            <a:srgbClr val="595454"/>
                          </a:solidFill>
                          <a:latin typeface="+mn-lt"/>
                          <a:ea typeface="+mn-ea"/>
                          <a:cs typeface="+mn-cs"/>
                        </a:rPr>
                        <a:t>Characteristic</a:t>
                      </a:r>
                      <a:r>
                        <a:rPr kumimoji="0" lang="en-US" sz="1400" b="1" i="0" u="none" strike="noStrike" kern="1200" cap="none" spc="0" normalizeH="0" baseline="30000" noProof="0" dirty="0">
                          <a:ln>
                            <a:noFill/>
                          </a:ln>
                          <a:solidFill>
                            <a:srgbClr val="595454"/>
                          </a:solidFill>
                          <a:effectLst/>
                          <a:uLnTx/>
                          <a:uFillTx/>
                          <a:latin typeface="+mn-lt"/>
                          <a:ea typeface="MS Mincho"/>
                          <a:cs typeface="+mn-cs"/>
                        </a:rPr>
                        <a:t>a</a:t>
                      </a:r>
                      <a:endParaRPr lang="en-US" sz="1400" b="1" baseline="30000" noProof="0" dirty="0">
                        <a:solidFill>
                          <a:srgbClr val="595454"/>
                        </a:solidFill>
                        <a:latin typeface="+mn-lt"/>
                        <a:ea typeface="MS Mincho"/>
                        <a:cs typeface="Times New Roman"/>
                      </a:endParaRPr>
                    </a:p>
                  </a:txBody>
                  <a:tcPr marL="121888" marR="121888" marT="45708" marB="457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rgbClr val="EEE7E7"/>
                    </a:solid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marR="0" lvl="0" indent="0" algn="ctr" defTabSz="1219170" rtl="0" eaLnBrk="1" fontAlgn="auto" latinLnBrk="0" hangingPunct="1">
                        <a:lnSpc>
                          <a:spcPct val="100000"/>
                        </a:lnSpc>
                        <a:spcBef>
                          <a:spcPts val="0"/>
                        </a:spcBef>
                        <a:spcAft>
                          <a:spcPts val="200"/>
                        </a:spcAft>
                        <a:buClrTx/>
                        <a:buSzTx/>
                        <a:buFontTx/>
                        <a:buNone/>
                        <a:tabLst/>
                        <a:defRPr/>
                      </a:pPr>
                      <a:r>
                        <a:rPr kumimoji="0" lang="en-US" sz="1400" b="1" i="0" u="none" strike="noStrike" kern="1200" cap="none" spc="0" normalizeH="0" baseline="0" noProof="0" dirty="0">
                          <a:ln>
                            <a:noFill/>
                          </a:ln>
                          <a:solidFill>
                            <a:srgbClr val="595454"/>
                          </a:solidFill>
                          <a:effectLst/>
                          <a:uLnTx/>
                          <a:uFillTx/>
                          <a:latin typeface="+mn-lt"/>
                          <a:ea typeface="+mn-ea"/>
                          <a:cs typeface="+mn-cs"/>
                        </a:rPr>
                        <a:t>Anti-BCMA-exposed cohort</a:t>
                      </a:r>
                    </a:p>
                    <a:p>
                      <a:pPr marL="0" marR="0" lvl="0" indent="0" algn="ctr" defTabSz="1219170" rtl="0" eaLnBrk="1" fontAlgn="auto" latinLnBrk="0" hangingPunct="1">
                        <a:lnSpc>
                          <a:spcPct val="100000"/>
                        </a:lnSpc>
                        <a:spcBef>
                          <a:spcPts val="0"/>
                        </a:spcBef>
                        <a:spcAft>
                          <a:spcPts val="200"/>
                        </a:spcAft>
                        <a:buClrTx/>
                        <a:buSzTx/>
                        <a:buFontTx/>
                        <a:buNone/>
                        <a:tabLst/>
                        <a:defRPr/>
                      </a:pPr>
                      <a:r>
                        <a:rPr kumimoji="0" lang="en-US" sz="1400" b="1" i="0" u="none" strike="noStrike" kern="1200" cap="none" spc="0" normalizeH="0" baseline="0" noProof="0" dirty="0">
                          <a:ln>
                            <a:noFill/>
                          </a:ln>
                          <a:solidFill>
                            <a:srgbClr val="595454"/>
                          </a:solidFill>
                          <a:effectLst/>
                          <a:uLnTx/>
                          <a:uFillTx/>
                          <a:latin typeface="+mn-lt"/>
                          <a:ea typeface="+mn-ea"/>
                          <a:cs typeface="+mn-cs"/>
                        </a:rPr>
                        <a:t>IBER + DEX (N = 41)</a:t>
                      </a:r>
                    </a:p>
                  </a:txBody>
                  <a:tcPr marL="121888" marR="121888" marT="45708" marB="457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rgbClr val="EEE7E7"/>
                    </a:solidFill>
                  </a:tcPr>
                </a:tc>
                <a:extLst>
                  <a:ext uri="{0D108BD9-81ED-4DB2-BD59-A6C34878D82A}">
                    <a16:rowId xmlns:a16="http://schemas.microsoft.com/office/drawing/2014/main" val="2864583311"/>
                  </a:ext>
                </a:extLst>
              </a:tr>
              <a:tr h="309600">
                <a:tc>
                  <a:txBody>
                    <a:bodyPr/>
                    <a:lstStyle/>
                    <a:p>
                      <a:pPr marL="0" indent="0">
                        <a:lnSpc>
                          <a:spcPct val="78000"/>
                        </a:lnSpc>
                        <a:spcBef>
                          <a:spcPts val="0"/>
                        </a:spcBef>
                        <a:spcAft>
                          <a:spcPts val="0"/>
                        </a:spcAft>
                        <a:tabLst/>
                      </a:pPr>
                      <a:r>
                        <a:rPr lang="en-US" sz="1400" b="1" i="0" strike="noStrike" noProof="0" dirty="0">
                          <a:solidFill>
                            <a:schemeClr val="tx1"/>
                          </a:solidFill>
                          <a:latin typeface="+mn-lt"/>
                        </a:rPr>
                        <a:t>No. of prior antimyeloma regimens</a:t>
                      </a:r>
                      <a:r>
                        <a:rPr lang="en-US" sz="1400" b="1" i="0" noProof="0" dirty="0">
                          <a:solidFill>
                            <a:schemeClr val="tx1"/>
                          </a:solidFill>
                          <a:latin typeface="+mn-lt"/>
                        </a:rPr>
                        <a:t>, median (range)</a:t>
                      </a:r>
                      <a:endParaRPr lang="en-US" sz="1400" b="1" i="0" strike="sngStrike" noProof="0" dirty="0">
                        <a:solidFill>
                          <a:srgbClr val="FF0000"/>
                        </a:solidFill>
                        <a:latin typeface="+mn-lt"/>
                        <a:ea typeface="MS Mincho"/>
                        <a:cs typeface="ArialMT"/>
                      </a:endParaRP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78000"/>
                        </a:lnSpc>
                        <a:spcBef>
                          <a:spcPts val="0"/>
                        </a:spcBef>
                        <a:spcAft>
                          <a:spcPts val="0"/>
                        </a:spcAft>
                      </a:pPr>
                      <a:r>
                        <a:rPr lang="en-US" sz="1400" b="0" kern="1200" noProof="0" dirty="0">
                          <a:solidFill>
                            <a:srgbClr val="595454"/>
                          </a:solidFill>
                          <a:latin typeface="+mn-lt"/>
                        </a:rPr>
                        <a:t>7 (4</a:t>
                      </a:r>
                      <a:r>
                        <a:rPr lang="en-US" sz="1400" b="0" kern="1200" noProof="0" dirty="0">
                          <a:solidFill>
                            <a:srgbClr val="595454"/>
                          </a:solidFill>
                          <a:latin typeface="+mn-lt"/>
                          <a:cs typeface="Arial" panose="020B0604020202020204" pitchFamily="34" charset="0"/>
                        </a:rPr>
                        <a:t>–15</a:t>
                      </a:r>
                      <a:r>
                        <a:rPr lang="en-US" sz="1400" b="0" kern="1200" noProof="0" dirty="0">
                          <a:solidFill>
                            <a:srgbClr val="595454"/>
                          </a:solidFill>
                          <a:latin typeface="+mn-lt"/>
                        </a:rPr>
                        <a:t>)</a:t>
                      </a:r>
                      <a:endParaRPr lang="en-US" sz="1400" b="0" kern="1200" noProof="0" dirty="0">
                        <a:solidFill>
                          <a:srgbClr val="595454"/>
                        </a:solidFill>
                        <a:latin typeface="+mn-lt"/>
                        <a:ea typeface="MS Mincho"/>
                        <a:cs typeface="Times New Roman" panose="02020603050405020304" pitchFamily="18" charset="0"/>
                      </a:endParaRP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06648846"/>
                  </a:ext>
                </a:extLst>
              </a:tr>
              <a:tr h="309600">
                <a:tc>
                  <a:txBody>
                    <a:bodyPr/>
                    <a:lstStyle/>
                    <a:p>
                      <a:pPr marL="0" indent="0">
                        <a:lnSpc>
                          <a:spcPct val="100000"/>
                        </a:lnSpc>
                        <a:spcBef>
                          <a:spcPts val="0"/>
                        </a:spcBef>
                        <a:spcAft>
                          <a:spcPts val="0"/>
                        </a:spcAft>
                        <a:tabLst/>
                      </a:pPr>
                      <a:r>
                        <a:rPr lang="en-US" sz="1400" b="1" noProof="0" dirty="0">
                          <a:solidFill>
                            <a:schemeClr val="tx1"/>
                          </a:solidFill>
                          <a:latin typeface="+mn-lt"/>
                          <a:ea typeface="MS Mincho"/>
                          <a:cs typeface="ArialMT"/>
                        </a:rPr>
                        <a:t>Prior therapies, n (%)</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marL="0" marR="0" algn="ctr">
                        <a:lnSpc>
                          <a:spcPct val="100000"/>
                        </a:lnSpc>
                        <a:spcBef>
                          <a:spcPts val="0"/>
                        </a:spcBef>
                        <a:spcAft>
                          <a:spcPts val="0"/>
                        </a:spcAft>
                      </a:pPr>
                      <a:endParaRPr lang="en-US" sz="1400" b="0" kern="1200" baseline="30000" noProof="0" dirty="0">
                        <a:solidFill>
                          <a:srgbClr val="FF0000"/>
                        </a:solidFill>
                        <a:latin typeface="+mn-lt"/>
                        <a:ea typeface="MS Mincho"/>
                        <a:cs typeface="Times New Roman" panose="02020603050405020304" pitchFamily="18" charset="0"/>
                      </a:endParaRP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noFill/>
                  </a:tcPr>
                </a:tc>
                <a:extLst>
                  <a:ext uri="{0D108BD9-81ED-4DB2-BD59-A6C34878D82A}">
                    <a16:rowId xmlns:a16="http://schemas.microsoft.com/office/drawing/2014/main" val="2108528984"/>
                  </a:ext>
                </a:extLst>
              </a:tr>
              <a:tr h="309600">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n-lt"/>
                          <a:ea typeface="MS Mincho"/>
                        </a:rPr>
                        <a:t>	Hematopoietic</a:t>
                      </a:r>
                      <a:r>
                        <a:rPr kumimoji="0" lang="en-US" sz="1400" b="0" i="0" u="none" strike="noStrike" kern="1200" cap="none" spc="0" normalizeH="0" baseline="0" noProof="0" dirty="0">
                          <a:ln>
                            <a:noFill/>
                          </a:ln>
                          <a:solidFill>
                            <a:srgbClr val="595454"/>
                          </a:solidFill>
                          <a:effectLst/>
                          <a:uLnTx/>
                          <a:uFillTx/>
                          <a:latin typeface="+mn-lt"/>
                          <a:ea typeface="MS Mincho"/>
                        </a:rPr>
                        <a:t> stem cell transplant</a:t>
                      </a:r>
                      <a:endParaRPr kumimoji="0" lang="en-US" sz="1400" b="0" i="0" u="none" strike="noStrike" kern="1200" cap="none" spc="0" normalizeH="0" baseline="0" noProof="0" dirty="0">
                        <a:ln>
                          <a:noFill/>
                        </a:ln>
                        <a:solidFill>
                          <a:srgbClr val="595454"/>
                        </a:solidFill>
                        <a:effectLst/>
                        <a:uLnTx/>
                        <a:uFillTx/>
                        <a:latin typeface="+mn-lt"/>
                        <a:ea typeface="MS Mincho"/>
                        <a:cs typeface="ArialMT"/>
                      </a:endParaRP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a:lnSpc>
                          <a:spcPct val="100000"/>
                        </a:lnSpc>
                        <a:spcBef>
                          <a:spcPts val="0"/>
                        </a:spcBef>
                        <a:spcAft>
                          <a:spcPts val="0"/>
                        </a:spcAft>
                        <a:tabLst/>
                      </a:pPr>
                      <a:r>
                        <a:rPr lang="en-US" sz="1400" kern="1200" noProof="0" dirty="0">
                          <a:solidFill>
                            <a:srgbClr val="595454"/>
                          </a:solidFill>
                          <a:latin typeface="+mn-lt"/>
                        </a:rPr>
                        <a:t>34 (82.9)</a:t>
                      </a:r>
                      <a:endParaRPr lang="en-US" sz="1400" b="0" kern="1200" baseline="30000" noProof="0" dirty="0">
                        <a:solidFill>
                          <a:srgbClr val="595454"/>
                        </a:solidFill>
                        <a:latin typeface="+mn-lt"/>
                        <a:ea typeface="MS Mincho"/>
                        <a:cs typeface="Times New Roman" panose="02020603050405020304" pitchFamily="18" charset="0"/>
                      </a:endParaRP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1992184649"/>
                  </a:ext>
                </a:extLst>
              </a:tr>
              <a:tr h="309600">
                <a:tc>
                  <a:txBody>
                    <a:bodyPr/>
                    <a:lstStyle/>
                    <a:p>
                      <a:pPr marL="227013" marR="0" lvl="0" indent="-227013"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n-lt"/>
                          <a:ea typeface="MS Mincho"/>
                          <a:cs typeface="ArialMT"/>
                        </a:rPr>
                        <a:t>	IMiD agents</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kern="1200" noProof="0" dirty="0">
                          <a:solidFill>
                            <a:srgbClr val="595454"/>
                          </a:solidFill>
                          <a:latin typeface="+mn-lt"/>
                          <a:ea typeface="+mn-ea"/>
                          <a:cs typeface="+mn-cs"/>
                        </a:rPr>
                        <a:t>41 (100)</a:t>
                      </a:r>
                      <a:endParaRPr lang="en-US" sz="1400" b="0" kern="1200" noProof="0" dirty="0">
                        <a:solidFill>
                          <a:srgbClr val="595454"/>
                        </a:solidFill>
                        <a:latin typeface="+mn-lt"/>
                        <a:ea typeface="MS Mincho"/>
                        <a:cs typeface="Times New Roman" panose="02020603050405020304" pitchFamily="18" charset="0"/>
                      </a:endParaRP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440438593"/>
                  </a:ext>
                </a:extLst>
              </a:tr>
              <a:tr h="309600">
                <a:tc>
                  <a:txBody>
                    <a:bodyPr/>
                    <a:lstStyle/>
                    <a:p>
                      <a:pPr marL="339725" marR="0" lvl="1" indent="-3397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n-lt"/>
                          <a:ea typeface="MS Mincho"/>
                          <a:cs typeface="ArialMT"/>
                        </a:rPr>
                        <a:t>	LEN</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b="0" kern="1200" noProof="0" dirty="0">
                          <a:solidFill>
                            <a:schemeClr val="tx1"/>
                          </a:solidFill>
                          <a:latin typeface="+mn-lt"/>
                          <a:ea typeface="MS Mincho"/>
                          <a:cs typeface="Times New Roman" panose="02020603050405020304" pitchFamily="18" charset="0"/>
                        </a:rPr>
                        <a:t>40 (97.6)</a:t>
                      </a: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3306949128"/>
                  </a:ext>
                </a:extLst>
              </a:tr>
              <a:tr h="309600">
                <a:tc>
                  <a:txBody>
                    <a:bodyPr/>
                    <a:lstStyle/>
                    <a:p>
                      <a:pPr marL="339725" marR="0" lvl="1" indent="-3397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n-lt"/>
                          <a:ea typeface="MS Mincho"/>
                          <a:cs typeface="ArialMT"/>
                        </a:rPr>
                        <a:t>	POM</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b="0" kern="1200" noProof="0" dirty="0">
                          <a:solidFill>
                            <a:schemeClr val="tx1"/>
                          </a:solidFill>
                          <a:latin typeface="+mn-lt"/>
                          <a:ea typeface="MS Mincho"/>
                          <a:cs typeface="Times New Roman" panose="02020603050405020304" pitchFamily="18" charset="0"/>
                        </a:rPr>
                        <a:t>40 (97.6)</a:t>
                      </a: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306057986"/>
                  </a:ext>
                </a:extLst>
              </a:tr>
              <a:tr h="309600">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n-lt"/>
                          <a:ea typeface="MS Mincho"/>
                          <a:cs typeface="ArialMT"/>
                        </a:rPr>
                        <a:t>	PIs</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kern="1200" noProof="0" dirty="0">
                          <a:solidFill>
                            <a:srgbClr val="595454"/>
                          </a:solidFill>
                          <a:latin typeface="+mn-lt"/>
                          <a:ea typeface="+mn-ea"/>
                          <a:cs typeface="+mn-cs"/>
                        </a:rPr>
                        <a:t>41 (100)</a:t>
                      </a: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3825251722"/>
                  </a:ext>
                </a:extLst>
              </a:tr>
              <a:tr h="309600">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n-lt"/>
                          <a:ea typeface="MS Mincho"/>
                          <a:cs typeface="ArialMT"/>
                        </a:rPr>
                        <a:t>	Anti-CD38 mAb</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kern="1200" noProof="0" dirty="0">
                          <a:solidFill>
                            <a:srgbClr val="595454"/>
                          </a:solidFill>
                          <a:latin typeface="+mn-lt"/>
                          <a:ea typeface="+mn-ea"/>
                          <a:cs typeface="+mn-cs"/>
                        </a:rPr>
                        <a:t>41 (100)</a:t>
                      </a: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1319443057"/>
                  </a:ext>
                </a:extLst>
              </a:tr>
              <a:tr h="309600">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n-lt"/>
                          <a:ea typeface="MS Mincho"/>
                          <a:cs typeface="ArialMT"/>
                        </a:rPr>
                        <a:t>	Anti-BCMA therapy</a:t>
                      </a:r>
                      <a:r>
                        <a:rPr kumimoji="0" lang="en-US" sz="1400" b="0" i="0" u="none" strike="noStrike" kern="1200" cap="none" spc="0" normalizeH="0" baseline="30000" noProof="0" dirty="0">
                          <a:ln>
                            <a:noFill/>
                          </a:ln>
                          <a:solidFill>
                            <a:srgbClr val="595454"/>
                          </a:solidFill>
                          <a:effectLst/>
                          <a:uLnTx/>
                          <a:uFillTx/>
                          <a:latin typeface="+mn-lt"/>
                          <a:ea typeface="MS Mincho"/>
                          <a:cs typeface="+mn-cs"/>
                        </a:rPr>
                        <a:t>b</a:t>
                      </a:r>
                      <a:endParaRPr kumimoji="0" lang="en-US" sz="1400" b="0" i="0" u="none" strike="noStrike" kern="1200" cap="none" spc="0" normalizeH="0" baseline="0" noProof="0" dirty="0">
                        <a:ln>
                          <a:noFill/>
                        </a:ln>
                        <a:solidFill>
                          <a:srgbClr val="595454"/>
                        </a:solidFill>
                        <a:effectLst/>
                        <a:uLnTx/>
                        <a:uFillTx/>
                        <a:latin typeface="+mn-lt"/>
                        <a:ea typeface="MS Mincho"/>
                        <a:cs typeface="ArialMT"/>
                      </a:endParaRP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kern="1200" noProof="0" dirty="0">
                          <a:solidFill>
                            <a:srgbClr val="595454"/>
                          </a:solidFill>
                          <a:latin typeface="+mn-lt"/>
                          <a:ea typeface="+mn-ea"/>
                          <a:cs typeface="+mn-cs"/>
                        </a:rPr>
                        <a:t>41 (100)</a:t>
                      </a: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4156915978"/>
                  </a:ext>
                </a:extLst>
              </a:tr>
              <a:tr h="309600">
                <a:tc>
                  <a:txBody>
                    <a:bodyPr/>
                    <a:lstStyle/>
                    <a:p>
                      <a:pPr marL="339725" marR="0" lvl="1" indent="-3397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n-lt"/>
                          <a:ea typeface="MS Mincho"/>
                          <a:cs typeface="ArialMT"/>
                        </a:rPr>
                        <a:t>	</a:t>
                      </a:r>
                      <a:r>
                        <a:rPr kumimoji="0" lang="en-US" sz="1400" b="0" i="0" u="none" strike="noStrike" kern="1200" cap="none" spc="0" normalizeH="0" baseline="0" noProof="0" dirty="0">
                          <a:ln>
                            <a:noFill/>
                          </a:ln>
                          <a:solidFill>
                            <a:schemeClr val="tx1"/>
                          </a:solidFill>
                          <a:effectLst/>
                          <a:uLnTx/>
                          <a:uFillTx/>
                          <a:latin typeface="+mn-lt"/>
                          <a:ea typeface="MS Mincho"/>
                          <a:cs typeface="ArialMT"/>
                        </a:rPr>
                        <a:t>CAR T-cell therapy</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kern="1200" noProof="0" dirty="0">
                          <a:solidFill>
                            <a:srgbClr val="595454"/>
                          </a:solidFill>
                          <a:latin typeface="+mn-lt"/>
                          <a:ea typeface="+mn-ea"/>
                          <a:cs typeface="+mn-cs"/>
                        </a:rPr>
                        <a:t>17 (41.4)</a:t>
                      </a: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275075748"/>
                  </a:ext>
                </a:extLst>
              </a:tr>
              <a:tr h="309600">
                <a:tc>
                  <a:txBody>
                    <a:bodyPr/>
                    <a:lstStyle/>
                    <a:p>
                      <a:pPr marL="339725" marR="0" lvl="1" indent="-3397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n-lt"/>
                          <a:ea typeface="MS Mincho"/>
                          <a:cs typeface="ArialMT"/>
                        </a:rPr>
                        <a:t>	ADC</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kern="1200" noProof="0" dirty="0">
                          <a:solidFill>
                            <a:srgbClr val="595454"/>
                          </a:solidFill>
                          <a:latin typeface="+mn-lt"/>
                          <a:ea typeface="+mn-ea"/>
                          <a:cs typeface="+mn-cs"/>
                        </a:rPr>
                        <a:t>13 (31.7)</a:t>
                      </a: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3311035471"/>
                  </a:ext>
                </a:extLst>
              </a:tr>
              <a:tr h="309600">
                <a:tc>
                  <a:txBody>
                    <a:bodyPr/>
                    <a:lstStyle/>
                    <a:p>
                      <a:pPr marL="339725" marR="0" lvl="1" indent="-3397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n-lt"/>
                          <a:ea typeface="MS Mincho"/>
                          <a:cs typeface="ArialMT"/>
                        </a:rPr>
                        <a:t>	TCE</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kern="1200" noProof="0" dirty="0">
                          <a:solidFill>
                            <a:srgbClr val="595454"/>
                          </a:solidFill>
                          <a:latin typeface="+mn-lt"/>
                          <a:ea typeface="+mn-ea"/>
                          <a:cs typeface="+mn-cs"/>
                        </a:rPr>
                        <a:t>9 (22.0)</a:t>
                      </a: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1803004896"/>
                  </a:ext>
                </a:extLst>
              </a:tr>
              <a:tr h="309600">
                <a:tc>
                  <a:txBody>
                    <a:bodyPr/>
                    <a:lstStyle/>
                    <a:p>
                      <a:pPr marL="339725" marR="0" lvl="1" indent="-3397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n-lt"/>
                          <a:ea typeface="MS Mincho"/>
                          <a:cs typeface="ArialMT"/>
                        </a:rPr>
                        <a:t>	Other</a:t>
                      </a:r>
                      <a:r>
                        <a:rPr kumimoji="0" lang="en-US" sz="1400" b="0" i="0" u="none" strike="noStrike" kern="1200" cap="none" spc="0" normalizeH="0" baseline="30000" noProof="0" dirty="0">
                          <a:ln>
                            <a:noFill/>
                          </a:ln>
                          <a:solidFill>
                            <a:srgbClr val="595454"/>
                          </a:solidFill>
                          <a:effectLst/>
                          <a:uLnTx/>
                          <a:uFillTx/>
                          <a:latin typeface="+mn-lt"/>
                          <a:ea typeface="MS Mincho"/>
                          <a:cs typeface="+mn-cs"/>
                        </a:rPr>
                        <a:t>c</a:t>
                      </a:r>
                      <a:endParaRPr kumimoji="0" lang="en-US" sz="1400" b="0" i="0" u="none" strike="noStrike" kern="1200" cap="none" spc="0" normalizeH="0" baseline="0" noProof="0" dirty="0">
                        <a:ln>
                          <a:noFill/>
                        </a:ln>
                        <a:solidFill>
                          <a:srgbClr val="595454"/>
                        </a:solidFill>
                        <a:effectLst/>
                        <a:uLnTx/>
                        <a:uFillTx/>
                        <a:latin typeface="+mn-lt"/>
                        <a:ea typeface="MS Mincho"/>
                        <a:cs typeface="ArialMT"/>
                      </a:endParaRP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kern="1200" noProof="0" dirty="0">
                          <a:solidFill>
                            <a:srgbClr val="595454"/>
                          </a:solidFill>
                          <a:latin typeface="+mn-lt"/>
                          <a:ea typeface="+mn-ea"/>
                          <a:cs typeface="+mn-cs"/>
                        </a:rPr>
                        <a:t>4 (9.8)</a:t>
                      </a: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39337929"/>
                  </a:ext>
                </a:extLst>
              </a:tr>
            </a:tbl>
          </a:graphicData>
        </a:graphic>
      </p:graphicFrame>
      <p:sp>
        <p:nvSpPr>
          <p:cNvPr id="6" name="Footer Placeholder 5">
            <a:extLst>
              <a:ext uri="{FF2B5EF4-FFF2-40B4-BE49-F238E27FC236}">
                <a16:creationId xmlns:a16="http://schemas.microsoft.com/office/drawing/2014/main" id="{0EF00BF2-3F7F-9F33-058C-85EFB47D3BFC}"/>
              </a:ext>
            </a:extLst>
          </p:cNvPr>
          <p:cNvSpPr>
            <a:spLocks noGrp="1"/>
          </p:cNvSpPr>
          <p:nvPr>
            <p:ph type="ftr" sz="quarter" idx="3"/>
          </p:nvPr>
        </p:nvSpPr>
        <p:spPr>
          <a:xfrm>
            <a:off x="609600" y="6023610"/>
            <a:ext cx="11268953" cy="774871"/>
          </a:xfrm>
        </p:spPr>
        <p:txBody>
          <a:bodyPr/>
          <a:lstStyle/>
          <a:p>
            <a:r>
              <a:rPr lang="en-US" sz="1000" baseline="30000" dirty="0" err="1"/>
              <a:t>a</a:t>
            </a:r>
            <a:r>
              <a:rPr lang="en-US" sz="1000" dirty="0" err="1"/>
              <a:t>Data</a:t>
            </a:r>
            <a:r>
              <a:rPr lang="en-US" sz="1000" dirty="0"/>
              <a:t> cutoff: August 1, 2022; </a:t>
            </a:r>
            <a:r>
              <a:rPr lang="en-US" sz="1000" baseline="30000" dirty="0" err="1"/>
              <a:t>b</a:t>
            </a:r>
            <a:r>
              <a:rPr lang="en-US" sz="1000" dirty="0" err="1"/>
              <a:t>Two</a:t>
            </a:r>
            <a:r>
              <a:rPr lang="en-US" sz="1000" dirty="0"/>
              <a:t> patients received CAR T-cell therapy and an ADC; </a:t>
            </a:r>
            <a:r>
              <a:rPr lang="en-US" sz="1000" baseline="30000" dirty="0" err="1"/>
              <a:t>c</a:t>
            </a:r>
            <a:r>
              <a:rPr lang="en-US" sz="1000" dirty="0" err="1"/>
              <a:t>All</a:t>
            </a:r>
            <a:r>
              <a:rPr lang="en-US" sz="1000" dirty="0"/>
              <a:t> patients in this category received SEA-BCMA, defined as a non-</a:t>
            </a:r>
            <a:r>
              <a:rPr lang="en-US" sz="1000" dirty="0" err="1"/>
              <a:t>fucosylated</a:t>
            </a:r>
            <a:r>
              <a:rPr lang="en-US" sz="1000" dirty="0"/>
              <a:t> (“naked”) anti-BCMA </a:t>
            </a:r>
            <a:r>
              <a:rPr lang="en-US" sz="1000" dirty="0" err="1"/>
              <a:t>mAb</a:t>
            </a:r>
            <a:r>
              <a:rPr lang="en-US" sz="1000" dirty="0"/>
              <a:t>. </a:t>
            </a:r>
          </a:p>
          <a:p>
            <a:r>
              <a:rPr lang="en-US" sz="1000" dirty="0"/>
              <a:t>ADC, antibody–drug conjugate; SEA, sugar-engineered antibody; TCE, T-cell engager.</a:t>
            </a:r>
          </a:p>
        </p:txBody>
      </p:sp>
      <p:sp>
        <p:nvSpPr>
          <p:cNvPr id="7" name="Rectangle 6">
            <a:extLst>
              <a:ext uri="{FF2B5EF4-FFF2-40B4-BE49-F238E27FC236}">
                <a16:creationId xmlns:a16="http://schemas.microsoft.com/office/drawing/2014/main" id="{BFCF86BD-1E12-EDDE-4D7D-6BC4D8E28E0D}"/>
              </a:ext>
            </a:extLst>
          </p:cNvPr>
          <p:cNvSpPr/>
          <p:nvPr/>
        </p:nvSpPr>
        <p:spPr>
          <a:xfrm>
            <a:off x="1847925" y="1861060"/>
            <a:ext cx="8497353" cy="307677"/>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26599210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33796"/>
            <a:ext cx="10744200" cy="880800"/>
          </a:xfrm>
        </p:spPr>
        <p:txBody>
          <a:bodyPr>
            <a:normAutofit/>
          </a:bodyPr>
          <a:lstStyle/>
          <a:p>
            <a:r>
              <a:rPr lang="en-US" sz="2400" dirty="0"/>
              <a:t>Prior Therapies</a:t>
            </a:r>
            <a:br>
              <a:rPr lang="en-US" sz="2400" dirty="0"/>
            </a:br>
            <a:r>
              <a:rPr lang="en-US" sz="2400" dirty="0"/>
              <a:t>Cohort I (anti-BCMA-exposed cohort)</a:t>
            </a:r>
          </a:p>
        </p:txBody>
      </p:sp>
      <p:graphicFrame>
        <p:nvGraphicFramePr>
          <p:cNvPr id="8" name="Table 7">
            <a:extLst>
              <a:ext uri="{FF2B5EF4-FFF2-40B4-BE49-F238E27FC236}">
                <a16:creationId xmlns:a16="http://schemas.microsoft.com/office/drawing/2014/main" id="{3FE2BCA9-5DAE-4A06-B72B-2EE67894C954}"/>
              </a:ext>
            </a:extLst>
          </p:cNvPr>
          <p:cNvGraphicFramePr>
            <a:graphicFrameLocks noGrp="1"/>
          </p:cNvGraphicFramePr>
          <p:nvPr/>
        </p:nvGraphicFramePr>
        <p:xfrm>
          <a:off x="1848629" y="1331765"/>
          <a:ext cx="8494739" cy="4568336"/>
        </p:xfrm>
        <a:graphic>
          <a:graphicData uri="http://schemas.openxmlformats.org/drawingml/2006/table">
            <a:tbl>
              <a:tblPr firstRow="1">
                <a:tableStyleId>{793D81CF-94F2-401A-BA57-92F5A7B2D0C5}</a:tableStyleId>
              </a:tblPr>
              <a:tblGrid>
                <a:gridCol w="5622491">
                  <a:extLst>
                    <a:ext uri="{9D8B030D-6E8A-4147-A177-3AD203B41FA5}">
                      <a16:colId xmlns:a16="http://schemas.microsoft.com/office/drawing/2014/main" val="20000"/>
                    </a:ext>
                  </a:extLst>
                </a:gridCol>
                <a:gridCol w="2872248">
                  <a:extLst>
                    <a:ext uri="{9D8B030D-6E8A-4147-A177-3AD203B41FA5}">
                      <a16:colId xmlns:a16="http://schemas.microsoft.com/office/drawing/2014/main" val="20001"/>
                    </a:ext>
                  </a:extLst>
                </a:gridCol>
              </a:tblGrid>
              <a:tr h="347851">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indent="0" algn="l">
                        <a:lnSpc>
                          <a:spcPct val="100000"/>
                        </a:lnSpc>
                        <a:spcBef>
                          <a:spcPts val="0"/>
                        </a:spcBef>
                        <a:spcAft>
                          <a:spcPts val="200"/>
                        </a:spcAft>
                        <a:tabLst/>
                      </a:pPr>
                      <a:r>
                        <a:rPr lang="en-US" sz="1400" b="1" kern="1200" noProof="0" dirty="0">
                          <a:solidFill>
                            <a:srgbClr val="595454"/>
                          </a:solidFill>
                          <a:latin typeface="+mn-lt"/>
                          <a:ea typeface="+mn-ea"/>
                          <a:cs typeface="+mn-cs"/>
                        </a:rPr>
                        <a:t>Characteristic</a:t>
                      </a:r>
                      <a:r>
                        <a:rPr kumimoji="0" lang="en-US" sz="1400" b="1" i="0" u="none" strike="noStrike" kern="1200" cap="none" spc="0" normalizeH="0" baseline="30000" noProof="0" dirty="0">
                          <a:ln>
                            <a:noFill/>
                          </a:ln>
                          <a:solidFill>
                            <a:srgbClr val="595454"/>
                          </a:solidFill>
                          <a:effectLst/>
                          <a:uLnTx/>
                          <a:uFillTx/>
                          <a:latin typeface="+mn-lt"/>
                          <a:ea typeface="MS Mincho"/>
                          <a:cs typeface="+mn-cs"/>
                        </a:rPr>
                        <a:t>a</a:t>
                      </a:r>
                      <a:endParaRPr lang="en-US" sz="1400" b="1" baseline="30000" noProof="0" dirty="0">
                        <a:solidFill>
                          <a:srgbClr val="595454"/>
                        </a:solidFill>
                        <a:latin typeface="+mn-lt"/>
                        <a:ea typeface="MS Mincho"/>
                        <a:cs typeface="Times New Roman"/>
                      </a:endParaRPr>
                    </a:p>
                  </a:txBody>
                  <a:tcPr marL="121888" marR="121888" marT="45708" marB="457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rgbClr val="EEE7E7"/>
                    </a:solid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marR="0" lvl="0" indent="0" algn="ctr" defTabSz="1219170" rtl="0" eaLnBrk="1" fontAlgn="auto" latinLnBrk="0" hangingPunct="1">
                        <a:lnSpc>
                          <a:spcPct val="100000"/>
                        </a:lnSpc>
                        <a:spcBef>
                          <a:spcPts val="0"/>
                        </a:spcBef>
                        <a:spcAft>
                          <a:spcPts val="200"/>
                        </a:spcAft>
                        <a:buClrTx/>
                        <a:buSzTx/>
                        <a:buFontTx/>
                        <a:buNone/>
                        <a:tabLst/>
                        <a:defRPr/>
                      </a:pPr>
                      <a:r>
                        <a:rPr kumimoji="0" lang="en-US" sz="1400" b="1" i="0" u="none" strike="noStrike" kern="1200" cap="none" spc="0" normalizeH="0" baseline="0" noProof="0" dirty="0">
                          <a:ln>
                            <a:noFill/>
                          </a:ln>
                          <a:solidFill>
                            <a:srgbClr val="595454"/>
                          </a:solidFill>
                          <a:effectLst/>
                          <a:uLnTx/>
                          <a:uFillTx/>
                          <a:latin typeface="+mn-lt"/>
                          <a:ea typeface="+mn-ea"/>
                          <a:cs typeface="+mn-cs"/>
                        </a:rPr>
                        <a:t>Anti-BCMA-exposed cohort</a:t>
                      </a:r>
                    </a:p>
                    <a:p>
                      <a:pPr marL="0" marR="0" lvl="0" indent="0" algn="ctr" defTabSz="1219170" rtl="0" eaLnBrk="1" fontAlgn="auto" latinLnBrk="0" hangingPunct="1">
                        <a:lnSpc>
                          <a:spcPct val="100000"/>
                        </a:lnSpc>
                        <a:spcBef>
                          <a:spcPts val="0"/>
                        </a:spcBef>
                        <a:spcAft>
                          <a:spcPts val="200"/>
                        </a:spcAft>
                        <a:buClrTx/>
                        <a:buSzTx/>
                        <a:buFontTx/>
                        <a:buNone/>
                        <a:tabLst/>
                        <a:defRPr/>
                      </a:pPr>
                      <a:r>
                        <a:rPr kumimoji="0" lang="en-US" sz="1400" b="1" i="0" u="none" strike="noStrike" kern="1200" cap="none" spc="0" normalizeH="0" baseline="0" noProof="0" dirty="0">
                          <a:ln>
                            <a:noFill/>
                          </a:ln>
                          <a:solidFill>
                            <a:srgbClr val="595454"/>
                          </a:solidFill>
                          <a:effectLst/>
                          <a:uLnTx/>
                          <a:uFillTx/>
                          <a:latin typeface="+mn-lt"/>
                          <a:ea typeface="+mn-ea"/>
                          <a:cs typeface="+mn-cs"/>
                        </a:rPr>
                        <a:t>IBER + DEX (N = 41)</a:t>
                      </a:r>
                    </a:p>
                  </a:txBody>
                  <a:tcPr marL="121888" marR="121888" marT="45708" marB="457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rgbClr val="EEE7E7"/>
                    </a:solidFill>
                  </a:tcPr>
                </a:tc>
                <a:extLst>
                  <a:ext uri="{0D108BD9-81ED-4DB2-BD59-A6C34878D82A}">
                    <a16:rowId xmlns:a16="http://schemas.microsoft.com/office/drawing/2014/main" val="2864583311"/>
                  </a:ext>
                </a:extLst>
              </a:tr>
              <a:tr h="309600">
                <a:tc>
                  <a:txBody>
                    <a:bodyPr/>
                    <a:lstStyle/>
                    <a:p>
                      <a:pPr marL="0" indent="0">
                        <a:lnSpc>
                          <a:spcPct val="78000"/>
                        </a:lnSpc>
                        <a:spcBef>
                          <a:spcPts val="0"/>
                        </a:spcBef>
                        <a:spcAft>
                          <a:spcPts val="0"/>
                        </a:spcAft>
                        <a:tabLst/>
                      </a:pPr>
                      <a:r>
                        <a:rPr lang="en-US" sz="1400" b="1" i="0" strike="noStrike" noProof="0" dirty="0">
                          <a:solidFill>
                            <a:schemeClr val="tx1"/>
                          </a:solidFill>
                          <a:latin typeface="+mn-lt"/>
                        </a:rPr>
                        <a:t>No. of prior antimyeloma regimens</a:t>
                      </a:r>
                      <a:r>
                        <a:rPr lang="en-US" sz="1400" b="1" i="0" noProof="0" dirty="0">
                          <a:solidFill>
                            <a:schemeClr val="tx1"/>
                          </a:solidFill>
                          <a:latin typeface="+mn-lt"/>
                        </a:rPr>
                        <a:t>, median (range)</a:t>
                      </a:r>
                      <a:endParaRPr lang="en-US" sz="1400" b="1" i="0" strike="sngStrike" noProof="0" dirty="0">
                        <a:solidFill>
                          <a:srgbClr val="FF0000"/>
                        </a:solidFill>
                        <a:latin typeface="+mn-lt"/>
                        <a:ea typeface="MS Mincho"/>
                        <a:cs typeface="ArialMT"/>
                      </a:endParaRP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78000"/>
                        </a:lnSpc>
                        <a:spcBef>
                          <a:spcPts val="0"/>
                        </a:spcBef>
                        <a:spcAft>
                          <a:spcPts val="0"/>
                        </a:spcAft>
                      </a:pPr>
                      <a:r>
                        <a:rPr lang="en-US" sz="1400" b="0" kern="1200" noProof="0" dirty="0">
                          <a:solidFill>
                            <a:srgbClr val="595454"/>
                          </a:solidFill>
                          <a:latin typeface="+mn-lt"/>
                        </a:rPr>
                        <a:t>7 (4</a:t>
                      </a:r>
                      <a:r>
                        <a:rPr lang="en-US" sz="1400" b="0" kern="1200" noProof="0" dirty="0">
                          <a:solidFill>
                            <a:srgbClr val="595454"/>
                          </a:solidFill>
                          <a:latin typeface="+mn-lt"/>
                          <a:cs typeface="Arial" panose="020B0604020202020204" pitchFamily="34" charset="0"/>
                        </a:rPr>
                        <a:t>–15</a:t>
                      </a:r>
                      <a:r>
                        <a:rPr lang="en-US" sz="1400" b="0" kern="1200" noProof="0" dirty="0">
                          <a:solidFill>
                            <a:srgbClr val="595454"/>
                          </a:solidFill>
                          <a:latin typeface="+mn-lt"/>
                        </a:rPr>
                        <a:t>)</a:t>
                      </a:r>
                      <a:endParaRPr lang="en-US" sz="1400" b="0" kern="1200" noProof="0" dirty="0">
                        <a:solidFill>
                          <a:srgbClr val="595454"/>
                        </a:solidFill>
                        <a:latin typeface="+mn-lt"/>
                        <a:ea typeface="MS Mincho"/>
                        <a:cs typeface="Times New Roman" panose="02020603050405020304" pitchFamily="18" charset="0"/>
                      </a:endParaRP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06648846"/>
                  </a:ext>
                </a:extLst>
              </a:tr>
              <a:tr h="309600">
                <a:tc>
                  <a:txBody>
                    <a:bodyPr/>
                    <a:lstStyle/>
                    <a:p>
                      <a:pPr marL="0" indent="0">
                        <a:lnSpc>
                          <a:spcPct val="100000"/>
                        </a:lnSpc>
                        <a:spcBef>
                          <a:spcPts val="0"/>
                        </a:spcBef>
                        <a:spcAft>
                          <a:spcPts val="0"/>
                        </a:spcAft>
                        <a:tabLst/>
                      </a:pPr>
                      <a:r>
                        <a:rPr lang="en-US" sz="1400" b="1" noProof="0" dirty="0">
                          <a:solidFill>
                            <a:schemeClr val="tx1"/>
                          </a:solidFill>
                          <a:latin typeface="+mn-lt"/>
                          <a:ea typeface="MS Mincho"/>
                          <a:cs typeface="ArialMT"/>
                        </a:rPr>
                        <a:t>Prior therapies, n (%)</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marL="0" marR="0" algn="ctr">
                        <a:lnSpc>
                          <a:spcPct val="100000"/>
                        </a:lnSpc>
                        <a:spcBef>
                          <a:spcPts val="0"/>
                        </a:spcBef>
                        <a:spcAft>
                          <a:spcPts val="0"/>
                        </a:spcAft>
                      </a:pPr>
                      <a:endParaRPr lang="en-US" sz="1400" b="0" kern="1200" baseline="30000" noProof="0" dirty="0">
                        <a:solidFill>
                          <a:srgbClr val="FF0000"/>
                        </a:solidFill>
                        <a:latin typeface="+mn-lt"/>
                        <a:ea typeface="MS Mincho"/>
                        <a:cs typeface="Times New Roman" panose="02020603050405020304" pitchFamily="18" charset="0"/>
                      </a:endParaRP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noFill/>
                  </a:tcPr>
                </a:tc>
                <a:extLst>
                  <a:ext uri="{0D108BD9-81ED-4DB2-BD59-A6C34878D82A}">
                    <a16:rowId xmlns:a16="http://schemas.microsoft.com/office/drawing/2014/main" val="2108528984"/>
                  </a:ext>
                </a:extLst>
              </a:tr>
              <a:tr h="309600">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n-lt"/>
                          <a:ea typeface="MS Mincho"/>
                        </a:rPr>
                        <a:t>	Hematopoietic</a:t>
                      </a:r>
                      <a:r>
                        <a:rPr kumimoji="0" lang="en-US" sz="1400" b="0" i="0" u="none" strike="noStrike" kern="1200" cap="none" spc="0" normalizeH="0" baseline="0" noProof="0" dirty="0">
                          <a:ln>
                            <a:noFill/>
                          </a:ln>
                          <a:solidFill>
                            <a:srgbClr val="595454"/>
                          </a:solidFill>
                          <a:effectLst/>
                          <a:uLnTx/>
                          <a:uFillTx/>
                          <a:latin typeface="+mn-lt"/>
                          <a:ea typeface="MS Mincho"/>
                        </a:rPr>
                        <a:t> stem cell transplant</a:t>
                      </a:r>
                      <a:endParaRPr kumimoji="0" lang="en-US" sz="1400" b="0" i="0" u="none" strike="noStrike" kern="1200" cap="none" spc="0" normalizeH="0" baseline="0" noProof="0" dirty="0">
                        <a:ln>
                          <a:noFill/>
                        </a:ln>
                        <a:solidFill>
                          <a:srgbClr val="595454"/>
                        </a:solidFill>
                        <a:effectLst/>
                        <a:uLnTx/>
                        <a:uFillTx/>
                        <a:latin typeface="+mn-lt"/>
                        <a:ea typeface="MS Mincho"/>
                        <a:cs typeface="ArialMT"/>
                      </a:endParaRP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a:lnSpc>
                          <a:spcPct val="100000"/>
                        </a:lnSpc>
                        <a:spcBef>
                          <a:spcPts val="0"/>
                        </a:spcBef>
                        <a:spcAft>
                          <a:spcPts val="0"/>
                        </a:spcAft>
                        <a:tabLst/>
                      </a:pPr>
                      <a:r>
                        <a:rPr lang="en-US" sz="1400" kern="1200" noProof="0" dirty="0">
                          <a:solidFill>
                            <a:srgbClr val="595454"/>
                          </a:solidFill>
                          <a:latin typeface="+mn-lt"/>
                        </a:rPr>
                        <a:t>34 (82.9)</a:t>
                      </a:r>
                      <a:endParaRPr lang="en-US" sz="1400" b="0" kern="1200" baseline="30000" noProof="0" dirty="0">
                        <a:solidFill>
                          <a:srgbClr val="595454"/>
                        </a:solidFill>
                        <a:latin typeface="+mn-lt"/>
                        <a:ea typeface="MS Mincho"/>
                        <a:cs typeface="Times New Roman" panose="02020603050405020304" pitchFamily="18" charset="0"/>
                      </a:endParaRP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1992184649"/>
                  </a:ext>
                </a:extLst>
              </a:tr>
              <a:tr h="309600">
                <a:tc>
                  <a:txBody>
                    <a:bodyPr/>
                    <a:lstStyle/>
                    <a:p>
                      <a:pPr marL="227013" marR="0" lvl="0" indent="-227013"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n-lt"/>
                          <a:ea typeface="MS Mincho"/>
                          <a:cs typeface="ArialMT"/>
                        </a:rPr>
                        <a:t>	IMiD agents</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kern="1200" noProof="0" dirty="0">
                          <a:solidFill>
                            <a:srgbClr val="595454"/>
                          </a:solidFill>
                          <a:latin typeface="+mn-lt"/>
                          <a:ea typeface="+mn-ea"/>
                          <a:cs typeface="+mn-cs"/>
                        </a:rPr>
                        <a:t>41 (100)</a:t>
                      </a:r>
                      <a:endParaRPr lang="en-US" sz="1400" b="0" kern="1200" noProof="0" dirty="0">
                        <a:solidFill>
                          <a:srgbClr val="595454"/>
                        </a:solidFill>
                        <a:latin typeface="+mn-lt"/>
                        <a:ea typeface="MS Mincho"/>
                        <a:cs typeface="Times New Roman" panose="02020603050405020304" pitchFamily="18" charset="0"/>
                      </a:endParaRP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440438593"/>
                  </a:ext>
                </a:extLst>
              </a:tr>
              <a:tr h="309600">
                <a:tc>
                  <a:txBody>
                    <a:bodyPr/>
                    <a:lstStyle/>
                    <a:p>
                      <a:pPr marL="339725" marR="0" lvl="1" indent="-3397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n-lt"/>
                          <a:ea typeface="MS Mincho"/>
                          <a:cs typeface="ArialMT"/>
                        </a:rPr>
                        <a:t>	LEN</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b="0" kern="1200" noProof="0" dirty="0">
                          <a:solidFill>
                            <a:schemeClr val="tx1"/>
                          </a:solidFill>
                          <a:latin typeface="+mn-lt"/>
                          <a:ea typeface="MS Mincho"/>
                          <a:cs typeface="Times New Roman" panose="02020603050405020304" pitchFamily="18" charset="0"/>
                        </a:rPr>
                        <a:t>40 (97.6)</a:t>
                      </a: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3306949128"/>
                  </a:ext>
                </a:extLst>
              </a:tr>
              <a:tr h="309600">
                <a:tc>
                  <a:txBody>
                    <a:bodyPr/>
                    <a:lstStyle/>
                    <a:p>
                      <a:pPr marL="339725" marR="0" lvl="1" indent="-3397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n-lt"/>
                          <a:ea typeface="MS Mincho"/>
                          <a:cs typeface="ArialMT"/>
                        </a:rPr>
                        <a:t>	POM</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b="0" kern="1200" noProof="0" dirty="0">
                          <a:solidFill>
                            <a:schemeClr val="tx1"/>
                          </a:solidFill>
                          <a:latin typeface="+mn-lt"/>
                          <a:ea typeface="MS Mincho"/>
                          <a:cs typeface="Times New Roman" panose="02020603050405020304" pitchFamily="18" charset="0"/>
                        </a:rPr>
                        <a:t>40 (97.6)</a:t>
                      </a: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306057986"/>
                  </a:ext>
                </a:extLst>
              </a:tr>
              <a:tr h="309600">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n-lt"/>
                          <a:ea typeface="MS Mincho"/>
                          <a:cs typeface="ArialMT"/>
                        </a:rPr>
                        <a:t>	PIs</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kern="1200" noProof="0" dirty="0">
                          <a:solidFill>
                            <a:srgbClr val="595454"/>
                          </a:solidFill>
                          <a:latin typeface="+mn-lt"/>
                          <a:ea typeface="+mn-ea"/>
                          <a:cs typeface="+mn-cs"/>
                        </a:rPr>
                        <a:t>41 (100)</a:t>
                      </a: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3825251722"/>
                  </a:ext>
                </a:extLst>
              </a:tr>
              <a:tr h="309600">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n-lt"/>
                          <a:ea typeface="MS Mincho"/>
                          <a:cs typeface="ArialMT"/>
                        </a:rPr>
                        <a:t>	Anti-CD38 mAb</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kern="1200" noProof="0" dirty="0">
                          <a:solidFill>
                            <a:srgbClr val="595454"/>
                          </a:solidFill>
                          <a:latin typeface="+mn-lt"/>
                          <a:ea typeface="+mn-ea"/>
                          <a:cs typeface="+mn-cs"/>
                        </a:rPr>
                        <a:t>41 (100)</a:t>
                      </a: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1319443057"/>
                  </a:ext>
                </a:extLst>
              </a:tr>
              <a:tr h="309600">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n-lt"/>
                          <a:ea typeface="MS Mincho"/>
                          <a:cs typeface="ArialMT"/>
                        </a:rPr>
                        <a:t>	Anti-BCMA therapy</a:t>
                      </a:r>
                      <a:r>
                        <a:rPr kumimoji="0" lang="en-US" sz="1400" b="0" i="0" u="none" strike="noStrike" kern="1200" cap="none" spc="0" normalizeH="0" baseline="30000" noProof="0" dirty="0">
                          <a:ln>
                            <a:noFill/>
                          </a:ln>
                          <a:solidFill>
                            <a:srgbClr val="595454"/>
                          </a:solidFill>
                          <a:effectLst/>
                          <a:uLnTx/>
                          <a:uFillTx/>
                          <a:latin typeface="+mn-lt"/>
                          <a:ea typeface="MS Mincho"/>
                          <a:cs typeface="+mn-cs"/>
                        </a:rPr>
                        <a:t>b</a:t>
                      </a:r>
                      <a:endParaRPr kumimoji="0" lang="en-US" sz="1400" b="0" i="0" u="none" strike="noStrike" kern="1200" cap="none" spc="0" normalizeH="0" baseline="0" noProof="0" dirty="0">
                        <a:ln>
                          <a:noFill/>
                        </a:ln>
                        <a:solidFill>
                          <a:srgbClr val="595454"/>
                        </a:solidFill>
                        <a:effectLst/>
                        <a:uLnTx/>
                        <a:uFillTx/>
                        <a:latin typeface="+mn-lt"/>
                        <a:ea typeface="MS Mincho"/>
                        <a:cs typeface="ArialMT"/>
                      </a:endParaRP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kern="1200" noProof="0" dirty="0">
                          <a:solidFill>
                            <a:srgbClr val="595454"/>
                          </a:solidFill>
                          <a:latin typeface="+mn-lt"/>
                          <a:ea typeface="+mn-ea"/>
                          <a:cs typeface="+mn-cs"/>
                        </a:rPr>
                        <a:t>41 (100)</a:t>
                      </a: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4156915978"/>
                  </a:ext>
                </a:extLst>
              </a:tr>
              <a:tr h="309600">
                <a:tc>
                  <a:txBody>
                    <a:bodyPr/>
                    <a:lstStyle/>
                    <a:p>
                      <a:pPr marL="339725" marR="0" lvl="1" indent="-3397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n-lt"/>
                          <a:ea typeface="MS Mincho"/>
                          <a:cs typeface="ArialMT"/>
                        </a:rPr>
                        <a:t>	</a:t>
                      </a:r>
                      <a:r>
                        <a:rPr kumimoji="0" lang="en-US" sz="1400" b="0" i="0" u="none" strike="noStrike" kern="1200" cap="none" spc="0" normalizeH="0" baseline="0" noProof="0" dirty="0">
                          <a:ln>
                            <a:noFill/>
                          </a:ln>
                          <a:solidFill>
                            <a:schemeClr val="tx1"/>
                          </a:solidFill>
                          <a:effectLst/>
                          <a:uLnTx/>
                          <a:uFillTx/>
                          <a:latin typeface="+mn-lt"/>
                          <a:ea typeface="MS Mincho"/>
                          <a:cs typeface="ArialMT"/>
                        </a:rPr>
                        <a:t>CAR T-cell therapy</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kern="1200" noProof="0" dirty="0">
                          <a:solidFill>
                            <a:srgbClr val="595454"/>
                          </a:solidFill>
                          <a:latin typeface="+mn-lt"/>
                          <a:ea typeface="+mn-ea"/>
                          <a:cs typeface="+mn-cs"/>
                        </a:rPr>
                        <a:t>17 (41.4)</a:t>
                      </a: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275075748"/>
                  </a:ext>
                </a:extLst>
              </a:tr>
              <a:tr h="309600">
                <a:tc>
                  <a:txBody>
                    <a:bodyPr/>
                    <a:lstStyle/>
                    <a:p>
                      <a:pPr marL="339725" marR="0" lvl="1" indent="-3397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n-lt"/>
                          <a:ea typeface="MS Mincho"/>
                          <a:cs typeface="ArialMT"/>
                        </a:rPr>
                        <a:t>	ADC</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kern="1200" noProof="0" dirty="0">
                          <a:solidFill>
                            <a:srgbClr val="595454"/>
                          </a:solidFill>
                          <a:latin typeface="+mn-lt"/>
                          <a:ea typeface="+mn-ea"/>
                          <a:cs typeface="+mn-cs"/>
                        </a:rPr>
                        <a:t>13 (31.7)</a:t>
                      </a: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3311035471"/>
                  </a:ext>
                </a:extLst>
              </a:tr>
              <a:tr h="309600">
                <a:tc>
                  <a:txBody>
                    <a:bodyPr/>
                    <a:lstStyle/>
                    <a:p>
                      <a:pPr marL="339725" marR="0" lvl="1" indent="-3397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n-lt"/>
                          <a:ea typeface="MS Mincho"/>
                          <a:cs typeface="ArialMT"/>
                        </a:rPr>
                        <a:t>	TCE</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kern="1200" noProof="0" dirty="0">
                          <a:solidFill>
                            <a:srgbClr val="595454"/>
                          </a:solidFill>
                          <a:latin typeface="+mn-lt"/>
                          <a:ea typeface="+mn-ea"/>
                          <a:cs typeface="+mn-cs"/>
                        </a:rPr>
                        <a:t>9 (22.0)</a:t>
                      </a: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1803004896"/>
                  </a:ext>
                </a:extLst>
              </a:tr>
              <a:tr h="309600">
                <a:tc>
                  <a:txBody>
                    <a:bodyPr/>
                    <a:lstStyle/>
                    <a:p>
                      <a:pPr marL="339725" marR="0" lvl="1" indent="-3397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n-lt"/>
                          <a:ea typeface="MS Mincho"/>
                          <a:cs typeface="ArialMT"/>
                        </a:rPr>
                        <a:t>	Other</a:t>
                      </a:r>
                      <a:r>
                        <a:rPr kumimoji="0" lang="en-US" sz="1400" b="0" i="0" u="none" strike="noStrike" kern="1200" cap="none" spc="0" normalizeH="0" baseline="30000" noProof="0" dirty="0">
                          <a:ln>
                            <a:noFill/>
                          </a:ln>
                          <a:solidFill>
                            <a:srgbClr val="595454"/>
                          </a:solidFill>
                          <a:effectLst/>
                          <a:uLnTx/>
                          <a:uFillTx/>
                          <a:latin typeface="+mn-lt"/>
                          <a:ea typeface="MS Mincho"/>
                          <a:cs typeface="+mn-cs"/>
                        </a:rPr>
                        <a:t>c</a:t>
                      </a:r>
                      <a:endParaRPr kumimoji="0" lang="en-US" sz="1400" b="0" i="0" u="none" strike="noStrike" kern="1200" cap="none" spc="0" normalizeH="0" baseline="0" noProof="0" dirty="0">
                        <a:ln>
                          <a:noFill/>
                        </a:ln>
                        <a:solidFill>
                          <a:srgbClr val="595454"/>
                        </a:solidFill>
                        <a:effectLst/>
                        <a:uLnTx/>
                        <a:uFillTx/>
                        <a:latin typeface="+mn-lt"/>
                        <a:ea typeface="MS Mincho"/>
                        <a:cs typeface="ArialMT"/>
                      </a:endParaRP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kern="1200" noProof="0" dirty="0">
                          <a:solidFill>
                            <a:srgbClr val="595454"/>
                          </a:solidFill>
                          <a:latin typeface="+mn-lt"/>
                          <a:ea typeface="+mn-ea"/>
                          <a:cs typeface="+mn-cs"/>
                        </a:rPr>
                        <a:t>4 (9.8)</a:t>
                      </a: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39337929"/>
                  </a:ext>
                </a:extLst>
              </a:tr>
            </a:tbl>
          </a:graphicData>
        </a:graphic>
      </p:graphicFrame>
      <p:sp>
        <p:nvSpPr>
          <p:cNvPr id="6" name="Footer Placeholder 5">
            <a:extLst>
              <a:ext uri="{FF2B5EF4-FFF2-40B4-BE49-F238E27FC236}">
                <a16:creationId xmlns:a16="http://schemas.microsoft.com/office/drawing/2014/main" id="{0EF00BF2-3F7F-9F33-058C-85EFB47D3BFC}"/>
              </a:ext>
            </a:extLst>
          </p:cNvPr>
          <p:cNvSpPr>
            <a:spLocks noGrp="1"/>
          </p:cNvSpPr>
          <p:nvPr>
            <p:ph type="ftr" sz="quarter" idx="3"/>
          </p:nvPr>
        </p:nvSpPr>
        <p:spPr>
          <a:xfrm>
            <a:off x="609600" y="6023610"/>
            <a:ext cx="11268953" cy="774871"/>
          </a:xfrm>
        </p:spPr>
        <p:txBody>
          <a:bodyPr/>
          <a:lstStyle/>
          <a:p>
            <a:r>
              <a:rPr lang="en-US" sz="1000" baseline="30000" dirty="0" err="1"/>
              <a:t>a</a:t>
            </a:r>
            <a:r>
              <a:rPr lang="en-US" sz="1000" dirty="0" err="1"/>
              <a:t>Data</a:t>
            </a:r>
            <a:r>
              <a:rPr lang="en-US" sz="1000" dirty="0"/>
              <a:t> cutoff: August 1, 2022; </a:t>
            </a:r>
            <a:r>
              <a:rPr lang="en-US" sz="1000" baseline="30000" dirty="0" err="1"/>
              <a:t>b</a:t>
            </a:r>
            <a:r>
              <a:rPr lang="en-US" sz="1000" dirty="0" err="1"/>
              <a:t>Two</a:t>
            </a:r>
            <a:r>
              <a:rPr lang="en-US" sz="1000" dirty="0"/>
              <a:t> patients received CAR T-cell therapy and an ADC; </a:t>
            </a:r>
            <a:r>
              <a:rPr lang="en-US" sz="1000" baseline="30000" dirty="0" err="1"/>
              <a:t>c</a:t>
            </a:r>
            <a:r>
              <a:rPr lang="en-US" sz="1000" dirty="0" err="1"/>
              <a:t>All</a:t>
            </a:r>
            <a:r>
              <a:rPr lang="en-US" sz="1000" dirty="0"/>
              <a:t> patients in this category received SEA-BCMA, defined as a non-</a:t>
            </a:r>
            <a:r>
              <a:rPr lang="en-US" sz="1000" dirty="0" err="1"/>
              <a:t>fucosylated</a:t>
            </a:r>
            <a:r>
              <a:rPr lang="en-US" sz="1000" dirty="0"/>
              <a:t> (“naked”) anti-BCMA </a:t>
            </a:r>
            <a:r>
              <a:rPr lang="en-US" sz="1000" dirty="0" err="1"/>
              <a:t>mAb</a:t>
            </a:r>
            <a:r>
              <a:rPr lang="en-US" sz="1000" dirty="0"/>
              <a:t>. </a:t>
            </a:r>
          </a:p>
          <a:p>
            <a:r>
              <a:rPr lang="en-US" sz="1000" dirty="0"/>
              <a:t>ADC, antibody–drug conjugate; SEA, sugar-engineered antibody; TCE, T-cell engager.</a:t>
            </a:r>
          </a:p>
        </p:txBody>
      </p:sp>
      <p:sp>
        <p:nvSpPr>
          <p:cNvPr id="7" name="Rectangle 6">
            <a:extLst>
              <a:ext uri="{FF2B5EF4-FFF2-40B4-BE49-F238E27FC236}">
                <a16:creationId xmlns:a16="http://schemas.microsoft.com/office/drawing/2014/main" id="{BFCF86BD-1E12-EDDE-4D7D-6BC4D8E28E0D}"/>
              </a:ext>
            </a:extLst>
          </p:cNvPr>
          <p:cNvSpPr/>
          <p:nvPr/>
        </p:nvSpPr>
        <p:spPr>
          <a:xfrm>
            <a:off x="1847925" y="3104624"/>
            <a:ext cx="8497353" cy="621556"/>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40834179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33796"/>
            <a:ext cx="10744200" cy="880800"/>
          </a:xfrm>
        </p:spPr>
        <p:txBody>
          <a:bodyPr>
            <a:normAutofit/>
          </a:bodyPr>
          <a:lstStyle/>
          <a:p>
            <a:r>
              <a:rPr lang="en-US" sz="2400" dirty="0"/>
              <a:t>Prior Therapies</a:t>
            </a:r>
            <a:br>
              <a:rPr lang="en-US" sz="2400" dirty="0"/>
            </a:br>
            <a:r>
              <a:rPr lang="en-US" sz="2400" dirty="0"/>
              <a:t>Cohort I (anti-BCMA-exposed cohort)</a:t>
            </a:r>
          </a:p>
        </p:txBody>
      </p:sp>
      <p:graphicFrame>
        <p:nvGraphicFramePr>
          <p:cNvPr id="8" name="Table 7">
            <a:extLst>
              <a:ext uri="{FF2B5EF4-FFF2-40B4-BE49-F238E27FC236}">
                <a16:creationId xmlns:a16="http://schemas.microsoft.com/office/drawing/2014/main" id="{3FE2BCA9-5DAE-4A06-B72B-2EE67894C954}"/>
              </a:ext>
            </a:extLst>
          </p:cNvPr>
          <p:cNvGraphicFramePr>
            <a:graphicFrameLocks noGrp="1"/>
          </p:cNvGraphicFramePr>
          <p:nvPr/>
        </p:nvGraphicFramePr>
        <p:xfrm>
          <a:off x="1848629" y="1331765"/>
          <a:ext cx="8494739" cy="4568336"/>
        </p:xfrm>
        <a:graphic>
          <a:graphicData uri="http://schemas.openxmlformats.org/drawingml/2006/table">
            <a:tbl>
              <a:tblPr firstRow="1">
                <a:tableStyleId>{793D81CF-94F2-401A-BA57-92F5A7B2D0C5}</a:tableStyleId>
              </a:tblPr>
              <a:tblGrid>
                <a:gridCol w="5622491">
                  <a:extLst>
                    <a:ext uri="{9D8B030D-6E8A-4147-A177-3AD203B41FA5}">
                      <a16:colId xmlns:a16="http://schemas.microsoft.com/office/drawing/2014/main" val="20000"/>
                    </a:ext>
                  </a:extLst>
                </a:gridCol>
                <a:gridCol w="2872248">
                  <a:extLst>
                    <a:ext uri="{9D8B030D-6E8A-4147-A177-3AD203B41FA5}">
                      <a16:colId xmlns:a16="http://schemas.microsoft.com/office/drawing/2014/main" val="20001"/>
                    </a:ext>
                  </a:extLst>
                </a:gridCol>
              </a:tblGrid>
              <a:tr h="347851">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indent="0" algn="l">
                        <a:lnSpc>
                          <a:spcPct val="100000"/>
                        </a:lnSpc>
                        <a:spcBef>
                          <a:spcPts val="0"/>
                        </a:spcBef>
                        <a:spcAft>
                          <a:spcPts val="200"/>
                        </a:spcAft>
                        <a:tabLst/>
                      </a:pPr>
                      <a:r>
                        <a:rPr lang="en-US" sz="1400" b="1" kern="1200" noProof="0" dirty="0">
                          <a:solidFill>
                            <a:srgbClr val="595454"/>
                          </a:solidFill>
                          <a:latin typeface="+mn-lt"/>
                          <a:ea typeface="+mn-ea"/>
                          <a:cs typeface="+mn-cs"/>
                        </a:rPr>
                        <a:t>Characteristic</a:t>
                      </a:r>
                      <a:r>
                        <a:rPr kumimoji="0" lang="en-US" sz="1400" b="1" i="0" u="none" strike="noStrike" kern="1200" cap="none" spc="0" normalizeH="0" baseline="30000" noProof="0" dirty="0">
                          <a:ln>
                            <a:noFill/>
                          </a:ln>
                          <a:solidFill>
                            <a:srgbClr val="595454"/>
                          </a:solidFill>
                          <a:effectLst/>
                          <a:uLnTx/>
                          <a:uFillTx/>
                          <a:latin typeface="+mn-lt"/>
                          <a:ea typeface="MS Mincho"/>
                          <a:cs typeface="+mn-cs"/>
                        </a:rPr>
                        <a:t>a</a:t>
                      </a:r>
                      <a:endParaRPr lang="en-US" sz="1400" b="1" baseline="30000" noProof="0" dirty="0">
                        <a:solidFill>
                          <a:srgbClr val="595454"/>
                        </a:solidFill>
                        <a:latin typeface="+mn-lt"/>
                        <a:ea typeface="MS Mincho"/>
                        <a:cs typeface="Times New Roman"/>
                      </a:endParaRPr>
                    </a:p>
                  </a:txBody>
                  <a:tcPr marL="121888" marR="121888" marT="45708" marB="457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rgbClr val="EEE7E7"/>
                    </a:solid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marR="0" lvl="0" indent="0" algn="ctr" defTabSz="1219170" rtl="0" eaLnBrk="1" fontAlgn="auto" latinLnBrk="0" hangingPunct="1">
                        <a:lnSpc>
                          <a:spcPct val="100000"/>
                        </a:lnSpc>
                        <a:spcBef>
                          <a:spcPts val="0"/>
                        </a:spcBef>
                        <a:spcAft>
                          <a:spcPts val="200"/>
                        </a:spcAft>
                        <a:buClrTx/>
                        <a:buSzTx/>
                        <a:buFontTx/>
                        <a:buNone/>
                        <a:tabLst/>
                        <a:defRPr/>
                      </a:pPr>
                      <a:r>
                        <a:rPr kumimoji="0" lang="en-US" sz="1400" b="1" i="0" u="none" strike="noStrike" kern="1200" cap="none" spc="0" normalizeH="0" baseline="0" noProof="0" dirty="0">
                          <a:ln>
                            <a:noFill/>
                          </a:ln>
                          <a:solidFill>
                            <a:srgbClr val="595454"/>
                          </a:solidFill>
                          <a:effectLst/>
                          <a:uLnTx/>
                          <a:uFillTx/>
                          <a:latin typeface="+mn-lt"/>
                          <a:ea typeface="+mn-ea"/>
                          <a:cs typeface="+mn-cs"/>
                        </a:rPr>
                        <a:t>Anti-BCMA-exposed cohort</a:t>
                      </a:r>
                    </a:p>
                    <a:p>
                      <a:pPr marL="0" marR="0" lvl="0" indent="0" algn="ctr" defTabSz="1219170" rtl="0" eaLnBrk="1" fontAlgn="auto" latinLnBrk="0" hangingPunct="1">
                        <a:lnSpc>
                          <a:spcPct val="100000"/>
                        </a:lnSpc>
                        <a:spcBef>
                          <a:spcPts val="0"/>
                        </a:spcBef>
                        <a:spcAft>
                          <a:spcPts val="200"/>
                        </a:spcAft>
                        <a:buClrTx/>
                        <a:buSzTx/>
                        <a:buFontTx/>
                        <a:buNone/>
                        <a:tabLst/>
                        <a:defRPr/>
                      </a:pPr>
                      <a:r>
                        <a:rPr kumimoji="0" lang="en-US" sz="1400" b="1" i="0" u="none" strike="noStrike" kern="1200" cap="none" spc="0" normalizeH="0" baseline="0" noProof="0" dirty="0">
                          <a:ln>
                            <a:noFill/>
                          </a:ln>
                          <a:solidFill>
                            <a:srgbClr val="595454"/>
                          </a:solidFill>
                          <a:effectLst/>
                          <a:uLnTx/>
                          <a:uFillTx/>
                          <a:latin typeface="+mn-lt"/>
                          <a:ea typeface="+mn-ea"/>
                          <a:cs typeface="+mn-cs"/>
                        </a:rPr>
                        <a:t>IBER + DEX (N = 41)</a:t>
                      </a:r>
                    </a:p>
                  </a:txBody>
                  <a:tcPr marL="121888" marR="121888" marT="45708" marB="457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rgbClr val="EEE7E7"/>
                    </a:solidFill>
                  </a:tcPr>
                </a:tc>
                <a:extLst>
                  <a:ext uri="{0D108BD9-81ED-4DB2-BD59-A6C34878D82A}">
                    <a16:rowId xmlns:a16="http://schemas.microsoft.com/office/drawing/2014/main" val="2864583311"/>
                  </a:ext>
                </a:extLst>
              </a:tr>
              <a:tr h="309600">
                <a:tc>
                  <a:txBody>
                    <a:bodyPr/>
                    <a:lstStyle/>
                    <a:p>
                      <a:pPr marL="0" indent="0">
                        <a:lnSpc>
                          <a:spcPct val="78000"/>
                        </a:lnSpc>
                        <a:spcBef>
                          <a:spcPts val="0"/>
                        </a:spcBef>
                        <a:spcAft>
                          <a:spcPts val="0"/>
                        </a:spcAft>
                        <a:tabLst/>
                      </a:pPr>
                      <a:r>
                        <a:rPr lang="en-US" sz="1400" b="1" i="0" strike="noStrike" noProof="0" dirty="0">
                          <a:solidFill>
                            <a:schemeClr val="tx1"/>
                          </a:solidFill>
                          <a:latin typeface="+mn-lt"/>
                        </a:rPr>
                        <a:t>No. of prior antimyeloma regimens</a:t>
                      </a:r>
                      <a:r>
                        <a:rPr lang="en-US" sz="1400" b="1" i="0" noProof="0" dirty="0">
                          <a:solidFill>
                            <a:schemeClr val="tx1"/>
                          </a:solidFill>
                          <a:latin typeface="+mn-lt"/>
                        </a:rPr>
                        <a:t>, median (range)</a:t>
                      </a:r>
                      <a:endParaRPr lang="en-US" sz="1400" b="1" i="0" strike="sngStrike" noProof="0" dirty="0">
                        <a:solidFill>
                          <a:srgbClr val="FF0000"/>
                        </a:solidFill>
                        <a:latin typeface="+mn-lt"/>
                        <a:ea typeface="MS Mincho"/>
                        <a:cs typeface="ArialMT"/>
                      </a:endParaRP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78000"/>
                        </a:lnSpc>
                        <a:spcBef>
                          <a:spcPts val="0"/>
                        </a:spcBef>
                        <a:spcAft>
                          <a:spcPts val="0"/>
                        </a:spcAft>
                      </a:pPr>
                      <a:r>
                        <a:rPr lang="en-US" sz="1400" b="0" kern="1200" noProof="0" dirty="0">
                          <a:solidFill>
                            <a:srgbClr val="595454"/>
                          </a:solidFill>
                          <a:latin typeface="+mn-lt"/>
                        </a:rPr>
                        <a:t>7 (4</a:t>
                      </a:r>
                      <a:r>
                        <a:rPr lang="en-US" sz="1400" b="0" kern="1200" noProof="0" dirty="0">
                          <a:solidFill>
                            <a:srgbClr val="595454"/>
                          </a:solidFill>
                          <a:latin typeface="+mn-lt"/>
                          <a:cs typeface="Arial" panose="020B0604020202020204" pitchFamily="34" charset="0"/>
                        </a:rPr>
                        <a:t>–15</a:t>
                      </a:r>
                      <a:r>
                        <a:rPr lang="en-US" sz="1400" b="0" kern="1200" noProof="0" dirty="0">
                          <a:solidFill>
                            <a:srgbClr val="595454"/>
                          </a:solidFill>
                          <a:latin typeface="+mn-lt"/>
                        </a:rPr>
                        <a:t>)</a:t>
                      </a:r>
                      <a:endParaRPr lang="en-US" sz="1400" b="0" kern="1200" noProof="0" dirty="0">
                        <a:solidFill>
                          <a:srgbClr val="595454"/>
                        </a:solidFill>
                        <a:latin typeface="+mn-lt"/>
                        <a:ea typeface="MS Mincho"/>
                        <a:cs typeface="Times New Roman" panose="02020603050405020304" pitchFamily="18" charset="0"/>
                      </a:endParaRP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06648846"/>
                  </a:ext>
                </a:extLst>
              </a:tr>
              <a:tr h="309600">
                <a:tc>
                  <a:txBody>
                    <a:bodyPr/>
                    <a:lstStyle/>
                    <a:p>
                      <a:pPr marL="0" indent="0">
                        <a:lnSpc>
                          <a:spcPct val="100000"/>
                        </a:lnSpc>
                        <a:spcBef>
                          <a:spcPts val="0"/>
                        </a:spcBef>
                        <a:spcAft>
                          <a:spcPts val="0"/>
                        </a:spcAft>
                        <a:tabLst/>
                      </a:pPr>
                      <a:r>
                        <a:rPr lang="en-US" sz="1400" b="1" noProof="0" dirty="0">
                          <a:solidFill>
                            <a:schemeClr val="tx1"/>
                          </a:solidFill>
                          <a:latin typeface="+mn-lt"/>
                          <a:ea typeface="MS Mincho"/>
                          <a:cs typeface="ArialMT"/>
                        </a:rPr>
                        <a:t>Prior therapies, n (%)</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marL="0" marR="0" algn="ctr">
                        <a:lnSpc>
                          <a:spcPct val="100000"/>
                        </a:lnSpc>
                        <a:spcBef>
                          <a:spcPts val="0"/>
                        </a:spcBef>
                        <a:spcAft>
                          <a:spcPts val="0"/>
                        </a:spcAft>
                      </a:pPr>
                      <a:endParaRPr lang="en-US" sz="1400" b="0" kern="1200" baseline="30000" noProof="0" dirty="0">
                        <a:solidFill>
                          <a:srgbClr val="FF0000"/>
                        </a:solidFill>
                        <a:latin typeface="+mn-lt"/>
                        <a:ea typeface="MS Mincho"/>
                        <a:cs typeface="Times New Roman" panose="02020603050405020304" pitchFamily="18" charset="0"/>
                      </a:endParaRP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noFill/>
                  </a:tcPr>
                </a:tc>
                <a:extLst>
                  <a:ext uri="{0D108BD9-81ED-4DB2-BD59-A6C34878D82A}">
                    <a16:rowId xmlns:a16="http://schemas.microsoft.com/office/drawing/2014/main" val="2108528984"/>
                  </a:ext>
                </a:extLst>
              </a:tr>
              <a:tr h="309600">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n-lt"/>
                          <a:ea typeface="MS Mincho"/>
                        </a:rPr>
                        <a:t>	Hematopoietic</a:t>
                      </a:r>
                      <a:r>
                        <a:rPr kumimoji="0" lang="en-US" sz="1400" b="0" i="0" u="none" strike="noStrike" kern="1200" cap="none" spc="0" normalizeH="0" baseline="0" noProof="0" dirty="0">
                          <a:ln>
                            <a:noFill/>
                          </a:ln>
                          <a:solidFill>
                            <a:srgbClr val="595454"/>
                          </a:solidFill>
                          <a:effectLst/>
                          <a:uLnTx/>
                          <a:uFillTx/>
                          <a:latin typeface="+mn-lt"/>
                          <a:ea typeface="MS Mincho"/>
                        </a:rPr>
                        <a:t> stem cell transplant</a:t>
                      </a:r>
                      <a:endParaRPr kumimoji="0" lang="en-US" sz="1400" b="0" i="0" u="none" strike="noStrike" kern="1200" cap="none" spc="0" normalizeH="0" baseline="0" noProof="0" dirty="0">
                        <a:ln>
                          <a:noFill/>
                        </a:ln>
                        <a:solidFill>
                          <a:srgbClr val="595454"/>
                        </a:solidFill>
                        <a:effectLst/>
                        <a:uLnTx/>
                        <a:uFillTx/>
                        <a:latin typeface="+mn-lt"/>
                        <a:ea typeface="MS Mincho"/>
                        <a:cs typeface="ArialMT"/>
                      </a:endParaRP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a:lnSpc>
                          <a:spcPct val="100000"/>
                        </a:lnSpc>
                        <a:spcBef>
                          <a:spcPts val="0"/>
                        </a:spcBef>
                        <a:spcAft>
                          <a:spcPts val="0"/>
                        </a:spcAft>
                        <a:tabLst/>
                      </a:pPr>
                      <a:r>
                        <a:rPr lang="en-US" sz="1400" kern="1200" noProof="0" dirty="0">
                          <a:solidFill>
                            <a:srgbClr val="595454"/>
                          </a:solidFill>
                          <a:latin typeface="+mn-lt"/>
                        </a:rPr>
                        <a:t>34 (82.9)</a:t>
                      </a:r>
                      <a:endParaRPr lang="en-US" sz="1400" b="0" kern="1200" baseline="30000" noProof="0" dirty="0">
                        <a:solidFill>
                          <a:srgbClr val="595454"/>
                        </a:solidFill>
                        <a:latin typeface="+mn-lt"/>
                        <a:ea typeface="MS Mincho"/>
                        <a:cs typeface="Times New Roman" panose="02020603050405020304" pitchFamily="18" charset="0"/>
                      </a:endParaRP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1992184649"/>
                  </a:ext>
                </a:extLst>
              </a:tr>
              <a:tr h="309600">
                <a:tc>
                  <a:txBody>
                    <a:bodyPr/>
                    <a:lstStyle/>
                    <a:p>
                      <a:pPr marL="227013" marR="0" lvl="0" indent="-227013"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n-lt"/>
                          <a:ea typeface="MS Mincho"/>
                          <a:cs typeface="ArialMT"/>
                        </a:rPr>
                        <a:t>	IMiD agents</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kern="1200" noProof="0" dirty="0">
                          <a:solidFill>
                            <a:srgbClr val="595454"/>
                          </a:solidFill>
                          <a:latin typeface="+mn-lt"/>
                          <a:ea typeface="+mn-ea"/>
                          <a:cs typeface="+mn-cs"/>
                        </a:rPr>
                        <a:t>41 (100)</a:t>
                      </a:r>
                      <a:endParaRPr lang="en-US" sz="1400" b="0" kern="1200" noProof="0" dirty="0">
                        <a:solidFill>
                          <a:srgbClr val="595454"/>
                        </a:solidFill>
                        <a:latin typeface="+mn-lt"/>
                        <a:ea typeface="MS Mincho"/>
                        <a:cs typeface="Times New Roman" panose="02020603050405020304" pitchFamily="18" charset="0"/>
                      </a:endParaRP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440438593"/>
                  </a:ext>
                </a:extLst>
              </a:tr>
              <a:tr h="309600">
                <a:tc>
                  <a:txBody>
                    <a:bodyPr/>
                    <a:lstStyle/>
                    <a:p>
                      <a:pPr marL="339725" marR="0" lvl="1" indent="-3397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n-lt"/>
                          <a:ea typeface="MS Mincho"/>
                          <a:cs typeface="ArialMT"/>
                        </a:rPr>
                        <a:t>	LEN</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b="0" kern="1200" noProof="0" dirty="0">
                          <a:solidFill>
                            <a:schemeClr val="tx1"/>
                          </a:solidFill>
                          <a:latin typeface="+mn-lt"/>
                          <a:ea typeface="MS Mincho"/>
                          <a:cs typeface="Times New Roman" panose="02020603050405020304" pitchFamily="18" charset="0"/>
                        </a:rPr>
                        <a:t>40 (97.6)</a:t>
                      </a: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3306949128"/>
                  </a:ext>
                </a:extLst>
              </a:tr>
              <a:tr h="309600">
                <a:tc>
                  <a:txBody>
                    <a:bodyPr/>
                    <a:lstStyle/>
                    <a:p>
                      <a:pPr marL="339725" marR="0" lvl="1" indent="-3397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n-lt"/>
                          <a:ea typeface="MS Mincho"/>
                          <a:cs typeface="ArialMT"/>
                        </a:rPr>
                        <a:t>	POM</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b="0" kern="1200" noProof="0" dirty="0">
                          <a:solidFill>
                            <a:schemeClr val="tx1"/>
                          </a:solidFill>
                          <a:latin typeface="+mn-lt"/>
                          <a:ea typeface="MS Mincho"/>
                          <a:cs typeface="Times New Roman" panose="02020603050405020304" pitchFamily="18" charset="0"/>
                        </a:rPr>
                        <a:t>40 (97.6)</a:t>
                      </a: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306057986"/>
                  </a:ext>
                </a:extLst>
              </a:tr>
              <a:tr h="309600">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n-lt"/>
                          <a:ea typeface="MS Mincho"/>
                          <a:cs typeface="ArialMT"/>
                        </a:rPr>
                        <a:t>	PIs</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kern="1200" noProof="0" dirty="0">
                          <a:solidFill>
                            <a:srgbClr val="595454"/>
                          </a:solidFill>
                          <a:latin typeface="+mn-lt"/>
                          <a:ea typeface="+mn-ea"/>
                          <a:cs typeface="+mn-cs"/>
                        </a:rPr>
                        <a:t>41 (100)</a:t>
                      </a: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3825251722"/>
                  </a:ext>
                </a:extLst>
              </a:tr>
              <a:tr h="309600">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n-lt"/>
                          <a:ea typeface="MS Mincho"/>
                          <a:cs typeface="ArialMT"/>
                        </a:rPr>
                        <a:t>	Anti-CD38 mAb</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kern="1200" noProof="0" dirty="0">
                          <a:solidFill>
                            <a:srgbClr val="595454"/>
                          </a:solidFill>
                          <a:latin typeface="+mn-lt"/>
                          <a:ea typeface="+mn-ea"/>
                          <a:cs typeface="+mn-cs"/>
                        </a:rPr>
                        <a:t>41 (100)</a:t>
                      </a: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1319443057"/>
                  </a:ext>
                </a:extLst>
              </a:tr>
              <a:tr h="309600">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n-lt"/>
                          <a:ea typeface="MS Mincho"/>
                          <a:cs typeface="ArialMT"/>
                        </a:rPr>
                        <a:t>	Anti-BCMA therapy</a:t>
                      </a:r>
                      <a:r>
                        <a:rPr kumimoji="0" lang="en-US" sz="1400" b="0" i="0" u="none" strike="noStrike" kern="1200" cap="none" spc="0" normalizeH="0" baseline="30000" noProof="0" dirty="0">
                          <a:ln>
                            <a:noFill/>
                          </a:ln>
                          <a:solidFill>
                            <a:srgbClr val="595454"/>
                          </a:solidFill>
                          <a:effectLst/>
                          <a:uLnTx/>
                          <a:uFillTx/>
                          <a:latin typeface="+mn-lt"/>
                          <a:ea typeface="MS Mincho"/>
                          <a:cs typeface="+mn-cs"/>
                        </a:rPr>
                        <a:t>b</a:t>
                      </a:r>
                      <a:endParaRPr kumimoji="0" lang="en-US" sz="1400" b="0" i="0" u="none" strike="noStrike" kern="1200" cap="none" spc="0" normalizeH="0" baseline="0" noProof="0" dirty="0">
                        <a:ln>
                          <a:noFill/>
                        </a:ln>
                        <a:solidFill>
                          <a:srgbClr val="595454"/>
                        </a:solidFill>
                        <a:effectLst/>
                        <a:uLnTx/>
                        <a:uFillTx/>
                        <a:latin typeface="+mn-lt"/>
                        <a:ea typeface="MS Mincho"/>
                        <a:cs typeface="ArialMT"/>
                      </a:endParaRP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kern="1200" noProof="0" dirty="0">
                          <a:solidFill>
                            <a:srgbClr val="595454"/>
                          </a:solidFill>
                          <a:latin typeface="+mn-lt"/>
                          <a:ea typeface="+mn-ea"/>
                          <a:cs typeface="+mn-cs"/>
                        </a:rPr>
                        <a:t>41 (100)</a:t>
                      </a: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4156915978"/>
                  </a:ext>
                </a:extLst>
              </a:tr>
              <a:tr h="309600">
                <a:tc>
                  <a:txBody>
                    <a:bodyPr/>
                    <a:lstStyle/>
                    <a:p>
                      <a:pPr marL="339725" marR="0" lvl="1" indent="-3397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n-lt"/>
                          <a:ea typeface="MS Mincho"/>
                          <a:cs typeface="ArialMT"/>
                        </a:rPr>
                        <a:t>	</a:t>
                      </a:r>
                      <a:r>
                        <a:rPr kumimoji="0" lang="en-US" sz="1400" b="0" i="0" u="none" strike="noStrike" kern="1200" cap="none" spc="0" normalizeH="0" baseline="0" noProof="0" dirty="0">
                          <a:ln>
                            <a:noFill/>
                          </a:ln>
                          <a:solidFill>
                            <a:schemeClr val="tx1"/>
                          </a:solidFill>
                          <a:effectLst/>
                          <a:uLnTx/>
                          <a:uFillTx/>
                          <a:latin typeface="+mn-lt"/>
                          <a:ea typeface="MS Mincho"/>
                          <a:cs typeface="ArialMT"/>
                        </a:rPr>
                        <a:t>CAR T-cell therapy</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kern="1200" noProof="0" dirty="0">
                          <a:solidFill>
                            <a:srgbClr val="595454"/>
                          </a:solidFill>
                          <a:latin typeface="+mn-lt"/>
                          <a:ea typeface="+mn-ea"/>
                          <a:cs typeface="+mn-cs"/>
                        </a:rPr>
                        <a:t>17 (41.4)</a:t>
                      </a: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275075748"/>
                  </a:ext>
                </a:extLst>
              </a:tr>
              <a:tr h="309600">
                <a:tc>
                  <a:txBody>
                    <a:bodyPr/>
                    <a:lstStyle/>
                    <a:p>
                      <a:pPr marL="339725" marR="0" lvl="1" indent="-3397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n-lt"/>
                          <a:ea typeface="MS Mincho"/>
                          <a:cs typeface="ArialMT"/>
                        </a:rPr>
                        <a:t>	ADC</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kern="1200" noProof="0" dirty="0">
                          <a:solidFill>
                            <a:srgbClr val="595454"/>
                          </a:solidFill>
                          <a:latin typeface="+mn-lt"/>
                          <a:ea typeface="+mn-ea"/>
                          <a:cs typeface="+mn-cs"/>
                        </a:rPr>
                        <a:t>13 (31.7)</a:t>
                      </a: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3311035471"/>
                  </a:ext>
                </a:extLst>
              </a:tr>
              <a:tr h="309600">
                <a:tc>
                  <a:txBody>
                    <a:bodyPr/>
                    <a:lstStyle/>
                    <a:p>
                      <a:pPr marL="339725" marR="0" lvl="1" indent="-3397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n-lt"/>
                          <a:ea typeface="MS Mincho"/>
                          <a:cs typeface="ArialMT"/>
                        </a:rPr>
                        <a:t>	TCE</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kern="1200" noProof="0" dirty="0">
                          <a:solidFill>
                            <a:srgbClr val="595454"/>
                          </a:solidFill>
                          <a:latin typeface="+mn-lt"/>
                          <a:ea typeface="+mn-ea"/>
                          <a:cs typeface="+mn-cs"/>
                        </a:rPr>
                        <a:t>9 (22.0)</a:t>
                      </a: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1803004896"/>
                  </a:ext>
                </a:extLst>
              </a:tr>
              <a:tr h="309600">
                <a:tc>
                  <a:txBody>
                    <a:bodyPr/>
                    <a:lstStyle/>
                    <a:p>
                      <a:pPr marL="339725" marR="0" lvl="1" indent="-3397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n-lt"/>
                          <a:ea typeface="MS Mincho"/>
                          <a:cs typeface="ArialMT"/>
                        </a:rPr>
                        <a:t>	Other</a:t>
                      </a:r>
                      <a:r>
                        <a:rPr kumimoji="0" lang="en-US" sz="1400" b="0" i="0" u="none" strike="noStrike" kern="1200" cap="none" spc="0" normalizeH="0" baseline="30000" noProof="0" dirty="0">
                          <a:ln>
                            <a:noFill/>
                          </a:ln>
                          <a:solidFill>
                            <a:srgbClr val="595454"/>
                          </a:solidFill>
                          <a:effectLst/>
                          <a:uLnTx/>
                          <a:uFillTx/>
                          <a:latin typeface="+mn-lt"/>
                          <a:ea typeface="MS Mincho"/>
                          <a:cs typeface="+mn-cs"/>
                        </a:rPr>
                        <a:t>c</a:t>
                      </a:r>
                      <a:endParaRPr kumimoji="0" lang="en-US" sz="1400" b="0" i="0" u="none" strike="noStrike" kern="1200" cap="none" spc="0" normalizeH="0" baseline="0" noProof="0" dirty="0">
                        <a:ln>
                          <a:noFill/>
                        </a:ln>
                        <a:solidFill>
                          <a:srgbClr val="595454"/>
                        </a:solidFill>
                        <a:effectLst/>
                        <a:uLnTx/>
                        <a:uFillTx/>
                        <a:latin typeface="+mn-lt"/>
                        <a:ea typeface="MS Mincho"/>
                        <a:cs typeface="ArialMT"/>
                      </a:endParaRP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kern="1200" noProof="0" dirty="0">
                          <a:solidFill>
                            <a:srgbClr val="595454"/>
                          </a:solidFill>
                          <a:latin typeface="+mn-lt"/>
                          <a:ea typeface="+mn-ea"/>
                          <a:cs typeface="+mn-cs"/>
                        </a:rPr>
                        <a:t>4 (9.8)</a:t>
                      </a: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39337929"/>
                  </a:ext>
                </a:extLst>
              </a:tr>
            </a:tbl>
          </a:graphicData>
        </a:graphic>
      </p:graphicFrame>
      <p:sp>
        <p:nvSpPr>
          <p:cNvPr id="6" name="Footer Placeholder 5">
            <a:extLst>
              <a:ext uri="{FF2B5EF4-FFF2-40B4-BE49-F238E27FC236}">
                <a16:creationId xmlns:a16="http://schemas.microsoft.com/office/drawing/2014/main" id="{0EF00BF2-3F7F-9F33-058C-85EFB47D3BFC}"/>
              </a:ext>
            </a:extLst>
          </p:cNvPr>
          <p:cNvSpPr>
            <a:spLocks noGrp="1"/>
          </p:cNvSpPr>
          <p:nvPr>
            <p:ph type="ftr" sz="quarter" idx="3"/>
          </p:nvPr>
        </p:nvSpPr>
        <p:spPr>
          <a:xfrm>
            <a:off x="609600" y="6023610"/>
            <a:ext cx="11268953" cy="774871"/>
          </a:xfrm>
        </p:spPr>
        <p:txBody>
          <a:bodyPr/>
          <a:lstStyle/>
          <a:p>
            <a:r>
              <a:rPr lang="en-US" sz="1000" baseline="30000" dirty="0" err="1"/>
              <a:t>a</a:t>
            </a:r>
            <a:r>
              <a:rPr lang="en-US" sz="1000" dirty="0" err="1"/>
              <a:t>Data</a:t>
            </a:r>
            <a:r>
              <a:rPr lang="en-US" sz="1000" dirty="0"/>
              <a:t> cutoff: August 1, 2022; </a:t>
            </a:r>
            <a:r>
              <a:rPr lang="en-US" sz="1000" baseline="30000" dirty="0" err="1"/>
              <a:t>b</a:t>
            </a:r>
            <a:r>
              <a:rPr lang="en-US" sz="1000" dirty="0" err="1"/>
              <a:t>Two</a:t>
            </a:r>
            <a:r>
              <a:rPr lang="en-US" sz="1000" dirty="0"/>
              <a:t> patients received CAR T-cell therapy and an ADC; </a:t>
            </a:r>
            <a:r>
              <a:rPr lang="en-US" sz="1000" baseline="30000" dirty="0" err="1"/>
              <a:t>c</a:t>
            </a:r>
            <a:r>
              <a:rPr lang="en-US" sz="1000" dirty="0" err="1"/>
              <a:t>All</a:t>
            </a:r>
            <a:r>
              <a:rPr lang="en-US" sz="1000" dirty="0"/>
              <a:t> patients in this category received SEA-BCMA, defined as a non-</a:t>
            </a:r>
            <a:r>
              <a:rPr lang="en-US" sz="1000" dirty="0" err="1"/>
              <a:t>fucosylated</a:t>
            </a:r>
            <a:r>
              <a:rPr lang="en-US" sz="1000" dirty="0"/>
              <a:t> (“naked”) anti-BCMA </a:t>
            </a:r>
            <a:r>
              <a:rPr lang="en-US" sz="1000" dirty="0" err="1"/>
              <a:t>mAb</a:t>
            </a:r>
            <a:r>
              <a:rPr lang="en-US" sz="1000" dirty="0"/>
              <a:t>. </a:t>
            </a:r>
          </a:p>
          <a:p>
            <a:r>
              <a:rPr lang="en-US" sz="1000" dirty="0"/>
              <a:t>ADC, antibody–drug conjugate; SEA, sugar-engineered antibody; TCE, T-cell engager.</a:t>
            </a:r>
          </a:p>
        </p:txBody>
      </p:sp>
      <p:sp>
        <p:nvSpPr>
          <p:cNvPr id="7" name="Rectangle 6">
            <a:extLst>
              <a:ext uri="{FF2B5EF4-FFF2-40B4-BE49-F238E27FC236}">
                <a16:creationId xmlns:a16="http://schemas.microsoft.com/office/drawing/2014/main" id="{BFCF86BD-1E12-EDDE-4D7D-6BC4D8E28E0D}"/>
              </a:ext>
            </a:extLst>
          </p:cNvPr>
          <p:cNvSpPr/>
          <p:nvPr/>
        </p:nvSpPr>
        <p:spPr>
          <a:xfrm>
            <a:off x="1847925" y="4636244"/>
            <a:ext cx="8497353" cy="953026"/>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21842495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3775"/>
            <a:ext cx="10744200" cy="1185577"/>
          </a:xfrm>
        </p:spPr>
        <p:txBody>
          <a:bodyPr>
            <a:normAutofit/>
          </a:bodyPr>
          <a:lstStyle/>
          <a:p>
            <a:r>
              <a:rPr lang="en-US" sz="2400" dirty="0"/>
              <a:t>Refractory Status </a:t>
            </a:r>
            <a:br>
              <a:rPr lang="en-US" sz="2400" dirty="0"/>
            </a:br>
            <a:r>
              <a:rPr lang="en-US" sz="2400" dirty="0"/>
              <a:t>Cohort I (anti-BCMA-exposed cohort)</a:t>
            </a:r>
          </a:p>
        </p:txBody>
      </p:sp>
      <p:sp>
        <p:nvSpPr>
          <p:cNvPr id="6" name="Footer Placeholder 5">
            <a:extLst>
              <a:ext uri="{FF2B5EF4-FFF2-40B4-BE49-F238E27FC236}">
                <a16:creationId xmlns:a16="http://schemas.microsoft.com/office/drawing/2014/main" id="{74854EFA-081C-B48E-3884-4ADBE64970AE}"/>
              </a:ext>
            </a:extLst>
          </p:cNvPr>
          <p:cNvSpPr>
            <a:spLocks noGrp="1"/>
          </p:cNvSpPr>
          <p:nvPr>
            <p:ph type="ftr" sz="quarter" idx="3"/>
          </p:nvPr>
        </p:nvSpPr>
        <p:spPr/>
        <p:txBody>
          <a:bodyPr/>
          <a:lstStyle/>
          <a:p>
            <a:r>
              <a:rPr lang="en-US" baseline="30000" dirty="0" err="1"/>
              <a:t>a</a:t>
            </a:r>
            <a:r>
              <a:rPr lang="en-US" dirty="0" err="1"/>
              <a:t>Data</a:t>
            </a:r>
            <a:r>
              <a:rPr lang="en-US" dirty="0"/>
              <a:t> cutoff: August 1, 2022; </a:t>
            </a:r>
            <a:r>
              <a:rPr lang="en-US" baseline="30000" dirty="0" err="1"/>
              <a:t>b</a:t>
            </a:r>
            <a:r>
              <a:rPr lang="en-US" dirty="0" err="1"/>
              <a:t>Defined</a:t>
            </a:r>
            <a:r>
              <a:rPr lang="en-US" dirty="0"/>
              <a:t> as refractory to ≥ 1 </a:t>
            </a:r>
            <a:r>
              <a:rPr lang="en-US" dirty="0" err="1"/>
              <a:t>IMiD</a:t>
            </a:r>
            <a:r>
              <a:rPr lang="en-US" dirty="0"/>
              <a:t> agent, 1 PI, and 1 anti-CD38 </a:t>
            </a:r>
            <a:r>
              <a:rPr lang="en-US" dirty="0" err="1"/>
              <a:t>mAb</a:t>
            </a:r>
            <a:r>
              <a:rPr lang="en-US" dirty="0"/>
              <a:t>.</a:t>
            </a:r>
          </a:p>
        </p:txBody>
      </p:sp>
      <p:graphicFrame>
        <p:nvGraphicFramePr>
          <p:cNvPr id="8" name="Table 7">
            <a:extLst>
              <a:ext uri="{FF2B5EF4-FFF2-40B4-BE49-F238E27FC236}">
                <a16:creationId xmlns:a16="http://schemas.microsoft.com/office/drawing/2014/main" id="{3FE2BCA9-5DAE-4A06-B72B-2EE67894C954}"/>
              </a:ext>
            </a:extLst>
          </p:cNvPr>
          <p:cNvGraphicFramePr>
            <a:graphicFrameLocks noGrp="1"/>
          </p:cNvGraphicFramePr>
          <p:nvPr>
            <p:extLst>
              <p:ext uri="{D42A27DB-BD31-4B8C-83A1-F6EECF244321}">
                <p14:modId xmlns:p14="http://schemas.microsoft.com/office/powerpoint/2010/main" val="1408099650"/>
              </p:ext>
            </p:extLst>
          </p:nvPr>
        </p:nvGraphicFramePr>
        <p:xfrm>
          <a:off x="1848631" y="1331764"/>
          <a:ext cx="8494739" cy="3937466"/>
        </p:xfrm>
        <a:graphic>
          <a:graphicData uri="http://schemas.openxmlformats.org/drawingml/2006/table">
            <a:tbl>
              <a:tblPr firstRow="1">
                <a:tableStyleId>{793D81CF-94F2-401A-BA57-92F5A7B2D0C5}</a:tableStyleId>
              </a:tblPr>
              <a:tblGrid>
                <a:gridCol w="5622491">
                  <a:extLst>
                    <a:ext uri="{9D8B030D-6E8A-4147-A177-3AD203B41FA5}">
                      <a16:colId xmlns:a16="http://schemas.microsoft.com/office/drawing/2014/main" val="20000"/>
                    </a:ext>
                  </a:extLst>
                </a:gridCol>
                <a:gridCol w="2872248">
                  <a:extLst>
                    <a:ext uri="{9D8B030D-6E8A-4147-A177-3AD203B41FA5}">
                      <a16:colId xmlns:a16="http://schemas.microsoft.com/office/drawing/2014/main" val="20001"/>
                    </a:ext>
                  </a:extLst>
                </a:gridCol>
              </a:tblGrid>
              <a:tr h="789510">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indent="0" algn="l">
                        <a:lnSpc>
                          <a:spcPct val="100000"/>
                        </a:lnSpc>
                        <a:spcBef>
                          <a:spcPts val="0"/>
                        </a:spcBef>
                        <a:spcAft>
                          <a:spcPts val="200"/>
                        </a:spcAft>
                        <a:tabLst/>
                      </a:pPr>
                      <a:r>
                        <a:rPr lang="en-US" sz="1400" b="1" kern="1200" noProof="0" dirty="0">
                          <a:solidFill>
                            <a:srgbClr val="595454"/>
                          </a:solidFill>
                          <a:latin typeface="+mn-lt"/>
                          <a:ea typeface="+mn-ea"/>
                          <a:cs typeface="+mn-cs"/>
                        </a:rPr>
                        <a:t>Characteristic</a:t>
                      </a:r>
                      <a:r>
                        <a:rPr kumimoji="0" lang="en-US" sz="1400" b="1" i="0" u="none" strike="noStrike" kern="1200" cap="none" spc="0" normalizeH="0" baseline="30000" noProof="0" dirty="0">
                          <a:ln>
                            <a:noFill/>
                          </a:ln>
                          <a:solidFill>
                            <a:srgbClr val="595454"/>
                          </a:solidFill>
                          <a:effectLst/>
                          <a:uLnTx/>
                          <a:uFillTx/>
                          <a:latin typeface="+mn-lt"/>
                          <a:ea typeface="MS Mincho"/>
                          <a:cs typeface="+mn-cs"/>
                        </a:rPr>
                        <a:t>a</a:t>
                      </a:r>
                      <a:endParaRPr lang="en-US" sz="1400" b="1" baseline="30000" noProof="0" dirty="0">
                        <a:solidFill>
                          <a:srgbClr val="595454"/>
                        </a:solidFill>
                        <a:latin typeface="+mn-lt"/>
                        <a:ea typeface="MS Mincho"/>
                        <a:cs typeface="Times New Roman"/>
                      </a:endParaRPr>
                    </a:p>
                  </a:txBody>
                  <a:tcPr marL="121888" marR="121888" marT="45708" marB="457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rgbClr val="EEE7E7"/>
                    </a:solid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marR="0" lvl="0" indent="0" algn="ctr" defTabSz="1219170" rtl="0" eaLnBrk="1" fontAlgn="auto" latinLnBrk="0" hangingPunct="1">
                        <a:lnSpc>
                          <a:spcPct val="100000"/>
                        </a:lnSpc>
                        <a:spcBef>
                          <a:spcPts val="0"/>
                        </a:spcBef>
                        <a:spcAft>
                          <a:spcPts val="200"/>
                        </a:spcAft>
                        <a:buClrTx/>
                        <a:buSzTx/>
                        <a:buFontTx/>
                        <a:buNone/>
                        <a:tabLst/>
                        <a:defRPr/>
                      </a:pPr>
                      <a:r>
                        <a:rPr kumimoji="0" lang="en-US" sz="1400" b="1" i="0" u="none" strike="noStrike" kern="1200" cap="none" spc="0" normalizeH="0" baseline="0" noProof="0" dirty="0">
                          <a:ln>
                            <a:noFill/>
                          </a:ln>
                          <a:solidFill>
                            <a:srgbClr val="595454"/>
                          </a:solidFill>
                          <a:effectLst/>
                          <a:uLnTx/>
                          <a:uFillTx/>
                          <a:latin typeface="+mn-lt"/>
                          <a:ea typeface="+mn-ea"/>
                          <a:cs typeface="+mn-cs"/>
                        </a:rPr>
                        <a:t>Anti-BCMA-exposed cohort</a:t>
                      </a:r>
                    </a:p>
                    <a:p>
                      <a:pPr marL="0" marR="0" lvl="0" indent="0" algn="ctr" defTabSz="1219170" rtl="0" eaLnBrk="1" fontAlgn="auto" latinLnBrk="0" hangingPunct="1">
                        <a:lnSpc>
                          <a:spcPct val="100000"/>
                        </a:lnSpc>
                        <a:spcBef>
                          <a:spcPts val="0"/>
                        </a:spcBef>
                        <a:spcAft>
                          <a:spcPts val="200"/>
                        </a:spcAft>
                        <a:buClrTx/>
                        <a:buSzTx/>
                        <a:buFontTx/>
                        <a:buNone/>
                        <a:tabLst/>
                        <a:defRPr/>
                      </a:pPr>
                      <a:r>
                        <a:rPr kumimoji="0" lang="en-US" sz="1400" b="1" i="0" u="none" strike="noStrike" kern="1200" cap="none" spc="0" normalizeH="0" baseline="0" noProof="0" dirty="0">
                          <a:ln>
                            <a:noFill/>
                          </a:ln>
                          <a:solidFill>
                            <a:srgbClr val="595454"/>
                          </a:solidFill>
                          <a:effectLst/>
                          <a:uLnTx/>
                          <a:uFillTx/>
                          <a:latin typeface="+mn-lt"/>
                          <a:ea typeface="+mn-ea"/>
                          <a:cs typeface="+mn-cs"/>
                        </a:rPr>
                        <a:t>IBER + DEX (N = 41)</a:t>
                      </a:r>
                    </a:p>
                  </a:txBody>
                  <a:tcPr marL="121888" marR="121888" marT="45708" marB="457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rgbClr val="EEE7E7"/>
                    </a:solidFill>
                  </a:tcPr>
                </a:tc>
                <a:extLst>
                  <a:ext uri="{0D108BD9-81ED-4DB2-BD59-A6C34878D82A}">
                    <a16:rowId xmlns:a16="http://schemas.microsoft.com/office/drawing/2014/main" val="2864583311"/>
                  </a:ext>
                </a:extLst>
              </a:tr>
              <a:tr h="449708">
                <a:tc>
                  <a:txBody>
                    <a:bodyPr/>
                    <a:lstStyle/>
                    <a:p>
                      <a:pPr marL="0" indent="0">
                        <a:lnSpc>
                          <a:spcPct val="78000"/>
                        </a:lnSpc>
                        <a:spcBef>
                          <a:spcPts val="0"/>
                        </a:spcBef>
                        <a:spcAft>
                          <a:spcPts val="200"/>
                        </a:spcAft>
                        <a:tabLst/>
                      </a:pPr>
                      <a:r>
                        <a:rPr lang="en-US" sz="1400" b="1" kern="1200" noProof="0" dirty="0">
                          <a:solidFill>
                            <a:schemeClr val="tx1"/>
                          </a:solidFill>
                          <a:latin typeface="+mn-lt"/>
                          <a:ea typeface="MS Mincho"/>
                          <a:cs typeface="ArialMT"/>
                        </a:rPr>
                        <a:t>Refractory status, n (%)</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a:lnSpc>
                          <a:spcPct val="100000"/>
                        </a:lnSpc>
                        <a:spcBef>
                          <a:spcPts val="0"/>
                        </a:spcBef>
                        <a:spcAft>
                          <a:spcPts val="0"/>
                        </a:spcAft>
                      </a:pPr>
                      <a:endParaRPr lang="en-US" sz="1400" b="0" kern="1200" baseline="30000" noProof="0" dirty="0">
                        <a:solidFill>
                          <a:srgbClr val="FF0000"/>
                        </a:solidFill>
                        <a:latin typeface="+mn-lt"/>
                        <a:ea typeface="MS Mincho"/>
                        <a:cs typeface="Times New Roman" panose="02020603050405020304" pitchFamily="18" charset="0"/>
                      </a:endParaRP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1422612202"/>
                  </a:ext>
                </a:extLst>
              </a:tr>
              <a:tr h="449708">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n-lt"/>
                          <a:ea typeface="MS Mincho"/>
                          <a:cs typeface="+mn-cs"/>
                        </a:rPr>
                        <a:t>	IMiD agents</a:t>
                      </a:r>
                      <a:endParaRPr kumimoji="0" lang="en-US" sz="1400" b="0" i="0" u="none" strike="noStrike" kern="1200" cap="none" spc="0" normalizeH="0" baseline="30000" noProof="0" dirty="0">
                        <a:ln>
                          <a:noFill/>
                        </a:ln>
                        <a:solidFill>
                          <a:srgbClr val="595454"/>
                        </a:solidFill>
                        <a:effectLst/>
                        <a:uLnTx/>
                        <a:uFillTx/>
                        <a:latin typeface="+mn-lt"/>
                        <a:ea typeface="MS Mincho"/>
                        <a:cs typeface="+mn-cs"/>
                      </a:endParaRP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b="0" kern="1200" noProof="0" dirty="0">
                          <a:solidFill>
                            <a:srgbClr val="595454"/>
                          </a:solidFill>
                          <a:effectLst/>
                          <a:latin typeface="+mn-lt"/>
                          <a:ea typeface="+mn-ea"/>
                          <a:cs typeface="+mn-cs"/>
                        </a:rPr>
                        <a:t>40 (97.6)</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262628651"/>
                  </a:ext>
                </a:extLst>
              </a:tr>
              <a:tr h="449708">
                <a:tc>
                  <a:txBody>
                    <a:bodyPr/>
                    <a:lstStyle/>
                    <a:p>
                      <a:pPr marL="339725" marR="0" lvl="1" indent="-3397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n-lt"/>
                          <a:ea typeface="MS Mincho"/>
                          <a:cs typeface="ArialMT"/>
                        </a:rPr>
                        <a:t>	LEN</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b="0" kern="1200" noProof="0" dirty="0">
                          <a:solidFill>
                            <a:schemeClr val="tx1"/>
                          </a:solidFill>
                          <a:latin typeface="+mn-lt"/>
                          <a:ea typeface="MS Mincho"/>
                          <a:cs typeface="Times New Roman" panose="02020603050405020304" pitchFamily="18" charset="0"/>
                        </a:rPr>
                        <a:t>32 (78.0)</a:t>
                      </a: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2097018295"/>
                  </a:ext>
                </a:extLst>
              </a:tr>
              <a:tr h="449708">
                <a:tc>
                  <a:txBody>
                    <a:bodyPr/>
                    <a:lstStyle/>
                    <a:p>
                      <a:pPr marL="339725" marR="0" lvl="1" indent="-3397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n-lt"/>
                          <a:ea typeface="MS Mincho"/>
                          <a:cs typeface="ArialMT"/>
                        </a:rPr>
                        <a:t>	POM</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b="0" kern="1200" noProof="0" dirty="0">
                          <a:solidFill>
                            <a:schemeClr val="tx1"/>
                          </a:solidFill>
                          <a:latin typeface="+mn-lt"/>
                          <a:ea typeface="MS Mincho"/>
                          <a:cs typeface="Times New Roman" panose="02020603050405020304" pitchFamily="18" charset="0"/>
                        </a:rPr>
                        <a:t>35 (85.4)</a:t>
                      </a: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3438547556"/>
                  </a:ext>
                </a:extLst>
              </a:tr>
              <a:tr h="449708">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n-lt"/>
                          <a:ea typeface="MS Mincho"/>
                          <a:cs typeface="+mn-cs"/>
                        </a:rPr>
                        <a:t>	PIs</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b="0" kern="1200" noProof="0" dirty="0">
                          <a:solidFill>
                            <a:srgbClr val="595454"/>
                          </a:solidFill>
                          <a:effectLst/>
                          <a:latin typeface="+mn-lt"/>
                          <a:ea typeface="+mn-ea"/>
                          <a:cs typeface="+mn-cs"/>
                        </a:rPr>
                        <a:t>40 (97.6)</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3899132342"/>
                  </a:ext>
                </a:extLst>
              </a:tr>
              <a:tr h="449708">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n-lt"/>
                          <a:ea typeface="MS Mincho"/>
                          <a:cs typeface="+mn-cs"/>
                        </a:rPr>
                        <a:t>	Anti-CD38 mAb</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b="0" kern="1200" noProof="0" dirty="0">
                          <a:solidFill>
                            <a:srgbClr val="595454"/>
                          </a:solidFill>
                          <a:effectLst/>
                          <a:latin typeface="+mn-lt"/>
                          <a:ea typeface="+mn-ea"/>
                          <a:cs typeface="+mn-cs"/>
                        </a:rPr>
                        <a:t>35 (85.4)</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2952222557"/>
                  </a:ext>
                </a:extLst>
              </a:tr>
              <a:tr h="449708">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n-lt"/>
                          <a:ea typeface="MS Mincho"/>
                          <a:cs typeface="+mn-cs"/>
                        </a:rPr>
                        <a:t>	Triple-class </a:t>
                      </a:r>
                      <a:r>
                        <a:rPr kumimoji="0" lang="en-US" sz="1400" b="0" i="0" u="none" strike="noStrike" kern="1200" cap="none" spc="0" normalizeH="0" baseline="0" noProof="0" dirty="0" err="1">
                          <a:ln>
                            <a:noFill/>
                          </a:ln>
                          <a:solidFill>
                            <a:srgbClr val="595454"/>
                          </a:solidFill>
                          <a:effectLst/>
                          <a:uLnTx/>
                          <a:uFillTx/>
                          <a:latin typeface="+mn-lt"/>
                          <a:ea typeface="MS Mincho"/>
                          <a:cs typeface="+mn-cs"/>
                        </a:rPr>
                        <a:t>refractory</a:t>
                      </a:r>
                      <a:r>
                        <a:rPr kumimoji="0" lang="en-US" sz="1400" b="0" i="0" u="none" strike="noStrike" kern="1200" cap="none" spc="0" normalizeH="0" baseline="30000" noProof="0" dirty="0" err="1">
                          <a:ln>
                            <a:noFill/>
                          </a:ln>
                          <a:solidFill>
                            <a:srgbClr val="595454"/>
                          </a:solidFill>
                          <a:effectLst/>
                          <a:uLnTx/>
                          <a:uFillTx/>
                          <a:latin typeface="+mn-lt"/>
                          <a:ea typeface="MS Mincho"/>
                          <a:cs typeface="+mn-cs"/>
                        </a:rPr>
                        <a:t>b</a:t>
                      </a:r>
                      <a:r>
                        <a:rPr kumimoji="0" lang="en-US" sz="1400" b="0" i="0" u="none" strike="noStrike" kern="1200" cap="none" spc="0" normalizeH="0" baseline="0" noProof="0" dirty="0">
                          <a:ln>
                            <a:noFill/>
                          </a:ln>
                          <a:solidFill>
                            <a:srgbClr val="595454"/>
                          </a:solidFill>
                          <a:effectLst/>
                          <a:uLnTx/>
                          <a:uFillTx/>
                          <a:latin typeface="+mn-lt"/>
                          <a:ea typeface="MS Mincho"/>
                          <a:cs typeface="+mn-cs"/>
                        </a:rPr>
                        <a:t> </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b="0" kern="1200" noProof="0" dirty="0">
                          <a:solidFill>
                            <a:srgbClr val="595454"/>
                          </a:solidFill>
                          <a:effectLst/>
                          <a:latin typeface="+mn-lt"/>
                          <a:ea typeface="+mn-ea"/>
                          <a:cs typeface="+mn-cs"/>
                        </a:rPr>
                        <a:t>34 (82.9)</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33015235"/>
                  </a:ext>
                </a:extLst>
              </a:tr>
            </a:tbl>
          </a:graphicData>
        </a:graphic>
      </p:graphicFrame>
      <p:sp>
        <p:nvSpPr>
          <p:cNvPr id="11" name="Rectangle 10">
            <a:extLst>
              <a:ext uri="{FF2B5EF4-FFF2-40B4-BE49-F238E27FC236}">
                <a16:creationId xmlns:a16="http://schemas.microsoft.com/office/drawing/2014/main" id="{047CF339-985A-B0D2-EBF2-D7108AB30786}"/>
              </a:ext>
            </a:extLst>
          </p:cNvPr>
          <p:cNvSpPr/>
          <p:nvPr/>
        </p:nvSpPr>
        <p:spPr>
          <a:xfrm>
            <a:off x="1847925" y="2626870"/>
            <a:ext cx="8497353" cy="307677"/>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34849069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3775"/>
            <a:ext cx="10744200" cy="1185577"/>
          </a:xfrm>
        </p:spPr>
        <p:txBody>
          <a:bodyPr>
            <a:normAutofit/>
          </a:bodyPr>
          <a:lstStyle/>
          <a:p>
            <a:r>
              <a:rPr lang="en-US" sz="2400" dirty="0"/>
              <a:t>Refractory Status </a:t>
            </a:r>
            <a:br>
              <a:rPr lang="en-US" sz="2400" dirty="0"/>
            </a:br>
            <a:r>
              <a:rPr lang="en-US" sz="2400" dirty="0"/>
              <a:t>Cohort I (anti-BCMA-exposed cohort)</a:t>
            </a:r>
          </a:p>
        </p:txBody>
      </p:sp>
      <p:sp>
        <p:nvSpPr>
          <p:cNvPr id="6" name="Footer Placeholder 5">
            <a:extLst>
              <a:ext uri="{FF2B5EF4-FFF2-40B4-BE49-F238E27FC236}">
                <a16:creationId xmlns:a16="http://schemas.microsoft.com/office/drawing/2014/main" id="{74854EFA-081C-B48E-3884-4ADBE64970AE}"/>
              </a:ext>
            </a:extLst>
          </p:cNvPr>
          <p:cNvSpPr>
            <a:spLocks noGrp="1"/>
          </p:cNvSpPr>
          <p:nvPr>
            <p:ph type="ftr" sz="quarter" idx="3"/>
          </p:nvPr>
        </p:nvSpPr>
        <p:spPr/>
        <p:txBody>
          <a:bodyPr/>
          <a:lstStyle/>
          <a:p>
            <a:r>
              <a:rPr lang="en-US" baseline="30000" dirty="0" err="1"/>
              <a:t>a</a:t>
            </a:r>
            <a:r>
              <a:rPr lang="en-US" dirty="0" err="1"/>
              <a:t>Data</a:t>
            </a:r>
            <a:r>
              <a:rPr lang="en-US" dirty="0"/>
              <a:t> cutoff: August 1, 2022; </a:t>
            </a:r>
            <a:r>
              <a:rPr lang="en-US" baseline="30000" dirty="0" err="1"/>
              <a:t>b</a:t>
            </a:r>
            <a:r>
              <a:rPr lang="en-US" dirty="0" err="1"/>
              <a:t>Defined</a:t>
            </a:r>
            <a:r>
              <a:rPr lang="en-US" dirty="0"/>
              <a:t> as refractory to ≥ 1 </a:t>
            </a:r>
            <a:r>
              <a:rPr lang="en-US" dirty="0" err="1"/>
              <a:t>IMiD</a:t>
            </a:r>
            <a:r>
              <a:rPr lang="en-US" dirty="0"/>
              <a:t> agent, 1 PI, and 1 anti-CD38 </a:t>
            </a:r>
            <a:r>
              <a:rPr lang="en-US" dirty="0" err="1"/>
              <a:t>mAb</a:t>
            </a:r>
            <a:r>
              <a:rPr lang="en-US" dirty="0"/>
              <a:t>.</a:t>
            </a:r>
          </a:p>
        </p:txBody>
      </p:sp>
      <p:graphicFrame>
        <p:nvGraphicFramePr>
          <p:cNvPr id="8" name="Table 7">
            <a:extLst>
              <a:ext uri="{FF2B5EF4-FFF2-40B4-BE49-F238E27FC236}">
                <a16:creationId xmlns:a16="http://schemas.microsoft.com/office/drawing/2014/main" id="{3FE2BCA9-5DAE-4A06-B72B-2EE67894C954}"/>
              </a:ext>
            </a:extLst>
          </p:cNvPr>
          <p:cNvGraphicFramePr>
            <a:graphicFrameLocks noGrp="1"/>
          </p:cNvGraphicFramePr>
          <p:nvPr/>
        </p:nvGraphicFramePr>
        <p:xfrm>
          <a:off x="1848631" y="1331764"/>
          <a:ext cx="8494739" cy="3937466"/>
        </p:xfrm>
        <a:graphic>
          <a:graphicData uri="http://schemas.openxmlformats.org/drawingml/2006/table">
            <a:tbl>
              <a:tblPr firstRow="1">
                <a:tableStyleId>{793D81CF-94F2-401A-BA57-92F5A7B2D0C5}</a:tableStyleId>
              </a:tblPr>
              <a:tblGrid>
                <a:gridCol w="5622491">
                  <a:extLst>
                    <a:ext uri="{9D8B030D-6E8A-4147-A177-3AD203B41FA5}">
                      <a16:colId xmlns:a16="http://schemas.microsoft.com/office/drawing/2014/main" val="20000"/>
                    </a:ext>
                  </a:extLst>
                </a:gridCol>
                <a:gridCol w="2872248">
                  <a:extLst>
                    <a:ext uri="{9D8B030D-6E8A-4147-A177-3AD203B41FA5}">
                      <a16:colId xmlns:a16="http://schemas.microsoft.com/office/drawing/2014/main" val="20001"/>
                    </a:ext>
                  </a:extLst>
                </a:gridCol>
              </a:tblGrid>
              <a:tr h="789510">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indent="0" algn="l">
                        <a:lnSpc>
                          <a:spcPct val="100000"/>
                        </a:lnSpc>
                        <a:spcBef>
                          <a:spcPts val="0"/>
                        </a:spcBef>
                        <a:spcAft>
                          <a:spcPts val="200"/>
                        </a:spcAft>
                        <a:tabLst/>
                      </a:pPr>
                      <a:r>
                        <a:rPr lang="en-US" sz="1400" b="1" kern="1200" noProof="0" dirty="0">
                          <a:solidFill>
                            <a:srgbClr val="595454"/>
                          </a:solidFill>
                          <a:latin typeface="+mn-lt"/>
                          <a:ea typeface="+mn-ea"/>
                          <a:cs typeface="+mn-cs"/>
                        </a:rPr>
                        <a:t>Characteristic</a:t>
                      </a:r>
                      <a:r>
                        <a:rPr kumimoji="0" lang="en-US" sz="1400" b="1" i="0" u="none" strike="noStrike" kern="1200" cap="none" spc="0" normalizeH="0" baseline="30000" noProof="0" dirty="0">
                          <a:ln>
                            <a:noFill/>
                          </a:ln>
                          <a:solidFill>
                            <a:srgbClr val="595454"/>
                          </a:solidFill>
                          <a:effectLst/>
                          <a:uLnTx/>
                          <a:uFillTx/>
                          <a:latin typeface="+mn-lt"/>
                          <a:ea typeface="MS Mincho"/>
                          <a:cs typeface="+mn-cs"/>
                        </a:rPr>
                        <a:t>a</a:t>
                      </a:r>
                      <a:endParaRPr lang="en-US" sz="1400" b="1" baseline="30000" noProof="0" dirty="0">
                        <a:solidFill>
                          <a:srgbClr val="595454"/>
                        </a:solidFill>
                        <a:latin typeface="+mn-lt"/>
                        <a:ea typeface="MS Mincho"/>
                        <a:cs typeface="Times New Roman"/>
                      </a:endParaRPr>
                    </a:p>
                  </a:txBody>
                  <a:tcPr marL="121888" marR="121888" marT="45708" marB="457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rgbClr val="EEE7E7"/>
                    </a:solid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marR="0" lvl="0" indent="0" algn="ctr" defTabSz="1219170" rtl="0" eaLnBrk="1" fontAlgn="auto" latinLnBrk="0" hangingPunct="1">
                        <a:lnSpc>
                          <a:spcPct val="100000"/>
                        </a:lnSpc>
                        <a:spcBef>
                          <a:spcPts val="0"/>
                        </a:spcBef>
                        <a:spcAft>
                          <a:spcPts val="200"/>
                        </a:spcAft>
                        <a:buClrTx/>
                        <a:buSzTx/>
                        <a:buFontTx/>
                        <a:buNone/>
                        <a:tabLst/>
                        <a:defRPr/>
                      </a:pPr>
                      <a:r>
                        <a:rPr kumimoji="0" lang="en-US" sz="1400" b="1" i="0" u="none" strike="noStrike" kern="1200" cap="none" spc="0" normalizeH="0" baseline="0" noProof="0" dirty="0">
                          <a:ln>
                            <a:noFill/>
                          </a:ln>
                          <a:solidFill>
                            <a:srgbClr val="595454"/>
                          </a:solidFill>
                          <a:effectLst/>
                          <a:uLnTx/>
                          <a:uFillTx/>
                          <a:latin typeface="+mn-lt"/>
                          <a:ea typeface="+mn-ea"/>
                          <a:cs typeface="+mn-cs"/>
                        </a:rPr>
                        <a:t>Anti-BCMA-exposed cohort</a:t>
                      </a:r>
                    </a:p>
                    <a:p>
                      <a:pPr marL="0" marR="0" lvl="0" indent="0" algn="ctr" defTabSz="1219170" rtl="0" eaLnBrk="1" fontAlgn="auto" latinLnBrk="0" hangingPunct="1">
                        <a:lnSpc>
                          <a:spcPct val="100000"/>
                        </a:lnSpc>
                        <a:spcBef>
                          <a:spcPts val="0"/>
                        </a:spcBef>
                        <a:spcAft>
                          <a:spcPts val="200"/>
                        </a:spcAft>
                        <a:buClrTx/>
                        <a:buSzTx/>
                        <a:buFontTx/>
                        <a:buNone/>
                        <a:tabLst/>
                        <a:defRPr/>
                      </a:pPr>
                      <a:r>
                        <a:rPr kumimoji="0" lang="en-US" sz="1400" b="1" i="0" u="none" strike="noStrike" kern="1200" cap="none" spc="0" normalizeH="0" baseline="0" noProof="0" dirty="0">
                          <a:ln>
                            <a:noFill/>
                          </a:ln>
                          <a:solidFill>
                            <a:srgbClr val="595454"/>
                          </a:solidFill>
                          <a:effectLst/>
                          <a:uLnTx/>
                          <a:uFillTx/>
                          <a:latin typeface="+mn-lt"/>
                          <a:ea typeface="+mn-ea"/>
                          <a:cs typeface="+mn-cs"/>
                        </a:rPr>
                        <a:t>IBER + DEX (N = 41)</a:t>
                      </a:r>
                    </a:p>
                  </a:txBody>
                  <a:tcPr marL="121888" marR="121888" marT="45708" marB="457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rgbClr val="EEE7E7"/>
                    </a:solidFill>
                  </a:tcPr>
                </a:tc>
                <a:extLst>
                  <a:ext uri="{0D108BD9-81ED-4DB2-BD59-A6C34878D82A}">
                    <a16:rowId xmlns:a16="http://schemas.microsoft.com/office/drawing/2014/main" val="2864583311"/>
                  </a:ext>
                </a:extLst>
              </a:tr>
              <a:tr h="449708">
                <a:tc>
                  <a:txBody>
                    <a:bodyPr/>
                    <a:lstStyle/>
                    <a:p>
                      <a:pPr marL="0" indent="0">
                        <a:lnSpc>
                          <a:spcPct val="78000"/>
                        </a:lnSpc>
                        <a:spcBef>
                          <a:spcPts val="0"/>
                        </a:spcBef>
                        <a:spcAft>
                          <a:spcPts val="200"/>
                        </a:spcAft>
                        <a:tabLst/>
                      </a:pPr>
                      <a:r>
                        <a:rPr lang="en-US" sz="1400" b="1" kern="1200" noProof="0" dirty="0">
                          <a:solidFill>
                            <a:schemeClr val="tx1"/>
                          </a:solidFill>
                          <a:latin typeface="+mn-lt"/>
                          <a:ea typeface="MS Mincho"/>
                          <a:cs typeface="ArialMT"/>
                        </a:rPr>
                        <a:t>Refractory status, n (%)</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a:lnSpc>
                          <a:spcPct val="100000"/>
                        </a:lnSpc>
                        <a:spcBef>
                          <a:spcPts val="0"/>
                        </a:spcBef>
                        <a:spcAft>
                          <a:spcPts val="0"/>
                        </a:spcAft>
                      </a:pPr>
                      <a:endParaRPr lang="en-US" sz="1400" b="0" kern="1200" baseline="30000" noProof="0" dirty="0">
                        <a:solidFill>
                          <a:srgbClr val="FF0000"/>
                        </a:solidFill>
                        <a:latin typeface="+mn-lt"/>
                        <a:ea typeface="MS Mincho"/>
                        <a:cs typeface="Times New Roman" panose="02020603050405020304" pitchFamily="18" charset="0"/>
                      </a:endParaRP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1422612202"/>
                  </a:ext>
                </a:extLst>
              </a:tr>
              <a:tr h="449708">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n-lt"/>
                          <a:ea typeface="MS Mincho"/>
                          <a:cs typeface="+mn-cs"/>
                        </a:rPr>
                        <a:t>	IMiD agents</a:t>
                      </a:r>
                      <a:endParaRPr kumimoji="0" lang="en-US" sz="1400" b="0" i="0" u="none" strike="noStrike" kern="1200" cap="none" spc="0" normalizeH="0" baseline="30000" noProof="0" dirty="0">
                        <a:ln>
                          <a:noFill/>
                        </a:ln>
                        <a:solidFill>
                          <a:srgbClr val="595454"/>
                        </a:solidFill>
                        <a:effectLst/>
                        <a:uLnTx/>
                        <a:uFillTx/>
                        <a:latin typeface="+mn-lt"/>
                        <a:ea typeface="MS Mincho"/>
                        <a:cs typeface="+mn-cs"/>
                      </a:endParaRP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b="0" kern="1200" noProof="0" dirty="0">
                          <a:solidFill>
                            <a:srgbClr val="595454"/>
                          </a:solidFill>
                          <a:effectLst/>
                          <a:latin typeface="+mn-lt"/>
                          <a:ea typeface="+mn-ea"/>
                          <a:cs typeface="+mn-cs"/>
                        </a:rPr>
                        <a:t>40 (97.6)</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262628651"/>
                  </a:ext>
                </a:extLst>
              </a:tr>
              <a:tr h="449708">
                <a:tc>
                  <a:txBody>
                    <a:bodyPr/>
                    <a:lstStyle/>
                    <a:p>
                      <a:pPr marL="339725" marR="0" lvl="1" indent="-3397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n-lt"/>
                          <a:ea typeface="MS Mincho"/>
                          <a:cs typeface="ArialMT"/>
                        </a:rPr>
                        <a:t>	LEN</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b="0" kern="1200" noProof="0" dirty="0">
                          <a:solidFill>
                            <a:schemeClr val="tx1"/>
                          </a:solidFill>
                          <a:latin typeface="+mn-lt"/>
                          <a:ea typeface="MS Mincho"/>
                          <a:cs typeface="Times New Roman" panose="02020603050405020304" pitchFamily="18" charset="0"/>
                        </a:rPr>
                        <a:t>32 (78.0)</a:t>
                      </a: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2097018295"/>
                  </a:ext>
                </a:extLst>
              </a:tr>
              <a:tr h="449708">
                <a:tc>
                  <a:txBody>
                    <a:bodyPr/>
                    <a:lstStyle/>
                    <a:p>
                      <a:pPr marL="339725" marR="0" lvl="1" indent="-3397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n-lt"/>
                          <a:ea typeface="MS Mincho"/>
                          <a:cs typeface="ArialMT"/>
                        </a:rPr>
                        <a:t>	POM</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b="0" kern="1200" noProof="0" dirty="0">
                          <a:solidFill>
                            <a:schemeClr val="tx1"/>
                          </a:solidFill>
                          <a:latin typeface="+mn-lt"/>
                          <a:ea typeface="MS Mincho"/>
                          <a:cs typeface="Times New Roman" panose="02020603050405020304" pitchFamily="18" charset="0"/>
                        </a:rPr>
                        <a:t>35 (85.4)</a:t>
                      </a: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3438547556"/>
                  </a:ext>
                </a:extLst>
              </a:tr>
              <a:tr h="449708">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n-lt"/>
                          <a:ea typeface="MS Mincho"/>
                          <a:cs typeface="+mn-cs"/>
                        </a:rPr>
                        <a:t>	PIs</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b="0" kern="1200" noProof="0" dirty="0">
                          <a:solidFill>
                            <a:srgbClr val="595454"/>
                          </a:solidFill>
                          <a:effectLst/>
                          <a:latin typeface="+mn-lt"/>
                          <a:ea typeface="+mn-ea"/>
                          <a:cs typeface="+mn-cs"/>
                        </a:rPr>
                        <a:t>40 (97.6)</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3899132342"/>
                  </a:ext>
                </a:extLst>
              </a:tr>
              <a:tr h="449708">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n-lt"/>
                          <a:ea typeface="MS Mincho"/>
                          <a:cs typeface="+mn-cs"/>
                        </a:rPr>
                        <a:t>	Anti-CD38 mAb</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b="0" kern="1200" noProof="0" dirty="0">
                          <a:solidFill>
                            <a:srgbClr val="595454"/>
                          </a:solidFill>
                          <a:effectLst/>
                          <a:latin typeface="+mn-lt"/>
                          <a:ea typeface="+mn-ea"/>
                          <a:cs typeface="+mn-cs"/>
                        </a:rPr>
                        <a:t>35 (85.4)</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2952222557"/>
                  </a:ext>
                </a:extLst>
              </a:tr>
              <a:tr h="449708">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n-lt"/>
                          <a:ea typeface="MS Mincho"/>
                          <a:cs typeface="+mn-cs"/>
                        </a:rPr>
                        <a:t>	Triple-class </a:t>
                      </a:r>
                      <a:r>
                        <a:rPr kumimoji="0" lang="en-US" sz="1400" b="0" i="0" u="none" strike="noStrike" kern="1200" cap="none" spc="0" normalizeH="0" baseline="0" noProof="0" dirty="0" err="1">
                          <a:ln>
                            <a:noFill/>
                          </a:ln>
                          <a:solidFill>
                            <a:srgbClr val="595454"/>
                          </a:solidFill>
                          <a:effectLst/>
                          <a:uLnTx/>
                          <a:uFillTx/>
                          <a:latin typeface="+mn-lt"/>
                          <a:ea typeface="MS Mincho"/>
                          <a:cs typeface="+mn-cs"/>
                        </a:rPr>
                        <a:t>refractory</a:t>
                      </a:r>
                      <a:r>
                        <a:rPr kumimoji="0" lang="en-US" sz="1400" b="0" i="0" u="none" strike="noStrike" kern="1200" cap="none" spc="0" normalizeH="0" baseline="30000" noProof="0" dirty="0" err="1">
                          <a:ln>
                            <a:noFill/>
                          </a:ln>
                          <a:solidFill>
                            <a:srgbClr val="595454"/>
                          </a:solidFill>
                          <a:effectLst/>
                          <a:uLnTx/>
                          <a:uFillTx/>
                          <a:latin typeface="+mn-lt"/>
                          <a:ea typeface="MS Mincho"/>
                          <a:cs typeface="+mn-cs"/>
                        </a:rPr>
                        <a:t>b</a:t>
                      </a:r>
                      <a:r>
                        <a:rPr kumimoji="0" lang="en-US" sz="1400" b="0" i="0" u="none" strike="noStrike" kern="1200" cap="none" spc="0" normalizeH="0" baseline="0" noProof="0" dirty="0">
                          <a:ln>
                            <a:noFill/>
                          </a:ln>
                          <a:solidFill>
                            <a:srgbClr val="595454"/>
                          </a:solidFill>
                          <a:effectLst/>
                          <a:uLnTx/>
                          <a:uFillTx/>
                          <a:latin typeface="+mn-lt"/>
                          <a:ea typeface="MS Mincho"/>
                          <a:cs typeface="+mn-cs"/>
                        </a:rPr>
                        <a:t> </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b="0" kern="1200" noProof="0" dirty="0">
                          <a:solidFill>
                            <a:srgbClr val="595454"/>
                          </a:solidFill>
                          <a:effectLst/>
                          <a:latin typeface="+mn-lt"/>
                          <a:ea typeface="+mn-ea"/>
                          <a:cs typeface="+mn-cs"/>
                        </a:rPr>
                        <a:t>34 (82.9)</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33015235"/>
                  </a:ext>
                </a:extLst>
              </a:tr>
            </a:tbl>
          </a:graphicData>
        </a:graphic>
      </p:graphicFrame>
      <p:sp>
        <p:nvSpPr>
          <p:cNvPr id="11" name="Rectangle 10">
            <a:extLst>
              <a:ext uri="{FF2B5EF4-FFF2-40B4-BE49-F238E27FC236}">
                <a16:creationId xmlns:a16="http://schemas.microsoft.com/office/drawing/2014/main" id="{047CF339-985A-B0D2-EBF2-D7108AB30786}"/>
              </a:ext>
            </a:extLst>
          </p:cNvPr>
          <p:cNvSpPr/>
          <p:nvPr/>
        </p:nvSpPr>
        <p:spPr>
          <a:xfrm>
            <a:off x="1847925" y="3084070"/>
            <a:ext cx="8497353" cy="77927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31468361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3775"/>
            <a:ext cx="10744200" cy="1185577"/>
          </a:xfrm>
        </p:spPr>
        <p:txBody>
          <a:bodyPr>
            <a:normAutofit/>
          </a:bodyPr>
          <a:lstStyle/>
          <a:p>
            <a:r>
              <a:rPr lang="en-US" sz="2400" dirty="0"/>
              <a:t>Refractory Status </a:t>
            </a:r>
            <a:br>
              <a:rPr lang="en-US" sz="2400" dirty="0"/>
            </a:br>
            <a:r>
              <a:rPr lang="en-US" sz="2400" dirty="0"/>
              <a:t>Cohort I (anti-BCMA-exposed cohort)</a:t>
            </a:r>
          </a:p>
        </p:txBody>
      </p:sp>
      <p:sp>
        <p:nvSpPr>
          <p:cNvPr id="6" name="Footer Placeholder 5">
            <a:extLst>
              <a:ext uri="{FF2B5EF4-FFF2-40B4-BE49-F238E27FC236}">
                <a16:creationId xmlns:a16="http://schemas.microsoft.com/office/drawing/2014/main" id="{74854EFA-081C-B48E-3884-4ADBE64970AE}"/>
              </a:ext>
            </a:extLst>
          </p:cNvPr>
          <p:cNvSpPr>
            <a:spLocks noGrp="1"/>
          </p:cNvSpPr>
          <p:nvPr>
            <p:ph type="ftr" sz="quarter" idx="3"/>
          </p:nvPr>
        </p:nvSpPr>
        <p:spPr/>
        <p:txBody>
          <a:bodyPr/>
          <a:lstStyle/>
          <a:p>
            <a:r>
              <a:rPr lang="en-US" baseline="30000" dirty="0" err="1"/>
              <a:t>a</a:t>
            </a:r>
            <a:r>
              <a:rPr lang="en-US" dirty="0" err="1"/>
              <a:t>Data</a:t>
            </a:r>
            <a:r>
              <a:rPr lang="en-US" dirty="0"/>
              <a:t> cutoff: August 1, 2022; </a:t>
            </a:r>
            <a:r>
              <a:rPr lang="en-US" baseline="30000" dirty="0" err="1"/>
              <a:t>b</a:t>
            </a:r>
            <a:r>
              <a:rPr lang="en-US" dirty="0" err="1"/>
              <a:t>Defined</a:t>
            </a:r>
            <a:r>
              <a:rPr lang="en-US" dirty="0"/>
              <a:t> as refractory to ≥ 1 </a:t>
            </a:r>
            <a:r>
              <a:rPr lang="en-US" dirty="0" err="1"/>
              <a:t>IMiD</a:t>
            </a:r>
            <a:r>
              <a:rPr lang="en-US" dirty="0"/>
              <a:t> agent, 1 PI, and 1 anti-CD38 </a:t>
            </a:r>
            <a:r>
              <a:rPr lang="en-US" dirty="0" err="1"/>
              <a:t>mAb</a:t>
            </a:r>
            <a:r>
              <a:rPr lang="en-US" dirty="0"/>
              <a:t>.</a:t>
            </a:r>
          </a:p>
        </p:txBody>
      </p:sp>
      <p:graphicFrame>
        <p:nvGraphicFramePr>
          <p:cNvPr id="8" name="Table 7">
            <a:extLst>
              <a:ext uri="{FF2B5EF4-FFF2-40B4-BE49-F238E27FC236}">
                <a16:creationId xmlns:a16="http://schemas.microsoft.com/office/drawing/2014/main" id="{3FE2BCA9-5DAE-4A06-B72B-2EE67894C954}"/>
              </a:ext>
            </a:extLst>
          </p:cNvPr>
          <p:cNvGraphicFramePr>
            <a:graphicFrameLocks noGrp="1"/>
          </p:cNvGraphicFramePr>
          <p:nvPr/>
        </p:nvGraphicFramePr>
        <p:xfrm>
          <a:off x="1848631" y="1331764"/>
          <a:ext cx="8494739" cy="3937466"/>
        </p:xfrm>
        <a:graphic>
          <a:graphicData uri="http://schemas.openxmlformats.org/drawingml/2006/table">
            <a:tbl>
              <a:tblPr firstRow="1">
                <a:tableStyleId>{793D81CF-94F2-401A-BA57-92F5A7B2D0C5}</a:tableStyleId>
              </a:tblPr>
              <a:tblGrid>
                <a:gridCol w="5622491">
                  <a:extLst>
                    <a:ext uri="{9D8B030D-6E8A-4147-A177-3AD203B41FA5}">
                      <a16:colId xmlns:a16="http://schemas.microsoft.com/office/drawing/2014/main" val="20000"/>
                    </a:ext>
                  </a:extLst>
                </a:gridCol>
                <a:gridCol w="2872248">
                  <a:extLst>
                    <a:ext uri="{9D8B030D-6E8A-4147-A177-3AD203B41FA5}">
                      <a16:colId xmlns:a16="http://schemas.microsoft.com/office/drawing/2014/main" val="20001"/>
                    </a:ext>
                  </a:extLst>
                </a:gridCol>
              </a:tblGrid>
              <a:tr h="789510">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indent="0" algn="l">
                        <a:lnSpc>
                          <a:spcPct val="100000"/>
                        </a:lnSpc>
                        <a:spcBef>
                          <a:spcPts val="0"/>
                        </a:spcBef>
                        <a:spcAft>
                          <a:spcPts val="200"/>
                        </a:spcAft>
                        <a:tabLst/>
                      </a:pPr>
                      <a:r>
                        <a:rPr lang="en-US" sz="1400" b="1" kern="1200" noProof="0" dirty="0">
                          <a:solidFill>
                            <a:srgbClr val="595454"/>
                          </a:solidFill>
                          <a:latin typeface="+mn-lt"/>
                          <a:ea typeface="+mn-ea"/>
                          <a:cs typeface="+mn-cs"/>
                        </a:rPr>
                        <a:t>Characteristic</a:t>
                      </a:r>
                      <a:r>
                        <a:rPr kumimoji="0" lang="en-US" sz="1400" b="1" i="0" u="none" strike="noStrike" kern="1200" cap="none" spc="0" normalizeH="0" baseline="30000" noProof="0" dirty="0">
                          <a:ln>
                            <a:noFill/>
                          </a:ln>
                          <a:solidFill>
                            <a:srgbClr val="595454"/>
                          </a:solidFill>
                          <a:effectLst/>
                          <a:uLnTx/>
                          <a:uFillTx/>
                          <a:latin typeface="+mn-lt"/>
                          <a:ea typeface="MS Mincho"/>
                          <a:cs typeface="+mn-cs"/>
                        </a:rPr>
                        <a:t>a</a:t>
                      </a:r>
                      <a:endParaRPr lang="en-US" sz="1400" b="1" baseline="30000" noProof="0" dirty="0">
                        <a:solidFill>
                          <a:srgbClr val="595454"/>
                        </a:solidFill>
                        <a:latin typeface="+mn-lt"/>
                        <a:ea typeface="MS Mincho"/>
                        <a:cs typeface="Times New Roman"/>
                      </a:endParaRPr>
                    </a:p>
                  </a:txBody>
                  <a:tcPr marL="121888" marR="121888" marT="45708" marB="457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rgbClr val="EEE7E7"/>
                    </a:solid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marR="0" lvl="0" indent="0" algn="ctr" defTabSz="1219170" rtl="0" eaLnBrk="1" fontAlgn="auto" latinLnBrk="0" hangingPunct="1">
                        <a:lnSpc>
                          <a:spcPct val="100000"/>
                        </a:lnSpc>
                        <a:spcBef>
                          <a:spcPts val="0"/>
                        </a:spcBef>
                        <a:spcAft>
                          <a:spcPts val="200"/>
                        </a:spcAft>
                        <a:buClrTx/>
                        <a:buSzTx/>
                        <a:buFontTx/>
                        <a:buNone/>
                        <a:tabLst/>
                        <a:defRPr/>
                      </a:pPr>
                      <a:r>
                        <a:rPr kumimoji="0" lang="en-US" sz="1400" b="1" i="0" u="none" strike="noStrike" kern="1200" cap="none" spc="0" normalizeH="0" baseline="0" noProof="0" dirty="0">
                          <a:ln>
                            <a:noFill/>
                          </a:ln>
                          <a:solidFill>
                            <a:srgbClr val="595454"/>
                          </a:solidFill>
                          <a:effectLst/>
                          <a:uLnTx/>
                          <a:uFillTx/>
                          <a:latin typeface="+mn-lt"/>
                          <a:ea typeface="+mn-ea"/>
                          <a:cs typeface="+mn-cs"/>
                        </a:rPr>
                        <a:t>Anti-BCMA-exposed cohort</a:t>
                      </a:r>
                    </a:p>
                    <a:p>
                      <a:pPr marL="0" marR="0" lvl="0" indent="0" algn="ctr" defTabSz="1219170" rtl="0" eaLnBrk="1" fontAlgn="auto" latinLnBrk="0" hangingPunct="1">
                        <a:lnSpc>
                          <a:spcPct val="100000"/>
                        </a:lnSpc>
                        <a:spcBef>
                          <a:spcPts val="0"/>
                        </a:spcBef>
                        <a:spcAft>
                          <a:spcPts val="200"/>
                        </a:spcAft>
                        <a:buClrTx/>
                        <a:buSzTx/>
                        <a:buFontTx/>
                        <a:buNone/>
                        <a:tabLst/>
                        <a:defRPr/>
                      </a:pPr>
                      <a:r>
                        <a:rPr kumimoji="0" lang="en-US" sz="1400" b="1" i="0" u="none" strike="noStrike" kern="1200" cap="none" spc="0" normalizeH="0" baseline="0" noProof="0" dirty="0">
                          <a:ln>
                            <a:noFill/>
                          </a:ln>
                          <a:solidFill>
                            <a:srgbClr val="595454"/>
                          </a:solidFill>
                          <a:effectLst/>
                          <a:uLnTx/>
                          <a:uFillTx/>
                          <a:latin typeface="+mn-lt"/>
                          <a:ea typeface="+mn-ea"/>
                          <a:cs typeface="+mn-cs"/>
                        </a:rPr>
                        <a:t>IBER + DEX (N = 41)</a:t>
                      </a:r>
                    </a:p>
                  </a:txBody>
                  <a:tcPr marL="121888" marR="121888" marT="45708" marB="457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rgbClr val="EEE7E7"/>
                    </a:solidFill>
                  </a:tcPr>
                </a:tc>
                <a:extLst>
                  <a:ext uri="{0D108BD9-81ED-4DB2-BD59-A6C34878D82A}">
                    <a16:rowId xmlns:a16="http://schemas.microsoft.com/office/drawing/2014/main" val="2864583311"/>
                  </a:ext>
                </a:extLst>
              </a:tr>
              <a:tr h="449708">
                <a:tc>
                  <a:txBody>
                    <a:bodyPr/>
                    <a:lstStyle/>
                    <a:p>
                      <a:pPr marL="0" indent="0">
                        <a:lnSpc>
                          <a:spcPct val="78000"/>
                        </a:lnSpc>
                        <a:spcBef>
                          <a:spcPts val="0"/>
                        </a:spcBef>
                        <a:spcAft>
                          <a:spcPts val="200"/>
                        </a:spcAft>
                        <a:tabLst/>
                      </a:pPr>
                      <a:r>
                        <a:rPr lang="en-US" sz="1400" b="1" kern="1200" noProof="0" dirty="0">
                          <a:solidFill>
                            <a:schemeClr val="tx1"/>
                          </a:solidFill>
                          <a:latin typeface="+mn-lt"/>
                          <a:ea typeface="MS Mincho"/>
                          <a:cs typeface="ArialMT"/>
                        </a:rPr>
                        <a:t>Refractory status, n (%)</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a:lnSpc>
                          <a:spcPct val="100000"/>
                        </a:lnSpc>
                        <a:spcBef>
                          <a:spcPts val="0"/>
                        </a:spcBef>
                        <a:spcAft>
                          <a:spcPts val="0"/>
                        </a:spcAft>
                      </a:pPr>
                      <a:endParaRPr lang="en-US" sz="1400" b="0" kern="1200" baseline="30000" noProof="0" dirty="0">
                        <a:solidFill>
                          <a:srgbClr val="FF0000"/>
                        </a:solidFill>
                        <a:latin typeface="+mn-lt"/>
                        <a:ea typeface="MS Mincho"/>
                        <a:cs typeface="Times New Roman" panose="02020603050405020304" pitchFamily="18" charset="0"/>
                      </a:endParaRP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1422612202"/>
                  </a:ext>
                </a:extLst>
              </a:tr>
              <a:tr h="449708">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n-lt"/>
                          <a:ea typeface="MS Mincho"/>
                          <a:cs typeface="+mn-cs"/>
                        </a:rPr>
                        <a:t>	IMiD agents</a:t>
                      </a:r>
                      <a:endParaRPr kumimoji="0" lang="en-US" sz="1400" b="0" i="0" u="none" strike="noStrike" kern="1200" cap="none" spc="0" normalizeH="0" baseline="30000" noProof="0" dirty="0">
                        <a:ln>
                          <a:noFill/>
                        </a:ln>
                        <a:solidFill>
                          <a:srgbClr val="595454"/>
                        </a:solidFill>
                        <a:effectLst/>
                        <a:uLnTx/>
                        <a:uFillTx/>
                        <a:latin typeface="+mn-lt"/>
                        <a:ea typeface="MS Mincho"/>
                        <a:cs typeface="+mn-cs"/>
                      </a:endParaRP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b="0" kern="1200" noProof="0" dirty="0">
                          <a:solidFill>
                            <a:srgbClr val="595454"/>
                          </a:solidFill>
                          <a:effectLst/>
                          <a:latin typeface="+mn-lt"/>
                          <a:ea typeface="+mn-ea"/>
                          <a:cs typeface="+mn-cs"/>
                        </a:rPr>
                        <a:t>40 (97.6)</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262628651"/>
                  </a:ext>
                </a:extLst>
              </a:tr>
              <a:tr h="449708">
                <a:tc>
                  <a:txBody>
                    <a:bodyPr/>
                    <a:lstStyle/>
                    <a:p>
                      <a:pPr marL="339725" marR="0" lvl="1" indent="-3397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n-lt"/>
                          <a:ea typeface="MS Mincho"/>
                          <a:cs typeface="ArialMT"/>
                        </a:rPr>
                        <a:t>	LEN</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b="0" kern="1200" noProof="0" dirty="0">
                          <a:solidFill>
                            <a:schemeClr val="tx1"/>
                          </a:solidFill>
                          <a:latin typeface="+mn-lt"/>
                          <a:ea typeface="MS Mincho"/>
                          <a:cs typeface="Times New Roman" panose="02020603050405020304" pitchFamily="18" charset="0"/>
                        </a:rPr>
                        <a:t>32 (78.0)</a:t>
                      </a: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2097018295"/>
                  </a:ext>
                </a:extLst>
              </a:tr>
              <a:tr h="449708">
                <a:tc>
                  <a:txBody>
                    <a:bodyPr/>
                    <a:lstStyle/>
                    <a:p>
                      <a:pPr marL="339725" marR="0" lvl="1" indent="-3397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n-lt"/>
                          <a:ea typeface="MS Mincho"/>
                          <a:cs typeface="ArialMT"/>
                        </a:rPr>
                        <a:t>	POM</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b="0" kern="1200" noProof="0" dirty="0">
                          <a:solidFill>
                            <a:schemeClr val="tx1"/>
                          </a:solidFill>
                          <a:latin typeface="+mn-lt"/>
                          <a:ea typeface="MS Mincho"/>
                          <a:cs typeface="Times New Roman" panose="02020603050405020304" pitchFamily="18" charset="0"/>
                        </a:rPr>
                        <a:t>35 (85.4)</a:t>
                      </a: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3438547556"/>
                  </a:ext>
                </a:extLst>
              </a:tr>
              <a:tr h="449708">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n-lt"/>
                          <a:ea typeface="MS Mincho"/>
                          <a:cs typeface="+mn-cs"/>
                        </a:rPr>
                        <a:t>	PIs</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b="0" kern="1200" noProof="0" dirty="0">
                          <a:solidFill>
                            <a:srgbClr val="595454"/>
                          </a:solidFill>
                          <a:effectLst/>
                          <a:latin typeface="+mn-lt"/>
                          <a:ea typeface="+mn-ea"/>
                          <a:cs typeface="+mn-cs"/>
                        </a:rPr>
                        <a:t>40 (97.6)</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3899132342"/>
                  </a:ext>
                </a:extLst>
              </a:tr>
              <a:tr h="449708">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n-lt"/>
                          <a:ea typeface="MS Mincho"/>
                          <a:cs typeface="+mn-cs"/>
                        </a:rPr>
                        <a:t>	Anti-CD38 mAb</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b="0" kern="1200" noProof="0" dirty="0">
                          <a:solidFill>
                            <a:srgbClr val="595454"/>
                          </a:solidFill>
                          <a:effectLst/>
                          <a:latin typeface="+mn-lt"/>
                          <a:ea typeface="+mn-ea"/>
                          <a:cs typeface="+mn-cs"/>
                        </a:rPr>
                        <a:t>35 (85.4)</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2952222557"/>
                  </a:ext>
                </a:extLst>
              </a:tr>
              <a:tr h="449708">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n-lt"/>
                          <a:ea typeface="MS Mincho"/>
                          <a:cs typeface="+mn-cs"/>
                        </a:rPr>
                        <a:t>	Triple-class </a:t>
                      </a:r>
                      <a:r>
                        <a:rPr kumimoji="0" lang="en-US" sz="1400" b="0" i="0" u="none" strike="noStrike" kern="1200" cap="none" spc="0" normalizeH="0" baseline="0" noProof="0" dirty="0" err="1">
                          <a:ln>
                            <a:noFill/>
                          </a:ln>
                          <a:solidFill>
                            <a:srgbClr val="595454"/>
                          </a:solidFill>
                          <a:effectLst/>
                          <a:uLnTx/>
                          <a:uFillTx/>
                          <a:latin typeface="+mn-lt"/>
                          <a:ea typeface="MS Mincho"/>
                          <a:cs typeface="+mn-cs"/>
                        </a:rPr>
                        <a:t>refractory</a:t>
                      </a:r>
                      <a:r>
                        <a:rPr kumimoji="0" lang="en-US" sz="1400" b="0" i="0" u="none" strike="noStrike" kern="1200" cap="none" spc="0" normalizeH="0" baseline="30000" noProof="0" dirty="0" err="1">
                          <a:ln>
                            <a:noFill/>
                          </a:ln>
                          <a:solidFill>
                            <a:srgbClr val="595454"/>
                          </a:solidFill>
                          <a:effectLst/>
                          <a:uLnTx/>
                          <a:uFillTx/>
                          <a:latin typeface="+mn-lt"/>
                          <a:ea typeface="MS Mincho"/>
                          <a:cs typeface="+mn-cs"/>
                        </a:rPr>
                        <a:t>b</a:t>
                      </a:r>
                      <a:r>
                        <a:rPr kumimoji="0" lang="en-US" sz="1400" b="0" i="0" u="none" strike="noStrike" kern="1200" cap="none" spc="0" normalizeH="0" baseline="0" noProof="0" dirty="0">
                          <a:ln>
                            <a:noFill/>
                          </a:ln>
                          <a:solidFill>
                            <a:srgbClr val="595454"/>
                          </a:solidFill>
                          <a:effectLst/>
                          <a:uLnTx/>
                          <a:uFillTx/>
                          <a:latin typeface="+mn-lt"/>
                          <a:ea typeface="MS Mincho"/>
                          <a:cs typeface="+mn-cs"/>
                        </a:rPr>
                        <a:t> </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b="0" kern="1200" noProof="0" dirty="0">
                          <a:solidFill>
                            <a:srgbClr val="595454"/>
                          </a:solidFill>
                          <a:effectLst/>
                          <a:latin typeface="+mn-lt"/>
                          <a:ea typeface="+mn-ea"/>
                          <a:cs typeface="+mn-cs"/>
                        </a:rPr>
                        <a:t>34 (82.9)</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33015235"/>
                  </a:ext>
                </a:extLst>
              </a:tr>
            </a:tbl>
          </a:graphicData>
        </a:graphic>
      </p:graphicFrame>
      <p:sp>
        <p:nvSpPr>
          <p:cNvPr id="11" name="Rectangle 10">
            <a:extLst>
              <a:ext uri="{FF2B5EF4-FFF2-40B4-BE49-F238E27FC236}">
                <a16:creationId xmlns:a16="http://schemas.microsoft.com/office/drawing/2014/main" id="{047CF339-985A-B0D2-EBF2-D7108AB30786}"/>
              </a:ext>
            </a:extLst>
          </p:cNvPr>
          <p:cNvSpPr/>
          <p:nvPr/>
        </p:nvSpPr>
        <p:spPr>
          <a:xfrm>
            <a:off x="1847925" y="3952750"/>
            <a:ext cx="8497353" cy="36779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5295879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3775"/>
            <a:ext cx="10744200" cy="1185577"/>
          </a:xfrm>
        </p:spPr>
        <p:txBody>
          <a:bodyPr>
            <a:normAutofit/>
          </a:bodyPr>
          <a:lstStyle/>
          <a:p>
            <a:r>
              <a:rPr lang="en-US" sz="2400" dirty="0"/>
              <a:t>Refractory Status </a:t>
            </a:r>
            <a:br>
              <a:rPr lang="en-US" sz="2400" dirty="0"/>
            </a:br>
            <a:r>
              <a:rPr lang="en-US" sz="2400" dirty="0"/>
              <a:t>Cohort I (anti-BCMA-exposed cohort)</a:t>
            </a:r>
          </a:p>
        </p:txBody>
      </p:sp>
      <p:sp>
        <p:nvSpPr>
          <p:cNvPr id="6" name="Footer Placeholder 5">
            <a:extLst>
              <a:ext uri="{FF2B5EF4-FFF2-40B4-BE49-F238E27FC236}">
                <a16:creationId xmlns:a16="http://schemas.microsoft.com/office/drawing/2014/main" id="{74854EFA-081C-B48E-3884-4ADBE64970AE}"/>
              </a:ext>
            </a:extLst>
          </p:cNvPr>
          <p:cNvSpPr>
            <a:spLocks noGrp="1"/>
          </p:cNvSpPr>
          <p:nvPr>
            <p:ph type="ftr" sz="quarter" idx="3"/>
          </p:nvPr>
        </p:nvSpPr>
        <p:spPr/>
        <p:txBody>
          <a:bodyPr/>
          <a:lstStyle/>
          <a:p>
            <a:r>
              <a:rPr lang="en-US" baseline="30000" dirty="0" err="1"/>
              <a:t>a</a:t>
            </a:r>
            <a:r>
              <a:rPr lang="en-US" dirty="0" err="1"/>
              <a:t>Data</a:t>
            </a:r>
            <a:r>
              <a:rPr lang="en-US" dirty="0"/>
              <a:t> cutoff: August 1, 2022; </a:t>
            </a:r>
            <a:r>
              <a:rPr lang="en-US" baseline="30000" dirty="0" err="1"/>
              <a:t>b</a:t>
            </a:r>
            <a:r>
              <a:rPr lang="en-US" dirty="0" err="1"/>
              <a:t>Defined</a:t>
            </a:r>
            <a:r>
              <a:rPr lang="en-US" dirty="0"/>
              <a:t> as refractory to ≥ 1 </a:t>
            </a:r>
            <a:r>
              <a:rPr lang="en-US" dirty="0" err="1"/>
              <a:t>IMiD</a:t>
            </a:r>
            <a:r>
              <a:rPr lang="en-US" dirty="0"/>
              <a:t> agent, 1 PI, and 1 anti-CD38 </a:t>
            </a:r>
            <a:r>
              <a:rPr lang="en-US" dirty="0" err="1"/>
              <a:t>mAb</a:t>
            </a:r>
            <a:r>
              <a:rPr lang="en-US" dirty="0"/>
              <a:t>.</a:t>
            </a:r>
          </a:p>
        </p:txBody>
      </p:sp>
      <p:graphicFrame>
        <p:nvGraphicFramePr>
          <p:cNvPr id="8" name="Table 7">
            <a:extLst>
              <a:ext uri="{FF2B5EF4-FFF2-40B4-BE49-F238E27FC236}">
                <a16:creationId xmlns:a16="http://schemas.microsoft.com/office/drawing/2014/main" id="{3FE2BCA9-5DAE-4A06-B72B-2EE67894C954}"/>
              </a:ext>
            </a:extLst>
          </p:cNvPr>
          <p:cNvGraphicFramePr>
            <a:graphicFrameLocks noGrp="1"/>
          </p:cNvGraphicFramePr>
          <p:nvPr/>
        </p:nvGraphicFramePr>
        <p:xfrm>
          <a:off x="1848631" y="1331764"/>
          <a:ext cx="8494739" cy="3937466"/>
        </p:xfrm>
        <a:graphic>
          <a:graphicData uri="http://schemas.openxmlformats.org/drawingml/2006/table">
            <a:tbl>
              <a:tblPr firstRow="1">
                <a:tableStyleId>{793D81CF-94F2-401A-BA57-92F5A7B2D0C5}</a:tableStyleId>
              </a:tblPr>
              <a:tblGrid>
                <a:gridCol w="5622491">
                  <a:extLst>
                    <a:ext uri="{9D8B030D-6E8A-4147-A177-3AD203B41FA5}">
                      <a16:colId xmlns:a16="http://schemas.microsoft.com/office/drawing/2014/main" val="20000"/>
                    </a:ext>
                  </a:extLst>
                </a:gridCol>
                <a:gridCol w="2872248">
                  <a:extLst>
                    <a:ext uri="{9D8B030D-6E8A-4147-A177-3AD203B41FA5}">
                      <a16:colId xmlns:a16="http://schemas.microsoft.com/office/drawing/2014/main" val="20001"/>
                    </a:ext>
                  </a:extLst>
                </a:gridCol>
              </a:tblGrid>
              <a:tr h="789510">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indent="0" algn="l">
                        <a:lnSpc>
                          <a:spcPct val="100000"/>
                        </a:lnSpc>
                        <a:spcBef>
                          <a:spcPts val="0"/>
                        </a:spcBef>
                        <a:spcAft>
                          <a:spcPts val="200"/>
                        </a:spcAft>
                        <a:tabLst/>
                      </a:pPr>
                      <a:r>
                        <a:rPr lang="en-US" sz="1400" b="1" kern="1200" noProof="0" dirty="0">
                          <a:solidFill>
                            <a:srgbClr val="595454"/>
                          </a:solidFill>
                          <a:latin typeface="+mn-lt"/>
                          <a:ea typeface="+mn-ea"/>
                          <a:cs typeface="+mn-cs"/>
                        </a:rPr>
                        <a:t>Characteristic</a:t>
                      </a:r>
                      <a:r>
                        <a:rPr kumimoji="0" lang="en-US" sz="1400" b="1" i="0" u="none" strike="noStrike" kern="1200" cap="none" spc="0" normalizeH="0" baseline="30000" noProof="0" dirty="0">
                          <a:ln>
                            <a:noFill/>
                          </a:ln>
                          <a:solidFill>
                            <a:srgbClr val="595454"/>
                          </a:solidFill>
                          <a:effectLst/>
                          <a:uLnTx/>
                          <a:uFillTx/>
                          <a:latin typeface="+mn-lt"/>
                          <a:ea typeface="MS Mincho"/>
                          <a:cs typeface="+mn-cs"/>
                        </a:rPr>
                        <a:t>a</a:t>
                      </a:r>
                      <a:endParaRPr lang="en-US" sz="1400" b="1" baseline="30000" noProof="0" dirty="0">
                        <a:solidFill>
                          <a:srgbClr val="595454"/>
                        </a:solidFill>
                        <a:latin typeface="+mn-lt"/>
                        <a:ea typeface="MS Mincho"/>
                        <a:cs typeface="Times New Roman"/>
                      </a:endParaRPr>
                    </a:p>
                  </a:txBody>
                  <a:tcPr marL="121888" marR="121888" marT="45708" marB="457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rgbClr val="EEE7E7"/>
                    </a:solid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marR="0" lvl="0" indent="0" algn="ctr" defTabSz="1219170" rtl="0" eaLnBrk="1" fontAlgn="auto" latinLnBrk="0" hangingPunct="1">
                        <a:lnSpc>
                          <a:spcPct val="100000"/>
                        </a:lnSpc>
                        <a:spcBef>
                          <a:spcPts val="0"/>
                        </a:spcBef>
                        <a:spcAft>
                          <a:spcPts val="200"/>
                        </a:spcAft>
                        <a:buClrTx/>
                        <a:buSzTx/>
                        <a:buFontTx/>
                        <a:buNone/>
                        <a:tabLst/>
                        <a:defRPr/>
                      </a:pPr>
                      <a:r>
                        <a:rPr kumimoji="0" lang="en-US" sz="1400" b="1" i="0" u="none" strike="noStrike" kern="1200" cap="none" spc="0" normalizeH="0" baseline="0" noProof="0" dirty="0">
                          <a:ln>
                            <a:noFill/>
                          </a:ln>
                          <a:solidFill>
                            <a:srgbClr val="595454"/>
                          </a:solidFill>
                          <a:effectLst/>
                          <a:uLnTx/>
                          <a:uFillTx/>
                          <a:latin typeface="+mn-lt"/>
                          <a:ea typeface="+mn-ea"/>
                          <a:cs typeface="+mn-cs"/>
                        </a:rPr>
                        <a:t>Anti-BCMA-exposed cohort</a:t>
                      </a:r>
                    </a:p>
                    <a:p>
                      <a:pPr marL="0" marR="0" lvl="0" indent="0" algn="ctr" defTabSz="1219170" rtl="0" eaLnBrk="1" fontAlgn="auto" latinLnBrk="0" hangingPunct="1">
                        <a:lnSpc>
                          <a:spcPct val="100000"/>
                        </a:lnSpc>
                        <a:spcBef>
                          <a:spcPts val="0"/>
                        </a:spcBef>
                        <a:spcAft>
                          <a:spcPts val="200"/>
                        </a:spcAft>
                        <a:buClrTx/>
                        <a:buSzTx/>
                        <a:buFontTx/>
                        <a:buNone/>
                        <a:tabLst/>
                        <a:defRPr/>
                      </a:pPr>
                      <a:r>
                        <a:rPr kumimoji="0" lang="en-US" sz="1400" b="1" i="0" u="none" strike="noStrike" kern="1200" cap="none" spc="0" normalizeH="0" baseline="0" noProof="0" dirty="0">
                          <a:ln>
                            <a:noFill/>
                          </a:ln>
                          <a:solidFill>
                            <a:srgbClr val="595454"/>
                          </a:solidFill>
                          <a:effectLst/>
                          <a:uLnTx/>
                          <a:uFillTx/>
                          <a:latin typeface="+mn-lt"/>
                          <a:ea typeface="+mn-ea"/>
                          <a:cs typeface="+mn-cs"/>
                        </a:rPr>
                        <a:t>IBER + DEX (N = 41)</a:t>
                      </a:r>
                    </a:p>
                  </a:txBody>
                  <a:tcPr marL="121888" marR="121888" marT="45708" marB="457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rgbClr val="EEE7E7"/>
                    </a:solidFill>
                  </a:tcPr>
                </a:tc>
                <a:extLst>
                  <a:ext uri="{0D108BD9-81ED-4DB2-BD59-A6C34878D82A}">
                    <a16:rowId xmlns:a16="http://schemas.microsoft.com/office/drawing/2014/main" val="2864583311"/>
                  </a:ext>
                </a:extLst>
              </a:tr>
              <a:tr h="449708">
                <a:tc>
                  <a:txBody>
                    <a:bodyPr/>
                    <a:lstStyle/>
                    <a:p>
                      <a:pPr marL="0" indent="0">
                        <a:lnSpc>
                          <a:spcPct val="78000"/>
                        </a:lnSpc>
                        <a:spcBef>
                          <a:spcPts val="0"/>
                        </a:spcBef>
                        <a:spcAft>
                          <a:spcPts val="200"/>
                        </a:spcAft>
                        <a:tabLst/>
                      </a:pPr>
                      <a:r>
                        <a:rPr lang="en-US" sz="1400" b="1" kern="1200" noProof="0" dirty="0">
                          <a:solidFill>
                            <a:schemeClr val="tx1"/>
                          </a:solidFill>
                          <a:latin typeface="+mn-lt"/>
                          <a:ea typeface="MS Mincho"/>
                          <a:cs typeface="ArialMT"/>
                        </a:rPr>
                        <a:t>Refractory status, n (%)</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a:lnSpc>
                          <a:spcPct val="100000"/>
                        </a:lnSpc>
                        <a:spcBef>
                          <a:spcPts val="0"/>
                        </a:spcBef>
                        <a:spcAft>
                          <a:spcPts val="0"/>
                        </a:spcAft>
                      </a:pPr>
                      <a:endParaRPr lang="en-US" sz="1400" b="0" kern="1200" baseline="30000" noProof="0" dirty="0">
                        <a:solidFill>
                          <a:srgbClr val="FF0000"/>
                        </a:solidFill>
                        <a:latin typeface="+mn-lt"/>
                        <a:ea typeface="MS Mincho"/>
                        <a:cs typeface="Times New Roman" panose="02020603050405020304" pitchFamily="18" charset="0"/>
                      </a:endParaRP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1422612202"/>
                  </a:ext>
                </a:extLst>
              </a:tr>
              <a:tr h="449708">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n-lt"/>
                          <a:ea typeface="MS Mincho"/>
                          <a:cs typeface="+mn-cs"/>
                        </a:rPr>
                        <a:t>	IMiD agents</a:t>
                      </a:r>
                      <a:endParaRPr kumimoji="0" lang="en-US" sz="1400" b="0" i="0" u="none" strike="noStrike" kern="1200" cap="none" spc="0" normalizeH="0" baseline="30000" noProof="0" dirty="0">
                        <a:ln>
                          <a:noFill/>
                        </a:ln>
                        <a:solidFill>
                          <a:srgbClr val="595454"/>
                        </a:solidFill>
                        <a:effectLst/>
                        <a:uLnTx/>
                        <a:uFillTx/>
                        <a:latin typeface="+mn-lt"/>
                        <a:ea typeface="MS Mincho"/>
                        <a:cs typeface="+mn-cs"/>
                      </a:endParaRP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b="0" kern="1200" noProof="0" dirty="0">
                          <a:solidFill>
                            <a:srgbClr val="595454"/>
                          </a:solidFill>
                          <a:effectLst/>
                          <a:latin typeface="+mn-lt"/>
                          <a:ea typeface="+mn-ea"/>
                          <a:cs typeface="+mn-cs"/>
                        </a:rPr>
                        <a:t>40 (97.6)</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262628651"/>
                  </a:ext>
                </a:extLst>
              </a:tr>
              <a:tr h="449708">
                <a:tc>
                  <a:txBody>
                    <a:bodyPr/>
                    <a:lstStyle/>
                    <a:p>
                      <a:pPr marL="339725" marR="0" lvl="1" indent="-3397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n-lt"/>
                          <a:ea typeface="MS Mincho"/>
                          <a:cs typeface="ArialMT"/>
                        </a:rPr>
                        <a:t>	LEN</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b="0" kern="1200" noProof="0" dirty="0">
                          <a:solidFill>
                            <a:schemeClr val="tx1"/>
                          </a:solidFill>
                          <a:latin typeface="+mn-lt"/>
                          <a:ea typeface="MS Mincho"/>
                          <a:cs typeface="Times New Roman" panose="02020603050405020304" pitchFamily="18" charset="0"/>
                        </a:rPr>
                        <a:t>32 (78.0)</a:t>
                      </a: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2097018295"/>
                  </a:ext>
                </a:extLst>
              </a:tr>
              <a:tr h="449708">
                <a:tc>
                  <a:txBody>
                    <a:bodyPr/>
                    <a:lstStyle/>
                    <a:p>
                      <a:pPr marL="339725" marR="0" lvl="1" indent="-3397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n-lt"/>
                          <a:ea typeface="MS Mincho"/>
                          <a:cs typeface="ArialMT"/>
                        </a:rPr>
                        <a:t>	POM</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b="0" kern="1200" noProof="0" dirty="0">
                          <a:solidFill>
                            <a:schemeClr val="tx1"/>
                          </a:solidFill>
                          <a:latin typeface="+mn-lt"/>
                          <a:ea typeface="MS Mincho"/>
                          <a:cs typeface="Times New Roman" panose="02020603050405020304" pitchFamily="18" charset="0"/>
                        </a:rPr>
                        <a:t>35 (85.4)</a:t>
                      </a: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3438547556"/>
                  </a:ext>
                </a:extLst>
              </a:tr>
              <a:tr h="449708">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n-lt"/>
                          <a:ea typeface="MS Mincho"/>
                          <a:cs typeface="+mn-cs"/>
                        </a:rPr>
                        <a:t>	PIs</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b="0" kern="1200" noProof="0" dirty="0">
                          <a:solidFill>
                            <a:srgbClr val="595454"/>
                          </a:solidFill>
                          <a:effectLst/>
                          <a:latin typeface="+mn-lt"/>
                          <a:ea typeface="+mn-ea"/>
                          <a:cs typeface="+mn-cs"/>
                        </a:rPr>
                        <a:t>40 (97.6)</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3899132342"/>
                  </a:ext>
                </a:extLst>
              </a:tr>
              <a:tr h="449708">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n-lt"/>
                          <a:ea typeface="MS Mincho"/>
                          <a:cs typeface="+mn-cs"/>
                        </a:rPr>
                        <a:t>	Anti-CD38 mAb</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b="0" kern="1200" noProof="0" dirty="0">
                          <a:solidFill>
                            <a:srgbClr val="595454"/>
                          </a:solidFill>
                          <a:effectLst/>
                          <a:latin typeface="+mn-lt"/>
                          <a:ea typeface="+mn-ea"/>
                          <a:cs typeface="+mn-cs"/>
                        </a:rPr>
                        <a:t>35 (85.4)</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2952222557"/>
                  </a:ext>
                </a:extLst>
              </a:tr>
              <a:tr h="449708">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n-lt"/>
                          <a:ea typeface="MS Mincho"/>
                          <a:cs typeface="+mn-cs"/>
                        </a:rPr>
                        <a:t>	Triple-class </a:t>
                      </a:r>
                      <a:r>
                        <a:rPr kumimoji="0" lang="en-US" sz="1400" b="0" i="0" u="none" strike="noStrike" kern="1200" cap="none" spc="0" normalizeH="0" baseline="0" noProof="0" dirty="0" err="1">
                          <a:ln>
                            <a:noFill/>
                          </a:ln>
                          <a:solidFill>
                            <a:srgbClr val="595454"/>
                          </a:solidFill>
                          <a:effectLst/>
                          <a:uLnTx/>
                          <a:uFillTx/>
                          <a:latin typeface="+mn-lt"/>
                          <a:ea typeface="MS Mincho"/>
                          <a:cs typeface="+mn-cs"/>
                        </a:rPr>
                        <a:t>refractory</a:t>
                      </a:r>
                      <a:r>
                        <a:rPr kumimoji="0" lang="en-US" sz="1400" b="0" i="0" u="none" strike="noStrike" kern="1200" cap="none" spc="0" normalizeH="0" baseline="30000" noProof="0" dirty="0" err="1">
                          <a:ln>
                            <a:noFill/>
                          </a:ln>
                          <a:solidFill>
                            <a:srgbClr val="595454"/>
                          </a:solidFill>
                          <a:effectLst/>
                          <a:uLnTx/>
                          <a:uFillTx/>
                          <a:latin typeface="+mn-lt"/>
                          <a:ea typeface="MS Mincho"/>
                          <a:cs typeface="+mn-cs"/>
                        </a:rPr>
                        <a:t>b</a:t>
                      </a:r>
                      <a:r>
                        <a:rPr kumimoji="0" lang="en-US" sz="1400" b="0" i="0" u="none" strike="noStrike" kern="1200" cap="none" spc="0" normalizeH="0" baseline="0" noProof="0" dirty="0">
                          <a:ln>
                            <a:noFill/>
                          </a:ln>
                          <a:solidFill>
                            <a:srgbClr val="595454"/>
                          </a:solidFill>
                          <a:effectLst/>
                          <a:uLnTx/>
                          <a:uFillTx/>
                          <a:latin typeface="+mn-lt"/>
                          <a:ea typeface="MS Mincho"/>
                          <a:cs typeface="+mn-cs"/>
                        </a:rPr>
                        <a:t> </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b="0" kern="1200" noProof="0" dirty="0">
                          <a:solidFill>
                            <a:srgbClr val="595454"/>
                          </a:solidFill>
                          <a:effectLst/>
                          <a:latin typeface="+mn-lt"/>
                          <a:ea typeface="+mn-ea"/>
                          <a:cs typeface="+mn-cs"/>
                        </a:rPr>
                        <a:t>34 (82.9)</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33015235"/>
                  </a:ext>
                </a:extLst>
              </a:tr>
            </a:tbl>
          </a:graphicData>
        </a:graphic>
      </p:graphicFrame>
      <p:sp>
        <p:nvSpPr>
          <p:cNvPr id="11" name="Rectangle 10">
            <a:extLst>
              <a:ext uri="{FF2B5EF4-FFF2-40B4-BE49-F238E27FC236}">
                <a16:creationId xmlns:a16="http://schemas.microsoft.com/office/drawing/2014/main" id="{047CF339-985A-B0D2-EBF2-D7108AB30786}"/>
              </a:ext>
            </a:extLst>
          </p:cNvPr>
          <p:cNvSpPr/>
          <p:nvPr/>
        </p:nvSpPr>
        <p:spPr>
          <a:xfrm>
            <a:off x="1847925" y="4421380"/>
            <a:ext cx="8497353" cy="36779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6913635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3188502"/>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3775"/>
            <a:ext cx="10744200" cy="1185577"/>
          </a:xfrm>
        </p:spPr>
        <p:txBody>
          <a:bodyPr>
            <a:normAutofit/>
          </a:bodyPr>
          <a:lstStyle/>
          <a:p>
            <a:r>
              <a:rPr lang="en-US" sz="2400" dirty="0"/>
              <a:t>Refractory Status </a:t>
            </a:r>
            <a:br>
              <a:rPr lang="en-US" sz="2400" dirty="0"/>
            </a:br>
            <a:r>
              <a:rPr lang="en-US" sz="2400" dirty="0"/>
              <a:t>Cohort I (anti-BCMA-exposed cohort)</a:t>
            </a:r>
          </a:p>
        </p:txBody>
      </p:sp>
      <p:sp>
        <p:nvSpPr>
          <p:cNvPr id="6" name="Footer Placeholder 5">
            <a:extLst>
              <a:ext uri="{FF2B5EF4-FFF2-40B4-BE49-F238E27FC236}">
                <a16:creationId xmlns:a16="http://schemas.microsoft.com/office/drawing/2014/main" id="{74854EFA-081C-B48E-3884-4ADBE64970AE}"/>
              </a:ext>
            </a:extLst>
          </p:cNvPr>
          <p:cNvSpPr>
            <a:spLocks noGrp="1"/>
          </p:cNvSpPr>
          <p:nvPr>
            <p:ph type="ftr" sz="quarter" idx="3"/>
          </p:nvPr>
        </p:nvSpPr>
        <p:spPr/>
        <p:txBody>
          <a:bodyPr/>
          <a:lstStyle/>
          <a:p>
            <a:r>
              <a:rPr lang="en-US" baseline="30000" dirty="0" err="1"/>
              <a:t>a</a:t>
            </a:r>
            <a:r>
              <a:rPr lang="en-US" dirty="0" err="1"/>
              <a:t>Data</a:t>
            </a:r>
            <a:r>
              <a:rPr lang="en-US" dirty="0"/>
              <a:t> cutoff: August 1, 2022; </a:t>
            </a:r>
            <a:r>
              <a:rPr lang="en-US" baseline="30000" dirty="0" err="1"/>
              <a:t>b</a:t>
            </a:r>
            <a:r>
              <a:rPr lang="en-US" dirty="0" err="1"/>
              <a:t>Defined</a:t>
            </a:r>
            <a:r>
              <a:rPr lang="en-US" dirty="0"/>
              <a:t> as refractory to ≥ 1 </a:t>
            </a:r>
            <a:r>
              <a:rPr lang="en-US" dirty="0" err="1"/>
              <a:t>IMiD</a:t>
            </a:r>
            <a:r>
              <a:rPr lang="en-US" dirty="0"/>
              <a:t> agent, 1 PI, and 1 anti-CD38 </a:t>
            </a:r>
            <a:r>
              <a:rPr lang="en-US" dirty="0" err="1"/>
              <a:t>mAb</a:t>
            </a:r>
            <a:r>
              <a:rPr lang="en-US" dirty="0"/>
              <a:t>.</a:t>
            </a:r>
          </a:p>
        </p:txBody>
      </p:sp>
      <p:graphicFrame>
        <p:nvGraphicFramePr>
          <p:cNvPr id="8" name="Table 7">
            <a:extLst>
              <a:ext uri="{FF2B5EF4-FFF2-40B4-BE49-F238E27FC236}">
                <a16:creationId xmlns:a16="http://schemas.microsoft.com/office/drawing/2014/main" id="{3FE2BCA9-5DAE-4A06-B72B-2EE67894C954}"/>
              </a:ext>
            </a:extLst>
          </p:cNvPr>
          <p:cNvGraphicFramePr>
            <a:graphicFrameLocks noGrp="1"/>
          </p:cNvGraphicFramePr>
          <p:nvPr/>
        </p:nvGraphicFramePr>
        <p:xfrm>
          <a:off x="1848631" y="1331764"/>
          <a:ext cx="8494739" cy="3937466"/>
        </p:xfrm>
        <a:graphic>
          <a:graphicData uri="http://schemas.openxmlformats.org/drawingml/2006/table">
            <a:tbl>
              <a:tblPr firstRow="1">
                <a:tableStyleId>{793D81CF-94F2-401A-BA57-92F5A7B2D0C5}</a:tableStyleId>
              </a:tblPr>
              <a:tblGrid>
                <a:gridCol w="5622491">
                  <a:extLst>
                    <a:ext uri="{9D8B030D-6E8A-4147-A177-3AD203B41FA5}">
                      <a16:colId xmlns:a16="http://schemas.microsoft.com/office/drawing/2014/main" val="20000"/>
                    </a:ext>
                  </a:extLst>
                </a:gridCol>
                <a:gridCol w="2872248">
                  <a:extLst>
                    <a:ext uri="{9D8B030D-6E8A-4147-A177-3AD203B41FA5}">
                      <a16:colId xmlns:a16="http://schemas.microsoft.com/office/drawing/2014/main" val="20001"/>
                    </a:ext>
                  </a:extLst>
                </a:gridCol>
              </a:tblGrid>
              <a:tr h="789510">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indent="0" algn="l">
                        <a:lnSpc>
                          <a:spcPct val="100000"/>
                        </a:lnSpc>
                        <a:spcBef>
                          <a:spcPts val="0"/>
                        </a:spcBef>
                        <a:spcAft>
                          <a:spcPts val="200"/>
                        </a:spcAft>
                        <a:tabLst/>
                      </a:pPr>
                      <a:r>
                        <a:rPr lang="en-US" sz="1400" b="1" kern="1200" noProof="0" dirty="0">
                          <a:solidFill>
                            <a:srgbClr val="595454"/>
                          </a:solidFill>
                          <a:latin typeface="+mn-lt"/>
                          <a:ea typeface="+mn-ea"/>
                          <a:cs typeface="+mn-cs"/>
                        </a:rPr>
                        <a:t>Characteristic</a:t>
                      </a:r>
                      <a:r>
                        <a:rPr kumimoji="0" lang="en-US" sz="1400" b="1" i="0" u="none" strike="noStrike" kern="1200" cap="none" spc="0" normalizeH="0" baseline="30000" noProof="0" dirty="0">
                          <a:ln>
                            <a:noFill/>
                          </a:ln>
                          <a:solidFill>
                            <a:srgbClr val="595454"/>
                          </a:solidFill>
                          <a:effectLst/>
                          <a:uLnTx/>
                          <a:uFillTx/>
                          <a:latin typeface="+mn-lt"/>
                          <a:ea typeface="MS Mincho"/>
                          <a:cs typeface="+mn-cs"/>
                        </a:rPr>
                        <a:t>a</a:t>
                      </a:r>
                      <a:endParaRPr lang="en-US" sz="1400" b="1" baseline="30000" noProof="0" dirty="0">
                        <a:solidFill>
                          <a:srgbClr val="595454"/>
                        </a:solidFill>
                        <a:latin typeface="+mn-lt"/>
                        <a:ea typeface="MS Mincho"/>
                        <a:cs typeface="Times New Roman"/>
                      </a:endParaRPr>
                    </a:p>
                  </a:txBody>
                  <a:tcPr marL="121888" marR="121888" marT="45708" marB="457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rgbClr val="EEE7E7"/>
                    </a:solid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marR="0" lvl="0" indent="0" algn="ctr" defTabSz="1219170" rtl="0" eaLnBrk="1" fontAlgn="auto" latinLnBrk="0" hangingPunct="1">
                        <a:lnSpc>
                          <a:spcPct val="100000"/>
                        </a:lnSpc>
                        <a:spcBef>
                          <a:spcPts val="0"/>
                        </a:spcBef>
                        <a:spcAft>
                          <a:spcPts val="200"/>
                        </a:spcAft>
                        <a:buClrTx/>
                        <a:buSzTx/>
                        <a:buFontTx/>
                        <a:buNone/>
                        <a:tabLst/>
                        <a:defRPr/>
                      </a:pPr>
                      <a:r>
                        <a:rPr kumimoji="0" lang="en-US" sz="1400" b="1" i="0" u="none" strike="noStrike" kern="1200" cap="none" spc="0" normalizeH="0" baseline="0" noProof="0" dirty="0">
                          <a:ln>
                            <a:noFill/>
                          </a:ln>
                          <a:solidFill>
                            <a:srgbClr val="595454"/>
                          </a:solidFill>
                          <a:effectLst/>
                          <a:uLnTx/>
                          <a:uFillTx/>
                          <a:latin typeface="+mn-lt"/>
                          <a:ea typeface="+mn-ea"/>
                          <a:cs typeface="+mn-cs"/>
                        </a:rPr>
                        <a:t>Anti-BCMA-exposed cohort</a:t>
                      </a:r>
                    </a:p>
                    <a:p>
                      <a:pPr marL="0" marR="0" lvl="0" indent="0" algn="ctr" defTabSz="1219170" rtl="0" eaLnBrk="1" fontAlgn="auto" latinLnBrk="0" hangingPunct="1">
                        <a:lnSpc>
                          <a:spcPct val="100000"/>
                        </a:lnSpc>
                        <a:spcBef>
                          <a:spcPts val="0"/>
                        </a:spcBef>
                        <a:spcAft>
                          <a:spcPts val="200"/>
                        </a:spcAft>
                        <a:buClrTx/>
                        <a:buSzTx/>
                        <a:buFontTx/>
                        <a:buNone/>
                        <a:tabLst/>
                        <a:defRPr/>
                      </a:pPr>
                      <a:r>
                        <a:rPr kumimoji="0" lang="en-US" sz="1400" b="1" i="0" u="none" strike="noStrike" kern="1200" cap="none" spc="0" normalizeH="0" baseline="0" noProof="0" dirty="0">
                          <a:ln>
                            <a:noFill/>
                          </a:ln>
                          <a:solidFill>
                            <a:srgbClr val="595454"/>
                          </a:solidFill>
                          <a:effectLst/>
                          <a:uLnTx/>
                          <a:uFillTx/>
                          <a:latin typeface="+mn-lt"/>
                          <a:ea typeface="+mn-ea"/>
                          <a:cs typeface="+mn-cs"/>
                        </a:rPr>
                        <a:t>IBER + DEX (N = 41)</a:t>
                      </a:r>
                    </a:p>
                  </a:txBody>
                  <a:tcPr marL="121888" marR="121888" marT="45708" marB="457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rgbClr val="EEE7E7"/>
                    </a:solidFill>
                  </a:tcPr>
                </a:tc>
                <a:extLst>
                  <a:ext uri="{0D108BD9-81ED-4DB2-BD59-A6C34878D82A}">
                    <a16:rowId xmlns:a16="http://schemas.microsoft.com/office/drawing/2014/main" val="2864583311"/>
                  </a:ext>
                </a:extLst>
              </a:tr>
              <a:tr h="449708">
                <a:tc>
                  <a:txBody>
                    <a:bodyPr/>
                    <a:lstStyle/>
                    <a:p>
                      <a:pPr marL="0" indent="0">
                        <a:lnSpc>
                          <a:spcPct val="78000"/>
                        </a:lnSpc>
                        <a:spcBef>
                          <a:spcPts val="0"/>
                        </a:spcBef>
                        <a:spcAft>
                          <a:spcPts val="200"/>
                        </a:spcAft>
                        <a:tabLst/>
                      </a:pPr>
                      <a:r>
                        <a:rPr lang="en-US" sz="1400" b="1" kern="1200" noProof="0" dirty="0">
                          <a:solidFill>
                            <a:schemeClr val="tx1"/>
                          </a:solidFill>
                          <a:latin typeface="+mn-lt"/>
                          <a:ea typeface="MS Mincho"/>
                          <a:cs typeface="ArialMT"/>
                        </a:rPr>
                        <a:t>Refractory status, n (%)</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a:lnSpc>
                          <a:spcPct val="100000"/>
                        </a:lnSpc>
                        <a:spcBef>
                          <a:spcPts val="0"/>
                        </a:spcBef>
                        <a:spcAft>
                          <a:spcPts val="0"/>
                        </a:spcAft>
                      </a:pPr>
                      <a:endParaRPr lang="en-US" sz="1400" b="0" kern="1200" baseline="30000" noProof="0" dirty="0">
                        <a:solidFill>
                          <a:srgbClr val="FF0000"/>
                        </a:solidFill>
                        <a:latin typeface="+mn-lt"/>
                        <a:ea typeface="MS Mincho"/>
                        <a:cs typeface="Times New Roman" panose="02020603050405020304" pitchFamily="18" charset="0"/>
                      </a:endParaRP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1422612202"/>
                  </a:ext>
                </a:extLst>
              </a:tr>
              <a:tr h="449708">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n-lt"/>
                          <a:ea typeface="MS Mincho"/>
                          <a:cs typeface="+mn-cs"/>
                        </a:rPr>
                        <a:t>	IMiD agents</a:t>
                      </a:r>
                      <a:endParaRPr kumimoji="0" lang="en-US" sz="1400" b="0" i="0" u="none" strike="noStrike" kern="1200" cap="none" spc="0" normalizeH="0" baseline="30000" noProof="0" dirty="0">
                        <a:ln>
                          <a:noFill/>
                        </a:ln>
                        <a:solidFill>
                          <a:srgbClr val="595454"/>
                        </a:solidFill>
                        <a:effectLst/>
                        <a:uLnTx/>
                        <a:uFillTx/>
                        <a:latin typeface="+mn-lt"/>
                        <a:ea typeface="MS Mincho"/>
                        <a:cs typeface="+mn-cs"/>
                      </a:endParaRP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b="0" kern="1200" noProof="0" dirty="0">
                          <a:solidFill>
                            <a:srgbClr val="595454"/>
                          </a:solidFill>
                          <a:effectLst/>
                          <a:latin typeface="+mn-lt"/>
                          <a:ea typeface="+mn-ea"/>
                          <a:cs typeface="+mn-cs"/>
                        </a:rPr>
                        <a:t>40 (97.6)</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262628651"/>
                  </a:ext>
                </a:extLst>
              </a:tr>
              <a:tr h="449708">
                <a:tc>
                  <a:txBody>
                    <a:bodyPr/>
                    <a:lstStyle/>
                    <a:p>
                      <a:pPr marL="339725" marR="0" lvl="1" indent="-3397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n-lt"/>
                          <a:ea typeface="MS Mincho"/>
                          <a:cs typeface="ArialMT"/>
                        </a:rPr>
                        <a:t>	LEN</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b="0" kern="1200" noProof="0" dirty="0">
                          <a:solidFill>
                            <a:schemeClr val="tx1"/>
                          </a:solidFill>
                          <a:latin typeface="+mn-lt"/>
                          <a:ea typeface="MS Mincho"/>
                          <a:cs typeface="Times New Roman" panose="02020603050405020304" pitchFamily="18" charset="0"/>
                        </a:rPr>
                        <a:t>32 (78.0)</a:t>
                      </a: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2097018295"/>
                  </a:ext>
                </a:extLst>
              </a:tr>
              <a:tr h="449708">
                <a:tc>
                  <a:txBody>
                    <a:bodyPr/>
                    <a:lstStyle/>
                    <a:p>
                      <a:pPr marL="339725" marR="0" lvl="1" indent="-3397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n-lt"/>
                          <a:ea typeface="MS Mincho"/>
                          <a:cs typeface="ArialMT"/>
                        </a:rPr>
                        <a:t>	POM</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b="0" kern="1200" noProof="0" dirty="0">
                          <a:solidFill>
                            <a:schemeClr val="tx1"/>
                          </a:solidFill>
                          <a:latin typeface="+mn-lt"/>
                          <a:ea typeface="MS Mincho"/>
                          <a:cs typeface="Times New Roman" panose="02020603050405020304" pitchFamily="18" charset="0"/>
                        </a:rPr>
                        <a:t>35 (85.4)</a:t>
                      </a:r>
                    </a:p>
                  </a:txBody>
                  <a:tcPr marL="97367" marR="97367"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3438547556"/>
                  </a:ext>
                </a:extLst>
              </a:tr>
              <a:tr h="449708">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n-lt"/>
                          <a:ea typeface="MS Mincho"/>
                          <a:cs typeface="+mn-cs"/>
                        </a:rPr>
                        <a:t>	PIs</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b="0" kern="1200" noProof="0" dirty="0">
                          <a:solidFill>
                            <a:srgbClr val="595454"/>
                          </a:solidFill>
                          <a:effectLst/>
                          <a:latin typeface="+mn-lt"/>
                          <a:ea typeface="+mn-ea"/>
                          <a:cs typeface="+mn-cs"/>
                        </a:rPr>
                        <a:t>40 (97.6)</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3899132342"/>
                  </a:ext>
                </a:extLst>
              </a:tr>
              <a:tr h="449708">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n-lt"/>
                          <a:ea typeface="MS Mincho"/>
                          <a:cs typeface="+mn-cs"/>
                        </a:rPr>
                        <a:t>	Anti-CD38 mAb</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b="0" kern="1200" noProof="0" dirty="0">
                          <a:solidFill>
                            <a:srgbClr val="595454"/>
                          </a:solidFill>
                          <a:effectLst/>
                          <a:latin typeface="+mn-lt"/>
                          <a:ea typeface="+mn-ea"/>
                          <a:cs typeface="+mn-cs"/>
                        </a:rPr>
                        <a:t>35 (85.4)</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2952222557"/>
                  </a:ext>
                </a:extLst>
              </a:tr>
              <a:tr h="449708">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n-lt"/>
                          <a:ea typeface="MS Mincho"/>
                          <a:cs typeface="+mn-cs"/>
                        </a:rPr>
                        <a:t>	Triple-class </a:t>
                      </a:r>
                      <a:r>
                        <a:rPr kumimoji="0" lang="en-US" sz="1400" b="0" i="0" u="none" strike="noStrike" kern="1200" cap="none" spc="0" normalizeH="0" baseline="0" noProof="0" dirty="0" err="1">
                          <a:ln>
                            <a:noFill/>
                          </a:ln>
                          <a:solidFill>
                            <a:srgbClr val="595454"/>
                          </a:solidFill>
                          <a:effectLst/>
                          <a:uLnTx/>
                          <a:uFillTx/>
                          <a:latin typeface="+mn-lt"/>
                          <a:ea typeface="MS Mincho"/>
                          <a:cs typeface="+mn-cs"/>
                        </a:rPr>
                        <a:t>refractory</a:t>
                      </a:r>
                      <a:r>
                        <a:rPr kumimoji="0" lang="en-US" sz="1400" b="0" i="0" u="none" strike="noStrike" kern="1200" cap="none" spc="0" normalizeH="0" baseline="30000" noProof="0" dirty="0" err="1">
                          <a:ln>
                            <a:noFill/>
                          </a:ln>
                          <a:solidFill>
                            <a:srgbClr val="595454"/>
                          </a:solidFill>
                          <a:effectLst/>
                          <a:uLnTx/>
                          <a:uFillTx/>
                          <a:latin typeface="+mn-lt"/>
                          <a:ea typeface="MS Mincho"/>
                          <a:cs typeface="+mn-cs"/>
                        </a:rPr>
                        <a:t>b</a:t>
                      </a:r>
                      <a:r>
                        <a:rPr kumimoji="0" lang="en-US" sz="1400" b="0" i="0" u="none" strike="noStrike" kern="1200" cap="none" spc="0" normalizeH="0" baseline="0" noProof="0" dirty="0">
                          <a:ln>
                            <a:noFill/>
                          </a:ln>
                          <a:solidFill>
                            <a:srgbClr val="595454"/>
                          </a:solidFill>
                          <a:effectLst/>
                          <a:uLnTx/>
                          <a:uFillTx/>
                          <a:latin typeface="+mn-lt"/>
                          <a:ea typeface="MS Mincho"/>
                          <a:cs typeface="+mn-cs"/>
                        </a:rPr>
                        <a:t> </a:t>
                      </a:r>
                    </a:p>
                  </a:txBody>
                  <a:tcPr marL="121920" marR="1219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400" b="0" kern="1200" noProof="0" dirty="0">
                          <a:solidFill>
                            <a:srgbClr val="595454"/>
                          </a:solidFill>
                          <a:effectLst/>
                          <a:latin typeface="+mn-lt"/>
                          <a:ea typeface="+mn-ea"/>
                          <a:cs typeface="+mn-cs"/>
                        </a:rPr>
                        <a:t>34 (82.9)</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33015235"/>
                  </a:ext>
                </a:extLst>
              </a:tr>
            </a:tbl>
          </a:graphicData>
        </a:graphic>
      </p:graphicFrame>
      <p:sp>
        <p:nvSpPr>
          <p:cNvPr id="11" name="Rectangle 10">
            <a:extLst>
              <a:ext uri="{FF2B5EF4-FFF2-40B4-BE49-F238E27FC236}">
                <a16:creationId xmlns:a16="http://schemas.microsoft.com/office/drawing/2014/main" id="{047CF339-985A-B0D2-EBF2-D7108AB30786}"/>
              </a:ext>
            </a:extLst>
          </p:cNvPr>
          <p:cNvSpPr/>
          <p:nvPr/>
        </p:nvSpPr>
        <p:spPr>
          <a:xfrm>
            <a:off x="1847925" y="4853502"/>
            <a:ext cx="8497353" cy="414534"/>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17959781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85205"/>
            <a:ext cx="10744200" cy="1185577"/>
          </a:xfrm>
        </p:spPr>
        <p:txBody>
          <a:bodyPr>
            <a:normAutofit/>
          </a:bodyPr>
          <a:lstStyle/>
          <a:p>
            <a:r>
              <a:rPr lang="en-US" sz="2400" dirty="0"/>
              <a:t>TEAEs </a:t>
            </a:r>
            <a:br>
              <a:rPr lang="en-US" sz="2400" dirty="0"/>
            </a:br>
            <a:r>
              <a:rPr lang="en-US" sz="2400" dirty="0"/>
              <a:t>Cohort I (anti-BCMA-exposed cohort)</a:t>
            </a:r>
          </a:p>
        </p:txBody>
      </p:sp>
      <p:graphicFrame>
        <p:nvGraphicFramePr>
          <p:cNvPr id="7" name="Table 6">
            <a:extLst>
              <a:ext uri="{FF2B5EF4-FFF2-40B4-BE49-F238E27FC236}">
                <a16:creationId xmlns:a16="http://schemas.microsoft.com/office/drawing/2014/main" id="{FD5DF4E4-CE15-42C8-88D3-26E5B61BE101}"/>
              </a:ext>
            </a:extLst>
          </p:cNvPr>
          <p:cNvGraphicFramePr>
            <a:graphicFrameLocks noGrp="1"/>
          </p:cNvGraphicFramePr>
          <p:nvPr/>
        </p:nvGraphicFramePr>
        <p:xfrm>
          <a:off x="1858926" y="1207589"/>
          <a:ext cx="8474148" cy="5007605"/>
        </p:xfrm>
        <a:graphic>
          <a:graphicData uri="http://schemas.openxmlformats.org/drawingml/2006/table">
            <a:tbl>
              <a:tblPr firstRow="1">
                <a:tableStyleId>{793D81CF-94F2-401A-BA57-92F5A7B2D0C5}</a:tableStyleId>
              </a:tblPr>
              <a:tblGrid>
                <a:gridCol w="3939701">
                  <a:extLst>
                    <a:ext uri="{9D8B030D-6E8A-4147-A177-3AD203B41FA5}">
                      <a16:colId xmlns:a16="http://schemas.microsoft.com/office/drawing/2014/main" val="20000"/>
                    </a:ext>
                  </a:extLst>
                </a:gridCol>
                <a:gridCol w="1493117">
                  <a:extLst>
                    <a:ext uri="{9D8B030D-6E8A-4147-A177-3AD203B41FA5}">
                      <a16:colId xmlns:a16="http://schemas.microsoft.com/office/drawing/2014/main" val="3065476502"/>
                    </a:ext>
                  </a:extLst>
                </a:gridCol>
                <a:gridCol w="1493117">
                  <a:extLst>
                    <a:ext uri="{9D8B030D-6E8A-4147-A177-3AD203B41FA5}">
                      <a16:colId xmlns:a16="http://schemas.microsoft.com/office/drawing/2014/main" val="73308691"/>
                    </a:ext>
                  </a:extLst>
                </a:gridCol>
                <a:gridCol w="1548213">
                  <a:extLst>
                    <a:ext uri="{9D8B030D-6E8A-4147-A177-3AD203B41FA5}">
                      <a16:colId xmlns:a16="http://schemas.microsoft.com/office/drawing/2014/main" val="1555865489"/>
                    </a:ext>
                  </a:extLst>
                </a:gridCol>
              </a:tblGrid>
              <a:tr h="536061">
                <a:tc rowSpan="2">
                  <a:txBody>
                    <a:bodyPr/>
                    <a:lstStyle/>
                    <a:p>
                      <a:pPr marL="0" indent="0" algn="l">
                        <a:lnSpc>
                          <a:spcPct val="90000"/>
                        </a:lnSpc>
                        <a:spcBef>
                          <a:spcPts val="0"/>
                        </a:spcBef>
                        <a:spcAft>
                          <a:spcPts val="200"/>
                        </a:spcAft>
                        <a:tabLst/>
                      </a:pPr>
                      <a:r>
                        <a:rPr lang="en-US" sz="1400" b="1" kern="1200" noProof="0" dirty="0">
                          <a:solidFill>
                            <a:schemeClr val="tx1"/>
                          </a:solidFill>
                          <a:latin typeface="+mj-lt"/>
                          <a:ea typeface="+mn-ea"/>
                          <a:cs typeface="+mn-cs"/>
                        </a:rPr>
                        <a:t>Most frequent (≥ 20% all grade) </a:t>
                      </a:r>
                      <a:r>
                        <a:rPr lang="en-US" sz="1400" b="1" kern="1200" noProof="0" dirty="0">
                          <a:solidFill>
                            <a:srgbClr val="595454"/>
                          </a:solidFill>
                          <a:latin typeface="+mj-lt"/>
                          <a:ea typeface="+mn-ea"/>
                          <a:cs typeface="+mn-cs"/>
                        </a:rPr>
                        <a:t>TEAEs and events of interest,</a:t>
                      </a:r>
                      <a:r>
                        <a:rPr kumimoji="0" lang="en-US" sz="1400" b="1" i="0" u="none" strike="noStrike" kern="1200" cap="none" spc="0" normalizeH="0" baseline="30000" noProof="0" dirty="0">
                          <a:ln>
                            <a:noFill/>
                          </a:ln>
                          <a:solidFill>
                            <a:srgbClr val="595454"/>
                          </a:solidFill>
                          <a:effectLst/>
                          <a:uLnTx/>
                          <a:uFillTx/>
                          <a:latin typeface="+mn-lt"/>
                          <a:ea typeface="MS Mincho"/>
                          <a:cs typeface="+mn-cs"/>
                        </a:rPr>
                        <a:t>a</a:t>
                      </a:r>
                      <a:r>
                        <a:rPr lang="en-US" sz="1400" b="1" kern="1200" noProof="0" dirty="0">
                          <a:solidFill>
                            <a:srgbClr val="595454"/>
                          </a:solidFill>
                          <a:latin typeface="+mj-lt"/>
                          <a:ea typeface="+mn-ea"/>
                          <a:cs typeface="+mn-cs"/>
                        </a:rPr>
                        <a:t> n (%)</a:t>
                      </a:r>
                      <a:endParaRPr lang="en-US" sz="1400" b="1" baseline="30000" noProof="0" dirty="0">
                        <a:solidFill>
                          <a:srgbClr val="595454"/>
                        </a:solidFill>
                        <a:latin typeface="+mj-lt"/>
                        <a:ea typeface="MS Mincho"/>
                        <a:cs typeface="Times New Roman"/>
                      </a:endParaRPr>
                    </a:p>
                  </a:txBody>
                  <a:tcPr marL="121888" marR="121888" marT="45708" marB="457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rgbClr val="EEE7E7"/>
                    </a:solidFill>
                  </a:tcPr>
                </a:tc>
                <a:tc gridSpan="3">
                  <a:txBody>
                    <a:bodyPr/>
                    <a:lstStyle/>
                    <a:p>
                      <a:pPr marL="0" indent="0" algn="ctr">
                        <a:lnSpc>
                          <a:spcPct val="100000"/>
                        </a:lnSpc>
                        <a:spcBef>
                          <a:spcPts val="0"/>
                        </a:spcBef>
                        <a:spcAft>
                          <a:spcPts val="200"/>
                        </a:spcAft>
                        <a:tabLst/>
                      </a:pPr>
                      <a:r>
                        <a:rPr lang="en-US" sz="1400" b="1" kern="1200" noProof="0" dirty="0">
                          <a:solidFill>
                            <a:srgbClr val="595454"/>
                          </a:solidFill>
                          <a:latin typeface="+mn-lt"/>
                          <a:ea typeface="+mn-ea"/>
                          <a:cs typeface="+mn-cs"/>
                        </a:rPr>
                        <a:t>Anti-BCMA-exposed cohort</a:t>
                      </a:r>
                    </a:p>
                    <a:p>
                      <a:pPr marL="0" indent="0" algn="ctr">
                        <a:lnSpc>
                          <a:spcPct val="100000"/>
                        </a:lnSpc>
                        <a:spcBef>
                          <a:spcPts val="0"/>
                        </a:spcBef>
                        <a:spcAft>
                          <a:spcPts val="200"/>
                        </a:spcAft>
                        <a:tabLst/>
                      </a:pPr>
                      <a:r>
                        <a:rPr lang="en-US" sz="1400" b="1" kern="1200" noProof="0" dirty="0">
                          <a:solidFill>
                            <a:srgbClr val="595454"/>
                          </a:solidFill>
                          <a:latin typeface="+mn-lt"/>
                          <a:ea typeface="+mn-ea"/>
                          <a:cs typeface="+mn-cs"/>
                        </a:rPr>
                        <a:t>IBER + DEX (N = 41)</a:t>
                      </a:r>
                    </a:p>
                  </a:txBody>
                  <a:tcPr marL="121888" marR="121888" marT="45708" marB="457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EE7E7"/>
                    </a:solidFill>
                  </a:tcPr>
                </a:tc>
                <a:tc hMerge="1">
                  <a:txBody>
                    <a:bodyPr/>
                    <a:lstStyle/>
                    <a:p>
                      <a:pPr marL="0" indent="0" algn="ctr">
                        <a:lnSpc>
                          <a:spcPct val="90000"/>
                        </a:lnSpc>
                        <a:spcBef>
                          <a:spcPts val="0"/>
                        </a:spcBef>
                        <a:spcAft>
                          <a:spcPts val="200"/>
                        </a:spcAft>
                        <a:tabLst/>
                      </a:pPr>
                      <a:endParaRPr lang="en-US" sz="1400" b="1" kern="1200" noProof="0" dirty="0">
                        <a:solidFill>
                          <a:srgbClr val="595454"/>
                        </a:solidFill>
                        <a:latin typeface="+mj-lt"/>
                        <a:ea typeface="+mn-ea"/>
                        <a:cs typeface="+mn-cs"/>
                      </a:endParaRPr>
                    </a:p>
                  </a:txBody>
                  <a:tcPr marL="121888" marR="121888" marT="45708" marB="457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EE7E7"/>
                    </a:solidFill>
                  </a:tcPr>
                </a:tc>
                <a:tc hMerge="1">
                  <a:txBody>
                    <a:bodyPr/>
                    <a:lstStyle/>
                    <a:p>
                      <a:pPr marL="0" marR="0" lvl="0" indent="0" algn="ctr" defTabSz="1219170" rtl="0" eaLnBrk="1" fontAlgn="auto" latinLnBrk="0" hangingPunct="1">
                        <a:lnSpc>
                          <a:spcPct val="90000"/>
                        </a:lnSpc>
                        <a:spcBef>
                          <a:spcPts val="0"/>
                        </a:spcBef>
                        <a:spcAft>
                          <a:spcPts val="200"/>
                        </a:spcAft>
                        <a:buClrTx/>
                        <a:buSzTx/>
                        <a:buFontTx/>
                        <a:buNone/>
                        <a:tabLst/>
                        <a:defRPr/>
                      </a:pPr>
                      <a:endParaRPr lang="en-US" sz="1400" b="1" kern="1200" noProof="0" dirty="0">
                        <a:solidFill>
                          <a:srgbClr val="595454"/>
                        </a:solidFill>
                        <a:latin typeface="+mj-lt"/>
                        <a:ea typeface="+mn-ea"/>
                        <a:cs typeface="+mn-cs"/>
                      </a:endParaRPr>
                    </a:p>
                  </a:txBody>
                  <a:tcPr marL="121888" marR="121888" marT="45708" marB="457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EE7E7"/>
                    </a:solidFill>
                  </a:tcPr>
                </a:tc>
                <a:extLst>
                  <a:ext uri="{0D108BD9-81ED-4DB2-BD59-A6C34878D82A}">
                    <a16:rowId xmlns:a16="http://schemas.microsoft.com/office/drawing/2014/main" val="3315511412"/>
                  </a:ext>
                </a:extLst>
              </a:tr>
              <a:tr h="290321">
                <a:tc vMerge="1">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indent="0" algn="l">
                        <a:lnSpc>
                          <a:spcPct val="90000"/>
                        </a:lnSpc>
                        <a:spcBef>
                          <a:spcPts val="0"/>
                        </a:spcBef>
                        <a:spcAft>
                          <a:spcPts val="200"/>
                        </a:spcAft>
                        <a:tabLst/>
                      </a:pPr>
                      <a:r>
                        <a:rPr lang="en-US" sz="1400" b="1" kern="1200" noProof="0" dirty="0">
                          <a:solidFill>
                            <a:schemeClr val="tx1"/>
                          </a:solidFill>
                          <a:latin typeface="+mj-lt"/>
                          <a:ea typeface="+mn-ea"/>
                          <a:cs typeface="+mn-cs"/>
                        </a:rPr>
                        <a:t>Most frequent (≥ 20% all grade) </a:t>
                      </a:r>
                      <a:r>
                        <a:rPr lang="en-US" sz="1400" b="1" kern="1200" noProof="0" dirty="0">
                          <a:solidFill>
                            <a:srgbClr val="595454"/>
                          </a:solidFill>
                          <a:latin typeface="+mj-lt"/>
                          <a:ea typeface="+mn-ea"/>
                          <a:cs typeface="+mn-cs"/>
                        </a:rPr>
                        <a:t>TEAEs and events of interest, n (%)</a:t>
                      </a:r>
                      <a:endParaRPr lang="en-US" sz="1400" b="1" baseline="30000" noProof="0" dirty="0">
                        <a:solidFill>
                          <a:srgbClr val="595454"/>
                        </a:solidFill>
                        <a:latin typeface="+mj-lt"/>
                        <a:ea typeface="MS Mincho"/>
                        <a:cs typeface="Times New Roman"/>
                      </a:endParaRPr>
                    </a:p>
                  </a:txBody>
                  <a:tcPr marL="121888" marR="121888" marT="45708" marB="45708"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EE7E7"/>
                    </a:solidFill>
                  </a:tcPr>
                </a:tc>
                <a:tc>
                  <a:txBody>
                    <a:bodyPr/>
                    <a:lstStyle/>
                    <a:p>
                      <a:pPr marL="0" indent="0" algn="ctr">
                        <a:lnSpc>
                          <a:spcPct val="90000"/>
                        </a:lnSpc>
                        <a:spcBef>
                          <a:spcPts val="0"/>
                        </a:spcBef>
                        <a:spcAft>
                          <a:spcPts val="200"/>
                        </a:spcAft>
                        <a:tabLst/>
                      </a:pPr>
                      <a:r>
                        <a:rPr lang="en-US" sz="1400" b="1" kern="1200" noProof="0" dirty="0">
                          <a:solidFill>
                            <a:srgbClr val="595454"/>
                          </a:solidFill>
                          <a:latin typeface="+mj-lt"/>
                          <a:ea typeface="+mn-ea"/>
                          <a:cs typeface="+mn-cs"/>
                        </a:rPr>
                        <a:t>All grades</a:t>
                      </a:r>
                    </a:p>
                  </a:txBody>
                  <a:tcPr marL="121888" marR="121888" marT="45708" marB="457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rgbClr val="EEE7E7"/>
                    </a:solidFill>
                  </a:tcPr>
                </a:tc>
                <a:tc>
                  <a:txBody>
                    <a:bodyPr/>
                    <a:lstStyle/>
                    <a:p>
                      <a:pPr marL="0" indent="0" algn="ctr">
                        <a:lnSpc>
                          <a:spcPct val="90000"/>
                        </a:lnSpc>
                        <a:spcBef>
                          <a:spcPts val="0"/>
                        </a:spcBef>
                        <a:spcAft>
                          <a:spcPts val="200"/>
                        </a:spcAft>
                        <a:tabLst/>
                      </a:pPr>
                      <a:r>
                        <a:rPr lang="en-US" sz="1400" b="1" kern="1200" noProof="0" dirty="0">
                          <a:solidFill>
                            <a:srgbClr val="595454"/>
                          </a:solidFill>
                          <a:latin typeface="+mj-lt"/>
                          <a:ea typeface="+mn-ea"/>
                          <a:cs typeface="+mn-cs"/>
                        </a:rPr>
                        <a:t>Grade 3</a:t>
                      </a:r>
                    </a:p>
                  </a:txBody>
                  <a:tcPr marL="121888" marR="121888" marT="45708" marB="457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rgbClr val="EEE7E7"/>
                    </a:solidFill>
                  </a:tcPr>
                </a:tc>
                <a:tc>
                  <a:txBody>
                    <a:bodyPr/>
                    <a:lstStyle/>
                    <a:p>
                      <a:pPr marL="0" marR="0" lvl="0" indent="0" algn="ctr" defTabSz="1219170" rtl="0" eaLnBrk="1" fontAlgn="auto" latinLnBrk="0" hangingPunct="1">
                        <a:lnSpc>
                          <a:spcPct val="90000"/>
                        </a:lnSpc>
                        <a:spcBef>
                          <a:spcPts val="0"/>
                        </a:spcBef>
                        <a:spcAft>
                          <a:spcPts val="200"/>
                        </a:spcAft>
                        <a:buClrTx/>
                        <a:buSzTx/>
                        <a:buFontTx/>
                        <a:buNone/>
                        <a:tabLst/>
                        <a:defRPr/>
                      </a:pPr>
                      <a:r>
                        <a:rPr lang="en-US" sz="1400" b="1" kern="1200" noProof="0" dirty="0">
                          <a:solidFill>
                            <a:srgbClr val="595454"/>
                          </a:solidFill>
                          <a:latin typeface="+mj-lt"/>
                          <a:ea typeface="+mn-ea"/>
                          <a:cs typeface="+mn-cs"/>
                        </a:rPr>
                        <a:t>Grade 4</a:t>
                      </a:r>
                    </a:p>
                  </a:txBody>
                  <a:tcPr marL="121888" marR="121888" marT="45708" marB="457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rgbClr val="EEE7E7"/>
                    </a:solidFill>
                  </a:tcPr>
                </a:tc>
                <a:extLst>
                  <a:ext uri="{0D108BD9-81ED-4DB2-BD59-A6C34878D82A}">
                    <a16:rowId xmlns:a16="http://schemas.microsoft.com/office/drawing/2014/main" val="10000"/>
                  </a:ext>
                </a:extLst>
              </a:tr>
              <a:tr h="246636">
                <a:tc>
                  <a:txBody>
                    <a:bodyPr/>
                    <a:lstStyle/>
                    <a:p>
                      <a:pPr marL="0" indent="0">
                        <a:lnSpc>
                          <a:spcPct val="90000"/>
                        </a:lnSpc>
                        <a:spcBef>
                          <a:spcPts val="0"/>
                        </a:spcBef>
                        <a:spcAft>
                          <a:spcPts val="200"/>
                        </a:spcAft>
                        <a:tabLst/>
                      </a:pPr>
                      <a:r>
                        <a:rPr lang="en-US" sz="1400" b="1" kern="1200" noProof="0" dirty="0">
                          <a:solidFill>
                            <a:schemeClr val="tx1"/>
                          </a:solidFill>
                          <a:latin typeface="+mj-lt"/>
                          <a:ea typeface="+mn-ea"/>
                          <a:cs typeface="+mn-cs"/>
                        </a:rPr>
                        <a:t>Hematologic TEAEs</a:t>
                      </a:r>
                    </a:p>
                  </a:txBody>
                  <a:tcPr marL="121920" marR="12192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a:lnSpc>
                          <a:spcPct val="90000"/>
                        </a:lnSpc>
                        <a:spcBef>
                          <a:spcPts val="0"/>
                        </a:spcBef>
                        <a:spcAft>
                          <a:spcPts val="0"/>
                        </a:spcAft>
                      </a:pPr>
                      <a:endParaRPr lang="en-US" sz="1400" b="0" kern="1200" noProof="0" dirty="0">
                        <a:solidFill>
                          <a:schemeClr val="tx1"/>
                        </a:solidFill>
                        <a:effectLst/>
                        <a:latin typeface="+mj-lt"/>
                        <a:ea typeface="+mn-ea"/>
                        <a:cs typeface="+mn-cs"/>
                      </a:endParaRP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a:lnSpc>
                          <a:spcPct val="90000"/>
                        </a:lnSpc>
                        <a:spcBef>
                          <a:spcPts val="0"/>
                        </a:spcBef>
                        <a:spcAft>
                          <a:spcPts val="0"/>
                        </a:spcAft>
                      </a:pPr>
                      <a:endParaRPr lang="en-US" sz="1400" b="0" kern="1200" noProof="0" dirty="0">
                        <a:solidFill>
                          <a:schemeClr val="tx1"/>
                        </a:solidFill>
                        <a:effectLst/>
                        <a:latin typeface="+mj-lt"/>
                        <a:ea typeface="+mn-ea"/>
                        <a:cs typeface="+mn-cs"/>
                      </a:endParaRP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a:lnSpc>
                          <a:spcPct val="90000"/>
                        </a:lnSpc>
                        <a:spcBef>
                          <a:spcPts val="0"/>
                        </a:spcBef>
                        <a:spcAft>
                          <a:spcPts val="0"/>
                        </a:spcAft>
                      </a:pPr>
                      <a:endParaRPr lang="en-US" sz="1400" b="0" kern="1200" noProof="0" dirty="0">
                        <a:solidFill>
                          <a:schemeClr val="tx1"/>
                        </a:solidFill>
                        <a:effectLst/>
                        <a:latin typeface="+mj-lt"/>
                        <a:ea typeface="+mn-ea"/>
                        <a:cs typeface="+mn-cs"/>
                      </a:endParaRP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4241473420"/>
                  </a:ext>
                </a:extLst>
              </a:tr>
              <a:tr h="274999">
                <a:tc>
                  <a:txBody>
                    <a:bodyPr/>
                    <a:lstStyle/>
                    <a:p>
                      <a:pPr marL="174625" marR="0" lvl="0" indent="-174625" algn="l" defTabSz="914400" rtl="0" eaLnBrk="1" fontAlgn="auto" latinLnBrk="0" hangingPunct="1">
                        <a:lnSpc>
                          <a:spcPct val="90000"/>
                        </a:lnSpc>
                        <a:spcBef>
                          <a:spcPts val="0"/>
                        </a:spcBef>
                        <a:spcAft>
                          <a:spcPts val="200"/>
                        </a:spcAft>
                        <a:buClrTx/>
                        <a:buSzTx/>
                        <a:buFontTx/>
                        <a:buNone/>
                        <a:tabLst/>
                        <a:defRPr/>
                      </a:pPr>
                      <a:r>
                        <a:rPr lang="en-US" sz="1400" b="0" kern="1200" noProof="0" dirty="0">
                          <a:solidFill>
                            <a:schemeClr val="tx1"/>
                          </a:solidFill>
                          <a:latin typeface="+mj-lt"/>
                          <a:ea typeface="+mn-ea"/>
                          <a:cs typeface="+mn-cs"/>
                        </a:rPr>
                        <a:t>	Neutropenia</a:t>
                      </a:r>
                    </a:p>
                  </a:txBody>
                  <a:tcPr marL="121920" marR="121920" marT="468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j-lt"/>
                          <a:ea typeface="+mn-ea"/>
                          <a:cs typeface="+mn-cs"/>
                        </a:rPr>
                        <a:t>23 (56.1)</a:t>
                      </a:r>
                    </a:p>
                  </a:txBody>
                  <a:tcPr marL="68580" marR="68580" marT="468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j-lt"/>
                          <a:ea typeface="+mn-ea"/>
                          <a:cs typeface="+mn-cs"/>
                        </a:rPr>
                        <a:t>11 (26.8)</a:t>
                      </a:r>
                    </a:p>
                  </a:txBody>
                  <a:tcPr marL="68580" marR="68580" marT="468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n-lt"/>
                          <a:ea typeface="+mn-ea"/>
                          <a:cs typeface="+mn-cs"/>
                        </a:rPr>
                        <a:t>10 (24.4)</a:t>
                      </a:r>
                    </a:p>
                  </a:txBody>
                  <a:tcPr marL="68580" marR="68580" marT="468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875725379"/>
                  </a:ext>
                </a:extLst>
              </a:tr>
              <a:tr h="274999">
                <a:tc>
                  <a:txBody>
                    <a:bodyPr/>
                    <a:lstStyle/>
                    <a:p>
                      <a:pPr marL="339725" marR="0" lvl="0" indent="-339725" algn="l" defTabSz="914400" rtl="0" eaLnBrk="1" fontAlgn="auto" latinLnBrk="0" hangingPunct="1">
                        <a:lnSpc>
                          <a:spcPct val="90000"/>
                        </a:lnSpc>
                        <a:spcBef>
                          <a:spcPts val="0"/>
                        </a:spcBef>
                        <a:spcAft>
                          <a:spcPts val="200"/>
                        </a:spcAft>
                        <a:buClrTx/>
                        <a:buSzTx/>
                        <a:buFontTx/>
                        <a:buNone/>
                        <a:tabLst/>
                        <a:defRPr/>
                      </a:pPr>
                      <a:r>
                        <a:rPr lang="en-US" sz="1400" b="0" kern="1200" noProof="0" dirty="0">
                          <a:solidFill>
                            <a:schemeClr val="tx1"/>
                          </a:solidFill>
                          <a:latin typeface="+mj-lt"/>
                          <a:ea typeface="+mn-ea"/>
                          <a:cs typeface="+mn-cs"/>
                        </a:rPr>
                        <a:t>  	Febrile neutropenia</a:t>
                      </a:r>
                    </a:p>
                  </a:txBody>
                  <a:tcPr marL="121920" marR="121920" marT="468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j-lt"/>
                          <a:ea typeface="+mn-ea"/>
                          <a:cs typeface="+mn-cs"/>
                        </a:rPr>
                        <a:t>1 (2.4)</a:t>
                      </a:r>
                    </a:p>
                  </a:txBody>
                  <a:tcPr marL="68580" marR="68580" marT="468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j-lt"/>
                          <a:ea typeface="+mn-ea"/>
                          <a:cs typeface="+mn-cs"/>
                        </a:rPr>
                        <a:t>1 (2.4)</a:t>
                      </a:r>
                    </a:p>
                  </a:txBody>
                  <a:tcPr marL="68580" marR="68580" marT="468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n-lt"/>
                          <a:ea typeface="+mn-ea"/>
                          <a:cs typeface="+mn-cs"/>
                        </a:rPr>
                        <a:t>0</a:t>
                      </a:r>
                    </a:p>
                  </a:txBody>
                  <a:tcPr marL="68580" marR="68580" marT="468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1398385400"/>
                  </a:ext>
                </a:extLst>
              </a:tr>
              <a:tr h="274999">
                <a:tc>
                  <a:txBody>
                    <a:bodyPr/>
                    <a:lstStyle/>
                    <a:p>
                      <a:pPr marL="174625" marR="0" lvl="0" indent="-174625" algn="l" defTabSz="914400" rtl="0" eaLnBrk="1" fontAlgn="auto" latinLnBrk="0" hangingPunct="1">
                        <a:lnSpc>
                          <a:spcPct val="90000"/>
                        </a:lnSpc>
                        <a:spcBef>
                          <a:spcPts val="0"/>
                        </a:spcBef>
                        <a:spcAft>
                          <a:spcPts val="200"/>
                        </a:spcAft>
                        <a:buClrTx/>
                        <a:buSzTx/>
                        <a:buFontTx/>
                        <a:buNone/>
                        <a:tabLst/>
                        <a:defRPr/>
                      </a:pPr>
                      <a:r>
                        <a:rPr lang="en-US" sz="1400" b="0" kern="1200" noProof="0" dirty="0">
                          <a:solidFill>
                            <a:schemeClr val="tx1"/>
                          </a:solidFill>
                          <a:latin typeface="+mj-lt"/>
                          <a:ea typeface="+mn-ea"/>
                          <a:cs typeface="+mn-cs"/>
                        </a:rPr>
                        <a:t>	Anemia</a:t>
                      </a:r>
                    </a:p>
                  </a:txBody>
                  <a:tcPr marL="121920" marR="121920" marT="468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j-lt"/>
                          <a:ea typeface="+mn-ea"/>
                          <a:cs typeface="+mn-cs"/>
                        </a:rPr>
                        <a:t>15 (36.6)</a:t>
                      </a:r>
                    </a:p>
                  </a:txBody>
                  <a:tcPr marL="68580" marR="68580" marT="468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j-lt"/>
                          <a:ea typeface="+mn-ea"/>
                          <a:cs typeface="+mn-cs"/>
                        </a:rPr>
                        <a:t>11 (26.8)</a:t>
                      </a:r>
                    </a:p>
                  </a:txBody>
                  <a:tcPr marL="68580" marR="68580" marT="468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n-lt"/>
                          <a:ea typeface="+mn-ea"/>
                          <a:cs typeface="+mn-cs"/>
                        </a:rPr>
                        <a:t>0</a:t>
                      </a:r>
                    </a:p>
                  </a:txBody>
                  <a:tcPr marL="68580" marR="68580" marT="468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3149692479"/>
                  </a:ext>
                </a:extLst>
              </a:tr>
              <a:tr h="274999">
                <a:tc>
                  <a:txBody>
                    <a:bodyPr/>
                    <a:lstStyle/>
                    <a:p>
                      <a:pPr marL="174625" marR="0" lvl="0" indent="-174625" algn="l" defTabSz="914400" rtl="0" eaLnBrk="1" fontAlgn="auto" latinLnBrk="0" hangingPunct="1">
                        <a:lnSpc>
                          <a:spcPct val="90000"/>
                        </a:lnSpc>
                        <a:spcBef>
                          <a:spcPts val="0"/>
                        </a:spcBef>
                        <a:spcAft>
                          <a:spcPts val="200"/>
                        </a:spcAft>
                        <a:buClrTx/>
                        <a:buSzTx/>
                        <a:buFontTx/>
                        <a:buNone/>
                        <a:tabLst/>
                        <a:defRPr/>
                      </a:pPr>
                      <a:r>
                        <a:rPr lang="en-US" sz="1400" b="0" kern="1200" noProof="0" dirty="0">
                          <a:solidFill>
                            <a:schemeClr val="tx1"/>
                          </a:solidFill>
                          <a:latin typeface="+mn-lt"/>
                          <a:ea typeface="+mn-ea"/>
                          <a:cs typeface="+mn-cs"/>
                        </a:rPr>
                        <a:t>	Thrombocytopenia</a:t>
                      </a:r>
                      <a:endParaRPr lang="en-US" sz="1400" b="0" kern="1200" noProof="0" dirty="0">
                        <a:solidFill>
                          <a:schemeClr val="tx1"/>
                        </a:solidFill>
                        <a:latin typeface="+mj-lt"/>
                        <a:ea typeface="+mn-ea"/>
                        <a:cs typeface="+mn-cs"/>
                      </a:endParaRPr>
                    </a:p>
                  </a:txBody>
                  <a:tcPr marL="121920" marR="121920" marT="468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j-lt"/>
                          <a:ea typeface="+mn-ea"/>
                          <a:cs typeface="+mn-cs"/>
                        </a:rPr>
                        <a:t>12 (29.3)</a:t>
                      </a:r>
                    </a:p>
                  </a:txBody>
                  <a:tcPr marL="68580" marR="68580" marT="468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j-lt"/>
                          <a:ea typeface="+mn-ea"/>
                          <a:cs typeface="+mn-cs"/>
                        </a:rPr>
                        <a:t>4 (9.8)</a:t>
                      </a:r>
                    </a:p>
                  </a:txBody>
                  <a:tcPr marL="68580" marR="68580" marT="468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n-lt"/>
                          <a:ea typeface="+mn-ea"/>
                          <a:cs typeface="+mn-cs"/>
                        </a:rPr>
                        <a:t>4 (9.8)</a:t>
                      </a:r>
                    </a:p>
                  </a:txBody>
                  <a:tcPr marL="68580" marR="68580" marT="468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183360640"/>
                  </a:ext>
                </a:extLst>
              </a:tr>
              <a:tr h="274999">
                <a:tc>
                  <a:txBody>
                    <a:bodyPr/>
                    <a:lstStyle/>
                    <a:p>
                      <a:pPr marL="174625" marR="0" lvl="0" indent="-174625" algn="l" defTabSz="914400" rtl="0" eaLnBrk="1" fontAlgn="auto" latinLnBrk="0" hangingPunct="1">
                        <a:lnSpc>
                          <a:spcPct val="90000"/>
                        </a:lnSpc>
                        <a:spcBef>
                          <a:spcPts val="0"/>
                        </a:spcBef>
                        <a:spcAft>
                          <a:spcPts val="200"/>
                        </a:spcAft>
                        <a:buClrTx/>
                        <a:buSzTx/>
                        <a:buFontTx/>
                        <a:buNone/>
                        <a:tabLst/>
                        <a:defRPr/>
                      </a:pPr>
                      <a:r>
                        <a:rPr lang="en-US" sz="1400" b="0" kern="1200" noProof="0" dirty="0">
                          <a:solidFill>
                            <a:schemeClr val="tx1"/>
                          </a:solidFill>
                          <a:latin typeface="+mj-lt"/>
                          <a:ea typeface="+mn-ea"/>
                          <a:cs typeface="+mn-cs"/>
                        </a:rPr>
                        <a:t>	Leukopenia</a:t>
                      </a:r>
                    </a:p>
                  </a:txBody>
                  <a:tcPr marL="121920" marR="121920" marT="468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j-lt"/>
                          <a:ea typeface="+mn-ea"/>
                          <a:cs typeface="+mn-cs"/>
                        </a:rPr>
                        <a:t>12 (29.3)</a:t>
                      </a:r>
                    </a:p>
                  </a:txBody>
                  <a:tcPr marL="68580" marR="68580" marT="468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j-lt"/>
                          <a:ea typeface="+mn-ea"/>
                          <a:cs typeface="+mn-cs"/>
                        </a:rPr>
                        <a:t>6 (14.6)</a:t>
                      </a:r>
                    </a:p>
                  </a:txBody>
                  <a:tcPr marL="68580" marR="68580" marT="468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n-lt"/>
                          <a:ea typeface="+mn-ea"/>
                          <a:cs typeface="+mn-cs"/>
                        </a:rPr>
                        <a:t>4 (9.8)</a:t>
                      </a:r>
                    </a:p>
                  </a:txBody>
                  <a:tcPr marL="68580" marR="68580" marT="468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2970028040"/>
                  </a:ext>
                </a:extLst>
              </a:tr>
              <a:tr h="274999">
                <a:tc>
                  <a:txBody>
                    <a:bodyPr/>
                    <a:lstStyle/>
                    <a:p>
                      <a:pPr marL="174625" marR="0" lvl="0" indent="-174625" algn="l" defTabSz="914400" rtl="0" eaLnBrk="1" fontAlgn="auto" latinLnBrk="0" hangingPunct="1">
                        <a:lnSpc>
                          <a:spcPct val="90000"/>
                        </a:lnSpc>
                        <a:spcBef>
                          <a:spcPts val="0"/>
                        </a:spcBef>
                        <a:spcAft>
                          <a:spcPts val="200"/>
                        </a:spcAft>
                        <a:buClrTx/>
                        <a:buSzTx/>
                        <a:buFontTx/>
                        <a:buNone/>
                        <a:tabLst/>
                        <a:defRPr/>
                      </a:pPr>
                      <a:r>
                        <a:rPr lang="en-US" sz="1400" b="0" kern="1200" noProof="0" dirty="0">
                          <a:solidFill>
                            <a:schemeClr val="tx1"/>
                          </a:solidFill>
                          <a:latin typeface="+mj-lt"/>
                          <a:ea typeface="+mn-ea"/>
                          <a:cs typeface="+mn-cs"/>
                        </a:rPr>
                        <a:t>	Lymphopenia</a:t>
                      </a:r>
                    </a:p>
                  </a:txBody>
                  <a:tcPr marL="121920" marR="121920" marT="468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j-lt"/>
                          <a:ea typeface="+mn-ea"/>
                          <a:cs typeface="+mn-cs"/>
                        </a:rPr>
                        <a:t>9 (22.0)</a:t>
                      </a:r>
                    </a:p>
                  </a:txBody>
                  <a:tcPr marL="68580" marR="68580" marT="468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j-lt"/>
                          <a:ea typeface="+mn-ea"/>
                          <a:cs typeface="+mn-cs"/>
                        </a:rPr>
                        <a:t>2 (4.9)</a:t>
                      </a:r>
                    </a:p>
                  </a:txBody>
                  <a:tcPr marL="68580" marR="68580" marT="468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n-lt"/>
                          <a:ea typeface="+mn-ea"/>
                          <a:cs typeface="+mn-cs"/>
                        </a:rPr>
                        <a:t>6 (14.6)</a:t>
                      </a:r>
                    </a:p>
                  </a:txBody>
                  <a:tcPr marL="68580" marR="68580" marT="468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53077059"/>
                  </a:ext>
                </a:extLst>
              </a:tr>
              <a:tr h="290321">
                <a:tc>
                  <a:txBody>
                    <a:bodyPr/>
                    <a:lstStyle/>
                    <a:p>
                      <a:pPr marL="0" marR="0" lvl="0" indent="0" algn="l" defTabSz="914400" rtl="0" eaLnBrk="1" fontAlgn="auto" latinLnBrk="0" hangingPunct="1">
                        <a:lnSpc>
                          <a:spcPct val="90000"/>
                        </a:lnSpc>
                        <a:spcBef>
                          <a:spcPts val="0"/>
                        </a:spcBef>
                        <a:spcAft>
                          <a:spcPts val="200"/>
                        </a:spcAft>
                        <a:buClrTx/>
                        <a:buSzTx/>
                        <a:buFontTx/>
                        <a:buNone/>
                        <a:tabLst/>
                        <a:defRPr/>
                      </a:pPr>
                      <a:r>
                        <a:rPr lang="en-US" sz="1400" b="1" kern="1200" noProof="0" dirty="0">
                          <a:solidFill>
                            <a:schemeClr val="tx1"/>
                          </a:solidFill>
                          <a:latin typeface="+mj-lt"/>
                        </a:rPr>
                        <a:t>Non-hematologic TEAEs</a:t>
                      </a:r>
                      <a:endParaRPr lang="en-US" sz="1400" b="1" kern="1200" noProof="0" dirty="0">
                        <a:solidFill>
                          <a:schemeClr val="tx1"/>
                        </a:solidFill>
                        <a:latin typeface="+mj-lt"/>
                        <a:ea typeface="MS Mincho"/>
                        <a:cs typeface="ArialMT"/>
                      </a:endParaRPr>
                    </a:p>
                  </a:txBody>
                  <a:tcPr marL="121888" marR="121888" marT="45708" marB="457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400" b="0" noProof="0" dirty="0">
                        <a:solidFill>
                          <a:schemeClr val="tx1"/>
                        </a:solidFill>
                        <a:effectLst/>
                        <a:latin typeface="+mj-lt"/>
                        <a:ea typeface="Times New Roman"/>
                        <a:cs typeface="Palatino Linotype"/>
                      </a:endParaRPr>
                    </a:p>
                  </a:txBody>
                  <a:tcPr marL="91416" marR="9141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8895" rtl="0" eaLnBrk="1" fontAlgn="auto" latinLnBrk="0" hangingPunct="1">
                        <a:lnSpc>
                          <a:spcPct val="90000"/>
                        </a:lnSpc>
                        <a:spcBef>
                          <a:spcPts val="0"/>
                        </a:spcBef>
                        <a:spcAft>
                          <a:spcPts val="0"/>
                        </a:spcAft>
                        <a:buClrTx/>
                        <a:buSzTx/>
                        <a:buFontTx/>
                        <a:buNone/>
                        <a:tabLst>
                          <a:tab pos="536575" algn="dec"/>
                        </a:tabLst>
                        <a:defRPr/>
                      </a:pPr>
                      <a:endParaRPr lang="en-US" sz="1400" b="0" kern="1200" noProof="0" dirty="0">
                        <a:solidFill>
                          <a:schemeClr val="tx1"/>
                        </a:solidFill>
                        <a:effectLst/>
                        <a:latin typeface="+mj-lt"/>
                        <a:ea typeface="+mn-ea"/>
                        <a:cs typeface="+mn-cs"/>
                      </a:endParaRPr>
                    </a:p>
                  </a:txBody>
                  <a:tcPr marL="91416" marR="9141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8895" rtl="0" eaLnBrk="1" fontAlgn="auto" latinLnBrk="0" hangingPunct="1">
                        <a:lnSpc>
                          <a:spcPct val="90000"/>
                        </a:lnSpc>
                        <a:spcBef>
                          <a:spcPts val="0"/>
                        </a:spcBef>
                        <a:spcAft>
                          <a:spcPts val="0"/>
                        </a:spcAft>
                        <a:buClrTx/>
                        <a:buSzTx/>
                        <a:buFontTx/>
                        <a:buNone/>
                        <a:tabLst>
                          <a:tab pos="536575" algn="dec"/>
                        </a:tabLst>
                        <a:defRPr/>
                      </a:pPr>
                      <a:endParaRPr lang="en-US" sz="1400" b="0" kern="1200" noProof="0" dirty="0">
                        <a:solidFill>
                          <a:schemeClr val="tx1"/>
                        </a:solidFill>
                        <a:effectLst/>
                        <a:latin typeface="+mn-lt"/>
                        <a:ea typeface="+mn-ea"/>
                        <a:cs typeface="+mn-cs"/>
                      </a:endParaRPr>
                    </a:p>
                  </a:txBody>
                  <a:tcPr marL="91416" marR="9141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10008"/>
                  </a:ext>
                </a:extLst>
              </a:tr>
              <a:tr h="290321">
                <a:tc>
                  <a:txBody>
                    <a:bodyPr/>
                    <a:lstStyle/>
                    <a:p>
                      <a:pPr marL="174625" marR="0" lvl="0" indent="-174625" algn="l" defTabSz="914400" rtl="0" eaLnBrk="1" fontAlgn="auto" latinLnBrk="0" hangingPunct="1">
                        <a:lnSpc>
                          <a:spcPct val="90000"/>
                        </a:lnSpc>
                        <a:spcBef>
                          <a:spcPts val="0"/>
                        </a:spcBef>
                        <a:spcAft>
                          <a:spcPts val="200"/>
                        </a:spcAft>
                        <a:buClrTx/>
                        <a:buSzTx/>
                        <a:buFontTx/>
                        <a:buNone/>
                        <a:tabLst/>
                        <a:defRPr/>
                      </a:pPr>
                      <a:r>
                        <a:rPr lang="en-US" sz="1400" b="0" kern="1200" noProof="0" dirty="0">
                          <a:solidFill>
                            <a:schemeClr val="tx1"/>
                          </a:solidFill>
                          <a:latin typeface="+mj-lt"/>
                          <a:ea typeface="+mn-ea"/>
                          <a:cs typeface="+mn-cs"/>
                        </a:rPr>
                        <a:t>	Fatigue</a:t>
                      </a:r>
                    </a:p>
                  </a:txBody>
                  <a:tcPr marL="121888" marR="121888" marT="45708" marB="457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j-lt"/>
                          <a:ea typeface="+mn-ea"/>
                          <a:cs typeface="+mn-cs"/>
                        </a:rPr>
                        <a:t>15 (36.6)</a:t>
                      </a:r>
                    </a:p>
                  </a:txBody>
                  <a:tcPr marT="12192" marB="1219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j-lt"/>
                          <a:ea typeface="+mn-ea"/>
                          <a:cs typeface="+mn-cs"/>
                        </a:rPr>
                        <a:t>2 (4.9)</a:t>
                      </a:r>
                    </a:p>
                  </a:txBody>
                  <a:tcPr marL="68400" marR="684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n-lt"/>
                          <a:ea typeface="+mn-ea"/>
                          <a:cs typeface="+mn-cs"/>
                        </a:rPr>
                        <a:t>0</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10012"/>
                  </a:ext>
                </a:extLst>
              </a:tr>
              <a:tr h="290321">
                <a:tc>
                  <a:txBody>
                    <a:bodyPr/>
                    <a:lstStyle/>
                    <a:p>
                      <a:pPr marL="174625" marR="0" lvl="0" indent="-174625" algn="l" defTabSz="914400" rtl="0" eaLnBrk="1" fontAlgn="auto" latinLnBrk="0" hangingPunct="1">
                        <a:lnSpc>
                          <a:spcPct val="90000"/>
                        </a:lnSpc>
                        <a:spcBef>
                          <a:spcPts val="0"/>
                        </a:spcBef>
                        <a:spcAft>
                          <a:spcPts val="200"/>
                        </a:spcAft>
                        <a:buClrTx/>
                        <a:buSzTx/>
                        <a:buFontTx/>
                        <a:buNone/>
                        <a:tabLst/>
                        <a:defRPr/>
                      </a:pPr>
                      <a:r>
                        <a:rPr lang="en-US" sz="1400" b="0" kern="1200" noProof="0" dirty="0">
                          <a:solidFill>
                            <a:schemeClr val="tx1"/>
                          </a:solidFill>
                          <a:latin typeface="+mj-lt"/>
                          <a:ea typeface="+mn-ea"/>
                          <a:cs typeface="+mn-cs"/>
                        </a:rPr>
                        <a:t>	Diarrhea </a:t>
                      </a:r>
                    </a:p>
                  </a:txBody>
                  <a:tcPr marL="121888" marR="121888" marT="45708" marB="457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j-lt"/>
                          <a:ea typeface="+mn-ea"/>
                          <a:cs typeface="+mn-cs"/>
                        </a:rPr>
                        <a:t>10 (24.4)</a:t>
                      </a:r>
                    </a:p>
                  </a:txBody>
                  <a:tcPr marT="12192" marB="1219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j-lt"/>
                          <a:ea typeface="+mn-ea"/>
                          <a:cs typeface="+mn-cs"/>
                        </a:rPr>
                        <a:t>1 (2.4)</a:t>
                      </a:r>
                    </a:p>
                  </a:txBody>
                  <a:tcPr marL="68400" marR="684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n-lt"/>
                          <a:ea typeface="+mn-ea"/>
                          <a:cs typeface="+mn-cs"/>
                        </a:rPr>
                        <a:t>0</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460969099"/>
                  </a:ext>
                </a:extLst>
              </a:tr>
              <a:tr h="290321">
                <a:tc>
                  <a:txBody>
                    <a:bodyPr/>
                    <a:lstStyle/>
                    <a:p>
                      <a:pPr marL="174625" marR="0" lvl="0" indent="-174625" algn="l" defTabSz="914400" rtl="0" eaLnBrk="1" fontAlgn="auto" latinLnBrk="0" hangingPunct="1">
                        <a:lnSpc>
                          <a:spcPct val="90000"/>
                        </a:lnSpc>
                        <a:spcBef>
                          <a:spcPts val="0"/>
                        </a:spcBef>
                        <a:spcAft>
                          <a:spcPts val="200"/>
                        </a:spcAft>
                        <a:buClrTx/>
                        <a:buSzTx/>
                        <a:buFontTx/>
                        <a:buNone/>
                        <a:tabLst/>
                        <a:defRPr/>
                      </a:pPr>
                      <a:r>
                        <a:rPr lang="en-US" sz="1400" b="0" kern="1200" noProof="0" dirty="0">
                          <a:solidFill>
                            <a:schemeClr val="tx1"/>
                          </a:solidFill>
                          <a:latin typeface="+mj-lt"/>
                          <a:ea typeface="+mn-ea"/>
                          <a:cs typeface="+mn-cs"/>
                        </a:rPr>
                        <a:t>	Constipation</a:t>
                      </a:r>
                    </a:p>
                  </a:txBody>
                  <a:tcPr marL="121888" marR="121888" marT="45708" marB="457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8895" rtl="0" eaLnBrk="1" fontAlgn="auto" latinLnBrk="0" hangingPunct="1">
                        <a:lnSpc>
                          <a:spcPct val="90000"/>
                        </a:lnSpc>
                        <a:spcBef>
                          <a:spcPts val="0"/>
                        </a:spcBef>
                        <a:spcAft>
                          <a:spcPts val="0"/>
                        </a:spcAft>
                        <a:buClrTx/>
                        <a:buSzTx/>
                        <a:buFontTx/>
                        <a:buNone/>
                        <a:tabLst>
                          <a:tab pos="536575" algn="dec"/>
                        </a:tabLst>
                        <a:defRPr/>
                      </a:pPr>
                      <a:r>
                        <a:rPr lang="en-US" sz="1400" b="0" kern="1200" noProof="0" dirty="0">
                          <a:solidFill>
                            <a:schemeClr val="tx1"/>
                          </a:solidFill>
                          <a:effectLst/>
                          <a:latin typeface="+mj-lt"/>
                          <a:ea typeface="+mn-ea"/>
                          <a:cs typeface="+mn-cs"/>
                        </a:rPr>
                        <a:t>10 (24.4)</a:t>
                      </a:r>
                    </a:p>
                  </a:txBody>
                  <a:tcPr marT="12192" marB="1219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8895" rtl="0" eaLnBrk="1" fontAlgn="auto" latinLnBrk="0" hangingPunct="1">
                        <a:lnSpc>
                          <a:spcPct val="90000"/>
                        </a:lnSpc>
                        <a:spcBef>
                          <a:spcPts val="0"/>
                        </a:spcBef>
                        <a:spcAft>
                          <a:spcPts val="0"/>
                        </a:spcAft>
                        <a:buClrTx/>
                        <a:buSzTx/>
                        <a:buFontTx/>
                        <a:buNone/>
                        <a:tabLst>
                          <a:tab pos="536575" algn="dec"/>
                        </a:tabLst>
                        <a:defRPr/>
                      </a:pPr>
                      <a:r>
                        <a:rPr lang="en-US" sz="1400" b="0" kern="1200" noProof="0" dirty="0">
                          <a:solidFill>
                            <a:schemeClr val="tx1"/>
                          </a:solidFill>
                          <a:effectLst/>
                          <a:latin typeface="+mj-lt"/>
                          <a:ea typeface="+mn-ea"/>
                          <a:cs typeface="+mn-cs"/>
                        </a:rPr>
                        <a:t>0</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8895" rtl="0" eaLnBrk="1" fontAlgn="auto" latinLnBrk="0" hangingPunct="1">
                        <a:lnSpc>
                          <a:spcPct val="90000"/>
                        </a:lnSpc>
                        <a:spcBef>
                          <a:spcPts val="0"/>
                        </a:spcBef>
                        <a:spcAft>
                          <a:spcPts val="0"/>
                        </a:spcAft>
                        <a:buClrTx/>
                        <a:buSzTx/>
                        <a:buFontTx/>
                        <a:buNone/>
                        <a:tabLst>
                          <a:tab pos="536575" algn="dec"/>
                        </a:tabLst>
                        <a:defRPr/>
                      </a:pPr>
                      <a:r>
                        <a:rPr lang="en-US" sz="1400" b="0" kern="1200" noProof="0" dirty="0">
                          <a:solidFill>
                            <a:schemeClr val="tx1"/>
                          </a:solidFill>
                          <a:effectLst/>
                          <a:latin typeface="+mn-lt"/>
                          <a:ea typeface="+mn-ea"/>
                          <a:cs typeface="+mn-cs"/>
                        </a:rPr>
                        <a:t>0</a:t>
                      </a:r>
                    </a:p>
                  </a:txBody>
                  <a:tcPr marL="97200" marR="97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3190599147"/>
                  </a:ext>
                </a:extLst>
              </a:tr>
              <a:tr h="290321">
                <a:tc>
                  <a:txBody>
                    <a:bodyPr/>
                    <a:lstStyle/>
                    <a:p>
                      <a:pPr marL="174625" marR="0" lvl="0" indent="-174625" algn="l" defTabSz="914400" rtl="0" eaLnBrk="1" fontAlgn="auto" latinLnBrk="0" hangingPunct="1">
                        <a:lnSpc>
                          <a:spcPct val="90000"/>
                        </a:lnSpc>
                        <a:spcBef>
                          <a:spcPts val="0"/>
                        </a:spcBef>
                        <a:spcAft>
                          <a:spcPts val="200"/>
                        </a:spcAft>
                        <a:buClrTx/>
                        <a:buSzTx/>
                        <a:buFontTx/>
                        <a:buNone/>
                        <a:tabLst/>
                        <a:defRPr/>
                      </a:pPr>
                      <a:r>
                        <a:rPr lang="en-US" sz="1400" b="0" kern="1200" noProof="0" dirty="0">
                          <a:solidFill>
                            <a:schemeClr val="tx1"/>
                          </a:solidFill>
                          <a:latin typeface="+mj-lt"/>
                          <a:ea typeface="+mn-ea"/>
                          <a:cs typeface="+mn-cs"/>
                        </a:rPr>
                        <a:t>	Arthralgia</a:t>
                      </a:r>
                      <a:endParaRPr lang="en-US" sz="1400" b="0" kern="1200" baseline="30000" noProof="0" dirty="0">
                        <a:solidFill>
                          <a:schemeClr val="tx1"/>
                        </a:solidFill>
                        <a:latin typeface="+mj-lt"/>
                        <a:ea typeface="+mn-ea"/>
                        <a:cs typeface="+mn-cs"/>
                      </a:endParaRPr>
                    </a:p>
                  </a:txBody>
                  <a:tcPr marL="121888" marR="121888" marT="45708" marB="457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1218895" rtl="0" eaLnBrk="1" fontAlgn="auto" latinLnBrk="0" hangingPunct="1">
                        <a:lnSpc>
                          <a:spcPct val="90000"/>
                        </a:lnSpc>
                        <a:spcBef>
                          <a:spcPts val="0"/>
                        </a:spcBef>
                        <a:spcAft>
                          <a:spcPts val="0"/>
                        </a:spcAft>
                        <a:buClrTx/>
                        <a:buSzTx/>
                        <a:buFontTx/>
                        <a:buNone/>
                        <a:tabLst>
                          <a:tab pos="536575" algn="dec"/>
                        </a:tabLst>
                        <a:defRPr/>
                      </a:pPr>
                      <a:r>
                        <a:rPr lang="en-US" sz="1400" b="0" kern="1200" noProof="0" dirty="0">
                          <a:solidFill>
                            <a:schemeClr val="tx1"/>
                          </a:solidFill>
                          <a:effectLst/>
                          <a:latin typeface="+mj-lt"/>
                          <a:ea typeface="+mn-ea"/>
                          <a:cs typeface="+mn-cs"/>
                        </a:rPr>
                        <a:t>9 (22.0)</a:t>
                      </a:r>
                    </a:p>
                  </a:txBody>
                  <a:tcPr marT="12192" marB="1219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1218895" rtl="0" eaLnBrk="1" fontAlgn="auto" latinLnBrk="0" hangingPunct="1">
                        <a:lnSpc>
                          <a:spcPct val="90000"/>
                        </a:lnSpc>
                        <a:spcBef>
                          <a:spcPts val="0"/>
                        </a:spcBef>
                        <a:spcAft>
                          <a:spcPts val="0"/>
                        </a:spcAft>
                        <a:buClrTx/>
                        <a:buSzTx/>
                        <a:buFontTx/>
                        <a:buNone/>
                        <a:tabLst>
                          <a:tab pos="536575" algn="dec"/>
                        </a:tabLst>
                        <a:defRPr/>
                      </a:pPr>
                      <a:r>
                        <a:rPr lang="en-US" sz="1400" b="0" kern="1200" noProof="0" dirty="0">
                          <a:solidFill>
                            <a:schemeClr val="tx1"/>
                          </a:solidFill>
                          <a:effectLst/>
                          <a:latin typeface="+mj-lt"/>
                          <a:ea typeface="+mn-ea"/>
                          <a:cs typeface="+mn-cs"/>
                        </a:rPr>
                        <a:t>1 (2.4)</a:t>
                      </a:r>
                    </a:p>
                  </a:txBody>
                  <a:tcPr marL="68400" marR="684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1218895" rtl="0" eaLnBrk="1" fontAlgn="auto" latinLnBrk="0" hangingPunct="1">
                        <a:lnSpc>
                          <a:spcPct val="90000"/>
                        </a:lnSpc>
                        <a:spcBef>
                          <a:spcPts val="0"/>
                        </a:spcBef>
                        <a:spcAft>
                          <a:spcPts val="0"/>
                        </a:spcAft>
                        <a:buClrTx/>
                        <a:buSzTx/>
                        <a:buFontTx/>
                        <a:buNone/>
                        <a:tabLst>
                          <a:tab pos="536575" algn="dec"/>
                        </a:tabLst>
                        <a:defRPr/>
                      </a:pPr>
                      <a:r>
                        <a:rPr lang="en-US" sz="1400" b="0" kern="1200" noProof="0" dirty="0">
                          <a:solidFill>
                            <a:schemeClr val="tx1"/>
                          </a:solidFill>
                          <a:effectLst/>
                          <a:latin typeface="+mn-lt"/>
                          <a:ea typeface="+mn-ea"/>
                          <a:cs typeface="+mn-cs"/>
                        </a:rPr>
                        <a:t>0</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73188872"/>
                  </a:ext>
                </a:extLst>
              </a:tr>
              <a:tr h="268491">
                <a:tc>
                  <a:txBody>
                    <a:bodyPr/>
                    <a:lstStyle/>
                    <a:p>
                      <a:pPr marL="0" marR="0" algn="just">
                        <a:spcBef>
                          <a:spcPts val="300"/>
                        </a:spcBef>
                        <a:spcAft>
                          <a:spcPts val="300"/>
                        </a:spcAft>
                      </a:pPr>
                      <a:r>
                        <a:rPr lang="en-US" sz="1400" b="1" kern="1200" noProof="0" dirty="0">
                          <a:solidFill>
                            <a:schemeClr val="tx1"/>
                          </a:solidFill>
                          <a:latin typeface="+mj-lt"/>
                          <a:ea typeface="+mn-ea"/>
                          <a:cs typeface="+mn-cs"/>
                        </a:rPr>
                        <a:t>Infections</a:t>
                      </a:r>
                    </a:p>
                  </a:txBody>
                  <a:tcPr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8895" rtl="0" eaLnBrk="1" fontAlgn="auto" latinLnBrk="0" hangingPunct="1">
                        <a:lnSpc>
                          <a:spcPct val="90000"/>
                        </a:lnSpc>
                        <a:spcBef>
                          <a:spcPts val="0"/>
                        </a:spcBef>
                        <a:spcAft>
                          <a:spcPts val="0"/>
                        </a:spcAft>
                        <a:buClrTx/>
                        <a:buSzTx/>
                        <a:buFontTx/>
                        <a:buNone/>
                        <a:tabLst>
                          <a:tab pos="536575" algn="dec"/>
                        </a:tabLst>
                        <a:defRPr/>
                      </a:pPr>
                      <a:r>
                        <a:rPr lang="en-US" sz="1400" b="0" kern="1200" noProof="0" dirty="0">
                          <a:solidFill>
                            <a:schemeClr val="tx1"/>
                          </a:solidFill>
                          <a:effectLst/>
                          <a:latin typeface="+mj-lt"/>
                          <a:ea typeface="+mn-ea"/>
                          <a:cs typeface="+mn-cs"/>
                        </a:rPr>
                        <a:t>21 (51.2)</a:t>
                      </a:r>
                    </a:p>
                  </a:txBody>
                  <a:tcPr marT="12192" marB="1219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j-lt"/>
                          <a:ea typeface="+mn-ea"/>
                          <a:cs typeface="+mn-cs"/>
                        </a:rPr>
                        <a:t>8 (19.5)</a:t>
                      </a:r>
                    </a:p>
                  </a:txBody>
                  <a:tcPr marL="68400" marR="684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n-lt"/>
                          <a:ea typeface="+mn-ea"/>
                          <a:cs typeface="+mn-cs"/>
                        </a:rPr>
                        <a:t>2 (4.9)</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10013"/>
                  </a:ext>
                </a:extLst>
              </a:tr>
              <a:tr h="246636">
                <a:tc>
                  <a:txBody>
                    <a:bodyPr/>
                    <a:lstStyle/>
                    <a:p>
                      <a:pPr marL="174625" marR="0" lvl="0" indent="-174625" algn="l" defTabSz="914400" rtl="0" eaLnBrk="1" fontAlgn="auto" latinLnBrk="0" hangingPunct="1">
                        <a:lnSpc>
                          <a:spcPct val="90000"/>
                        </a:lnSpc>
                        <a:spcBef>
                          <a:spcPts val="0"/>
                        </a:spcBef>
                        <a:spcAft>
                          <a:spcPts val="200"/>
                        </a:spcAft>
                        <a:buClrTx/>
                        <a:buSzTx/>
                        <a:buFontTx/>
                        <a:buNone/>
                        <a:tabLst/>
                        <a:defRPr/>
                      </a:pPr>
                      <a:r>
                        <a:rPr lang="en-US" sz="1400" b="0" kern="1200" noProof="0" dirty="0">
                          <a:solidFill>
                            <a:schemeClr val="tx1"/>
                          </a:solidFill>
                          <a:latin typeface="+mj-lt"/>
                          <a:ea typeface="+mn-ea"/>
                          <a:cs typeface="+mn-cs"/>
                        </a:rPr>
                        <a:t>	Pneumonia</a:t>
                      </a:r>
                      <a:r>
                        <a:rPr lang="en-US" sz="1400" b="0" kern="1200" baseline="30000" noProof="0" dirty="0">
                          <a:solidFill>
                            <a:schemeClr val="tx1"/>
                          </a:solidFill>
                          <a:latin typeface="+mj-lt"/>
                          <a:ea typeface="+mn-ea"/>
                          <a:cs typeface="+mn-cs"/>
                        </a:rPr>
                        <a:t>b</a:t>
                      </a:r>
                    </a:p>
                  </a:txBody>
                  <a:tcPr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8895" rtl="0" eaLnBrk="1" fontAlgn="auto" latinLnBrk="0" hangingPunct="1">
                        <a:lnSpc>
                          <a:spcPct val="90000"/>
                        </a:lnSpc>
                        <a:spcBef>
                          <a:spcPts val="0"/>
                        </a:spcBef>
                        <a:spcAft>
                          <a:spcPts val="0"/>
                        </a:spcAft>
                        <a:buClrTx/>
                        <a:buSzTx/>
                        <a:buFontTx/>
                        <a:buNone/>
                        <a:tabLst>
                          <a:tab pos="536575" algn="dec"/>
                        </a:tabLst>
                        <a:defRPr/>
                      </a:pPr>
                      <a:r>
                        <a:rPr lang="en-US" sz="1400" b="0" kern="1200" noProof="0" dirty="0">
                          <a:solidFill>
                            <a:schemeClr val="tx1"/>
                          </a:solidFill>
                          <a:effectLst/>
                          <a:latin typeface="+mj-lt"/>
                          <a:ea typeface="+mn-ea"/>
                          <a:cs typeface="+mn-cs"/>
                        </a:rPr>
                        <a:t>11 (26.8)</a:t>
                      </a:r>
                    </a:p>
                  </a:txBody>
                  <a:tcPr marT="12192" marB="1219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j-lt"/>
                          <a:ea typeface="+mn-ea"/>
                          <a:cs typeface="+mn-cs"/>
                        </a:rPr>
                        <a:t>7 (17.1)</a:t>
                      </a:r>
                    </a:p>
                  </a:txBody>
                  <a:tcPr marL="68400" marR="684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n-lt"/>
                          <a:ea typeface="+mn-ea"/>
                          <a:cs typeface="+mn-cs"/>
                        </a:rPr>
                        <a:t>1 (2.4)</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10014"/>
                  </a:ext>
                </a:extLst>
              </a:tr>
              <a:tr h="246636">
                <a:tc>
                  <a:txBody>
                    <a:bodyPr/>
                    <a:lstStyle/>
                    <a:p>
                      <a:pPr marL="174625" marR="0" lvl="0" indent="-174625" algn="l" defTabSz="914400" rtl="0" eaLnBrk="1" fontAlgn="auto" latinLnBrk="0" hangingPunct="1">
                        <a:lnSpc>
                          <a:spcPct val="90000"/>
                        </a:lnSpc>
                        <a:spcBef>
                          <a:spcPts val="0"/>
                        </a:spcBef>
                        <a:spcAft>
                          <a:spcPts val="200"/>
                        </a:spcAft>
                        <a:buClrTx/>
                        <a:buSzTx/>
                        <a:buFontTx/>
                        <a:buNone/>
                        <a:tabLst/>
                        <a:defRPr/>
                      </a:pPr>
                      <a:r>
                        <a:rPr lang="en-US" sz="1400" b="0" kern="1200" noProof="0" dirty="0">
                          <a:solidFill>
                            <a:schemeClr val="tx1"/>
                          </a:solidFill>
                          <a:latin typeface="+mj-lt"/>
                          <a:ea typeface="+mn-ea"/>
                          <a:cs typeface="+mn-cs"/>
                        </a:rPr>
                        <a:t>	COVID-19</a:t>
                      </a:r>
                      <a:endParaRPr lang="en-US" sz="1400" b="0" kern="1200" baseline="30000" noProof="0" dirty="0">
                        <a:solidFill>
                          <a:schemeClr val="tx1"/>
                        </a:solidFill>
                        <a:latin typeface="+mj-lt"/>
                        <a:ea typeface="+mn-ea"/>
                        <a:cs typeface="+mn-cs"/>
                      </a:endParaRPr>
                    </a:p>
                  </a:txBody>
                  <a:tcPr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1218895" rtl="0" eaLnBrk="1" fontAlgn="auto" latinLnBrk="0" hangingPunct="1">
                        <a:lnSpc>
                          <a:spcPct val="90000"/>
                        </a:lnSpc>
                        <a:spcBef>
                          <a:spcPts val="0"/>
                        </a:spcBef>
                        <a:spcAft>
                          <a:spcPts val="0"/>
                        </a:spcAft>
                        <a:buClrTx/>
                        <a:buSzTx/>
                        <a:buFontTx/>
                        <a:buNone/>
                        <a:tabLst>
                          <a:tab pos="536575" algn="dec"/>
                        </a:tabLst>
                        <a:defRPr/>
                      </a:pPr>
                      <a:r>
                        <a:rPr lang="en-US" sz="1400" b="0" kern="1200" noProof="0" dirty="0">
                          <a:solidFill>
                            <a:schemeClr val="tx1"/>
                          </a:solidFill>
                          <a:effectLst/>
                          <a:latin typeface="+mj-lt"/>
                          <a:ea typeface="+mn-ea"/>
                          <a:cs typeface="+mn-cs"/>
                        </a:rPr>
                        <a:t>2 (4.9)</a:t>
                      </a:r>
                    </a:p>
                  </a:txBody>
                  <a:tcPr marT="12192" marB="1219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j-lt"/>
                          <a:ea typeface="+mn-ea"/>
                          <a:cs typeface="+mn-cs"/>
                        </a:rPr>
                        <a:t>0</a:t>
                      </a:r>
                    </a:p>
                  </a:txBody>
                  <a:tcPr marL="68400" marR="684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n-lt"/>
                          <a:ea typeface="+mn-ea"/>
                          <a:cs typeface="+mn-cs"/>
                        </a:rPr>
                        <a:t>0</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38700042"/>
                  </a:ext>
                </a:extLst>
              </a:tr>
            </a:tbl>
          </a:graphicData>
        </a:graphic>
      </p:graphicFrame>
      <p:sp>
        <p:nvSpPr>
          <p:cNvPr id="6" name="Footer Placeholder 5">
            <a:extLst>
              <a:ext uri="{FF2B5EF4-FFF2-40B4-BE49-F238E27FC236}">
                <a16:creationId xmlns:a16="http://schemas.microsoft.com/office/drawing/2014/main" id="{B32A0BB0-1442-B4AD-D783-4C4B0EB8BAC7}"/>
              </a:ext>
            </a:extLst>
          </p:cNvPr>
          <p:cNvSpPr>
            <a:spLocks noGrp="1"/>
          </p:cNvSpPr>
          <p:nvPr>
            <p:ph type="ftr" sz="quarter" idx="3"/>
          </p:nvPr>
        </p:nvSpPr>
        <p:spPr/>
        <p:txBody>
          <a:bodyPr/>
          <a:lstStyle/>
          <a:p>
            <a:r>
              <a:rPr lang="en-US" sz="1000" baseline="30000" dirty="0" err="1"/>
              <a:t>a</a:t>
            </a:r>
            <a:r>
              <a:rPr lang="en-US" sz="1000" dirty="0" err="1"/>
              <a:t>Data</a:t>
            </a:r>
            <a:r>
              <a:rPr lang="en-US" sz="1000" dirty="0"/>
              <a:t> cutoff: August 1, 2022; </a:t>
            </a:r>
            <a:r>
              <a:rPr lang="en-US" sz="1000" baseline="30000" dirty="0" err="1"/>
              <a:t>b</a:t>
            </a:r>
            <a:r>
              <a:rPr lang="en-US" sz="1000" dirty="0" err="1"/>
              <a:t>Includes</a:t>
            </a:r>
            <a:r>
              <a:rPr lang="en-US" sz="1000" dirty="0"/>
              <a:t> viral pneumonia, bacterial pneumonia, COVID-19 pneumonia, Pneumocystis </a:t>
            </a:r>
            <a:r>
              <a:rPr lang="en-US" sz="1000" dirty="0" err="1"/>
              <a:t>jirovecii</a:t>
            </a:r>
            <a:r>
              <a:rPr lang="en-US" sz="1000" dirty="0"/>
              <a:t> pneumonia, and pseudomonal pneumonia.</a:t>
            </a:r>
            <a:br>
              <a:rPr lang="en-US" sz="1000" dirty="0"/>
            </a:br>
            <a:r>
              <a:rPr lang="en-US" sz="1000" dirty="0"/>
              <a:t>COVID-19, coronavirus disease 2019; </a:t>
            </a:r>
            <a:r>
              <a:rPr lang="en-US" sz="1000" dirty="0" err="1"/>
              <a:t>TEAE</a:t>
            </a:r>
            <a:r>
              <a:rPr lang="en-US" sz="1000" dirty="0"/>
              <a:t>, treatment-emergent adverse event.</a:t>
            </a:r>
          </a:p>
        </p:txBody>
      </p:sp>
      <p:sp>
        <p:nvSpPr>
          <p:cNvPr id="9" name="Rectangle 8">
            <a:extLst>
              <a:ext uri="{FF2B5EF4-FFF2-40B4-BE49-F238E27FC236}">
                <a16:creationId xmlns:a16="http://schemas.microsoft.com/office/drawing/2014/main" id="{EA94FEAF-9F83-CEEA-284E-6F159A33253B}"/>
              </a:ext>
            </a:extLst>
          </p:cNvPr>
          <p:cNvSpPr/>
          <p:nvPr/>
        </p:nvSpPr>
        <p:spPr>
          <a:xfrm>
            <a:off x="7280910" y="4249929"/>
            <a:ext cx="3064368" cy="1185577"/>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40332397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85205"/>
            <a:ext cx="10744200" cy="1185577"/>
          </a:xfrm>
        </p:spPr>
        <p:txBody>
          <a:bodyPr>
            <a:normAutofit/>
          </a:bodyPr>
          <a:lstStyle/>
          <a:p>
            <a:r>
              <a:rPr lang="en-US" sz="2400" dirty="0"/>
              <a:t>TEAEs </a:t>
            </a:r>
            <a:br>
              <a:rPr lang="en-US" sz="2400" dirty="0"/>
            </a:br>
            <a:r>
              <a:rPr lang="en-US" sz="2400" dirty="0"/>
              <a:t>Cohort I (anti-BCMA-exposed cohort)</a:t>
            </a:r>
          </a:p>
        </p:txBody>
      </p:sp>
      <p:graphicFrame>
        <p:nvGraphicFramePr>
          <p:cNvPr id="7" name="Table 6">
            <a:extLst>
              <a:ext uri="{FF2B5EF4-FFF2-40B4-BE49-F238E27FC236}">
                <a16:creationId xmlns:a16="http://schemas.microsoft.com/office/drawing/2014/main" id="{FD5DF4E4-CE15-42C8-88D3-26E5B61BE101}"/>
              </a:ext>
            </a:extLst>
          </p:cNvPr>
          <p:cNvGraphicFramePr>
            <a:graphicFrameLocks noGrp="1"/>
          </p:cNvGraphicFramePr>
          <p:nvPr/>
        </p:nvGraphicFramePr>
        <p:xfrm>
          <a:off x="1858926" y="1207589"/>
          <a:ext cx="8474148" cy="5007605"/>
        </p:xfrm>
        <a:graphic>
          <a:graphicData uri="http://schemas.openxmlformats.org/drawingml/2006/table">
            <a:tbl>
              <a:tblPr firstRow="1">
                <a:tableStyleId>{793D81CF-94F2-401A-BA57-92F5A7B2D0C5}</a:tableStyleId>
              </a:tblPr>
              <a:tblGrid>
                <a:gridCol w="3939701">
                  <a:extLst>
                    <a:ext uri="{9D8B030D-6E8A-4147-A177-3AD203B41FA5}">
                      <a16:colId xmlns:a16="http://schemas.microsoft.com/office/drawing/2014/main" val="20000"/>
                    </a:ext>
                  </a:extLst>
                </a:gridCol>
                <a:gridCol w="1493117">
                  <a:extLst>
                    <a:ext uri="{9D8B030D-6E8A-4147-A177-3AD203B41FA5}">
                      <a16:colId xmlns:a16="http://schemas.microsoft.com/office/drawing/2014/main" val="3065476502"/>
                    </a:ext>
                  </a:extLst>
                </a:gridCol>
                <a:gridCol w="1493117">
                  <a:extLst>
                    <a:ext uri="{9D8B030D-6E8A-4147-A177-3AD203B41FA5}">
                      <a16:colId xmlns:a16="http://schemas.microsoft.com/office/drawing/2014/main" val="73308691"/>
                    </a:ext>
                  </a:extLst>
                </a:gridCol>
                <a:gridCol w="1548213">
                  <a:extLst>
                    <a:ext uri="{9D8B030D-6E8A-4147-A177-3AD203B41FA5}">
                      <a16:colId xmlns:a16="http://schemas.microsoft.com/office/drawing/2014/main" val="1555865489"/>
                    </a:ext>
                  </a:extLst>
                </a:gridCol>
              </a:tblGrid>
              <a:tr h="536061">
                <a:tc rowSpan="2">
                  <a:txBody>
                    <a:bodyPr/>
                    <a:lstStyle/>
                    <a:p>
                      <a:pPr marL="0" indent="0" algn="l">
                        <a:lnSpc>
                          <a:spcPct val="90000"/>
                        </a:lnSpc>
                        <a:spcBef>
                          <a:spcPts val="0"/>
                        </a:spcBef>
                        <a:spcAft>
                          <a:spcPts val="200"/>
                        </a:spcAft>
                        <a:tabLst/>
                      </a:pPr>
                      <a:r>
                        <a:rPr lang="en-US" sz="1400" b="1" kern="1200" noProof="0" dirty="0">
                          <a:solidFill>
                            <a:schemeClr val="tx1"/>
                          </a:solidFill>
                          <a:latin typeface="+mj-lt"/>
                          <a:ea typeface="+mn-ea"/>
                          <a:cs typeface="+mn-cs"/>
                        </a:rPr>
                        <a:t>Most frequent (≥ 20% all grade) </a:t>
                      </a:r>
                      <a:r>
                        <a:rPr lang="en-US" sz="1400" b="1" kern="1200" noProof="0" dirty="0">
                          <a:solidFill>
                            <a:srgbClr val="595454"/>
                          </a:solidFill>
                          <a:latin typeface="+mj-lt"/>
                          <a:ea typeface="+mn-ea"/>
                          <a:cs typeface="+mn-cs"/>
                        </a:rPr>
                        <a:t>TEAEs and events of interest,</a:t>
                      </a:r>
                      <a:r>
                        <a:rPr kumimoji="0" lang="en-US" sz="1400" b="1" i="0" u="none" strike="noStrike" kern="1200" cap="none" spc="0" normalizeH="0" baseline="30000" noProof="0" dirty="0">
                          <a:ln>
                            <a:noFill/>
                          </a:ln>
                          <a:solidFill>
                            <a:srgbClr val="595454"/>
                          </a:solidFill>
                          <a:effectLst/>
                          <a:uLnTx/>
                          <a:uFillTx/>
                          <a:latin typeface="+mn-lt"/>
                          <a:ea typeface="MS Mincho"/>
                          <a:cs typeface="+mn-cs"/>
                        </a:rPr>
                        <a:t>a</a:t>
                      </a:r>
                      <a:r>
                        <a:rPr lang="en-US" sz="1400" b="1" kern="1200" noProof="0" dirty="0">
                          <a:solidFill>
                            <a:srgbClr val="595454"/>
                          </a:solidFill>
                          <a:latin typeface="+mj-lt"/>
                          <a:ea typeface="+mn-ea"/>
                          <a:cs typeface="+mn-cs"/>
                        </a:rPr>
                        <a:t> n (%)</a:t>
                      </a:r>
                      <a:endParaRPr lang="en-US" sz="1400" b="1" baseline="30000" noProof="0" dirty="0">
                        <a:solidFill>
                          <a:srgbClr val="595454"/>
                        </a:solidFill>
                        <a:latin typeface="+mj-lt"/>
                        <a:ea typeface="MS Mincho"/>
                        <a:cs typeface="Times New Roman"/>
                      </a:endParaRPr>
                    </a:p>
                  </a:txBody>
                  <a:tcPr marL="121888" marR="121888" marT="45708" marB="457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rgbClr val="EEE7E7"/>
                    </a:solidFill>
                  </a:tcPr>
                </a:tc>
                <a:tc gridSpan="3">
                  <a:txBody>
                    <a:bodyPr/>
                    <a:lstStyle/>
                    <a:p>
                      <a:pPr marL="0" indent="0" algn="ctr">
                        <a:lnSpc>
                          <a:spcPct val="100000"/>
                        </a:lnSpc>
                        <a:spcBef>
                          <a:spcPts val="0"/>
                        </a:spcBef>
                        <a:spcAft>
                          <a:spcPts val="200"/>
                        </a:spcAft>
                        <a:tabLst/>
                      </a:pPr>
                      <a:r>
                        <a:rPr lang="en-US" sz="1400" b="1" kern="1200" noProof="0" dirty="0">
                          <a:solidFill>
                            <a:srgbClr val="595454"/>
                          </a:solidFill>
                          <a:latin typeface="+mn-lt"/>
                          <a:ea typeface="+mn-ea"/>
                          <a:cs typeface="+mn-cs"/>
                        </a:rPr>
                        <a:t>Anti-BCMA-exposed cohort</a:t>
                      </a:r>
                    </a:p>
                    <a:p>
                      <a:pPr marL="0" indent="0" algn="ctr">
                        <a:lnSpc>
                          <a:spcPct val="100000"/>
                        </a:lnSpc>
                        <a:spcBef>
                          <a:spcPts val="0"/>
                        </a:spcBef>
                        <a:spcAft>
                          <a:spcPts val="200"/>
                        </a:spcAft>
                        <a:tabLst/>
                      </a:pPr>
                      <a:r>
                        <a:rPr lang="en-US" sz="1400" b="1" kern="1200" noProof="0" dirty="0">
                          <a:solidFill>
                            <a:srgbClr val="595454"/>
                          </a:solidFill>
                          <a:latin typeface="+mn-lt"/>
                          <a:ea typeface="+mn-ea"/>
                          <a:cs typeface="+mn-cs"/>
                        </a:rPr>
                        <a:t>IBER + DEX (N = 41)</a:t>
                      </a:r>
                    </a:p>
                  </a:txBody>
                  <a:tcPr marL="121888" marR="121888" marT="45708" marB="457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EE7E7"/>
                    </a:solidFill>
                  </a:tcPr>
                </a:tc>
                <a:tc hMerge="1">
                  <a:txBody>
                    <a:bodyPr/>
                    <a:lstStyle/>
                    <a:p>
                      <a:pPr marL="0" indent="0" algn="ctr">
                        <a:lnSpc>
                          <a:spcPct val="90000"/>
                        </a:lnSpc>
                        <a:spcBef>
                          <a:spcPts val="0"/>
                        </a:spcBef>
                        <a:spcAft>
                          <a:spcPts val="200"/>
                        </a:spcAft>
                        <a:tabLst/>
                      </a:pPr>
                      <a:endParaRPr lang="en-US" sz="1400" b="1" kern="1200" noProof="0" dirty="0">
                        <a:solidFill>
                          <a:srgbClr val="595454"/>
                        </a:solidFill>
                        <a:latin typeface="+mj-lt"/>
                        <a:ea typeface="+mn-ea"/>
                        <a:cs typeface="+mn-cs"/>
                      </a:endParaRPr>
                    </a:p>
                  </a:txBody>
                  <a:tcPr marL="121888" marR="121888" marT="45708" marB="457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EE7E7"/>
                    </a:solidFill>
                  </a:tcPr>
                </a:tc>
                <a:tc hMerge="1">
                  <a:txBody>
                    <a:bodyPr/>
                    <a:lstStyle/>
                    <a:p>
                      <a:pPr marL="0" marR="0" lvl="0" indent="0" algn="ctr" defTabSz="1219170" rtl="0" eaLnBrk="1" fontAlgn="auto" latinLnBrk="0" hangingPunct="1">
                        <a:lnSpc>
                          <a:spcPct val="90000"/>
                        </a:lnSpc>
                        <a:spcBef>
                          <a:spcPts val="0"/>
                        </a:spcBef>
                        <a:spcAft>
                          <a:spcPts val="200"/>
                        </a:spcAft>
                        <a:buClrTx/>
                        <a:buSzTx/>
                        <a:buFontTx/>
                        <a:buNone/>
                        <a:tabLst/>
                        <a:defRPr/>
                      </a:pPr>
                      <a:endParaRPr lang="en-US" sz="1400" b="1" kern="1200" noProof="0" dirty="0">
                        <a:solidFill>
                          <a:srgbClr val="595454"/>
                        </a:solidFill>
                        <a:latin typeface="+mj-lt"/>
                        <a:ea typeface="+mn-ea"/>
                        <a:cs typeface="+mn-cs"/>
                      </a:endParaRPr>
                    </a:p>
                  </a:txBody>
                  <a:tcPr marL="121888" marR="121888" marT="45708" marB="457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EE7E7"/>
                    </a:solidFill>
                  </a:tcPr>
                </a:tc>
                <a:extLst>
                  <a:ext uri="{0D108BD9-81ED-4DB2-BD59-A6C34878D82A}">
                    <a16:rowId xmlns:a16="http://schemas.microsoft.com/office/drawing/2014/main" val="3315511412"/>
                  </a:ext>
                </a:extLst>
              </a:tr>
              <a:tr h="290321">
                <a:tc vMerge="1">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indent="0" algn="l">
                        <a:lnSpc>
                          <a:spcPct val="90000"/>
                        </a:lnSpc>
                        <a:spcBef>
                          <a:spcPts val="0"/>
                        </a:spcBef>
                        <a:spcAft>
                          <a:spcPts val="200"/>
                        </a:spcAft>
                        <a:tabLst/>
                      </a:pPr>
                      <a:r>
                        <a:rPr lang="en-US" sz="1400" b="1" kern="1200" noProof="0" dirty="0">
                          <a:solidFill>
                            <a:schemeClr val="tx1"/>
                          </a:solidFill>
                          <a:latin typeface="+mj-lt"/>
                          <a:ea typeface="+mn-ea"/>
                          <a:cs typeface="+mn-cs"/>
                        </a:rPr>
                        <a:t>Most frequent (≥ 20% all grade) </a:t>
                      </a:r>
                      <a:r>
                        <a:rPr lang="en-US" sz="1400" b="1" kern="1200" noProof="0" dirty="0">
                          <a:solidFill>
                            <a:srgbClr val="595454"/>
                          </a:solidFill>
                          <a:latin typeface="+mj-lt"/>
                          <a:ea typeface="+mn-ea"/>
                          <a:cs typeface="+mn-cs"/>
                        </a:rPr>
                        <a:t>TEAEs and events of interest, n (%)</a:t>
                      </a:r>
                      <a:endParaRPr lang="en-US" sz="1400" b="1" baseline="30000" noProof="0" dirty="0">
                        <a:solidFill>
                          <a:srgbClr val="595454"/>
                        </a:solidFill>
                        <a:latin typeface="+mj-lt"/>
                        <a:ea typeface="MS Mincho"/>
                        <a:cs typeface="Times New Roman"/>
                      </a:endParaRPr>
                    </a:p>
                  </a:txBody>
                  <a:tcPr marL="121888" marR="121888" marT="45708" marB="45708"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EE7E7"/>
                    </a:solidFill>
                  </a:tcPr>
                </a:tc>
                <a:tc>
                  <a:txBody>
                    <a:bodyPr/>
                    <a:lstStyle/>
                    <a:p>
                      <a:pPr marL="0" indent="0" algn="ctr">
                        <a:lnSpc>
                          <a:spcPct val="90000"/>
                        </a:lnSpc>
                        <a:spcBef>
                          <a:spcPts val="0"/>
                        </a:spcBef>
                        <a:spcAft>
                          <a:spcPts val="200"/>
                        </a:spcAft>
                        <a:tabLst/>
                      </a:pPr>
                      <a:r>
                        <a:rPr lang="en-US" sz="1400" b="1" kern="1200" noProof="0" dirty="0">
                          <a:solidFill>
                            <a:srgbClr val="595454"/>
                          </a:solidFill>
                          <a:latin typeface="+mj-lt"/>
                          <a:ea typeface="+mn-ea"/>
                          <a:cs typeface="+mn-cs"/>
                        </a:rPr>
                        <a:t>All grades</a:t>
                      </a:r>
                    </a:p>
                  </a:txBody>
                  <a:tcPr marL="121888" marR="121888" marT="45708" marB="457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rgbClr val="EEE7E7"/>
                    </a:solidFill>
                  </a:tcPr>
                </a:tc>
                <a:tc>
                  <a:txBody>
                    <a:bodyPr/>
                    <a:lstStyle/>
                    <a:p>
                      <a:pPr marL="0" indent="0" algn="ctr">
                        <a:lnSpc>
                          <a:spcPct val="90000"/>
                        </a:lnSpc>
                        <a:spcBef>
                          <a:spcPts val="0"/>
                        </a:spcBef>
                        <a:spcAft>
                          <a:spcPts val="200"/>
                        </a:spcAft>
                        <a:tabLst/>
                      </a:pPr>
                      <a:r>
                        <a:rPr lang="en-US" sz="1400" b="1" kern="1200" noProof="0" dirty="0">
                          <a:solidFill>
                            <a:srgbClr val="595454"/>
                          </a:solidFill>
                          <a:latin typeface="+mj-lt"/>
                          <a:ea typeface="+mn-ea"/>
                          <a:cs typeface="+mn-cs"/>
                        </a:rPr>
                        <a:t>Grade 3</a:t>
                      </a:r>
                    </a:p>
                  </a:txBody>
                  <a:tcPr marL="121888" marR="121888" marT="45708" marB="457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rgbClr val="EEE7E7"/>
                    </a:solidFill>
                  </a:tcPr>
                </a:tc>
                <a:tc>
                  <a:txBody>
                    <a:bodyPr/>
                    <a:lstStyle/>
                    <a:p>
                      <a:pPr marL="0" marR="0" lvl="0" indent="0" algn="ctr" defTabSz="1219170" rtl="0" eaLnBrk="1" fontAlgn="auto" latinLnBrk="0" hangingPunct="1">
                        <a:lnSpc>
                          <a:spcPct val="90000"/>
                        </a:lnSpc>
                        <a:spcBef>
                          <a:spcPts val="0"/>
                        </a:spcBef>
                        <a:spcAft>
                          <a:spcPts val="200"/>
                        </a:spcAft>
                        <a:buClrTx/>
                        <a:buSzTx/>
                        <a:buFontTx/>
                        <a:buNone/>
                        <a:tabLst/>
                        <a:defRPr/>
                      </a:pPr>
                      <a:r>
                        <a:rPr lang="en-US" sz="1400" b="1" kern="1200" noProof="0" dirty="0">
                          <a:solidFill>
                            <a:srgbClr val="595454"/>
                          </a:solidFill>
                          <a:latin typeface="+mj-lt"/>
                          <a:ea typeface="+mn-ea"/>
                          <a:cs typeface="+mn-cs"/>
                        </a:rPr>
                        <a:t>Grade 4</a:t>
                      </a:r>
                    </a:p>
                  </a:txBody>
                  <a:tcPr marL="121888" marR="121888" marT="45708" marB="457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rgbClr val="EEE7E7"/>
                    </a:solidFill>
                  </a:tcPr>
                </a:tc>
                <a:extLst>
                  <a:ext uri="{0D108BD9-81ED-4DB2-BD59-A6C34878D82A}">
                    <a16:rowId xmlns:a16="http://schemas.microsoft.com/office/drawing/2014/main" val="10000"/>
                  </a:ext>
                </a:extLst>
              </a:tr>
              <a:tr h="246636">
                <a:tc>
                  <a:txBody>
                    <a:bodyPr/>
                    <a:lstStyle/>
                    <a:p>
                      <a:pPr marL="0" indent="0">
                        <a:lnSpc>
                          <a:spcPct val="90000"/>
                        </a:lnSpc>
                        <a:spcBef>
                          <a:spcPts val="0"/>
                        </a:spcBef>
                        <a:spcAft>
                          <a:spcPts val="200"/>
                        </a:spcAft>
                        <a:tabLst/>
                      </a:pPr>
                      <a:r>
                        <a:rPr lang="en-US" sz="1400" b="1" kern="1200" noProof="0" dirty="0">
                          <a:solidFill>
                            <a:schemeClr val="tx1"/>
                          </a:solidFill>
                          <a:latin typeface="+mj-lt"/>
                          <a:ea typeface="+mn-ea"/>
                          <a:cs typeface="+mn-cs"/>
                        </a:rPr>
                        <a:t>Hematologic TEAEs</a:t>
                      </a:r>
                    </a:p>
                  </a:txBody>
                  <a:tcPr marL="121920" marR="12192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a:lnSpc>
                          <a:spcPct val="90000"/>
                        </a:lnSpc>
                        <a:spcBef>
                          <a:spcPts val="0"/>
                        </a:spcBef>
                        <a:spcAft>
                          <a:spcPts val="0"/>
                        </a:spcAft>
                      </a:pPr>
                      <a:endParaRPr lang="en-US" sz="1400" b="0" kern="1200" noProof="0" dirty="0">
                        <a:solidFill>
                          <a:schemeClr val="tx1"/>
                        </a:solidFill>
                        <a:effectLst/>
                        <a:latin typeface="+mj-lt"/>
                        <a:ea typeface="+mn-ea"/>
                        <a:cs typeface="+mn-cs"/>
                      </a:endParaRP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a:lnSpc>
                          <a:spcPct val="90000"/>
                        </a:lnSpc>
                        <a:spcBef>
                          <a:spcPts val="0"/>
                        </a:spcBef>
                        <a:spcAft>
                          <a:spcPts val="0"/>
                        </a:spcAft>
                      </a:pPr>
                      <a:endParaRPr lang="en-US" sz="1400" b="0" kern="1200" noProof="0" dirty="0">
                        <a:solidFill>
                          <a:schemeClr val="tx1"/>
                        </a:solidFill>
                        <a:effectLst/>
                        <a:latin typeface="+mj-lt"/>
                        <a:ea typeface="+mn-ea"/>
                        <a:cs typeface="+mn-cs"/>
                      </a:endParaRP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a:lnSpc>
                          <a:spcPct val="90000"/>
                        </a:lnSpc>
                        <a:spcBef>
                          <a:spcPts val="0"/>
                        </a:spcBef>
                        <a:spcAft>
                          <a:spcPts val="0"/>
                        </a:spcAft>
                      </a:pPr>
                      <a:endParaRPr lang="en-US" sz="1400" b="0" kern="1200" noProof="0" dirty="0">
                        <a:solidFill>
                          <a:schemeClr val="tx1"/>
                        </a:solidFill>
                        <a:effectLst/>
                        <a:latin typeface="+mj-lt"/>
                        <a:ea typeface="+mn-ea"/>
                        <a:cs typeface="+mn-cs"/>
                      </a:endParaRP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4241473420"/>
                  </a:ext>
                </a:extLst>
              </a:tr>
              <a:tr h="274999">
                <a:tc>
                  <a:txBody>
                    <a:bodyPr/>
                    <a:lstStyle/>
                    <a:p>
                      <a:pPr marL="174625" marR="0" lvl="0" indent="-174625" algn="l" defTabSz="914400" rtl="0" eaLnBrk="1" fontAlgn="auto" latinLnBrk="0" hangingPunct="1">
                        <a:lnSpc>
                          <a:spcPct val="90000"/>
                        </a:lnSpc>
                        <a:spcBef>
                          <a:spcPts val="0"/>
                        </a:spcBef>
                        <a:spcAft>
                          <a:spcPts val="200"/>
                        </a:spcAft>
                        <a:buClrTx/>
                        <a:buSzTx/>
                        <a:buFontTx/>
                        <a:buNone/>
                        <a:tabLst/>
                        <a:defRPr/>
                      </a:pPr>
                      <a:r>
                        <a:rPr lang="en-US" sz="1400" b="0" kern="1200" noProof="0" dirty="0">
                          <a:solidFill>
                            <a:schemeClr val="tx1"/>
                          </a:solidFill>
                          <a:latin typeface="+mj-lt"/>
                          <a:ea typeface="+mn-ea"/>
                          <a:cs typeface="+mn-cs"/>
                        </a:rPr>
                        <a:t>	Neutropenia</a:t>
                      </a:r>
                    </a:p>
                  </a:txBody>
                  <a:tcPr marL="121920" marR="121920" marT="468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j-lt"/>
                          <a:ea typeface="+mn-ea"/>
                          <a:cs typeface="+mn-cs"/>
                        </a:rPr>
                        <a:t>23 (56.1)</a:t>
                      </a:r>
                    </a:p>
                  </a:txBody>
                  <a:tcPr marL="68580" marR="68580" marT="468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j-lt"/>
                          <a:ea typeface="+mn-ea"/>
                          <a:cs typeface="+mn-cs"/>
                        </a:rPr>
                        <a:t>11 (26.8)</a:t>
                      </a:r>
                    </a:p>
                  </a:txBody>
                  <a:tcPr marL="68580" marR="68580" marT="468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n-lt"/>
                          <a:ea typeface="+mn-ea"/>
                          <a:cs typeface="+mn-cs"/>
                        </a:rPr>
                        <a:t>10 (24.4)</a:t>
                      </a:r>
                    </a:p>
                  </a:txBody>
                  <a:tcPr marL="68580" marR="68580" marT="468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875725379"/>
                  </a:ext>
                </a:extLst>
              </a:tr>
              <a:tr h="274999">
                <a:tc>
                  <a:txBody>
                    <a:bodyPr/>
                    <a:lstStyle/>
                    <a:p>
                      <a:pPr marL="339725" marR="0" lvl="0" indent="-339725" algn="l" defTabSz="914400" rtl="0" eaLnBrk="1" fontAlgn="auto" latinLnBrk="0" hangingPunct="1">
                        <a:lnSpc>
                          <a:spcPct val="90000"/>
                        </a:lnSpc>
                        <a:spcBef>
                          <a:spcPts val="0"/>
                        </a:spcBef>
                        <a:spcAft>
                          <a:spcPts val="200"/>
                        </a:spcAft>
                        <a:buClrTx/>
                        <a:buSzTx/>
                        <a:buFontTx/>
                        <a:buNone/>
                        <a:tabLst/>
                        <a:defRPr/>
                      </a:pPr>
                      <a:r>
                        <a:rPr lang="en-US" sz="1400" b="0" kern="1200" noProof="0" dirty="0">
                          <a:solidFill>
                            <a:schemeClr val="tx1"/>
                          </a:solidFill>
                          <a:latin typeface="+mj-lt"/>
                          <a:ea typeface="+mn-ea"/>
                          <a:cs typeface="+mn-cs"/>
                        </a:rPr>
                        <a:t>  	Febrile neutropenia</a:t>
                      </a:r>
                    </a:p>
                  </a:txBody>
                  <a:tcPr marL="121920" marR="121920" marT="468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j-lt"/>
                          <a:ea typeface="+mn-ea"/>
                          <a:cs typeface="+mn-cs"/>
                        </a:rPr>
                        <a:t>1 (2.4)</a:t>
                      </a:r>
                    </a:p>
                  </a:txBody>
                  <a:tcPr marL="68580" marR="68580" marT="468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j-lt"/>
                          <a:ea typeface="+mn-ea"/>
                          <a:cs typeface="+mn-cs"/>
                        </a:rPr>
                        <a:t>1 (2.4)</a:t>
                      </a:r>
                    </a:p>
                  </a:txBody>
                  <a:tcPr marL="68580" marR="68580" marT="468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n-lt"/>
                          <a:ea typeface="+mn-ea"/>
                          <a:cs typeface="+mn-cs"/>
                        </a:rPr>
                        <a:t>0</a:t>
                      </a:r>
                    </a:p>
                  </a:txBody>
                  <a:tcPr marL="68580" marR="68580" marT="468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1398385400"/>
                  </a:ext>
                </a:extLst>
              </a:tr>
              <a:tr h="274999">
                <a:tc>
                  <a:txBody>
                    <a:bodyPr/>
                    <a:lstStyle/>
                    <a:p>
                      <a:pPr marL="174625" marR="0" lvl="0" indent="-174625" algn="l" defTabSz="914400" rtl="0" eaLnBrk="1" fontAlgn="auto" latinLnBrk="0" hangingPunct="1">
                        <a:lnSpc>
                          <a:spcPct val="90000"/>
                        </a:lnSpc>
                        <a:spcBef>
                          <a:spcPts val="0"/>
                        </a:spcBef>
                        <a:spcAft>
                          <a:spcPts val="200"/>
                        </a:spcAft>
                        <a:buClrTx/>
                        <a:buSzTx/>
                        <a:buFontTx/>
                        <a:buNone/>
                        <a:tabLst/>
                        <a:defRPr/>
                      </a:pPr>
                      <a:r>
                        <a:rPr lang="en-US" sz="1400" b="0" kern="1200" noProof="0" dirty="0">
                          <a:solidFill>
                            <a:schemeClr val="tx1"/>
                          </a:solidFill>
                          <a:latin typeface="+mj-lt"/>
                          <a:ea typeface="+mn-ea"/>
                          <a:cs typeface="+mn-cs"/>
                        </a:rPr>
                        <a:t>	Anemia</a:t>
                      </a:r>
                    </a:p>
                  </a:txBody>
                  <a:tcPr marL="121920" marR="121920" marT="468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j-lt"/>
                          <a:ea typeface="+mn-ea"/>
                          <a:cs typeface="+mn-cs"/>
                        </a:rPr>
                        <a:t>15 (36.6)</a:t>
                      </a:r>
                    </a:p>
                  </a:txBody>
                  <a:tcPr marL="68580" marR="68580" marT="468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j-lt"/>
                          <a:ea typeface="+mn-ea"/>
                          <a:cs typeface="+mn-cs"/>
                        </a:rPr>
                        <a:t>11 (26.8)</a:t>
                      </a:r>
                    </a:p>
                  </a:txBody>
                  <a:tcPr marL="68580" marR="68580" marT="468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n-lt"/>
                          <a:ea typeface="+mn-ea"/>
                          <a:cs typeface="+mn-cs"/>
                        </a:rPr>
                        <a:t>0</a:t>
                      </a:r>
                    </a:p>
                  </a:txBody>
                  <a:tcPr marL="68580" marR="68580" marT="468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3149692479"/>
                  </a:ext>
                </a:extLst>
              </a:tr>
              <a:tr h="274999">
                <a:tc>
                  <a:txBody>
                    <a:bodyPr/>
                    <a:lstStyle/>
                    <a:p>
                      <a:pPr marL="174625" marR="0" lvl="0" indent="-174625" algn="l" defTabSz="914400" rtl="0" eaLnBrk="1" fontAlgn="auto" latinLnBrk="0" hangingPunct="1">
                        <a:lnSpc>
                          <a:spcPct val="90000"/>
                        </a:lnSpc>
                        <a:spcBef>
                          <a:spcPts val="0"/>
                        </a:spcBef>
                        <a:spcAft>
                          <a:spcPts val="200"/>
                        </a:spcAft>
                        <a:buClrTx/>
                        <a:buSzTx/>
                        <a:buFontTx/>
                        <a:buNone/>
                        <a:tabLst/>
                        <a:defRPr/>
                      </a:pPr>
                      <a:r>
                        <a:rPr lang="en-US" sz="1400" b="0" kern="1200" noProof="0" dirty="0">
                          <a:solidFill>
                            <a:schemeClr val="tx1"/>
                          </a:solidFill>
                          <a:latin typeface="+mn-lt"/>
                          <a:ea typeface="+mn-ea"/>
                          <a:cs typeface="+mn-cs"/>
                        </a:rPr>
                        <a:t>	Thrombocytopenia</a:t>
                      </a:r>
                      <a:endParaRPr lang="en-US" sz="1400" b="0" kern="1200" noProof="0" dirty="0">
                        <a:solidFill>
                          <a:schemeClr val="tx1"/>
                        </a:solidFill>
                        <a:latin typeface="+mj-lt"/>
                        <a:ea typeface="+mn-ea"/>
                        <a:cs typeface="+mn-cs"/>
                      </a:endParaRPr>
                    </a:p>
                  </a:txBody>
                  <a:tcPr marL="121920" marR="121920" marT="468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j-lt"/>
                          <a:ea typeface="+mn-ea"/>
                          <a:cs typeface="+mn-cs"/>
                        </a:rPr>
                        <a:t>12 (29.3)</a:t>
                      </a:r>
                    </a:p>
                  </a:txBody>
                  <a:tcPr marL="68580" marR="68580" marT="468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j-lt"/>
                          <a:ea typeface="+mn-ea"/>
                          <a:cs typeface="+mn-cs"/>
                        </a:rPr>
                        <a:t>4 (9.8)</a:t>
                      </a:r>
                    </a:p>
                  </a:txBody>
                  <a:tcPr marL="68580" marR="68580" marT="468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n-lt"/>
                          <a:ea typeface="+mn-ea"/>
                          <a:cs typeface="+mn-cs"/>
                        </a:rPr>
                        <a:t>4 (9.8)</a:t>
                      </a:r>
                    </a:p>
                  </a:txBody>
                  <a:tcPr marL="68580" marR="68580" marT="468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183360640"/>
                  </a:ext>
                </a:extLst>
              </a:tr>
              <a:tr h="274999">
                <a:tc>
                  <a:txBody>
                    <a:bodyPr/>
                    <a:lstStyle/>
                    <a:p>
                      <a:pPr marL="174625" marR="0" lvl="0" indent="-174625" algn="l" defTabSz="914400" rtl="0" eaLnBrk="1" fontAlgn="auto" latinLnBrk="0" hangingPunct="1">
                        <a:lnSpc>
                          <a:spcPct val="90000"/>
                        </a:lnSpc>
                        <a:spcBef>
                          <a:spcPts val="0"/>
                        </a:spcBef>
                        <a:spcAft>
                          <a:spcPts val="200"/>
                        </a:spcAft>
                        <a:buClrTx/>
                        <a:buSzTx/>
                        <a:buFontTx/>
                        <a:buNone/>
                        <a:tabLst/>
                        <a:defRPr/>
                      </a:pPr>
                      <a:r>
                        <a:rPr lang="en-US" sz="1400" b="0" kern="1200" noProof="0" dirty="0">
                          <a:solidFill>
                            <a:schemeClr val="tx1"/>
                          </a:solidFill>
                          <a:latin typeface="+mj-lt"/>
                          <a:ea typeface="+mn-ea"/>
                          <a:cs typeface="+mn-cs"/>
                        </a:rPr>
                        <a:t>	Leukopenia</a:t>
                      </a:r>
                    </a:p>
                  </a:txBody>
                  <a:tcPr marL="121920" marR="121920" marT="468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j-lt"/>
                          <a:ea typeface="+mn-ea"/>
                          <a:cs typeface="+mn-cs"/>
                        </a:rPr>
                        <a:t>12 (29.3)</a:t>
                      </a:r>
                    </a:p>
                  </a:txBody>
                  <a:tcPr marL="68580" marR="68580" marT="468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j-lt"/>
                          <a:ea typeface="+mn-ea"/>
                          <a:cs typeface="+mn-cs"/>
                        </a:rPr>
                        <a:t>6 (14.6)</a:t>
                      </a:r>
                    </a:p>
                  </a:txBody>
                  <a:tcPr marL="68580" marR="68580" marT="468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n-lt"/>
                          <a:ea typeface="+mn-ea"/>
                          <a:cs typeface="+mn-cs"/>
                        </a:rPr>
                        <a:t>4 (9.8)</a:t>
                      </a:r>
                    </a:p>
                  </a:txBody>
                  <a:tcPr marL="68580" marR="68580" marT="468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2970028040"/>
                  </a:ext>
                </a:extLst>
              </a:tr>
              <a:tr h="274999">
                <a:tc>
                  <a:txBody>
                    <a:bodyPr/>
                    <a:lstStyle/>
                    <a:p>
                      <a:pPr marL="174625" marR="0" lvl="0" indent="-174625" algn="l" defTabSz="914400" rtl="0" eaLnBrk="1" fontAlgn="auto" latinLnBrk="0" hangingPunct="1">
                        <a:lnSpc>
                          <a:spcPct val="90000"/>
                        </a:lnSpc>
                        <a:spcBef>
                          <a:spcPts val="0"/>
                        </a:spcBef>
                        <a:spcAft>
                          <a:spcPts val="200"/>
                        </a:spcAft>
                        <a:buClrTx/>
                        <a:buSzTx/>
                        <a:buFontTx/>
                        <a:buNone/>
                        <a:tabLst/>
                        <a:defRPr/>
                      </a:pPr>
                      <a:r>
                        <a:rPr lang="en-US" sz="1400" b="0" kern="1200" noProof="0" dirty="0">
                          <a:solidFill>
                            <a:schemeClr val="tx1"/>
                          </a:solidFill>
                          <a:latin typeface="+mj-lt"/>
                          <a:ea typeface="+mn-ea"/>
                          <a:cs typeface="+mn-cs"/>
                        </a:rPr>
                        <a:t>	Lymphopenia</a:t>
                      </a:r>
                    </a:p>
                  </a:txBody>
                  <a:tcPr marL="121920" marR="121920" marT="468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j-lt"/>
                          <a:ea typeface="+mn-ea"/>
                          <a:cs typeface="+mn-cs"/>
                        </a:rPr>
                        <a:t>9 (22.0)</a:t>
                      </a:r>
                    </a:p>
                  </a:txBody>
                  <a:tcPr marL="68580" marR="68580" marT="468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j-lt"/>
                          <a:ea typeface="+mn-ea"/>
                          <a:cs typeface="+mn-cs"/>
                        </a:rPr>
                        <a:t>2 (4.9)</a:t>
                      </a:r>
                    </a:p>
                  </a:txBody>
                  <a:tcPr marL="68580" marR="68580" marT="468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n-lt"/>
                          <a:ea typeface="+mn-ea"/>
                          <a:cs typeface="+mn-cs"/>
                        </a:rPr>
                        <a:t>6 (14.6)</a:t>
                      </a:r>
                    </a:p>
                  </a:txBody>
                  <a:tcPr marL="68580" marR="68580" marT="468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53077059"/>
                  </a:ext>
                </a:extLst>
              </a:tr>
              <a:tr h="290321">
                <a:tc>
                  <a:txBody>
                    <a:bodyPr/>
                    <a:lstStyle/>
                    <a:p>
                      <a:pPr marL="0" marR="0" lvl="0" indent="0" algn="l" defTabSz="914400" rtl="0" eaLnBrk="1" fontAlgn="auto" latinLnBrk="0" hangingPunct="1">
                        <a:lnSpc>
                          <a:spcPct val="90000"/>
                        </a:lnSpc>
                        <a:spcBef>
                          <a:spcPts val="0"/>
                        </a:spcBef>
                        <a:spcAft>
                          <a:spcPts val="200"/>
                        </a:spcAft>
                        <a:buClrTx/>
                        <a:buSzTx/>
                        <a:buFontTx/>
                        <a:buNone/>
                        <a:tabLst/>
                        <a:defRPr/>
                      </a:pPr>
                      <a:r>
                        <a:rPr lang="en-US" sz="1400" b="1" kern="1200" noProof="0" dirty="0">
                          <a:solidFill>
                            <a:schemeClr val="tx1"/>
                          </a:solidFill>
                          <a:latin typeface="+mj-lt"/>
                        </a:rPr>
                        <a:t>Non-hematologic TEAEs</a:t>
                      </a:r>
                      <a:endParaRPr lang="en-US" sz="1400" b="1" kern="1200" noProof="0" dirty="0">
                        <a:solidFill>
                          <a:schemeClr val="tx1"/>
                        </a:solidFill>
                        <a:latin typeface="+mj-lt"/>
                        <a:ea typeface="MS Mincho"/>
                        <a:cs typeface="ArialMT"/>
                      </a:endParaRPr>
                    </a:p>
                  </a:txBody>
                  <a:tcPr marL="121888" marR="121888" marT="45708" marB="457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400" b="0" noProof="0" dirty="0">
                        <a:solidFill>
                          <a:schemeClr val="tx1"/>
                        </a:solidFill>
                        <a:effectLst/>
                        <a:latin typeface="+mj-lt"/>
                        <a:ea typeface="Times New Roman"/>
                        <a:cs typeface="Palatino Linotype"/>
                      </a:endParaRPr>
                    </a:p>
                  </a:txBody>
                  <a:tcPr marL="91416" marR="9141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8895" rtl="0" eaLnBrk="1" fontAlgn="auto" latinLnBrk="0" hangingPunct="1">
                        <a:lnSpc>
                          <a:spcPct val="90000"/>
                        </a:lnSpc>
                        <a:spcBef>
                          <a:spcPts val="0"/>
                        </a:spcBef>
                        <a:spcAft>
                          <a:spcPts val="0"/>
                        </a:spcAft>
                        <a:buClrTx/>
                        <a:buSzTx/>
                        <a:buFontTx/>
                        <a:buNone/>
                        <a:tabLst>
                          <a:tab pos="536575" algn="dec"/>
                        </a:tabLst>
                        <a:defRPr/>
                      </a:pPr>
                      <a:endParaRPr lang="en-US" sz="1400" b="0" kern="1200" noProof="0" dirty="0">
                        <a:solidFill>
                          <a:schemeClr val="tx1"/>
                        </a:solidFill>
                        <a:effectLst/>
                        <a:latin typeface="+mj-lt"/>
                        <a:ea typeface="+mn-ea"/>
                        <a:cs typeface="+mn-cs"/>
                      </a:endParaRPr>
                    </a:p>
                  </a:txBody>
                  <a:tcPr marL="91416" marR="9141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8895" rtl="0" eaLnBrk="1" fontAlgn="auto" latinLnBrk="0" hangingPunct="1">
                        <a:lnSpc>
                          <a:spcPct val="90000"/>
                        </a:lnSpc>
                        <a:spcBef>
                          <a:spcPts val="0"/>
                        </a:spcBef>
                        <a:spcAft>
                          <a:spcPts val="0"/>
                        </a:spcAft>
                        <a:buClrTx/>
                        <a:buSzTx/>
                        <a:buFontTx/>
                        <a:buNone/>
                        <a:tabLst>
                          <a:tab pos="536575" algn="dec"/>
                        </a:tabLst>
                        <a:defRPr/>
                      </a:pPr>
                      <a:endParaRPr lang="en-US" sz="1400" b="0" kern="1200" noProof="0" dirty="0">
                        <a:solidFill>
                          <a:schemeClr val="tx1"/>
                        </a:solidFill>
                        <a:effectLst/>
                        <a:latin typeface="+mn-lt"/>
                        <a:ea typeface="+mn-ea"/>
                        <a:cs typeface="+mn-cs"/>
                      </a:endParaRPr>
                    </a:p>
                  </a:txBody>
                  <a:tcPr marL="91416" marR="9141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10008"/>
                  </a:ext>
                </a:extLst>
              </a:tr>
              <a:tr h="290321">
                <a:tc>
                  <a:txBody>
                    <a:bodyPr/>
                    <a:lstStyle/>
                    <a:p>
                      <a:pPr marL="174625" marR="0" lvl="0" indent="-174625" algn="l" defTabSz="914400" rtl="0" eaLnBrk="1" fontAlgn="auto" latinLnBrk="0" hangingPunct="1">
                        <a:lnSpc>
                          <a:spcPct val="90000"/>
                        </a:lnSpc>
                        <a:spcBef>
                          <a:spcPts val="0"/>
                        </a:spcBef>
                        <a:spcAft>
                          <a:spcPts val="200"/>
                        </a:spcAft>
                        <a:buClrTx/>
                        <a:buSzTx/>
                        <a:buFontTx/>
                        <a:buNone/>
                        <a:tabLst/>
                        <a:defRPr/>
                      </a:pPr>
                      <a:r>
                        <a:rPr lang="en-US" sz="1400" b="0" kern="1200" noProof="0" dirty="0">
                          <a:solidFill>
                            <a:schemeClr val="tx1"/>
                          </a:solidFill>
                          <a:latin typeface="+mj-lt"/>
                          <a:ea typeface="+mn-ea"/>
                          <a:cs typeface="+mn-cs"/>
                        </a:rPr>
                        <a:t>	Fatigue</a:t>
                      </a:r>
                    </a:p>
                  </a:txBody>
                  <a:tcPr marL="121888" marR="121888" marT="45708" marB="457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j-lt"/>
                          <a:ea typeface="+mn-ea"/>
                          <a:cs typeface="+mn-cs"/>
                        </a:rPr>
                        <a:t>15 (36.6)</a:t>
                      </a:r>
                    </a:p>
                  </a:txBody>
                  <a:tcPr marT="12192" marB="1219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j-lt"/>
                          <a:ea typeface="+mn-ea"/>
                          <a:cs typeface="+mn-cs"/>
                        </a:rPr>
                        <a:t>2 (4.9)</a:t>
                      </a:r>
                    </a:p>
                  </a:txBody>
                  <a:tcPr marL="68400" marR="684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n-lt"/>
                          <a:ea typeface="+mn-ea"/>
                          <a:cs typeface="+mn-cs"/>
                        </a:rPr>
                        <a:t>0</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10012"/>
                  </a:ext>
                </a:extLst>
              </a:tr>
              <a:tr h="290321">
                <a:tc>
                  <a:txBody>
                    <a:bodyPr/>
                    <a:lstStyle/>
                    <a:p>
                      <a:pPr marL="174625" marR="0" lvl="0" indent="-174625" algn="l" defTabSz="914400" rtl="0" eaLnBrk="1" fontAlgn="auto" latinLnBrk="0" hangingPunct="1">
                        <a:lnSpc>
                          <a:spcPct val="90000"/>
                        </a:lnSpc>
                        <a:spcBef>
                          <a:spcPts val="0"/>
                        </a:spcBef>
                        <a:spcAft>
                          <a:spcPts val="200"/>
                        </a:spcAft>
                        <a:buClrTx/>
                        <a:buSzTx/>
                        <a:buFontTx/>
                        <a:buNone/>
                        <a:tabLst/>
                        <a:defRPr/>
                      </a:pPr>
                      <a:r>
                        <a:rPr lang="en-US" sz="1400" b="0" kern="1200" noProof="0" dirty="0">
                          <a:solidFill>
                            <a:schemeClr val="tx1"/>
                          </a:solidFill>
                          <a:latin typeface="+mj-lt"/>
                          <a:ea typeface="+mn-ea"/>
                          <a:cs typeface="+mn-cs"/>
                        </a:rPr>
                        <a:t>	Diarrhea </a:t>
                      </a:r>
                    </a:p>
                  </a:txBody>
                  <a:tcPr marL="121888" marR="121888" marT="45708" marB="457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j-lt"/>
                          <a:ea typeface="+mn-ea"/>
                          <a:cs typeface="+mn-cs"/>
                        </a:rPr>
                        <a:t>10 (24.4)</a:t>
                      </a:r>
                    </a:p>
                  </a:txBody>
                  <a:tcPr marT="12192" marB="1219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j-lt"/>
                          <a:ea typeface="+mn-ea"/>
                          <a:cs typeface="+mn-cs"/>
                        </a:rPr>
                        <a:t>1 (2.4)</a:t>
                      </a:r>
                    </a:p>
                  </a:txBody>
                  <a:tcPr marL="68400" marR="684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n-lt"/>
                          <a:ea typeface="+mn-ea"/>
                          <a:cs typeface="+mn-cs"/>
                        </a:rPr>
                        <a:t>0</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460969099"/>
                  </a:ext>
                </a:extLst>
              </a:tr>
              <a:tr h="290321">
                <a:tc>
                  <a:txBody>
                    <a:bodyPr/>
                    <a:lstStyle/>
                    <a:p>
                      <a:pPr marL="174625" marR="0" lvl="0" indent="-174625" algn="l" defTabSz="914400" rtl="0" eaLnBrk="1" fontAlgn="auto" latinLnBrk="0" hangingPunct="1">
                        <a:lnSpc>
                          <a:spcPct val="90000"/>
                        </a:lnSpc>
                        <a:spcBef>
                          <a:spcPts val="0"/>
                        </a:spcBef>
                        <a:spcAft>
                          <a:spcPts val="200"/>
                        </a:spcAft>
                        <a:buClrTx/>
                        <a:buSzTx/>
                        <a:buFontTx/>
                        <a:buNone/>
                        <a:tabLst/>
                        <a:defRPr/>
                      </a:pPr>
                      <a:r>
                        <a:rPr lang="en-US" sz="1400" b="0" kern="1200" noProof="0" dirty="0">
                          <a:solidFill>
                            <a:schemeClr val="tx1"/>
                          </a:solidFill>
                          <a:latin typeface="+mj-lt"/>
                          <a:ea typeface="+mn-ea"/>
                          <a:cs typeface="+mn-cs"/>
                        </a:rPr>
                        <a:t>	Constipation</a:t>
                      </a:r>
                    </a:p>
                  </a:txBody>
                  <a:tcPr marL="121888" marR="121888" marT="45708" marB="457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8895" rtl="0" eaLnBrk="1" fontAlgn="auto" latinLnBrk="0" hangingPunct="1">
                        <a:lnSpc>
                          <a:spcPct val="90000"/>
                        </a:lnSpc>
                        <a:spcBef>
                          <a:spcPts val="0"/>
                        </a:spcBef>
                        <a:spcAft>
                          <a:spcPts val="0"/>
                        </a:spcAft>
                        <a:buClrTx/>
                        <a:buSzTx/>
                        <a:buFontTx/>
                        <a:buNone/>
                        <a:tabLst>
                          <a:tab pos="536575" algn="dec"/>
                        </a:tabLst>
                        <a:defRPr/>
                      </a:pPr>
                      <a:r>
                        <a:rPr lang="en-US" sz="1400" b="0" kern="1200" noProof="0" dirty="0">
                          <a:solidFill>
                            <a:schemeClr val="tx1"/>
                          </a:solidFill>
                          <a:effectLst/>
                          <a:latin typeface="+mj-lt"/>
                          <a:ea typeface="+mn-ea"/>
                          <a:cs typeface="+mn-cs"/>
                        </a:rPr>
                        <a:t>10 (24.4)</a:t>
                      </a:r>
                    </a:p>
                  </a:txBody>
                  <a:tcPr marT="12192" marB="1219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8895" rtl="0" eaLnBrk="1" fontAlgn="auto" latinLnBrk="0" hangingPunct="1">
                        <a:lnSpc>
                          <a:spcPct val="90000"/>
                        </a:lnSpc>
                        <a:spcBef>
                          <a:spcPts val="0"/>
                        </a:spcBef>
                        <a:spcAft>
                          <a:spcPts val="0"/>
                        </a:spcAft>
                        <a:buClrTx/>
                        <a:buSzTx/>
                        <a:buFontTx/>
                        <a:buNone/>
                        <a:tabLst>
                          <a:tab pos="536575" algn="dec"/>
                        </a:tabLst>
                        <a:defRPr/>
                      </a:pPr>
                      <a:r>
                        <a:rPr lang="en-US" sz="1400" b="0" kern="1200" noProof="0" dirty="0">
                          <a:solidFill>
                            <a:schemeClr val="tx1"/>
                          </a:solidFill>
                          <a:effectLst/>
                          <a:latin typeface="+mj-lt"/>
                          <a:ea typeface="+mn-ea"/>
                          <a:cs typeface="+mn-cs"/>
                        </a:rPr>
                        <a:t>0</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8895" rtl="0" eaLnBrk="1" fontAlgn="auto" latinLnBrk="0" hangingPunct="1">
                        <a:lnSpc>
                          <a:spcPct val="90000"/>
                        </a:lnSpc>
                        <a:spcBef>
                          <a:spcPts val="0"/>
                        </a:spcBef>
                        <a:spcAft>
                          <a:spcPts val="0"/>
                        </a:spcAft>
                        <a:buClrTx/>
                        <a:buSzTx/>
                        <a:buFontTx/>
                        <a:buNone/>
                        <a:tabLst>
                          <a:tab pos="536575" algn="dec"/>
                        </a:tabLst>
                        <a:defRPr/>
                      </a:pPr>
                      <a:r>
                        <a:rPr lang="en-US" sz="1400" b="0" kern="1200" noProof="0" dirty="0">
                          <a:solidFill>
                            <a:schemeClr val="tx1"/>
                          </a:solidFill>
                          <a:effectLst/>
                          <a:latin typeface="+mn-lt"/>
                          <a:ea typeface="+mn-ea"/>
                          <a:cs typeface="+mn-cs"/>
                        </a:rPr>
                        <a:t>0</a:t>
                      </a:r>
                    </a:p>
                  </a:txBody>
                  <a:tcPr marL="97200" marR="972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3190599147"/>
                  </a:ext>
                </a:extLst>
              </a:tr>
              <a:tr h="290321">
                <a:tc>
                  <a:txBody>
                    <a:bodyPr/>
                    <a:lstStyle/>
                    <a:p>
                      <a:pPr marL="174625" marR="0" lvl="0" indent="-174625" algn="l" defTabSz="914400" rtl="0" eaLnBrk="1" fontAlgn="auto" latinLnBrk="0" hangingPunct="1">
                        <a:lnSpc>
                          <a:spcPct val="90000"/>
                        </a:lnSpc>
                        <a:spcBef>
                          <a:spcPts val="0"/>
                        </a:spcBef>
                        <a:spcAft>
                          <a:spcPts val="200"/>
                        </a:spcAft>
                        <a:buClrTx/>
                        <a:buSzTx/>
                        <a:buFontTx/>
                        <a:buNone/>
                        <a:tabLst/>
                        <a:defRPr/>
                      </a:pPr>
                      <a:r>
                        <a:rPr lang="en-US" sz="1400" b="0" kern="1200" noProof="0" dirty="0">
                          <a:solidFill>
                            <a:schemeClr val="tx1"/>
                          </a:solidFill>
                          <a:latin typeface="+mj-lt"/>
                          <a:ea typeface="+mn-ea"/>
                          <a:cs typeface="+mn-cs"/>
                        </a:rPr>
                        <a:t>	Arthralgia</a:t>
                      </a:r>
                      <a:endParaRPr lang="en-US" sz="1400" b="0" kern="1200" baseline="30000" noProof="0" dirty="0">
                        <a:solidFill>
                          <a:schemeClr val="tx1"/>
                        </a:solidFill>
                        <a:latin typeface="+mj-lt"/>
                        <a:ea typeface="+mn-ea"/>
                        <a:cs typeface="+mn-cs"/>
                      </a:endParaRPr>
                    </a:p>
                  </a:txBody>
                  <a:tcPr marL="121888" marR="121888" marT="45708" marB="457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1218895" rtl="0" eaLnBrk="1" fontAlgn="auto" latinLnBrk="0" hangingPunct="1">
                        <a:lnSpc>
                          <a:spcPct val="90000"/>
                        </a:lnSpc>
                        <a:spcBef>
                          <a:spcPts val="0"/>
                        </a:spcBef>
                        <a:spcAft>
                          <a:spcPts val="0"/>
                        </a:spcAft>
                        <a:buClrTx/>
                        <a:buSzTx/>
                        <a:buFontTx/>
                        <a:buNone/>
                        <a:tabLst>
                          <a:tab pos="536575" algn="dec"/>
                        </a:tabLst>
                        <a:defRPr/>
                      </a:pPr>
                      <a:r>
                        <a:rPr lang="en-US" sz="1400" b="0" kern="1200" noProof="0" dirty="0">
                          <a:solidFill>
                            <a:schemeClr val="tx1"/>
                          </a:solidFill>
                          <a:effectLst/>
                          <a:latin typeface="+mj-lt"/>
                          <a:ea typeface="+mn-ea"/>
                          <a:cs typeface="+mn-cs"/>
                        </a:rPr>
                        <a:t>9 (22.0)</a:t>
                      </a:r>
                    </a:p>
                  </a:txBody>
                  <a:tcPr marT="12192" marB="1219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1218895" rtl="0" eaLnBrk="1" fontAlgn="auto" latinLnBrk="0" hangingPunct="1">
                        <a:lnSpc>
                          <a:spcPct val="90000"/>
                        </a:lnSpc>
                        <a:spcBef>
                          <a:spcPts val="0"/>
                        </a:spcBef>
                        <a:spcAft>
                          <a:spcPts val="0"/>
                        </a:spcAft>
                        <a:buClrTx/>
                        <a:buSzTx/>
                        <a:buFontTx/>
                        <a:buNone/>
                        <a:tabLst>
                          <a:tab pos="536575" algn="dec"/>
                        </a:tabLst>
                        <a:defRPr/>
                      </a:pPr>
                      <a:r>
                        <a:rPr lang="en-US" sz="1400" b="0" kern="1200" noProof="0" dirty="0">
                          <a:solidFill>
                            <a:schemeClr val="tx1"/>
                          </a:solidFill>
                          <a:effectLst/>
                          <a:latin typeface="+mj-lt"/>
                          <a:ea typeface="+mn-ea"/>
                          <a:cs typeface="+mn-cs"/>
                        </a:rPr>
                        <a:t>1 (2.4)</a:t>
                      </a:r>
                    </a:p>
                  </a:txBody>
                  <a:tcPr marL="68400" marR="684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1218895" rtl="0" eaLnBrk="1" fontAlgn="auto" latinLnBrk="0" hangingPunct="1">
                        <a:lnSpc>
                          <a:spcPct val="90000"/>
                        </a:lnSpc>
                        <a:spcBef>
                          <a:spcPts val="0"/>
                        </a:spcBef>
                        <a:spcAft>
                          <a:spcPts val="0"/>
                        </a:spcAft>
                        <a:buClrTx/>
                        <a:buSzTx/>
                        <a:buFontTx/>
                        <a:buNone/>
                        <a:tabLst>
                          <a:tab pos="536575" algn="dec"/>
                        </a:tabLst>
                        <a:defRPr/>
                      </a:pPr>
                      <a:r>
                        <a:rPr lang="en-US" sz="1400" b="0" kern="1200" noProof="0" dirty="0">
                          <a:solidFill>
                            <a:schemeClr val="tx1"/>
                          </a:solidFill>
                          <a:effectLst/>
                          <a:latin typeface="+mn-lt"/>
                          <a:ea typeface="+mn-ea"/>
                          <a:cs typeface="+mn-cs"/>
                        </a:rPr>
                        <a:t>0</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73188872"/>
                  </a:ext>
                </a:extLst>
              </a:tr>
              <a:tr h="268491">
                <a:tc>
                  <a:txBody>
                    <a:bodyPr/>
                    <a:lstStyle/>
                    <a:p>
                      <a:pPr marL="0" marR="0" algn="just">
                        <a:spcBef>
                          <a:spcPts val="300"/>
                        </a:spcBef>
                        <a:spcAft>
                          <a:spcPts val="300"/>
                        </a:spcAft>
                      </a:pPr>
                      <a:r>
                        <a:rPr lang="en-US" sz="1400" b="1" kern="1200" noProof="0" dirty="0">
                          <a:solidFill>
                            <a:schemeClr val="tx1"/>
                          </a:solidFill>
                          <a:latin typeface="+mj-lt"/>
                          <a:ea typeface="+mn-ea"/>
                          <a:cs typeface="+mn-cs"/>
                        </a:rPr>
                        <a:t>Infections</a:t>
                      </a:r>
                    </a:p>
                  </a:txBody>
                  <a:tcPr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8895" rtl="0" eaLnBrk="1" fontAlgn="auto" latinLnBrk="0" hangingPunct="1">
                        <a:lnSpc>
                          <a:spcPct val="90000"/>
                        </a:lnSpc>
                        <a:spcBef>
                          <a:spcPts val="0"/>
                        </a:spcBef>
                        <a:spcAft>
                          <a:spcPts val="0"/>
                        </a:spcAft>
                        <a:buClrTx/>
                        <a:buSzTx/>
                        <a:buFontTx/>
                        <a:buNone/>
                        <a:tabLst>
                          <a:tab pos="536575" algn="dec"/>
                        </a:tabLst>
                        <a:defRPr/>
                      </a:pPr>
                      <a:r>
                        <a:rPr lang="en-US" sz="1400" b="0" kern="1200" noProof="0" dirty="0">
                          <a:solidFill>
                            <a:schemeClr val="tx1"/>
                          </a:solidFill>
                          <a:effectLst/>
                          <a:latin typeface="+mj-lt"/>
                          <a:ea typeface="+mn-ea"/>
                          <a:cs typeface="+mn-cs"/>
                        </a:rPr>
                        <a:t>21 (51.2)</a:t>
                      </a:r>
                    </a:p>
                  </a:txBody>
                  <a:tcPr marT="12192" marB="1219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j-lt"/>
                          <a:ea typeface="+mn-ea"/>
                          <a:cs typeface="+mn-cs"/>
                        </a:rPr>
                        <a:t>8 (19.5)</a:t>
                      </a:r>
                    </a:p>
                  </a:txBody>
                  <a:tcPr marL="68400" marR="684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n-lt"/>
                          <a:ea typeface="+mn-ea"/>
                          <a:cs typeface="+mn-cs"/>
                        </a:rPr>
                        <a:t>2 (4.9)</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10013"/>
                  </a:ext>
                </a:extLst>
              </a:tr>
              <a:tr h="246636">
                <a:tc>
                  <a:txBody>
                    <a:bodyPr/>
                    <a:lstStyle/>
                    <a:p>
                      <a:pPr marL="174625" marR="0" lvl="0" indent="-174625" algn="l" defTabSz="914400" rtl="0" eaLnBrk="1" fontAlgn="auto" latinLnBrk="0" hangingPunct="1">
                        <a:lnSpc>
                          <a:spcPct val="90000"/>
                        </a:lnSpc>
                        <a:spcBef>
                          <a:spcPts val="0"/>
                        </a:spcBef>
                        <a:spcAft>
                          <a:spcPts val="200"/>
                        </a:spcAft>
                        <a:buClrTx/>
                        <a:buSzTx/>
                        <a:buFontTx/>
                        <a:buNone/>
                        <a:tabLst/>
                        <a:defRPr/>
                      </a:pPr>
                      <a:r>
                        <a:rPr lang="en-US" sz="1400" b="0" kern="1200" noProof="0" dirty="0">
                          <a:solidFill>
                            <a:schemeClr val="tx1"/>
                          </a:solidFill>
                          <a:latin typeface="+mj-lt"/>
                          <a:ea typeface="+mn-ea"/>
                          <a:cs typeface="+mn-cs"/>
                        </a:rPr>
                        <a:t>	Pneumonia</a:t>
                      </a:r>
                      <a:r>
                        <a:rPr lang="en-US" sz="1400" b="0" kern="1200" baseline="30000" noProof="0" dirty="0">
                          <a:solidFill>
                            <a:schemeClr val="tx1"/>
                          </a:solidFill>
                          <a:latin typeface="+mj-lt"/>
                          <a:ea typeface="+mn-ea"/>
                          <a:cs typeface="+mn-cs"/>
                        </a:rPr>
                        <a:t>b</a:t>
                      </a:r>
                    </a:p>
                  </a:txBody>
                  <a:tcPr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1218895" rtl="0" eaLnBrk="1" fontAlgn="auto" latinLnBrk="0" hangingPunct="1">
                        <a:lnSpc>
                          <a:spcPct val="90000"/>
                        </a:lnSpc>
                        <a:spcBef>
                          <a:spcPts val="0"/>
                        </a:spcBef>
                        <a:spcAft>
                          <a:spcPts val="0"/>
                        </a:spcAft>
                        <a:buClrTx/>
                        <a:buSzTx/>
                        <a:buFontTx/>
                        <a:buNone/>
                        <a:tabLst>
                          <a:tab pos="536575" algn="dec"/>
                        </a:tabLst>
                        <a:defRPr/>
                      </a:pPr>
                      <a:r>
                        <a:rPr lang="en-US" sz="1400" b="0" kern="1200" noProof="0" dirty="0">
                          <a:solidFill>
                            <a:schemeClr val="tx1"/>
                          </a:solidFill>
                          <a:effectLst/>
                          <a:latin typeface="+mj-lt"/>
                          <a:ea typeface="+mn-ea"/>
                          <a:cs typeface="+mn-cs"/>
                        </a:rPr>
                        <a:t>11 (26.8)</a:t>
                      </a:r>
                    </a:p>
                  </a:txBody>
                  <a:tcPr marT="12192" marB="1219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j-lt"/>
                          <a:ea typeface="+mn-ea"/>
                          <a:cs typeface="+mn-cs"/>
                        </a:rPr>
                        <a:t>7 (17.1)</a:t>
                      </a:r>
                    </a:p>
                  </a:txBody>
                  <a:tcPr marL="68400" marR="684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n-lt"/>
                          <a:ea typeface="+mn-ea"/>
                          <a:cs typeface="+mn-cs"/>
                        </a:rPr>
                        <a:t>1 (2.4)</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10014"/>
                  </a:ext>
                </a:extLst>
              </a:tr>
              <a:tr h="246636">
                <a:tc>
                  <a:txBody>
                    <a:bodyPr/>
                    <a:lstStyle/>
                    <a:p>
                      <a:pPr marL="174625" marR="0" lvl="0" indent="-174625" algn="l" defTabSz="914400" rtl="0" eaLnBrk="1" fontAlgn="auto" latinLnBrk="0" hangingPunct="1">
                        <a:lnSpc>
                          <a:spcPct val="90000"/>
                        </a:lnSpc>
                        <a:spcBef>
                          <a:spcPts val="0"/>
                        </a:spcBef>
                        <a:spcAft>
                          <a:spcPts val="200"/>
                        </a:spcAft>
                        <a:buClrTx/>
                        <a:buSzTx/>
                        <a:buFontTx/>
                        <a:buNone/>
                        <a:tabLst/>
                        <a:defRPr/>
                      </a:pPr>
                      <a:r>
                        <a:rPr lang="en-US" sz="1400" b="0" kern="1200" noProof="0" dirty="0">
                          <a:solidFill>
                            <a:schemeClr val="tx1"/>
                          </a:solidFill>
                          <a:latin typeface="+mj-lt"/>
                          <a:ea typeface="+mn-ea"/>
                          <a:cs typeface="+mn-cs"/>
                        </a:rPr>
                        <a:t>	COVID-19</a:t>
                      </a:r>
                      <a:endParaRPr lang="en-US" sz="1400" b="0" kern="1200" baseline="30000" noProof="0" dirty="0">
                        <a:solidFill>
                          <a:schemeClr val="tx1"/>
                        </a:solidFill>
                        <a:latin typeface="+mj-lt"/>
                        <a:ea typeface="+mn-ea"/>
                        <a:cs typeface="+mn-cs"/>
                      </a:endParaRPr>
                    </a:p>
                  </a:txBody>
                  <a:tcPr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1218895" rtl="0" eaLnBrk="1" fontAlgn="auto" latinLnBrk="0" hangingPunct="1">
                        <a:lnSpc>
                          <a:spcPct val="90000"/>
                        </a:lnSpc>
                        <a:spcBef>
                          <a:spcPts val="0"/>
                        </a:spcBef>
                        <a:spcAft>
                          <a:spcPts val="0"/>
                        </a:spcAft>
                        <a:buClrTx/>
                        <a:buSzTx/>
                        <a:buFontTx/>
                        <a:buNone/>
                        <a:tabLst>
                          <a:tab pos="536575" algn="dec"/>
                        </a:tabLst>
                        <a:defRPr/>
                      </a:pPr>
                      <a:r>
                        <a:rPr lang="en-US" sz="1400" b="0" kern="1200" noProof="0" dirty="0">
                          <a:solidFill>
                            <a:schemeClr val="tx1"/>
                          </a:solidFill>
                          <a:effectLst/>
                          <a:latin typeface="+mj-lt"/>
                          <a:ea typeface="+mn-ea"/>
                          <a:cs typeface="+mn-cs"/>
                        </a:rPr>
                        <a:t>2 (4.9)</a:t>
                      </a:r>
                    </a:p>
                  </a:txBody>
                  <a:tcPr marT="12192" marB="1219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j-lt"/>
                          <a:ea typeface="+mn-ea"/>
                          <a:cs typeface="+mn-cs"/>
                        </a:rPr>
                        <a:t>0</a:t>
                      </a:r>
                    </a:p>
                  </a:txBody>
                  <a:tcPr marL="68400" marR="684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defTabSz="1218895" rtl="0" eaLnBrk="1" latinLnBrk="0" hangingPunct="1">
                        <a:lnSpc>
                          <a:spcPct val="90000"/>
                        </a:lnSpc>
                        <a:spcBef>
                          <a:spcPts val="0"/>
                        </a:spcBef>
                        <a:spcAft>
                          <a:spcPts val="0"/>
                        </a:spcAft>
                        <a:tabLst>
                          <a:tab pos="536575" algn="dec"/>
                        </a:tabLst>
                      </a:pPr>
                      <a:r>
                        <a:rPr lang="en-US" sz="1400" b="0" kern="1200" noProof="0" dirty="0">
                          <a:solidFill>
                            <a:schemeClr val="tx1"/>
                          </a:solidFill>
                          <a:effectLst/>
                          <a:latin typeface="+mn-lt"/>
                          <a:ea typeface="+mn-ea"/>
                          <a:cs typeface="+mn-cs"/>
                        </a:rPr>
                        <a:t>0</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38700042"/>
                  </a:ext>
                </a:extLst>
              </a:tr>
            </a:tbl>
          </a:graphicData>
        </a:graphic>
      </p:graphicFrame>
      <p:sp>
        <p:nvSpPr>
          <p:cNvPr id="6" name="Footer Placeholder 5">
            <a:extLst>
              <a:ext uri="{FF2B5EF4-FFF2-40B4-BE49-F238E27FC236}">
                <a16:creationId xmlns:a16="http://schemas.microsoft.com/office/drawing/2014/main" id="{B32A0BB0-1442-B4AD-D783-4C4B0EB8BAC7}"/>
              </a:ext>
            </a:extLst>
          </p:cNvPr>
          <p:cNvSpPr>
            <a:spLocks noGrp="1"/>
          </p:cNvSpPr>
          <p:nvPr>
            <p:ph type="ftr" sz="quarter" idx="3"/>
          </p:nvPr>
        </p:nvSpPr>
        <p:spPr/>
        <p:txBody>
          <a:bodyPr/>
          <a:lstStyle/>
          <a:p>
            <a:r>
              <a:rPr lang="en-US" sz="1000" baseline="30000" dirty="0" err="1"/>
              <a:t>a</a:t>
            </a:r>
            <a:r>
              <a:rPr lang="en-US" sz="1000" dirty="0" err="1"/>
              <a:t>Data</a:t>
            </a:r>
            <a:r>
              <a:rPr lang="en-US" sz="1000" dirty="0"/>
              <a:t> cutoff: August 1, 2022; </a:t>
            </a:r>
            <a:r>
              <a:rPr lang="en-US" sz="1000" baseline="30000" dirty="0" err="1"/>
              <a:t>b</a:t>
            </a:r>
            <a:r>
              <a:rPr lang="en-US" sz="1000" dirty="0" err="1"/>
              <a:t>Includes</a:t>
            </a:r>
            <a:r>
              <a:rPr lang="en-US" sz="1000" dirty="0"/>
              <a:t> viral pneumonia, bacterial pneumonia, COVID-19 pneumonia, Pneumocystis </a:t>
            </a:r>
            <a:r>
              <a:rPr lang="en-US" sz="1000" dirty="0" err="1"/>
              <a:t>jirovecii</a:t>
            </a:r>
            <a:r>
              <a:rPr lang="en-US" sz="1000" dirty="0"/>
              <a:t> pneumonia, and pseudomonal pneumonia.</a:t>
            </a:r>
            <a:br>
              <a:rPr lang="en-US" sz="1000" dirty="0"/>
            </a:br>
            <a:r>
              <a:rPr lang="en-US" sz="1000" dirty="0"/>
              <a:t>COVID-19, coronavirus disease 2019; </a:t>
            </a:r>
            <a:r>
              <a:rPr lang="en-US" sz="1000" dirty="0" err="1"/>
              <a:t>TEAE</a:t>
            </a:r>
            <a:r>
              <a:rPr lang="en-US" sz="1000" dirty="0"/>
              <a:t>, treatment-emergent adverse event.</a:t>
            </a:r>
          </a:p>
        </p:txBody>
      </p:sp>
      <p:sp>
        <p:nvSpPr>
          <p:cNvPr id="9" name="Rectangle 8">
            <a:extLst>
              <a:ext uri="{FF2B5EF4-FFF2-40B4-BE49-F238E27FC236}">
                <a16:creationId xmlns:a16="http://schemas.microsoft.com/office/drawing/2014/main" id="{EA94FEAF-9F83-CEEA-284E-6F159A33253B}"/>
              </a:ext>
            </a:extLst>
          </p:cNvPr>
          <p:cNvSpPr/>
          <p:nvPr/>
        </p:nvSpPr>
        <p:spPr>
          <a:xfrm>
            <a:off x="5783580" y="2035200"/>
            <a:ext cx="4549494" cy="196530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18635795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10935"/>
            <a:ext cx="10744200" cy="921035"/>
          </a:xfrm>
        </p:spPr>
        <p:txBody>
          <a:bodyPr>
            <a:normAutofit/>
          </a:bodyPr>
          <a:lstStyle/>
          <a:p>
            <a:r>
              <a:rPr lang="en-US" sz="2400" dirty="0"/>
              <a:t>Response </a:t>
            </a:r>
            <a:br>
              <a:rPr lang="en-US" sz="2400" dirty="0"/>
            </a:br>
            <a:r>
              <a:rPr lang="en-US" sz="2400" dirty="0"/>
              <a:t>Cohort I (anti-BCMA-exposed cohort)</a:t>
            </a:r>
          </a:p>
        </p:txBody>
      </p:sp>
      <p:sp>
        <p:nvSpPr>
          <p:cNvPr id="8" name="Content Placeholder 4">
            <a:extLst>
              <a:ext uri="{FF2B5EF4-FFF2-40B4-BE49-F238E27FC236}">
                <a16:creationId xmlns:a16="http://schemas.microsoft.com/office/drawing/2014/main" id="{0C8603C1-C384-4474-8601-1443689E933A}"/>
              </a:ext>
            </a:extLst>
          </p:cNvPr>
          <p:cNvSpPr txBox="1">
            <a:spLocks/>
          </p:cNvSpPr>
          <p:nvPr/>
        </p:nvSpPr>
        <p:spPr>
          <a:xfrm>
            <a:off x="378462" y="5591550"/>
            <a:ext cx="11634862" cy="628648"/>
          </a:xfrm>
          <a:prstGeom prst="rect">
            <a:avLst/>
          </a:prstGeom>
        </p:spPr>
        <p:txBody>
          <a:bodyPr/>
          <a:lstStyle>
            <a:lvl1pPr marL="0" indent="0" algn="l" defTabSz="1219170" rtl="0" eaLnBrk="1" latinLnBrk="0" hangingPunct="1">
              <a:lnSpc>
                <a:spcPct val="90000"/>
              </a:lnSpc>
              <a:spcBef>
                <a:spcPts val="600"/>
              </a:spcBef>
              <a:spcAft>
                <a:spcPts val="600"/>
              </a:spcAft>
              <a:buClr>
                <a:schemeClr val="tx2"/>
              </a:buClr>
              <a:buFont typeface="Arial" panose="020B0604020202020204" pitchFamily="34" charset="0"/>
              <a:buNone/>
              <a:defRPr sz="2400" b="0" kern="1200">
                <a:solidFill>
                  <a:schemeClr val="tx1"/>
                </a:solidFill>
                <a:latin typeface="+mn-lt"/>
                <a:ea typeface="+mn-ea"/>
                <a:cs typeface="+mn-cs"/>
              </a:defRPr>
            </a:lvl1pPr>
            <a:lvl2pPr marL="219075" indent="-219075" algn="l" defTabSz="1219170" rtl="0" eaLnBrk="1" latinLnBrk="0" hangingPunct="1">
              <a:lnSpc>
                <a:spcPct val="90000"/>
              </a:lnSpc>
              <a:spcBef>
                <a:spcPts val="0"/>
              </a:spcBef>
              <a:spcAft>
                <a:spcPts val="600"/>
              </a:spcAft>
              <a:buClr>
                <a:schemeClr val="tx2"/>
              </a:buClr>
              <a:buFont typeface="Arial" panose="020B0604020202020204" pitchFamily="34" charset="0"/>
              <a:buChar char="•"/>
              <a:defRPr sz="2000" kern="1200">
                <a:solidFill>
                  <a:schemeClr val="tx1"/>
                </a:solidFill>
                <a:latin typeface="Trebuchet MS" panose="020B0603020202020204" pitchFamily="34" charset="0"/>
                <a:ea typeface="+mn-ea"/>
                <a:cs typeface="Arial" panose="020B0604020202020204" pitchFamily="34" charset="0"/>
              </a:defRPr>
            </a:lvl2pPr>
            <a:lvl3pPr marL="484188" indent="-250825" algn="l" defTabSz="1219170" rtl="0" eaLnBrk="1" latinLnBrk="0" hangingPunct="1">
              <a:lnSpc>
                <a:spcPct val="90000"/>
              </a:lnSpc>
              <a:spcBef>
                <a:spcPts val="0"/>
              </a:spcBef>
              <a:spcAft>
                <a:spcPts val="600"/>
              </a:spcAft>
              <a:buClr>
                <a:schemeClr val="tx2"/>
              </a:buClr>
              <a:buFont typeface="Arial" panose="020B0604020202020204" pitchFamily="34" charset="0"/>
              <a:buChar char="–"/>
              <a:defRPr sz="1800" kern="1200">
                <a:solidFill>
                  <a:schemeClr val="tx1"/>
                </a:solidFill>
                <a:latin typeface="Trebuchet MS" panose="020B0603020202020204" pitchFamily="34" charset="0"/>
                <a:ea typeface="+mn-ea"/>
                <a:cs typeface="Arial" panose="020B0604020202020204" pitchFamily="34" charset="0"/>
              </a:defRPr>
            </a:lvl3pPr>
            <a:lvl4pPr marL="636588" indent="-161925" algn="l" defTabSz="1219170" rtl="0" eaLnBrk="1" latinLnBrk="0" hangingPunct="1">
              <a:lnSpc>
                <a:spcPct val="90000"/>
              </a:lnSpc>
              <a:spcBef>
                <a:spcPts val="0"/>
              </a:spcBef>
              <a:spcAft>
                <a:spcPts val="600"/>
              </a:spcAft>
              <a:buClr>
                <a:schemeClr val="tx2"/>
              </a:buClr>
              <a:buFont typeface="Arial" panose="020B0604020202020204" pitchFamily="34" charset="0"/>
              <a:buChar char="•"/>
              <a:defRPr sz="1600" kern="1200">
                <a:solidFill>
                  <a:schemeClr val="tx1"/>
                </a:solidFill>
                <a:latin typeface="Trebuchet MS" panose="020B0603020202020204" pitchFamily="34" charset="0"/>
                <a:ea typeface="+mn-ea"/>
                <a:cs typeface="Arial" panose="020B0604020202020204" pitchFamily="34" charset="0"/>
              </a:defRPr>
            </a:lvl4pPr>
            <a:lvl5pPr marL="833438" indent="-182563" algn="l" defTabSz="1219170" rtl="0" eaLnBrk="1" latinLnBrk="0" hangingPunct="1">
              <a:lnSpc>
                <a:spcPct val="90000"/>
              </a:lnSpc>
              <a:spcBef>
                <a:spcPts val="0"/>
              </a:spcBef>
              <a:spcAft>
                <a:spcPts val="600"/>
              </a:spcAft>
              <a:buClr>
                <a:schemeClr val="tx2"/>
              </a:buClr>
              <a:buFont typeface="Arial" panose="020B0604020202020204" pitchFamily="34" charset="0"/>
              <a:buChar char="–"/>
              <a:tabLst/>
              <a:defRPr sz="1400"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pPr marL="285750" indent="-285750">
              <a:lnSpc>
                <a:spcPct val="100000"/>
              </a:lnSpc>
              <a:buFont typeface="Arial" panose="020B0604020202020204" pitchFamily="34" charset="0"/>
              <a:buChar char="•"/>
            </a:pPr>
            <a:r>
              <a:rPr lang="en-US" sz="1800" dirty="0"/>
              <a:t>Median DOR was 7.5 months (95% CI, 3.7–18.4) and median PFS was 2.3 months (95% CI, 2.1–4.2) </a:t>
            </a:r>
            <a:endParaRPr lang="en-US" sz="1800" strike="sngStrike" dirty="0"/>
          </a:p>
        </p:txBody>
      </p:sp>
      <p:grpSp>
        <p:nvGrpSpPr>
          <p:cNvPr id="9" name="Group 8">
            <a:extLst>
              <a:ext uri="{FF2B5EF4-FFF2-40B4-BE49-F238E27FC236}">
                <a16:creationId xmlns:a16="http://schemas.microsoft.com/office/drawing/2014/main" id="{02F7BAAA-3953-418E-B9C4-26B3E89068CD}"/>
              </a:ext>
            </a:extLst>
          </p:cNvPr>
          <p:cNvGrpSpPr/>
          <p:nvPr/>
        </p:nvGrpSpPr>
        <p:grpSpPr>
          <a:xfrm>
            <a:off x="5352068" y="4664197"/>
            <a:ext cx="4620881" cy="575173"/>
            <a:chOff x="3853573" y="4070247"/>
            <a:chExt cx="4620881" cy="575173"/>
          </a:xfrm>
        </p:grpSpPr>
        <p:grpSp>
          <p:nvGrpSpPr>
            <p:cNvPr id="11" name="Group 10">
              <a:extLst>
                <a:ext uri="{FF2B5EF4-FFF2-40B4-BE49-F238E27FC236}">
                  <a16:creationId xmlns:a16="http://schemas.microsoft.com/office/drawing/2014/main" id="{A1504A5B-7548-4A1A-B12E-2E3C791D2E7D}"/>
                </a:ext>
              </a:extLst>
            </p:cNvPr>
            <p:cNvGrpSpPr/>
            <p:nvPr/>
          </p:nvGrpSpPr>
          <p:grpSpPr>
            <a:xfrm>
              <a:off x="3853573" y="4383810"/>
              <a:ext cx="1398849" cy="261610"/>
              <a:chOff x="9781933" y="5506231"/>
              <a:chExt cx="1398849" cy="261610"/>
            </a:xfrm>
          </p:grpSpPr>
          <p:sp>
            <p:nvSpPr>
              <p:cNvPr id="29" name="Rectangle 28">
                <a:extLst>
                  <a:ext uri="{FF2B5EF4-FFF2-40B4-BE49-F238E27FC236}">
                    <a16:creationId xmlns:a16="http://schemas.microsoft.com/office/drawing/2014/main" id="{C4185D43-5F30-4365-9E8F-1705E560F6BC}"/>
                  </a:ext>
                </a:extLst>
              </p:cNvPr>
              <p:cNvSpPr/>
              <p:nvPr/>
            </p:nvSpPr>
            <p:spPr>
              <a:xfrm>
                <a:off x="9781933" y="5585417"/>
                <a:ext cx="154858" cy="110613"/>
              </a:xfrm>
              <a:prstGeom prst="rect">
                <a:avLst/>
              </a:prstGeom>
              <a:solidFill>
                <a:srgbClr val="4B4B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100" dirty="0">
                  <a:solidFill>
                    <a:srgbClr val="FFFFFF"/>
                  </a:solidFill>
                </a:endParaRPr>
              </a:p>
            </p:txBody>
          </p:sp>
          <p:sp>
            <p:nvSpPr>
              <p:cNvPr id="30" name="TextBox 29">
                <a:extLst>
                  <a:ext uri="{FF2B5EF4-FFF2-40B4-BE49-F238E27FC236}">
                    <a16:creationId xmlns:a16="http://schemas.microsoft.com/office/drawing/2014/main" id="{2E4F6B93-C152-4910-96A2-D4DD885D902D}"/>
                  </a:ext>
                </a:extLst>
              </p:cNvPr>
              <p:cNvSpPr txBox="1"/>
              <p:nvPr/>
            </p:nvSpPr>
            <p:spPr>
              <a:xfrm>
                <a:off x="9899828" y="5506231"/>
                <a:ext cx="1280954" cy="261610"/>
              </a:xfrm>
              <a:prstGeom prst="rect">
                <a:avLst/>
              </a:prstGeom>
              <a:noFill/>
            </p:spPr>
            <p:txBody>
              <a:bodyPr wrap="square" rtlCol="0">
                <a:spAutoFit/>
              </a:bodyPr>
              <a:lstStyle/>
              <a:p>
                <a:pPr defTabSz="1219170"/>
                <a:r>
                  <a:rPr lang="en-US" sz="1100" dirty="0">
                    <a:solidFill>
                      <a:srgbClr val="595454"/>
                    </a:solidFill>
                  </a:rPr>
                  <a:t>NE</a:t>
                </a:r>
                <a:endParaRPr lang="en-US" sz="1100" dirty="0">
                  <a:solidFill>
                    <a:srgbClr val="595454"/>
                  </a:solidFill>
                  <a:highlight>
                    <a:srgbClr val="FFFF00"/>
                  </a:highlight>
                </a:endParaRPr>
              </a:p>
            </p:txBody>
          </p:sp>
        </p:grpSp>
        <p:sp>
          <p:nvSpPr>
            <p:cNvPr id="12" name="Rectangle 11">
              <a:extLst>
                <a:ext uri="{FF2B5EF4-FFF2-40B4-BE49-F238E27FC236}">
                  <a16:creationId xmlns:a16="http://schemas.microsoft.com/office/drawing/2014/main" id="{E2288D4D-C63B-47BC-AB70-294C141A411A}"/>
                </a:ext>
              </a:extLst>
            </p:cNvPr>
            <p:cNvSpPr/>
            <p:nvPr/>
          </p:nvSpPr>
          <p:spPr>
            <a:xfrm>
              <a:off x="4545991" y="4149996"/>
              <a:ext cx="143663" cy="11160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100" dirty="0">
                <a:solidFill>
                  <a:srgbClr val="FFFFFF"/>
                </a:solidFill>
              </a:endParaRPr>
            </a:p>
          </p:txBody>
        </p:sp>
        <p:sp>
          <p:nvSpPr>
            <p:cNvPr id="13" name="TextBox 12">
              <a:extLst>
                <a:ext uri="{FF2B5EF4-FFF2-40B4-BE49-F238E27FC236}">
                  <a16:creationId xmlns:a16="http://schemas.microsoft.com/office/drawing/2014/main" id="{EC3D7066-6EF7-408E-B654-E66B1A41C8CA}"/>
                </a:ext>
              </a:extLst>
            </p:cNvPr>
            <p:cNvSpPr txBox="1"/>
            <p:nvPr/>
          </p:nvSpPr>
          <p:spPr>
            <a:xfrm>
              <a:off x="4657903" y="4070247"/>
              <a:ext cx="434797" cy="261610"/>
            </a:xfrm>
            <a:prstGeom prst="rect">
              <a:avLst/>
            </a:prstGeom>
            <a:noFill/>
          </p:spPr>
          <p:txBody>
            <a:bodyPr wrap="square" rtlCol="0">
              <a:spAutoFit/>
            </a:bodyPr>
            <a:lstStyle/>
            <a:p>
              <a:pPr defTabSz="1219170"/>
              <a:r>
                <a:rPr lang="en-US" sz="1100" dirty="0">
                  <a:solidFill>
                    <a:srgbClr val="595454"/>
                  </a:solidFill>
                </a:rPr>
                <a:t>CR</a:t>
              </a:r>
            </a:p>
          </p:txBody>
        </p:sp>
        <p:sp>
          <p:nvSpPr>
            <p:cNvPr id="14" name="Rectangle 13">
              <a:extLst>
                <a:ext uri="{FF2B5EF4-FFF2-40B4-BE49-F238E27FC236}">
                  <a16:creationId xmlns:a16="http://schemas.microsoft.com/office/drawing/2014/main" id="{24AE103E-8380-4C50-AE0B-FC69755E6936}"/>
                </a:ext>
              </a:extLst>
            </p:cNvPr>
            <p:cNvSpPr/>
            <p:nvPr/>
          </p:nvSpPr>
          <p:spPr>
            <a:xfrm>
              <a:off x="5123768" y="4148843"/>
              <a:ext cx="154800" cy="111600"/>
            </a:xfrm>
            <a:prstGeom prst="rect">
              <a:avLst/>
            </a:prstGeom>
            <a:solidFill>
              <a:srgbClr val="009F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100" dirty="0">
                <a:solidFill>
                  <a:srgbClr val="FFFFFF"/>
                </a:solidFill>
              </a:endParaRPr>
            </a:p>
          </p:txBody>
        </p:sp>
        <p:sp>
          <p:nvSpPr>
            <p:cNvPr id="15" name="TextBox 14">
              <a:extLst>
                <a:ext uri="{FF2B5EF4-FFF2-40B4-BE49-F238E27FC236}">
                  <a16:creationId xmlns:a16="http://schemas.microsoft.com/office/drawing/2014/main" id="{A47A7550-E64A-4966-8712-E176B93F4395}"/>
                </a:ext>
              </a:extLst>
            </p:cNvPr>
            <p:cNvSpPr txBox="1"/>
            <p:nvPr/>
          </p:nvSpPr>
          <p:spPr>
            <a:xfrm>
              <a:off x="5250358" y="4073422"/>
              <a:ext cx="604888" cy="261610"/>
            </a:xfrm>
            <a:prstGeom prst="rect">
              <a:avLst/>
            </a:prstGeom>
            <a:noFill/>
          </p:spPr>
          <p:txBody>
            <a:bodyPr wrap="square" rtlCol="0">
              <a:spAutoFit/>
            </a:bodyPr>
            <a:lstStyle/>
            <a:p>
              <a:pPr defTabSz="1219170"/>
              <a:r>
                <a:rPr lang="en-US" sz="1100" dirty="0">
                  <a:solidFill>
                    <a:srgbClr val="595454"/>
                  </a:solidFill>
                </a:rPr>
                <a:t>VGPR</a:t>
              </a:r>
              <a:endParaRPr lang="en-US" sz="1100" baseline="30000" dirty="0">
                <a:solidFill>
                  <a:srgbClr val="595454"/>
                </a:solidFill>
              </a:endParaRPr>
            </a:p>
          </p:txBody>
        </p:sp>
        <p:sp>
          <p:nvSpPr>
            <p:cNvPr id="16" name="Rectangle 15">
              <a:extLst>
                <a:ext uri="{FF2B5EF4-FFF2-40B4-BE49-F238E27FC236}">
                  <a16:creationId xmlns:a16="http://schemas.microsoft.com/office/drawing/2014/main" id="{2A9A3128-B1C1-447A-A1C3-F3A52BC8C29C}"/>
                </a:ext>
              </a:extLst>
            </p:cNvPr>
            <p:cNvSpPr/>
            <p:nvPr/>
          </p:nvSpPr>
          <p:spPr>
            <a:xfrm>
              <a:off x="5922232" y="4147690"/>
              <a:ext cx="154800" cy="111600"/>
            </a:xfrm>
            <a:prstGeom prst="rect">
              <a:avLst/>
            </a:prstGeom>
            <a:solidFill>
              <a:srgbClr val="33D6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100" dirty="0">
                <a:solidFill>
                  <a:srgbClr val="FFFFFF"/>
                </a:solidFill>
              </a:endParaRPr>
            </a:p>
          </p:txBody>
        </p:sp>
        <p:sp>
          <p:nvSpPr>
            <p:cNvPr id="17" name="TextBox 16">
              <a:extLst>
                <a:ext uri="{FF2B5EF4-FFF2-40B4-BE49-F238E27FC236}">
                  <a16:creationId xmlns:a16="http://schemas.microsoft.com/office/drawing/2014/main" id="{B9DC6AC8-A530-4BAB-BAC7-1112FA4FB6D2}"/>
                </a:ext>
              </a:extLst>
            </p:cNvPr>
            <p:cNvSpPr txBox="1"/>
            <p:nvPr/>
          </p:nvSpPr>
          <p:spPr>
            <a:xfrm>
              <a:off x="6042838" y="4070247"/>
              <a:ext cx="381836" cy="261610"/>
            </a:xfrm>
            <a:prstGeom prst="rect">
              <a:avLst/>
            </a:prstGeom>
            <a:noFill/>
          </p:spPr>
          <p:txBody>
            <a:bodyPr wrap="none" rtlCol="0">
              <a:spAutoFit/>
            </a:bodyPr>
            <a:lstStyle/>
            <a:p>
              <a:pPr defTabSz="1219170"/>
              <a:r>
                <a:rPr lang="en-US" sz="1100" dirty="0">
                  <a:solidFill>
                    <a:srgbClr val="595454"/>
                  </a:solidFill>
                </a:rPr>
                <a:t>PR</a:t>
              </a:r>
              <a:endParaRPr lang="en-US" sz="1100" baseline="30000" dirty="0">
                <a:solidFill>
                  <a:srgbClr val="595454"/>
                </a:solidFill>
              </a:endParaRPr>
            </a:p>
          </p:txBody>
        </p:sp>
        <p:sp>
          <p:nvSpPr>
            <p:cNvPr id="18" name="Rectangle 17">
              <a:extLst>
                <a:ext uri="{FF2B5EF4-FFF2-40B4-BE49-F238E27FC236}">
                  <a16:creationId xmlns:a16="http://schemas.microsoft.com/office/drawing/2014/main" id="{A51C6302-AE8F-49FF-BEE5-A39A759B5845}"/>
                </a:ext>
              </a:extLst>
            </p:cNvPr>
            <p:cNvSpPr/>
            <p:nvPr/>
          </p:nvSpPr>
          <p:spPr>
            <a:xfrm>
              <a:off x="6606396" y="4146537"/>
              <a:ext cx="154800" cy="111600"/>
            </a:xfrm>
            <a:prstGeom prst="rect">
              <a:avLst/>
            </a:prstGeom>
            <a:solidFill>
              <a:srgbClr val="CD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100" dirty="0">
                <a:solidFill>
                  <a:srgbClr val="FFFFFF"/>
                </a:solidFill>
              </a:endParaRPr>
            </a:p>
          </p:txBody>
        </p:sp>
        <p:sp>
          <p:nvSpPr>
            <p:cNvPr id="19" name="TextBox 18">
              <a:extLst>
                <a:ext uri="{FF2B5EF4-FFF2-40B4-BE49-F238E27FC236}">
                  <a16:creationId xmlns:a16="http://schemas.microsoft.com/office/drawing/2014/main" id="{736BAD5E-D3F3-4B1A-A966-C9653FFDD85F}"/>
                </a:ext>
              </a:extLst>
            </p:cNvPr>
            <p:cNvSpPr txBox="1"/>
            <p:nvPr/>
          </p:nvSpPr>
          <p:spPr>
            <a:xfrm>
              <a:off x="6728638" y="4070247"/>
              <a:ext cx="404278" cy="261610"/>
            </a:xfrm>
            <a:prstGeom prst="rect">
              <a:avLst/>
            </a:prstGeom>
            <a:noFill/>
          </p:spPr>
          <p:txBody>
            <a:bodyPr wrap="none" rtlCol="0">
              <a:spAutoFit/>
            </a:bodyPr>
            <a:lstStyle/>
            <a:p>
              <a:pPr defTabSz="1219170"/>
              <a:r>
                <a:rPr lang="en-US" sz="1100" dirty="0">
                  <a:solidFill>
                    <a:srgbClr val="595454"/>
                  </a:solidFill>
                </a:rPr>
                <a:t>MR</a:t>
              </a:r>
            </a:p>
          </p:txBody>
        </p:sp>
        <p:sp>
          <p:nvSpPr>
            <p:cNvPr id="20" name="Rectangle 19">
              <a:extLst>
                <a:ext uri="{FF2B5EF4-FFF2-40B4-BE49-F238E27FC236}">
                  <a16:creationId xmlns:a16="http://schemas.microsoft.com/office/drawing/2014/main" id="{23A1441F-E24E-4B9D-BB29-1AB009B83F25}"/>
                </a:ext>
              </a:extLst>
            </p:cNvPr>
            <p:cNvSpPr/>
            <p:nvPr/>
          </p:nvSpPr>
          <p:spPr>
            <a:xfrm>
              <a:off x="7290560" y="4150147"/>
              <a:ext cx="154800" cy="111600"/>
            </a:xfrm>
            <a:prstGeom prst="rect">
              <a:avLst/>
            </a:prstGeom>
            <a:solidFill>
              <a:srgbClr val="0977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100" dirty="0">
                <a:solidFill>
                  <a:srgbClr val="FFFFFF"/>
                </a:solidFill>
              </a:endParaRPr>
            </a:p>
          </p:txBody>
        </p:sp>
        <p:sp>
          <p:nvSpPr>
            <p:cNvPr id="21" name="TextBox 20">
              <a:extLst>
                <a:ext uri="{FF2B5EF4-FFF2-40B4-BE49-F238E27FC236}">
                  <a16:creationId xmlns:a16="http://schemas.microsoft.com/office/drawing/2014/main" id="{1439051D-805C-4FD3-B893-689B1108CA5D}"/>
                </a:ext>
              </a:extLst>
            </p:cNvPr>
            <p:cNvSpPr txBox="1"/>
            <p:nvPr/>
          </p:nvSpPr>
          <p:spPr>
            <a:xfrm>
              <a:off x="7406818" y="4075010"/>
              <a:ext cx="381836" cy="261610"/>
            </a:xfrm>
            <a:prstGeom prst="rect">
              <a:avLst/>
            </a:prstGeom>
            <a:noFill/>
          </p:spPr>
          <p:txBody>
            <a:bodyPr wrap="none" rtlCol="0">
              <a:spAutoFit/>
            </a:bodyPr>
            <a:lstStyle/>
            <a:p>
              <a:pPr defTabSz="1219170"/>
              <a:r>
                <a:rPr lang="en-US" sz="1100" dirty="0">
                  <a:solidFill>
                    <a:srgbClr val="595454"/>
                  </a:solidFill>
                </a:rPr>
                <a:t>SD</a:t>
              </a:r>
            </a:p>
          </p:txBody>
        </p:sp>
        <p:sp>
          <p:nvSpPr>
            <p:cNvPr id="22" name="Rectangle 21">
              <a:extLst>
                <a:ext uri="{FF2B5EF4-FFF2-40B4-BE49-F238E27FC236}">
                  <a16:creationId xmlns:a16="http://schemas.microsoft.com/office/drawing/2014/main" id="{6F1F1CBC-5D7C-45AE-968D-B4D57276C7EC}"/>
                </a:ext>
              </a:extLst>
            </p:cNvPr>
            <p:cNvSpPr/>
            <p:nvPr/>
          </p:nvSpPr>
          <p:spPr>
            <a:xfrm>
              <a:off x="7974723" y="4148994"/>
              <a:ext cx="154800" cy="111600"/>
            </a:xfrm>
            <a:prstGeom prst="rect">
              <a:avLst/>
            </a:prstGeom>
            <a:solidFill>
              <a:srgbClr val="DF60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100" dirty="0">
                <a:solidFill>
                  <a:srgbClr val="FFFFFF"/>
                </a:solidFill>
              </a:endParaRPr>
            </a:p>
          </p:txBody>
        </p:sp>
        <p:sp>
          <p:nvSpPr>
            <p:cNvPr id="23" name="TextBox 22">
              <a:extLst>
                <a:ext uri="{FF2B5EF4-FFF2-40B4-BE49-F238E27FC236}">
                  <a16:creationId xmlns:a16="http://schemas.microsoft.com/office/drawing/2014/main" id="{407E36CF-E6EE-486F-B190-6FC87E6044E0}"/>
                </a:ext>
              </a:extLst>
            </p:cNvPr>
            <p:cNvSpPr txBox="1"/>
            <p:nvPr/>
          </p:nvSpPr>
          <p:spPr>
            <a:xfrm>
              <a:off x="8092618" y="4075010"/>
              <a:ext cx="381836" cy="261610"/>
            </a:xfrm>
            <a:prstGeom prst="rect">
              <a:avLst/>
            </a:prstGeom>
            <a:noFill/>
          </p:spPr>
          <p:txBody>
            <a:bodyPr wrap="none" rtlCol="0">
              <a:spAutoFit/>
            </a:bodyPr>
            <a:lstStyle/>
            <a:p>
              <a:pPr defTabSz="1219170"/>
              <a:r>
                <a:rPr lang="en-US" sz="1100" dirty="0">
                  <a:solidFill>
                    <a:srgbClr val="595454"/>
                  </a:solidFill>
                </a:rPr>
                <a:t>PD</a:t>
              </a:r>
              <a:endParaRPr lang="en-US" sz="1100" baseline="30000" dirty="0">
                <a:solidFill>
                  <a:srgbClr val="595454"/>
                </a:solidFill>
              </a:endParaRPr>
            </a:p>
          </p:txBody>
        </p:sp>
        <p:sp>
          <p:nvSpPr>
            <p:cNvPr id="24" name="Rectangle 23">
              <a:extLst>
                <a:ext uri="{FF2B5EF4-FFF2-40B4-BE49-F238E27FC236}">
                  <a16:creationId xmlns:a16="http://schemas.microsoft.com/office/drawing/2014/main" id="{FAC18ACB-52F7-411C-BDF0-D175782CD487}"/>
                </a:ext>
              </a:extLst>
            </p:cNvPr>
            <p:cNvSpPr/>
            <p:nvPr/>
          </p:nvSpPr>
          <p:spPr>
            <a:xfrm>
              <a:off x="3861827" y="4151149"/>
              <a:ext cx="154800" cy="111600"/>
            </a:xfrm>
            <a:prstGeom prst="rect">
              <a:avLst/>
            </a:prstGeom>
            <a:solidFill>
              <a:srgbClr val="1389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100" dirty="0">
                <a:solidFill>
                  <a:srgbClr val="FFFFFF"/>
                </a:solidFill>
              </a:endParaRPr>
            </a:p>
          </p:txBody>
        </p:sp>
        <p:sp>
          <p:nvSpPr>
            <p:cNvPr id="25" name="TextBox 24">
              <a:extLst>
                <a:ext uri="{FF2B5EF4-FFF2-40B4-BE49-F238E27FC236}">
                  <a16:creationId xmlns:a16="http://schemas.microsoft.com/office/drawing/2014/main" id="{8B5D5AE9-FD68-4147-877F-08B446C653F2}"/>
                </a:ext>
              </a:extLst>
            </p:cNvPr>
            <p:cNvSpPr txBox="1"/>
            <p:nvPr/>
          </p:nvSpPr>
          <p:spPr>
            <a:xfrm>
              <a:off x="3987342" y="4070247"/>
              <a:ext cx="468504" cy="261610"/>
            </a:xfrm>
            <a:prstGeom prst="rect">
              <a:avLst/>
            </a:prstGeom>
            <a:noFill/>
          </p:spPr>
          <p:txBody>
            <a:bodyPr wrap="square" rtlCol="0">
              <a:spAutoFit/>
            </a:bodyPr>
            <a:lstStyle/>
            <a:p>
              <a:pPr defTabSz="1219170"/>
              <a:r>
                <a:rPr lang="en-US" sz="1100" dirty="0">
                  <a:solidFill>
                    <a:srgbClr val="595454"/>
                  </a:solidFill>
                </a:rPr>
                <a:t>sCR</a:t>
              </a:r>
            </a:p>
          </p:txBody>
        </p:sp>
        <p:grpSp>
          <p:nvGrpSpPr>
            <p:cNvPr id="26" name="Group 25">
              <a:extLst>
                <a:ext uri="{FF2B5EF4-FFF2-40B4-BE49-F238E27FC236}">
                  <a16:creationId xmlns:a16="http://schemas.microsoft.com/office/drawing/2014/main" id="{266D929E-C7B5-4C05-86F7-841604F185C6}"/>
                </a:ext>
              </a:extLst>
            </p:cNvPr>
            <p:cNvGrpSpPr/>
            <p:nvPr/>
          </p:nvGrpSpPr>
          <p:grpSpPr>
            <a:xfrm>
              <a:off x="4543747" y="4383810"/>
              <a:ext cx="2692427" cy="261610"/>
              <a:chOff x="9176072" y="5720110"/>
              <a:chExt cx="2692427" cy="261610"/>
            </a:xfrm>
          </p:grpSpPr>
          <p:sp>
            <p:nvSpPr>
              <p:cNvPr id="27" name="TextBox 28">
                <a:extLst>
                  <a:ext uri="{FF2B5EF4-FFF2-40B4-BE49-F238E27FC236}">
                    <a16:creationId xmlns:a16="http://schemas.microsoft.com/office/drawing/2014/main" id="{9F98AB63-22AB-4E3D-9AAB-E8A9B1D06F1C}"/>
                  </a:ext>
                </a:extLst>
              </p:cNvPr>
              <p:cNvSpPr txBox="1"/>
              <p:nvPr/>
            </p:nvSpPr>
            <p:spPr>
              <a:xfrm>
                <a:off x="9288774" y="5720110"/>
                <a:ext cx="2579725" cy="261610"/>
              </a:xfrm>
              <a:prstGeom prst="rect">
                <a:avLst/>
              </a:prstGeom>
              <a:noFill/>
            </p:spPr>
            <p:txBody>
              <a:bodyPr wrap="square" rtlCol="0">
                <a:sp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defTabSz="1219170"/>
                <a:r>
                  <a:rPr lang="en-US" sz="1100" dirty="0">
                    <a:solidFill>
                      <a:srgbClr val="595454"/>
                    </a:solidFill>
                  </a:rPr>
                  <a:t>On treatment at time of data cut</a:t>
                </a:r>
              </a:p>
            </p:txBody>
          </p:sp>
          <p:sp>
            <p:nvSpPr>
              <p:cNvPr id="28" name="Arrow: Right 27">
                <a:extLst>
                  <a:ext uri="{FF2B5EF4-FFF2-40B4-BE49-F238E27FC236}">
                    <a16:creationId xmlns:a16="http://schemas.microsoft.com/office/drawing/2014/main" id="{CAEBA0BB-96EF-4F4F-BA60-2BEBB47B0790}"/>
                  </a:ext>
                </a:extLst>
              </p:cNvPr>
              <p:cNvSpPr/>
              <p:nvPr/>
            </p:nvSpPr>
            <p:spPr>
              <a:xfrm>
                <a:off x="9176072" y="5772358"/>
                <a:ext cx="176543" cy="167639"/>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1219170" rtl="0" eaLnBrk="1" latinLnBrk="0" hangingPunct="1">
                  <a:defRPr sz="2400" kern="1200">
                    <a:solidFill>
                      <a:schemeClr val="lt1"/>
                    </a:solidFill>
                    <a:latin typeface="+mn-lt"/>
                    <a:ea typeface="+mn-ea"/>
                    <a:cs typeface="+mn-cs"/>
                  </a:defRPr>
                </a:lvl1pPr>
                <a:lvl2pPr marL="609585" algn="l" defTabSz="1219170" rtl="0" eaLnBrk="1" latinLnBrk="0" hangingPunct="1">
                  <a:defRPr sz="2400" kern="1200">
                    <a:solidFill>
                      <a:schemeClr val="lt1"/>
                    </a:solidFill>
                    <a:latin typeface="+mn-lt"/>
                    <a:ea typeface="+mn-ea"/>
                    <a:cs typeface="+mn-cs"/>
                  </a:defRPr>
                </a:lvl2pPr>
                <a:lvl3pPr marL="1219170" algn="l" defTabSz="1219170" rtl="0" eaLnBrk="1" latinLnBrk="0" hangingPunct="1">
                  <a:defRPr sz="2400" kern="1200">
                    <a:solidFill>
                      <a:schemeClr val="lt1"/>
                    </a:solidFill>
                    <a:latin typeface="+mn-lt"/>
                    <a:ea typeface="+mn-ea"/>
                    <a:cs typeface="+mn-cs"/>
                  </a:defRPr>
                </a:lvl3pPr>
                <a:lvl4pPr marL="1828754" algn="l" defTabSz="1219170" rtl="0" eaLnBrk="1" latinLnBrk="0" hangingPunct="1">
                  <a:defRPr sz="2400" kern="1200">
                    <a:solidFill>
                      <a:schemeClr val="lt1"/>
                    </a:solidFill>
                    <a:latin typeface="+mn-lt"/>
                    <a:ea typeface="+mn-ea"/>
                    <a:cs typeface="+mn-cs"/>
                  </a:defRPr>
                </a:lvl4pPr>
                <a:lvl5pPr marL="2438339" algn="l" defTabSz="1219170" rtl="0" eaLnBrk="1" latinLnBrk="0" hangingPunct="1">
                  <a:defRPr sz="2400" kern="1200">
                    <a:solidFill>
                      <a:schemeClr val="lt1"/>
                    </a:solidFill>
                    <a:latin typeface="+mn-lt"/>
                    <a:ea typeface="+mn-ea"/>
                    <a:cs typeface="+mn-cs"/>
                  </a:defRPr>
                </a:lvl5pPr>
                <a:lvl6pPr marL="3047924" algn="l" defTabSz="1219170" rtl="0" eaLnBrk="1" latinLnBrk="0" hangingPunct="1">
                  <a:defRPr sz="2400" kern="1200">
                    <a:solidFill>
                      <a:schemeClr val="lt1"/>
                    </a:solidFill>
                    <a:latin typeface="+mn-lt"/>
                    <a:ea typeface="+mn-ea"/>
                    <a:cs typeface="+mn-cs"/>
                  </a:defRPr>
                </a:lvl6pPr>
                <a:lvl7pPr marL="3657509" algn="l" defTabSz="1219170" rtl="0" eaLnBrk="1" latinLnBrk="0" hangingPunct="1">
                  <a:defRPr sz="2400" kern="1200">
                    <a:solidFill>
                      <a:schemeClr val="lt1"/>
                    </a:solidFill>
                    <a:latin typeface="+mn-lt"/>
                    <a:ea typeface="+mn-ea"/>
                    <a:cs typeface="+mn-cs"/>
                  </a:defRPr>
                </a:lvl7pPr>
                <a:lvl8pPr marL="4267093" algn="l" defTabSz="1219170" rtl="0" eaLnBrk="1" latinLnBrk="0" hangingPunct="1">
                  <a:defRPr sz="2400" kern="1200">
                    <a:solidFill>
                      <a:schemeClr val="lt1"/>
                    </a:solidFill>
                    <a:latin typeface="+mn-lt"/>
                    <a:ea typeface="+mn-ea"/>
                    <a:cs typeface="+mn-cs"/>
                  </a:defRPr>
                </a:lvl8pPr>
                <a:lvl9pPr marL="4876678" algn="l" defTabSz="1219170" rtl="0" eaLnBrk="1" latinLnBrk="0" hangingPunct="1">
                  <a:defRPr sz="2400" kern="1200">
                    <a:solidFill>
                      <a:schemeClr val="lt1"/>
                    </a:solidFill>
                    <a:latin typeface="+mn-lt"/>
                    <a:ea typeface="+mn-ea"/>
                    <a:cs typeface="+mn-cs"/>
                  </a:defRPr>
                </a:lvl9pPr>
              </a:lstStyle>
              <a:p>
                <a:pPr algn="ctr" defTabSz="1219170"/>
                <a:endParaRPr lang="en-US" sz="1100" dirty="0">
                  <a:solidFill>
                    <a:srgbClr val="FFFFFF"/>
                  </a:solidFill>
                </a:endParaRPr>
              </a:p>
            </p:txBody>
          </p:sp>
        </p:grpSp>
      </p:grpSp>
      <p:graphicFrame>
        <p:nvGraphicFramePr>
          <p:cNvPr id="31" name="Chart 30">
            <a:extLst>
              <a:ext uri="{FF2B5EF4-FFF2-40B4-BE49-F238E27FC236}">
                <a16:creationId xmlns:a16="http://schemas.microsoft.com/office/drawing/2014/main" id="{21A71B37-2569-47D4-9CFC-E03564CC8EC9}"/>
              </a:ext>
            </a:extLst>
          </p:cNvPr>
          <p:cNvGraphicFramePr/>
          <p:nvPr>
            <p:extLst>
              <p:ext uri="{D42A27DB-BD31-4B8C-83A1-F6EECF244321}">
                <p14:modId xmlns:p14="http://schemas.microsoft.com/office/powerpoint/2010/main" val="140714938"/>
              </p:ext>
            </p:extLst>
          </p:nvPr>
        </p:nvGraphicFramePr>
        <p:xfrm>
          <a:off x="464119" y="1369823"/>
          <a:ext cx="2885854" cy="4052023"/>
        </p:xfrm>
        <a:graphic>
          <a:graphicData uri="http://schemas.openxmlformats.org/drawingml/2006/chart">
            <c:chart xmlns:c="http://schemas.openxmlformats.org/drawingml/2006/chart" xmlns:r="http://schemas.openxmlformats.org/officeDocument/2006/relationships" r:id="rId4"/>
          </a:graphicData>
        </a:graphic>
      </p:graphicFrame>
      <p:sp>
        <p:nvSpPr>
          <p:cNvPr id="32" name="TextBox 31">
            <a:extLst>
              <a:ext uri="{FF2B5EF4-FFF2-40B4-BE49-F238E27FC236}">
                <a16:creationId xmlns:a16="http://schemas.microsoft.com/office/drawing/2014/main" id="{0310CEDC-38DF-4C10-AFA8-E70A420682E3}"/>
              </a:ext>
            </a:extLst>
          </p:cNvPr>
          <p:cNvSpPr txBox="1"/>
          <p:nvPr/>
        </p:nvSpPr>
        <p:spPr>
          <a:xfrm>
            <a:off x="1445756" y="1200040"/>
            <a:ext cx="1290738" cy="307777"/>
          </a:xfrm>
          <a:prstGeom prst="rect">
            <a:avLst/>
          </a:prstGeom>
          <a:noFill/>
        </p:spPr>
        <p:txBody>
          <a:bodyPr wrap="square" rtlCol="0">
            <a:spAutoFit/>
          </a:bodyPr>
          <a:lstStyle/>
          <a:p>
            <a:pPr algn="ctr"/>
            <a:r>
              <a:rPr lang="en-US" sz="1400" b="1" dirty="0"/>
              <a:t>ORR</a:t>
            </a:r>
            <a:r>
              <a:rPr lang="en-US" sz="1400" b="1" baseline="30000" dirty="0"/>
              <a:t>a</a:t>
            </a:r>
            <a:r>
              <a:rPr lang="en-US" sz="1400" b="1" dirty="0"/>
              <a:t> 34.1%</a:t>
            </a:r>
          </a:p>
        </p:txBody>
      </p:sp>
      <p:pic>
        <p:nvPicPr>
          <p:cNvPr id="10" name="Picture 9">
            <a:extLst>
              <a:ext uri="{FF2B5EF4-FFF2-40B4-BE49-F238E27FC236}">
                <a16:creationId xmlns:a16="http://schemas.microsoft.com/office/drawing/2014/main" id="{3CBF6122-084A-49E2-94B7-6EEB4E4B1A26}"/>
              </a:ext>
            </a:extLst>
          </p:cNvPr>
          <p:cNvPicPr>
            <a:picLocks noChangeAspect="1"/>
          </p:cNvPicPr>
          <p:nvPr/>
        </p:nvPicPr>
        <p:blipFill>
          <a:blip r:embed="rId5"/>
          <a:stretch>
            <a:fillRect/>
          </a:stretch>
        </p:blipFill>
        <p:spPr>
          <a:xfrm>
            <a:off x="3937000" y="1402306"/>
            <a:ext cx="7654246" cy="3096720"/>
          </a:xfrm>
          <a:prstGeom prst="rect">
            <a:avLst/>
          </a:prstGeom>
        </p:spPr>
      </p:pic>
      <p:sp>
        <p:nvSpPr>
          <p:cNvPr id="5" name="Footer Placeholder 4">
            <a:extLst>
              <a:ext uri="{FF2B5EF4-FFF2-40B4-BE49-F238E27FC236}">
                <a16:creationId xmlns:a16="http://schemas.microsoft.com/office/drawing/2014/main" id="{352C87A5-4030-92FB-7581-4144B58A7EBB}"/>
              </a:ext>
            </a:extLst>
          </p:cNvPr>
          <p:cNvSpPr>
            <a:spLocks noGrp="1"/>
          </p:cNvSpPr>
          <p:nvPr>
            <p:ph type="ftr" sz="quarter" idx="3"/>
          </p:nvPr>
        </p:nvSpPr>
        <p:spPr>
          <a:xfrm>
            <a:off x="609600" y="6082826"/>
            <a:ext cx="10744199" cy="715655"/>
          </a:xfrm>
        </p:spPr>
        <p:txBody>
          <a:bodyPr/>
          <a:lstStyle/>
          <a:p>
            <a:r>
              <a:rPr lang="en-US" sz="1000" baseline="30000" dirty="0" err="1"/>
              <a:t>a</a:t>
            </a:r>
            <a:r>
              <a:rPr lang="en-US" sz="1000" dirty="0" err="1"/>
              <a:t>PR</a:t>
            </a:r>
            <a:r>
              <a:rPr lang="en-US" sz="1000" dirty="0"/>
              <a:t> or better; </a:t>
            </a:r>
            <a:r>
              <a:rPr lang="en-US" sz="1000" baseline="30000" dirty="0" err="1"/>
              <a:t>b</a:t>
            </a:r>
            <a:r>
              <a:rPr lang="en-US" sz="1000" dirty="0" err="1"/>
              <a:t>None</a:t>
            </a:r>
            <a:r>
              <a:rPr lang="en-US" sz="1000" dirty="0"/>
              <a:t> of the responding patients had received the “Other” category of anti-BCMA therapy.</a:t>
            </a:r>
            <a:br>
              <a:rPr lang="en-US" sz="1000" dirty="0"/>
            </a:br>
            <a:r>
              <a:rPr lang="en-US" sz="1000" dirty="0"/>
              <a:t>C, cycle; CR, complete response; MR, minimal response; NE, not evaluated; PR, partial response; reg., regimen; </a:t>
            </a:r>
            <a:r>
              <a:rPr lang="en-US" sz="1000" dirty="0" err="1"/>
              <a:t>sCR</a:t>
            </a:r>
            <a:r>
              <a:rPr lang="en-US" sz="1000" dirty="0"/>
              <a:t>, stringent CR; SD, stable disease; </a:t>
            </a:r>
            <a:r>
              <a:rPr lang="en-US" sz="1000" dirty="0" err="1"/>
              <a:t>VGPR</a:t>
            </a:r>
            <a:r>
              <a:rPr lang="en-US" sz="1000" dirty="0"/>
              <a:t>, very good PR.</a:t>
            </a:r>
          </a:p>
        </p:txBody>
      </p:sp>
    </p:spTree>
    <p:custDataLst>
      <p:tags r:id="rId1"/>
    </p:custDataLst>
    <p:extLst>
      <p:ext uri="{BB962C8B-B14F-4D97-AF65-F5344CB8AC3E}">
        <p14:creationId xmlns:p14="http://schemas.microsoft.com/office/powerpoint/2010/main" val="40190749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10935"/>
            <a:ext cx="10744200" cy="921035"/>
          </a:xfrm>
        </p:spPr>
        <p:txBody>
          <a:bodyPr>
            <a:normAutofit/>
          </a:bodyPr>
          <a:lstStyle/>
          <a:p>
            <a:r>
              <a:rPr lang="en-US" sz="2400" dirty="0"/>
              <a:t>Response </a:t>
            </a:r>
            <a:br>
              <a:rPr lang="en-US" sz="2400" dirty="0"/>
            </a:br>
            <a:r>
              <a:rPr lang="en-US" sz="2400" dirty="0"/>
              <a:t>Cohort I (anti-BCMA-exposed cohort)</a:t>
            </a:r>
          </a:p>
        </p:txBody>
      </p:sp>
      <p:sp>
        <p:nvSpPr>
          <p:cNvPr id="8" name="Content Placeholder 4">
            <a:extLst>
              <a:ext uri="{FF2B5EF4-FFF2-40B4-BE49-F238E27FC236}">
                <a16:creationId xmlns:a16="http://schemas.microsoft.com/office/drawing/2014/main" id="{0C8603C1-C384-4474-8601-1443689E933A}"/>
              </a:ext>
            </a:extLst>
          </p:cNvPr>
          <p:cNvSpPr txBox="1">
            <a:spLocks/>
          </p:cNvSpPr>
          <p:nvPr/>
        </p:nvSpPr>
        <p:spPr>
          <a:xfrm>
            <a:off x="378462" y="5591550"/>
            <a:ext cx="11634862" cy="628648"/>
          </a:xfrm>
          <a:prstGeom prst="rect">
            <a:avLst/>
          </a:prstGeom>
        </p:spPr>
        <p:txBody>
          <a:bodyPr/>
          <a:lstStyle>
            <a:lvl1pPr marL="0" indent="0" algn="l" defTabSz="1219170" rtl="0" eaLnBrk="1" latinLnBrk="0" hangingPunct="1">
              <a:lnSpc>
                <a:spcPct val="90000"/>
              </a:lnSpc>
              <a:spcBef>
                <a:spcPts val="600"/>
              </a:spcBef>
              <a:spcAft>
                <a:spcPts val="600"/>
              </a:spcAft>
              <a:buClr>
                <a:schemeClr val="tx2"/>
              </a:buClr>
              <a:buFont typeface="Arial" panose="020B0604020202020204" pitchFamily="34" charset="0"/>
              <a:buNone/>
              <a:defRPr sz="2400" b="0" kern="1200">
                <a:solidFill>
                  <a:schemeClr val="tx1"/>
                </a:solidFill>
                <a:latin typeface="+mn-lt"/>
                <a:ea typeface="+mn-ea"/>
                <a:cs typeface="+mn-cs"/>
              </a:defRPr>
            </a:lvl1pPr>
            <a:lvl2pPr marL="219075" indent="-219075" algn="l" defTabSz="1219170" rtl="0" eaLnBrk="1" latinLnBrk="0" hangingPunct="1">
              <a:lnSpc>
                <a:spcPct val="90000"/>
              </a:lnSpc>
              <a:spcBef>
                <a:spcPts val="0"/>
              </a:spcBef>
              <a:spcAft>
                <a:spcPts val="600"/>
              </a:spcAft>
              <a:buClr>
                <a:schemeClr val="tx2"/>
              </a:buClr>
              <a:buFont typeface="Arial" panose="020B0604020202020204" pitchFamily="34" charset="0"/>
              <a:buChar char="•"/>
              <a:defRPr sz="2000" kern="1200">
                <a:solidFill>
                  <a:schemeClr val="tx1"/>
                </a:solidFill>
                <a:latin typeface="Trebuchet MS" panose="020B0603020202020204" pitchFamily="34" charset="0"/>
                <a:ea typeface="+mn-ea"/>
                <a:cs typeface="Arial" panose="020B0604020202020204" pitchFamily="34" charset="0"/>
              </a:defRPr>
            </a:lvl2pPr>
            <a:lvl3pPr marL="484188" indent="-250825" algn="l" defTabSz="1219170" rtl="0" eaLnBrk="1" latinLnBrk="0" hangingPunct="1">
              <a:lnSpc>
                <a:spcPct val="90000"/>
              </a:lnSpc>
              <a:spcBef>
                <a:spcPts val="0"/>
              </a:spcBef>
              <a:spcAft>
                <a:spcPts val="600"/>
              </a:spcAft>
              <a:buClr>
                <a:schemeClr val="tx2"/>
              </a:buClr>
              <a:buFont typeface="Arial" panose="020B0604020202020204" pitchFamily="34" charset="0"/>
              <a:buChar char="–"/>
              <a:defRPr sz="1800" kern="1200">
                <a:solidFill>
                  <a:schemeClr val="tx1"/>
                </a:solidFill>
                <a:latin typeface="Trebuchet MS" panose="020B0603020202020204" pitchFamily="34" charset="0"/>
                <a:ea typeface="+mn-ea"/>
                <a:cs typeface="Arial" panose="020B0604020202020204" pitchFamily="34" charset="0"/>
              </a:defRPr>
            </a:lvl3pPr>
            <a:lvl4pPr marL="636588" indent="-161925" algn="l" defTabSz="1219170" rtl="0" eaLnBrk="1" latinLnBrk="0" hangingPunct="1">
              <a:lnSpc>
                <a:spcPct val="90000"/>
              </a:lnSpc>
              <a:spcBef>
                <a:spcPts val="0"/>
              </a:spcBef>
              <a:spcAft>
                <a:spcPts val="600"/>
              </a:spcAft>
              <a:buClr>
                <a:schemeClr val="tx2"/>
              </a:buClr>
              <a:buFont typeface="Arial" panose="020B0604020202020204" pitchFamily="34" charset="0"/>
              <a:buChar char="•"/>
              <a:defRPr sz="1600" kern="1200">
                <a:solidFill>
                  <a:schemeClr val="tx1"/>
                </a:solidFill>
                <a:latin typeface="Trebuchet MS" panose="020B0603020202020204" pitchFamily="34" charset="0"/>
                <a:ea typeface="+mn-ea"/>
                <a:cs typeface="Arial" panose="020B0604020202020204" pitchFamily="34" charset="0"/>
              </a:defRPr>
            </a:lvl4pPr>
            <a:lvl5pPr marL="833438" indent="-182563" algn="l" defTabSz="1219170" rtl="0" eaLnBrk="1" latinLnBrk="0" hangingPunct="1">
              <a:lnSpc>
                <a:spcPct val="90000"/>
              </a:lnSpc>
              <a:spcBef>
                <a:spcPts val="0"/>
              </a:spcBef>
              <a:spcAft>
                <a:spcPts val="600"/>
              </a:spcAft>
              <a:buClr>
                <a:schemeClr val="tx2"/>
              </a:buClr>
              <a:buFont typeface="Arial" panose="020B0604020202020204" pitchFamily="34" charset="0"/>
              <a:buChar char="–"/>
              <a:tabLst/>
              <a:defRPr sz="1400"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pPr marL="285750" indent="-285750">
              <a:lnSpc>
                <a:spcPct val="100000"/>
              </a:lnSpc>
              <a:buFont typeface="Arial" panose="020B0604020202020204" pitchFamily="34" charset="0"/>
              <a:buChar char="•"/>
            </a:pPr>
            <a:r>
              <a:rPr lang="en-US" sz="1800" dirty="0"/>
              <a:t>Median DOR was 7.5 months (95% CI, 3.7–18.4) and median PFS was 2.3 months (95% CI, 2.1–4.2) </a:t>
            </a:r>
            <a:endParaRPr lang="en-US" sz="1800" strike="sngStrike" dirty="0"/>
          </a:p>
        </p:txBody>
      </p:sp>
      <p:grpSp>
        <p:nvGrpSpPr>
          <p:cNvPr id="9" name="Group 8">
            <a:extLst>
              <a:ext uri="{FF2B5EF4-FFF2-40B4-BE49-F238E27FC236}">
                <a16:creationId xmlns:a16="http://schemas.microsoft.com/office/drawing/2014/main" id="{02F7BAAA-3953-418E-B9C4-26B3E89068CD}"/>
              </a:ext>
            </a:extLst>
          </p:cNvPr>
          <p:cNvGrpSpPr/>
          <p:nvPr/>
        </p:nvGrpSpPr>
        <p:grpSpPr>
          <a:xfrm>
            <a:off x="5352068" y="4664197"/>
            <a:ext cx="4620881" cy="575173"/>
            <a:chOff x="3853573" y="4070247"/>
            <a:chExt cx="4620881" cy="575173"/>
          </a:xfrm>
        </p:grpSpPr>
        <p:grpSp>
          <p:nvGrpSpPr>
            <p:cNvPr id="11" name="Group 10">
              <a:extLst>
                <a:ext uri="{FF2B5EF4-FFF2-40B4-BE49-F238E27FC236}">
                  <a16:creationId xmlns:a16="http://schemas.microsoft.com/office/drawing/2014/main" id="{A1504A5B-7548-4A1A-B12E-2E3C791D2E7D}"/>
                </a:ext>
              </a:extLst>
            </p:cNvPr>
            <p:cNvGrpSpPr/>
            <p:nvPr/>
          </p:nvGrpSpPr>
          <p:grpSpPr>
            <a:xfrm>
              <a:off x="3853573" y="4383810"/>
              <a:ext cx="1398849" cy="261610"/>
              <a:chOff x="9781933" y="5506231"/>
              <a:chExt cx="1398849" cy="261610"/>
            </a:xfrm>
          </p:grpSpPr>
          <p:sp>
            <p:nvSpPr>
              <p:cNvPr id="29" name="Rectangle 28">
                <a:extLst>
                  <a:ext uri="{FF2B5EF4-FFF2-40B4-BE49-F238E27FC236}">
                    <a16:creationId xmlns:a16="http://schemas.microsoft.com/office/drawing/2014/main" id="{C4185D43-5F30-4365-9E8F-1705E560F6BC}"/>
                  </a:ext>
                </a:extLst>
              </p:cNvPr>
              <p:cNvSpPr/>
              <p:nvPr/>
            </p:nvSpPr>
            <p:spPr>
              <a:xfrm>
                <a:off x="9781933" y="5585417"/>
                <a:ext cx="154858" cy="110613"/>
              </a:xfrm>
              <a:prstGeom prst="rect">
                <a:avLst/>
              </a:prstGeom>
              <a:solidFill>
                <a:srgbClr val="4B4B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100" dirty="0">
                  <a:solidFill>
                    <a:srgbClr val="FFFFFF"/>
                  </a:solidFill>
                </a:endParaRPr>
              </a:p>
            </p:txBody>
          </p:sp>
          <p:sp>
            <p:nvSpPr>
              <p:cNvPr id="30" name="TextBox 29">
                <a:extLst>
                  <a:ext uri="{FF2B5EF4-FFF2-40B4-BE49-F238E27FC236}">
                    <a16:creationId xmlns:a16="http://schemas.microsoft.com/office/drawing/2014/main" id="{2E4F6B93-C152-4910-96A2-D4DD885D902D}"/>
                  </a:ext>
                </a:extLst>
              </p:cNvPr>
              <p:cNvSpPr txBox="1"/>
              <p:nvPr/>
            </p:nvSpPr>
            <p:spPr>
              <a:xfrm>
                <a:off x="9899828" y="5506231"/>
                <a:ext cx="1280954" cy="261610"/>
              </a:xfrm>
              <a:prstGeom prst="rect">
                <a:avLst/>
              </a:prstGeom>
              <a:noFill/>
            </p:spPr>
            <p:txBody>
              <a:bodyPr wrap="square" rtlCol="0">
                <a:spAutoFit/>
              </a:bodyPr>
              <a:lstStyle/>
              <a:p>
                <a:pPr defTabSz="1219170"/>
                <a:r>
                  <a:rPr lang="en-US" sz="1100" dirty="0">
                    <a:solidFill>
                      <a:srgbClr val="595454"/>
                    </a:solidFill>
                  </a:rPr>
                  <a:t>NE</a:t>
                </a:r>
                <a:endParaRPr lang="en-US" sz="1100" dirty="0">
                  <a:solidFill>
                    <a:srgbClr val="595454"/>
                  </a:solidFill>
                  <a:highlight>
                    <a:srgbClr val="FFFF00"/>
                  </a:highlight>
                </a:endParaRPr>
              </a:p>
            </p:txBody>
          </p:sp>
        </p:grpSp>
        <p:sp>
          <p:nvSpPr>
            <p:cNvPr id="12" name="Rectangle 11">
              <a:extLst>
                <a:ext uri="{FF2B5EF4-FFF2-40B4-BE49-F238E27FC236}">
                  <a16:creationId xmlns:a16="http://schemas.microsoft.com/office/drawing/2014/main" id="{E2288D4D-C63B-47BC-AB70-294C141A411A}"/>
                </a:ext>
              </a:extLst>
            </p:cNvPr>
            <p:cNvSpPr/>
            <p:nvPr/>
          </p:nvSpPr>
          <p:spPr>
            <a:xfrm>
              <a:off x="4545991" y="4149996"/>
              <a:ext cx="143663" cy="11160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100" dirty="0">
                <a:solidFill>
                  <a:srgbClr val="FFFFFF"/>
                </a:solidFill>
              </a:endParaRPr>
            </a:p>
          </p:txBody>
        </p:sp>
        <p:sp>
          <p:nvSpPr>
            <p:cNvPr id="13" name="TextBox 12">
              <a:extLst>
                <a:ext uri="{FF2B5EF4-FFF2-40B4-BE49-F238E27FC236}">
                  <a16:creationId xmlns:a16="http://schemas.microsoft.com/office/drawing/2014/main" id="{EC3D7066-6EF7-408E-B654-E66B1A41C8CA}"/>
                </a:ext>
              </a:extLst>
            </p:cNvPr>
            <p:cNvSpPr txBox="1"/>
            <p:nvPr/>
          </p:nvSpPr>
          <p:spPr>
            <a:xfrm>
              <a:off x="4657903" y="4070247"/>
              <a:ext cx="434797" cy="261610"/>
            </a:xfrm>
            <a:prstGeom prst="rect">
              <a:avLst/>
            </a:prstGeom>
            <a:noFill/>
          </p:spPr>
          <p:txBody>
            <a:bodyPr wrap="square" rtlCol="0">
              <a:spAutoFit/>
            </a:bodyPr>
            <a:lstStyle/>
            <a:p>
              <a:pPr defTabSz="1219170"/>
              <a:r>
                <a:rPr lang="en-US" sz="1100" dirty="0">
                  <a:solidFill>
                    <a:srgbClr val="595454"/>
                  </a:solidFill>
                </a:rPr>
                <a:t>CR</a:t>
              </a:r>
            </a:p>
          </p:txBody>
        </p:sp>
        <p:sp>
          <p:nvSpPr>
            <p:cNvPr id="14" name="Rectangle 13">
              <a:extLst>
                <a:ext uri="{FF2B5EF4-FFF2-40B4-BE49-F238E27FC236}">
                  <a16:creationId xmlns:a16="http://schemas.microsoft.com/office/drawing/2014/main" id="{24AE103E-8380-4C50-AE0B-FC69755E6936}"/>
                </a:ext>
              </a:extLst>
            </p:cNvPr>
            <p:cNvSpPr/>
            <p:nvPr/>
          </p:nvSpPr>
          <p:spPr>
            <a:xfrm>
              <a:off x="5123768" y="4148843"/>
              <a:ext cx="154800" cy="111600"/>
            </a:xfrm>
            <a:prstGeom prst="rect">
              <a:avLst/>
            </a:prstGeom>
            <a:solidFill>
              <a:srgbClr val="009F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100" dirty="0">
                <a:solidFill>
                  <a:srgbClr val="FFFFFF"/>
                </a:solidFill>
              </a:endParaRPr>
            </a:p>
          </p:txBody>
        </p:sp>
        <p:sp>
          <p:nvSpPr>
            <p:cNvPr id="15" name="TextBox 14">
              <a:extLst>
                <a:ext uri="{FF2B5EF4-FFF2-40B4-BE49-F238E27FC236}">
                  <a16:creationId xmlns:a16="http://schemas.microsoft.com/office/drawing/2014/main" id="{A47A7550-E64A-4966-8712-E176B93F4395}"/>
                </a:ext>
              </a:extLst>
            </p:cNvPr>
            <p:cNvSpPr txBox="1"/>
            <p:nvPr/>
          </p:nvSpPr>
          <p:spPr>
            <a:xfrm>
              <a:off x="5250358" y="4073422"/>
              <a:ext cx="604888" cy="261610"/>
            </a:xfrm>
            <a:prstGeom prst="rect">
              <a:avLst/>
            </a:prstGeom>
            <a:noFill/>
          </p:spPr>
          <p:txBody>
            <a:bodyPr wrap="square" rtlCol="0">
              <a:spAutoFit/>
            </a:bodyPr>
            <a:lstStyle/>
            <a:p>
              <a:pPr defTabSz="1219170"/>
              <a:r>
                <a:rPr lang="en-US" sz="1100" dirty="0">
                  <a:solidFill>
                    <a:srgbClr val="595454"/>
                  </a:solidFill>
                </a:rPr>
                <a:t>VGPR</a:t>
              </a:r>
              <a:endParaRPr lang="en-US" sz="1100" baseline="30000" dirty="0">
                <a:solidFill>
                  <a:srgbClr val="595454"/>
                </a:solidFill>
              </a:endParaRPr>
            </a:p>
          </p:txBody>
        </p:sp>
        <p:sp>
          <p:nvSpPr>
            <p:cNvPr id="16" name="Rectangle 15">
              <a:extLst>
                <a:ext uri="{FF2B5EF4-FFF2-40B4-BE49-F238E27FC236}">
                  <a16:creationId xmlns:a16="http://schemas.microsoft.com/office/drawing/2014/main" id="{2A9A3128-B1C1-447A-A1C3-F3A52BC8C29C}"/>
                </a:ext>
              </a:extLst>
            </p:cNvPr>
            <p:cNvSpPr/>
            <p:nvPr/>
          </p:nvSpPr>
          <p:spPr>
            <a:xfrm>
              <a:off x="5922232" y="4147690"/>
              <a:ext cx="154800" cy="111600"/>
            </a:xfrm>
            <a:prstGeom prst="rect">
              <a:avLst/>
            </a:prstGeom>
            <a:solidFill>
              <a:srgbClr val="33D6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100" dirty="0">
                <a:solidFill>
                  <a:srgbClr val="FFFFFF"/>
                </a:solidFill>
              </a:endParaRPr>
            </a:p>
          </p:txBody>
        </p:sp>
        <p:sp>
          <p:nvSpPr>
            <p:cNvPr id="17" name="TextBox 16">
              <a:extLst>
                <a:ext uri="{FF2B5EF4-FFF2-40B4-BE49-F238E27FC236}">
                  <a16:creationId xmlns:a16="http://schemas.microsoft.com/office/drawing/2014/main" id="{B9DC6AC8-A530-4BAB-BAC7-1112FA4FB6D2}"/>
                </a:ext>
              </a:extLst>
            </p:cNvPr>
            <p:cNvSpPr txBox="1"/>
            <p:nvPr/>
          </p:nvSpPr>
          <p:spPr>
            <a:xfrm>
              <a:off x="6042838" y="4070247"/>
              <a:ext cx="381836" cy="261610"/>
            </a:xfrm>
            <a:prstGeom prst="rect">
              <a:avLst/>
            </a:prstGeom>
            <a:noFill/>
          </p:spPr>
          <p:txBody>
            <a:bodyPr wrap="none" rtlCol="0">
              <a:spAutoFit/>
            </a:bodyPr>
            <a:lstStyle/>
            <a:p>
              <a:pPr defTabSz="1219170"/>
              <a:r>
                <a:rPr lang="en-US" sz="1100" dirty="0">
                  <a:solidFill>
                    <a:srgbClr val="595454"/>
                  </a:solidFill>
                </a:rPr>
                <a:t>PR</a:t>
              </a:r>
              <a:endParaRPr lang="en-US" sz="1100" baseline="30000" dirty="0">
                <a:solidFill>
                  <a:srgbClr val="595454"/>
                </a:solidFill>
              </a:endParaRPr>
            </a:p>
          </p:txBody>
        </p:sp>
        <p:sp>
          <p:nvSpPr>
            <p:cNvPr id="18" name="Rectangle 17">
              <a:extLst>
                <a:ext uri="{FF2B5EF4-FFF2-40B4-BE49-F238E27FC236}">
                  <a16:creationId xmlns:a16="http://schemas.microsoft.com/office/drawing/2014/main" id="{A51C6302-AE8F-49FF-BEE5-A39A759B5845}"/>
                </a:ext>
              </a:extLst>
            </p:cNvPr>
            <p:cNvSpPr/>
            <p:nvPr/>
          </p:nvSpPr>
          <p:spPr>
            <a:xfrm>
              <a:off x="6606396" y="4146537"/>
              <a:ext cx="154800" cy="111600"/>
            </a:xfrm>
            <a:prstGeom prst="rect">
              <a:avLst/>
            </a:prstGeom>
            <a:solidFill>
              <a:srgbClr val="CD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100" dirty="0">
                <a:solidFill>
                  <a:srgbClr val="FFFFFF"/>
                </a:solidFill>
              </a:endParaRPr>
            </a:p>
          </p:txBody>
        </p:sp>
        <p:sp>
          <p:nvSpPr>
            <p:cNvPr id="19" name="TextBox 18">
              <a:extLst>
                <a:ext uri="{FF2B5EF4-FFF2-40B4-BE49-F238E27FC236}">
                  <a16:creationId xmlns:a16="http://schemas.microsoft.com/office/drawing/2014/main" id="{736BAD5E-D3F3-4B1A-A966-C9653FFDD85F}"/>
                </a:ext>
              </a:extLst>
            </p:cNvPr>
            <p:cNvSpPr txBox="1"/>
            <p:nvPr/>
          </p:nvSpPr>
          <p:spPr>
            <a:xfrm>
              <a:off x="6728638" y="4070247"/>
              <a:ext cx="404278" cy="261610"/>
            </a:xfrm>
            <a:prstGeom prst="rect">
              <a:avLst/>
            </a:prstGeom>
            <a:noFill/>
          </p:spPr>
          <p:txBody>
            <a:bodyPr wrap="none" rtlCol="0">
              <a:spAutoFit/>
            </a:bodyPr>
            <a:lstStyle/>
            <a:p>
              <a:pPr defTabSz="1219170"/>
              <a:r>
                <a:rPr lang="en-US" sz="1100" dirty="0">
                  <a:solidFill>
                    <a:srgbClr val="595454"/>
                  </a:solidFill>
                </a:rPr>
                <a:t>MR</a:t>
              </a:r>
            </a:p>
          </p:txBody>
        </p:sp>
        <p:sp>
          <p:nvSpPr>
            <p:cNvPr id="20" name="Rectangle 19">
              <a:extLst>
                <a:ext uri="{FF2B5EF4-FFF2-40B4-BE49-F238E27FC236}">
                  <a16:creationId xmlns:a16="http://schemas.microsoft.com/office/drawing/2014/main" id="{23A1441F-E24E-4B9D-BB29-1AB009B83F25}"/>
                </a:ext>
              </a:extLst>
            </p:cNvPr>
            <p:cNvSpPr/>
            <p:nvPr/>
          </p:nvSpPr>
          <p:spPr>
            <a:xfrm>
              <a:off x="7290560" y="4150147"/>
              <a:ext cx="154800" cy="111600"/>
            </a:xfrm>
            <a:prstGeom prst="rect">
              <a:avLst/>
            </a:prstGeom>
            <a:solidFill>
              <a:srgbClr val="0977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100" dirty="0">
                <a:solidFill>
                  <a:srgbClr val="FFFFFF"/>
                </a:solidFill>
              </a:endParaRPr>
            </a:p>
          </p:txBody>
        </p:sp>
        <p:sp>
          <p:nvSpPr>
            <p:cNvPr id="21" name="TextBox 20">
              <a:extLst>
                <a:ext uri="{FF2B5EF4-FFF2-40B4-BE49-F238E27FC236}">
                  <a16:creationId xmlns:a16="http://schemas.microsoft.com/office/drawing/2014/main" id="{1439051D-805C-4FD3-B893-689B1108CA5D}"/>
                </a:ext>
              </a:extLst>
            </p:cNvPr>
            <p:cNvSpPr txBox="1"/>
            <p:nvPr/>
          </p:nvSpPr>
          <p:spPr>
            <a:xfrm>
              <a:off x="7406818" y="4075010"/>
              <a:ext cx="381836" cy="261610"/>
            </a:xfrm>
            <a:prstGeom prst="rect">
              <a:avLst/>
            </a:prstGeom>
            <a:noFill/>
          </p:spPr>
          <p:txBody>
            <a:bodyPr wrap="none" rtlCol="0">
              <a:spAutoFit/>
            </a:bodyPr>
            <a:lstStyle/>
            <a:p>
              <a:pPr defTabSz="1219170"/>
              <a:r>
                <a:rPr lang="en-US" sz="1100" dirty="0">
                  <a:solidFill>
                    <a:srgbClr val="595454"/>
                  </a:solidFill>
                </a:rPr>
                <a:t>SD</a:t>
              </a:r>
            </a:p>
          </p:txBody>
        </p:sp>
        <p:sp>
          <p:nvSpPr>
            <p:cNvPr id="22" name="Rectangle 21">
              <a:extLst>
                <a:ext uri="{FF2B5EF4-FFF2-40B4-BE49-F238E27FC236}">
                  <a16:creationId xmlns:a16="http://schemas.microsoft.com/office/drawing/2014/main" id="{6F1F1CBC-5D7C-45AE-968D-B4D57276C7EC}"/>
                </a:ext>
              </a:extLst>
            </p:cNvPr>
            <p:cNvSpPr/>
            <p:nvPr/>
          </p:nvSpPr>
          <p:spPr>
            <a:xfrm>
              <a:off x="7974723" y="4148994"/>
              <a:ext cx="154800" cy="111600"/>
            </a:xfrm>
            <a:prstGeom prst="rect">
              <a:avLst/>
            </a:prstGeom>
            <a:solidFill>
              <a:srgbClr val="DF60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100" dirty="0">
                <a:solidFill>
                  <a:srgbClr val="FFFFFF"/>
                </a:solidFill>
              </a:endParaRPr>
            </a:p>
          </p:txBody>
        </p:sp>
        <p:sp>
          <p:nvSpPr>
            <p:cNvPr id="23" name="TextBox 22">
              <a:extLst>
                <a:ext uri="{FF2B5EF4-FFF2-40B4-BE49-F238E27FC236}">
                  <a16:creationId xmlns:a16="http://schemas.microsoft.com/office/drawing/2014/main" id="{407E36CF-E6EE-486F-B190-6FC87E6044E0}"/>
                </a:ext>
              </a:extLst>
            </p:cNvPr>
            <p:cNvSpPr txBox="1"/>
            <p:nvPr/>
          </p:nvSpPr>
          <p:spPr>
            <a:xfrm>
              <a:off x="8092618" y="4075010"/>
              <a:ext cx="381836" cy="261610"/>
            </a:xfrm>
            <a:prstGeom prst="rect">
              <a:avLst/>
            </a:prstGeom>
            <a:noFill/>
          </p:spPr>
          <p:txBody>
            <a:bodyPr wrap="none" rtlCol="0">
              <a:spAutoFit/>
            </a:bodyPr>
            <a:lstStyle/>
            <a:p>
              <a:pPr defTabSz="1219170"/>
              <a:r>
                <a:rPr lang="en-US" sz="1100" dirty="0">
                  <a:solidFill>
                    <a:srgbClr val="595454"/>
                  </a:solidFill>
                </a:rPr>
                <a:t>PD</a:t>
              </a:r>
              <a:endParaRPr lang="en-US" sz="1100" baseline="30000" dirty="0">
                <a:solidFill>
                  <a:srgbClr val="595454"/>
                </a:solidFill>
              </a:endParaRPr>
            </a:p>
          </p:txBody>
        </p:sp>
        <p:sp>
          <p:nvSpPr>
            <p:cNvPr id="24" name="Rectangle 23">
              <a:extLst>
                <a:ext uri="{FF2B5EF4-FFF2-40B4-BE49-F238E27FC236}">
                  <a16:creationId xmlns:a16="http://schemas.microsoft.com/office/drawing/2014/main" id="{FAC18ACB-52F7-411C-BDF0-D175782CD487}"/>
                </a:ext>
              </a:extLst>
            </p:cNvPr>
            <p:cNvSpPr/>
            <p:nvPr/>
          </p:nvSpPr>
          <p:spPr>
            <a:xfrm>
              <a:off x="3861827" y="4151149"/>
              <a:ext cx="154800" cy="111600"/>
            </a:xfrm>
            <a:prstGeom prst="rect">
              <a:avLst/>
            </a:prstGeom>
            <a:solidFill>
              <a:srgbClr val="1389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100" dirty="0">
                <a:solidFill>
                  <a:srgbClr val="FFFFFF"/>
                </a:solidFill>
              </a:endParaRPr>
            </a:p>
          </p:txBody>
        </p:sp>
        <p:sp>
          <p:nvSpPr>
            <p:cNvPr id="25" name="TextBox 24">
              <a:extLst>
                <a:ext uri="{FF2B5EF4-FFF2-40B4-BE49-F238E27FC236}">
                  <a16:creationId xmlns:a16="http://schemas.microsoft.com/office/drawing/2014/main" id="{8B5D5AE9-FD68-4147-877F-08B446C653F2}"/>
                </a:ext>
              </a:extLst>
            </p:cNvPr>
            <p:cNvSpPr txBox="1"/>
            <p:nvPr/>
          </p:nvSpPr>
          <p:spPr>
            <a:xfrm>
              <a:off x="3987342" y="4070247"/>
              <a:ext cx="468504" cy="261610"/>
            </a:xfrm>
            <a:prstGeom prst="rect">
              <a:avLst/>
            </a:prstGeom>
            <a:noFill/>
          </p:spPr>
          <p:txBody>
            <a:bodyPr wrap="square" rtlCol="0">
              <a:spAutoFit/>
            </a:bodyPr>
            <a:lstStyle/>
            <a:p>
              <a:pPr defTabSz="1219170"/>
              <a:r>
                <a:rPr lang="en-US" sz="1100" dirty="0">
                  <a:solidFill>
                    <a:srgbClr val="595454"/>
                  </a:solidFill>
                </a:rPr>
                <a:t>sCR</a:t>
              </a:r>
            </a:p>
          </p:txBody>
        </p:sp>
        <p:grpSp>
          <p:nvGrpSpPr>
            <p:cNvPr id="26" name="Group 25">
              <a:extLst>
                <a:ext uri="{FF2B5EF4-FFF2-40B4-BE49-F238E27FC236}">
                  <a16:creationId xmlns:a16="http://schemas.microsoft.com/office/drawing/2014/main" id="{266D929E-C7B5-4C05-86F7-841604F185C6}"/>
                </a:ext>
              </a:extLst>
            </p:cNvPr>
            <p:cNvGrpSpPr/>
            <p:nvPr/>
          </p:nvGrpSpPr>
          <p:grpSpPr>
            <a:xfrm>
              <a:off x="4543747" y="4383810"/>
              <a:ext cx="2692427" cy="261610"/>
              <a:chOff x="9176072" y="5720110"/>
              <a:chExt cx="2692427" cy="261610"/>
            </a:xfrm>
          </p:grpSpPr>
          <p:sp>
            <p:nvSpPr>
              <p:cNvPr id="27" name="TextBox 28">
                <a:extLst>
                  <a:ext uri="{FF2B5EF4-FFF2-40B4-BE49-F238E27FC236}">
                    <a16:creationId xmlns:a16="http://schemas.microsoft.com/office/drawing/2014/main" id="{9F98AB63-22AB-4E3D-9AAB-E8A9B1D06F1C}"/>
                  </a:ext>
                </a:extLst>
              </p:cNvPr>
              <p:cNvSpPr txBox="1"/>
              <p:nvPr/>
            </p:nvSpPr>
            <p:spPr>
              <a:xfrm>
                <a:off x="9288774" y="5720110"/>
                <a:ext cx="2579725" cy="261610"/>
              </a:xfrm>
              <a:prstGeom prst="rect">
                <a:avLst/>
              </a:prstGeom>
              <a:noFill/>
            </p:spPr>
            <p:txBody>
              <a:bodyPr wrap="square" rtlCol="0">
                <a:sp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defTabSz="1219170"/>
                <a:r>
                  <a:rPr lang="en-US" sz="1100" dirty="0">
                    <a:solidFill>
                      <a:srgbClr val="595454"/>
                    </a:solidFill>
                  </a:rPr>
                  <a:t>On treatment at time of data cut</a:t>
                </a:r>
              </a:p>
            </p:txBody>
          </p:sp>
          <p:sp>
            <p:nvSpPr>
              <p:cNvPr id="28" name="Arrow: Right 27">
                <a:extLst>
                  <a:ext uri="{FF2B5EF4-FFF2-40B4-BE49-F238E27FC236}">
                    <a16:creationId xmlns:a16="http://schemas.microsoft.com/office/drawing/2014/main" id="{CAEBA0BB-96EF-4F4F-BA60-2BEBB47B0790}"/>
                  </a:ext>
                </a:extLst>
              </p:cNvPr>
              <p:cNvSpPr/>
              <p:nvPr/>
            </p:nvSpPr>
            <p:spPr>
              <a:xfrm>
                <a:off x="9176072" y="5772358"/>
                <a:ext cx="176543" cy="167639"/>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1219170" rtl="0" eaLnBrk="1" latinLnBrk="0" hangingPunct="1">
                  <a:defRPr sz="2400" kern="1200">
                    <a:solidFill>
                      <a:schemeClr val="lt1"/>
                    </a:solidFill>
                    <a:latin typeface="+mn-lt"/>
                    <a:ea typeface="+mn-ea"/>
                    <a:cs typeface="+mn-cs"/>
                  </a:defRPr>
                </a:lvl1pPr>
                <a:lvl2pPr marL="609585" algn="l" defTabSz="1219170" rtl="0" eaLnBrk="1" latinLnBrk="0" hangingPunct="1">
                  <a:defRPr sz="2400" kern="1200">
                    <a:solidFill>
                      <a:schemeClr val="lt1"/>
                    </a:solidFill>
                    <a:latin typeface="+mn-lt"/>
                    <a:ea typeface="+mn-ea"/>
                    <a:cs typeface="+mn-cs"/>
                  </a:defRPr>
                </a:lvl2pPr>
                <a:lvl3pPr marL="1219170" algn="l" defTabSz="1219170" rtl="0" eaLnBrk="1" latinLnBrk="0" hangingPunct="1">
                  <a:defRPr sz="2400" kern="1200">
                    <a:solidFill>
                      <a:schemeClr val="lt1"/>
                    </a:solidFill>
                    <a:latin typeface="+mn-lt"/>
                    <a:ea typeface="+mn-ea"/>
                    <a:cs typeface="+mn-cs"/>
                  </a:defRPr>
                </a:lvl3pPr>
                <a:lvl4pPr marL="1828754" algn="l" defTabSz="1219170" rtl="0" eaLnBrk="1" latinLnBrk="0" hangingPunct="1">
                  <a:defRPr sz="2400" kern="1200">
                    <a:solidFill>
                      <a:schemeClr val="lt1"/>
                    </a:solidFill>
                    <a:latin typeface="+mn-lt"/>
                    <a:ea typeface="+mn-ea"/>
                    <a:cs typeface="+mn-cs"/>
                  </a:defRPr>
                </a:lvl4pPr>
                <a:lvl5pPr marL="2438339" algn="l" defTabSz="1219170" rtl="0" eaLnBrk="1" latinLnBrk="0" hangingPunct="1">
                  <a:defRPr sz="2400" kern="1200">
                    <a:solidFill>
                      <a:schemeClr val="lt1"/>
                    </a:solidFill>
                    <a:latin typeface="+mn-lt"/>
                    <a:ea typeface="+mn-ea"/>
                    <a:cs typeface="+mn-cs"/>
                  </a:defRPr>
                </a:lvl5pPr>
                <a:lvl6pPr marL="3047924" algn="l" defTabSz="1219170" rtl="0" eaLnBrk="1" latinLnBrk="0" hangingPunct="1">
                  <a:defRPr sz="2400" kern="1200">
                    <a:solidFill>
                      <a:schemeClr val="lt1"/>
                    </a:solidFill>
                    <a:latin typeface="+mn-lt"/>
                    <a:ea typeface="+mn-ea"/>
                    <a:cs typeface="+mn-cs"/>
                  </a:defRPr>
                </a:lvl6pPr>
                <a:lvl7pPr marL="3657509" algn="l" defTabSz="1219170" rtl="0" eaLnBrk="1" latinLnBrk="0" hangingPunct="1">
                  <a:defRPr sz="2400" kern="1200">
                    <a:solidFill>
                      <a:schemeClr val="lt1"/>
                    </a:solidFill>
                    <a:latin typeface="+mn-lt"/>
                    <a:ea typeface="+mn-ea"/>
                    <a:cs typeface="+mn-cs"/>
                  </a:defRPr>
                </a:lvl7pPr>
                <a:lvl8pPr marL="4267093" algn="l" defTabSz="1219170" rtl="0" eaLnBrk="1" latinLnBrk="0" hangingPunct="1">
                  <a:defRPr sz="2400" kern="1200">
                    <a:solidFill>
                      <a:schemeClr val="lt1"/>
                    </a:solidFill>
                    <a:latin typeface="+mn-lt"/>
                    <a:ea typeface="+mn-ea"/>
                    <a:cs typeface="+mn-cs"/>
                  </a:defRPr>
                </a:lvl8pPr>
                <a:lvl9pPr marL="4876678" algn="l" defTabSz="1219170" rtl="0" eaLnBrk="1" latinLnBrk="0" hangingPunct="1">
                  <a:defRPr sz="2400" kern="1200">
                    <a:solidFill>
                      <a:schemeClr val="lt1"/>
                    </a:solidFill>
                    <a:latin typeface="+mn-lt"/>
                    <a:ea typeface="+mn-ea"/>
                    <a:cs typeface="+mn-cs"/>
                  </a:defRPr>
                </a:lvl9pPr>
              </a:lstStyle>
              <a:p>
                <a:pPr algn="ctr" defTabSz="1219170"/>
                <a:endParaRPr lang="en-US" sz="1100" dirty="0">
                  <a:solidFill>
                    <a:srgbClr val="FFFFFF"/>
                  </a:solidFill>
                </a:endParaRPr>
              </a:p>
            </p:txBody>
          </p:sp>
        </p:grpSp>
      </p:grpSp>
      <p:graphicFrame>
        <p:nvGraphicFramePr>
          <p:cNvPr id="31" name="Chart 30">
            <a:extLst>
              <a:ext uri="{FF2B5EF4-FFF2-40B4-BE49-F238E27FC236}">
                <a16:creationId xmlns:a16="http://schemas.microsoft.com/office/drawing/2014/main" id="{21A71B37-2569-47D4-9CFC-E03564CC8EC9}"/>
              </a:ext>
            </a:extLst>
          </p:cNvPr>
          <p:cNvGraphicFramePr/>
          <p:nvPr/>
        </p:nvGraphicFramePr>
        <p:xfrm>
          <a:off x="464119" y="1369823"/>
          <a:ext cx="2885854" cy="4052023"/>
        </p:xfrm>
        <a:graphic>
          <a:graphicData uri="http://schemas.openxmlformats.org/drawingml/2006/chart">
            <c:chart xmlns:c="http://schemas.openxmlformats.org/drawingml/2006/chart" xmlns:r="http://schemas.openxmlformats.org/officeDocument/2006/relationships" r:id="rId4"/>
          </a:graphicData>
        </a:graphic>
      </p:graphicFrame>
      <p:sp>
        <p:nvSpPr>
          <p:cNvPr id="32" name="TextBox 31">
            <a:extLst>
              <a:ext uri="{FF2B5EF4-FFF2-40B4-BE49-F238E27FC236}">
                <a16:creationId xmlns:a16="http://schemas.microsoft.com/office/drawing/2014/main" id="{0310CEDC-38DF-4C10-AFA8-E70A420682E3}"/>
              </a:ext>
            </a:extLst>
          </p:cNvPr>
          <p:cNvSpPr txBox="1"/>
          <p:nvPr/>
        </p:nvSpPr>
        <p:spPr>
          <a:xfrm>
            <a:off x="1445756" y="1200040"/>
            <a:ext cx="1290738" cy="307777"/>
          </a:xfrm>
          <a:prstGeom prst="rect">
            <a:avLst/>
          </a:prstGeom>
          <a:noFill/>
        </p:spPr>
        <p:txBody>
          <a:bodyPr wrap="square" rtlCol="0">
            <a:spAutoFit/>
          </a:bodyPr>
          <a:lstStyle/>
          <a:p>
            <a:pPr algn="ctr"/>
            <a:r>
              <a:rPr lang="en-US" sz="1400" b="1" dirty="0"/>
              <a:t>ORR</a:t>
            </a:r>
            <a:r>
              <a:rPr lang="en-US" sz="1400" b="1" baseline="30000" dirty="0"/>
              <a:t>a</a:t>
            </a:r>
            <a:r>
              <a:rPr lang="en-US" sz="1400" b="1" dirty="0"/>
              <a:t> 34.1%</a:t>
            </a:r>
          </a:p>
        </p:txBody>
      </p:sp>
      <p:pic>
        <p:nvPicPr>
          <p:cNvPr id="10" name="Picture 9">
            <a:extLst>
              <a:ext uri="{FF2B5EF4-FFF2-40B4-BE49-F238E27FC236}">
                <a16:creationId xmlns:a16="http://schemas.microsoft.com/office/drawing/2014/main" id="{3CBF6122-084A-49E2-94B7-6EEB4E4B1A26}"/>
              </a:ext>
            </a:extLst>
          </p:cNvPr>
          <p:cNvPicPr>
            <a:picLocks noChangeAspect="1"/>
          </p:cNvPicPr>
          <p:nvPr/>
        </p:nvPicPr>
        <p:blipFill>
          <a:blip r:embed="rId5"/>
          <a:stretch>
            <a:fillRect/>
          </a:stretch>
        </p:blipFill>
        <p:spPr>
          <a:xfrm>
            <a:off x="3937000" y="1402306"/>
            <a:ext cx="7654246" cy="3096720"/>
          </a:xfrm>
          <a:prstGeom prst="rect">
            <a:avLst/>
          </a:prstGeom>
        </p:spPr>
      </p:pic>
      <p:sp>
        <p:nvSpPr>
          <p:cNvPr id="5" name="Footer Placeholder 4">
            <a:extLst>
              <a:ext uri="{FF2B5EF4-FFF2-40B4-BE49-F238E27FC236}">
                <a16:creationId xmlns:a16="http://schemas.microsoft.com/office/drawing/2014/main" id="{352C87A5-4030-92FB-7581-4144B58A7EBB}"/>
              </a:ext>
            </a:extLst>
          </p:cNvPr>
          <p:cNvSpPr>
            <a:spLocks noGrp="1"/>
          </p:cNvSpPr>
          <p:nvPr>
            <p:ph type="ftr" sz="quarter" idx="3"/>
          </p:nvPr>
        </p:nvSpPr>
        <p:spPr>
          <a:xfrm>
            <a:off x="609600" y="6082826"/>
            <a:ext cx="10744199" cy="715655"/>
          </a:xfrm>
        </p:spPr>
        <p:txBody>
          <a:bodyPr/>
          <a:lstStyle/>
          <a:p>
            <a:r>
              <a:rPr lang="en-US" sz="1000" baseline="30000" dirty="0" err="1"/>
              <a:t>a</a:t>
            </a:r>
            <a:r>
              <a:rPr lang="en-US" sz="1000" dirty="0" err="1"/>
              <a:t>PR</a:t>
            </a:r>
            <a:r>
              <a:rPr lang="en-US" sz="1000" dirty="0"/>
              <a:t> or better; </a:t>
            </a:r>
            <a:r>
              <a:rPr lang="en-US" sz="1000" baseline="30000" dirty="0" err="1"/>
              <a:t>b</a:t>
            </a:r>
            <a:r>
              <a:rPr lang="en-US" sz="1000" dirty="0" err="1"/>
              <a:t>None</a:t>
            </a:r>
            <a:r>
              <a:rPr lang="en-US" sz="1000" dirty="0"/>
              <a:t> of the responding patients had received the “Other” category of anti-BCMA therapy.</a:t>
            </a:r>
            <a:br>
              <a:rPr lang="en-US" sz="1000" dirty="0"/>
            </a:br>
            <a:r>
              <a:rPr lang="en-US" sz="1000" dirty="0"/>
              <a:t>C, cycle; CR, complete response; MR, minimal response; NE, not evaluated; PR, partial response; reg., regimen; </a:t>
            </a:r>
            <a:r>
              <a:rPr lang="en-US" sz="1000" dirty="0" err="1"/>
              <a:t>sCR</a:t>
            </a:r>
            <a:r>
              <a:rPr lang="en-US" sz="1000" dirty="0"/>
              <a:t>, stringent CR; SD, stable disease; </a:t>
            </a:r>
            <a:r>
              <a:rPr lang="en-US" sz="1000" dirty="0" err="1"/>
              <a:t>VGPR</a:t>
            </a:r>
            <a:r>
              <a:rPr lang="en-US" sz="1000" dirty="0"/>
              <a:t>, very good PR.</a:t>
            </a:r>
          </a:p>
        </p:txBody>
      </p:sp>
      <p:sp>
        <p:nvSpPr>
          <p:cNvPr id="3" name="Rectangle 2">
            <a:extLst>
              <a:ext uri="{FF2B5EF4-FFF2-40B4-BE49-F238E27FC236}">
                <a16:creationId xmlns:a16="http://schemas.microsoft.com/office/drawing/2014/main" id="{D3EC238B-CD94-A3B7-4ABF-FB18EA751EF2}"/>
              </a:ext>
            </a:extLst>
          </p:cNvPr>
          <p:cNvSpPr/>
          <p:nvPr/>
        </p:nvSpPr>
        <p:spPr>
          <a:xfrm>
            <a:off x="1432205" y="1169985"/>
            <a:ext cx="1304289" cy="350205"/>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27107786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10935"/>
            <a:ext cx="10744200" cy="921035"/>
          </a:xfrm>
        </p:spPr>
        <p:txBody>
          <a:bodyPr>
            <a:normAutofit/>
          </a:bodyPr>
          <a:lstStyle/>
          <a:p>
            <a:r>
              <a:rPr lang="en-US" sz="2400" dirty="0"/>
              <a:t>Response </a:t>
            </a:r>
            <a:br>
              <a:rPr lang="en-US" sz="2400" dirty="0"/>
            </a:br>
            <a:r>
              <a:rPr lang="en-US" sz="2400" dirty="0"/>
              <a:t>Cohort I (anti-BCMA-exposed cohort)</a:t>
            </a:r>
          </a:p>
        </p:txBody>
      </p:sp>
      <p:sp>
        <p:nvSpPr>
          <p:cNvPr id="8" name="Content Placeholder 4">
            <a:extLst>
              <a:ext uri="{FF2B5EF4-FFF2-40B4-BE49-F238E27FC236}">
                <a16:creationId xmlns:a16="http://schemas.microsoft.com/office/drawing/2014/main" id="{0C8603C1-C384-4474-8601-1443689E933A}"/>
              </a:ext>
            </a:extLst>
          </p:cNvPr>
          <p:cNvSpPr txBox="1">
            <a:spLocks/>
          </p:cNvSpPr>
          <p:nvPr/>
        </p:nvSpPr>
        <p:spPr>
          <a:xfrm>
            <a:off x="378462" y="5591550"/>
            <a:ext cx="11634862" cy="628648"/>
          </a:xfrm>
          <a:prstGeom prst="rect">
            <a:avLst/>
          </a:prstGeom>
        </p:spPr>
        <p:txBody>
          <a:bodyPr/>
          <a:lstStyle>
            <a:lvl1pPr marL="0" indent="0" algn="l" defTabSz="1219170" rtl="0" eaLnBrk="1" latinLnBrk="0" hangingPunct="1">
              <a:lnSpc>
                <a:spcPct val="90000"/>
              </a:lnSpc>
              <a:spcBef>
                <a:spcPts val="600"/>
              </a:spcBef>
              <a:spcAft>
                <a:spcPts val="600"/>
              </a:spcAft>
              <a:buClr>
                <a:schemeClr val="tx2"/>
              </a:buClr>
              <a:buFont typeface="Arial" panose="020B0604020202020204" pitchFamily="34" charset="0"/>
              <a:buNone/>
              <a:defRPr sz="2400" b="0" kern="1200">
                <a:solidFill>
                  <a:schemeClr val="tx1"/>
                </a:solidFill>
                <a:latin typeface="+mn-lt"/>
                <a:ea typeface="+mn-ea"/>
                <a:cs typeface="+mn-cs"/>
              </a:defRPr>
            </a:lvl1pPr>
            <a:lvl2pPr marL="219075" indent="-219075" algn="l" defTabSz="1219170" rtl="0" eaLnBrk="1" latinLnBrk="0" hangingPunct="1">
              <a:lnSpc>
                <a:spcPct val="90000"/>
              </a:lnSpc>
              <a:spcBef>
                <a:spcPts val="0"/>
              </a:spcBef>
              <a:spcAft>
                <a:spcPts val="600"/>
              </a:spcAft>
              <a:buClr>
                <a:schemeClr val="tx2"/>
              </a:buClr>
              <a:buFont typeface="Arial" panose="020B0604020202020204" pitchFamily="34" charset="0"/>
              <a:buChar char="•"/>
              <a:defRPr sz="2000" kern="1200">
                <a:solidFill>
                  <a:schemeClr val="tx1"/>
                </a:solidFill>
                <a:latin typeface="Trebuchet MS" panose="020B0603020202020204" pitchFamily="34" charset="0"/>
                <a:ea typeface="+mn-ea"/>
                <a:cs typeface="Arial" panose="020B0604020202020204" pitchFamily="34" charset="0"/>
              </a:defRPr>
            </a:lvl2pPr>
            <a:lvl3pPr marL="484188" indent="-250825" algn="l" defTabSz="1219170" rtl="0" eaLnBrk="1" latinLnBrk="0" hangingPunct="1">
              <a:lnSpc>
                <a:spcPct val="90000"/>
              </a:lnSpc>
              <a:spcBef>
                <a:spcPts val="0"/>
              </a:spcBef>
              <a:spcAft>
                <a:spcPts val="600"/>
              </a:spcAft>
              <a:buClr>
                <a:schemeClr val="tx2"/>
              </a:buClr>
              <a:buFont typeface="Arial" panose="020B0604020202020204" pitchFamily="34" charset="0"/>
              <a:buChar char="–"/>
              <a:defRPr sz="1800" kern="1200">
                <a:solidFill>
                  <a:schemeClr val="tx1"/>
                </a:solidFill>
                <a:latin typeface="Trebuchet MS" panose="020B0603020202020204" pitchFamily="34" charset="0"/>
                <a:ea typeface="+mn-ea"/>
                <a:cs typeface="Arial" panose="020B0604020202020204" pitchFamily="34" charset="0"/>
              </a:defRPr>
            </a:lvl3pPr>
            <a:lvl4pPr marL="636588" indent="-161925" algn="l" defTabSz="1219170" rtl="0" eaLnBrk="1" latinLnBrk="0" hangingPunct="1">
              <a:lnSpc>
                <a:spcPct val="90000"/>
              </a:lnSpc>
              <a:spcBef>
                <a:spcPts val="0"/>
              </a:spcBef>
              <a:spcAft>
                <a:spcPts val="600"/>
              </a:spcAft>
              <a:buClr>
                <a:schemeClr val="tx2"/>
              </a:buClr>
              <a:buFont typeface="Arial" panose="020B0604020202020204" pitchFamily="34" charset="0"/>
              <a:buChar char="•"/>
              <a:defRPr sz="1600" kern="1200">
                <a:solidFill>
                  <a:schemeClr val="tx1"/>
                </a:solidFill>
                <a:latin typeface="Trebuchet MS" panose="020B0603020202020204" pitchFamily="34" charset="0"/>
                <a:ea typeface="+mn-ea"/>
                <a:cs typeface="Arial" panose="020B0604020202020204" pitchFamily="34" charset="0"/>
              </a:defRPr>
            </a:lvl4pPr>
            <a:lvl5pPr marL="833438" indent="-182563" algn="l" defTabSz="1219170" rtl="0" eaLnBrk="1" latinLnBrk="0" hangingPunct="1">
              <a:lnSpc>
                <a:spcPct val="90000"/>
              </a:lnSpc>
              <a:spcBef>
                <a:spcPts val="0"/>
              </a:spcBef>
              <a:spcAft>
                <a:spcPts val="600"/>
              </a:spcAft>
              <a:buClr>
                <a:schemeClr val="tx2"/>
              </a:buClr>
              <a:buFont typeface="Arial" panose="020B0604020202020204" pitchFamily="34" charset="0"/>
              <a:buChar char="–"/>
              <a:tabLst/>
              <a:defRPr sz="1400"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pPr marL="285750" indent="-285750">
              <a:lnSpc>
                <a:spcPct val="100000"/>
              </a:lnSpc>
              <a:buFont typeface="Arial" panose="020B0604020202020204" pitchFamily="34" charset="0"/>
              <a:buChar char="•"/>
            </a:pPr>
            <a:r>
              <a:rPr lang="en-US" sz="1800" dirty="0"/>
              <a:t>Median DOR was 7.5 months (95% CI, 3.7–18.4) and median PFS was 2.3 months (95% CI, 2.1–4.2) </a:t>
            </a:r>
            <a:endParaRPr lang="en-US" sz="1800" strike="sngStrike" dirty="0"/>
          </a:p>
        </p:txBody>
      </p:sp>
      <p:grpSp>
        <p:nvGrpSpPr>
          <p:cNvPr id="9" name="Group 8">
            <a:extLst>
              <a:ext uri="{FF2B5EF4-FFF2-40B4-BE49-F238E27FC236}">
                <a16:creationId xmlns:a16="http://schemas.microsoft.com/office/drawing/2014/main" id="{02F7BAAA-3953-418E-B9C4-26B3E89068CD}"/>
              </a:ext>
            </a:extLst>
          </p:cNvPr>
          <p:cNvGrpSpPr/>
          <p:nvPr/>
        </p:nvGrpSpPr>
        <p:grpSpPr>
          <a:xfrm>
            <a:off x="5352068" y="4664197"/>
            <a:ext cx="4620881" cy="575173"/>
            <a:chOff x="3853573" y="4070247"/>
            <a:chExt cx="4620881" cy="575173"/>
          </a:xfrm>
        </p:grpSpPr>
        <p:grpSp>
          <p:nvGrpSpPr>
            <p:cNvPr id="11" name="Group 10">
              <a:extLst>
                <a:ext uri="{FF2B5EF4-FFF2-40B4-BE49-F238E27FC236}">
                  <a16:creationId xmlns:a16="http://schemas.microsoft.com/office/drawing/2014/main" id="{A1504A5B-7548-4A1A-B12E-2E3C791D2E7D}"/>
                </a:ext>
              </a:extLst>
            </p:cNvPr>
            <p:cNvGrpSpPr/>
            <p:nvPr/>
          </p:nvGrpSpPr>
          <p:grpSpPr>
            <a:xfrm>
              <a:off x="3853573" y="4383810"/>
              <a:ext cx="1398849" cy="261610"/>
              <a:chOff x="9781933" y="5506231"/>
              <a:chExt cx="1398849" cy="261610"/>
            </a:xfrm>
          </p:grpSpPr>
          <p:sp>
            <p:nvSpPr>
              <p:cNvPr id="29" name="Rectangle 28">
                <a:extLst>
                  <a:ext uri="{FF2B5EF4-FFF2-40B4-BE49-F238E27FC236}">
                    <a16:creationId xmlns:a16="http://schemas.microsoft.com/office/drawing/2014/main" id="{C4185D43-5F30-4365-9E8F-1705E560F6BC}"/>
                  </a:ext>
                </a:extLst>
              </p:cNvPr>
              <p:cNvSpPr/>
              <p:nvPr/>
            </p:nvSpPr>
            <p:spPr>
              <a:xfrm>
                <a:off x="9781933" y="5585417"/>
                <a:ext cx="154858" cy="110613"/>
              </a:xfrm>
              <a:prstGeom prst="rect">
                <a:avLst/>
              </a:prstGeom>
              <a:solidFill>
                <a:srgbClr val="4B4B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100" dirty="0">
                  <a:solidFill>
                    <a:srgbClr val="FFFFFF"/>
                  </a:solidFill>
                </a:endParaRPr>
              </a:p>
            </p:txBody>
          </p:sp>
          <p:sp>
            <p:nvSpPr>
              <p:cNvPr id="30" name="TextBox 29">
                <a:extLst>
                  <a:ext uri="{FF2B5EF4-FFF2-40B4-BE49-F238E27FC236}">
                    <a16:creationId xmlns:a16="http://schemas.microsoft.com/office/drawing/2014/main" id="{2E4F6B93-C152-4910-96A2-D4DD885D902D}"/>
                  </a:ext>
                </a:extLst>
              </p:cNvPr>
              <p:cNvSpPr txBox="1"/>
              <p:nvPr/>
            </p:nvSpPr>
            <p:spPr>
              <a:xfrm>
                <a:off x="9899828" y="5506231"/>
                <a:ext cx="1280954" cy="261610"/>
              </a:xfrm>
              <a:prstGeom prst="rect">
                <a:avLst/>
              </a:prstGeom>
              <a:noFill/>
            </p:spPr>
            <p:txBody>
              <a:bodyPr wrap="square" rtlCol="0">
                <a:spAutoFit/>
              </a:bodyPr>
              <a:lstStyle/>
              <a:p>
                <a:pPr defTabSz="1219170"/>
                <a:r>
                  <a:rPr lang="en-US" sz="1100" dirty="0">
                    <a:solidFill>
                      <a:srgbClr val="595454"/>
                    </a:solidFill>
                  </a:rPr>
                  <a:t>NE</a:t>
                </a:r>
                <a:endParaRPr lang="en-US" sz="1100" dirty="0">
                  <a:solidFill>
                    <a:srgbClr val="595454"/>
                  </a:solidFill>
                  <a:highlight>
                    <a:srgbClr val="FFFF00"/>
                  </a:highlight>
                </a:endParaRPr>
              </a:p>
            </p:txBody>
          </p:sp>
        </p:grpSp>
        <p:sp>
          <p:nvSpPr>
            <p:cNvPr id="12" name="Rectangle 11">
              <a:extLst>
                <a:ext uri="{FF2B5EF4-FFF2-40B4-BE49-F238E27FC236}">
                  <a16:creationId xmlns:a16="http://schemas.microsoft.com/office/drawing/2014/main" id="{E2288D4D-C63B-47BC-AB70-294C141A411A}"/>
                </a:ext>
              </a:extLst>
            </p:cNvPr>
            <p:cNvSpPr/>
            <p:nvPr/>
          </p:nvSpPr>
          <p:spPr>
            <a:xfrm>
              <a:off x="4545991" y="4149996"/>
              <a:ext cx="143663" cy="11160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100" dirty="0">
                <a:solidFill>
                  <a:srgbClr val="FFFFFF"/>
                </a:solidFill>
              </a:endParaRPr>
            </a:p>
          </p:txBody>
        </p:sp>
        <p:sp>
          <p:nvSpPr>
            <p:cNvPr id="13" name="TextBox 12">
              <a:extLst>
                <a:ext uri="{FF2B5EF4-FFF2-40B4-BE49-F238E27FC236}">
                  <a16:creationId xmlns:a16="http://schemas.microsoft.com/office/drawing/2014/main" id="{EC3D7066-6EF7-408E-B654-E66B1A41C8CA}"/>
                </a:ext>
              </a:extLst>
            </p:cNvPr>
            <p:cNvSpPr txBox="1"/>
            <p:nvPr/>
          </p:nvSpPr>
          <p:spPr>
            <a:xfrm>
              <a:off x="4657903" y="4070247"/>
              <a:ext cx="434797" cy="261610"/>
            </a:xfrm>
            <a:prstGeom prst="rect">
              <a:avLst/>
            </a:prstGeom>
            <a:noFill/>
          </p:spPr>
          <p:txBody>
            <a:bodyPr wrap="square" rtlCol="0">
              <a:spAutoFit/>
            </a:bodyPr>
            <a:lstStyle/>
            <a:p>
              <a:pPr defTabSz="1219170"/>
              <a:r>
                <a:rPr lang="en-US" sz="1100" dirty="0">
                  <a:solidFill>
                    <a:srgbClr val="595454"/>
                  </a:solidFill>
                </a:rPr>
                <a:t>CR</a:t>
              </a:r>
            </a:p>
          </p:txBody>
        </p:sp>
        <p:sp>
          <p:nvSpPr>
            <p:cNvPr id="14" name="Rectangle 13">
              <a:extLst>
                <a:ext uri="{FF2B5EF4-FFF2-40B4-BE49-F238E27FC236}">
                  <a16:creationId xmlns:a16="http://schemas.microsoft.com/office/drawing/2014/main" id="{24AE103E-8380-4C50-AE0B-FC69755E6936}"/>
                </a:ext>
              </a:extLst>
            </p:cNvPr>
            <p:cNvSpPr/>
            <p:nvPr/>
          </p:nvSpPr>
          <p:spPr>
            <a:xfrm>
              <a:off x="5123768" y="4148843"/>
              <a:ext cx="154800" cy="111600"/>
            </a:xfrm>
            <a:prstGeom prst="rect">
              <a:avLst/>
            </a:prstGeom>
            <a:solidFill>
              <a:srgbClr val="009F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100" dirty="0">
                <a:solidFill>
                  <a:srgbClr val="FFFFFF"/>
                </a:solidFill>
              </a:endParaRPr>
            </a:p>
          </p:txBody>
        </p:sp>
        <p:sp>
          <p:nvSpPr>
            <p:cNvPr id="15" name="TextBox 14">
              <a:extLst>
                <a:ext uri="{FF2B5EF4-FFF2-40B4-BE49-F238E27FC236}">
                  <a16:creationId xmlns:a16="http://schemas.microsoft.com/office/drawing/2014/main" id="{A47A7550-E64A-4966-8712-E176B93F4395}"/>
                </a:ext>
              </a:extLst>
            </p:cNvPr>
            <p:cNvSpPr txBox="1"/>
            <p:nvPr/>
          </p:nvSpPr>
          <p:spPr>
            <a:xfrm>
              <a:off x="5250358" y="4073422"/>
              <a:ext cx="604888" cy="261610"/>
            </a:xfrm>
            <a:prstGeom prst="rect">
              <a:avLst/>
            </a:prstGeom>
            <a:noFill/>
          </p:spPr>
          <p:txBody>
            <a:bodyPr wrap="square" rtlCol="0">
              <a:spAutoFit/>
            </a:bodyPr>
            <a:lstStyle/>
            <a:p>
              <a:pPr defTabSz="1219170"/>
              <a:r>
                <a:rPr lang="en-US" sz="1100" dirty="0">
                  <a:solidFill>
                    <a:srgbClr val="595454"/>
                  </a:solidFill>
                </a:rPr>
                <a:t>VGPR</a:t>
              </a:r>
              <a:endParaRPr lang="en-US" sz="1100" baseline="30000" dirty="0">
                <a:solidFill>
                  <a:srgbClr val="595454"/>
                </a:solidFill>
              </a:endParaRPr>
            </a:p>
          </p:txBody>
        </p:sp>
        <p:sp>
          <p:nvSpPr>
            <p:cNvPr id="16" name="Rectangle 15">
              <a:extLst>
                <a:ext uri="{FF2B5EF4-FFF2-40B4-BE49-F238E27FC236}">
                  <a16:creationId xmlns:a16="http://schemas.microsoft.com/office/drawing/2014/main" id="{2A9A3128-B1C1-447A-A1C3-F3A52BC8C29C}"/>
                </a:ext>
              </a:extLst>
            </p:cNvPr>
            <p:cNvSpPr/>
            <p:nvPr/>
          </p:nvSpPr>
          <p:spPr>
            <a:xfrm>
              <a:off x="5922232" y="4147690"/>
              <a:ext cx="154800" cy="111600"/>
            </a:xfrm>
            <a:prstGeom prst="rect">
              <a:avLst/>
            </a:prstGeom>
            <a:solidFill>
              <a:srgbClr val="33D6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100" dirty="0">
                <a:solidFill>
                  <a:srgbClr val="FFFFFF"/>
                </a:solidFill>
              </a:endParaRPr>
            </a:p>
          </p:txBody>
        </p:sp>
        <p:sp>
          <p:nvSpPr>
            <p:cNvPr id="17" name="TextBox 16">
              <a:extLst>
                <a:ext uri="{FF2B5EF4-FFF2-40B4-BE49-F238E27FC236}">
                  <a16:creationId xmlns:a16="http://schemas.microsoft.com/office/drawing/2014/main" id="{B9DC6AC8-A530-4BAB-BAC7-1112FA4FB6D2}"/>
                </a:ext>
              </a:extLst>
            </p:cNvPr>
            <p:cNvSpPr txBox="1"/>
            <p:nvPr/>
          </p:nvSpPr>
          <p:spPr>
            <a:xfrm>
              <a:off x="6042838" y="4070247"/>
              <a:ext cx="381836" cy="261610"/>
            </a:xfrm>
            <a:prstGeom prst="rect">
              <a:avLst/>
            </a:prstGeom>
            <a:noFill/>
          </p:spPr>
          <p:txBody>
            <a:bodyPr wrap="none" rtlCol="0">
              <a:spAutoFit/>
            </a:bodyPr>
            <a:lstStyle/>
            <a:p>
              <a:pPr defTabSz="1219170"/>
              <a:r>
                <a:rPr lang="en-US" sz="1100" dirty="0">
                  <a:solidFill>
                    <a:srgbClr val="595454"/>
                  </a:solidFill>
                </a:rPr>
                <a:t>PR</a:t>
              </a:r>
              <a:endParaRPr lang="en-US" sz="1100" baseline="30000" dirty="0">
                <a:solidFill>
                  <a:srgbClr val="595454"/>
                </a:solidFill>
              </a:endParaRPr>
            </a:p>
          </p:txBody>
        </p:sp>
        <p:sp>
          <p:nvSpPr>
            <p:cNvPr id="18" name="Rectangle 17">
              <a:extLst>
                <a:ext uri="{FF2B5EF4-FFF2-40B4-BE49-F238E27FC236}">
                  <a16:creationId xmlns:a16="http://schemas.microsoft.com/office/drawing/2014/main" id="{A51C6302-AE8F-49FF-BEE5-A39A759B5845}"/>
                </a:ext>
              </a:extLst>
            </p:cNvPr>
            <p:cNvSpPr/>
            <p:nvPr/>
          </p:nvSpPr>
          <p:spPr>
            <a:xfrm>
              <a:off x="6606396" y="4146537"/>
              <a:ext cx="154800" cy="111600"/>
            </a:xfrm>
            <a:prstGeom prst="rect">
              <a:avLst/>
            </a:prstGeom>
            <a:solidFill>
              <a:srgbClr val="CD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100" dirty="0">
                <a:solidFill>
                  <a:srgbClr val="FFFFFF"/>
                </a:solidFill>
              </a:endParaRPr>
            </a:p>
          </p:txBody>
        </p:sp>
        <p:sp>
          <p:nvSpPr>
            <p:cNvPr id="19" name="TextBox 18">
              <a:extLst>
                <a:ext uri="{FF2B5EF4-FFF2-40B4-BE49-F238E27FC236}">
                  <a16:creationId xmlns:a16="http://schemas.microsoft.com/office/drawing/2014/main" id="{736BAD5E-D3F3-4B1A-A966-C9653FFDD85F}"/>
                </a:ext>
              </a:extLst>
            </p:cNvPr>
            <p:cNvSpPr txBox="1"/>
            <p:nvPr/>
          </p:nvSpPr>
          <p:spPr>
            <a:xfrm>
              <a:off x="6728638" y="4070247"/>
              <a:ext cx="404278" cy="261610"/>
            </a:xfrm>
            <a:prstGeom prst="rect">
              <a:avLst/>
            </a:prstGeom>
            <a:noFill/>
          </p:spPr>
          <p:txBody>
            <a:bodyPr wrap="none" rtlCol="0">
              <a:spAutoFit/>
            </a:bodyPr>
            <a:lstStyle/>
            <a:p>
              <a:pPr defTabSz="1219170"/>
              <a:r>
                <a:rPr lang="en-US" sz="1100" dirty="0">
                  <a:solidFill>
                    <a:srgbClr val="595454"/>
                  </a:solidFill>
                </a:rPr>
                <a:t>MR</a:t>
              </a:r>
            </a:p>
          </p:txBody>
        </p:sp>
        <p:sp>
          <p:nvSpPr>
            <p:cNvPr id="20" name="Rectangle 19">
              <a:extLst>
                <a:ext uri="{FF2B5EF4-FFF2-40B4-BE49-F238E27FC236}">
                  <a16:creationId xmlns:a16="http://schemas.microsoft.com/office/drawing/2014/main" id="{23A1441F-E24E-4B9D-BB29-1AB009B83F25}"/>
                </a:ext>
              </a:extLst>
            </p:cNvPr>
            <p:cNvSpPr/>
            <p:nvPr/>
          </p:nvSpPr>
          <p:spPr>
            <a:xfrm>
              <a:off x="7290560" y="4150147"/>
              <a:ext cx="154800" cy="111600"/>
            </a:xfrm>
            <a:prstGeom prst="rect">
              <a:avLst/>
            </a:prstGeom>
            <a:solidFill>
              <a:srgbClr val="0977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100" dirty="0">
                <a:solidFill>
                  <a:srgbClr val="FFFFFF"/>
                </a:solidFill>
              </a:endParaRPr>
            </a:p>
          </p:txBody>
        </p:sp>
        <p:sp>
          <p:nvSpPr>
            <p:cNvPr id="21" name="TextBox 20">
              <a:extLst>
                <a:ext uri="{FF2B5EF4-FFF2-40B4-BE49-F238E27FC236}">
                  <a16:creationId xmlns:a16="http://schemas.microsoft.com/office/drawing/2014/main" id="{1439051D-805C-4FD3-B893-689B1108CA5D}"/>
                </a:ext>
              </a:extLst>
            </p:cNvPr>
            <p:cNvSpPr txBox="1"/>
            <p:nvPr/>
          </p:nvSpPr>
          <p:spPr>
            <a:xfrm>
              <a:off x="7406818" y="4075010"/>
              <a:ext cx="381836" cy="261610"/>
            </a:xfrm>
            <a:prstGeom prst="rect">
              <a:avLst/>
            </a:prstGeom>
            <a:noFill/>
          </p:spPr>
          <p:txBody>
            <a:bodyPr wrap="none" rtlCol="0">
              <a:spAutoFit/>
            </a:bodyPr>
            <a:lstStyle/>
            <a:p>
              <a:pPr defTabSz="1219170"/>
              <a:r>
                <a:rPr lang="en-US" sz="1100" dirty="0">
                  <a:solidFill>
                    <a:srgbClr val="595454"/>
                  </a:solidFill>
                </a:rPr>
                <a:t>SD</a:t>
              </a:r>
            </a:p>
          </p:txBody>
        </p:sp>
        <p:sp>
          <p:nvSpPr>
            <p:cNvPr id="22" name="Rectangle 21">
              <a:extLst>
                <a:ext uri="{FF2B5EF4-FFF2-40B4-BE49-F238E27FC236}">
                  <a16:creationId xmlns:a16="http://schemas.microsoft.com/office/drawing/2014/main" id="{6F1F1CBC-5D7C-45AE-968D-B4D57276C7EC}"/>
                </a:ext>
              </a:extLst>
            </p:cNvPr>
            <p:cNvSpPr/>
            <p:nvPr/>
          </p:nvSpPr>
          <p:spPr>
            <a:xfrm>
              <a:off x="7974723" y="4148994"/>
              <a:ext cx="154800" cy="111600"/>
            </a:xfrm>
            <a:prstGeom prst="rect">
              <a:avLst/>
            </a:prstGeom>
            <a:solidFill>
              <a:srgbClr val="DF60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100" dirty="0">
                <a:solidFill>
                  <a:srgbClr val="FFFFFF"/>
                </a:solidFill>
              </a:endParaRPr>
            </a:p>
          </p:txBody>
        </p:sp>
        <p:sp>
          <p:nvSpPr>
            <p:cNvPr id="23" name="TextBox 22">
              <a:extLst>
                <a:ext uri="{FF2B5EF4-FFF2-40B4-BE49-F238E27FC236}">
                  <a16:creationId xmlns:a16="http://schemas.microsoft.com/office/drawing/2014/main" id="{407E36CF-E6EE-486F-B190-6FC87E6044E0}"/>
                </a:ext>
              </a:extLst>
            </p:cNvPr>
            <p:cNvSpPr txBox="1"/>
            <p:nvPr/>
          </p:nvSpPr>
          <p:spPr>
            <a:xfrm>
              <a:off x="8092618" y="4075010"/>
              <a:ext cx="381836" cy="261610"/>
            </a:xfrm>
            <a:prstGeom prst="rect">
              <a:avLst/>
            </a:prstGeom>
            <a:noFill/>
          </p:spPr>
          <p:txBody>
            <a:bodyPr wrap="none" rtlCol="0">
              <a:spAutoFit/>
            </a:bodyPr>
            <a:lstStyle/>
            <a:p>
              <a:pPr defTabSz="1219170"/>
              <a:r>
                <a:rPr lang="en-US" sz="1100" dirty="0">
                  <a:solidFill>
                    <a:srgbClr val="595454"/>
                  </a:solidFill>
                </a:rPr>
                <a:t>PD</a:t>
              </a:r>
              <a:endParaRPr lang="en-US" sz="1100" baseline="30000" dirty="0">
                <a:solidFill>
                  <a:srgbClr val="595454"/>
                </a:solidFill>
              </a:endParaRPr>
            </a:p>
          </p:txBody>
        </p:sp>
        <p:sp>
          <p:nvSpPr>
            <p:cNvPr id="24" name="Rectangle 23">
              <a:extLst>
                <a:ext uri="{FF2B5EF4-FFF2-40B4-BE49-F238E27FC236}">
                  <a16:creationId xmlns:a16="http://schemas.microsoft.com/office/drawing/2014/main" id="{FAC18ACB-52F7-411C-BDF0-D175782CD487}"/>
                </a:ext>
              </a:extLst>
            </p:cNvPr>
            <p:cNvSpPr/>
            <p:nvPr/>
          </p:nvSpPr>
          <p:spPr>
            <a:xfrm>
              <a:off x="3861827" y="4151149"/>
              <a:ext cx="154800" cy="111600"/>
            </a:xfrm>
            <a:prstGeom prst="rect">
              <a:avLst/>
            </a:prstGeom>
            <a:solidFill>
              <a:srgbClr val="1389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100" dirty="0">
                <a:solidFill>
                  <a:srgbClr val="FFFFFF"/>
                </a:solidFill>
              </a:endParaRPr>
            </a:p>
          </p:txBody>
        </p:sp>
        <p:sp>
          <p:nvSpPr>
            <p:cNvPr id="25" name="TextBox 24">
              <a:extLst>
                <a:ext uri="{FF2B5EF4-FFF2-40B4-BE49-F238E27FC236}">
                  <a16:creationId xmlns:a16="http://schemas.microsoft.com/office/drawing/2014/main" id="{8B5D5AE9-FD68-4147-877F-08B446C653F2}"/>
                </a:ext>
              </a:extLst>
            </p:cNvPr>
            <p:cNvSpPr txBox="1"/>
            <p:nvPr/>
          </p:nvSpPr>
          <p:spPr>
            <a:xfrm>
              <a:off x="3987342" y="4070247"/>
              <a:ext cx="468504" cy="261610"/>
            </a:xfrm>
            <a:prstGeom prst="rect">
              <a:avLst/>
            </a:prstGeom>
            <a:noFill/>
          </p:spPr>
          <p:txBody>
            <a:bodyPr wrap="square" rtlCol="0">
              <a:spAutoFit/>
            </a:bodyPr>
            <a:lstStyle/>
            <a:p>
              <a:pPr defTabSz="1219170"/>
              <a:r>
                <a:rPr lang="en-US" sz="1100" dirty="0">
                  <a:solidFill>
                    <a:srgbClr val="595454"/>
                  </a:solidFill>
                </a:rPr>
                <a:t>sCR</a:t>
              </a:r>
            </a:p>
          </p:txBody>
        </p:sp>
        <p:grpSp>
          <p:nvGrpSpPr>
            <p:cNvPr id="26" name="Group 25">
              <a:extLst>
                <a:ext uri="{FF2B5EF4-FFF2-40B4-BE49-F238E27FC236}">
                  <a16:creationId xmlns:a16="http://schemas.microsoft.com/office/drawing/2014/main" id="{266D929E-C7B5-4C05-86F7-841604F185C6}"/>
                </a:ext>
              </a:extLst>
            </p:cNvPr>
            <p:cNvGrpSpPr/>
            <p:nvPr/>
          </p:nvGrpSpPr>
          <p:grpSpPr>
            <a:xfrm>
              <a:off x="4543747" y="4383810"/>
              <a:ext cx="2692427" cy="261610"/>
              <a:chOff x="9176072" y="5720110"/>
              <a:chExt cx="2692427" cy="261610"/>
            </a:xfrm>
          </p:grpSpPr>
          <p:sp>
            <p:nvSpPr>
              <p:cNvPr id="27" name="TextBox 28">
                <a:extLst>
                  <a:ext uri="{FF2B5EF4-FFF2-40B4-BE49-F238E27FC236}">
                    <a16:creationId xmlns:a16="http://schemas.microsoft.com/office/drawing/2014/main" id="{9F98AB63-22AB-4E3D-9AAB-E8A9B1D06F1C}"/>
                  </a:ext>
                </a:extLst>
              </p:cNvPr>
              <p:cNvSpPr txBox="1"/>
              <p:nvPr/>
            </p:nvSpPr>
            <p:spPr>
              <a:xfrm>
                <a:off x="9288774" y="5720110"/>
                <a:ext cx="2579725" cy="261610"/>
              </a:xfrm>
              <a:prstGeom prst="rect">
                <a:avLst/>
              </a:prstGeom>
              <a:noFill/>
            </p:spPr>
            <p:txBody>
              <a:bodyPr wrap="square" rtlCol="0">
                <a:sp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defTabSz="1219170"/>
                <a:r>
                  <a:rPr lang="en-US" sz="1100" dirty="0">
                    <a:solidFill>
                      <a:srgbClr val="595454"/>
                    </a:solidFill>
                  </a:rPr>
                  <a:t>On treatment at time of data cut</a:t>
                </a:r>
              </a:p>
            </p:txBody>
          </p:sp>
          <p:sp>
            <p:nvSpPr>
              <p:cNvPr id="28" name="Arrow: Right 27">
                <a:extLst>
                  <a:ext uri="{FF2B5EF4-FFF2-40B4-BE49-F238E27FC236}">
                    <a16:creationId xmlns:a16="http://schemas.microsoft.com/office/drawing/2014/main" id="{CAEBA0BB-96EF-4F4F-BA60-2BEBB47B0790}"/>
                  </a:ext>
                </a:extLst>
              </p:cNvPr>
              <p:cNvSpPr/>
              <p:nvPr/>
            </p:nvSpPr>
            <p:spPr>
              <a:xfrm>
                <a:off x="9176072" y="5772358"/>
                <a:ext cx="176543" cy="167639"/>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1219170" rtl="0" eaLnBrk="1" latinLnBrk="0" hangingPunct="1">
                  <a:defRPr sz="2400" kern="1200">
                    <a:solidFill>
                      <a:schemeClr val="lt1"/>
                    </a:solidFill>
                    <a:latin typeface="+mn-lt"/>
                    <a:ea typeface="+mn-ea"/>
                    <a:cs typeface="+mn-cs"/>
                  </a:defRPr>
                </a:lvl1pPr>
                <a:lvl2pPr marL="609585" algn="l" defTabSz="1219170" rtl="0" eaLnBrk="1" latinLnBrk="0" hangingPunct="1">
                  <a:defRPr sz="2400" kern="1200">
                    <a:solidFill>
                      <a:schemeClr val="lt1"/>
                    </a:solidFill>
                    <a:latin typeface="+mn-lt"/>
                    <a:ea typeface="+mn-ea"/>
                    <a:cs typeface="+mn-cs"/>
                  </a:defRPr>
                </a:lvl2pPr>
                <a:lvl3pPr marL="1219170" algn="l" defTabSz="1219170" rtl="0" eaLnBrk="1" latinLnBrk="0" hangingPunct="1">
                  <a:defRPr sz="2400" kern="1200">
                    <a:solidFill>
                      <a:schemeClr val="lt1"/>
                    </a:solidFill>
                    <a:latin typeface="+mn-lt"/>
                    <a:ea typeface="+mn-ea"/>
                    <a:cs typeface="+mn-cs"/>
                  </a:defRPr>
                </a:lvl3pPr>
                <a:lvl4pPr marL="1828754" algn="l" defTabSz="1219170" rtl="0" eaLnBrk="1" latinLnBrk="0" hangingPunct="1">
                  <a:defRPr sz="2400" kern="1200">
                    <a:solidFill>
                      <a:schemeClr val="lt1"/>
                    </a:solidFill>
                    <a:latin typeface="+mn-lt"/>
                    <a:ea typeface="+mn-ea"/>
                    <a:cs typeface="+mn-cs"/>
                  </a:defRPr>
                </a:lvl4pPr>
                <a:lvl5pPr marL="2438339" algn="l" defTabSz="1219170" rtl="0" eaLnBrk="1" latinLnBrk="0" hangingPunct="1">
                  <a:defRPr sz="2400" kern="1200">
                    <a:solidFill>
                      <a:schemeClr val="lt1"/>
                    </a:solidFill>
                    <a:latin typeface="+mn-lt"/>
                    <a:ea typeface="+mn-ea"/>
                    <a:cs typeface="+mn-cs"/>
                  </a:defRPr>
                </a:lvl5pPr>
                <a:lvl6pPr marL="3047924" algn="l" defTabSz="1219170" rtl="0" eaLnBrk="1" latinLnBrk="0" hangingPunct="1">
                  <a:defRPr sz="2400" kern="1200">
                    <a:solidFill>
                      <a:schemeClr val="lt1"/>
                    </a:solidFill>
                    <a:latin typeface="+mn-lt"/>
                    <a:ea typeface="+mn-ea"/>
                    <a:cs typeface="+mn-cs"/>
                  </a:defRPr>
                </a:lvl6pPr>
                <a:lvl7pPr marL="3657509" algn="l" defTabSz="1219170" rtl="0" eaLnBrk="1" latinLnBrk="0" hangingPunct="1">
                  <a:defRPr sz="2400" kern="1200">
                    <a:solidFill>
                      <a:schemeClr val="lt1"/>
                    </a:solidFill>
                    <a:latin typeface="+mn-lt"/>
                    <a:ea typeface="+mn-ea"/>
                    <a:cs typeface="+mn-cs"/>
                  </a:defRPr>
                </a:lvl7pPr>
                <a:lvl8pPr marL="4267093" algn="l" defTabSz="1219170" rtl="0" eaLnBrk="1" latinLnBrk="0" hangingPunct="1">
                  <a:defRPr sz="2400" kern="1200">
                    <a:solidFill>
                      <a:schemeClr val="lt1"/>
                    </a:solidFill>
                    <a:latin typeface="+mn-lt"/>
                    <a:ea typeface="+mn-ea"/>
                    <a:cs typeface="+mn-cs"/>
                  </a:defRPr>
                </a:lvl8pPr>
                <a:lvl9pPr marL="4876678" algn="l" defTabSz="1219170" rtl="0" eaLnBrk="1" latinLnBrk="0" hangingPunct="1">
                  <a:defRPr sz="2400" kern="1200">
                    <a:solidFill>
                      <a:schemeClr val="lt1"/>
                    </a:solidFill>
                    <a:latin typeface="+mn-lt"/>
                    <a:ea typeface="+mn-ea"/>
                    <a:cs typeface="+mn-cs"/>
                  </a:defRPr>
                </a:lvl9pPr>
              </a:lstStyle>
              <a:p>
                <a:pPr algn="ctr" defTabSz="1219170"/>
                <a:endParaRPr lang="en-US" sz="1100" dirty="0">
                  <a:solidFill>
                    <a:srgbClr val="FFFFFF"/>
                  </a:solidFill>
                </a:endParaRPr>
              </a:p>
            </p:txBody>
          </p:sp>
        </p:grpSp>
      </p:grpSp>
      <p:graphicFrame>
        <p:nvGraphicFramePr>
          <p:cNvPr id="31" name="Chart 30">
            <a:extLst>
              <a:ext uri="{FF2B5EF4-FFF2-40B4-BE49-F238E27FC236}">
                <a16:creationId xmlns:a16="http://schemas.microsoft.com/office/drawing/2014/main" id="{21A71B37-2569-47D4-9CFC-E03564CC8EC9}"/>
              </a:ext>
            </a:extLst>
          </p:cNvPr>
          <p:cNvGraphicFramePr/>
          <p:nvPr/>
        </p:nvGraphicFramePr>
        <p:xfrm>
          <a:off x="464119" y="1369823"/>
          <a:ext cx="2885854" cy="4052023"/>
        </p:xfrm>
        <a:graphic>
          <a:graphicData uri="http://schemas.openxmlformats.org/drawingml/2006/chart">
            <c:chart xmlns:c="http://schemas.openxmlformats.org/drawingml/2006/chart" xmlns:r="http://schemas.openxmlformats.org/officeDocument/2006/relationships" r:id="rId4"/>
          </a:graphicData>
        </a:graphic>
      </p:graphicFrame>
      <p:sp>
        <p:nvSpPr>
          <p:cNvPr id="32" name="TextBox 31">
            <a:extLst>
              <a:ext uri="{FF2B5EF4-FFF2-40B4-BE49-F238E27FC236}">
                <a16:creationId xmlns:a16="http://schemas.microsoft.com/office/drawing/2014/main" id="{0310CEDC-38DF-4C10-AFA8-E70A420682E3}"/>
              </a:ext>
            </a:extLst>
          </p:cNvPr>
          <p:cNvSpPr txBox="1"/>
          <p:nvPr/>
        </p:nvSpPr>
        <p:spPr>
          <a:xfrm>
            <a:off x="1445756" y="1200040"/>
            <a:ext cx="1290738" cy="307777"/>
          </a:xfrm>
          <a:prstGeom prst="rect">
            <a:avLst/>
          </a:prstGeom>
          <a:noFill/>
        </p:spPr>
        <p:txBody>
          <a:bodyPr wrap="square" rtlCol="0">
            <a:spAutoFit/>
          </a:bodyPr>
          <a:lstStyle/>
          <a:p>
            <a:pPr algn="ctr"/>
            <a:r>
              <a:rPr lang="en-US" sz="1400" b="1" dirty="0"/>
              <a:t>ORR</a:t>
            </a:r>
            <a:r>
              <a:rPr lang="en-US" sz="1400" b="1" baseline="30000" dirty="0"/>
              <a:t>a</a:t>
            </a:r>
            <a:r>
              <a:rPr lang="en-US" sz="1400" b="1" dirty="0"/>
              <a:t> 34.1%</a:t>
            </a:r>
          </a:p>
        </p:txBody>
      </p:sp>
      <p:pic>
        <p:nvPicPr>
          <p:cNvPr id="10" name="Picture 9">
            <a:extLst>
              <a:ext uri="{FF2B5EF4-FFF2-40B4-BE49-F238E27FC236}">
                <a16:creationId xmlns:a16="http://schemas.microsoft.com/office/drawing/2014/main" id="{3CBF6122-084A-49E2-94B7-6EEB4E4B1A26}"/>
              </a:ext>
            </a:extLst>
          </p:cNvPr>
          <p:cNvPicPr>
            <a:picLocks noChangeAspect="1"/>
          </p:cNvPicPr>
          <p:nvPr/>
        </p:nvPicPr>
        <p:blipFill>
          <a:blip r:embed="rId5"/>
          <a:stretch>
            <a:fillRect/>
          </a:stretch>
        </p:blipFill>
        <p:spPr>
          <a:xfrm>
            <a:off x="3937000" y="1402306"/>
            <a:ext cx="7654246" cy="3096720"/>
          </a:xfrm>
          <a:prstGeom prst="rect">
            <a:avLst/>
          </a:prstGeom>
        </p:spPr>
      </p:pic>
      <p:sp>
        <p:nvSpPr>
          <p:cNvPr id="5" name="Footer Placeholder 4">
            <a:extLst>
              <a:ext uri="{FF2B5EF4-FFF2-40B4-BE49-F238E27FC236}">
                <a16:creationId xmlns:a16="http://schemas.microsoft.com/office/drawing/2014/main" id="{352C87A5-4030-92FB-7581-4144B58A7EBB}"/>
              </a:ext>
            </a:extLst>
          </p:cNvPr>
          <p:cNvSpPr>
            <a:spLocks noGrp="1"/>
          </p:cNvSpPr>
          <p:nvPr>
            <p:ph type="ftr" sz="quarter" idx="3"/>
          </p:nvPr>
        </p:nvSpPr>
        <p:spPr>
          <a:xfrm>
            <a:off x="609600" y="6082826"/>
            <a:ext cx="10744199" cy="715655"/>
          </a:xfrm>
        </p:spPr>
        <p:txBody>
          <a:bodyPr/>
          <a:lstStyle/>
          <a:p>
            <a:r>
              <a:rPr lang="en-US" sz="1000" baseline="30000" dirty="0" err="1"/>
              <a:t>a</a:t>
            </a:r>
            <a:r>
              <a:rPr lang="en-US" sz="1000" dirty="0" err="1"/>
              <a:t>PR</a:t>
            </a:r>
            <a:r>
              <a:rPr lang="en-US" sz="1000" dirty="0"/>
              <a:t> or better; </a:t>
            </a:r>
            <a:r>
              <a:rPr lang="en-US" sz="1000" baseline="30000" dirty="0" err="1"/>
              <a:t>b</a:t>
            </a:r>
            <a:r>
              <a:rPr lang="en-US" sz="1000" dirty="0" err="1"/>
              <a:t>None</a:t>
            </a:r>
            <a:r>
              <a:rPr lang="en-US" sz="1000" dirty="0"/>
              <a:t> of the responding patients had received the “Other” category of anti-BCMA therapy.</a:t>
            </a:r>
            <a:br>
              <a:rPr lang="en-US" sz="1000" dirty="0"/>
            </a:br>
            <a:r>
              <a:rPr lang="en-US" sz="1000" dirty="0"/>
              <a:t>C, cycle; CR, complete response; MR, minimal response; NE, not evaluated; PR, partial response; reg., regimen; </a:t>
            </a:r>
            <a:r>
              <a:rPr lang="en-US" sz="1000" dirty="0" err="1"/>
              <a:t>sCR</a:t>
            </a:r>
            <a:r>
              <a:rPr lang="en-US" sz="1000" dirty="0"/>
              <a:t>, stringent CR; SD, stable disease; </a:t>
            </a:r>
            <a:r>
              <a:rPr lang="en-US" sz="1000" dirty="0" err="1"/>
              <a:t>VGPR</a:t>
            </a:r>
            <a:r>
              <a:rPr lang="en-US" sz="1000" dirty="0"/>
              <a:t>, very good PR.</a:t>
            </a:r>
          </a:p>
        </p:txBody>
      </p:sp>
    </p:spTree>
    <p:custDataLst>
      <p:tags r:id="rId1"/>
    </p:custDataLst>
    <p:extLst>
      <p:ext uri="{BB962C8B-B14F-4D97-AF65-F5344CB8AC3E}">
        <p14:creationId xmlns:p14="http://schemas.microsoft.com/office/powerpoint/2010/main" val="38651004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10935"/>
            <a:ext cx="10744200" cy="921035"/>
          </a:xfrm>
        </p:spPr>
        <p:txBody>
          <a:bodyPr>
            <a:normAutofit/>
          </a:bodyPr>
          <a:lstStyle/>
          <a:p>
            <a:r>
              <a:rPr lang="en-US" sz="2400" dirty="0"/>
              <a:t>Response </a:t>
            </a:r>
            <a:br>
              <a:rPr lang="en-US" sz="2400" dirty="0"/>
            </a:br>
            <a:r>
              <a:rPr lang="en-US" sz="2400" dirty="0"/>
              <a:t>Cohort I (anti-BCMA-exposed cohort)</a:t>
            </a:r>
          </a:p>
        </p:txBody>
      </p:sp>
      <p:sp>
        <p:nvSpPr>
          <p:cNvPr id="8" name="Content Placeholder 4">
            <a:extLst>
              <a:ext uri="{FF2B5EF4-FFF2-40B4-BE49-F238E27FC236}">
                <a16:creationId xmlns:a16="http://schemas.microsoft.com/office/drawing/2014/main" id="{0C8603C1-C384-4474-8601-1443689E933A}"/>
              </a:ext>
            </a:extLst>
          </p:cNvPr>
          <p:cNvSpPr txBox="1">
            <a:spLocks/>
          </p:cNvSpPr>
          <p:nvPr/>
        </p:nvSpPr>
        <p:spPr>
          <a:xfrm>
            <a:off x="378462" y="5591550"/>
            <a:ext cx="11634862" cy="628648"/>
          </a:xfrm>
          <a:prstGeom prst="rect">
            <a:avLst/>
          </a:prstGeom>
        </p:spPr>
        <p:txBody>
          <a:bodyPr/>
          <a:lstStyle>
            <a:lvl1pPr marL="0" indent="0" algn="l" defTabSz="1219170" rtl="0" eaLnBrk="1" latinLnBrk="0" hangingPunct="1">
              <a:lnSpc>
                <a:spcPct val="90000"/>
              </a:lnSpc>
              <a:spcBef>
                <a:spcPts val="600"/>
              </a:spcBef>
              <a:spcAft>
                <a:spcPts val="600"/>
              </a:spcAft>
              <a:buClr>
                <a:schemeClr val="tx2"/>
              </a:buClr>
              <a:buFont typeface="Arial" panose="020B0604020202020204" pitchFamily="34" charset="0"/>
              <a:buNone/>
              <a:defRPr sz="2400" b="0" kern="1200">
                <a:solidFill>
                  <a:schemeClr val="tx1"/>
                </a:solidFill>
                <a:latin typeface="+mn-lt"/>
                <a:ea typeface="+mn-ea"/>
                <a:cs typeface="+mn-cs"/>
              </a:defRPr>
            </a:lvl1pPr>
            <a:lvl2pPr marL="219075" indent="-219075" algn="l" defTabSz="1219170" rtl="0" eaLnBrk="1" latinLnBrk="0" hangingPunct="1">
              <a:lnSpc>
                <a:spcPct val="90000"/>
              </a:lnSpc>
              <a:spcBef>
                <a:spcPts val="0"/>
              </a:spcBef>
              <a:spcAft>
                <a:spcPts val="600"/>
              </a:spcAft>
              <a:buClr>
                <a:schemeClr val="tx2"/>
              </a:buClr>
              <a:buFont typeface="Arial" panose="020B0604020202020204" pitchFamily="34" charset="0"/>
              <a:buChar char="•"/>
              <a:defRPr sz="2000" kern="1200">
                <a:solidFill>
                  <a:schemeClr val="tx1"/>
                </a:solidFill>
                <a:latin typeface="Trebuchet MS" panose="020B0603020202020204" pitchFamily="34" charset="0"/>
                <a:ea typeface="+mn-ea"/>
                <a:cs typeface="Arial" panose="020B0604020202020204" pitchFamily="34" charset="0"/>
              </a:defRPr>
            </a:lvl2pPr>
            <a:lvl3pPr marL="484188" indent="-250825" algn="l" defTabSz="1219170" rtl="0" eaLnBrk="1" latinLnBrk="0" hangingPunct="1">
              <a:lnSpc>
                <a:spcPct val="90000"/>
              </a:lnSpc>
              <a:spcBef>
                <a:spcPts val="0"/>
              </a:spcBef>
              <a:spcAft>
                <a:spcPts val="600"/>
              </a:spcAft>
              <a:buClr>
                <a:schemeClr val="tx2"/>
              </a:buClr>
              <a:buFont typeface="Arial" panose="020B0604020202020204" pitchFamily="34" charset="0"/>
              <a:buChar char="–"/>
              <a:defRPr sz="1800" kern="1200">
                <a:solidFill>
                  <a:schemeClr val="tx1"/>
                </a:solidFill>
                <a:latin typeface="Trebuchet MS" panose="020B0603020202020204" pitchFamily="34" charset="0"/>
                <a:ea typeface="+mn-ea"/>
                <a:cs typeface="Arial" panose="020B0604020202020204" pitchFamily="34" charset="0"/>
              </a:defRPr>
            </a:lvl3pPr>
            <a:lvl4pPr marL="636588" indent="-161925" algn="l" defTabSz="1219170" rtl="0" eaLnBrk="1" latinLnBrk="0" hangingPunct="1">
              <a:lnSpc>
                <a:spcPct val="90000"/>
              </a:lnSpc>
              <a:spcBef>
                <a:spcPts val="0"/>
              </a:spcBef>
              <a:spcAft>
                <a:spcPts val="600"/>
              </a:spcAft>
              <a:buClr>
                <a:schemeClr val="tx2"/>
              </a:buClr>
              <a:buFont typeface="Arial" panose="020B0604020202020204" pitchFamily="34" charset="0"/>
              <a:buChar char="•"/>
              <a:defRPr sz="1600" kern="1200">
                <a:solidFill>
                  <a:schemeClr val="tx1"/>
                </a:solidFill>
                <a:latin typeface="Trebuchet MS" panose="020B0603020202020204" pitchFamily="34" charset="0"/>
                <a:ea typeface="+mn-ea"/>
                <a:cs typeface="Arial" panose="020B0604020202020204" pitchFamily="34" charset="0"/>
              </a:defRPr>
            </a:lvl4pPr>
            <a:lvl5pPr marL="833438" indent="-182563" algn="l" defTabSz="1219170" rtl="0" eaLnBrk="1" latinLnBrk="0" hangingPunct="1">
              <a:lnSpc>
                <a:spcPct val="90000"/>
              </a:lnSpc>
              <a:spcBef>
                <a:spcPts val="0"/>
              </a:spcBef>
              <a:spcAft>
                <a:spcPts val="600"/>
              </a:spcAft>
              <a:buClr>
                <a:schemeClr val="tx2"/>
              </a:buClr>
              <a:buFont typeface="Arial" panose="020B0604020202020204" pitchFamily="34" charset="0"/>
              <a:buChar char="–"/>
              <a:tabLst/>
              <a:defRPr sz="1400"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pPr marL="285750" indent="-285750">
              <a:lnSpc>
                <a:spcPct val="100000"/>
              </a:lnSpc>
              <a:buFont typeface="Arial" panose="020B0604020202020204" pitchFamily="34" charset="0"/>
              <a:buChar char="•"/>
            </a:pPr>
            <a:r>
              <a:rPr lang="en-US" sz="1800" dirty="0"/>
              <a:t>Median DOR was 7.5 months (95% CI, 3.7–18.4) and median PFS was 2.3 months (95% CI, 2.1–4.2) </a:t>
            </a:r>
            <a:endParaRPr lang="en-US" sz="1800" strike="sngStrike" dirty="0"/>
          </a:p>
        </p:txBody>
      </p:sp>
      <p:grpSp>
        <p:nvGrpSpPr>
          <p:cNvPr id="9" name="Group 8">
            <a:extLst>
              <a:ext uri="{FF2B5EF4-FFF2-40B4-BE49-F238E27FC236}">
                <a16:creationId xmlns:a16="http://schemas.microsoft.com/office/drawing/2014/main" id="{02F7BAAA-3953-418E-B9C4-26B3E89068CD}"/>
              </a:ext>
            </a:extLst>
          </p:cNvPr>
          <p:cNvGrpSpPr/>
          <p:nvPr/>
        </p:nvGrpSpPr>
        <p:grpSpPr>
          <a:xfrm>
            <a:off x="5352068" y="4664197"/>
            <a:ext cx="4620881" cy="575173"/>
            <a:chOff x="3853573" y="4070247"/>
            <a:chExt cx="4620881" cy="575173"/>
          </a:xfrm>
        </p:grpSpPr>
        <p:grpSp>
          <p:nvGrpSpPr>
            <p:cNvPr id="11" name="Group 10">
              <a:extLst>
                <a:ext uri="{FF2B5EF4-FFF2-40B4-BE49-F238E27FC236}">
                  <a16:creationId xmlns:a16="http://schemas.microsoft.com/office/drawing/2014/main" id="{A1504A5B-7548-4A1A-B12E-2E3C791D2E7D}"/>
                </a:ext>
              </a:extLst>
            </p:cNvPr>
            <p:cNvGrpSpPr/>
            <p:nvPr/>
          </p:nvGrpSpPr>
          <p:grpSpPr>
            <a:xfrm>
              <a:off x="3853573" y="4383810"/>
              <a:ext cx="1398849" cy="261610"/>
              <a:chOff x="9781933" y="5506231"/>
              <a:chExt cx="1398849" cy="261610"/>
            </a:xfrm>
          </p:grpSpPr>
          <p:sp>
            <p:nvSpPr>
              <p:cNvPr id="29" name="Rectangle 28">
                <a:extLst>
                  <a:ext uri="{FF2B5EF4-FFF2-40B4-BE49-F238E27FC236}">
                    <a16:creationId xmlns:a16="http://schemas.microsoft.com/office/drawing/2014/main" id="{C4185D43-5F30-4365-9E8F-1705E560F6BC}"/>
                  </a:ext>
                </a:extLst>
              </p:cNvPr>
              <p:cNvSpPr/>
              <p:nvPr/>
            </p:nvSpPr>
            <p:spPr>
              <a:xfrm>
                <a:off x="9781933" y="5585417"/>
                <a:ext cx="154858" cy="110613"/>
              </a:xfrm>
              <a:prstGeom prst="rect">
                <a:avLst/>
              </a:prstGeom>
              <a:solidFill>
                <a:srgbClr val="4B4B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100" dirty="0">
                  <a:solidFill>
                    <a:srgbClr val="FFFFFF"/>
                  </a:solidFill>
                </a:endParaRPr>
              </a:p>
            </p:txBody>
          </p:sp>
          <p:sp>
            <p:nvSpPr>
              <p:cNvPr id="30" name="TextBox 29">
                <a:extLst>
                  <a:ext uri="{FF2B5EF4-FFF2-40B4-BE49-F238E27FC236}">
                    <a16:creationId xmlns:a16="http://schemas.microsoft.com/office/drawing/2014/main" id="{2E4F6B93-C152-4910-96A2-D4DD885D902D}"/>
                  </a:ext>
                </a:extLst>
              </p:cNvPr>
              <p:cNvSpPr txBox="1"/>
              <p:nvPr/>
            </p:nvSpPr>
            <p:spPr>
              <a:xfrm>
                <a:off x="9899828" y="5506231"/>
                <a:ext cx="1280954" cy="261610"/>
              </a:xfrm>
              <a:prstGeom prst="rect">
                <a:avLst/>
              </a:prstGeom>
              <a:noFill/>
            </p:spPr>
            <p:txBody>
              <a:bodyPr wrap="square" rtlCol="0">
                <a:spAutoFit/>
              </a:bodyPr>
              <a:lstStyle/>
              <a:p>
                <a:pPr defTabSz="1219170"/>
                <a:r>
                  <a:rPr lang="en-US" sz="1100" dirty="0">
                    <a:solidFill>
                      <a:srgbClr val="595454"/>
                    </a:solidFill>
                  </a:rPr>
                  <a:t>NE</a:t>
                </a:r>
                <a:endParaRPr lang="en-US" sz="1100" dirty="0">
                  <a:solidFill>
                    <a:srgbClr val="595454"/>
                  </a:solidFill>
                  <a:highlight>
                    <a:srgbClr val="FFFF00"/>
                  </a:highlight>
                </a:endParaRPr>
              </a:p>
            </p:txBody>
          </p:sp>
        </p:grpSp>
        <p:sp>
          <p:nvSpPr>
            <p:cNvPr id="12" name="Rectangle 11">
              <a:extLst>
                <a:ext uri="{FF2B5EF4-FFF2-40B4-BE49-F238E27FC236}">
                  <a16:creationId xmlns:a16="http://schemas.microsoft.com/office/drawing/2014/main" id="{E2288D4D-C63B-47BC-AB70-294C141A411A}"/>
                </a:ext>
              </a:extLst>
            </p:cNvPr>
            <p:cNvSpPr/>
            <p:nvPr/>
          </p:nvSpPr>
          <p:spPr>
            <a:xfrm>
              <a:off x="4545991" y="4149996"/>
              <a:ext cx="143663" cy="11160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100" dirty="0">
                <a:solidFill>
                  <a:srgbClr val="FFFFFF"/>
                </a:solidFill>
              </a:endParaRPr>
            </a:p>
          </p:txBody>
        </p:sp>
        <p:sp>
          <p:nvSpPr>
            <p:cNvPr id="13" name="TextBox 12">
              <a:extLst>
                <a:ext uri="{FF2B5EF4-FFF2-40B4-BE49-F238E27FC236}">
                  <a16:creationId xmlns:a16="http://schemas.microsoft.com/office/drawing/2014/main" id="{EC3D7066-6EF7-408E-B654-E66B1A41C8CA}"/>
                </a:ext>
              </a:extLst>
            </p:cNvPr>
            <p:cNvSpPr txBox="1"/>
            <p:nvPr/>
          </p:nvSpPr>
          <p:spPr>
            <a:xfrm>
              <a:off x="4657903" y="4070247"/>
              <a:ext cx="434797" cy="261610"/>
            </a:xfrm>
            <a:prstGeom prst="rect">
              <a:avLst/>
            </a:prstGeom>
            <a:noFill/>
          </p:spPr>
          <p:txBody>
            <a:bodyPr wrap="square" rtlCol="0">
              <a:spAutoFit/>
            </a:bodyPr>
            <a:lstStyle/>
            <a:p>
              <a:pPr defTabSz="1219170"/>
              <a:r>
                <a:rPr lang="en-US" sz="1100" dirty="0">
                  <a:solidFill>
                    <a:srgbClr val="595454"/>
                  </a:solidFill>
                </a:rPr>
                <a:t>CR</a:t>
              </a:r>
            </a:p>
          </p:txBody>
        </p:sp>
        <p:sp>
          <p:nvSpPr>
            <p:cNvPr id="14" name="Rectangle 13">
              <a:extLst>
                <a:ext uri="{FF2B5EF4-FFF2-40B4-BE49-F238E27FC236}">
                  <a16:creationId xmlns:a16="http://schemas.microsoft.com/office/drawing/2014/main" id="{24AE103E-8380-4C50-AE0B-FC69755E6936}"/>
                </a:ext>
              </a:extLst>
            </p:cNvPr>
            <p:cNvSpPr/>
            <p:nvPr/>
          </p:nvSpPr>
          <p:spPr>
            <a:xfrm>
              <a:off x="5123768" y="4148843"/>
              <a:ext cx="154800" cy="111600"/>
            </a:xfrm>
            <a:prstGeom prst="rect">
              <a:avLst/>
            </a:prstGeom>
            <a:solidFill>
              <a:srgbClr val="009F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100" dirty="0">
                <a:solidFill>
                  <a:srgbClr val="FFFFFF"/>
                </a:solidFill>
              </a:endParaRPr>
            </a:p>
          </p:txBody>
        </p:sp>
        <p:sp>
          <p:nvSpPr>
            <p:cNvPr id="15" name="TextBox 14">
              <a:extLst>
                <a:ext uri="{FF2B5EF4-FFF2-40B4-BE49-F238E27FC236}">
                  <a16:creationId xmlns:a16="http://schemas.microsoft.com/office/drawing/2014/main" id="{A47A7550-E64A-4966-8712-E176B93F4395}"/>
                </a:ext>
              </a:extLst>
            </p:cNvPr>
            <p:cNvSpPr txBox="1"/>
            <p:nvPr/>
          </p:nvSpPr>
          <p:spPr>
            <a:xfrm>
              <a:off x="5250358" y="4073422"/>
              <a:ext cx="604888" cy="261610"/>
            </a:xfrm>
            <a:prstGeom prst="rect">
              <a:avLst/>
            </a:prstGeom>
            <a:noFill/>
          </p:spPr>
          <p:txBody>
            <a:bodyPr wrap="square" rtlCol="0">
              <a:spAutoFit/>
            </a:bodyPr>
            <a:lstStyle/>
            <a:p>
              <a:pPr defTabSz="1219170"/>
              <a:r>
                <a:rPr lang="en-US" sz="1100" dirty="0">
                  <a:solidFill>
                    <a:srgbClr val="595454"/>
                  </a:solidFill>
                </a:rPr>
                <a:t>VGPR</a:t>
              </a:r>
              <a:endParaRPr lang="en-US" sz="1100" baseline="30000" dirty="0">
                <a:solidFill>
                  <a:srgbClr val="595454"/>
                </a:solidFill>
              </a:endParaRPr>
            </a:p>
          </p:txBody>
        </p:sp>
        <p:sp>
          <p:nvSpPr>
            <p:cNvPr id="16" name="Rectangle 15">
              <a:extLst>
                <a:ext uri="{FF2B5EF4-FFF2-40B4-BE49-F238E27FC236}">
                  <a16:creationId xmlns:a16="http://schemas.microsoft.com/office/drawing/2014/main" id="{2A9A3128-B1C1-447A-A1C3-F3A52BC8C29C}"/>
                </a:ext>
              </a:extLst>
            </p:cNvPr>
            <p:cNvSpPr/>
            <p:nvPr/>
          </p:nvSpPr>
          <p:spPr>
            <a:xfrm>
              <a:off x="5922232" y="4147690"/>
              <a:ext cx="154800" cy="111600"/>
            </a:xfrm>
            <a:prstGeom prst="rect">
              <a:avLst/>
            </a:prstGeom>
            <a:solidFill>
              <a:srgbClr val="33D6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100" dirty="0">
                <a:solidFill>
                  <a:srgbClr val="FFFFFF"/>
                </a:solidFill>
              </a:endParaRPr>
            </a:p>
          </p:txBody>
        </p:sp>
        <p:sp>
          <p:nvSpPr>
            <p:cNvPr id="17" name="TextBox 16">
              <a:extLst>
                <a:ext uri="{FF2B5EF4-FFF2-40B4-BE49-F238E27FC236}">
                  <a16:creationId xmlns:a16="http://schemas.microsoft.com/office/drawing/2014/main" id="{B9DC6AC8-A530-4BAB-BAC7-1112FA4FB6D2}"/>
                </a:ext>
              </a:extLst>
            </p:cNvPr>
            <p:cNvSpPr txBox="1"/>
            <p:nvPr/>
          </p:nvSpPr>
          <p:spPr>
            <a:xfrm>
              <a:off x="6042838" y="4070247"/>
              <a:ext cx="381836" cy="261610"/>
            </a:xfrm>
            <a:prstGeom prst="rect">
              <a:avLst/>
            </a:prstGeom>
            <a:noFill/>
          </p:spPr>
          <p:txBody>
            <a:bodyPr wrap="none" rtlCol="0">
              <a:spAutoFit/>
            </a:bodyPr>
            <a:lstStyle/>
            <a:p>
              <a:pPr defTabSz="1219170"/>
              <a:r>
                <a:rPr lang="en-US" sz="1100" dirty="0">
                  <a:solidFill>
                    <a:srgbClr val="595454"/>
                  </a:solidFill>
                </a:rPr>
                <a:t>PR</a:t>
              </a:r>
              <a:endParaRPr lang="en-US" sz="1100" baseline="30000" dirty="0">
                <a:solidFill>
                  <a:srgbClr val="595454"/>
                </a:solidFill>
              </a:endParaRPr>
            </a:p>
          </p:txBody>
        </p:sp>
        <p:sp>
          <p:nvSpPr>
            <p:cNvPr id="18" name="Rectangle 17">
              <a:extLst>
                <a:ext uri="{FF2B5EF4-FFF2-40B4-BE49-F238E27FC236}">
                  <a16:creationId xmlns:a16="http://schemas.microsoft.com/office/drawing/2014/main" id="{A51C6302-AE8F-49FF-BEE5-A39A759B5845}"/>
                </a:ext>
              </a:extLst>
            </p:cNvPr>
            <p:cNvSpPr/>
            <p:nvPr/>
          </p:nvSpPr>
          <p:spPr>
            <a:xfrm>
              <a:off x="6606396" y="4146537"/>
              <a:ext cx="154800" cy="111600"/>
            </a:xfrm>
            <a:prstGeom prst="rect">
              <a:avLst/>
            </a:prstGeom>
            <a:solidFill>
              <a:srgbClr val="CD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100" dirty="0">
                <a:solidFill>
                  <a:srgbClr val="FFFFFF"/>
                </a:solidFill>
              </a:endParaRPr>
            </a:p>
          </p:txBody>
        </p:sp>
        <p:sp>
          <p:nvSpPr>
            <p:cNvPr id="19" name="TextBox 18">
              <a:extLst>
                <a:ext uri="{FF2B5EF4-FFF2-40B4-BE49-F238E27FC236}">
                  <a16:creationId xmlns:a16="http://schemas.microsoft.com/office/drawing/2014/main" id="{736BAD5E-D3F3-4B1A-A966-C9653FFDD85F}"/>
                </a:ext>
              </a:extLst>
            </p:cNvPr>
            <p:cNvSpPr txBox="1"/>
            <p:nvPr/>
          </p:nvSpPr>
          <p:spPr>
            <a:xfrm>
              <a:off x="6728638" y="4070247"/>
              <a:ext cx="404278" cy="261610"/>
            </a:xfrm>
            <a:prstGeom prst="rect">
              <a:avLst/>
            </a:prstGeom>
            <a:noFill/>
          </p:spPr>
          <p:txBody>
            <a:bodyPr wrap="none" rtlCol="0">
              <a:spAutoFit/>
            </a:bodyPr>
            <a:lstStyle/>
            <a:p>
              <a:pPr defTabSz="1219170"/>
              <a:r>
                <a:rPr lang="en-US" sz="1100" dirty="0">
                  <a:solidFill>
                    <a:srgbClr val="595454"/>
                  </a:solidFill>
                </a:rPr>
                <a:t>MR</a:t>
              </a:r>
            </a:p>
          </p:txBody>
        </p:sp>
        <p:sp>
          <p:nvSpPr>
            <p:cNvPr id="20" name="Rectangle 19">
              <a:extLst>
                <a:ext uri="{FF2B5EF4-FFF2-40B4-BE49-F238E27FC236}">
                  <a16:creationId xmlns:a16="http://schemas.microsoft.com/office/drawing/2014/main" id="{23A1441F-E24E-4B9D-BB29-1AB009B83F25}"/>
                </a:ext>
              </a:extLst>
            </p:cNvPr>
            <p:cNvSpPr/>
            <p:nvPr/>
          </p:nvSpPr>
          <p:spPr>
            <a:xfrm>
              <a:off x="7290560" y="4150147"/>
              <a:ext cx="154800" cy="111600"/>
            </a:xfrm>
            <a:prstGeom prst="rect">
              <a:avLst/>
            </a:prstGeom>
            <a:solidFill>
              <a:srgbClr val="0977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100" dirty="0">
                <a:solidFill>
                  <a:srgbClr val="FFFFFF"/>
                </a:solidFill>
              </a:endParaRPr>
            </a:p>
          </p:txBody>
        </p:sp>
        <p:sp>
          <p:nvSpPr>
            <p:cNvPr id="21" name="TextBox 20">
              <a:extLst>
                <a:ext uri="{FF2B5EF4-FFF2-40B4-BE49-F238E27FC236}">
                  <a16:creationId xmlns:a16="http://schemas.microsoft.com/office/drawing/2014/main" id="{1439051D-805C-4FD3-B893-689B1108CA5D}"/>
                </a:ext>
              </a:extLst>
            </p:cNvPr>
            <p:cNvSpPr txBox="1"/>
            <p:nvPr/>
          </p:nvSpPr>
          <p:spPr>
            <a:xfrm>
              <a:off x="7406818" y="4075010"/>
              <a:ext cx="381836" cy="261610"/>
            </a:xfrm>
            <a:prstGeom prst="rect">
              <a:avLst/>
            </a:prstGeom>
            <a:noFill/>
          </p:spPr>
          <p:txBody>
            <a:bodyPr wrap="none" rtlCol="0">
              <a:spAutoFit/>
            </a:bodyPr>
            <a:lstStyle/>
            <a:p>
              <a:pPr defTabSz="1219170"/>
              <a:r>
                <a:rPr lang="en-US" sz="1100" dirty="0">
                  <a:solidFill>
                    <a:srgbClr val="595454"/>
                  </a:solidFill>
                </a:rPr>
                <a:t>SD</a:t>
              </a:r>
            </a:p>
          </p:txBody>
        </p:sp>
        <p:sp>
          <p:nvSpPr>
            <p:cNvPr id="22" name="Rectangle 21">
              <a:extLst>
                <a:ext uri="{FF2B5EF4-FFF2-40B4-BE49-F238E27FC236}">
                  <a16:creationId xmlns:a16="http://schemas.microsoft.com/office/drawing/2014/main" id="{6F1F1CBC-5D7C-45AE-968D-B4D57276C7EC}"/>
                </a:ext>
              </a:extLst>
            </p:cNvPr>
            <p:cNvSpPr/>
            <p:nvPr/>
          </p:nvSpPr>
          <p:spPr>
            <a:xfrm>
              <a:off x="7974723" y="4148994"/>
              <a:ext cx="154800" cy="111600"/>
            </a:xfrm>
            <a:prstGeom prst="rect">
              <a:avLst/>
            </a:prstGeom>
            <a:solidFill>
              <a:srgbClr val="DF60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100" dirty="0">
                <a:solidFill>
                  <a:srgbClr val="FFFFFF"/>
                </a:solidFill>
              </a:endParaRPr>
            </a:p>
          </p:txBody>
        </p:sp>
        <p:sp>
          <p:nvSpPr>
            <p:cNvPr id="23" name="TextBox 22">
              <a:extLst>
                <a:ext uri="{FF2B5EF4-FFF2-40B4-BE49-F238E27FC236}">
                  <a16:creationId xmlns:a16="http://schemas.microsoft.com/office/drawing/2014/main" id="{407E36CF-E6EE-486F-B190-6FC87E6044E0}"/>
                </a:ext>
              </a:extLst>
            </p:cNvPr>
            <p:cNvSpPr txBox="1"/>
            <p:nvPr/>
          </p:nvSpPr>
          <p:spPr>
            <a:xfrm>
              <a:off x="8092618" y="4075010"/>
              <a:ext cx="381836" cy="261610"/>
            </a:xfrm>
            <a:prstGeom prst="rect">
              <a:avLst/>
            </a:prstGeom>
            <a:noFill/>
          </p:spPr>
          <p:txBody>
            <a:bodyPr wrap="none" rtlCol="0">
              <a:spAutoFit/>
            </a:bodyPr>
            <a:lstStyle/>
            <a:p>
              <a:pPr defTabSz="1219170"/>
              <a:r>
                <a:rPr lang="en-US" sz="1100" dirty="0">
                  <a:solidFill>
                    <a:srgbClr val="595454"/>
                  </a:solidFill>
                </a:rPr>
                <a:t>PD</a:t>
              </a:r>
              <a:endParaRPr lang="en-US" sz="1100" baseline="30000" dirty="0">
                <a:solidFill>
                  <a:srgbClr val="595454"/>
                </a:solidFill>
              </a:endParaRPr>
            </a:p>
          </p:txBody>
        </p:sp>
        <p:sp>
          <p:nvSpPr>
            <p:cNvPr id="24" name="Rectangle 23">
              <a:extLst>
                <a:ext uri="{FF2B5EF4-FFF2-40B4-BE49-F238E27FC236}">
                  <a16:creationId xmlns:a16="http://schemas.microsoft.com/office/drawing/2014/main" id="{FAC18ACB-52F7-411C-BDF0-D175782CD487}"/>
                </a:ext>
              </a:extLst>
            </p:cNvPr>
            <p:cNvSpPr/>
            <p:nvPr/>
          </p:nvSpPr>
          <p:spPr>
            <a:xfrm>
              <a:off x="3861827" y="4151149"/>
              <a:ext cx="154800" cy="111600"/>
            </a:xfrm>
            <a:prstGeom prst="rect">
              <a:avLst/>
            </a:prstGeom>
            <a:solidFill>
              <a:srgbClr val="1389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100" dirty="0">
                <a:solidFill>
                  <a:srgbClr val="FFFFFF"/>
                </a:solidFill>
              </a:endParaRPr>
            </a:p>
          </p:txBody>
        </p:sp>
        <p:sp>
          <p:nvSpPr>
            <p:cNvPr id="25" name="TextBox 24">
              <a:extLst>
                <a:ext uri="{FF2B5EF4-FFF2-40B4-BE49-F238E27FC236}">
                  <a16:creationId xmlns:a16="http://schemas.microsoft.com/office/drawing/2014/main" id="{8B5D5AE9-FD68-4147-877F-08B446C653F2}"/>
                </a:ext>
              </a:extLst>
            </p:cNvPr>
            <p:cNvSpPr txBox="1"/>
            <p:nvPr/>
          </p:nvSpPr>
          <p:spPr>
            <a:xfrm>
              <a:off x="3987342" y="4070247"/>
              <a:ext cx="468504" cy="261610"/>
            </a:xfrm>
            <a:prstGeom prst="rect">
              <a:avLst/>
            </a:prstGeom>
            <a:noFill/>
          </p:spPr>
          <p:txBody>
            <a:bodyPr wrap="square" rtlCol="0">
              <a:spAutoFit/>
            </a:bodyPr>
            <a:lstStyle/>
            <a:p>
              <a:pPr defTabSz="1219170"/>
              <a:r>
                <a:rPr lang="en-US" sz="1100" dirty="0">
                  <a:solidFill>
                    <a:srgbClr val="595454"/>
                  </a:solidFill>
                </a:rPr>
                <a:t>sCR</a:t>
              </a:r>
            </a:p>
          </p:txBody>
        </p:sp>
        <p:grpSp>
          <p:nvGrpSpPr>
            <p:cNvPr id="26" name="Group 25">
              <a:extLst>
                <a:ext uri="{FF2B5EF4-FFF2-40B4-BE49-F238E27FC236}">
                  <a16:creationId xmlns:a16="http://schemas.microsoft.com/office/drawing/2014/main" id="{266D929E-C7B5-4C05-86F7-841604F185C6}"/>
                </a:ext>
              </a:extLst>
            </p:cNvPr>
            <p:cNvGrpSpPr/>
            <p:nvPr/>
          </p:nvGrpSpPr>
          <p:grpSpPr>
            <a:xfrm>
              <a:off x="4543747" y="4383810"/>
              <a:ext cx="2692427" cy="261610"/>
              <a:chOff x="9176072" y="5720110"/>
              <a:chExt cx="2692427" cy="261610"/>
            </a:xfrm>
          </p:grpSpPr>
          <p:sp>
            <p:nvSpPr>
              <p:cNvPr id="27" name="TextBox 28">
                <a:extLst>
                  <a:ext uri="{FF2B5EF4-FFF2-40B4-BE49-F238E27FC236}">
                    <a16:creationId xmlns:a16="http://schemas.microsoft.com/office/drawing/2014/main" id="{9F98AB63-22AB-4E3D-9AAB-E8A9B1D06F1C}"/>
                  </a:ext>
                </a:extLst>
              </p:cNvPr>
              <p:cNvSpPr txBox="1"/>
              <p:nvPr/>
            </p:nvSpPr>
            <p:spPr>
              <a:xfrm>
                <a:off x="9288774" y="5720110"/>
                <a:ext cx="2579725" cy="261610"/>
              </a:xfrm>
              <a:prstGeom prst="rect">
                <a:avLst/>
              </a:prstGeom>
              <a:noFill/>
            </p:spPr>
            <p:txBody>
              <a:bodyPr wrap="square" rtlCol="0">
                <a:sp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defTabSz="1219170"/>
                <a:r>
                  <a:rPr lang="en-US" sz="1100" dirty="0">
                    <a:solidFill>
                      <a:srgbClr val="595454"/>
                    </a:solidFill>
                  </a:rPr>
                  <a:t>On treatment at time of data cut</a:t>
                </a:r>
              </a:p>
            </p:txBody>
          </p:sp>
          <p:sp>
            <p:nvSpPr>
              <p:cNvPr id="28" name="Arrow: Right 27">
                <a:extLst>
                  <a:ext uri="{FF2B5EF4-FFF2-40B4-BE49-F238E27FC236}">
                    <a16:creationId xmlns:a16="http://schemas.microsoft.com/office/drawing/2014/main" id="{CAEBA0BB-96EF-4F4F-BA60-2BEBB47B0790}"/>
                  </a:ext>
                </a:extLst>
              </p:cNvPr>
              <p:cNvSpPr/>
              <p:nvPr/>
            </p:nvSpPr>
            <p:spPr>
              <a:xfrm>
                <a:off x="9176072" y="5772358"/>
                <a:ext cx="176543" cy="167639"/>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1219170" rtl="0" eaLnBrk="1" latinLnBrk="0" hangingPunct="1">
                  <a:defRPr sz="2400" kern="1200">
                    <a:solidFill>
                      <a:schemeClr val="lt1"/>
                    </a:solidFill>
                    <a:latin typeface="+mn-lt"/>
                    <a:ea typeface="+mn-ea"/>
                    <a:cs typeface="+mn-cs"/>
                  </a:defRPr>
                </a:lvl1pPr>
                <a:lvl2pPr marL="609585" algn="l" defTabSz="1219170" rtl="0" eaLnBrk="1" latinLnBrk="0" hangingPunct="1">
                  <a:defRPr sz="2400" kern="1200">
                    <a:solidFill>
                      <a:schemeClr val="lt1"/>
                    </a:solidFill>
                    <a:latin typeface="+mn-lt"/>
                    <a:ea typeface="+mn-ea"/>
                    <a:cs typeface="+mn-cs"/>
                  </a:defRPr>
                </a:lvl2pPr>
                <a:lvl3pPr marL="1219170" algn="l" defTabSz="1219170" rtl="0" eaLnBrk="1" latinLnBrk="0" hangingPunct="1">
                  <a:defRPr sz="2400" kern="1200">
                    <a:solidFill>
                      <a:schemeClr val="lt1"/>
                    </a:solidFill>
                    <a:latin typeface="+mn-lt"/>
                    <a:ea typeface="+mn-ea"/>
                    <a:cs typeface="+mn-cs"/>
                  </a:defRPr>
                </a:lvl3pPr>
                <a:lvl4pPr marL="1828754" algn="l" defTabSz="1219170" rtl="0" eaLnBrk="1" latinLnBrk="0" hangingPunct="1">
                  <a:defRPr sz="2400" kern="1200">
                    <a:solidFill>
                      <a:schemeClr val="lt1"/>
                    </a:solidFill>
                    <a:latin typeface="+mn-lt"/>
                    <a:ea typeface="+mn-ea"/>
                    <a:cs typeface="+mn-cs"/>
                  </a:defRPr>
                </a:lvl4pPr>
                <a:lvl5pPr marL="2438339" algn="l" defTabSz="1219170" rtl="0" eaLnBrk="1" latinLnBrk="0" hangingPunct="1">
                  <a:defRPr sz="2400" kern="1200">
                    <a:solidFill>
                      <a:schemeClr val="lt1"/>
                    </a:solidFill>
                    <a:latin typeface="+mn-lt"/>
                    <a:ea typeface="+mn-ea"/>
                    <a:cs typeface="+mn-cs"/>
                  </a:defRPr>
                </a:lvl5pPr>
                <a:lvl6pPr marL="3047924" algn="l" defTabSz="1219170" rtl="0" eaLnBrk="1" latinLnBrk="0" hangingPunct="1">
                  <a:defRPr sz="2400" kern="1200">
                    <a:solidFill>
                      <a:schemeClr val="lt1"/>
                    </a:solidFill>
                    <a:latin typeface="+mn-lt"/>
                    <a:ea typeface="+mn-ea"/>
                    <a:cs typeface="+mn-cs"/>
                  </a:defRPr>
                </a:lvl6pPr>
                <a:lvl7pPr marL="3657509" algn="l" defTabSz="1219170" rtl="0" eaLnBrk="1" latinLnBrk="0" hangingPunct="1">
                  <a:defRPr sz="2400" kern="1200">
                    <a:solidFill>
                      <a:schemeClr val="lt1"/>
                    </a:solidFill>
                    <a:latin typeface="+mn-lt"/>
                    <a:ea typeface="+mn-ea"/>
                    <a:cs typeface="+mn-cs"/>
                  </a:defRPr>
                </a:lvl7pPr>
                <a:lvl8pPr marL="4267093" algn="l" defTabSz="1219170" rtl="0" eaLnBrk="1" latinLnBrk="0" hangingPunct="1">
                  <a:defRPr sz="2400" kern="1200">
                    <a:solidFill>
                      <a:schemeClr val="lt1"/>
                    </a:solidFill>
                    <a:latin typeface="+mn-lt"/>
                    <a:ea typeface="+mn-ea"/>
                    <a:cs typeface="+mn-cs"/>
                  </a:defRPr>
                </a:lvl8pPr>
                <a:lvl9pPr marL="4876678" algn="l" defTabSz="1219170" rtl="0" eaLnBrk="1" latinLnBrk="0" hangingPunct="1">
                  <a:defRPr sz="2400" kern="1200">
                    <a:solidFill>
                      <a:schemeClr val="lt1"/>
                    </a:solidFill>
                    <a:latin typeface="+mn-lt"/>
                    <a:ea typeface="+mn-ea"/>
                    <a:cs typeface="+mn-cs"/>
                  </a:defRPr>
                </a:lvl9pPr>
              </a:lstStyle>
              <a:p>
                <a:pPr algn="ctr" defTabSz="1219170"/>
                <a:endParaRPr lang="en-US" sz="1100" dirty="0">
                  <a:solidFill>
                    <a:srgbClr val="FFFFFF"/>
                  </a:solidFill>
                </a:endParaRPr>
              </a:p>
            </p:txBody>
          </p:sp>
        </p:grpSp>
      </p:grpSp>
      <p:graphicFrame>
        <p:nvGraphicFramePr>
          <p:cNvPr id="31" name="Chart 30">
            <a:extLst>
              <a:ext uri="{FF2B5EF4-FFF2-40B4-BE49-F238E27FC236}">
                <a16:creationId xmlns:a16="http://schemas.microsoft.com/office/drawing/2014/main" id="{21A71B37-2569-47D4-9CFC-E03564CC8EC9}"/>
              </a:ext>
            </a:extLst>
          </p:cNvPr>
          <p:cNvGraphicFramePr/>
          <p:nvPr/>
        </p:nvGraphicFramePr>
        <p:xfrm>
          <a:off x="464119" y="1369823"/>
          <a:ext cx="2885854" cy="4052023"/>
        </p:xfrm>
        <a:graphic>
          <a:graphicData uri="http://schemas.openxmlformats.org/drawingml/2006/chart">
            <c:chart xmlns:c="http://schemas.openxmlformats.org/drawingml/2006/chart" xmlns:r="http://schemas.openxmlformats.org/officeDocument/2006/relationships" r:id="rId4"/>
          </a:graphicData>
        </a:graphic>
      </p:graphicFrame>
      <p:sp>
        <p:nvSpPr>
          <p:cNvPr id="32" name="TextBox 31">
            <a:extLst>
              <a:ext uri="{FF2B5EF4-FFF2-40B4-BE49-F238E27FC236}">
                <a16:creationId xmlns:a16="http://schemas.microsoft.com/office/drawing/2014/main" id="{0310CEDC-38DF-4C10-AFA8-E70A420682E3}"/>
              </a:ext>
            </a:extLst>
          </p:cNvPr>
          <p:cNvSpPr txBox="1"/>
          <p:nvPr/>
        </p:nvSpPr>
        <p:spPr>
          <a:xfrm>
            <a:off x="1445756" y="1200040"/>
            <a:ext cx="1290738" cy="307777"/>
          </a:xfrm>
          <a:prstGeom prst="rect">
            <a:avLst/>
          </a:prstGeom>
          <a:noFill/>
        </p:spPr>
        <p:txBody>
          <a:bodyPr wrap="square" rtlCol="0">
            <a:spAutoFit/>
          </a:bodyPr>
          <a:lstStyle/>
          <a:p>
            <a:pPr algn="ctr"/>
            <a:r>
              <a:rPr lang="en-US" sz="1400" b="1" dirty="0"/>
              <a:t>ORR</a:t>
            </a:r>
            <a:r>
              <a:rPr lang="en-US" sz="1400" b="1" baseline="30000" dirty="0"/>
              <a:t>a</a:t>
            </a:r>
            <a:r>
              <a:rPr lang="en-US" sz="1400" b="1" dirty="0"/>
              <a:t> 34.1%</a:t>
            </a:r>
          </a:p>
        </p:txBody>
      </p:sp>
      <p:pic>
        <p:nvPicPr>
          <p:cNvPr id="10" name="Picture 9">
            <a:extLst>
              <a:ext uri="{FF2B5EF4-FFF2-40B4-BE49-F238E27FC236}">
                <a16:creationId xmlns:a16="http://schemas.microsoft.com/office/drawing/2014/main" id="{3CBF6122-084A-49E2-94B7-6EEB4E4B1A26}"/>
              </a:ext>
            </a:extLst>
          </p:cNvPr>
          <p:cNvPicPr>
            <a:picLocks noChangeAspect="1"/>
          </p:cNvPicPr>
          <p:nvPr/>
        </p:nvPicPr>
        <p:blipFill>
          <a:blip r:embed="rId5"/>
          <a:stretch>
            <a:fillRect/>
          </a:stretch>
        </p:blipFill>
        <p:spPr>
          <a:xfrm>
            <a:off x="3937000" y="1402306"/>
            <a:ext cx="7654246" cy="3096720"/>
          </a:xfrm>
          <a:prstGeom prst="rect">
            <a:avLst/>
          </a:prstGeom>
        </p:spPr>
      </p:pic>
      <p:sp>
        <p:nvSpPr>
          <p:cNvPr id="5" name="Footer Placeholder 4">
            <a:extLst>
              <a:ext uri="{FF2B5EF4-FFF2-40B4-BE49-F238E27FC236}">
                <a16:creationId xmlns:a16="http://schemas.microsoft.com/office/drawing/2014/main" id="{352C87A5-4030-92FB-7581-4144B58A7EBB}"/>
              </a:ext>
            </a:extLst>
          </p:cNvPr>
          <p:cNvSpPr>
            <a:spLocks noGrp="1"/>
          </p:cNvSpPr>
          <p:nvPr>
            <p:ph type="ftr" sz="quarter" idx="3"/>
          </p:nvPr>
        </p:nvSpPr>
        <p:spPr>
          <a:xfrm>
            <a:off x="609600" y="6082826"/>
            <a:ext cx="10744199" cy="715655"/>
          </a:xfrm>
        </p:spPr>
        <p:txBody>
          <a:bodyPr/>
          <a:lstStyle/>
          <a:p>
            <a:r>
              <a:rPr lang="en-US" sz="1000" baseline="30000" dirty="0" err="1"/>
              <a:t>a</a:t>
            </a:r>
            <a:r>
              <a:rPr lang="en-US" sz="1000" dirty="0" err="1"/>
              <a:t>PR</a:t>
            </a:r>
            <a:r>
              <a:rPr lang="en-US" sz="1000" dirty="0"/>
              <a:t> or better; </a:t>
            </a:r>
            <a:r>
              <a:rPr lang="en-US" sz="1000" baseline="30000" dirty="0" err="1"/>
              <a:t>b</a:t>
            </a:r>
            <a:r>
              <a:rPr lang="en-US" sz="1000" dirty="0" err="1"/>
              <a:t>None</a:t>
            </a:r>
            <a:r>
              <a:rPr lang="en-US" sz="1000" dirty="0"/>
              <a:t> of the responding patients had received the “Other” category of anti-BCMA therapy.</a:t>
            </a:r>
            <a:br>
              <a:rPr lang="en-US" sz="1000" dirty="0"/>
            </a:br>
            <a:r>
              <a:rPr lang="en-US" sz="1000" dirty="0"/>
              <a:t>C, cycle; CR, complete response; MR, minimal response; NE, not evaluated; PR, partial response; reg., regimen; </a:t>
            </a:r>
            <a:r>
              <a:rPr lang="en-US" sz="1000" dirty="0" err="1"/>
              <a:t>sCR</a:t>
            </a:r>
            <a:r>
              <a:rPr lang="en-US" sz="1000" dirty="0"/>
              <a:t>, stringent CR; SD, stable disease; </a:t>
            </a:r>
            <a:r>
              <a:rPr lang="en-US" sz="1000" dirty="0" err="1"/>
              <a:t>VGPR</a:t>
            </a:r>
            <a:r>
              <a:rPr lang="en-US" sz="1000" dirty="0"/>
              <a:t>, very good PR.</a:t>
            </a:r>
          </a:p>
        </p:txBody>
      </p:sp>
      <p:sp>
        <p:nvSpPr>
          <p:cNvPr id="3" name="Rectangle 2">
            <a:extLst>
              <a:ext uri="{FF2B5EF4-FFF2-40B4-BE49-F238E27FC236}">
                <a16:creationId xmlns:a16="http://schemas.microsoft.com/office/drawing/2014/main" id="{D3EC238B-CD94-A3B7-4ABF-FB18EA751EF2}"/>
              </a:ext>
            </a:extLst>
          </p:cNvPr>
          <p:cNvSpPr/>
          <p:nvPr/>
        </p:nvSpPr>
        <p:spPr>
          <a:xfrm>
            <a:off x="378462" y="5594332"/>
            <a:ext cx="10788648" cy="350205"/>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31171284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Pharmacodynamics Summary </a:t>
            </a:r>
            <a:br>
              <a:rPr lang="en-US" sz="2400" dirty="0"/>
            </a:br>
            <a:r>
              <a:rPr lang="en-US" sz="2400" dirty="0"/>
              <a:t>Cohort I (anti-BCMA-exposed cohort)</a:t>
            </a:r>
          </a:p>
        </p:txBody>
      </p:sp>
      <p:sp>
        <p:nvSpPr>
          <p:cNvPr id="5" name="Content Placeholder 4">
            <a:extLst>
              <a:ext uri="{FF2B5EF4-FFF2-40B4-BE49-F238E27FC236}">
                <a16:creationId xmlns:a16="http://schemas.microsoft.com/office/drawing/2014/main" id="{4F8212EE-329E-65F5-C2BC-2EB4D25F4AAC}"/>
              </a:ext>
            </a:extLst>
          </p:cNvPr>
          <p:cNvSpPr>
            <a:spLocks noGrp="1"/>
          </p:cNvSpPr>
          <p:nvPr>
            <p:ph idx="1"/>
          </p:nvPr>
        </p:nvSpPr>
        <p:spPr>
          <a:xfrm>
            <a:off x="609600" y="4598930"/>
            <a:ext cx="10744200" cy="1607286"/>
          </a:xfrm>
        </p:spPr>
        <p:txBody>
          <a:bodyPr>
            <a:normAutofit/>
          </a:bodyPr>
          <a:lstStyle/>
          <a:p>
            <a:pPr marL="285750" indent="-285750">
              <a:spcBef>
                <a:spcPts val="800"/>
              </a:spcBef>
              <a:spcAft>
                <a:spcPts val="400"/>
              </a:spcAft>
              <a:buFont typeface="Arial" panose="020B0604020202020204" pitchFamily="34" charset="0"/>
              <a:buChar char="•"/>
            </a:pPr>
            <a:r>
              <a:rPr lang="en-US" sz="1800" dirty="0"/>
              <a:t>Patients with </a:t>
            </a:r>
            <a:r>
              <a:rPr lang="en-US" sz="1800" dirty="0" err="1"/>
              <a:t>RRMM</a:t>
            </a:r>
            <a:r>
              <a:rPr lang="en-US" sz="1800" dirty="0"/>
              <a:t> and prior exposure to anti-BCMA therapy are immune suppressed (</a:t>
            </a:r>
            <a:r>
              <a:rPr lang="en-US" sz="1800" b="1" dirty="0"/>
              <a:t>A</a:t>
            </a:r>
            <a:r>
              <a:rPr lang="en-US" sz="1800" dirty="0"/>
              <a:t>) </a:t>
            </a:r>
          </a:p>
          <a:p>
            <a:pPr marL="285750" indent="-285750">
              <a:spcBef>
                <a:spcPts val="800"/>
              </a:spcBef>
              <a:spcAft>
                <a:spcPts val="400"/>
              </a:spcAft>
              <a:buFont typeface="Arial" panose="020B0604020202020204" pitchFamily="34" charset="0"/>
              <a:buChar char="•"/>
            </a:pPr>
            <a:r>
              <a:rPr lang="en-US" sz="1800" dirty="0"/>
              <a:t>At baseline, a high proportion of T-cells express PD-1, suggesting an exhausted phenotype (</a:t>
            </a:r>
            <a:r>
              <a:rPr lang="en-US" sz="1800" b="1" dirty="0"/>
              <a:t>B</a:t>
            </a:r>
            <a:r>
              <a:rPr lang="en-US" sz="1800" dirty="0"/>
              <a:t>)</a:t>
            </a:r>
          </a:p>
          <a:p>
            <a:pPr marL="285750" indent="-285750">
              <a:spcBef>
                <a:spcPts val="800"/>
              </a:spcBef>
              <a:spcAft>
                <a:spcPts val="400"/>
              </a:spcAft>
              <a:buFont typeface="Arial" panose="020B0604020202020204" pitchFamily="34" charset="0"/>
              <a:buChar char="•"/>
            </a:pPr>
            <a:r>
              <a:rPr lang="en-US" sz="1800" dirty="0" err="1"/>
              <a:t>IBER</a:t>
            </a:r>
            <a:r>
              <a:rPr lang="en-US" sz="1800" dirty="0"/>
              <a:t> + DEX retained its immune-stimulatory effects in anti-BCMA-exposed patients, increasing T-cell and NK-cell proliferation and T-cell activation (</a:t>
            </a:r>
            <a:r>
              <a:rPr lang="en-US" sz="1800" b="1" dirty="0"/>
              <a:t>C</a:t>
            </a:r>
            <a:r>
              <a:rPr lang="en-US" sz="1800" dirty="0"/>
              <a:t>) </a:t>
            </a:r>
          </a:p>
          <a:p>
            <a:endParaRPr lang="en-US" sz="1800" dirty="0"/>
          </a:p>
        </p:txBody>
      </p:sp>
      <p:pic>
        <p:nvPicPr>
          <p:cNvPr id="33" name="Picture 32">
            <a:extLst>
              <a:ext uri="{FF2B5EF4-FFF2-40B4-BE49-F238E27FC236}">
                <a16:creationId xmlns:a16="http://schemas.microsoft.com/office/drawing/2014/main" id="{E984B716-EC0A-423E-A209-FA2029D0087C}"/>
              </a:ext>
            </a:extLst>
          </p:cNvPr>
          <p:cNvPicPr>
            <a:picLocks noChangeAspect="1"/>
          </p:cNvPicPr>
          <p:nvPr/>
        </p:nvPicPr>
        <p:blipFill>
          <a:blip r:embed="rId4"/>
          <a:stretch>
            <a:fillRect/>
          </a:stretch>
        </p:blipFill>
        <p:spPr>
          <a:xfrm>
            <a:off x="1219200" y="1171627"/>
            <a:ext cx="9423400" cy="3252978"/>
          </a:xfrm>
          <a:prstGeom prst="rect">
            <a:avLst/>
          </a:prstGeom>
        </p:spPr>
      </p:pic>
      <p:sp>
        <p:nvSpPr>
          <p:cNvPr id="6" name="Footer Placeholder 5">
            <a:extLst>
              <a:ext uri="{FF2B5EF4-FFF2-40B4-BE49-F238E27FC236}">
                <a16:creationId xmlns:a16="http://schemas.microsoft.com/office/drawing/2014/main" id="{CA0B35B6-2307-D7E9-A153-36F5D41F7152}"/>
              </a:ext>
            </a:extLst>
          </p:cNvPr>
          <p:cNvSpPr>
            <a:spLocks noGrp="1"/>
          </p:cNvSpPr>
          <p:nvPr>
            <p:ph type="ftr" sz="quarter" idx="3"/>
          </p:nvPr>
        </p:nvSpPr>
        <p:spPr/>
        <p:txBody>
          <a:bodyPr/>
          <a:lstStyle/>
          <a:p>
            <a:r>
              <a:rPr lang="en-US" sz="1000" dirty="0"/>
              <a:t>LAG-3, lymphocyte-activation gene-3; PD-1, programmed death-1; TIM-3, T-cell immunoglobulin and mucin-domain containing-3.</a:t>
            </a:r>
          </a:p>
        </p:txBody>
      </p:sp>
    </p:spTree>
    <p:custDataLst>
      <p:tags r:id="rId1"/>
    </p:custDataLst>
    <p:extLst>
      <p:ext uri="{BB962C8B-B14F-4D97-AF65-F5344CB8AC3E}">
        <p14:creationId xmlns:p14="http://schemas.microsoft.com/office/powerpoint/2010/main" val="41337227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a:t>
            </a:r>
          </a:p>
        </p:txBody>
      </p:sp>
      <p:sp>
        <p:nvSpPr>
          <p:cNvPr id="10" name="Content Placeholder 9">
            <a:extLst>
              <a:ext uri="{FF2B5EF4-FFF2-40B4-BE49-F238E27FC236}">
                <a16:creationId xmlns:a16="http://schemas.microsoft.com/office/drawing/2014/main" id="{3DC375E8-0792-2C89-6370-794FF6BB8F2D}"/>
              </a:ext>
            </a:extLst>
          </p:cNvPr>
          <p:cNvSpPr>
            <a:spLocks noGrp="1"/>
          </p:cNvSpPr>
          <p:nvPr>
            <p:ph idx="1"/>
          </p:nvPr>
        </p:nvSpPr>
        <p:spPr/>
        <p:txBody>
          <a:bodyPr>
            <a:normAutofit/>
          </a:bodyPr>
          <a:lstStyle/>
          <a:p>
            <a:r>
              <a:rPr lang="en-US" sz="2000" dirty="0" err="1"/>
              <a:t>IBER</a:t>
            </a:r>
            <a:r>
              <a:rPr lang="en-US" sz="2000" dirty="0"/>
              <a:t> + DEX was well tolerated and induced meaningful clinical activity (ORR, 34.1%) in this cohort</a:t>
            </a:r>
          </a:p>
          <a:p>
            <a:endParaRPr lang="en-US" sz="2000" dirty="0"/>
          </a:p>
        </p:txBody>
      </p:sp>
    </p:spTree>
    <p:custDataLst>
      <p:tags r:id="rId1"/>
    </p:custDataLst>
    <p:extLst>
      <p:ext uri="{BB962C8B-B14F-4D97-AF65-F5344CB8AC3E}">
        <p14:creationId xmlns:p14="http://schemas.microsoft.com/office/powerpoint/2010/main" val="15857885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a:t>
            </a:r>
          </a:p>
        </p:txBody>
      </p:sp>
      <p:sp>
        <p:nvSpPr>
          <p:cNvPr id="10" name="Content Placeholder 9">
            <a:extLst>
              <a:ext uri="{FF2B5EF4-FFF2-40B4-BE49-F238E27FC236}">
                <a16:creationId xmlns:a16="http://schemas.microsoft.com/office/drawing/2014/main" id="{3DC375E8-0792-2C89-6370-794FF6BB8F2D}"/>
              </a:ext>
            </a:extLst>
          </p:cNvPr>
          <p:cNvSpPr>
            <a:spLocks noGrp="1"/>
          </p:cNvSpPr>
          <p:nvPr>
            <p:ph idx="1"/>
          </p:nvPr>
        </p:nvSpPr>
        <p:spPr/>
        <p:txBody>
          <a:bodyPr>
            <a:normAutofit/>
          </a:bodyPr>
          <a:lstStyle/>
          <a:p>
            <a:r>
              <a:rPr lang="en-US" sz="2000" dirty="0" err="1">
                <a:solidFill>
                  <a:schemeClr val="bg1">
                    <a:lumMod val="50000"/>
                  </a:schemeClr>
                </a:solidFill>
              </a:rPr>
              <a:t>IBER</a:t>
            </a:r>
            <a:r>
              <a:rPr lang="en-US" sz="2000" dirty="0">
                <a:solidFill>
                  <a:schemeClr val="bg1">
                    <a:lumMod val="50000"/>
                  </a:schemeClr>
                </a:solidFill>
              </a:rPr>
              <a:t> + DEX was well tolerated and induced meaningful clinical activity (ORR, 34.1%) in this cohort</a:t>
            </a:r>
          </a:p>
          <a:p>
            <a:r>
              <a:rPr lang="en-US" sz="2000" dirty="0"/>
              <a:t>Responses were observed despite prior exposure to anti-BCMA therapy, regardless of the modality (TCE, ADC, or CAR T-cell therapy), suggesting that </a:t>
            </a:r>
            <a:r>
              <a:rPr lang="en-US" sz="2000" dirty="0" err="1"/>
              <a:t>IBER</a:t>
            </a:r>
            <a:r>
              <a:rPr lang="en-US" sz="2000" dirty="0"/>
              <a:t> retains its activity in these patients </a:t>
            </a:r>
          </a:p>
          <a:p>
            <a:endParaRPr lang="en-US" sz="2000" dirty="0"/>
          </a:p>
        </p:txBody>
      </p:sp>
    </p:spTree>
    <p:custDataLst>
      <p:tags r:id="rId1"/>
    </p:custDataLst>
    <p:extLst>
      <p:ext uri="{BB962C8B-B14F-4D97-AF65-F5344CB8AC3E}">
        <p14:creationId xmlns:p14="http://schemas.microsoft.com/office/powerpoint/2010/main" val="32708780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10">
            <a:extLst>
              <a:ext uri="{FF2B5EF4-FFF2-40B4-BE49-F238E27FC236}">
                <a16:creationId xmlns:a16="http://schemas.microsoft.com/office/drawing/2014/main" id="{50F69E88-42B6-9A66-458F-D46CC98EA1F0}"/>
              </a:ext>
            </a:extLst>
          </p:cNvPr>
          <p:cNvSpPr>
            <a:spLocks noGrp="1"/>
          </p:cNvSpPr>
          <p:nvPr>
            <p:ph idx="1"/>
          </p:nvPr>
        </p:nvSpPr>
        <p:spPr>
          <a:xfrm>
            <a:off x="609600" y="1369621"/>
            <a:ext cx="10744200" cy="4722477"/>
          </a:xfrm>
        </p:spPr>
        <p:txBody>
          <a:bodyPr>
            <a:normAutofit/>
          </a:bodyPr>
          <a:lstStyle/>
          <a:p>
            <a:r>
              <a:rPr lang="en-US" sz="1800" dirty="0" err="1"/>
              <a:t>IBER</a:t>
            </a:r>
            <a:r>
              <a:rPr lang="en-US" sz="1800" dirty="0"/>
              <a:t> is a novel, potent, oral </a:t>
            </a:r>
            <a:r>
              <a:rPr lang="en-US" sz="1800" dirty="0" err="1"/>
              <a:t>CELMoD</a:t>
            </a:r>
            <a:r>
              <a:rPr lang="en-US" sz="1800" dirty="0"/>
              <a:t>™ with greater tumoricidal and immune-stimulatory effects than IMiDs</a:t>
            </a:r>
            <a:r>
              <a:rPr lang="en-US" sz="1800" baseline="30000" dirty="0"/>
              <a:t>®1–3</a:t>
            </a:r>
          </a:p>
          <a:p>
            <a:pPr lvl="1"/>
            <a:r>
              <a:rPr lang="en-US" sz="1400" dirty="0" err="1"/>
              <a:t>IBER</a:t>
            </a:r>
            <a:r>
              <a:rPr lang="en-US" sz="1400" dirty="0"/>
              <a:t> increases proliferating peripheral blood and bone marrow T-cells and NK cells in patients with RRMM</a:t>
            </a:r>
            <a:r>
              <a:rPr lang="en-US" sz="1400" baseline="30000" dirty="0"/>
              <a:t>2</a:t>
            </a:r>
          </a:p>
          <a:p>
            <a:pPr lvl="1"/>
            <a:r>
              <a:rPr lang="en-US" sz="1400" dirty="0"/>
              <a:t>In preclinical models, </a:t>
            </a:r>
            <a:r>
              <a:rPr lang="en-US" sz="1400" dirty="0" err="1"/>
              <a:t>IBER</a:t>
            </a:r>
            <a:r>
              <a:rPr lang="en-US" sz="1400" dirty="0"/>
              <a:t> has shown marked synergy with DEX, anti-CD38 </a:t>
            </a:r>
            <a:r>
              <a:rPr lang="en-US" sz="1400" dirty="0" err="1"/>
              <a:t>mAbs</a:t>
            </a:r>
            <a:r>
              <a:rPr lang="en-US" sz="1400" dirty="0"/>
              <a:t>, and PIs</a:t>
            </a:r>
            <a:r>
              <a:rPr lang="en-US" sz="1400" baseline="30000" dirty="0"/>
              <a:t>4–6</a:t>
            </a:r>
          </a:p>
          <a:p>
            <a:r>
              <a:rPr lang="en-US" sz="1800" dirty="0"/>
              <a:t>In the CC-220-MM-001 trial (NCT02773030), </a:t>
            </a:r>
            <a:r>
              <a:rPr lang="en-US" sz="1800" dirty="0" err="1"/>
              <a:t>IBER</a:t>
            </a:r>
            <a:r>
              <a:rPr lang="en-US" sz="1800" dirty="0"/>
              <a:t> + DEX showed notable efficacy in heavily pretreated patients, including patients who were </a:t>
            </a:r>
            <a:r>
              <a:rPr lang="en-US" sz="1800" dirty="0" err="1"/>
              <a:t>IMiD</a:t>
            </a:r>
            <a:r>
              <a:rPr lang="en-US" sz="1800" dirty="0"/>
              <a:t> refractory (ORR of 31.9% and 26.2% in dose-escalation and dose-expansion cohorts, respectively), and a manageable safety profile</a:t>
            </a:r>
            <a:r>
              <a:rPr lang="en-US" sz="1800" baseline="30000" dirty="0"/>
              <a:t>7</a:t>
            </a:r>
          </a:p>
          <a:p>
            <a:r>
              <a:rPr lang="en-US" sz="1800" dirty="0" err="1"/>
              <a:t>IBER</a:t>
            </a:r>
            <a:r>
              <a:rPr lang="en-US" sz="1800" dirty="0"/>
              <a:t> is being investigated in the ongoing phase 3 </a:t>
            </a:r>
            <a:r>
              <a:rPr lang="en-US" sz="1800" dirty="0" err="1"/>
              <a:t>EXCALIBER-RRMM</a:t>
            </a:r>
            <a:r>
              <a:rPr lang="en-US" sz="1800" dirty="0"/>
              <a:t> study (NCT04975997) in combination with DARA and DEX</a:t>
            </a:r>
          </a:p>
          <a:p>
            <a:r>
              <a:rPr lang="en-US" sz="1800" dirty="0"/>
              <a:t>Given the emergence of novel anti-BCMA therapies for </a:t>
            </a:r>
            <a:r>
              <a:rPr lang="en-US" sz="1800" dirty="0" err="1"/>
              <a:t>RRMM</a:t>
            </a:r>
            <a:r>
              <a:rPr lang="en-US" sz="1800" dirty="0"/>
              <a:t>, the assessment of patients with prior anti-BCMA exposure is an important consideration</a:t>
            </a:r>
          </a:p>
          <a:p>
            <a:endParaRPr lang="en-US" sz="1800" dirty="0"/>
          </a:p>
        </p:txBody>
      </p:sp>
      <p:sp>
        <p:nvSpPr>
          <p:cNvPr id="9" name="Title 1"/>
          <p:cNvSpPr>
            <a:spLocks noGrp="1"/>
          </p:cNvSpPr>
          <p:nvPr>
            <p:ph type="title"/>
          </p:nvPr>
        </p:nvSpPr>
        <p:spPr/>
        <p:txBody>
          <a:bodyPr/>
          <a:lstStyle/>
          <a:p>
            <a:r>
              <a:rPr lang="en-US" dirty="0"/>
              <a:t>Introduction</a:t>
            </a:r>
          </a:p>
        </p:txBody>
      </p:sp>
      <p:sp>
        <p:nvSpPr>
          <p:cNvPr id="7" name="Rectangle 6">
            <a:extLst>
              <a:ext uri="{FF2B5EF4-FFF2-40B4-BE49-F238E27FC236}">
                <a16:creationId xmlns:a16="http://schemas.microsoft.com/office/drawing/2014/main" id="{81C68595-6A2D-41A0-B5AF-55B32AD7EA17}"/>
              </a:ext>
            </a:extLst>
          </p:cNvPr>
          <p:cNvSpPr/>
          <p:nvPr/>
        </p:nvSpPr>
        <p:spPr>
          <a:xfrm>
            <a:off x="985382" y="5121396"/>
            <a:ext cx="10244671" cy="691102"/>
          </a:xfrm>
          <a:prstGeom prst="rect">
            <a:avLst/>
          </a:prstGeom>
          <a:solidFill>
            <a:schemeClr val="accent2">
              <a:lumMod val="20000"/>
              <a:lumOff val="80000"/>
            </a:schemeClr>
          </a:solidFill>
        </p:spPr>
        <p:txBody>
          <a:bodyPr wrap="square" anchor="ctr">
            <a:noAutofit/>
          </a:bodyPr>
          <a:lstStyle/>
          <a:p>
            <a:pPr marL="91440" lvl="1" algn="ctr"/>
            <a:r>
              <a:rPr lang="en-US" sz="1800" b="1" dirty="0">
                <a:solidFill>
                  <a:srgbClr val="595454"/>
                </a:solidFill>
              </a:rPr>
              <a:t>Objective:</a:t>
            </a:r>
            <a:r>
              <a:rPr lang="en-US" sz="1800" dirty="0">
                <a:solidFill>
                  <a:srgbClr val="595454"/>
                </a:solidFill>
              </a:rPr>
              <a:t> to </a:t>
            </a:r>
            <a:r>
              <a:rPr lang="en-US" sz="1800" dirty="0"/>
              <a:t>report the efficacy and safety of IBER + DEX in the anti-BCMA-exposed dose-expansion cohort (Cohort I) of the CC-220-MM-001 trial</a:t>
            </a:r>
          </a:p>
        </p:txBody>
      </p:sp>
      <p:sp>
        <p:nvSpPr>
          <p:cNvPr id="12" name="Footer Placeholder 11">
            <a:extLst>
              <a:ext uri="{FF2B5EF4-FFF2-40B4-BE49-F238E27FC236}">
                <a16:creationId xmlns:a16="http://schemas.microsoft.com/office/drawing/2014/main" id="{F96DE9B1-AB3C-323E-BF12-5B1828886121}"/>
              </a:ext>
            </a:extLst>
          </p:cNvPr>
          <p:cNvSpPr>
            <a:spLocks noGrp="1"/>
          </p:cNvSpPr>
          <p:nvPr>
            <p:ph type="ftr" sz="quarter" idx="3"/>
          </p:nvPr>
        </p:nvSpPr>
        <p:spPr>
          <a:xfrm>
            <a:off x="336884" y="6356350"/>
            <a:ext cx="11541669" cy="442131"/>
          </a:xfrm>
        </p:spPr>
        <p:txBody>
          <a:bodyPr/>
          <a:lstStyle/>
          <a:p>
            <a:r>
              <a:rPr lang="en-US" sz="1000" dirty="0"/>
              <a:t>BCMA, B-cell maturation antigen; </a:t>
            </a:r>
            <a:r>
              <a:rPr lang="en-US" sz="1000" dirty="0" err="1"/>
              <a:t>CELMoD</a:t>
            </a:r>
            <a:r>
              <a:rPr lang="en-US" sz="1000" dirty="0"/>
              <a:t>, </a:t>
            </a:r>
            <a:r>
              <a:rPr lang="en-US" sz="1000" dirty="0" err="1"/>
              <a:t>cereblon</a:t>
            </a:r>
            <a:r>
              <a:rPr lang="en-US" sz="1000" dirty="0"/>
              <a:t> E3 ligase modulator; DARA, daratumumab; DEX, dexamethasone; </a:t>
            </a:r>
            <a:r>
              <a:rPr lang="en-US" sz="1000" dirty="0" err="1"/>
              <a:t>IBER</a:t>
            </a:r>
            <a:r>
              <a:rPr lang="en-US" sz="1000" dirty="0"/>
              <a:t>, </a:t>
            </a:r>
            <a:r>
              <a:rPr lang="en-US" sz="1000" dirty="0" err="1"/>
              <a:t>iberdomide</a:t>
            </a:r>
            <a:r>
              <a:rPr lang="en-US" sz="1000" dirty="0"/>
              <a:t>; </a:t>
            </a:r>
            <a:r>
              <a:rPr lang="en-US" sz="1000" dirty="0" err="1"/>
              <a:t>IMiD</a:t>
            </a:r>
            <a:r>
              <a:rPr lang="en-US" sz="1000" dirty="0"/>
              <a:t>, immunomodulatory drug; </a:t>
            </a:r>
            <a:r>
              <a:rPr lang="en-US" sz="1000" dirty="0" err="1"/>
              <a:t>mAb</a:t>
            </a:r>
            <a:r>
              <a:rPr lang="en-US" sz="1000" dirty="0"/>
              <a:t>, monoclonal antibody; NK, natural killer; ORR, overall response rate; PI, proteasome inhibitor; </a:t>
            </a:r>
            <a:r>
              <a:rPr lang="en-US" sz="1000" dirty="0" err="1"/>
              <a:t>RRMM</a:t>
            </a:r>
            <a:r>
              <a:rPr lang="en-US" sz="1000" dirty="0"/>
              <a:t>, relapsed/refractory multiple myeloma. </a:t>
            </a:r>
            <a:br>
              <a:rPr lang="en-US" sz="1000" dirty="0"/>
            </a:br>
            <a:r>
              <a:rPr lang="en-US" sz="1000" dirty="0"/>
              <a:t>1. </a:t>
            </a:r>
            <a:r>
              <a:rPr lang="en-US" sz="1000" dirty="0" err="1"/>
              <a:t>Matyskiela</a:t>
            </a:r>
            <a:r>
              <a:rPr lang="en-US" sz="1000" dirty="0"/>
              <a:t> ME, et al.</a:t>
            </a:r>
            <a:r>
              <a:rPr lang="en-US" sz="1000" i="1" dirty="0"/>
              <a:t> J Med Chem </a:t>
            </a:r>
            <a:r>
              <a:rPr lang="en-US" sz="1000" dirty="0"/>
              <a:t>2018;61:535–42. 2. </a:t>
            </a:r>
            <a:r>
              <a:rPr lang="en-US" sz="1000" dirty="0" err="1"/>
              <a:t>Amatangelo</a:t>
            </a:r>
            <a:r>
              <a:rPr lang="en-US" sz="1000" dirty="0"/>
              <a:t> M, et al. </a:t>
            </a:r>
            <a:r>
              <a:rPr lang="en-US" sz="1000" i="1" dirty="0"/>
              <a:t>Blood </a:t>
            </a:r>
            <a:r>
              <a:rPr lang="en-US" sz="1000" dirty="0"/>
              <a:t>2019;134(suppl 1):1775. 3. Bjorklund CC, et al. </a:t>
            </a:r>
            <a:r>
              <a:rPr lang="en-US" sz="1000" i="1" dirty="0"/>
              <a:t>Leukemia</a:t>
            </a:r>
            <a:r>
              <a:rPr lang="en-US" sz="1000" dirty="0"/>
              <a:t> 2020;34:1197–1201. 4. </a:t>
            </a:r>
            <a:r>
              <a:rPr lang="en-US" sz="1000" dirty="0" err="1"/>
              <a:t>Lonial</a:t>
            </a:r>
            <a:r>
              <a:rPr lang="en-US" sz="1000" dirty="0"/>
              <a:t> S, et al. Blood 2019;134(suppl 1). Abstract 3119. 5. </a:t>
            </a:r>
            <a:r>
              <a:rPr lang="en-US" sz="1000" dirty="0" err="1"/>
              <a:t>Amatangelo</a:t>
            </a:r>
            <a:r>
              <a:rPr lang="en-US" sz="1000" dirty="0"/>
              <a:t> M, et al. Blood 2020;136(suppl 1):9–10. 6. </a:t>
            </a:r>
            <a:r>
              <a:rPr lang="en-US" sz="1000" dirty="0" err="1"/>
              <a:t>Amatangelo</a:t>
            </a:r>
            <a:r>
              <a:rPr lang="en-US" sz="1000" dirty="0"/>
              <a:t> M, et al. Blood 2020;136(suppl 1):8–9. 7. </a:t>
            </a:r>
            <a:r>
              <a:rPr lang="en-US" sz="1000" dirty="0" err="1"/>
              <a:t>Lonial</a:t>
            </a:r>
            <a:r>
              <a:rPr lang="en-US" sz="1000" dirty="0"/>
              <a:t> S, et al. </a:t>
            </a:r>
            <a:r>
              <a:rPr lang="en-US" sz="1000" i="1" dirty="0"/>
              <a:t>Lancet </a:t>
            </a:r>
            <a:r>
              <a:rPr lang="en-US" sz="1000" i="1" dirty="0" err="1"/>
              <a:t>Haematol</a:t>
            </a:r>
            <a:r>
              <a:rPr lang="en-US" sz="1000" i="1" dirty="0"/>
              <a:t> </a:t>
            </a:r>
            <a:r>
              <a:rPr lang="en-US" sz="1000" dirty="0"/>
              <a:t>2022;9:e822–e832. </a:t>
            </a:r>
          </a:p>
        </p:txBody>
      </p:sp>
    </p:spTree>
    <p:custDataLst>
      <p:tags r:id="rId1"/>
    </p:custDataLst>
    <p:extLst>
      <p:ext uri="{BB962C8B-B14F-4D97-AF65-F5344CB8AC3E}">
        <p14:creationId xmlns:p14="http://schemas.microsoft.com/office/powerpoint/2010/main" val="125288997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a:t>
            </a:r>
          </a:p>
        </p:txBody>
      </p:sp>
      <p:sp>
        <p:nvSpPr>
          <p:cNvPr id="10" name="Content Placeholder 9">
            <a:extLst>
              <a:ext uri="{FF2B5EF4-FFF2-40B4-BE49-F238E27FC236}">
                <a16:creationId xmlns:a16="http://schemas.microsoft.com/office/drawing/2014/main" id="{3DC375E8-0792-2C89-6370-794FF6BB8F2D}"/>
              </a:ext>
            </a:extLst>
          </p:cNvPr>
          <p:cNvSpPr>
            <a:spLocks noGrp="1"/>
          </p:cNvSpPr>
          <p:nvPr>
            <p:ph idx="1"/>
          </p:nvPr>
        </p:nvSpPr>
        <p:spPr/>
        <p:txBody>
          <a:bodyPr>
            <a:normAutofit/>
          </a:bodyPr>
          <a:lstStyle/>
          <a:p>
            <a:r>
              <a:rPr lang="en-US" sz="2000" dirty="0" err="1">
                <a:solidFill>
                  <a:schemeClr val="bg1">
                    <a:lumMod val="50000"/>
                  </a:schemeClr>
                </a:solidFill>
              </a:rPr>
              <a:t>IBER</a:t>
            </a:r>
            <a:r>
              <a:rPr lang="en-US" sz="2000" dirty="0">
                <a:solidFill>
                  <a:schemeClr val="bg1">
                    <a:lumMod val="50000"/>
                  </a:schemeClr>
                </a:solidFill>
              </a:rPr>
              <a:t> + DEX was well tolerated and induced meaningful clinical activity (ORR, 34.1%) in this cohort</a:t>
            </a:r>
          </a:p>
          <a:p>
            <a:r>
              <a:rPr lang="en-US" sz="2000" dirty="0">
                <a:solidFill>
                  <a:schemeClr val="bg1">
                    <a:lumMod val="50000"/>
                  </a:schemeClr>
                </a:solidFill>
              </a:rPr>
              <a:t>Responses were observed despite prior exposure to anti-BCMA therapy, regardless of the modality (TCE, ADC, or CAR T-cell therapy), suggesting that </a:t>
            </a:r>
            <a:r>
              <a:rPr lang="en-US" sz="2000" dirty="0" err="1">
                <a:solidFill>
                  <a:schemeClr val="bg1">
                    <a:lumMod val="50000"/>
                  </a:schemeClr>
                </a:solidFill>
              </a:rPr>
              <a:t>IBER</a:t>
            </a:r>
            <a:r>
              <a:rPr lang="en-US" sz="2000" dirty="0">
                <a:solidFill>
                  <a:schemeClr val="bg1">
                    <a:lumMod val="50000"/>
                  </a:schemeClr>
                </a:solidFill>
              </a:rPr>
              <a:t> retains its activity in these patients </a:t>
            </a:r>
          </a:p>
          <a:p>
            <a:r>
              <a:rPr lang="en-US" sz="2000" dirty="0"/>
              <a:t>Pharmacodynamic data suggest that </a:t>
            </a:r>
            <a:r>
              <a:rPr lang="en-US" sz="2000" dirty="0" err="1"/>
              <a:t>IBER</a:t>
            </a:r>
            <a:r>
              <a:rPr lang="en-US" sz="2000" dirty="0"/>
              <a:t> + DEX remained immune-stimulatory</a:t>
            </a:r>
          </a:p>
          <a:p>
            <a:endParaRPr lang="en-US" sz="2000" dirty="0"/>
          </a:p>
        </p:txBody>
      </p:sp>
    </p:spTree>
    <p:custDataLst>
      <p:tags r:id="rId1"/>
    </p:custDataLst>
    <p:extLst>
      <p:ext uri="{BB962C8B-B14F-4D97-AF65-F5344CB8AC3E}">
        <p14:creationId xmlns:p14="http://schemas.microsoft.com/office/powerpoint/2010/main" val="42005845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a:t>
            </a:r>
          </a:p>
        </p:txBody>
      </p:sp>
      <p:sp>
        <p:nvSpPr>
          <p:cNvPr id="7" name="Rectangle 6">
            <a:extLst>
              <a:ext uri="{FF2B5EF4-FFF2-40B4-BE49-F238E27FC236}">
                <a16:creationId xmlns:a16="http://schemas.microsoft.com/office/drawing/2014/main" id="{7CD9F294-EA4E-4DA0-99FA-3DA8AE842FD8}"/>
              </a:ext>
            </a:extLst>
          </p:cNvPr>
          <p:cNvSpPr/>
          <p:nvPr/>
        </p:nvSpPr>
        <p:spPr>
          <a:xfrm>
            <a:off x="464498" y="4075621"/>
            <a:ext cx="11290300" cy="1954090"/>
          </a:xfrm>
          <a:prstGeom prst="rect">
            <a:avLst/>
          </a:prstGeom>
          <a:solidFill>
            <a:schemeClr val="accent2">
              <a:lumMod val="20000"/>
              <a:lumOff val="80000"/>
            </a:schemeClr>
          </a:solidFill>
          <a:ln>
            <a:solidFill>
              <a:srgbClr val="FF0000"/>
            </a:solidFill>
          </a:ln>
          <a:effectLst>
            <a:outerShdw blurRad="50800" dist="38100" dir="5400000" algn="t" rotWithShape="0">
              <a:prstClr val="black">
                <a:alpha val="40000"/>
              </a:prstClr>
            </a:outerShdw>
          </a:effectLst>
        </p:spPr>
        <p:txBody>
          <a:bodyPr wrap="square" anchor="ctr">
            <a:noAutofit/>
          </a:bodyPr>
          <a:lstStyle/>
          <a:p>
            <a:pPr lvl="1"/>
            <a:r>
              <a:rPr lang="en-US" sz="2000" dirty="0"/>
              <a:t>These findings support the clinical and pharmacodynamic activity of IBER in heavily pretreated patients, including those with previous exposure to anti-BCMA therapies</a:t>
            </a:r>
          </a:p>
          <a:p>
            <a:pPr lvl="1"/>
            <a:endParaRPr lang="en-US" sz="2000" dirty="0"/>
          </a:p>
          <a:p>
            <a:pPr lvl="1"/>
            <a:r>
              <a:rPr lang="en-US" sz="2000" dirty="0"/>
              <a:t>Together with the IBER + DEX and IBER combinations with other standard of care agents data, these data support the development of IBER and the ongoing randomized phase 3 EXCALIBER-RRMM trial (NCT04975997) </a:t>
            </a:r>
          </a:p>
        </p:txBody>
      </p:sp>
      <p:sp>
        <p:nvSpPr>
          <p:cNvPr id="10" name="Content Placeholder 9">
            <a:extLst>
              <a:ext uri="{FF2B5EF4-FFF2-40B4-BE49-F238E27FC236}">
                <a16:creationId xmlns:a16="http://schemas.microsoft.com/office/drawing/2014/main" id="{3DC375E8-0792-2C89-6370-794FF6BB8F2D}"/>
              </a:ext>
            </a:extLst>
          </p:cNvPr>
          <p:cNvSpPr>
            <a:spLocks noGrp="1"/>
          </p:cNvSpPr>
          <p:nvPr>
            <p:ph idx="1"/>
          </p:nvPr>
        </p:nvSpPr>
        <p:spPr/>
        <p:txBody>
          <a:bodyPr>
            <a:normAutofit/>
          </a:bodyPr>
          <a:lstStyle/>
          <a:p>
            <a:r>
              <a:rPr lang="en-US" sz="2000" dirty="0" err="1">
                <a:solidFill>
                  <a:schemeClr val="bg1">
                    <a:lumMod val="50000"/>
                  </a:schemeClr>
                </a:solidFill>
              </a:rPr>
              <a:t>IBER</a:t>
            </a:r>
            <a:r>
              <a:rPr lang="en-US" sz="2000" dirty="0">
                <a:solidFill>
                  <a:schemeClr val="bg1">
                    <a:lumMod val="50000"/>
                  </a:schemeClr>
                </a:solidFill>
              </a:rPr>
              <a:t> + DEX was well tolerated and induced meaningful clinical activity (ORR, 34.1%) in this cohort</a:t>
            </a:r>
          </a:p>
          <a:p>
            <a:r>
              <a:rPr lang="en-US" sz="2000" dirty="0">
                <a:solidFill>
                  <a:schemeClr val="bg1">
                    <a:lumMod val="50000"/>
                  </a:schemeClr>
                </a:solidFill>
              </a:rPr>
              <a:t>Responses were observed despite prior exposure to anti-BCMA therapy, regardless of the modality (TCE, ADC, or CAR T-cell therapy), suggesting that </a:t>
            </a:r>
            <a:r>
              <a:rPr lang="en-US" sz="2000" dirty="0" err="1">
                <a:solidFill>
                  <a:schemeClr val="bg1">
                    <a:lumMod val="50000"/>
                  </a:schemeClr>
                </a:solidFill>
              </a:rPr>
              <a:t>IBER</a:t>
            </a:r>
            <a:r>
              <a:rPr lang="en-US" sz="2000" dirty="0">
                <a:solidFill>
                  <a:schemeClr val="bg1">
                    <a:lumMod val="50000"/>
                  </a:schemeClr>
                </a:solidFill>
              </a:rPr>
              <a:t> retains its activity in these patients </a:t>
            </a:r>
          </a:p>
          <a:p>
            <a:r>
              <a:rPr lang="en-US" sz="2000" dirty="0">
                <a:solidFill>
                  <a:schemeClr val="bg1">
                    <a:lumMod val="50000"/>
                  </a:schemeClr>
                </a:solidFill>
              </a:rPr>
              <a:t>Pharmacodynamic data suggest that </a:t>
            </a:r>
            <a:r>
              <a:rPr lang="en-US" sz="2000" dirty="0" err="1">
                <a:solidFill>
                  <a:schemeClr val="bg1">
                    <a:lumMod val="50000"/>
                  </a:schemeClr>
                </a:solidFill>
              </a:rPr>
              <a:t>IBER</a:t>
            </a:r>
            <a:r>
              <a:rPr lang="en-US" sz="2000" dirty="0">
                <a:solidFill>
                  <a:schemeClr val="bg1">
                    <a:lumMod val="50000"/>
                  </a:schemeClr>
                </a:solidFill>
              </a:rPr>
              <a:t> + DEX remained immune-stimulatory</a:t>
            </a:r>
          </a:p>
          <a:p>
            <a:endParaRPr lang="en-US" sz="2000" dirty="0">
              <a:solidFill>
                <a:schemeClr val="bg1">
                  <a:lumMod val="50000"/>
                </a:schemeClr>
              </a:solidFill>
            </a:endParaRPr>
          </a:p>
        </p:txBody>
      </p:sp>
    </p:spTree>
    <p:custDataLst>
      <p:tags r:id="rId1"/>
    </p:custDataLst>
    <p:extLst>
      <p:ext uri="{BB962C8B-B14F-4D97-AF65-F5344CB8AC3E}">
        <p14:creationId xmlns:p14="http://schemas.microsoft.com/office/powerpoint/2010/main" val="40085719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10">
            <a:extLst>
              <a:ext uri="{FF2B5EF4-FFF2-40B4-BE49-F238E27FC236}">
                <a16:creationId xmlns:a16="http://schemas.microsoft.com/office/drawing/2014/main" id="{50F69E88-42B6-9A66-458F-D46CC98EA1F0}"/>
              </a:ext>
            </a:extLst>
          </p:cNvPr>
          <p:cNvSpPr>
            <a:spLocks noGrp="1"/>
          </p:cNvSpPr>
          <p:nvPr>
            <p:ph idx="1"/>
          </p:nvPr>
        </p:nvSpPr>
        <p:spPr>
          <a:xfrm>
            <a:off x="609600" y="1369621"/>
            <a:ext cx="10744200" cy="4722477"/>
          </a:xfrm>
        </p:spPr>
        <p:txBody>
          <a:bodyPr>
            <a:normAutofit/>
          </a:bodyPr>
          <a:lstStyle/>
          <a:p>
            <a:r>
              <a:rPr lang="en-US" sz="1800" dirty="0" err="1"/>
              <a:t>IBER</a:t>
            </a:r>
            <a:r>
              <a:rPr lang="en-US" sz="1800" dirty="0"/>
              <a:t> is a novel, potent, oral </a:t>
            </a:r>
            <a:r>
              <a:rPr lang="en-US" sz="1800" dirty="0" err="1"/>
              <a:t>CELMoD</a:t>
            </a:r>
            <a:r>
              <a:rPr lang="en-US" sz="1800" dirty="0"/>
              <a:t>™ with greater tumoricidal and immune-stimulatory effects than IMiDs</a:t>
            </a:r>
            <a:r>
              <a:rPr lang="en-US" sz="1800" baseline="30000" dirty="0"/>
              <a:t>®1–3</a:t>
            </a:r>
          </a:p>
          <a:p>
            <a:pPr lvl="1"/>
            <a:r>
              <a:rPr lang="en-US" sz="1400" dirty="0" err="1"/>
              <a:t>IBER</a:t>
            </a:r>
            <a:r>
              <a:rPr lang="en-US" sz="1400" dirty="0"/>
              <a:t> increases proliferating peripheral blood and bone marrow T-cells and NK cells in patients with RRMM</a:t>
            </a:r>
            <a:r>
              <a:rPr lang="en-US" sz="1400" baseline="30000" dirty="0"/>
              <a:t>2</a:t>
            </a:r>
          </a:p>
          <a:p>
            <a:pPr lvl="1"/>
            <a:r>
              <a:rPr lang="en-US" sz="1400" dirty="0"/>
              <a:t>In preclinical models, </a:t>
            </a:r>
            <a:r>
              <a:rPr lang="en-US" sz="1400" dirty="0" err="1"/>
              <a:t>IBER</a:t>
            </a:r>
            <a:r>
              <a:rPr lang="en-US" sz="1400" dirty="0"/>
              <a:t> has shown marked synergy with DEX, anti-CD38 </a:t>
            </a:r>
            <a:r>
              <a:rPr lang="en-US" sz="1400" dirty="0" err="1"/>
              <a:t>mAbs</a:t>
            </a:r>
            <a:r>
              <a:rPr lang="en-US" sz="1400" dirty="0"/>
              <a:t>, and PIs</a:t>
            </a:r>
            <a:r>
              <a:rPr lang="en-US" sz="1400" baseline="30000" dirty="0"/>
              <a:t>4–6</a:t>
            </a:r>
          </a:p>
          <a:p>
            <a:r>
              <a:rPr lang="en-US" sz="1800" dirty="0"/>
              <a:t>In the CC-220-MM-001 trial (NCT02773030), </a:t>
            </a:r>
            <a:r>
              <a:rPr lang="en-US" sz="1800" dirty="0" err="1"/>
              <a:t>IBER</a:t>
            </a:r>
            <a:r>
              <a:rPr lang="en-US" sz="1800" dirty="0"/>
              <a:t> + DEX showed notable efficacy in heavily pretreated patients, including patients who were </a:t>
            </a:r>
            <a:r>
              <a:rPr lang="en-US" sz="1800" dirty="0" err="1"/>
              <a:t>IMiD</a:t>
            </a:r>
            <a:r>
              <a:rPr lang="en-US" sz="1800" dirty="0"/>
              <a:t> refractory (ORR of 31.9% and 26.2% in dose-escalation and dose-expansion cohorts, respectively), and a manageable safety profile</a:t>
            </a:r>
            <a:r>
              <a:rPr lang="en-US" sz="1800" baseline="30000" dirty="0"/>
              <a:t>7</a:t>
            </a:r>
          </a:p>
          <a:p>
            <a:r>
              <a:rPr lang="en-US" sz="1800" dirty="0" err="1"/>
              <a:t>IBER</a:t>
            </a:r>
            <a:r>
              <a:rPr lang="en-US" sz="1800" dirty="0"/>
              <a:t> is being investigated in the ongoing phase 3 </a:t>
            </a:r>
            <a:r>
              <a:rPr lang="en-US" sz="1800" dirty="0" err="1"/>
              <a:t>EXCALIBER-RRMM</a:t>
            </a:r>
            <a:r>
              <a:rPr lang="en-US" sz="1800" dirty="0"/>
              <a:t> study (NCT04975997) in combination with DARA and DEX</a:t>
            </a:r>
          </a:p>
          <a:p>
            <a:r>
              <a:rPr lang="en-US" sz="1800" dirty="0"/>
              <a:t>Given the emergence of novel anti-BCMA therapies for </a:t>
            </a:r>
            <a:r>
              <a:rPr lang="en-US" sz="1800" dirty="0" err="1"/>
              <a:t>RRMM</a:t>
            </a:r>
            <a:r>
              <a:rPr lang="en-US" sz="1800" dirty="0"/>
              <a:t>, the assessment of patients with prior anti-BCMA exposure is an important consideration</a:t>
            </a:r>
          </a:p>
          <a:p>
            <a:endParaRPr lang="en-US" sz="1800" dirty="0"/>
          </a:p>
        </p:txBody>
      </p:sp>
      <p:sp>
        <p:nvSpPr>
          <p:cNvPr id="9" name="Title 1"/>
          <p:cNvSpPr>
            <a:spLocks noGrp="1"/>
          </p:cNvSpPr>
          <p:nvPr>
            <p:ph type="title"/>
          </p:nvPr>
        </p:nvSpPr>
        <p:spPr/>
        <p:txBody>
          <a:bodyPr/>
          <a:lstStyle/>
          <a:p>
            <a:r>
              <a:rPr lang="en-US" dirty="0"/>
              <a:t>Introduction</a:t>
            </a:r>
          </a:p>
        </p:txBody>
      </p:sp>
      <p:sp>
        <p:nvSpPr>
          <p:cNvPr id="7" name="Rectangle 6">
            <a:extLst>
              <a:ext uri="{FF2B5EF4-FFF2-40B4-BE49-F238E27FC236}">
                <a16:creationId xmlns:a16="http://schemas.microsoft.com/office/drawing/2014/main" id="{81C68595-6A2D-41A0-B5AF-55B32AD7EA17}"/>
              </a:ext>
            </a:extLst>
          </p:cNvPr>
          <p:cNvSpPr/>
          <p:nvPr/>
        </p:nvSpPr>
        <p:spPr>
          <a:xfrm>
            <a:off x="985382" y="5121396"/>
            <a:ext cx="10244671" cy="691102"/>
          </a:xfrm>
          <a:prstGeom prst="rect">
            <a:avLst/>
          </a:prstGeom>
          <a:solidFill>
            <a:schemeClr val="accent2">
              <a:lumMod val="20000"/>
              <a:lumOff val="80000"/>
            </a:schemeClr>
          </a:solidFill>
          <a:ln w="28575">
            <a:solidFill>
              <a:srgbClr val="FF0000"/>
            </a:solidFill>
          </a:ln>
          <a:effectLst>
            <a:outerShdw blurRad="50800" dist="38100" dir="5400000" algn="t" rotWithShape="0">
              <a:prstClr val="black">
                <a:alpha val="40000"/>
              </a:prstClr>
            </a:outerShdw>
          </a:effectLst>
        </p:spPr>
        <p:txBody>
          <a:bodyPr wrap="square" anchor="ctr">
            <a:noAutofit/>
          </a:bodyPr>
          <a:lstStyle/>
          <a:p>
            <a:pPr marL="91440" lvl="1" algn="ctr"/>
            <a:r>
              <a:rPr lang="en-US" sz="1800" b="1" dirty="0">
                <a:solidFill>
                  <a:srgbClr val="595454"/>
                </a:solidFill>
              </a:rPr>
              <a:t>Objective:</a:t>
            </a:r>
            <a:r>
              <a:rPr lang="en-US" sz="1800" dirty="0">
                <a:solidFill>
                  <a:srgbClr val="595454"/>
                </a:solidFill>
              </a:rPr>
              <a:t> to </a:t>
            </a:r>
            <a:r>
              <a:rPr lang="en-US" sz="1800" dirty="0"/>
              <a:t>report the efficacy and safety of IBER + DEX in the anti-BCMA-exposed dose-expansion cohort (Cohort I) of the CC-220-MM-001 trial</a:t>
            </a:r>
          </a:p>
        </p:txBody>
      </p:sp>
      <p:sp>
        <p:nvSpPr>
          <p:cNvPr id="12" name="Footer Placeholder 11">
            <a:extLst>
              <a:ext uri="{FF2B5EF4-FFF2-40B4-BE49-F238E27FC236}">
                <a16:creationId xmlns:a16="http://schemas.microsoft.com/office/drawing/2014/main" id="{F96DE9B1-AB3C-323E-BF12-5B1828886121}"/>
              </a:ext>
            </a:extLst>
          </p:cNvPr>
          <p:cNvSpPr>
            <a:spLocks noGrp="1"/>
          </p:cNvSpPr>
          <p:nvPr>
            <p:ph type="ftr" sz="quarter" idx="3"/>
          </p:nvPr>
        </p:nvSpPr>
        <p:spPr>
          <a:xfrm>
            <a:off x="336884" y="6356350"/>
            <a:ext cx="11541669" cy="442131"/>
          </a:xfrm>
        </p:spPr>
        <p:txBody>
          <a:bodyPr/>
          <a:lstStyle/>
          <a:p>
            <a:r>
              <a:rPr lang="en-US" sz="1000" dirty="0"/>
              <a:t>BCMA, B-cell maturation antigen; </a:t>
            </a:r>
            <a:r>
              <a:rPr lang="en-US" sz="1000" dirty="0" err="1"/>
              <a:t>CELMoD</a:t>
            </a:r>
            <a:r>
              <a:rPr lang="en-US" sz="1000" dirty="0"/>
              <a:t>, </a:t>
            </a:r>
            <a:r>
              <a:rPr lang="en-US" sz="1000" dirty="0" err="1"/>
              <a:t>cereblon</a:t>
            </a:r>
            <a:r>
              <a:rPr lang="en-US" sz="1000" dirty="0"/>
              <a:t> E3 ligase modulator; DARA, daratumumab; DEX, dexamethasone; </a:t>
            </a:r>
            <a:r>
              <a:rPr lang="en-US" sz="1000" dirty="0" err="1"/>
              <a:t>IBER</a:t>
            </a:r>
            <a:r>
              <a:rPr lang="en-US" sz="1000" dirty="0"/>
              <a:t>, </a:t>
            </a:r>
            <a:r>
              <a:rPr lang="en-US" sz="1000" dirty="0" err="1"/>
              <a:t>iberdomide</a:t>
            </a:r>
            <a:r>
              <a:rPr lang="en-US" sz="1000" dirty="0"/>
              <a:t>; </a:t>
            </a:r>
            <a:r>
              <a:rPr lang="en-US" sz="1000" dirty="0" err="1"/>
              <a:t>IMiD</a:t>
            </a:r>
            <a:r>
              <a:rPr lang="en-US" sz="1000" dirty="0"/>
              <a:t>, immunomodulatory drug; </a:t>
            </a:r>
            <a:r>
              <a:rPr lang="en-US" sz="1000" dirty="0" err="1"/>
              <a:t>mAb</a:t>
            </a:r>
            <a:r>
              <a:rPr lang="en-US" sz="1000" dirty="0"/>
              <a:t>, monoclonal antibody; NK, natural killer; ORR, overall response rate; PI, proteasome inhibitor; </a:t>
            </a:r>
            <a:r>
              <a:rPr lang="en-US" sz="1000" dirty="0" err="1"/>
              <a:t>RRMM</a:t>
            </a:r>
            <a:r>
              <a:rPr lang="en-US" sz="1000" dirty="0"/>
              <a:t>, relapsed/refractory multiple myeloma. </a:t>
            </a:r>
            <a:br>
              <a:rPr lang="en-US" sz="1000" dirty="0"/>
            </a:br>
            <a:r>
              <a:rPr lang="en-US" sz="1000" dirty="0"/>
              <a:t>1. </a:t>
            </a:r>
            <a:r>
              <a:rPr lang="en-US" sz="1000" dirty="0" err="1"/>
              <a:t>Matyskiela</a:t>
            </a:r>
            <a:r>
              <a:rPr lang="en-US" sz="1000" dirty="0"/>
              <a:t> ME, et al.</a:t>
            </a:r>
            <a:r>
              <a:rPr lang="en-US" sz="1000" i="1" dirty="0"/>
              <a:t> J Med Chem </a:t>
            </a:r>
            <a:r>
              <a:rPr lang="en-US" sz="1000" dirty="0"/>
              <a:t>2018;61:535–42. 2. </a:t>
            </a:r>
            <a:r>
              <a:rPr lang="en-US" sz="1000" dirty="0" err="1"/>
              <a:t>Amatangelo</a:t>
            </a:r>
            <a:r>
              <a:rPr lang="en-US" sz="1000" dirty="0"/>
              <a:t> M, et al. </a:t>
            </a:r>
            <a:r>
              <a:rPr lang="en-US" sz="1000" i="1" dirty="0"/>
              <a:t>Blood </a:t>
            </a:r>
            <a:r>
              <a:rPr lang="en-US" sz="1000" dirty="0"/>
              <a:t>2019;134(suppl 1):1775. 3. Bjorklund CC, et al. </a:t>
            </a:r>
            <a:r>
              <a:rPr lang="en-US" sz="1000" i="1" dirty="0"/>
              <a:t>Leukemia</a:t>
            </a:r>
            <a:r>
              <a:rPr lang="en-US" sz="1000" dirty="0"/>
              <a:t> 2020;34:1197–1201. 4. </a:t>
            </a:r>
            <a:r>
              <a:rPr lang="en-US" sz="1000" dirty="0" err="1"/>
              <a:t>Lonial</a:t>
            </a:r>
            <a:r>
              <a:rPr lang="en-US" sz="1000" dirty="0"/>
              <a:t> S, et al. Blood 2019;134(suppl 1). Abstract 3119. 5. </a:t>
            </a:r>
            <a:r>
              <a:rPr lang="en-US" sz="1000" dirty="0" err="1"/>
              <a:t>Amatangelo</a:t>
            </a:r>
            <a:r>
              <a:rPr lang="en-US" sz="1000" dirty="0"/>
              <a:t> M, et al. Blood 2020;136(suppl 1):9–10. 6. </a:t>
            </a:r>
            <a:r>
              <a:rPr lang="en-US" sz="1000" dirty="0" err="1"/>
              <a:t>Amatangelo</a:t>
            </a:r>
            <a:r>
              <a:rPr lang="en-US" sz="1000" dirty="0"/>
              <a:t> M, et al. Blood 2020;136(suppl 1):8–9. 7. </a:t>
            </a:r>
            <a:r>
              <a:rPr lang="en-US" sz="1000" dirty="0" err="1"/>
              <a:t>Lonial</a:t>
            </a:r>
            <a:r>
              <a:rPr lang="en-US" sz="1000" dirty="0"/>
              <a:t> S, et al. </a:t>
            </a:r>
            <a:r>
              <a:rPr lang="en-US" sz="1000" i="1" dirty="0"/>
              <a:t>Lancet </a:t>
            </a:r>
            <a:r>
              <a:rPr lang="en-US" sz="1000" i="1" dirty="0" err="1"/>
              <a:t>Haematol</a:t>
            </a:r>
            <a:r>
              <a:rPr lang="en-US" sz="1000" i="1" dirty="0"/>
              <a:t> </a:t>
            </a:r>
            <a:r>
              <a:rPr lang="en-US" sz="1000" dirty="0"/>
              <a:t>2022;9:e822–e832. </a:t>
            </a:r>
          </a:p>
        </p:txBody>
      </p:sp>
    </p:spTree>
    <p:custDataLst>
      <p:tags r:id="rId1"/>
    </p:custDataLst>
    <p:extLst>
      <p:ext uri="{BB962C8B-B14F-4D97-AF65-F5344CB8AC3E}">
        <p14:creationId xmlns:p14="http://schemas.microsoft.com/office/powerpoint/2010/main" val="19662072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Methods</a:t>
            </a:r>
          </a:p>
        </p:txBody>
      </p:sp>
      <p:sp>
        <p:nvSpPr>
          <p:cNvPr id="8" name="Rectangle 7">
            <a:extLst>
              <a:ext uri="{FF2B5EF4-FFF2-40B4-BE49-F238E27FC236}">
                <a16:creationId xmlns:a16="http://schemas.microsoft.com/office/drawing/2014/main" id="{7A8D4CB7-CB48-4981-B610-EF2B41C73BB4}"/>
              </a:ext>
            </a:extLst>
          </p:cNvPr>
          <p:cNvSpPr/>
          <p:nvPr/>
        </p:nvSpPr>
        <p:spPr>
          <a:xfrm>
            <a:off x="674367" y="3695494"/>
            <a:ext cx="2768267" cy="1938591"/>
          </a:xfrm>
          <a:prstGeom prst="rect">
            <a:avLst/>
          </a:prstGeom>
          <a:solidFill>
            <a:srgbClr val="DDFFFF"/>
          </a:solidFill>
          <a:ln w="3175">
            <a:solidFill>
              <a:srgbClr val="009FBA"/>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rtlCol="0" anchor="t" anchorCtr="0"/>
          <a:lstStyle/>
          <a:p>
            <a:pPr marL="182880" marR="0" lvl="0" indent="-182880" algn="l" defTabSz="514338" rtl="0" eaLnBrk="0" fontAlgn="auto" latinLnBrk="0" hangingPunct="0">
              <a:lnSpc>
                <a:spcPct val="150000"/>
              </a:lnSpc>
              <a:spcBef>
                <a:spcPts val="0"/>
              </a:spcBef>
              <a:spcAft>
                <a:spcPts val="400"/>
              </a:spcAft>
              <a:buClr>
                <a:srgbClr val="595454"/>
              </a:buClr>
              <a:buSzTx/>
              <a:buFont typeface="Arial" panose="020B0604020202020204" pitchFamily="34" charset="0"/>
              <a:buChar char="•"/>
              <a:tabLst/>
              <a:defRPr/>
            </a:pPr>
            <a:r>
              <a:rPr kumimoji="0" lang="en-US" sz="1400" b="0" i="0" u="none" strike="noStrike" kern="1200" cap="none" spc="0" normalizeH="0" baseline="0" dirty="0">
                <a:ln>
                  <a:noFill/>
                </a:ln>
                <a:solidFill>
                  <a:srgbClr val="595454"/>
                </a:solidFill>
                <a:effectLst/>
                <a:uLnTx/>
                <a:uFillTx/>
                <a:ea typeface="ＭＳ Ｐゴシック" pitchFamily="34" charset="-128"/>
                <a:cs typeface="Calibri" panose="020F0502020204030204" pitchFamily="34" charset="0"/>
              </a:rPr>
              <a:t>RRMM</a:t>
            </a:r>
          </a:p>
          <a:p>
            <a:pPr marL="182880" marR="0" lvl="0" indent="-182880" algn="l" defTabSz="1219170" rtl="0" eaLnBrk="1" fontAlgn="auto" latinLnBrk="0" hangingPunct="1">
              <a:lnSpc>
                <a:spcPct val="90000"/>
              </a:lnSpc>
              <a:spcBef>
                <a:spcPts val="0"/>
              </a:spcBef>
              <a:spcAft>
                <a:spcPts val="400"/>
              </a:spcAft>
              <a:buClr>
                <a:srgbClr val="595454"/>
              </a:buClr>
              <a:buSzTx/>
              <a:buFont typeface="Arial" panose="020B0604020202020204" pitchFamily="34" charset="0"/>
              <a:buChar char="•"/>
              <a:tabLst/>
              <a:defRPr/>
            </a:pPr>
            <a:r>
              <a:rPr kumimoji="0" lang="en-US" sz="1400" b="0" i="0" u="none" strike="noStrike" kern="1200" cap="none" spc="0" normalizeH="0" baseline="0" dirty="0">
                <a:ln>
                  <a:noFill/>
                </a:ln>
                <a:solidFill>
                  <a:srgbClr val="595454"/>
                </a:solidFill>
                <a:effectLst/>
                <a:uLnTx/>
                <a:uFillTx/>
                <a:ea typeface="ＭＳ Ｐゴシック" pitchFamily="34" charset="-128"/>
                <a:cs typeface="Calibri" panose="020F0502020204030204" pitchFamily="34" charset="0"/>
              </a:rPr>
              <a:t>≥ 3 prior therapies</a:t>
            </a:r>
            <a:r>
              <a:rPr kumimoji="0" lang="en-US" sz="1400" b="0" i="0" u="none" strike="noStrike" kern="1200" cap="none" spc="0" normalizeH="0" baseline="0" dirty="0">
                <a:ln>
                  <a:noFill/>
                </a:ln>
                <a:solidFill>
                  <a:schemeClr val="tx1"/>
                </a:solidFill>
                <a:effectLst/>
                <a:uLnTx/>
                <a:uFillTx/>
                <a:ea typeface="ＭＳ Ｐゴシック" pitchFamily="34" charset="-128"/>
                <a:cs typeface="Calibri" panose="020F0502020204030204" pitchFamily="34" charset="0"/>
              </a:rPr>
              <a:t> including an anti-BCMA therapy</a:t>
            </a:r>
            <a:r>
              <a:rPr kumimoji="0" lang="en-US" sz="1400" b="0" i="0" u="none" strike="noStrike" kern="1200" cap="none" spc="0" normalizeH="0" baseline="30000" dirty="0">
                <a:ln>
                  <a:noFill/>
                </a:ln>
                <a:solidFill>
                  <a:schemeClr val="tx1"/>
                </a:solidFill>
                <a:effectLst/>
                <a:uLnTx/>
                <a:uFillTx/>
                <a:ea typeface="ＭＳ Ｐゴシック" pitchFamily="34" charset="-128"/>
                <a:cs typeface="Calibri" panose="020F0502020204030204" pitchFamily="34" charset="0"/>
              </a:rPr>
              <a:t>a</a:t>
            </a:r>
          </a:p>
          <a:p>
            <a:pPr marL="182880" marR="0" lvl="0" indent="-182880" algn="l" defTabSz="1219170" rtl="0" eaLnBrk="1" fontAlgn="auto" latinLnBrk="0" hangingPunct="1">
              <a:lnSpc>
                <a:spcPct val="90000"/>
              </a:lnSpc>
              <a:spcBef>
                <a:spcPts val="0"/>
              </a:spcBef>
              <a:spcAft>
                <a:spcPts val="400"/>
              </a:spcAft>
              <a:buClr>
                <a:srgbClr val="595454"/>
              </a:buClr>
              <a:buSzTx/>
              <a:buFont typeface="Arial" panose="020B0604020202020204" pitchFamily="34" charset="0"/>
              <a:buChar char="•"/>
              <a:tabLst/>
              <a:defRPr/>
            </a:pPr>
            <a:r>
              <a:rPr kumimoji="0" lang="en-US" sz="1400" b="0" i="0" u="none" strike="noStrike" kern="1200" cap="none" spc="0" normalizeH="0" baseline="0" dirty="0">
                <a:ln>
                  <a:noFill/>
                </a:ln>
                <a:solidFill>
                  <a:schemeClr val="tx1"/>
                </a:solidFill>
                <a:effectLst/>
                <a:uLnTx/>
                <a:uFillTx/>
                <a:ea typeface="ＭＳ Ｐゴシック" pitchFamily="34" charset="-128"/>
                <a:cs typeface="Calibri" panose="020F0502020204030204" pitchFamily="34" charset="0"/>
              </a:rPr>
              <a:t>PD at or within 60 days of last antimyeloma therapy (or documented PD at any time if CAR T-cell therapy </a:t>
            </a:r>
            <a:r>
              <a:rPr kumimoji="0" lang="en-US" sz="1400" b="0" i="0" u="none" strike="noStrike" kern="1200" cap="none" spc="0" normalizeH="0" baseline="0" dirty="0">
                <a:ln>
                  <a:noFill/>
                </a:ln>
                <a:solidFill>
                  <a:srgbClr val="595454"/>
                </a:solidFill>
                <a:effectLst/>
                <a:uLnTx/>
                <a:uFillTx/>
                <a:ea typeface="ＭＳ Ｐゴシック" pitchFamily="34" charset="-128"/>
                <a:cs typeface="Calibri" panose="020F0502020204030204" pitchFamily="34" charset="0"/>
              </a:rPr>
              <a:t>was </a:t>
            </a:r>
            <a:r>
              <a:rPr lang="en-US" sz="1400" dirty="0">
                <a:solidFill>
                  <a:srgbClr val="595454"/>
                </a:solidFill>
                <a:ea typeface="ＭＳ Ｐゴシック" pitchFamily="34" charset="-128"/>
                <a:cs typeface="Calibri" panose="020F0502020204030204" pitchFamily="34" charset="0"/>
              </a:rPr>
              <a:t>the </a:t>
            </a:r>
            <a:r>
              <a:rPr kumimoji="0" lang="en-US" sz="1400" b="0" i="0" u="none" strike="noStrike" kern="1200" cap="none" spc="0" normalizeH="0" baseline="0" dirty="0">
                <a:ln>
                  <a:noFill/>
                </a:ln>
                <a:solidFill>
                  <a:srgbClr val="595454"/>
                </a:solidFill>
                <a:effectLst/>
                <a:uLnTx/>
                <a:uFillTx/>
                <a:ea typeface="ＭＳ Ｐゴシック" pitchFamily="34" charset="-128"/>
                <a:cs typeface="Calibri" panose="020F0502020204030204" pitchFamily="34" charset="0"/>
              </a:rPr>
              <a:t>last therapy)</a:t>
            </a:r>
            <a:endParaRPr lang="en-US" sz="1400" dirty="0">
              <a:solidFill>
                <a:srgbClr val="595454"/>
              </a:solidFill>
              <a:ea typeface="ＭＳ Ｐゴシック" pitchFamily="34" charset="-128"/>
              <a:cs typeface="Calibri" panose="020F0502020204030204" pitchFamily="34" charset="0"/>
            </a:endParaRPr>
          </a:p>
        </p:txBody>
      </p:sp>
      <p:sp>
        <p:nvSpPr>
          <p:cNvPr id="9" name="Rectangle 8">
            <a:extLst>
              <a:ext uri="{FF2B5EF4-FFF2-40B4-BE49-F238E27FC236}">
                <a16:creationId xmlns:a16="http://schemas.microsoft.com/office/drawing/2014/main" id="{CE5A125F-A041-4BAE-8140-01B4EA14C263}"/>
              </a:ext>
            </a:extLst>
          </p:cNvPr>
          <p:cNvSpPr/>
          <p:nvPr/>
        </p:nvSpPr>
        <p:spPr>
          <a:xfrm>
            <a:off x="8826333" y="3662493"/>
            <a:ext cx="2657749" cy="2004605"/>
          </a:xfrm>
          <a:prstGeom prst="rect">
            <a:avLst/>
          </a:prstGeom>
          <a:solidFill>
            <a:schemeClr val="bg1">
              <a:lumMod val="95000"/>
            </a:schemeClr>
          </a:solidFill>
          <a:ln w="317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lIns="121920" tIns="45720" rIns="91440" rtlCol="0" anchor="t" anchorCtr="0"/>
          <a:lstStyle/>
          <a:p>
            <a:pPr marL="182880" lvl="0" indent="-182880">
              <a:spcAft>
                <a:spcPts val="600"/>
              </a:spcAft>
              <a:buFont typeface="Arial" panose="020B0604020202020204" pitchFamily="34" charset="0"/>
              <a:buChar char="•"/>
              <a:defRPr/>
            </a:pPr>
            <a:r>
              <a:rPr kumimoji="0" lang="en-US" sz="1400" b="1" i="0" u="none" strike="noStrike" kern="1200" cap="none" spc="0" normalizeH="0" baseline="0" dirty="0">
                <a:ln>
                  <a:noFill/>
                </a:ln>
                <a:solidFill>
                  <a:srgbClr val="595454"/>
                </a:solidFill>
                <a:effectLst/>
                <a:uLnTx/>
                <a:uFillTx/>
                <a:cs typeface="Calibri" panose="020F0502020204030204" pitchFamily="34" charset="0"/>
              </a:rPr>
              <a:t>Primary: </a:t>
            </a:r>
            <a:r>
              <a:rPr kumimoji="0" lang="en-US" sz="1400" i="0" u="none" strike="noStrike" kern="1200" cap="none" spc="0" normalizeH="0" baseline="0" dirty="0">
                <a:ln>
                  <a:noFill/>
                </a:ln>
                <a:solidFill>
                  <a:srgbClr val="595454"/>
                </a:solidFill>
                <a:effectLst/>
                <a:uLnTx/>
                <a:uFillTx/>
                <a:cs typeface="Calibri" panose="020F0502020204030204" pitchFamily="34" charset="0"/>
              </a:rPr>
              <a:t>efficacy (ORR)</a:t>
            </a:r>
          </a:p>
          <a:p>
            <a:pPr marL="182880" lvl="0" indent="-182880">
              <a:spcAft>
                <a:spcPts val="600"/>
              </a:spcAft>
              <a:buFont typeface="Arial" panose="020B0604020202020204" pitchFamily="34" charset="0"/>
              <a:buChar char="•"/>
              <a:defRPr/>
            </a:pPr>
            <a:r>
              <a:rPr kumimoji="0" lang="en-US" sz="1400" b="1" i="0" u="none" strike="noStrike" kern="1200" cap="none" spc="0" normalizeH="0" baseline="0" dirty="0">
                <a:ln>
                  <a:noFill/>
                </a:ln>
                <a:solidFill>
                  <a:srgbClr val="595454"/>
                </a:solidFill>
                <a:effectLst/>
                <a:uLnTx/>
                <a:uFillTx/>
                <a:cs typeface="Calibri" panose="020F0502020204030204" pitchFamily="34" charset="0"/>
              </a:rPr>
              <a:t>Secondary: </a:t>
            </a:r>
            <a:r>
              <a:rPr lang="en-US" sz="1400" dirty="0">
                <a:solidFill>
                  <a:srgbClr val="595454"/>
                </a:solidFill>
                <a:cs typeface="Calibri" panose="020F0502020204030204" pitchFamily="34" charset="0"/>
              </a:rPr>
              <a:t>safety and </a:t>
            </a:r>
            <a:r>
              <a:rPr kumimoji="0" lang="en-US" sz="1400" b="0" i="0" u="none" strike="noStrike" kern="1200" cap="none" spc="0" normalizeH="0" baseline="0" dirty="0">
                <a:ln>
                  <a:noFill/>
                </a:ln>
                <a:solidFill>
                  <a:srgbClr val="595454"/>
                </a:solidFill>
                <a:effectLst/>
                <a:uLnTx/>
                <a:uFillTx/>
                <a:cs typeface="Calibri" panose="020F0502020204030204" pitchFamily="34" charset="0"/>
              </a:rPr>
              <a:t>additional efficacy parameters (such as DOR and PFS)</a:t>
            </a:r>
          </a:p>
          <a:p>
            <a:pPr marL="182880" marR="0" lvl="0" indent="-182880" algn="l" defTabSz="1219170" rtl="0" eaLnBrk="1" fontAlgn="auto" latinLnBrk="0" hangingPunct="1">
              <a:spcBef>
                <a:spcPts val="0"/>
              </a:spcBef>
              <a:spcAft>
                <a:spcPts val="600"/>
              </a:spcAft>
              <a:buClrTx/>
              <a:buSzTx/>
              <a:buFont typeface="Arial" panose="020B0604020202020204" pitchFamily="34" charset="0"/>
              <a:buChar char="•"/>
              <a:tabLst/>
              <a:defRPr/>
            </a:pPr>
            <a:r>
              <a:rPr lang="en-US" sz="1400" b="1" dirty="0">
                <a:solidFill>
                  <a:srgbClr val="595454"/>
                </a:solidFill>
                <a:cs typeface="Calibri" panose="020F0502020204030204" pitchFamily="34" charset="0"/>
              </a:rPr>
              <a:t>Exploratory: </a:t>
            </a:r>
            <a:r>
              <a:rPr lang="en-US" sz="1400" dirty="0">
                <a:solidFill>
                  <a:srgbClr val="595454"/>
                </a:solidFill>
                <a:cs typeface="Calibri" panose="020F0502020204030204" pitchFamily="34" charset="0"/>
              </a:rPr>
              <a:t>pharmacodynamic</a:t>
            </a:r>
            <a:r>
              <a:rPr lang="en-US" sz="1400" strike="sngStrike" dirty="0">
                <a:solidFill>
                  <a:srgbClr val="FF0000"/>
                </a:solidFill>
                <a:cs typeface="Calibri" panose="020F0502020204030204" pitchFamily="34" charset="0"/>
              </a:rPr>
              <a:t> </a:t>
            </a:r>
            <a:r>
              <a:rPr lang="en-US" sz="1400" dirty="0">
                <a:solidFill>
                  <a:srgbClr val="595454"/>
                </a:solidFill>
                <a:cs typeface="Calibri" panose="020F0502020204030204" pitchFamily="34" charset="0"/>
              </a:rPr>
              <a:t>assessments</a:t>
            </a:r>
            <a:endParaRPr kumimoji="0" lang="en-US" sz="1400" i="0" u="none" strike="sngStrike" kern="1200" cap="none" spc="0" normalizeH="0" baseline="0" dirty="0">
              <a:ln>
                <a:noFill/>
              </a:ln>
              <a:solidFill>
                <a:srgbClr val="FF0000"/>
              </a:solidFill>
              <a:effectLst/>
              <a:uLnTx/>
              <a:uFillTx/>
              <a:cs typeface="Calibri" panose="020F0502020204030204" pitchFamily="34" charset="0"/>
            </a:endParaRPr>
          </a:p>
        </p:txBody>
      </p:sp>
      <p:sp>
        <p:nvSpPr>
          <p:cNvPr id="10" name="Rectangle 9">
            <a:extLst>
              <a:ext uri="{FF2B5EF4-FFF2-40B4-BE49-F238E27FC236}">
                <a16:creationId xmlns:a16="http://schemas.microsoft.com/office/drawing/2014/main" id="{C43DF062-64A9-4B33-B506-58494557F6A0}"/>
              </a:ext>
            </a:extLst>
          </p:cNvPr>
          <p:cNvSpPr/>
          <p:nvPr/>
        </p:nvSpPr>
        <p:spPr>
          <a:xfrm>
            <a:off x="4741418" y="3963045"/>
            <a:ext cx="2791076" cy="1671040"/>
          </a:xfrm>
          <a:prstGeom prst="rect">
            <a:avLst/>
          </a:prstGeom>
          <a:solidFill>
            <a:srgbClr val="009FBA"/>
          </a:solidFill>
          <a:ln w="3175" cap="flat" cmpd="sng" algn="ctr">
            <a:solidFill>
              <a:schemeClr val="accent2">
                <a:lumMod val="50000"/>
              </a:schemeClr>
            </a:solidFill>
            <a:prstDash val="solid"/>
          </a:ln>
          <a:effectLst/>
        </p:spPr>
        <p:txBody>
          <a:bodyPr rIns="45720" rtlCol="0" anchor="t"/>
          <a:lstStyle/>
          <a:p>
            <a:pPr marL="0" marR="0" lvl="0" indent="0" algn="ctr" defTabSz="1219170" eaLnBrk="1" fontAlgn="auto" latinLnBrk="0" hangingPunct="1">
              <a:lnSpc>
                <a:spcPct val="100000"/>
              </a:lnSpc>
              <a:spcBef>
                <a:spcPts val="600"/>
              </a:spcBef>
              <a:spcAft>
                <a:spcPts val="600"/>
              </a:spcAft>
              <a:buClrTx/>
              <a:buSzTx/>
              <a:buFontTx/>
              <a:buNone/>
              <a:tabLst/>
              <a:defRPr/>
            </a:pPr>
            <a:r>
              <a:rPr kumimoji="0" lang="en-US" sz="1600" b="0" i="0" u="none" strike="noStrike" kern="0" cap="none" spc="0" normalizeH="0" baseline="0" dirty="0">
                <a:ln>
                  <a:noFill/>
                </a:ln>
                <a:solidFill>
                  <a:schemeClr val="bg1"/>
                </a:solidFill>
                <a:effectLst/>
                <a:uLnTx/>
                <a:uFillTx/>
              </a:rPr>
              <a:t>IBER + DEX</a:t>
            </a:r>
          </a:p>
          <a:p>
            <a:pPr marL="0" marR="0" lvl="0" indent="0" defTabSz="121917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dirty="0">
                <a:ln>
                  <a:noFill/>
                </a:ln>
                <a:solidFill>
                  <a:schemeClr val="bg1"/>
                </a:solidFill>
                <a:effectLst/>
                <a:uLnTx/>
                <a:uFillTx/>
              </a:rPr>
              <a:t>IBER (oral): </a:t>
            </a:r>
            <a:r>
              <a:rPr kumimoji="0" lang="en-US" sz="1400" i="0" u="none" strike="noStrike" kern="0" cap="none" spc="0" normalizeH="0" dirty="0">
                <a:ln>
                  <a:noFill/>
                </a:ln>
                <a:solidFill>
                  <a:schemeClr val="bg1"/>
                </a:solidFill>
                <a:effectLst/>
                <a:uLnTx/>
                <a:uFillTx/>
              </a:rPr>
              <a:t>1.6 mg on days 1–21</a:t>
            </a:r>
          </a:p>
          <a:p>
            <a:pPr marL="0" marR="0" lvl="0" indent="0" defTabSz="1219170" eaLnBrk="1" fontAlgn="auto" latinLnBrk="0" hangingPunct="1">
              <a:lnSpc>
                <a:spcPct val="100000"/>
              </a:lnSpc>
              <a:spcBef>
                <a:spcPts val="0"/>
              </a:spcBef>
              <a:spcAft>
                <a:spcPts val="600"/>
              </a:spcAft>
              <a:buClrTx/>
              <a:buSzTx/>
              <a:buFontTx/>
              <a:buNone/>
              <a:tabLst/>
              <a:defRPr/>
            </a:pPr>
            <a:r>
              <a:rPr lang="en-US" sz="1400" b="1" kern="0" dirty="0">
                <a:solidFill>
                  <a:schemeClr val="bg1"/>
                </a:solidFill>
              </a:rPr>
              <a:t>DEX (oral): </a:t>
            </a:r>
            <a:r>
              <a:rPr lang="en-US" sz="1400" kern="0" dirty="0">
                <a:solidFill>
                  <a:schemeClr val="bg1"/>
                </a:solidFill>
              </a:rPr>
              <a:t>40 </a:t>
            </a:r>
            <a:r>
              <a:rPr lang="en-US" sz="1400" kern="0" dirty="0" err="1">
                <a:solidFill>
                  <a:schemeClr val="bg1"/>
                </a:solidFill>
              </a:rPr>
              <a:t>mg</a:t>
            </a:r>
            <a:r>
              <a:rPr lang="en-US" sz="1400" kern="0" baseline="30000" dirty="0" err="1">
                <a:solidFill>
                  <a:schemeClr val="bg1"/>
                </a:solidFill>
              </a:rPr>
              <a:t>b</a:t>
            </a:r>
            <a:r>
              <a:rPr lang="en-US" sz="1400" kern="0" dirty="0">
                <a:solidFill>
                  <a:schemeClr val="bg1"/>
                </a:solidFill>
              </a:rPr>
              <a:t> on days 1, 8, 15, 22</a:t>
            </a:r>
            <a:endParaRPr kumimoji="0" lang="en-US" sz="1400" i="0" u="none" strike="noStrike" kern="0" cap="none" spc="0" normalizeH="0" dirty="0">
              <a:ln>
                <a:noFill/>
              </a:ln>
              <a:solidFill>
                <a:schemeClr val="bg1"/>
              </a:solidFill>
              <a:effectLst/>
              <a:uLnTx/>
              <a:uFillTx/>
            </a:endParaRPr>
          </a:p>
          <a:p>
            <a:pPr marL="0" marR="0" lvl="0" indent="0" algn="ctr" defTabSz="1219170" eaLnBrk="1" fontAlgn="auto" latinLnBrk="0" hangingPunct="1">
              <a:lnSpc>
                <a:spcPct val="100000"/>
              </a:lnSpc>
              <a:spcBef>
                <a:spcPts val="0"/>
              </a:spcBef>
              <a:spcAft>
                <a:spcPts val="0"/>
              </a:spcAft>
              <a:buClrTx/>
              <a:buSzTx/>
              <a:buFontTx/>
              <a:buNone/>
              <a:tabLst/>
              <a:defRPr/>
            </a:pPr>
            <a:r>
              <a:rPr lang="en-US" sz="1400" kern="0" dirty="0">
                <a:solidFill>
                  <a:schemeClr val="bg1"/>
                </a:solidFill>
              </a:rPr>
              <a:t>28-day cycles</a:t>
            </a:r>
            <a:endParaRPr kumimoji="0" lang="en-US" sz="1400" i="0" u="none" strike="noStrike" kern="0" cap="none" spc="0" normalizeH="0" dirty="0">
              <a:ln>
                <a:noFill/>
              </a:ln>
              <a:solidFill>
                <a:schemeClr val="bg1"/>
              </a:solidFill>
              <a:effectLst/>
              <a:uLnTx/>
              <a:uFillTx/>
            </a:endParaRPr>
          </a:p>
        </p:txBody>
      </p:sp>
      <p:sp>
        <p:nvSpPr>
          <p:cNvPr id="11" name="Arrow: Right 10">
            <a:extLst>
              <a:ext uri="{FF2B5EF4-FFF2-40B4-BE49-F238E27FC236}">
                <a16:creationId xmlns:a16="http://schemas.microsoft.com/office/drawing/2014/main" id="{AFDCFDC9-4FAC-4EB6-813A-B90C16FA6D1F}"/>
              </a:ext>
            </a:extLst>
          </p:cNvPr>
          <p:cNvSpPr/>
          <p:nvPr/>
        </p:nvSpPr>
        <p:spPr>
          <a:xfrm>
            <a:off x="3726195" y="4406663"/>
            <a:ext cx="807384" cy="516265"/>
          </a:xfrm>
          <a:prstGeom prst="rightArrow">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Arrow: Right 11">
            <a:extLst>
              <a:ext uri="{FF2B5EF4-FFF2-40B4-BE49-F238E27FC236}">
                <a16:creationId xmlns:a16="http://schemas.microsoft.com/office/drawing/2014/main" id="{CAA39FB2-EDCA-4CC1-8AB2-2E7A887E206A}"/>
              </a:ext>
            </a:extLst>
          </p:cNvPr>
          <p:cNvSpPr/>
          <p:nvPr/>
        </p:nvSpPr>
        <p:spPr>
          <a:xfrm>
            <a:off x="7791809" y="4406663"/>
            <a:ext cx="807384" cy="516265"/>
          </a:xfrm>
          <a:prstGeom prst="rightArrow">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a:extLst>
              <a:ext uri="{FF2B5EF4-FFF2-40B4-BE49-F238E27FC236}">
                <a16:creationId xmlns:a16="http://schemas.microsoft.com/office/drawing/2014/main" id="{DC53C7C8-81BD-49FF-B406-869454EC3AEF}"/>
              </a:ext>
            </a:extLst>
          </p:cNvPr>
          <p:cNvSpPr txBox="1"/>
          <p:nvPr/>
        </p:nvSpPr>
        <p:spPr>
          <a:xfrm>
            <a:off x="602535" y="3227332"/>
            <a:ext cx="2925828" cy="338554"/>
          </a:xfrm>
          <a:prstGeom prst="rect">
            <a:avLst/>
          </a:prstGeom>
          <a:noFill/>
        </p:spPr>
        <p:txBody>
          <a:bodyPr wrap="square">
            <a:spAutoFit/>
          </a:bodyPr>
          <a:lstStyle/>
          <a:p>
            <a:pPr marL="0" marR="0" lvl="0" indent="0" algn="ctr" defTabSz="1219170" rtl="0" eaLnBrk="1" fontAlgn="auto" latinLnBrk="0" hangingPunct="1">
              <a:lnSpc>
                <a:spcPct val="100000"/>
              </a:lnSpc>
              <a:spcBef>
                <a:spcPts val="0"/>
              </a:spcBef>
              <a:spcAft>
                <a:spcPts val="800"/>
              </a:spcAft>
              <a:buClrTx/>
              <a:buSzTx/>
              <a:buFontTx/>
              <a:buNone/>
              <a:tabLst/>
              <a:defRPr/>
            </a:pPr>
            <a:r>
              <a:rPr kumimoji="0" lang="en-US" sz="1600" b="1" i="0" u="none" strike="noStrike" kern="1200" cap="none" spc="0" normalizeH="0" baseline="0" dirty="0">
                <a:ln>
                  <a:noFill/>
                </a:ln>
                <a:solidFill>
                  <a:srgbClr val="595454"/>
                </a:solidFill>
                <a:effectLst/>
                <a:uLnTx/>
                <a:uFillTx/>
                <a:ea typeface="+mn-ea"/>
                <a:cs typeface="Calibri" panose="020F0502020204030204" pitchFamily="34" charset="0"/>
              </a:rPr>
              <a:t>Key eligibility criteria</a:t>
            </a:r>
          </a:p>
        </p:txBody>
      </p:sp>
      <p:sp>
        <p:nvSpPr>
          <p:cNvPr id="14" name="TextBox 13">
            <a:extLst>
              <a:ext uri="{FF2B5EF4-FFF2-40B4-BE49-F238E27FC236}">
                <a16:creationId xmlns:a16="http://schemas.microsoft.com/office/drawing/2014/main" id="{81B53739-AE10-4A21-888B-689680698A47}"/>
              </a:ext>
            </a:extLst>
          </p:cNvPr>
          <p:cNvSpPr txBox="1"/>
          <p:nvPr/>
        </p:nvSpPr>
        <p:spPr>
          <a:xfrm>
            <a:off x="8826333" y="3227332"/>
            <a:ext cx="2657749" cy="338554"/>
          </a:xfrm>
          <a:prstGeom prst="rect">
            <a:avLst/>
          </a:prstGeom>
          <a:noFill/>
        </p:spPr>
        <p:txBody>
          <a:bodyPr wrap="square">
            <a:spAutoFit/>
          </a:bodyPr>
          <a:lstStyle/>
          <a:p>
            <a:pPr marL="0" marR="0" lvl="0" indent="0" algn="ctr" defTabSz="1219170" rtl="0" eaLnBrk="1" fontAlgn="auto" latinLnBrk="0" hangingPunct="1">
              <a:lnSpc>
                <a:spcPct val="100000"/>
              </a:lnSpc>
              <a:spcBef>
                <a:spcPts val="0"/>
              </a:spcBef>
              <a:spcAft>
                <a:spcPts val="800"/>
              </a:spcAft>
              <a:buClrTx/>
              <a:buSzTx/>
              <a:buFontTx/>
              <a:buNone/>
              <a:tabLst/>
              <a:defRPr/>
            </a:pPr>
            <a:r>
              <a:rPr kumimoji="0" lang="en-US" sz="1600" b="1" i="0" u="none" strike="noStrike" kern="1200" cap="none" spc="0" normalizeH="0" baseline="0" dirty="0">
                <a:ln>
                  <a:noFill/>
                </a:ln>
                <a:solidFill>
                  <a:srgbClr val="595454"/>
                </a:solidFill>
                <a:effectLst/>
                <a:uLnTx/>
                <a:uFillTx/>
                <a:ea typeface="+mn-ea"/>
                <a:cs typeface="Calibri" panose="020F0502020204030204" pitchFamily="34" charset="0"/>
              </a:rPr>
              <a:t>Endpoints</a:t>
            </a:r>
          </a:p>
        </p:txBody>
      </p:sp>
      <p:sp>
        <p:nvSpPr>
          <p:cNvPr id="15" name="TextBox 14">
            <a:extLst>
              <a:ext uri="{FF2B5EF4-FFF2-40B4-BE49-F238E27FC236}">
                <a16:creationId xmlns:a16="http://schemas.microsoft.com/office/drawing/2014/main" id="{A388596A-B8F7-4B9A-8C68-BD589E3CAD3B}"/>
              </a:ext>
            </a:extLst>
          </p:cNvPr>
          <p:cNvSpPr txBox="1"/>
          <p:nvPr/>
        </p:nvSpPr>
        <p:spPr>
          <a:xfrm>
            <a:off x="4753775" y="3227332"/>
            <a:ext cx="2791076" cy="338554"/>
          </a:xfrm>
          <a:prstGeom prst="rect">
            <a:avLst/>
          </a:prstGeom>
          <a:noFill/>
        </p:spPr>
        <p:txBody>
          <a:bodyPr wrap="square">
            <a:spAutoFit/>
          </a:bodyPr>
          <a:lstStyle/>
          <a:p>
            <a:pPr marL="0" marR="0" lvl="0" indent="0" algn="ctr" defTabSz="1219170" rtl="0" eaLnBrk="1" fontAlgn="auto" latinLnBrk="0" hangingPunct="1">
              <a:lnSpc>
                <a:spcPct val="100000"/>
              </a:lnSpc>
              <a:spcBef>
                <a:spcPts val="0"/>
              </a:spcBef>
              <a:spcAft>
                <a:spcPts val="800"/>
              </a:spcAft>
              <a:buClrTx/>
              <a:buSzTx/>
              <a:buFontTx/>
              <a:buNone/>
              <a:tabLst/>
              <a:defRPr/>
            </a:pPr>
            <a:r>
              <a:rPr kumimoji="0" lang="en-US" sz="1600" b="1" i="0" u="none" strike="noStrike" kern="1200" cap="none" spc="0" normalizeH="0" baseline="0" dirty="0">
                <a:ln>
                  <a:noFill/>
                </a:ln>
                <a:solidFill>
                  <a:srgbClr val="595454"/>
                </a:solidFill>
                <a:effectLst/>
                <a:uLnTx/>
                <a:uFillTx/>
                <a:ea typeface="+mn-ea"/>
                <a:cs typeface="Calibri" panose="020F0502020204030204" pitchFamily="34" charset="0"/>
              </a:rPr>
              <a:t>Treatments</a:t>
            </a:r>
          </a:p>
        </p:txBody>
      </p:sp>
      <p:sp>
        <p:nvSpPr>
          <p:cNvPr id="17" name="Footer Placeholder 16">
            <a:extLst>
              <a:ext uri="{FF2B5EF4-FFF2-40B4-BE49-F238E27FC236}">
                <a16:creationId xmlns:a16="http://schemas.microsoft.com/office/drawing/2014/main" id="{0850B295-B815-0C01-3279-91C61D89EF60}"/>
              </a:ext>
            </a:extLst>
          </p:cNvPr>
          <p:cNvSpPr>
            <a:spLocks noGrp="1"/>
          </p:cNvSpPr>
          <p:nvPr>
            <p:ph type="ftr" sz="quarter" idx="3"/>
          </p:nvPr>
        </p:nvSpPr>
        <p:spPr/>
        <p:txBody>
          <a:bodyPr/>
          <a:lstStyle/>
          <a:p>
            <a:r>
              <a:rPr lang="en-US" sz="1000" baseline="30000" dirty="0" err="1"/>
              <a:t>a</a:t>
            </a:r>
            <a:r>
              <a:rPr lang="en-US" sz="1000" dirty="0" err="1"/>
              <a:t>Including</a:t>
            </a:r>
            <a:r>
              <a:rPr lang="en-US" sz="1000" dirty="0"/>
              <a:t> LEN or POM, a PI, an anti-CD38 </a:t>
            </a:r>
            <a:r>
              <a:rPr lang="en-US" sz="1000" dirty="0" err="1"/>
              <a:t>mAb</a:t>
            </a:r>
            <a:r>
              <a:rPr lang="en-US" sz="1000" dirty="0"/>
              <a:t>, and an anti-BCMA therapy; </a:t>
            </a:r>
            <a:r>
              <a:rPr lang="en-US" sz="1000" baseline="30000" dirty="0"/>
              <a:t>b</a:t>
            </a:r>
            <a:r>
              <a:rPr lang="en-US" sz="1000" dirty="0"/>
              <a:t>20 mg if &gt; 75 years of age. </a:t>
            </a:r>
            <a:br>
              <a:rPr lang="en-US" sz="1000" dirty="0"/>
            </a:br>
            <a:r>
              <a:rPr lang="en-US" sz="1000" dirty="0"/>
              <a:t>CAR, chimeric antigen receptor; </a:t>
            </a:r>
            <a:r>
              <a:rPr lang="en-US" sz="1000" dirty="0" err="1"/>
              <a:t>DOR</a:t>
            </a:r>
            <a:r>
              <a:rPr lang="en-US" sz="1000" dirty="0"/>
              <a:t>, duration of response; LEN, lenalidomide; PD, progressive disease; </a:t>
            </a:r>
            <a:r>
              <a:rPr lang="en-US" sz="1000" dirty="0" err="1"/>
              <a:t>PFS</a:t>
            </a:r>
            <a:r>
              <a:rPr lang="en-US" sz="1000" dirty="0"/>
              <a:t>, progression-free survival; POM, pomalidomide.</a:t>
            </a:r>
          </a:p>
        </p:txBody>
      </p:sp>
      <p:sp>
        <p:nvSpPr>
          <p:cNvPr id="19" name="Content Placeholder 18">
            <a:extLst>
              <a:ext uri="{FF2B5EF4-FFF2-40B4-BE49-F238E27FC236}">
                <a16:creationId xmlns:a16="http://schemas.microsoft.com/office/drawing/2014/main" id="{94F731C3-3361-9C4B-9D58-78656DFC6798}"/>
              </a:ext>
            </a:extLst>
          </p:cNvPr>
          <p:cNvSpPr>
            <a:spLocks noGrp="1"/>
          </p:cNvSpPr>
          <p:nvPr>
            <p:ph idx="1"/>
          </p:nvPr>
        </p:nvSpPr>
        <p:spPr/>
        <p:txBody>
          <a:bodyPr>
            <a:normAutofit/>
          </a:bodyPr>
          <a:lstStyle/>
          <a:p>
            <a:r>
              <a:rPr lang="en-US" sz="2000" dirty="0"/>
              <a:t>Patients in Cohort I (N = 41) received </a:t>
            </a:r>
            <a:r>
              <a:rPr lang="en-US" sz="2000" dirty="0" err="1"/>
              <a:t>IBER</a:t>
            </a:r>
            <a:r>
              <a:rPr lang="en-US" sz="2000" dirty="0"/>
              <a:t> orally at 1.6 mg on days 1-21 of each cycle, in combination with weekly DEX </a:t>
            </a:r>
          </a:p>
        </p:txBody>
      </p:sp>
    </p:spTree>
    <p:custDataLst>
      <p:tags r:id="rId1"/>
    </p:custDataLst>
    <p:extLst>
      <p:ext uri="{BB962C8B-B14F-4D97-AF65-F5344CB8AC3E}">
        <p14:creationId xmlns:p14="http://schemas.microsoft.com/office/powerpoint/2010/main" val="14945994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Methods</a:t>
            </a:r>
          </a:p>
        </p:txBody>
      </p:sp>
      <p:sp>
        <p:nvSpPr>
          <p:cNvPr id="8" name="Rectangle 7">
            <a:extLst>
              <a:ext uri="{FF2B5EF4-FFF2-40B4-BE49-F238E27FC236}">
                <a16:creationId xmlns:a16="http://schemas.microsoft.com/office/drawing/2014/main" id="{7A8D4CB7-CB48-4981-B610-EF2B41C73BB4}"/>
              </a:ext>
            </a:extLst>
          </p:cNvPr>
          <p:cNvSpPr/>
          <p:nvPr/>
        </p:nvSpPr>
        <p:spPr>
          <a:xfrm>
            <a:off x="674367" y="3695494"/>
            <a:ext cx="2768267" cy="1938591"/>
          </a:xfrm>
          <a:prstGeom prst="rect">
            <a:avLst/>
          </a:prstGeom>
          <a:solidFill>
            <a:srgbClr val="DDFFFF"/>
          </a:solidFill>
          <a:ln w="3175">
            <a:solidFill>
              <a:srgbClr val="009FBA"/>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rtlCol="0" anchor="t" anchorCtr="0"/>
          <a:lstStyle/>
          <a:p>
            <a:pPr marL="182880" marR="0" lvl="0" indent="-182880" algn="l" defTabSz="514338" rtl="0" eaLnBrk="0" fontAlgn="auto" latinLnBrk="0" hangingPunct="0">
              <a:lnSpc>
                <a:spcPct val="150000"/>
              </a:lnSpc>
              <a:spcBef>
                <a:spcPts val="0"/>
              </a:spcBef>
              <a:spcAft>
                <a:spcPts val="400"/>
              </a:spcAft>
              <a:buClr>
                <a:srgbClr val="595454"/>
              </a:buClr>
              <a:buSzTx/>
              <a:buFont typeface="Arial" panose="020B0604020202020204" pitchFamily="34" charset="0"/>
              <a:buChar char="•"/>
              <a:tabLst/>
              <a:defRPr/>
            </a:pPr>
            <a:r>
              <a:rPr kumimoji="0" lang="en-US" sz="1400" b="0" i="0" u="none" strike="noStrike" kern="1200" cap="none" spc="0" normalizeH="0" baseline="0" dirty="0">
                <a:ln>
                  <a:noFill/>
                </a:ln>
                <a:solidFill>
                  <a:srgbClr val="595454"/>
                </a:solidFill>
                <a:effectLst/>
                <a:uLnTx/>
                <a:uFillTx/>
                <a:ea typeface="ＭＳ Ｐゴシック" pitchFamily="34" charset="-128"/>
                <a:cs typeface="Calibri" panose="020F0502020204030204" pitchFamily="34" charset="0"/>
              </a:rPr>
              <a:t>RRMM</a:t>
            </a:r>
          </a:p>
          <a:p>
            <a:pPr marL="182880" marR="0" lvl="0" indent="-182880" algn="l" defTabSz="1219170" rtl="0" eaLnBrk="1" fontAlgn="auto" latinLnBrk="0" hangingPunct="1">
              <a:lnSpc>
                <a:spcPct val="90000"/>
              </a:lnSpc>
              <a:spcBef>
                <a:spcPts val="0"/>
              </a:spcBef>
              <a:spcAft>
                <a:spcPts val="400"/>
              </a:spcAft>
              <a:buClr>
                <a:srgbClr val="595454"/>
              </a:buClr>
              <a:buSzTx/>
              <a:buFont typeface="Arial" panose="020B0604020202020204" pitchFamily="34" charset="0"/>
              <a:buChar char="•"/>
              <a:tabLst/>
              <a:defRPr/>
            </a:pPr>
            <a:r>
              <a:rPr kumimoji="0" lang="en-US" sz="1400" b="0" i="0" u="none" strike="noStrike" kern="1200" cap="none" spc="0" normalizeH="0" baseline="0" dirty="0">
                <a:ln>
                  <a:noFill/>
                </a:ln>
                <a:solidFill>
                  <a:srgbClr val="595454"/>
                </a:solidFill>
                <a:effectLst/>
                <a:uLnTx/>
                <a:uFillTx/>
                <a:ea typeface="ＭＳ Ｐゴシック" pitchFamily="34" charset="-128"/>
                <a:cs typeface="Calibri" panose="020F0502020204030204" pitchFamily="34" charset="0"/>
              </a:rPr>
              <a:t>≥ 3 prior therapies</a:t>
            </a:r>
            <a:r>
              <a:rPr kumimoji="0" lang="en-US" sz="1400" b="0" i="0" u="none" strike="noStrike" kern="1200" cap="none" spc="0" normalizeH="0" baseline="0" dirty="0">
                <a:ln>
                  <a:noFill/>
                </a:ln>
                <a:solidFill>
                  <a:schemeClr val="tx1"/>
                </a:solidFill>
                <a:effectLst/>
                <a:uLnTx/>
                <a:uFillTx/>
                <a:ea typeface="ＭＳ Ｐゴシック" pitchFamily="34" charset="-128"/>
                <a:cs typeface="Calibri" panose="020F0502020204030204" pitchFamily="34" charset="0"/>
              </a:rPr>
              <a:t> including an anti-BCMA therapy</a:t>
            </a:r>
            <a:r>
              <a:rPr kumimoji="0" lang="en-US" sz="1400" b="0" i="0" u="none" strike="noStrike" kern="1200" cap="none" spc="0" normalizeH="0" baseline="30000" dirty="0">
                <a:ln>
                  <a:noFill/>
                </a:ln>
                <a:solidFill>
                  <a:schemeClr val="tx1"/>
                </a:solidFill>
                <a:effectLst/>
                <a:uLnTx/>
                <a:uFillTx/>
                <a:ea typeface="ＭＳ Ｐゴシック" pitchFamily="34" charset="-128"/>
                <a:cs typeface="Calibri" panose="020F0502020204030204" pitchFamily="34" charset="0"/>
              </a:rPr>
              <a:t>a</a:t>
            </a:r>
          </a:p>
          <a:p>
            <a:pPr marL="182880" marR="0" lvl="0" indent="-182880" algn="l" defTabSz="1219170" rtl="0" eaLnBrk="1" fontAlgn="auto" latinLnBrk="0" hangingPunct="1">
              <a:lnSpc>
                <a:spcPct val="90000"/>
              </a:lnSpc>
              <a:spcBef>
                <a:spcPts val="0"/>
              </a:spcBef>
              <a:spcAft>
                <a:spcPts val="400"/>
              </a:spcAft>
              <a:buClr>
                <a:srgbClr val="595454"/>
              </a:buClr>
              <a:buSzTx/>
              <a:buFont typeface="Arial" panose="020B0604020202020204" pitchFamily="34" charset="0"/>
              <a:buChar char="•"/>
              <a:tabLst/>
              <a:defRPr/>
            </a:pPr>
            <a:r>
              <a:rPr kumimoji="0" lang="en-US" sz="1400" b="0" i="0" u="none" strike="noStrike" kern="1200" cap="none" spc="0" normalizeH="0" baseline="0" dirty="0">
                <a:ln>
                  <a:noFill/>
                </a:ln>
                <a:solidFill>
                  <a:schemeClr val="tx1"/>
                </a:solidFill>
                <a:effectLst/>
                <a:uLnTx/>
                <a:uFillTx/>
                <a:ea typeface="ＭＳ Ｐゴシック" pitchFamily="34" charset="-128"/>
                <a:cs typeface="Calibri" panose="020F0502020204030204" pitchFamily="34" charset="0"/>
              </a:rPr>
              <a:t>PD at or within 60 days of last antimyeloma therapy (or documented PD at any time if CAR T-cell therapy </a:t>
            </a:r>
            <a:r>
              <a:rPr kumimoji="0" lang="en-US" sz="1400" b="0" i="0" u="none" strike="noStrike" kern="1200" cap="none" spc="0" normalizeH="0" baseline="0" dirty="0">
                <a:ln>
                  <a:noFill/>
                </a:ln>
                <a:solidFill>
                  <a:srgbClr val="595454"/>
                </a:solidFill>
                <a:effectLst/>
                <a:uLnTx/>
                <a:uFillTx/>
                <a:ea typeface="ＭＳ Ｐゴシック" pitchFamily="34" charset="-128"/>
                <a:cs typeface="Calibri" panose="020F0502020204030204" pitchFamily="34" charset="0"/>
              </a:rPr>
              <a:t>was </a:t>
            </a:r>
            <a:r>
              <a:rPr lang="en-US" sz="1400" dirty="0">
                <a:solidFill>
                  <a:srgbClr val="595454"/>
                </a:solidFill>
                <a:ea typeface="ＭＳ Ｐゴシック" pitchFamily="34" charset="-128"/>
                <a:cs typeface="Calibri" panose="020F0502020204030204" pitchFamily="34" charset="0"/>
              </a:rPr>
              <a:t>the </a:t>
            </a:r>
            <a:r>
              <a:rPr kumimoji="0" lang="en-US" sz="1400" b="0" i="0" u="none" strike="noStrike" kern="1200" cap="none" spc="0" normalizeH="0" baseline="0" dirty="0">
                <a:ln>
                  <a:noFill/>
                </a:ln>
                <a:solidFill>
                  <a:srgbClr val="595454"/>
                </a:solidFill>
                <a:effectLst/>
                <a:uLnTx/>
                <a:uFillTx/>
                <a:ea typeface="ＭＳ Ｐゴシック" pitchFamily="34" charset="-128"/>
                <a:cs typeface="Calibri" panose="020F0502020204030204" pitchFamily="34" charset="0"/>
              </a:rPr>
              <a:t>last therapy)</a:t>
            </a:r>
            <a:endParaRPr lang="en-US" sz="1400" dirty="0">
              <a:solidFill>
                <a:srgbClr val="595454"/>
              </a:solidFill>
              <a:ea typeface="ＭＳ Ｐゴシック" pitchFamily="34" charset="-128"/>
              <a:cs typeface="Calibri" panose="020F0502020204030204" pitchFamily="34" charset="0"/>
            </a:endParaRPr>
          </a:p>
        </p:txBody>
      </p:sp>
      <p:sp>
        <p:nvSpPr>
          <p:cNvPr id="9" name="Rectangle 8">
            <a:extLst>
              <a:ext uri="{FF2B5EF4-FFF2-40B4-BE49-F238E27FC236}">
                <a16:creationId xmlns:a16="http://schemas.microsoft.com/office/drawing/2014/main" id="{CE5A125F-A041-4BAE-8140-01B4EA14C263}"/>
              </a:ext>
            </a:extLst>
          </p:cNvPr>
          <p:cNvSpPr/>
          <p:nvPr/>
        </p:nvSpPr>
        <p:spPr>
          <a:xfrm>
            <a:off x="8826333" y="3662493"/>
            <a:ext cx="2657749" cy="2004605"/>
          </a:xfrm>
          <a:prstGeom prst="rect">
            <a:avLst/>
          </a:prstGeom>
          <a:solidFill>
            <a:schemeClr val="bg1">
              <a:lumMod val="95000"/>
            </a:schemeClr>
          </a:solidFill>
          <a:ln w="317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lIns="121920" tIns="45720" rIns="91440" rtlCol="0" anchor="t" anchorCtr="0"/>
          <a:lstStyle/>
          <a:p>
            <a:pPr marL="182880" lvl="0" indent="-182880">
              <a:spcAft>
                <a:spcPts val="600"/>
              </a:spcAft>
              <a:buFont typeface="Arial" panose="020B0604020202020204" pitchFamily="34" charset="0"/>
              <a:buChar char="•"/>
              <a:defRPr/>
            </a:pPr>
            <a:r>
              <a:rPr kumimoji="0" lang="en-US" sz="1400" b="1" i="0" u="none" strike="noStrike" kern="1200" cap="none" spc="0" normalizeH="0" baseline="0" dirty="0">
                <a:ln>
                  <a:noFill/>
                </a:ln>
                <a:solidFill>
                  <a:srgbClr val="595454"/>
                </a:solidFill>
                <a:effectLst/>
                <a:uLnTx/>
                <a:uFillTx/>
                <a:cs typeface="Calibri" panose="020F0502020204030204" pitchFamily="34" charset="0"/>
              </a:rPr>
              <a:t>Primary: </a:t>
            </a:r>
            <a:r>
              <a:rPr kumimoji="0" lang="en-US" sz="1400" i="0" u="none" strike="noStrike" kern="1200" cap="none" spc="0" normalizeH="0" baseline="0" dirty="0">
                <a:ln>
                  <a:noFill/>
                </a:ln>
                <a:solidFill>
                  <a:srgbClr val="595454"/>
                </a:solidFill>
                <a:effectLst/>
                <a:uLnTx/>
                <a:uFillTx/>
                <a:cs typeface="Calibri" panose="020F0502020204030204" pitchFamily="34" charset="0"/>
              </a:rPr>
              <a:t>efficacy (ORR)</a:t>
            </a:r>
          </a:p>
          <a:p>
            <a:pPr marL="182880" lvl="0" indent="-182880">
              <a:spcAft>
                <a:spcPts val="600"/>
              </a:spcAft>
              <a:buFont typeface="Arial" panose="020B0604020202020204" pitchFamily="34" charset="0"/>
              <a:buChar char="•"/>
              <a:defRPr/>
            </a:pPr>
            <a:r>
              <a:rPr kumimoji="0" lang="en-US" sz="1400" b="1" i="0" u="none" strike="noStrike" kern="1200" cap="none" spc="0" normalizeH="0" baseline="0" dirty="0">
                <a:ln>
                  <a:noFill/>
                </a:ln>
                <a:solidFill>
                  <a:srgbClr val="595454"/>
                </a:solidFill>
                <a:effectLst/>
                <a:uLnTx/>
                <a:uFillTx/>
                <a:cs typeface="Calibri" panose="020F0502020204030204" pitchFamily="34" charset="0"/>
              </a:rPr>
              <a:t>Secondary: </a:t>
            </a:r>
            <a:r>
              <a:rPr lang="en-US" sz="1400" dirty="0">
                <a:solidFill>
                  <a:srgbClr val="595454"/>
                </a:solidFill>
                <a:cs typeface="Calibri" panose="020F0502020204030204" pitchFamily="34" charset="0"/>
              </a:rPr>
              <a:t>safety and </a:t>
            </a:r>
            <a:r>
              <a:rPr kumimoji="0" lang="en-US" sz="1400" b="0" i="0" u="none" strike="noStrike" kern="1200" cap="none" spc="0" normalizeH="0" baseline="0" dirty="0">
                <a:ln>
                  <a:noFill/>
                </a:ln>
                <a:solidFill>
                  <a:srgbClr val="595454"/>
                </a:solidFill>
                <a:effectLst/>
                <a:uLnTx/>
                <a:uFillTx/>
                <a:cs typeface="Calibri" panose="020F0502020204030204" pitchFamily="34" charset="0"/>
              </a:rPr>
              <a:t>additional efficacy parameters (such as DOR and PFS)</a:t>
            </a:r>
          </a:p>
          <a:p>
            <a:pPr marL="182880" marR="0" lvl="0" indent="-182880" algn="l" defTabSz="1219170" rtl="0" eaLnBrk="1" fontAlgn="auto" latinLnBrk="0" hangingPunct="1">
              <a:spcBef>
                <a:spcPts val="0"/>
              </a:spcBef>
              <a:spcAft>
                <a:spcPts val="600"/>
              </a:spcAft>
              <a:buClrTx/>
              <a:buSzTx/>
              <a:buFont typeface="Arial" panose="020B0604020202020204" pitchFamily="34" charset="0"/>
              <a:buChar char="•"/>
              <a:tabLst/>
              <a:defRPr/>
            </a:pPr>
            <a:r>
              <a:rPr lang="en-US" sz="1400" b="1" dirty="0">
                <a:solidFill>
                  <a:srgbClr val="595454"/>
                </a:solidFill>
                <a:cs typeface="Calibri" panose="020F0502020204030204" pitchFamily="34" charset="0"/>
              </a:rPr>
              <a:t>Exploratory: </a:t>
            </a:r>
            <a:r>
              <a:rPr lang="en-US" sz="1400" dirty="0">
                <a:solidFill>
                  <a:srgbClr val="595454"/>
                </a:solidFill>
                <a:cs typeface="Calibri" panose="020F0502020204030204" pitchFamily="34" charset="0"/>
              </a:rPr>
              <a:t>pharmacodynamic</a:t>
            </a:r>
            <a:r>
              <a:rPr lang="en-US" sz="1400" strike="sngStrike" dirty="0">
                <a:solidFill>
                  <a:srgbClr val="FF0000"/>
                </a:solidFill>
                <a:cs typeface="Calibri" panose="020F0502020204030204" pitchFamily="34" charset="0"/>
              </a:rPr>
              <a:t> </a:t>
            </a:r>
            <a:r>
              <a:rPr lang="en-US" sz="1400" dirty="0">
                <a:solidFill>
                  <a:srgbClr val="595454"/>
                </a:solidFill>
                <a:cs typeface="Calibri" panose="020F0502020204030204" pitchFamily="34" charset="0"/>
              </a:rPr>
              <a:t>assessments</a:t>
            </a:r>
            <a:endParaRPr kumimoji="0" lang="en-US" sz="1400" i="0" u="none" strike="sngStrike" kern="1200" cap="none" spc="0" normalizeH="0" baseline="0" dirty="0">
              <a:ln>
                <a:noFill/>
              </a:ln>
              <a:solidFill>
                <a:srgbClr val="FF0000"/>
              </a:solidFill>
              <a:effectLst/>
              <a:uLnTx/>
              <a:uFillTx/>
              <a:cs typeface="Calibri" panose="020F0502020204030204" pitchFamily="34" charset="0"/>
            </a:endParaRPr>
          </a:p>
        </p:txBody>
      </p:sp>
      <p:sp>
        <p:nvSpPr>
          <p:cNvPr id="10" name="Rectangle 9">
            <a:extLst>
              <a:ext uri="{FF2B5EF4-FFF2-40B4-BE49-F238E27FC236}">
                <a16:creationId xmlns:a16="http://schemas.microsoft.com/office/drawing/2014/main" id="{C43DF062-64A9-4B33-B506-58494557F6A0}"/>
              </a:ext>
            </a:extLst>
          </p:cNvPr>
          <p:cNvSpPr/>
          <p:nvPr/>
        </p:nvSpPr>
        <p:spPr>
          <a:xfrm>
            <a:off x="4741418" y="3963045"/>
            <a:ext cx="2791076" cy="1671040"/>
          </a:xfrm>
          <a:prstGeom prst="rect">
            <a:avLst/>
          </a:prstGeom>
          <a:solidFill>
            <a:srgbClr val="009FBA"/>
          </a:solidFill>
          <a:ln w="3175" cap="flat" cmpd="sng" algn="ctr">
            <a:solidFill>
              <a:schemeClr val="accent2">
                <a:lumMod val="50000"/>
              </a:schemeClr>
            </a:solidFill>
            <a:prstDash val="solid"/>
          </a:ln>
          <a:effectLst/>
        </p:spPr>
        <p:txBody>
          <a:bodyPr rIns="45720" rtlCol="0" anchor="t"/>
          <a:lstStyle/>
          <a:p>
            <a:pPr marL="0" marR="0" lvl="0" indent="0" algn="ctr" defTabSz="1219170" eaLnBrk="1" fontAlgn="auto" latinLnBrk="0" hangingPunct="1">
              <a:lnSpc>
                <a:spcPct val="100000"/>
              </a:lnSpc>
              <a:spcBef>
                <a:spcPts val="600"/>
              </a:spcBef>
              <a:spcAft>
                <a:spcPts val="600"/>
              </a:spcAft>
              <a:buClrTx/>
              <a:buSzTx/>
              <a:buFontTx/>
              <a:buNone/>
              <a:tabLst/>
              <a:defRPr/>
            </a:pPr>
            <a:r>
              <a:rPr kumimoji="0" lang="en-US" sz="1600" b="0" i="0" u="none" strike="noStrike" kern="0" cap="none" spc="0" normalizeH="0" baseline="0" dirty="0">
                <a:ln>
                  <a:noFill/>
                </a:ln>
                <a:solidFill>
                  <a:schemeClr val="bg1"/>
                </a:solidFill>
                <a:effectLst/>
                <a:uLnTx/>
                <a:uFillTx/>
              </a:rPr>
              <a:t>IBER + DEX</a:t>
            </a:r>
          </a:p>
          <a:p>
            <a:pPr marL="0" marR="0" lvl="0" indent="0" defTabSz="121917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dirty="0">
                <a:ln>
                  <a:noFill/>
                </a:ln>
                <a:solidFill>
                  <a:schemeClr val="bg1"/>
                </a:solidFill>
                <a:effectLst/>
                <a:uLnTx/>
                <a:uFillTx/>
              </a:rPr>
              <a:t>IBER (oral): </a:t>
            </a:r>
            <a:r>
              <a:rPr kumimoji="0" lang="en-US" sz="1400" i="0" u="none" strike="noStrike" kern="0" cap="none" spc="0" normalizeH="0" dirty="0">
                <a:ln>
                  <a:noFill/>
                </a:ln>
                <a:solidFill>
                  <a:schemeClr val="bg1"/>
                </a:solidFill>
                <a:effectLst/>
                <a:uLnTx/>
                <a:uFillTx/>
              </a:rPr>
              <a:t>1.6 mg on days 1–21</a:t>
            </a:r>
          </a:p>
          <a:p>
            <a:pPr marL="0" marR="0" lvl="0" indent="0" defTabSz="1219170" eaLnBrk="1" fontAlgn="auto" latinLnBrk="0" hangingPunct="1">
              <a:lnSpc>
                <a:spcPct val="100000"/>
              </a:lnSpc>
              <a:spcBef>
                <a:spcPts val="0"/>
              </a:spcBef>
              <a:spcAft>
                <a:spcPts val="600"/>
              </a:spcAft>
              <a:buClrTx/>
              <a:buSzTx/>
              <a:buFontTx/>
              <a:buNone/>
              <a:tabLst/>
              <a:defRPr/>
            </a:pPr>
            <a:r>
              <a:rPr lang="en-US" sz="1400" b="1" kern="0" dirty="0">
                <a:solidFill>
                  <a:schemeClr val="bg1"/>
                </a:solidFill>
              </a:rPr>
              <a:t>DEX (oral): </a:t>
            </a:r>
            <a:r>
              <a:rPr lang="en-US" sz="1400" kern="0" dirty="0">
                <a:solidFill>
                  <a:schemeClr val="bg1"/>
                </a:solidFill>
              </a:rPr>
              <a:t>40 </a:t>
            </a:r>
            <a:r>
              <a:rPr lang="en-US" sz="1400" kern="0" dirty="0" err="1">
                <a:solidFill>
                  <a:schemeClr val="bg1"/>
                </a:solidFill>
              </a:rPr>
              <a:t>mg</a:t>
            </a:r>
            <a:r>
              <a:rPr lang="en-US" sz="1400" kern="0" baseline="30000" dirty="0" err="1">
                <a:solidFill>
                  <a:schemeClr val="bg1"/>
                </a:solidFill>
              </a:rPr>
              <a:t>b</a:t>
            </a:r>
            <a:r>
              <a:rPr lang="en-US" sz="1400" kern="0" dirty="0">
                <a:solidFill>
                  <a:schemeClr val="bg1"/>
                </a:solidFill>
              </a:rPr>
              <a:t> on days 1, 8, 15, 22</a:t>
            </a:r>
            <a:endParaRPr kumimoji="0" lang="en-US" sz="1400" i="0" u="none" strike="noStrike" kern="0" cap="none" spc="0" normalizeH="0" dirty="0">
              <a:ln>
                <a:noFill/>
              </a:ln>
              <a:solidFill>
                <a:schemeClr val="bg1"/>
              </a:solidFill>
              <a:effectLst/>
              <a:uLnTx/>
              <a:uFillTx/>
            </a:endParaRPr>
          </a:p>
          <a:p>
            <a:pPr marL="0" marR="0" lvl="0" indent="0" algn="ctr" defTabSz="1219170" eaLnBrk="1" fontAlgn="auto" latinLnBrk="0" hangingPunct="1">
              <a:lnSpc>
                <a:spcPct val="100000"/>
              </a:lnSpc>
              <a:spcBef>
                <a:spcPts val="0"/>
              </a:spcBef>
              <a:spcAft>
                <a:spcPts val="0"/>
              </a:spcAft>
              <a:buClrTx/>
              <a:buSzTx/>
              <a:buFontTx/>
              <a:buNone/>
              <a:tabLst/>
              <a:defRPr/>
            </a:pPr>
            <a:r>
              <a:rPr lang="en-US" sz="1400" kern="0" dirty="0">
                <a:solidFill>
                  <a:schemeClr val="bg1"/>
                </a:solidFill>
              </a:rPr>
              <a:t>28-day cycles</a:t>
            </a:r>
            <a:endParaRPr kumimoji="0" lang="en-US" sz="1400" i="0" u="none" strike="noStrike" kern="0" cap="none" spc="0" normalizeH="0" dirty="0">
              <a:ln>
                <a:noFill/>
              </a:ln>
              <a:solidFill>
                <a:schemeClr val="bg1"/>
              </a:solidFill>
              <a:effectLst/>
              <a:uLnTx/>
              <a:uFillTx/>
            </a:endParaRPr>
          </a:p>
        </p:txBody>
      </p:sp>
      <p:sp>
        <p:nvSpPr>
          <p:cNvPr id="11" name="Arrow: Right 10">
            <a:extLst>
              <a:ext uri="{FF2B5EF4-FFF2-40B4-BE49-F238E27FC236}">
                <a16:creationId xmlns:a16="http://schemas.microsoft.com/office/drawing/2014/main" id="{AFDCFDC9-4FAC-4EB6-813A-B90C16FA6D1F}"/>
              </a:ext>
            </a:extLst>
          </p:cNvPr>
          <p:cNvSpPr/>
          <p:nvPr/>
        </p:nvSpPr>
        <p:spPr>
          <a:xfrm>
            <a:off x="3726195" y="4406663"/>
            <a:ext cx="807384" cy="516265"/>
          </a:xfrm>
          <a:prstGeom prst="rightArrow">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Arrow: Right 11">
            <a:extLst>
              <a:ext uri="{FF2B5EF4-FFF2-40B4-BE49-F238E27FC236}">
                <a16:creationId xmlns:a16="http://schemas.microsoft.com/office/drawing/2014/main" id="{CAA39FB2-EDCA-4CC1-8AB2-2E7A887E206A}"/>
              </a:ext>
            </a:extLst>
          </p:cNvPr>
          <p:cNvSpPr/>
          <p:nvPr/>
        </p:nvSpPr>
        <p:spPr>
          <a:xfrm>
            <a:off x="7791809" y="4406663"/>
            <a:ext cx="807384" cy="516265"/>
          </a:xfrm>
          <a:prstGeom prst="rightArrow">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a:extLst>
              <a:ext uri="{FF2B5EF4-FFF2-40B4-BE49-F238E27FC236}">
                <a16:creationId xmlns:a16="http://schemas.microsoft.com/office/drawing/2014/main" id="{DC53C7C8-81BD-49FF-B406-869454EC3AEF}"/>
              </a:ext>
            </a:extLst>
          </p:cNvPr>
          <p:cNvSpPr txBox="1"/>
          <p:nvPr/>
        </p:nvSpPr>
        <p:spPr>
          <a:xfrm>
            <a:off x="602535" y="3227332"/>
            <a:ext cx="2925828" cy="338554"/>
          </a:xfrm>
          <a:prstGeom prst="rect">
            <a:avLst/>
          </a:prstGeom>
          <a:noFill/>
        </p:spPr>
        <p:txBody>
          <a:bodyPr wrap="square">
            <a:spAutoFit/>
          </a:bodyPr>
          <a:lstStyle/>
          <a:p>
            <a:pPr marL="0" marR="0" lvl="0" indent="0" algn="ctr" defTabSz="1219170" rtl="0" eaLnBrk="1" fontAlgn="auto" latinLnBrk="0" hangingPunct="1">
              <a:lnSpc>
                <a:spcPct val="100000"/>
              </a:lnSpc>
              <a:spcBef>
                <a:spcPts val="0"/>
              </a:spcBef>
              <a:spcAft>
                <a:spcPts val="800"/>
              </a:spcAft>
              <a:buClrTx/>
              <a:buSzTx/>
              <a:buFontTx/>
              <a:buNone/>
              <a:tabLst/>
              <a:defRPr/>
            </a:pPr>
            <a:r>
              <a:rPr kumimoji="0" lang="en-US" sz="1600" b="1" i="0" u="none" strike="noStrike" kern="1200" cap="none" spc="0" normalizeH="0" baseline="0" dirty="0">
                <a:ln>
                  <a:noFill/>
                </a:ln>
                <a:solidFill>
                  <a:srgbClr val="595454"/>
                </a:solidFill>
                <a:effectLst/>
                <a:uLnTx/>
                <a:uFillTx/>
                <a:ea typeface="+mn-ea"/>
                <a:cs typeface="Calibri" panose="020F0502020204030204" pitchFamily="34" charset="0"/>
              </a:rPr>
              <a:t>Key eligibility criteria</a:t>
            </a:r>
          </a:p>
        </p:txBody>
      </p:sp>
      <p:sp>
        <p:nvSpPr>
          <p:cNvPr id="14" name="TextBox 13">
            <a:extLst>
              <a:ext uri="{FF2B5EF4-FFF2-40B4-BE49-F238E27FC236}">
                <a16:creationId xmlns:a16="http://schemas.microsoft.com/office/drawing/2014/main" id="{81B53739-AE10-4A21-888B-689680698A47}"/>
              </a:ext>
            </a:extLst>
          </p:cNvPr>
          <p:cNvSpPr txBox="1"/>
          <p:nvPr/>
        </p:nvSpPr>
        <p:spPr>
          <a:xfrm>
            <a:off x="8826333" y="3227332"/>
            <a:ext cx="2657749" cy="338554"/>
          </a:xfrm>
          <a:prstGeom prst="rect">
            <a:avLst/>
          </a:prstGeom>
          <a:noFill/>
        </p:spPr>
        <p:txBody>
          <a:bodyPr wrap="square">
            <a:spAutoFit/>
          </a:bodyPr>
          <a:lstStyle/>
          <a:p>
            <a:pPr marL="0" marR="0" lvl="0" indent="0" algn="ctr" defTabSz="1219170" rtl="0" eaLnBrk="1" fontAlgn="auto" latinLnBrk="0" hangingPunct="1">
              <a:lnSpc>
                <a:spcPct val="100000"/>
              </a:lnSpc>
              <a:spcBef>
                <a:spcPts val="0"/>
              </a:spcBef>
              <a:spcAft>
                <a:spcPts val="800"/>
              </a:spcAft>
              <a:buClrTx/>
              <a:buSzTx/>
              <a:buFontTx/>
              <a:buNone/>
              <a:tabLst/>
              <a:defRPr/>
            </a:pPr>
            <a:r>
              <a:rPr kumimoji="0" lang="en-US" sz="1600" b="1" i="0" u="none" strike="noStrike" kern="1200" cap="none" spc="0" normalizeH="0" baseline="0" dirty="0">
                <a:ln>
                  <a:noFill/>
                </a:ln>
                <a:solidFill>
                  <a:srgbClr val="595454"/>
                </a:solidFill>
                <a:effectLst/>
                <a:uLnTx/>
                <a:uFillTx/>
                <a:ea typeface="+mn-ea"/>
                <a:cs typeface="Calibri" panose="020F0502020204030204" pitchFamily="34" charset="0"/>
              </a:rPr>
              <a:t>Endpoints</a:t>
            </a:r>
          </a:p>
        </p:txBody>
      </p:sp>
      <p:sp>
        <p:nvSpPr>
          <p:cNvPr id="15" name="TextBox 14">
            <a:extLst>
              <a:ext uri="{FF2B5EF4-FFF2-40B4-BE49-F238E27FC236}">
                <a16:creationId xmlns:a16="http://schemas.microsoft.com/office/drawing/2014/main" id="{A388596A-B8F7-4B9A-8C68-BD589E3CAD3B}"/>
              </a:ext>
            </a:extLst>
          </p:cNvPr>
          <p:cNvSpPr txBox="1"/>
          <p:nvPr/>
        </p:nvSpPr>
        <p:spPr>
          <a:xfrm>
            <a:off x="4753775" y="3227332"/>
            <a:ext cx="2791076" cy="338554"/>
          </a:xfrm>
          <a:prstGeom prst="rect">
            <a:avLst/>
          </a:prstGeom>
          <a:noFill/>
        </p:spPr>
        <p:txBody>
          <a:bodyPr wrap="square">
            <a:spAutoFit/>
          </a:bodyPr>
          <a:lstStyle/>
          <a:p>
            <a:pPr marL="0" marR="0" lvl="0" indent="0" algn="ctr" defTabSz="1219170" rtl="0" eaLnBrk="1" fontAlgn="auto" latinLnBrk="0" hangingPunct="1">
              <a:lnSpc>
                <a:spcPct val="100000"/>
              </a:lnSpc>
              <a:spcBef>
                <a:spcPts val="0"/>
              </a:spcBef>
              <a:spcAft>
                <a:spcPts val="800"/>
              </a:spcAft>
              <a:buClrTx/>
              <a:buSzTx/>
              <a:buFontTx/>
              <a:buNone/>
              <a:tabLst/>
              <a:defRPr/>
            </a:pPr>
            <a:r>
              <a:rPr kumimoji="0" lang="en-US" sz="1600" b="1" i="0" u="none" strike="noStrike" kern="1200" cap="none" spc="0" normalizeH="0" baseline="0" dirty="0">
                <a:ln>
                  <a:noFill/>
                </a:ln>
                <a:solidFill>
                  <a:srgbClr val="595454"/>
                </a:solidFill>
                <a:effectLst/>
                <a:uLnTx/>
                <a:uFillTx/>
                <a:ea typeface="+mn-ea"/>
                <a:cs typeface="Calibri" panose="020F0502020204030204" pitchFamily="34" charset="0"/>
              </a:rPr>
              <a:t>Treatments</a:t>
            </a:r>
          </a:p>
        </p:txBody>
      </p:sp>
      <p:sp>
        <p:nvSpPr>
          <p:cNvPr id="17" name="Footer Placeholder 16">
            <a:extLst>
              <a:ext uri="{FF2B5EF4-FFF2-40B4-BE49-F238E27FC236}">
                <a16:creationId xmlns:a16="http://schemas.microsoft.com/office/drawing/2014/main" id="{0850B295-B815-0C01-3279-91C61D89EF60}"/>
              </a:ext>
            </a:extLst>
          </p:cNvPr>
          <p:cNvSpPr>
            <a:spLocks noGrp="1"/>
          </p:cNvSpPr>
          <p:nvPr>
            <p:ph type="ftr" sz="quarter" idx="3"/>
          </p:nvPr>
        </p:nvSpPr>
        <p:spPr/>
        <p:txBody>
          <a:bodyPr/>
          <a:lstStyle/>
          <a:p>
            <a:r>
              <a:rPr lang="en-US" sz="1000" baseline="30000" dirty="0" err="1"/>
              <a:t>a</a:t>
            </a:r>
            <a:r>
              <a:rPr lang="en-US" sz="1000" dirty="0" err="1"/>
              <a:t>Including</a:t>
            </a:r>
            <a:r>
              <a:rPr lang="en-US" sz="1000" dirty="0"/>
              <a:t> LEN or POM, a PI, an anti-CD38 </a:t>
            </a:r>
            <a:r>
              <a:rPr lang="en-US" sz="1000" dirty="0" err="1"/>
              <a:t>mAb</a:t>
            </a:r>
            <a:r>
              <a:rPr lang="en-US" sz="1000" dirty="0"/>
              <a:t>, and an anti-BCMA therapy; </a:t>
            </a:r>
            <a:r>
              <a:rPr lang="en-US" sz="1000" baseline="30000" dirty="0"/>
              <a:t>b</a:t>
            </a:r>
            <a:r>
              <a:rPr lang="en-US" sz="1000" dirty="0"/>
              <a:t>20 mg if &gt; 75 years of age. </a:t>
            </a:r>
            <a:br>
              <a:rPr lang="en-US" sz="1000" dirty="0"/>
            </a:br>
            <a:r>
              <a:rPr lang="en-US" sz="1000" dirty="0"/>
              <a:t>CAR, chimeric antigen receptor; </a:t>
            </a:r>
            <a:r>
              <a:rPr lang="en-US" sz="1000" dirty="0" err="1"/>
              <a:t>DOR</a:t>
            </a:r>
            <a:r>
              <a:rPr lang="en-US" sz="1000" dirty="0"/>
              <a:t>, duration of response; LEN, lenalidomide; PD, progressive disease; </a:t>
            </a:r>
            <a:r>
              <a:rPr lang="en-US" sz="1000" dirty="0" err="1"/>
              <a:t>PFS</a:t>
            </a:r>
            <a:r>
              <a:rPr lang="en-US" sz="1000" dirty="0"/>
              <a:t>, progression-free survival; POM, pomalidomide.</a:t>
            </a:r>
          </a:p>
        </p:txBody>
      </p:sp>
      <p:sp>
        <p:nvSpPr>
          <p:cNvPr id="19" name="Content Placeholder 18">
            <a:extLst>
              <a:ext uri="{FF2B5EF4-FFF2-40B4-BE49-F238E27FC236}">
                <a16:creationId xmlns:a16="http://schemas.microsoft.com/office/drawing/2014/main" id="{94F731C3-3361-9C4B-9D58-78656DFC6798}"/>
              </a:ext>
            </a:extLst>
          </p:cNvPr>
          <p:cNvSpPr>
            <a:spLocks noGrp="1"/>
          </p:cNvSpPr>
          <p:nvPr>
            <p:ph idx="1"/>
          </p:nvPr>
        </p:nvSpPr>
        <p:spPr/>
        <p:txBody>
          <a:bodyPr>
            <a:normAutofit/>
          </a:bodyPr>
          <a:lstStyle/>
          <a:p>
            <a:r>
              <a:rPr lang="en-US" sz="2000" dirty="0"/>
              <a:t>Patients in Cohort I (N = 41) received </a:t>
            </a:r>
            <a:r>
              <a:rPr lang="en-US" sz="2000" dirty="0" err="1"/>
              <a:t>IBER</a:t>
            </a:r>
            <a:r>
              <a:rPr lang="en-US" sz="2000" dirty="0"/>
              <a:t> orally at 1.6 mg on days 1-21 of each cycle, in combination with weekly DEX </a:t>
            </a:r>
          </a:p>
          <a:p>
            <a:r>
              <a:rPr lang="en-US" sz="2000" dirty="0"/>
              <a:t>Pharmacodynamic analysis included peripheral blood immunophenotyping of T-cells and NK cells from patients </a:t>
            </a:r>
          </a:p>
        </p:txBody>
      </p:sp>
    </p:spTree>
    <p:custDataLst>
      <p:tags r:id="rId1"/>
    </p:custDataLst>
    <p:extLst>
      <p:ext uri="{BB962C8B-B14F-4D97-AF65-F5344CB8AC3E}">
        <p14:creationId xmlns:p14="http://schemas.microsoft.com/office/powerpoint/2010/main" val="38890923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Methods</a:t>
            </a:r>
          </a:p>
        </p:txBody>
      </p:sp>
      <p:sp>
        <p:nvSpPr>
          <p:cNvPr id="8" name="Rectangle 7">
            <a:extLst>
              <a:ext uri="{FF2B5EF4-FFF2-40B4-BE49-F238E27FC236}">
                <a16:creationId xmlns:a16="http://schemas.microsoft.com/office/drawing/2014/main" id="{7A8D4CB7-CB48-4981-B610-EF2B41C73BB4}"/>
              </a:ext>
            </a:extLst>
          </p:cNvPr>
          <p:cNvSpPr/>
          <p:nvPr/>
        </p:nvSpPr>
        <p:spPr>
          <a:xfrm>
            <a:off x="674367" y="3695494"/>
            <a:ext cx="2768267" cy="1938591"/>
          </a:xfrm>
          <a:prstGeom prst="rect">
            <a:avLst/>
          </a:prstGeom>
          <a:solidFill>
            <a:srgbClr val="DDFFFF"/>
          </a:solidFill>
          <a:ln w="3175">
            <a:solidFill>
              <a:srgbClr val="009FBA"/>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rtlCol="0" anchor="t" anchorCtr="0"/>
          <a:lstStyle/>
          <a:p>
            <a:pPr marL="182880" marR="0" lvl="0" indent="-182880" algn="l" defTabSz="514338" rtl="0" eaLnBrk="0" fontAlgn="auto" latinLnBrk="0" hangingPunct="0">
              <a:lnSpc>
                <a:spcPct val="150000"/>
              </a:lnSpc>
              <a:spcBef>
                <a:spcPts val="0"/>
              </a:spcBef>
              <a:spcAft>
                <a:spcPts val="400"/>
              </a:spcAft>
              <a:buClr>
                <a:srgbClr val="595454"/>
              </a:buClr>
              <a:buSzTx/>
              <a:buFont typeface="Arial" panose="020B0604020202020204" pitchFamily="34" charset="0"/>
              <a:buChar char="•"/>
              <a:tabLst/>
              <a:defRPr/>
            </a:pPr>
            <a:r>
              <a:rPr kumimoji="0" lang="en-US" sz="1400" b="0" i="0" u="none" strike="noStrike" kern="1200" cap="none" spc="0" normalizeH="0" baseline="0" dirty="0">
                <a:ln>
                  <a:noFill/>
                </a:ln>
                <a:solidFill>
                  <a:srgbClr val="595454"/>
                </a:solidFill>
                <a:effectLst/>
                <a:uLnTx/>
                <a:uFillTx/>
                <a:ea typeface="ＭＳ Ｐゴシック" pitchFamily="34" charset="-128"/>
                <a:cs typeface="Calibri" panose="020F0502020204030204" pitchFamily="34" charset="0"/>
              </a:rPr>
              <a:t>RRMM</a:t>
            </a:r>
          </a:p>
          <a:p>
            <a:pPr marL="182880" marR="0" lvl="0" indent="-182880" algn="l" defTabSz="1219170" rtl="0" eaLnBrk="1" fontAlgn="auto" latinLnBrk="0" hangingPunct="1">
              <a:lnSpc>
                <a:spcPct val="90000"/>
              </a:lnSpc>
              <a:spcBef>
                <a:spcPts val="0"/>
              </a:spcBef>
              <a:spcAft>
                <a:spcPts val="400"/>
              </a:spcAft>
              <a:buClr>
                <a:srgbClr val="595454"/>
              </a:buClr>
              <a:buSzTx/>
              <a:buFont typeface="Arial" panose="020B0604020202020204" pitchFamily="34" charset="0"/>
              <a:buChar char="•"/>
              <a:tabLst/>
              <a:defRPr/>
            </a:pPr>
            <a:r>
              <a:rPr kumimoji="0" lang="en-US" sz="1400" b="0" i="0" u="none" strike="noStrike" kern="1200" cap="none" spc="0" normalizeH="0" baseline="0" dirty="0">
                <a:ln>
                  <a:noFill/>
                </a:ln>
                <a:solidFill>
                  <a:srgbClr val="595454"/>
                </a:solidFill>
                <a:effectLst/>
                <a:uLnTx/>
                <a:uFillTx/>
                <a:ea typeface="ＭＳ Ｐゴシック" pitchFamily="34" charset="-128"/>
                <a:cs typeface="Calibri" panose="020F0502020204030204" pitchFamily="34" charset="0"/>
              </a:rPr>
              <a:t>≥ 3 prior therapies</a:t>
            </a:r>
            <a:r>
              <a:rPr kumimoji="0" lang="en-US" sz="1400" b="0" i="0" u="none" strike="noStrike" kern="1200" cap="none" spc="0" normalizeH="0" baseline="0" dirty="0">
                <a:ln>
                  <a:noFill/>
                </a:ln>
                <a:solidFill>
                  <a:schemeClr val="tx1"/>
                </a:solidFill>
                <a:effectLst/>
                <a:uLnTx/>
                <a:uFillTx/>
                <a:ea typeface="ＭＳ Ｐゴシック" pitchFamily="34" charset="-128"/>
                <a:cs typeface="Calibri" panose="020F0502020204030204" pitchFamily="34" charset="0"/>
              </a:rPr>
              <a:t> including an anti-BCMA therapy</a:t>
            </a:r>
            <a:r>
              <a:rPr kumimoji="0" lang="en-US" sz="1400" b="0" i="0" u="none" strike="noStrike" kern="1200" cap="none" spc="0" normalizeH="0" baseline="30000" dirty="0">
                <a:ln>
                  <a:noFill/>
                </a:ln>
                <a:solidFill>
                  <a:schemeClr val="tx1"/>
                </a:solidFill>
                <a:effectLst/>
                <a:uLnTx/>
                <a:uFillTx/>
                <a:ea typeface="ＭＳ Ｐゴシック" pitchFamily="34" charset="-128"/>
                <a:cs typeface="Calibri" panose="020F0502020204030204" pitchFamily="34" charset="0"/>
              </a:rPr>
              <a:t>a</a:t>
            </a:r>
          </a:p>
          <a:p>
            <a:pPr marL="182880" marR="0" lvl="0" indent="-182880" algn="l" defTabSz="1219170" rtl="0" eaLnBrk="1" fontAlgn="auto" latinLnBrk="0" hangingPunct="1">
              <a:lnSpc>
                <a:spcPct val="90000"/>
              </a:lnSpc>
              <a:spcBef>
                <a:spcPts val="0"/>
              </a:spcBef>
              <a:spcAft>
                <a:spcPts val="400"/>
              </a:spcAft>
              <a:buClr>
                <a:srgbClr val="595454"/>
              </a:buClr>
              <a:buSzTx/>
              <a:buFont typeface="Arial" panose="020B0604020202020204" pitchFamily="34" charset="0"/>
              <a:buChar char="•"/>
              <a:tabLst/>
              <a:defRPr/>
            </a:pPr>
            <a:r>
              <a:rPr kumimoji="0" lang="en-US" sz="1400" b="0" i="0" u="none" strike="noStrike" kern="1200" cap="none" spc="0" normalizeH="0" baseline="0" dirty="0">
                <a:ln>
                  <a:noFill/>
                </a:ln>
                <a:solidFill>
                  <a:schemeClr val="tx1"/>
                </a:solidFill>
                <a:effectLst/>
                <a:uLnTx/>
                <a:uFillTx/>
                <a:ea typeface="ＭＳ Ｐゴシック" pitchFamily="34" charset="-128"/>
                <a:cs typeface="Calibri" panose="020F0502020204030204" pitchFamily="34" charset="0"/>
              </a:rPr>
              <a:t>PD at or within 60 days of last antimyeloma therapy (or documented PD at any time if CAR T-cell therapy </a:t>
            </a:r>
            <a:r>
              <a:rPr kumimoji="0" lang="en-US" sz="1400" b="0" i="0" u="none" strike="noStrike" kern="1200" cap="none" spc="0" normalizeH="0" baseline="0" dirty="0">
                <a:ln>
                  <a:noFill/>
                </a:ln>
                <a:solidFill>
                  <a:srgbClr val="595454"/>
                </a:solidFill>
                <a:effectLst/>
                <a:uLnTx/>
                <a:uFillTx/>
                <a:ea typeface="ＭＳ Ｐゴシック" pitchFamily="34" charset="-128"/>
                <a:cs typeface="Calibri" panose="020F0502020204030204" pitchFamily="34" charset="0"/>
              </a:rPr>
              <a:t>was </a:t>
            </a:r>
            <a:r>
              <a:rPr lang="en-US" sz="1400" dirty="0">
                <a:solidFill>
                  <a:srgbClr val="595454"/>
                </a:solidFill>
                <a:ea typeface="ＭＳ Ｐゴシック" pitchFamily="34" charset="-128"/>
                <a:cs typeface="Calibri" panose="020F0502020204030204" pitchFamily="34" charset="0"/>
              </a:rPr>
              <a:t>the </a:t>
            </a:r>
            <a:r>
              <a:rPr kumimoji="0" lang="en-US" sz="1400" b="0" i="0" u="none" strike="noStrike" kern="1200" cap="none" spc="0" normalizeH="0" baseline="0" dirty="0">
                <a:ln>
                  <a:noFill/>
                </a:ln>
                <a:solidFill>
                  <a:srgbClr val="595454"/>
                </a:solidFill>
                <a:effectLst/>
                <a:uLnTx/>
                <a:uFillTx/>
                <a:ea typeface="ＭＳ Ｐゴシック" pitchFamily="34" charset="-128"/>
                <a:cs typeface="Calibri" panose="020F0502020204030204" pitchFamily="34" charset="0"/>
              </a:rPr>
              <a:t>last therapy)</a:t>
            </a:r>
            <a:endParaRPr lang="en-US" sz="1400" dirty="0">
              <a:solidFill>
                <a:srgbClr val="595454"/>
              </a:solidFill>
              <a:ea typeface="ＭＳ Ｐゴシック" pitchFamily="34" charset="-128"/>
              <a:cs typeface="Calibri" panose="020F0502020204030204" pitchFamily="34" charset="0"/>
            </a:endParaRPr>
          </a:p>
        </p:txBody>
      </p:sp>
      <p:sp>
        <p:nvSpPr>
          <p:cNvPr id="9" name="Rectangle 8">
            <a:extLst>
              <a:ext uri="{FF2B5EF4-FFF2-40B4-BE49-F238E27FC236}">
                <a16:creationId xmlns:a16="http://schemas.microsoft.com/office/drawing/2014/main" id="{CE5A125F-A041-4BAE-8140-01B4EA14C263}"/>
              </a:ext>
            </a:extLst>
          </p:cNvPr>
          <p:cNvSpPr/>
          <p:nvPr/>
        </p:nvSpPr>
        <p:spPr>
          <a:xfrm>
            <a:off x="8826333" y="3662493"/>
            <a:ext cx="2657749" cy="2004605"/>
          </a:xfrm>
          <a:prstGeom prst="rect">
            <a:avLst/>
          </a:prstGeom>
          <a:solidFill>
            <a:schemeClr val="bg1">
              <a:lumMod val="95000"/>
            </a:schemeClr>
          </a:solidFill>
          <a:ln w="317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lIns="121920" tIns="45720" rIns="91440" rtlCol="0" anchor="t" anchorCtr="0"/>
          <a:lstStyle/>
          <a:p>
            <a:pPr marL="182880" lvl="0" indent="-182880">
              <a:spcAft>
                <a:spcPts val="600"/>
              </a:spcAft>
              <a:buFont typeface="Arial" panose="020B0604020202020204" pitchFamily="34" charset="0"/>
              <a:buChar char="•"/>
              <a:defRPr/>
            </a:pPr>
            <a:r>
              <a:rPr kumimoji="0" lang="en-US" sz="1400" b="1" i="0" u="none" strike="noStrike" kern="1200" cap="none" spc="0" normalizeH="0" baseline="0" dirty="0">
                <a:ln>
                  <a:noFill/>
                </a:ln>
                <a:solidFill>
                  <a:srgbClr val="595454"/>
                </a:solidFill>
                <a:effectLst/>
                <a:uLnTx/>
                <a:uFillTx/>
                <a:cs typeface="Calibri" panose="020F0502020204030204" pitchFamily="34" charset="0"/>
              </a:rPr>
              <a:t>Primary: </a:t>
            </a:r>
            <a:r>
              <a:rPr kumimoji="0" lang="en-US" sz="1400" i="0" u="none" strike="noStrike" kern="1200" cap="none" spc="0" normalizeH="0" baseline="0" dirty="0">
                <a:ln>
                  <a:noFill/>
                </a:ln>
                <a:solidFill>
                  <a:srgbClr val="595454"/>
                </a:solidFill>
                <a:effectLst/>
                <a:uLnTx/>
                <a:uFillTx/>
                <a:cs typeface="Calibri" panose="020F0502020204030204" pitchFamily="34" charset="0"/>
              </a:rPr>
              <a:t>efficacy (ORR)</a:t>
            </a:r>
          </a:p>
          <a:p>
            <a:pPr marL="182880" lvl="0" indent="-182880">
              <a:spcAft>
                <a:spcPts val="600"/>
              </a:spcAft>
              <a:buFont typeface="Arial" panose="020B0604020202020204" pitchFamily="34" charset="0"/>
              <a:buChar char="•"/>
              <a:defRPr/>
            </a:pPr>
            <a:r>
              <a:rPr kumimoji="0" lang="en-US" sz="1400" b="1" i="0" u="none" strike="noStrike" kern="1200" cap="none" spc="0" normalizeH="0" baseline="0" dirty="0">
                <a:ln>
                  <a:noFill/>
                </a:ln>
                <a:solidFill>
                  <a:srgbClr val="595454"/>
                </a:solidFill>
                <a:effectLst/>
                <a:uLnTx/>
                <a:uFillTx/>
                <a:cs typeface="Calibri" panose="020F0502020204030204" pitchFamily="34" charset="0"/>
              </a:rPr>
              <a:t>Secondary: </a:t>
            </a:r>
            <a:r>
              <a:rPr lang="en-US" sz="1400" dirty="0">
                <a:solidFill>
                  <a:srgbClr val="595454"/>
                </a:solidFill>
                <a:cs typeface="Calibri" panose="020F0502020204030204" pitchFamily="34" charset="0"/>
              </a:rPr>
              <a:t>safety and </a:t>
            </a:r>
            <a:r>
              <a:rPr kumimoji="0" lang="en-US" sz="1400" b="0" i="0" u="none" strike="noStrike" kern="1200" cap="none" spc="0" normalizeH="0" baseline="0" dirty="0">
                <a:ln>
                  <a:noFill/>
                </a:ln>
                <a:solidFill>
                  <a:srgbClr val="595454"/>
                </a:solidFill>
                <a:effectLst/>
                <a:uLnTx/>
                <a:uFillTx/>
                <a:cs typeface="Calibri" panose="020F0502020204030204" pitchFamily="34" charset="0"/>
              </a:rPr>
              <a:t>additional efficacy parameters (such as DOR and PFS)</a:t>
            </a:r>
          </a:p>
          <a:p>
            <a:pPr marL="182880" marR="0" lvl="0" indent="-182880" algn="l" defTabSz="1219170" rtl="0" eaLnBrk="1" fontAlgn="auto" latinLnBrk="0" hangingPunct="1">
              <a:spcBef>
                <a:spcPts val="0"/>
              </a:spcBef>
              <a:spcAft>
                <a:spcPts val="600"/>
              </a:spcAft>
              <a:buClrTx/>
              <a:buSzTx/>
              <a:buFont typeface="Arial" panose="020B0604020202020204" pitchFamily="34" charset="0"/>
              <a:buChar char="•"/>
              <a:tabLst/>
              <a:defRPr/>
            </a:pPr>
            <a:r>
              <a:rPr lang="en-US" sz="1400" b="1" dirty="0">
                <a:solidFill>
                  <a:srgbClr val="595454"/>
                </a:solidFill>
                <a:cs typeface="Calibri" panose="020F0502020204030204" pitchFamily="34" charset="0"/>
              </a:rPr>
              <a:t>Exploratory: </a:t>
            </a:r>
            <a:r>
              <a:rPr lang="en-US" sz="1400" dirty="0">
                <a:solidFill>
                  <a:srgbClr val="595454"/>
                </a:solidFill>
                <a:cs typeface="Calibri" panose="020F0502020204030204" pitchFamily="34" charset="0"/>
              </a:rPr>
              <a:t>pharmacodynamic</a:t>
            </a:r>
            <a:r>
              <a:rPr lang="en-US" sz="1400" strike="sngStrike" dirty="0">
                <a:solidFill>
                  <a:srgbClr val="FF0000"/>
                </a:solidFill>
                <a:cs typeface="Calibri" panose="020F0502020204030204" pitchFamily="34" charset="0"/>
              </a:rPr>
              <a:t> </a:t>
            </a:r>
            <a:r>
              <a:rPr lang="en-US" sz="1400" dirty="0">
                <a:solidFill>
                  <a:srgbClr val="595454"/>
                </a:solidFill>
                <a:cs typeface="Calibri" panose="020F0502020204030204" pitchFamily="34" charset="0"/>
              </a:rPr>
              <a:t>assessments</a:t>
            </a:r>
            <a:endParaRPr kumimoji="0" lang="en-US" sz="1400" i="0" u="none" strike="sngStrike" kern="1200" cap="none" spc="0" normalizeH="0" baseline="0" dirty="0">
              <a:ln>
                <a:noFill/>
              </a:ln>
              <a:solidFill>
                <a:srgbClr val="FF0000"/>
              </a:solidFill>
              <a:effectLst/>
              <a:uLnTx/>
              <a:uFillTx/>
              <a:cs typeface="Calibri" panose="020F0502020204030204" pitchFamily="34" charset="0"/>
            </a:endParaRPr>
          </a:p>
        </p:txBody>
      </p:sp>
      <p:sp>
        <p:nvSpPr>
          <p:cNvPr id="10" name="Rectangle 9">
            <a:extLst>
              <a:ext uri="{FF2B5EF4-FFF2-40B4-BE49-F238E27FC236}">
                <a16:creationId xmlns:a16="http://schemas.microsoft.com/office/drawing/2014/main" id="{C43DF062-64A9-4B33-B506-58494557F6A0}"/>
              </a:ext>
            </a:extLst>
          </p:cNvPr>
          <p:cNvSpPr/>
          <p:nvPr/>
        </p:nvSpPr>
        <p:spPr>
          <a:xfrm>
            <a:off x="4741418" y="3963045"/>
            <a:ext cx="2791076" cy="1671040"/>
          </a:xfrm>
          <a:prstGeom prst="rect">
            <a:avLst/>
          </a:prstGeom>
          <a:solidFill>
            <a:srgbClr val="009FBA"/>
          </a:solidFill>
          <a:ln w="3175" cap="flat" cmpd="sng" algn="ctr">
            <a:solidFill>
              <a:schemeClr val="accent2">
                <a:lumMod val="50000"/>
              </a:schemeClr>
            </a:solidFill>
            <a:prstDash val="solid"/>
          </a:ln>
          <a:effectLst/>
        </p:spPr>
        <p:txBody>
          <a:bodyPr rIns="45720" rtlCol="0" anchor="t"/>
          <a:lstStyle/>
          <a:p>
            <a:pPr marL="0" marR="0" lvl="0" indent="0" algn="ctr" defTabSz="1219170" eaLnBrk="1" fontAlgn="auto" latinLnBrk="0" hangingPunct="1">
              <a:lnSpc>
                <a:spcPct val="100000"/>
              </a:lnSpc>
              <a:spcBef>
                <a:spcPts val="600"/>
              </a:spcBef>
              <a:spcAft>
                <a:spcPts val="600"/>
              </a:spcAft>
              <a:buClrTx/>
              <a:buSzTx/>
              <a:buFontTx/>
              <a:buNone/>
              <a:tabLst/>
              <a:defRPr/>
            </a:pPr>
            <a:r>
              <a:rPr kumimoji="0" lang="en-US" sz="1600" b="0" i="0" u="none" strike="noStrike" kern="0" cap="none" spc="0" normalizeH="0" baseline="0" dirty="0">
                <a:ln>
                  <a:noFill/>
                </a:ln>
                <a:solidFill>
                  <a:schemeClr val="bg1"/>
                </a:solidFill>
                <a:effectLst/>
                <a:uLnTx/>
                <a:uFillTx/>
              </a:rPr>
              <a:t>IBER + DEX</a:t>
            </a:r>
          </a:p>
          <a:p>
            <a:pPr marL="0" marR="0" lvl="0" indent="0" defTabSz="121917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dirty="0">
                <a:ln>
                  <a:noFill/>
                </a:ln>
                <a:solidFill>
                  <a:schemeClr val="bg1"/>
                </a:solidFill>
                <a:effectLst/>
                <a:uLnTx/>
                <a:uFillTx/>
              </a:rPr>
              <a:t>IBER (oral): </a:t>
            </a:r>
            <a:r>
              <a:rPr kumimoji="0" lang="en-US" sz="1400" i="0" u="none" strike="noStrike" kern="0" cap="none" spc="0" normalizeH="0" dirty="0">
                <a:ln>
                  <a:noFill/>
                </a:ln>
                <a:solidFill>
                  <a:schemeClr val="bg1"/>
                </a:solidFill>
                <a:effectLst/>
                <a:uLnTx/>
                <a:uFillTx/>
              </a:rPr>
              <a:t>1.6 mg on days 1–21</a:t>
            </a:r>
          </a:p>
          <a:p>
            <a:pPr marL="0" marR="0" lvl="0" indent="0" defTabSz="1219170" eaLnBrk="1" fontAlgn="auto" latinLnBrk="0" hangingPunct="1">
              <a:lnSpc>
                <a:spcPct val="100000"/>
              </a:lnSpc>
              <a:spcBef>
                <a:spcPts val="0"/>
              </a:spcBef>
              <a:spcAft>
                <a:spcPts val="600"/>
              </a:spcAft>
              <a:buClrTx/>
              <a:buSzTx/>
              <a:buFontTx/>
              <a:buNone/>
              <a:tabLst/>
              <a:defRPr/>
            </a:pPr>
            <a:r>
              <a:rPr lang="en-US" sz="1400" b="1" kern="0" dirty="0">
                <a:solidFill>
                  <a:schemeClr val="bg1"/>
                </a:solidFill>
              </a:rPr>
              <a:t>DEX (oral): </a:t>
            </a:r>
            <a:r>
              <a:rPr lang="en-US" sz="1400" kern="0" dirty="0">
                <a:solidFill>
                  <a:schemeClr val="bg1"/>
                </a:solidFill>
              </a:rPr>
              <a:t>40 </a:t>
            </a:r>
            <a:r>
              <a:rPr lang="en-US" sz="1400" kern="0" dirty="0" err="1">
                <a:solidFill>
                  <a:schemeClr val="bg1"/>
                </a:solidFill>
              </a:rPr>
              <a:t>mg</a:t>
            </a:r>
            <a:r>
              <a:rPr lang="en-US" sz="1400" kern="0" baseline="30000" dirty="0" err="1">
                <a:solidFill>
                  <a:schemeClr val="bg1"/>
                </a:solidFill>
              </a:rPr>
              <a:t>b</a:t>
            </a:r>
            <a:r>
              <a:rPr lang="en-US" sz="1400" kern="0" dirty="0">
                <a:solidFill>
                  <a:schemeClr val="bg1"/>
                </a:solidFill>
              </a:rPr>
              <a:t> on days 1, 8, 15, 22</a:t>
            </a:r>
            <a:endParaRPr kumimoji="0" lang="en-US" sz="1400" i="0" u="none" strike="noStrike" kern="0" cap="none" spc="0" normalizeH="0" dirty="0">
              <a:ln>
                <a:noFill/>
              </a:ln>
              <a:solidFill>
                <a:schemeClr val="bg1"/>
              </a:solidFill>
              <a:effectLst/>
              <a:uLnTx/>
              <a:uFillTx/>
            </a:endParaRPr>
          </a:p>
          <a:p>
            <a:pPr marL="0" marR="0" lvl="0" indent="0" algn="ctr" defTabSz="1219170" eaLnBrk="1" fontAlgn="auto" latinLnBrk="0" hangingPunct="1">
              <a:lnSpc>
                <a:spcPct val="100000"/>
              </a:lnSpc>
              <a:spcBef>
                <a:spcPts val="0"/>
              </a:spcBef>
              <a:spcAft>
                <a:spcPts val="0"/>
              </a:spcAft>
              <a:buClrTx/>
              <a:buSzTx/>
              <a:buFontTx/>
              <a:buNone/>
              <a:tabLst/>
              <a:defRPr/>
            </a:pPr>
            <a:r>
              <a:rPr lang="en-US" sz="1400" kern="0" dirty="0">
                <a:solidFill>
                  <a:schemeClr val="bg1"/>
                </a:solidFill>
              </a:rPr>
              <a:t>28-day cycles</a:t>
            </a:r>
            <a:endParaRPr kumimoji="0" lang="en-US" sz="1400" i="0" u="none" strike="noStrike" kern="0" cap="none" spc="0" normalizeH="0" dirty="0">
              <a:ln>
                <a:noFill/>
              </a:ln>
              <a:solidFill>
                <a:schemeClr val="bg1"/>
              </a:solidFill>
              <a:effectLst/>
              <a:uLnTx/>
              <a:uFillTx/>
            </a:endParaRPr>
          </a:p>
        </p:txBody>
      </p:sp>
      <p:sp>
        <p:nvSpPr>
          <p:cNvPr id="11" name="Arrow: Right 10">
            <a:extLst>
              <a:ext uri="{FF2B5EF4-FFF2-40B4-BE49-F238E27FC236}">
                <a16:creationId xmlns:a16="http://schemas.microsoft.com/office/drawing/2014/main" id="{AFDCFDC9-4FAC-4EB6-813A-B90C16FA6D1F}"/>
              </a:ext>
            </a:extLst>
          </p:cNvPr>
          <p:cNvSpPr/>
          <p:nvPr/>
        </p:nvSpPr>
        <p:spPr>
          <a:xfrm>
            <a:off x="3726195" y="4406663"/>
            <a:ext cx="807384" cy="516265"/>
          </a:xfrm>
          <a:prstGeom prst="rightArrow">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Arrow: Right 11">
            <a:extLst>
              <a:ext uri="{FF2B5EF4-FFF2-40B4-BE49-F238E27FC236}">
                <a16:creationId xmlns:a16="http://schemas.microsoft.com/office/drawing/2014/main" id="{CAA39FB2-EDCA-4CC1-8AB2-2E7A887E206A}"/>
              </a:ext>
            </a:extLst>
          </p:cNvPr>
          <p:cNvSpPr/>
          <p:nvPr/>
        </p:nvSpPr>
        <p:spPr>
          <a:xfrm>
            <a:off x="7791809" y="4406663"/>
            <a:ext cx="807384" cy="516265"/>
          </a:xfrm>
          <a:prstGeom prst="rightArrow">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a:extLst>
              <a:ext uri="{FF2B5EF4-FFF2-40B4-BE49-F238E27FC236}">
                <a16:creationId xmlns:a16="http://schemas.microsoft.com/office/drawing/2014/main" id="{DC53C7C8-81BD-49FF-B406-869454EC3AEF}"/>
              </a:ext>
            </a:extLst>
          </p:cNvPr>
          <p:cNvSpPr txBox="1"/>
          <p:nvPr/>
        </p:nvSpPr>
        <p:spPr>
          <a:xfrm>
            <a:off x="602535" y="3227332"/>
            <a:ext cx="2925828" cy="338554"/>
          </a:xfrm>
          <a:prstGeom prst="rect">
            <a:avLst/>
          </a:prstGeom>
          <a:noFill/>
        </p:spPr>
        <p:txBody>
          <a:bodyPr wrap="square">
            <a:spAutoFit/>
          </a:bodyPr>
          <a:lstStyle/>
          <a:p>
            <a:pPr marL="0" marR="0" lvl="0" indent="0" algn="ctr" defTabSz="1219170" rtl="0" eaLnBrk="1" fontAlgn="auto" latinLnBrk="0" hangingPunct="1">
              <a:lnSpc>
                <a:spcPct val="100000"/>
              </a:lnSpc>
              <a:spcBef>
                <a:spcPts val="0"/>
              </a:spcBef>
              <a:spcAft>
                <a:spcPts val="800"/>
              </a:spcAft>
              <a:buClrTx/>
              <a:buSzTx/>
              <a:buFontTx/>
              <a:buNone/>
              <a:tabLst/>
              <a:defRPr/>
            </a:pPr>
            <a:r>
              <a:rPr kumimoji="0" lang="en-US" sz="1600" b="1" i="0" u="none" strike="noStrike" kern="1200" cap="none" spc="0" normalizeH="0" baseline="0" dirty="0">
                <a:ln>
                  <a:noFill/>
                </a:ln>
                <a:solidFill>
                  <a:srgbClr val="595454"/>
                </a:solidFill>
                <a:effectLst/>
                <a:uLnTx/>
                <a:uFillTx/>
                <a:ea typeface="+mn-ea"/>
                <a:cs typeface="Calibri" panose="020F0502020204030204" pitchFamily="34" charset="0"/>
              </a:rPr>
              <a:t>Key eligibility criteria</a:t>
            </a:r>
          </a:p>
        </p:txBody>
      </p:sp>
      <p:sp>
        <p:nvSpPr>
          <p:cNvPr id="14" name="TextBox 13">
            <a:extLst>
              <a:ext uri="{FF2B5EF4-FFF2-40B4-BE49-F238E27FC236}">
                <a16:creationId xmlns:a16="http://schemas.microsoft.com/office/drawing/2014/main" id="{81B53739-AE10-4A21-888B-689680698A47}"/>
              </a:ext>
            </a:extLst>
          </p:cNvPr>
          <p:cNvSpPr txBox="1"/>
          <p:nvPr/>
        </p:nvSpPr>
        <p:spPr>
          <a:xfrm>
            <a:off x="8826333" y="3227332"/>
            <a:ext cx="2657749" cy="338554"/>
          </a:xfrm>
          <a:prstGeom prst="rect">
            <a:avLst/>
          </a:prstGeom>
          <a:noFill/>
        </p:spPr>
        <p:txBody>
          <a:bodyPr wrap="square">
            <a:spAutoFit/>
          </a:bodyPr>
          <a:lstStyle/>
          <a:p>
            <a:pPr marL="0" marR="0" lvl="0" indent="0" algn="ctr" defTabSz="1219170" rtl="0" eaLnBrk="1" fontAlgn="auto" latinLnBrk="0" hangingPunct="1">
              <a:lnSpc>
                <a:spcPct val="100000"/>
              </a:lnSpc>
              <a:spcBef>
                <a:spcPts val="0"/>
              </a:spcBef>
              <a:spcAft>
                <a:spcPts val="800"/>
              </a:spcAft>
              <a:buClrTx/>
              <a:buSzTx/>
              <a:buFontTx/>
              <a:buNone/>
              <a:tabLst/>
              <a:defRPr/>
            </a:pPr>
            <a:r>
              <a:rPr kumimoji="0" lang="en-US" sz="1600" b="1" i="0" u="none" strike="noStrike" kern="1200" cap="none" spc="0" normalizeH="0" baseline="0" dirty="0">
                <a:ln>
                  <a:noFill/>
                </a:ln>
                <a:solidFill>
                  <a:srgbClr val="595454"/>
                </a:solidFill>
                <a:effectLst/>
                <a:uLnTx/>
                <a:uFillTx/>
                <a:ea typeface="+mn-ea"/>
                <a:cs typeface="Calibri" panose="020F0502020204030204" pitchFamily="34" charset="0"/>
              </a:rPr>
              <a:t>Endpoints</a:t>
            </a:r>
          </a:p>
        </p:txBody>
      </p:sp>
      <p:sp>
        <p:nvSpPr>
          <p:cNvPr id="15" name="TextBox 14">
            <a:extLst>
              <a:ext uri="{FF2B5EF4-FFF2-40B4-BE49-F238E27FC236}">
                <a16:creationId xmlns:a16="http://schemas.microsoft.com/office/drawing/2014/main" id="{A388596A-B8F7-4B9A-8C68-BD589E3CAD3B}"/>
              </a:ext>
            </a:extLst>
          </p:cNvPr>
          <p:cNvSpPr txBox="1"/>
          <p:nvPr/>
        </p:nvSpPr>
        <p:spPr>
          <a:xfrm>
            <a:off x="4753775" y="3227332"/>
            <a:ext cx="2791076" cy="338554"/>
          </a:xfrm>
          <a:prstGeom prst="rect">
            <a:avLst/>
          </a:prstGeom>
          <a:noFill/>
        </p:spPr>
        <p:txBody>
          <a:bodyPr wrap="square">
            <a:spAutoFit/>
          </a:bodyPr>
          <a:lstStyle/>
          <a:p>
            <a:pPr marL="0" marR="0" lvl="0" indent="0" algn="ctr" defTabSz="1219170" rtl="0" eaLnBrk="1" fontAlgn="auto" latinLnBrk="0" hangingPunct="1">
              <a:lnSpc>
                <a:spcPct val="100000"/>
              </a:lnSpc>
              <a:spcBef>
                <a:spcPts val="0"/>
              </a:spcBef>
              <a:spcAft>
                <a:spcPts val="800"/>
              </a:spcAft>
              <a:buClrTx/>
              <a:buSzTx/>
              <a:buFontTx/>
              <a:buNone/>
              <a:tabLst/>
              <a:defRPr/>
            </a:pPr>
            <a:r>
              <a:rPr kumimoji="0" lang="en-US" sz="1600" b="1" i="0" u="none" strike="noStrike" kern="1200" cap="none" spc="0" normalizeH="0" baseline="0" dirty="0">
                <a:ln>
                  <a:noFill/>
                </a:ln>
                <a:solidFill>
                  <a:srgbClr val="595454"/>
                </a:solidFill>
                <a:effectLst/>
                <a:uLnTx/>
                <a:uFillTx/>
                <a:ea typeface="+mn-ea"/>
                <a:cs typeface="Calibri" panose="020F0502020204030204" pitchFamily="34" charset="0"/>
              </a:rPr>
              <a:t>Treatments</a:t>
            </a:r>
          </a:p>
        </p:txBody>
      </p:sp>
      <p:sp>
        <p:nvSpPr>
          <p:cNvPr id="17" name="Footer Placeholder 16">
            <a:extLst>
              <a:ext uri="{FF2B5EF4-FFF2-40B4-BE49-F238E27FC236}">
                <a16:creationId xmlns:a16="http://schemas.microsoft.com/office/drawing/2014/main" id="{0850B295-B815-0C01-3279-91C61D89EF60}"/>
              </a:ext>
            </a:extLst>
          </p:cNvPr>
          <p:cNvSpPr>
            <a:spLocks noGrp="1"/>
          </p:cNvSpPr>
          <p:nvPr>
            <p:ph type="ftr" sz="quarter" idx="3"/>
          </p:nvPr>
        </p:nvSpPr>
        <p:spPr/>
        <p:txBody>
          <a:bodyPr/>
          <a:lstStyle/>
          <a:p>
            <a:r>
              <a:rPr lang="en-US" sz="1000" baseline="30000" dirty="0" err="1"/>
              <a:t>a</a:t>
            </a:r>
            <a:r>
              <a:rPr lang="en-US" sz="1000" dirty="0" err="1"/>
              <a:t>Including</a:t>
            </a:r>
            <a:r>
              <a:rPr lang="en-US" sz="1000" dirty="0"/>
              <a:t> LEN or POM, a PI, an anti-CD38 </a:t>
            </a:r>
            <a:r>
              <a:rPr lang="en-US" sz="1000" dirty="0" err="1"/>
              <a:t>mAb</a:t>
            </a:r>
            <a:r>
              <a:rPr lang="en-US" sz="1000" dirty="0"/>
              <a:t>, and an anti-BCMA therapy; </a:t>
            </a:r>
            <a:r>
              <a:rPr lang="en-US" sz="1000" baseline="30000" dirty="0"/>
              <a:t>b</a:t>
            </a:r>
            <a:r>
              <a:rPr lang="en-US" sz="1000" dirty="0"/>
              <a:t>20 mg if &gt; 75 years of age. </a:t>
            </a:r>
            <a:br>
              <a:rPr lang="en-US" sz="1000" dirty="0"/>
            </a:br>
            <a:r>
              <a:rPr lang="en-US" sz="1000" dirty="0"/>
              <a:t>CAR, chimeric antigen receptor; </a:t>
            </a:r>
            <a:r>
              <a:rPr lang="en-US" sz="1000" dirty="0" err="1"/>
              <a:t>DOR</a:t>
            </a:r>
            <a:r>
              <a:rPr lang="en-US" sz="1000" dirty="0"/>
              <a:t>, duration of response; LEN, lenalidomide; PD, progressive disease; </a:t>
            </a:r>
            <a:r>
              <a:rPr lang="en-US" sz="1000" dirty="0" err="1"/>
              <a:t>PFS</a:t>
            </a:r>
            <a:r>
              <a:rPr lang="en-US" sz="1000" dirty="0"/>
              <a:t>, progression-free survival; POM, pomalidomide.</a:t>
            </a:r>
          </a:p>
        </p:txBody>
      </p:sp>
      <p:sp>
        <p:nvSpPr>
          <p:cNvPr id="19" name="Content Placeholder 18">
            <a:extLst>
              <a:ext uri="{FF2B5EF4-FFF2-40B4-BE49-F238E27FC236}">
                <a16:creationId xmlns:a16="http://schemas.microsoft.com/office/drawing/2014/main" id="{94F731C3-3361-9C4B-9D58-78656DFC6798}"/>
              </a:ext>
            </a:extLst>
          </p:cNvPr>
          <p:cNvSpPr>
            <a:spLocks noGrp="1"/>
          </p:cNvSpPr>
          <p:nvPr>
            <p:ph idx="1"/>
          </p:nvPr>
        </p:nvSpPr>
        <p:spPr/>
        <p:txBody>
          <a:bodyPr>
            <a:normAutofit/>
          </a:bodyPr>
          <a:lstStyle/>
          <a:p>
            <a:r>
              <a:rPr lang="en-US" sz="2000" dirty="0"/>
              <a:t>Patients in Cohort I (N = 41) received </a:t>
            </a:r>
            <a:r>
              <a:rPr lang="en-US" sz="2000" dirty="0" err="1"/>
              <a:t>IBER</a:t>
            </a:r>
            <a:r>
              <a:rPr lang="en-US" sz="2000" dirty="0"/>
              <a:t> orally at 1.6 mg on days 1-21 of each cycle, in combination with weekly DEX </a:t>
            </a:r>
          </a:p>
          <a:p>
            <a:r>
              <a:rPr lang="en-US" sz="2000" dirty="0"/>
              <a:t>Pharmacodynamic analysis included peripheral blood immunophenotyping of T-cells and NK cells from patients </a:t>
            </a:r>
          </a:p>
        </p:txBody>
      </p:sp>
      <p:sp>
        <p:nvSpPr>
          <p:cNvPr id="3" name="Rectangle 2">
            <a:extLst>
              <a:ext uri="{FF2B5EF4-FFF2-40B4-BE49-F238E27FC236}">
                <a16:creationId xmlns:a16="http://schemas.microsoft.com/office/drawing/2014/main" id="{709B2E9A-0108-AD1A-348B-118AF6AF1D4C}"/>
              </a:ext>
            </a:extLst>
          </p:cNvPr>
          <p:cNvSpPr/>
          <p:nvPr/>
        </p:nvSpPr>
        <p:spPr>
          <a:xfrm>
            <a:off x="530343" y="3179204"/>
            <a:ext cx="3079128" cy="2644079"/>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20245674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Methods</a:t>
            </a:r>
          </a:p>
        </p:txBody>
      </p:sp>
      <p:sp>
        <p:nvSpPr>
          <p:cNvPr id="8" name="Rectangle 7">
            <a:extLst>
              <a:ext uri="{FF2B5EF4-FFF2-40B4-BE49-F238E27FC236}">
                <a16:creationId xmlns:a16="http://schemas.microsoft.com/office/drawing/2014/main" id="{7A8D4CB7-CB48-4981-B610-EF2B41C73BB4}"/>
              </a:ext>
            </a:extLst>
          </p:cNvPr>
          <p:cNvSpPr/>
          <p:nvPr/>
        </p:nvSpPr>
        <p:spPr>
          <a:xfrm>
            <a:off x="674367" y="3695494"/>
            <a:ext cx="2768267" cy="1938591"/>
          </a:xfrm>
          <a:prstGeom prst="rect">
            <a:avLst/>
          </a:prstGeom>
          <a:solidFill>
            <a:srgbClr val="DDFFFF"/>
          </a:solidFill>
          <a:ln w="3175">
            <a:solidFill>
              <a:srgbClr val="009FBA"/>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rtlCol="0" anchor="t" anchorCtr="0"/>
          <a:lstStyle/>
          <a:p>
            <a:pPr marL="182880" marR="0" lvl="0" indent="-182880" algn="l" defTabSz="514338" rtl="0" eaLnBrk="0" fontAlgn="auto" latinLnBrk="0" hangingPunct="0">
              <a:lnSpc>
                <a:spcPct val="150000"/>
              </a:lnSpc>
              <a:spcBef>
                <a:spcPts val="0"/>
              </a:spcBef>
              <a:spcAft>
                <a:spcPts val="400"/>
              </a:spcAft>
              <a:buClr>
                <a:srgbClr val="595454"/>
              </a:buClr>
              <a:buSzTx/>
              <a:buFont typeface="Arial" panose="020B0604020202020204" pitchFamily="34" charset="0"/>
              <a:buChar char="•"/>
              <a:tabLst/>
              <a:defRPr/>
            </a:pPr>
            <a:r>
              <a:rPr kumimoji="0" lang="en-US" sz="1400" b="0" i="0" u="none" strike="noStrike" kern="1200" cap="none" spc="0" normalizeH="0" baseline="0" dirty="0">
                <a:ln>
                  <a:noFill/>
                </a:ln>
                <a:solidFill>
                  <a:srgbClr val="595454"/>
                </a:solidFill>
                <a:effectLst/>
                <a:uLnTx/>
                <a:uFillTx/>
                <a:ea typeface="ＭＳ Ｐゴシック" pitchFamily="34" charset="-128"/>
                <a:cs typeface="Calibri" panose="020F0502020204030204" pitchFamily="34" charset="0"/>
              </a:rPr>
              <a:t>RRMM</a:t>
            </a:r>
          </a:p>
          <a:p>
            <a:pPr marL="182880" marR="0" lvl="0" indent="-182880" algn="l" defTabSz="1219170" rtl="0" eaLnBrk="1" fontAlgn="auto" latinLnBrk="0" hangingPunct="1">
              <a:lnSpc>
                <a:spcPct val="90000"/>
              </a:lnSpc>
              <a:spcBef>
                <a:spcPts val="0"/>
              </a:spcBef>
              <a:spcAft>
                <a:spcPts val="400"/>
              </a:spcAft>
              <a:buClr>
                <a:srgbClr val="595454"/>
              </a:buClr>
              <a:buSzTx/>
              <a:buFont typeface="Arial" panose="020B0604020202020204" pitchFamily="34" charset="0"/>
              <a:buChar char="•"/>
              <a:tabLst/>
              <a:defRPr/>
            </a:pPr>
            <a:r>
              <a:rPr kumimoji="0" lang="en-US" sz="1400" b="0" i="0" u="none" strike="noStrike" kern="1200" cap="none" spc="0" normalizeH="0" baseline="0" dirty="0">
                <a:ln>
                  <a:noFill/>
                </a:ln>
                <a:solidFill>
                  <a:srgbClr val="595454"/>
                </a:solidFill>
                <a:effectLst/>
                <a:uLnTx/>
                <a:uFillTx/>
                <a:ea typeface="ＭＳ Ｐゴシック" pitchFamily="34" charset="-128"/>
                <a:cs typeface="Calibri" panose="020F0502020204030204" pitchFamily="34" charset="0"/>
              </a:rPr>
              <a:t>≥ 3 prior therapies</a:t>
            </a:r>
            <a:r>
              <a:rPr kumimoji="0" lang="en-US" sz="1400" b="0" i="0" u="none" strike="noStrike" kern="1200" cap="none" spc="0" normalizeH="0" baseline="0" dirty="0">
                <a:ln>
                  <a:noFill/>
                </a:ln>
                <a:solidFill>
                  <a:schemeClr val="tx1"/>
                </a:solidFill>
                <a:effectLst/>
                <a:uLnTx/>
                <a:uFillTx/>
                <a:ea typeface="ＭＳ Ｐゴシック" pitchFamily="34" charset="-128"/>
                <a:cs typeface="Calibri" panose="020F0502020204030204" pitchFamily="34" charset="0"/>
              </a:rPr>
              <a:t> including an anti-BCMA therapy</a:t>
            </a:r>
            <a:r>
              <a:rPr kumimoji="0" lang="en-US" sz="1400" b="0" i="0" u="none" strike="noStrike" kern="1200" cap="none" spc="0" normalizeH="0" baseline="30000" dirty="0">
                <a:ln>
                  <a:noFill/>
                </a:ln>
                <a:solidFill>
                  <a:schemeClr val="tx1"/>
                </a:solidFill>
                <a:effectLst/>
                <a:uLnTx/>
                <a:uFillTx/>
                <a:ea typeface="ＭＳ Ｐゴシック" pitchFamily="34" charset="-128"/>
                <a:cs typeface="Calibri" panose="020F0502020204030204" pitchFamily="34" charset="0"/>
              </a:rPr>
              <a:t>a</a:t>
            </a:r>
          </a:p>
          <a:p>
            <a:pPr marL="182880" marR="0" lvl="0" indent="-182880" algn="l" defTabSz="1219170" rtl="0" eaLnBrk="1" fontAlgn="auto" latinLnBrk="0" hangingPunct="1">
              <a:lnSpc>
                <a:spcPct val="90000"/>
              </a:lnSpc>
              <a:spcBef>
                <a:spcPts val="0"/>
              </a:spcBef>
              <a:spcAft>
                <a:spcPts val="400"/>
              </a:spcAft>
              <a:buClr>
                <a:srgbClr val="595454"/>
              </a:buClr>
              <a:buSzTx/>
              <a:buFont typeface="Arial" panose="020B0604020202020204" pitchFamily="34" charset="0"/>
              <a:buChar char="•"/>
              <a:tabLst/>
              <a:defRPr/>
            </a:pPr>
            <a:r>
              <a:rPr kumimoji="0" lang="en-US" sz="1400" b="0" i="0" u="none" strike="noStrike" kern="1200" cap="none" spc="0" normalizeH="0" baseline="0" dirty="0">
                <a:ln>
                  <a:noFill/>
                </a:ln>
                <a:solidFill>
                  <a:schemeClr val="tx1"/>
                </a:solidFill>
                <a:effectLst/>
                <a:uLnTx/>
                <a:uFillTx/>
                <a:ea typeface="ＭＳ Ｐゴシック" pitchFamily="34" charset="-128"/>
                <a:cs typeface="Calibri" panose="020F0502020204030204" pitchFamily="34" charset="0"/>
              </a:rPr>
              <a:t>PD at or within 60 days of last antimyeloma therapy (or documented PD at any time if CAR T-cell therapy </a:t>
            </a:r>
            <a:r>
              <a:rPr kumimoji="0" lang="en-US" sz="1400" b="0" i="0" u="none" strike="noStrike" kern="1200" cap="none" spc="0" normalizeH="0" baseline="0" dirty="0">
                <a:ln>
                  <a:noFill/>
                </a:ln>
                <a:solidFill>
                  <a:srgbClr val="595454"/>
                </a:solidFill>
                <a:effectLst/>
                <a:uLnTx/>
                <a:uFillTx/>
                <a:ea typeface="ＭＳ Ｐゴシック" pitchFamily="34" charset="-128"/>
                <a:cs typeface="Calibri" panose="020F0502020204030204" pitchFamily="34" charset="0"/>
              </a:rPr>
              <a:t>was </a:t>
            </a:r>
            <a:r>
              <a:rPr lang="en-US" sz="1400" dirty="0">
                <a:solidFill>
                  <a:srgbClr val="595454"/>
                </a:solidFill>
                <a:ea typeface="ＭＳ Ｐゴシック" pitchFamily="34" charset="-128"/>
                <a:cs typeface="Calibri" panose="020F0502020204030204" pitchFamily="34" charset="0"/>
              </a:rPr>
              <a:t>the </a:t>
            </a:r>
            <a:r>
              <a:rPr kumimoji="0" lang="en-US" sz="1400" b="0" i="0" u="none" strike="noStrike" kern="1200" cap="none" spc="0" normalizeH="0" baseline="0" dirty="0">
                <a:ln>
                  <a:noFill/>
                </a:ln>
                <a:solidFill>
                  <a:srgbClr val="595454"/>
                </a:solidFill>
                <a:effectLst/>
                <a:uLnTx/>
                <a:uFillTx/>
                <a:ea typeface="ＭＳ Ｐゴシック" pitchFamily="34" charset="-128"/>
                <a:cs typeface="Calibri" panose="020F0502020204030204" pitchFamily="34" charset="0"/>
              </a:rPr>
              <a:t>last therapy)</a:t>
            </a:r>
            <a:endParaRPr lang="en-US" sz="1400" dirty="0">
              <a:solidFill>
                <a:srgbClr val="595454"/>
              </a:solidFill>
              <a:ea typeface="ＭＳ Ｐゴシック" pitchFamily="34" charset="-128"/>
              <a:cs typeface="Calibri" panose="020F0502020204030204" pitchFamily="34" charset="0"/>
            </a:endParaRPr>
          </a:p>
        </p:txBody>
      </p:sp>
      <p:sp>
        <p:nvSpPr>
          <p:cNvPr id="9" name="Rectangle 8">
            <a:extLst>
              <a:ext uri="{FF2B5EF4-FFF2-40B4-BE49-F238E27FC236}">
                <a16:creationId xmlns:a16="http://schemas.microsoft.com/office/drawing/2014/main" id="{CE5A125F-A041-4BAE-8140-01B4EA14C263}"/>
              </a:ext>
            </a:extLst>
          </p:cNvPr>
          <p:cNvSpPr/>
          <p:nvPr/>
        </p:nvSpPr>
        <p:spPr>
          <a:xfrm>
            <a:off x="8826333" y="3662493"/>
            <a:ext cx="2657749" cy="2004605"/>
          </a:xfrm>
          <a:prstGeom prst="rect">
            <a:avLst/>
          </a:prstGeom>
          <a:solidFill>
            <a:schemeClr val="bg1">
              <a:lumMod val="95000"/>
            </a:schemeClr>
          </a:solidFill>
          <a:ln w="3175">
            <a:solidFill>
              <a:srgbClr val="595454"/>
            </a:solidFill>
          </a:ln>
        </p:spPr>
        <p:style>
          <a:lnRef idx="2">
            <a:schemeClr val="accent1">
              <a:shade val="50000"/>
            </a:schemeClr>
          </a:lnRef>
          <a:fillRef idx="1">
            <a:schemeClr val="accent1"/>
          </a:fillRef>
          <a:effectRef idx="0">
            <a:schemeClr val="accent1"/>
          </a:effectRef>
          <a:fontRef idx="minor">
            <a:schemeClr val="lt1"/>
          </a:fontRef>
        </p:style>
        <p:txBody>
          <a:bodyPr lIns="121920" tIns="45720" rIns="91440" rtlCol="0" anchor="t" anchorCtr="0"/>
          <a:lstStyle/>
          <a:p>
            <a:pPr marL="182880" lvl="0" indent="-182880">
              <a:spcAft>
                <a:spcPts val="600"/>
              </a:spcAft>
              <a:buFont typeface="Arial" panose="020B0604020202020204" pitchFamily="34" charset="0"/>
              <a:buChar char="•"/>
              <a:defRPr/>
            </a:pPr>
            <a:r>
              <a:rPr kumimoji="0" lang="en-US" sz="1400" b="1" i="0" u="none" strike="noStrike" kern="1200" cap="none" spc="0" normalizeH="0" baseline="0" dirty="0">
                <a:ln>
                  <a:noFill/>
                </a:ln>
                <a:solidFill>
                  <a:srgbClr val="595454"/>
                </a:solidFill>
                <a:effectLst/>
                <a:uLnTx/>
                <a:uFillTx/>
                <a:cs typeface="Calibri" panose="020F0502020204030204" pitchFamily="34" charset="0"/>
              </a:rPr>
              <a:t>Primary: </a:t>
            </a:r>
            <a:r>
              <a:rPr kumimoji="0" lang="en-US" sz="1400" i="0" u="none" strike="noStrike" kern="1200" cap="none" spc="0" normalizeH="0" baseline="0" dirty="0">
                <a:ln>
                  <a:noFill/>
                </a:ln>
                <a:solidFill>
                  <a:srgbClr val="595454"/>
                </a:solidFill>
                <a:effectLst/>
                <a:uLnTx/>
                <a:uFillTx/>
                <a:cs typeface="Calibri" panose="020F0502020204030204" pitchFamily="34" charset="0"/>
              </a:rPr>
              <a:t>efficacy (ORR)</a:t>
            </a:r>
          </a:p>
          <a:p>
            <a:pPr marL="182880" lvl="0" indent="-182880">
              <a:spcAft>
                <a:spcPts val="600"/>
              </a:spcAft>
              <a:buFont typeface="Arial" panose="020B0604020202020204" pitchFamily="34" charset="0"/>
              <a:buChar char="•"/>
              <a:defRPr/>
            </a:pPr>
            <a:r>
              <a:rPr kumimoji="0" lang="en-US" sz="1400" b="1" i="0" u="none" strike="noStrike" kern="1200" cap="none" spc="0" normalizeH="0" baseline="0" dirty="0">
                <a:ln>
                  <a:noFill/>
                </a:ln>
                <a:solidFill>
                  <a:srgbClr val="595454"/>
                </a:solidFill>
                <a:effectLst/>
                <a:uLnTx/>
                <a:uFillTx/>
                <a:cs typeface="Calibri" panose="020F0502020204030204" pitchFamily="34" charset="0"/>
              </a:rPr>
              <a:t>Secondary: </a:t>
            </a:r>
            <a:r>
              <a:rPr lang="en-US" sz="1400" dirty="0">
                <a:solidFill>
                  <a:srgbClr val="595454"/>
                </a:solidFill>
                <a:cs typeface="Calibri" panose="020F0502020204030204" pitchFamily="34" charset="0"/>
              </a:rPr>
              <a:t>safety and </a:t>
            </a:r>
            <a:r>
              <a:rPr kumimoji="0" lang="en-US" sz="1400" b="0" i="0" u="none" strike="noStrike" kern="1200" cap="none" spc="0" normalizeH="0" baseline="0" dirty="0">
                <a:ln>
                  <a:noFill/>
                </a:ln>
                <a:solidFill>
                  <a:srgbClr val="595454"/>
                </a:solidFill>
                <a:effectLst/>
                <a:uLnTx/>
                <a:uFillTx/>
                <a:cs typeface="Calibri" panose="020F0502020204030204" pitchFamily="34" charset="0"/>
              </a:rPr>
              <a:t>additional efficacy parameters (such as DOR and PFS)</a:t>
            </a:r>
          </a:p>
          <a:p>
            <a:pPr marL="182880" marR="0" lvl="0" indent="-182880" algn="l" defTabSz="1219170" rtl="0" eaLnBrk="1" fontAlgn="auto" latinLnBrk="0" hangingPunct="1">
              <a:spcBef>
                <a:spcPts val="0"/>
              </a:spcBef>
              <a:spcAft>
                <a:spcPts val="600"/>
              </a:spcAft>
              <a:buClrTx/>
              <a:buSzTx/>
              <a:buFont typeface="Arial" panose="020B0604020202020204" pitchFamily="34" charset="0"/>
              <a:buChar char="•"/>
              <a:tabLst/>
              <a:defRPr/>
            </a:pPr>
            <a:r>
              <a:rPr lang="en-US" sz="1400" b="1" dirty="0">
                <a:solidFill>
                  <a:srgbClr val="595454"/>
                </a:solidFill>
                <a:cs typeface="Calibri" panose="020F0502020204030204" pitchFamily="34" charset="0"/>
              </a:rPr>
              <a:t>Exploratory: </a:t>
            </a:r>
            <a:r>
              <a:rPr lang="en-US" sz="1400" dirty="0">
                <a:solidFill>
                  <a:srgbClr val="595454"/>
                </a:solidFill>
                <a:cs typeface="Calibri" panose="020F0502020204030204" pitchFamily="34" charset="0"/>
              </a:rPr>
              <a:t>pharmacodynamic</a:t>
            </a:r>
            <a:r>
              <a:rPr lang="en-US" sz="1400" strike="sngStrike" dirty="0">
                <a:solidFill>
                  <a:srgbClr val="FF0000"/>
                </a:solidFill>
                <a:cs typeface="Calibri" panose="020F0502020204030204" pitchFamily="34" charset="0"/>
              </a:rPr>
              <a:t> </a:t>
            </a:r>
            <a:r>
              <a:rPr lang="en-US" sz="1400" dirty="0">
                <a:solidFill>
                  <a:srgbClr val="595454"/>
                </a:solidFill>
                <a:cs typeface="Calibri" panose="020F0502020204030204" pitchFamily="34" charset="0"/>
              </a:rPr>
              <a:t>assessments</a:t>
            </a:r>
            <a:endParaRPr kumimoji="0" lang="en-US" sz="1400" i="0" u="none" strike="sngStrike" kern="1200" cap="none" spc="0" normalizeH="0" baseline="0" dirty="0">
              <a:ln>
                <a:noFill/>
              </a:ln>
              <a:solidFill>
                <a:srgbClr val="FF0000"/>
              </a:solidFill>
              <a:effectLst/>
              <a:uLnTx/>
              <a:uFillTx/>
              <a:cs typeface="Calibri" panose="020F0502020204030204" pitchFamily="34" charset="0"/>
            </a:endParaRPr>
          </a:p>
        </p:txBody>
      </p:sp>
      <p:sp>
        <p:nvSpPr>
          <p:cNvPr id="10" name="Rectangle 9">
            <a:extLst>
              <a:ext uri="{FF2B5EF4-FFF2-40B4-BE49-F238E27FC236}">
                <a16:creationId xmlns:a16="http://schemas.microsoft.com/office/drawing/2014/main" id="{C43DF062-64A9-4B33-B506-58494557F6A0}"/>
              </a:ext>
            </a:extLst>
          </p:cNvPr>
          <p:cNvSpPr/>
          <p:nvPr/>
        </p:nvSpPr>
        <p:spPr>
          <a:xfrm>
            <a:off x="4741418" y="3963045"/>
            <a:ext cx="2791076" cy="1671040"/>
          </a:xfrm>
          <a:prstGeom prst="rect">
            <a:avLst/>
          </a:prstGeom>
          <a:solidFill>
            <a:srgbClr val="009FBA"/>
          </a:solidFill>
          <a:ln w="3175" cap="flat" cmpd="sng" algn="ctr">
            <a:solidFill>
              <a:schemeClr val="accent2">
                <a:lumMod val="50000"/>
              </a:schemeClr>
            </a:solidFill>
            <a:prstDash val="solid"/>
          </a:ln>
          <a:effectLst/>
        </p:spPr>
        <p:txBody>
          <a:bodyPr rIns="45720" rtlCol="0" anchor="t"/>
          <a:lstStyle/>
          <a:p>
            <a:pPr marL="0" marR="0" lvl="0" indent="0" algn="ctr" defTabSz="1219170" eaLnBrk="1" fontAlgn="auto" latinLnBrk="0" hangingPunct="1">
              <a:lnSpc>
                <a:spcPct val="100000"/>
              </a:lnSpc>
              <a:spcBef>
                <a:spcPts val="600"/>
              </a:spcBef>
              <a:spcAft>
                <a:spcPts val="600"/>
              </a:spcAft>
              <a:buClrTx/>
              <a:buSzTx/>
              <a:buFontTx/>
              <a:buNone/>
              <a:tabLst/>
              <a:defRPr/>
            </a:pPr>
            <a:r>
              <a:rPr kumimoji="0" lang="en-US" sz="1600" b="0" i="0" u="none" strike="noStrike" kern="0" cap="none" spc="0" normalizeH="0" baseline="0" dirty="0">
                <a:ln>
                  <a:noFill/>
                </a:ln>
                <a:solidFill>
                  <a:schemeClr val="bg1"/>
                </a:solidFill>
                <a:effectLst/>
                <a:uLnTx/>
                <a:uFillTx/>
              </a:rPr>
              <a:t>IBER + DEX</a:t>
            </a:r>
          </a:p>
          <a:p>
            <a:pPr marL="0" marR="0" lvl="0" indent="0" defTabSz="121917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dirty="0">
                <a:ln>
                  <a:noFill/>
                </a:ln>
                <a:solidFill>
                  <a:schemeClr val="bg1"/>
                </a:solidFill>
                <a:effectLst/>
                <a:uLnTx/>
                <a:uFillTx/>
              </a:rPr>
              <a:t>IBER (oral): </a:t>
            </a:r>
            <a:r>
              <a:rPr kumimoji="0" lang="en-US" sz="1400" i="0" u="none" strike="noStrike" kern="0" cap="none" spc="0" normalizeH="0" dirty="0">
                <a:ln>
                  <a:noFill/>
                </a:ln>
                <a:solidFill>
                  <a:schemeClr val="bg1"/>
                </a:solidFill>
                <a:effectLst/>
                <a:uLnTx/>
                <a:uFillTx/>
              </a:rPr>
              <a:t>1.6 mg on days 1–21</a:t>
            </a:r>
          </a:p>
          <a:p>
            <a:pPr marL="0" marR="0" lvl="0" indent="0" defTabSz="1219170" eaLnBrk="1" fontAlgn="auto" latinLnBrk="0" hangingPunct="1">
              <a:lnSpc>
                <a:spcPct val="100000"/>
              </a:lnSpc>
              <a:spcBef>
                <a:spcPts val="0"/>
              </a:spcBef>
              <a:spcAft>
                <a:spcPts val="600"/>
              </a:spcAft>
              <a:buClrTx/>
              <a:buSzTx/>
              <a:buFontTx/>
              <a:buNone/>
              <a:tabLst/>
              <a:defRPr/>
            </a:pPr>
            <a:r>
              <a:rPr lang="en-US" sz="1400" b="1" kern="0" dirty="0">
                <a:solidFill>
                  <a:schemeClr val="bg1"/>
                </a:solidFill>
              </a:rPr>
              <a:t>DEX (oral): </a:t>
            </a:r>
            <a:r>
              <a:rPr lang="en-US" sz="1400" kern="0" dirty="0">
                <a:solidFill>
                  <a:schemeClr val="bg1"/>
                </a:solidFill>
              </a:rPr>
              <a:t>40 </a:t>
            </a:r>
            <a:r>
              <a:rPr lang="en-US" sz="1400" kern="0" dirty="0" err="1">
                <a:solidFill>
                  <a:schemeClr val="bg1"/>
                </a:solidFill>
              </a:rPr>
              <a:t>mg</a:t>
            </a:r>
            <a:r>
              <a:rPr lang="en-US" sz="1400" kern="0" baseline="30000" dirty="0" err="1">
                <a:solidFill>
                  <a:schemeClr val="bg1"/>
                </a:solidFill>
              </a:rPr>
              <a:t>b</a:t>
            </a:r>
            <a:r>
              <a:rPr lang="en-US" sz="1400" kern="0" dirty="0">
                <a:solidFill>
                  <a:schemeClr val="bg1"/>
                </a:solidFill>
              </a:rPr>
              <a:t> on days 1, 8, 15, 22</a:t>
            </a:r>
            <a:endParaRPr kumimoji="0" lang="en-US" sz="1400" i="0" u="none" strike="noStrike" kern="0" cap="none" spc="0" normalizeH="0" dirty="0">
              <a:ln>
                <a:noFill/>
              </a:ln>
              <a:solidFill>
                <a:schemeClr val="bg1"/>
              </a:solidFill>
              <a:effectLst/>
              <a:uLnTx/>
              <a:uFillTx/>
            </a:endParaRPr>
          </a:p>
          <a:p>
            <a:pPr marL="0" marR="0" lvl="0" indent="0" algn="ctr" defTabSz="1219170" eaLnBrk="1" fontAlgn="auto" latinLnBrk="0" hangingPunct="1">
              <a:lnSpc>
                <a:spcPct val="100000"/>
              </a:lnSpc>
              <a:spcBef>
                <a:spcPts val="0"/>
              </a:spcBef>
              <a:spcAft>
                <a:spcPts val="0"/>
              </a:spcAft>
              <a:buClrTx/>
              <a:buSzTx/>
              <a:buFontTx/>
              <a:buNone/>
              <a:tabLst/>
              <a:defRPr/>
            </a:pPr>
            <a:r>
              <a:rPr lang="en-US" sz="1400" kern="0" dirty="0">
                <a:solidFill>
                  <a:schemeClr val="bg1"/>
                </a:solidFill>
              </a:rPr>
              <a:t>28-day cycles</a:t>
            </a:r>
            <a:endParaRPr kumimoji="0" lang="en-US" sz="1400" i="0" u="none" strike="noStrike" kern="0" cap="none" spc="0" normalizeH="0" dirty="0">
              <a:ln>
                <a:noFill/>
              </a:ln>
              <a:solidFill>
                <a:schemeClr val="bg1"/>
              </a:solidFill>
              <a:effectLst/>
              <a:uLnTx/>
              <a:uFillTx/>
            </a:endParaRPr>
          </a:p>
        </p:txBody>
      </p:sp>
      <p:sp>
        <p:nvSpPr>
          <p:cNvPr id="11" name="Arrow: Right 10">
            <a:extLst>
              <a:ext uri="{FF2B5EF4-FFF2-40B4-BE49-F238E27FC236}">
                <a16:creationId xmlns:a16="http://schemas.microsoft.com/office/drawing/2014/main" id="{AFDCFDC9-4FAC-4EB6-813A-B90C16FA6D1F}"/>
              </a:ext>
            </a:extLst>
          </p:cNvPr>
          <p:cNvSpPr/>
          <p:nvPr/>
        </p:nvSpPr>
        <p:spPr>
          <a:xfrm>
            <a:off x="3726195" y="4406663"/>
            <a:ext cx="807384" cy="516265"/>
          </a:xfrm>
          <a:prstGeom prst="rightArrow">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Arrow: Right 11">
            <a:extLst>
              <a:ext uri="{FF2B5EF4-FFF2-40B4-BE49-F238E27FC236}">
                <a16:creationId xmlns:a16="http://schemas.microsoft.com/office/drawing/2014/main" id="{CAA39FB2-EDCA-4CC1-8AB2-2E7A887E206A}"/>
              </a:ext>
            </a:extLst>
          </p:cNvPr>
          <p:cNvSpPr/>
          <p:nvPr/>
        </p:nvSpPr>
        <p:spPr>
          <a:xfrm>
            <a:off x="7791809" y="4406663"/>
            <a:ext cx="807384" cy="516265"/>
          </a:xfrm>
          <a:prstGeom prst="rightArrow">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a:extLst>
              <a:ext uri="{FF2B5EF4-FFF2-40B4-BE49-F238E27FC236}">
                <a16:creationId xmlns:a16="http://schemas.microsoft.com/office/drawing/2014/main" id="{DC53C7C8-81BD-49FF-B406-869454EC3AEF}"/>
              </a:ext>
            </a:extLst>
          </p:cNvPr>
          <p:cNvSpPr txBox="1"/>
          <p:nvPr/>
        </p:nvSpPr>
        <p:spPr>
          <a:xfrm>
            <a:off x="602535" y="3227332"/>
            <a:ext cx="2925828" cy="338554"/>
          </a:xfrm>
          <a:prstGeom prst="rect">
            <a:avLst/>
          </a:prstGeom>
          <a:noFill/>
        </p:spPr>
        <p:txBody>
          <a:bodyPr wrap="square">
            <a:spAutoFit/>
          </a:bodyPr>
          <a:lstStyle/>
          <a:p>
            <a:pPr marL="0" marR="0" lvl="0" indent="0" algn="ctr" defTabSz="1219170" rtl="0" eaLnBrk="1" fontAlgn="auto" latinLnBrk="0" hangingPunct="1">
              <a:lnSpc>
                <a:spcPct val="100000"/>
              </a:lnSpc>
              <a:spcBef>
                <a:spcPts val="0"/>
              </a:spcBef>
              <a:spcAft>
                <a:spcPts val="800"/>
              </a:spcAft>
              <a:buClrTx/>
              <a:buSzTx/>
              <a:buFontTx/>
              <a:buNone/>
              <a:tabLst/>
              <a:defRPr/>
            </a:pPr>
            <a:r>
              <a:rPr kumimoji="0" lang="en-US" sz="1600" b="1" i="0" u="none" strike="noStrike" kern="1200" cap="none" spc="0" normalizeH="0" baseline="0" dirty="0">
                <a:ln>
                  <a:noFill/>
                </a:ln>
                <a:solidFill>
                  <a:srgbClr val="595454"/>
                </a:solidFill>
                <a:effectLst/>
                <a:uLnTx/>
                <a:uFillTx/>
                <a:ea typeface="+mn-ea"/>
                <a:cs typeface="Calibri" panose="020F0502020204030204" pitchFamily="34" charset="0"/>
              </a:rPr>
              <a:t>Key eligibility criteria</a:t>
            </a:r>
          </a:p>
        </p:txBody>
      </p:sp>
      <p:sp>
        <p:nvSpPr>
          <p:cNvPr id="14" name="TextBox 13">
            <a:extLst>
              <a:ext uri="{FF2B5EF4-FFF2-40B4-BE49-F238E27FC236}">
                <a16:creationId xmlns:a16="http://schemas.microsoft.com/office/drawing/2014/main" id="{81B53739-AE10-4A21-888B-689680698A47}"/>
              </a:ext>
            </a:extLst>
          </p:cNvPr>
          <p:cNvSpPr txBox="1"/>
          <p:nvPr/>
        </p:nvSpPr>
        <p:spPr>
          <a:xfrm>
            <a:off x="8826333" y="3227332"/>
            <a:ext cx="2657749" cy="338554"/>
          </a:xfrm>
          <a:prstGeom prst="rect">
            <a:avLst/>
          </a:prstGeom>
          <a:noFill/>
        </p:spPr>
        <p:txBody>
          <a:bodyPr wrap="square">
            <a:spAutoFit/>
          </a:bodyPr>
          <a:lstStyle/>
          <a:p>
            <a:pPr marL="0" marR="0" lvl="0" indent="0" algn="ctr" defTabSz="1219170" rtl="0" eaLnBrk="1" fontAlgn="auto" latinLnBrk="0" hangingPunct="1">
              <a:lnSpc>
                <a:spcPct val="100000"/>
              </a:lnSpc>
              <a:spcBef>
                <a:spcPts val="0"/>
              </a:spcBef>
              <a:spcAft>
                <a:spcPts val="800"/>
              </a:spcAft>
              <a:buClrTx/>
              <a:buSzTx/>
              <a:buFontTx/>
              <a:buNone/>
              <a:tabLst/>
              <a:defRPr/>
            </a:pPr>
            <a:r>
              <a:rPr kumimoji="0" lang="en-US" sz="1600" b="1" i="0" u="none" strike="noStrike" kern="1200" cap="none" spc="0" normalizeH="0" baseline="0" dirty="0">
                <a:ln>
                  <a:noFill/>
                </a:ln>
                <a:solidFill>
                  <a:srgbClr val="595454"/>
                </a:solidFill>
                <a:effectLst/>
                <a:uLnTx/>
                <a:uFillTx/>
                <a:ea typeface="+mn-ea"/>
                <a:cs typeface="Calibri" panose="020F0502020204030204" pitchFamily="34" charset="0"/>
              </a:rPr>
              <a:t>Endpoints</a:t>
            </a:r>
          </a:p>
        </p:txBody>
      </p:sp>
      <p:sp>
        <p:nvSpPr>
          <p:cNvPr id="15" name="TextBox 14">
            <a:extLst>
              <a:ext uri="{FF2B5EF4-FFF2-40B4-BE49-F238E27FC236}">
                <a16:creationId xmlns:a16="http://schemas.microsoft.com/office/drawing/2014/main" id="{A388596A-B8F7-4B9A-8C68-BD589E3CAD3B}"/>
              </a:ext>
            </a:extLst>
          </p:cNvPr>
          <p:cNvSpPr txBox="1"/>
          <p:nvPr/>
        </p:nvSpPr>
        <p:spPr>
          <a:xfrm>
            <a:off x="4753775" y="3227332"/>
            <a:ext cx="2791076" cy="338554"/>
          </a:xfrm>
          <a:prstGeom prst="rect">
            <a:avLst/>
          </a:prstGeom>
          <a:noFill/>
        </p:spPr>
        <p:txBody>
          <a:bodyPr wrap="square">
            <a:spAutoFit/>
          </a:bodyPr>
          <a:lstStyle/>
          <a:p>
            <a:pPr marL="0" marR="0" lvl="0" indent="0" algn="ctr" defTabSz="1219170" rtl="0" eaLnBrk="1" fontAlgn="auto" latinLnBrk="0" hangingPunct="1">
              <a:lnSpc>
                <a:spcPct val="100000"/>
              </a:lnSpc>
              <a:spcBef>
                <a:spcPts val="0"/>
              </a:spcBef>
              <a:spcAft>
                <a:spcPts val="800"/>
              </a:spcAft>
              <a:buClrTx/>
              <a:buSzTx/>
              <a:buFontTx/>
              <a:buNone/>
              <a:tabLst/>
              <a:defRPr/>
            </a:pPr>
            <a:r>
              <a:rPr kumimoji="0" lang="en-US" sz="1600" b="1" i="0" u="none" strike="noStrike" kern="1200" cap="none" spc="0" normalizeH="0" baseline="0" dirty="0">
                <a:ln>
                  <a:noFill/>
                </a:ln>
                <a:solidFill>
                  <a:srgbClr val="595454"/>
                </a:solidFill>
                <a:effectLst/>
                <a:uLnTx/>
                <a:uFillTx/>
                <a:ea typeface="+mn-ea"/>
                <a:cs typeface="Calibri" panose="020F0502020204030204" pitchFamily="34" charset="0"/>
              </a:rPr>
              <a:t>Treatments</a:t>
            </a:r>
          </a:p>
        </p:txBody>
      </p:sp>
      <p:sp>
        <p:nvSpPr>
          <p:cNvPr id="17" name="Footer Placeholder 16">
            <a:extLst>
              <a:ext uri="{FF2B5EF4-FFF2-40B4-BE49-F238E27FC236}">
                <a16:creationId xmlns:a16="http://schemas.microsoft.com/office/drawing/2014/main" id="{0850B295-B815-0C01-3279-91C61D89EF60}"/>
              </a:ext>
            </a:extLst>
          </p:cNvPr>
          <p:cNvSpPr>
            <a:spLocks noGrp="1"/>
          </p:cNvSpPr>
          <p:nvPr>
            <p:ph type="ftr" sz="quarter" idx="3"/>
          </p:nvPr>
        </p:nvSpPr>
        <p:spPr/>
        <p:txBody>
          <a:bodyPr/>
          <a:lstStyle/>
          <a:p>
            <a:r>
              <a:rPr lang="en-US" sz="1000" baseline="30000" dirty="0" err="1"/>
              <a:t>a</a:t>
            </a:r>
            <a:r>
              <a:rPr lang="en-US" sz="1000" dirty="0" err="1"/>
              <a:t>Including</a:t>
            </a:r>
            <a:r>
              <a:rPr lang="en-US" sz="1000" dirty="0"/>
              <a:t> LEN or POM, a PI, an anti-CD38 </a:t>
            </a:r>
            <a:r>
              <a:rPr lang="en-US" sz="1000" dirty="0" err="1"/>
              <a:t>mAb</a:t>
            </a:r>
            <a:r>
              <a:rPr lang="en-US" sz="1000" dirty="0"/>
              <a:t>, and an anti-BCMA therapy; </a:t>
            </a:r>
            <a:r>
              <a:rPr lang="en-US" sz="1000" baseline="30000" dirty="0"/>
              <a:t>b</a:t>
            </a:r>
            <a:r>
              <a:rPr lang="en-US" sz="1000" dirty="0"/>
              <a:t>20 mg if &gt; 75 years of age. </a:t>
            </a:r>
            <a:br>
              <a:rPr lang="en-US" sz="1000" dirty="0"/>
            </a:br>
            <a:r>
              <a:rPr lang="en-US" sz="1000" dirty="0"/>
              <a:t>CAR, chimeric antigen receptor; </a:t>
            </a:r>
            <a:r>
              <a:rPr lang="en-US" sz="1000" dirty="0" err="1"/>
              <a:t>DOR</a:t>
            </a:r>
            <a:r>
              <a:rPr lang="en-US" sz="1000" dirty="0"/>
              <a:t>, duration of response; LEN, lenalidomide; PD, progressive disease; </a:t>
            </a:r>
            <a:r>
              <a:rPr lang="en-US" sz="1000" dirty="0" err="1"/>
              <a:t>PFS</a:t>
            </a:r>
            <a:r>
              <a:rPr lang="en-US" sz="1000" dirty="0"/>
              <a:t>, progression-free survival; POM, pomalidomide.</a:t>
            </a:r>
          </a:p>
        </p:txBody>
      </p:sp>
      <p:sp>
        <p:nvSpPr>
          <p:cNvPr id="19" name="Content Placeholder 18">
            <a:extLst>
              <a:ext uri="{FF2B5EF4-FFF2-40B4-BE49-F238E27FC236}">
                <a16:creationId xmlns:a16="http://schemas.microsoft.com/office/drawing/2014/main" id="{94F731C3-3361-9C4B-9D58-78656DFC6798}"/>
              </a:ext>
            </a:extLst>
          </p:cNvPr>
          <p:cNvSpPr>
            <a:spLocks noGrp="1"/>
          </p:cNvSpPr>
          <p:nvPr>
            <p:ph idx="1"/>
          </p:nvPr>
        </p:nvSpPr>
        <p:spPr/>
        <p:txBody>
          <a:bodyPr>
            <a:normAutofit/>
          </a:bodyPr>
          <a:lstStyle/>
          <a:p>
            <a:r>
              <a:rPr lang="en-US" sz="2000" dirty="0"/>
              <a:t>Patients in Cohort I (N = 41) received </a:t>
            </a:r>
            <a:r>
              <a:rPr lang="en-US" sz="2000" dirty="0" err="1"/>
              <a:t>IBER</a:t>
            </a:r>
            <a:r>
              <a:rPr lang="en-US" sz="2000" dirty="0"/>
              <a:t> orally at 1.6 mg on days 1-21 of each cycle, in combination with weekly DEX </a:t>
            </a:r>
          </a:p>
          <a:p>
            <a:r>
              <a:rPr lang="en-US" sz="2000" dirty="0"/>
              <a:t>Pharmacodynamic analysis included peripheral blood immunophenotyping of T-cells and NK cells from patients </a:t>
            </a:r>
          </a:p>
        </p:txBody>
      </p:sp>
      <p:sp>
        <p:nvSpPr>
          <p:cNvPr id="3" name="Rectangle 2">
            <a:extLst>
              <a:ext uri="{FF2B5EF4-FFF2-40B4-BE49-F238E27FC236}">
                <a16:creationId xmlns:a16="http://schemas.microsoft.com/office/drawing/2014/main" id="{709B2E9A-0108-AD1A-348B-118AF6AF1D4C}"/>
              </a:ext>
            </a:extLst>
          </p:cNvPr>
          <p:cNvSpPr/>
          <p:nvPr/>
        </p:nvSpPr>
        <p:spPr>
          <a:xfrm>
            <a:off x="8687766" y="3179204"/>
            <a:ext cx="2949595" cy="2644079"/>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36470716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99505"/>
            <a:ext cx="10744200" cy="931463"/>
          </a:xfrm>
        </p:spPr>
        <p:txBody>
          <a:bodyPr>
            <a:normAutofit/>
          </a:bodyPr>
          <a:lstStyle/>
          <a:p>
            <a:r>
              <a:rPr lang="en-US" sz="2400" dirty="0"/>
              <a:t>Baseline Characteristics </a:t>
            </a:r>
            <a:br>
              <a:rPr lang="en-US" sz="2400" dirty="0"/>
            </a:br>
            <a:r>
              <a:rPr lang="en-US" sz="2400" dirty="0"/>
              <a:t>Cohort I (anti-BCMA-exposed cohort)</a:t>
            </a:r>
          </a:p>
        </p:txBody>
      </p:sp>
      <p:graphicFrame>
        <p:nvGraphicFramePr>
          <p:cNvPr id="6" name="Table 5">
            <a:extLst>
              <a:ext uri="{FF2B5EF4-FFF2-40B4-BE49-F238E27FC236}">
                <a16:creationId xmlns:a16="http://schemas.microsoft.com/office/drawing/2014/main" id="{18C3B06B-140A-4CE6-8520-19D966A3D73D}"/>
              </a:ext>
            </a:extLst>
          </p:cNvPr>
          <p:cNvGraphicFramePr>
            <a:graphicFrameLocks noGrp="1"/>
          </p:cNvGraphicFramePr>
          <p:nvPr>
            <p:extLst>
              <p:ext uri="{D42A27DB-BD31-4B8C-83A1-F6EECF244321}">
                <p14:modId xmlns:p14="http://schemas.microsoft.com/office/powerpoint/2010/main" val="624794310"/>
              </p:ext>
            </p:extLst>
          </p:nvPr>
        </p:nvGraphicFramePr>
        <p:xfrm>
          <a:off x="1859355" y="1332971"/>
          <a:ext cx="8497353" cy="4584131"/>
        </p:xfrm>
        <a:graphic>
          <a:graphicData uri="http://schemas.openxmlformats.org/drawingml/2006/table">
            <a:tbl>
              <a:tblPr firstRow="1">
                <a:tableStyleId>{793D81CF-94F2-401A-BA57-92F5A7B2D0C5}</a:tableStyleId>
              </a:tblPr>
              <a:tblGrid>
                <a:gridCol w="5635790">
                  <a:extLst>
                    <a:ext uri="{9D8B030D-6E8A-4147-A177-3AD203B41FA5}">
                      <a16:colId xmlns:a16="http://schemas.microsoft.com/office/drawing/2014/main" val="20000"/>
                    </a:ext>
                  </a:extLst>
                </a:gridCol>
                <a:gridCol w="2861563">
                  <a:extLst>
                    <a:ext uri="{9D8B030D-6E8A-4147-A177-3AD203B41FA5}">
                      <a16:colId xmlns:a16="http://schemas.microsoft.com/office/drawing/2014/main" val="20001"/>
                    </a:ext>
                  </a:extLst>
                </a:gridCol>
              </a:tblGrid>
              <a:tr h="403930">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indent="0" algn="l">
                        <a:lnSpc>
                          <a:spcPct val="100000"/>
                        </a:lnSpc>
                        <a:spcBef>
                          <a:spcPts val="0"/>
                        </a:spcBef>
                        <a:spcAft>
                          <a:spcPts val="200"/>
                        </a:spcAft>
                        <a:tabLst/>
                      </a:pPr>
                      <a:r>
                        <a:rPr lang="en-US" sz="1400" b="1" kern="1200" noProof="0" dirty="0">
                          <a:solidFill>
                            <a:srgbClr val="595454"/>
                          </a:solidFill>
                          <a:latin typeface="+mn-lt"/>
                          <a:ea typeface="+mn-ea"/>
                          <a:cs typeface="+mn-cs"/>
                        </a:rPr>
                        <a:t>Characteristic</a:t>
                      </a:r>
                      <a:r>
                        <a:rPr lang="en-US" sz="1400" b="1" kern="1200" baseline="30000" noProof="0" dirty="0">
                          <a:solidFill>
                            <a:schemeClr val="tx1"/>
                          </a:solidFill>
                          <a:latin typeface="+mn-lt"/>
                          <a:ea typeface="+mn-ea"/>
                          <a:cs typeface="+mn-cs"/>
                        </a:rPr>
                        <a:t>a</a:t>
                      </a:r>
                      <a:endParaRPr lang="en-US" sz="1400" b="1" baseline="30000" noProof="0" dirty="0">
                        <a:solidFill>
                          <a:srgbClr val="595454"/>
                        </a:solidFill>
                        <a:latin typeface="+mn-lt"/>
                        <a:ea typeface="MS Mincho"/>
                        <a:cs typeface="Times New Roman"/>
                      </a:endParaRPr>
                    </a:p>
                  </a:txBody>
                  <a:tcPr marL="121888" marR="121888" marT="45708" marB="457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EE7E7"/>
                    </a:solid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marR="0" lvl="0" indent="0" algn="ctr" defTabSz="1219170" rtl="0" eaLnBrk="1" fontAlgn="auto" latinLnBrk="0" hangingPunct="1">
                        <a:lnSpc>
                          <a:spcPct val="100000"/>
                        </a:lnSpc>
                        <a:spcBef>
                          <a:spcPts val="0"/>
                        </a:spcBef>
                        <a:spcAft>
                          <a:spcPts val="200"/>
                        </a:spcAft>
                        <a:buClrTx/>
                        <a:buSzTx/>
                        <a:buFontTx/>
                        <a:buNone/>
                        <a:tabLst/>
                        <a:defRPr/>
                      </a:pPr>
                      <a:r>
                        <a:rPr kumimoji="0" lang="en-US" sz="1400" b="1" i="0" u="none" strike="noStrike" kern="1200" cap="none" spc="0" normalizeH="0" baseline="0" noProof="0" dirty="0">
                          <a:ln>
                            <a:noFill/>
                          </a:ln>
                          <a:solidFill>
                            <a:srgbClr val="595454"/>
                          </a:solidFill>
                          <a:effectLst/>
                          <a:uLnTx/>
                          <a:uFillTx/>
                          <a:latin typeface="+mn-lt"/>
                          <a:ea typeface="+mn-ea"/>
                          <a:cs typeface="+mn-cs"/>
                        </a:rPr>
                        <a:t>Anti-BCMA-exposed cohort</a:t>
                      </a:r>
                    </a:p>
                    <a:p>
                      <a:pPr marL="0" marR="0" lvl="0" indent="0" algn="ctr" defTabSz="1219170" rtl="0" eaLnBrk="1" fontAlgn="auto" latinLnBrk="0" hangingPunct="1">
                        <a:lnSpc>
                          <a:spcPct val="100000"/>
                        </a:lnSpc>
                        <a:spcBef>
                          <a:spcPts val="0"/>
                        </a:spcBef>
                        <a:spcAft>
                          <a:spcPts val="200"/>
                        </a:spcAft>
                        <a:buClrTx/>
                        <a:buSzTx/>
                        <a:buFontTx/>
                        <a:buNone/>
                        <a:tabLst/>
                        <a:defRPr/>
                      </a:pPr>
                      <a:r>
                        <a:rPr kumimoji="0" lang="en-US" sz="1400" b="1" i="0" u="none" strike="noStrike" kern="1200" cap="none" spc="0" normalizeH="0" baseline="0" noProof="0" dirty="0">
                          <a:ln>
                            <a:noFill/>
                          </a:ln>
                          <a:solidFill>
                            <a:srgbClr val="595454"/>
                          </a:solidFill>
                          <a:effectLst/>
                          <a:uLnTx/>
                          <a:uFillTx/>
                          <a:latin typeface="+mn-lt"/>
                          <a:ea typeface="+mn-ea"/>
                          <a:cs typeface="+mn-cs"/>
                        </a:rPr>
                        <a:t>IBER + DEX (N = 41)</a:t>
                      </a:r>
                    </a:p>
                  </a:txBody>
                  <a:tcPr marL="121888" marR="121888" marT="45708" marB="4570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EE7E7"/>
                    </a:solidFill>
                  </a:tcPr>
                </a:tc>
                <a:extLst>
                  <a:ext uri="{0D108BD9-81ED-4DB2-BD59-A6C34878D82A}">
                    <a16:rowId xmlns:a16="http://schemas.microsoft.com/office/drawing/2014/main" val="10000"/>
                  </a:ext>
                </a:extLst>
              </a:tr>
              <a:tr h="310815">
                <a:tc>
                  <a:txBody>
                    <a:bodyPr/>
                    <a:lstStyle/>
                    <a:p>
                      <a:pPr marL="0" indent="0">
                        <a:lnSpc>
                          <a:spcPct val="100000"/>
                        </a:lnSpc>
                        <a:spcBef>
                          <a:spcPts val="0"/>
                        </a:spcBef>
                        <a:spcAft>
                          <a:spcPts val="0"/>
                        </a:spcAft>
                        <a:tabLst/>
                      </a:pPr>
                      <a:r>
                        <a:rPr lang="en-US" sz="1400" b="1" kern="1200" noProof="0" dirty="0">
                          <a:solidFill>
                            <a:schemeClr val="tx1"/>
                          </a:solidFill>
                          <a:latin typeface="+mn-lt"/>
                          <a:ea typeface="+mn-ea"/>
                          <a:cs typeface="+mn-cs"/>
                        </a:rPr>
                        <a:t>Age, median (range), years</a:t>
                      </a:r>
                    </a:p>
                  </a:txBody>
                  <a:tcPr marL="121920" marR="12192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kern="1200" noProof="0" dirty="0">
                          <a:solidFill>
                            <a:srgbClr val="595454"/>
                          </a:solidFill>
                          <a:effectLst/>
                          <a:latin typeface="+mn-lt"/>
                          <a:ea typeface="+mn-ea"/>
                          <a:cs typeface="+mn-cs"/>
                        </a:rPr>
                        <a:t>65 (50–78)</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41473420"/>
                  </a:ext>
                </a:extLst>
              </a:tr>
              <a:tr h="310815">
                <a:tc>
                  <a:txBody>
                    <a:bodyPr/>
                    <a:lstStyle/>
                    <a:p>
                      <a:pPr marL="0" indent="0" algn="l" defTabSz="1218895" rtl="0" eaLnBrk="1" latinLnBrk="0" hangingPunct="1">
                        <a:lnSpc>
                          <a:spcPct val="100000"/>
                        </a:lnSpc>
                        <a:spcBef>
                          <a:spcPts val="0"/>
                        </a:spcBef>
                        <a:spcAft>
                          <a:spcPts val="200"/>
                        </a:spcAft>
                        <a:tabLst/>
                      </a:pPr>
                      <a:r>
                        <a:rPr lang="en-US" sz="1400" b="1" kern="1200" noProof="0" dirty="0">
                          <a:solidFill>
                            <a:schemeClr val="tx1"/>
                          </a:solidFill>
                          <a:latin typeface="+mn-lt"/>
                          <a:ea typeface="+mn-ea"/>
                          <a:cs typeface="+mn-cs"/>
                        </a:rPr>
                        <a:t>Sex, female, n (%)</a:t>
                      </a:r>
                    </a:p>
                  </a:txBody>
                  <a:tcPr marL="121920" marR="12192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kern="1200" noProof="0" dirty="0">
                          <a:solidFill>
                            <a:srgbClr val="595454"/>
                          </a:solidFill>
                          <a:effectLst/>
                          <a:latin typeface="+mn-lt"/>
                          <a:ea typeface="+mn-ea"/>
                          <a:cs typeface="+mn-cs"/>
                        </a:rPr>
                        <a:t>21 (51.2)</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09868732"/>
                  </a:ext>
                </a:extLst>
              </a:tr>
              <a:tr h="310815">
                <a:tc>
                  <a:txBody>
                    <a:bodyPr/>
                    <a:lstStyle/>
                    <a:p>
                      <a:pPr marL="0" indent="0" algn="l" defTabSz="1218895" rtl="0" eaLnBrk="1" latinLnBrk="0" hangingPunct="1">
                        <a:lnSpc>
                          <a:spcPct val="100000"/>
                        </a:lnSpc>
                        <a:spcBef>
                          <a:spcPts val="0"/>
                        </a:spcBef>
                        <a:spcAft>
                          <a:spcPts val="200"/>
                        </a:spcAft>
                        <a:tabLst/>
                      </a:pPr>
                      <a:r>
                        <a:rPr lang="en-US" sz="1400" b="1" kern="1200" noProof="0" dirty="0">
                          <a:solidFill>
                            <a:schemeClr val="tx1"/>
                          </a:solidFill>
                          <a:latin typeface="+mn-lt"/>
                          <a:ea typeface="+mn-ea"/>
                          <a:cs typeface="+mn-cs"/>
                        </a:rPr>
                        <a:t>Time since initial diagnosis, median (range), years</a:t>
                      </a:r>
                    </a:p>
                  </a:txBody>
                  <a:tcPr marL="121920" marR="12192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kern="1200" noProof="0" dirty="0">
                          <a:solidFill>
                            <a:srgbClr val="595454"/>
                          </a:solidFill>
                          <a:effectLst/>
                          <a:latin typeface="+mn-lt"/>
                          <a:ea typeface="+mn-ea"/>
                          <a:cs typeface="+mn-cs"/>
                        </a:rPr>
                        <a:t>8.1 (0.6–24.8)</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11097598"/>
                  </a:ext>
                </a:extLst>
              </a:tr>
              <a:tr h="310815">
                <a:tc>
                  <a:txBody>
                    <a:bodyPr/>
                    <a:lstStyle/>
                    <a:p>
                      <a:pPr marL="0" indent="0" algn="l" defTabSz="1218895" rtl="0" eaLnBrk="1" latinLnBrk="0" hangingPunct="1">
                        <a:lnSpc>
                          <a:spcPct val="100000"/>
                        </a:lnSpc>
                        <a:spcBef>
                          <a:spcPts val="0"/>
                        </a:spcBef>
                        <a:spcAft>
                          <a:spcPts val="200"/>
                        </a:spcAft>
                        <a:tabLst/>
                      </a:pPr>
                      <a:r>
                        <a:rPr lang="en-US" sz="1400" b="1" kern="1200" noProof="0" dirty="0">
                          <a:solidFill>
                            <a:schemeClr val="tx1"/>
                          </a:solidFill>
                          <a:latin typeface="+mn-lt"/>
                          <a:ea typeface="+mn-ea"/>
                          <a:cs typeface="+mn-cs"/>
                        </a:rPr>
                        <a:t>ECOG PS score, n (%)</a:t>
                      </a:r>
                    </a:p>
                  </a:txBody>
                  <a:tcPr marL="121920" marR="12192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lnSpc>
                          <a:spcPct val="100000"/>
                        </a:lnSpc>
                        <a:spcBef>
                          <a:spcPts val="0"/>
                        </a:spcBef>
                        <a:spcAft>
                          <a:spcPts val="0"/>
                        </a:spcAft>
                      </a:pPr>
                      <a:endParaRPr lang="en-US" sz="1400" b="0" kern="1200" noProof="0" dirty="0">
                        <a:solidFill>
                          <a:srgbClr val="595454"/>
                        </a:solidFill>
                        <a:effectLst/>
                        <a:latin typeface="+mn-lt"/>
                        <a:ea typeface="+mn-ea"/>
                        <a:cs typeface="+mn-cs"/>
                      </a:endParaRP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539578261"/>
                  </a:ext>
                </a:extLst>
              </a:tr>
              <a:tr h="310815">
                <a:tc>
                  <a:txBody>
                    <a:bodyPr/>
                    <a:lstStyle/>
                    <a:p>
                      <a:pPr marL="174625" marR="0" lvl="1" indent="0" algn="just">
                        <a:lnSpc>
                          <a:spcPct val="100000"/>
                        </a:lnSpc>
                        <a:spcBef>
                          <a:spcPts val="300"/>
                        </a:spcBef>
                        <a:spcAft>
                          <a:spcPts val="300"/>
                        </a:spcAft>
                      </a:pPr>
                      <a:r>
                        <a:rPr lang="en-US" sz="1400" b="0" kern="1200" noProof="0" dirty="0">
                          <a:solidFill>
                            <a:schemeClr val="tx1"/>
                          </a:solidFill>
                          <a:latin typeface="+mn-lt"/>
                          <a:ea typeface="+mn-ea"/>
                          <a:cs typeface="+mn-cs"/>
                        </a:rPr>
                        <a:t>0</a:t>
                      </a:r>
                    </a:p>
                  </a:txBody>
                  <a:tcPr marL="122400" marR="12240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kern="1200" noProof="0" dirty="0">
                          <a:solidFill>
                            <a:srgbClr val="595454"/>
                          </a:solidFill>
                          <a:effectLst/>
                          <a:latin typeface="+mn-lt"/>
                          <a:ea typeface="+mn-ea"/>
                          <a:cs typeface="+mn-cs"/>
                        </a:rPr>
                        <a:t>10 (24.4)</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2891575553"/>
                  </a:ext>
                </a:extLst>
              </a:tr>
              <a:tr h="310815">
                <a:tc>
                  <a:txBody>
                    <a:bodyPr/>
                    <a:lstStyle/>
                    <a:p>
                      <a:pPr marL="268288" marR="0" lvl="1" indent="-93663" algn="just">
                        <a:lnSpc>
                          <a:spcPct val="100000"/>
                        </a:lnSpc>
                        <a:spcBef>
                          <a:spcPts val="300"/>
                        </a:spcBef>
                        <a:spcAft>
                          <a:spcPts val="300"/>
                        </a:spcAft>
                      </a:pPr>
                      <a:r>
                        <a:rPr lang="en-US" sz="1400" b="0" kern="1200" noProof="0" dirty="0">
                          <a:solidFill>
                            <a:schemeClr val="tx1"/>
                          </a:solidFill>
                          <a:latin typeface="+mn-lt"/>
                          <a:ea typeface="+mn-ea"/>
                          <a:cs typeface="+mn-cs"/>
                        </a:rPr>
                        <a:t>1</a:t>
                      </a:r>
                    </a:p>
                  </a:txBody>
                  <a:tcPr marL="122400" marR="12240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kern="1200" noProof="0" dirty="0">
                          <a:solidFill>
                            <a:srgbClr val="595454"/>
                          </a:solidFill>
                          <a:effectLst/>
                          <a:latin typeface="+mn-lt"/>
                          <a:ea typeface="+mn-ea"/>
                          <a:cs typeface="+mn-cs"/>
                        </a:rPr>
                        <a:t>28 (68.3)</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9422451"/>
                  </a:ext>
                </a:extLst>
              </a:tr>
              <a:tr h="310815">
                <a:tc>
                  <a:txBody>
                    <a:bodyPr/>
                    <a:lstStyle/>
                    <a:p>
                      <a:pPr marL="268288" marR="0" lvl="1" indent="-93663" algn="just">
                        <a:lnSpc>
                          <a:spcPct val="100000"/>
                        </a:lnSpc>
                        <a:spcBef>
                          <a:spcPts val="300"/>
                        </a:spcBef>
                        <a:spcAft>
                          <a:spcPts val="300"/>
                        </a:spcAft>
                      </a:pPr>
                      <a:r>
                        <a:rPr lang="en-US" sz="1400" b="0" kern="1200" noProof="0" dirty="0">
                          <a:solidFill>
                            <a:schemeClr val="tx1"/>
                          </a:solidFill>
                          <a:latin typeface="+mn-lt"/>
                          <a:ea typeface="+mn-ea"/>
                          <a:cs typeface="+mn-cs"/>
                        </a:rPr>
                        <a:t>2</a:t>
                      </a:r>
                    </a:p>
                  </a:txBody>
                  <a:tcPr marL="122400" marR="12240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kern="1200" noProof="0" dirty="0">
                          <a:solidFill>
                            <a:srgbClr val="595454"/>
                          </a:solidFill>
                          <a:effectLst/>
                          <a:latin typeface="+mn-lt"/>
                          <a:ea typeface="+mn-ea"/>
                          <a:cs typeface="+mn-cs"/>
                        </a:rPr>
                        <a:t>3 (7.3)</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89313263"/>
                  </a:ext>
                </a:extLst>
              </a:tr>
              <a:tr h="310815">
                <a:tc>
                  <a:txBody>
                    <a:bodyPr/>
                    <a:lstStyle/>
                    <a:p>
                      <a:pPr marL="0" marR="0" algn="just">
                        <a:lnSpc>
                          <a:spcPct val="100000"/>
                        </a:lnSpc>
                        <a:spcBef>
                          <a:spcPts val="300"/>
                        </a:spcBef>
                        <a:spcAft>
                          <a:spcPts val="300"/>
                        </a:spcAft>
                      </a:pPr>
                      <a:r>
                        <a:rPr lang="en-US" sz="1400" b="1" kern="1200" noProof="0" dirty="0">
                          <a:solidFill>
                            <a:schemeClr val="tx1"/>
                          </a:solidFill>
                          <a:latin typeface="+mn-lt"/>
                          <a:ea typeface="+mn-ea"/>
                          <a:cs typeface="+mn-cs"/>
                        </a:rPr>
                        <a:t>ISS stage at study entry,</a:t>
                      </a:r>
                      <a:r>
                        <a:rPr lang="en-US" sz="1400" b="1" kern="1200" baseline="30000" noProof="0" dirty="0">
                          <a:solidFill>
                            <a:schemeClr val="tx1"/>
                          </a:solidFill>
                          <a:latin typeface="+mn-lt"/>
                          <a:ea typeface="+mn-ea"/>
                          <a:cs typeface="+mn-cs"/>
                        </a:rPr>
                        <a:t>b</a:t>
                      </a:r>
                      <a:r>
                        <a:rPr lang="en-US" sz="1400" b="1" kern="1200" noProof="0" dirty="0">
                          <a:solidFill>
                            <a:schemeClr val="tx1"/>
                          </a:solidFill>
                          <a:latin typeface="+mn-lt"/>
                          <a:ea typeface="+mn-ea"/>
                          <a:cs typeface="+mn-cs"/>
                        </a:rPr>
                        <a:t> n (%)</a:t>
                      </a:r>
                    </a:p>
                  </a:txBody>
                  <a:tcPr marL="122400" marR="12240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lnSpc>
                          <a:spcPct val="100000"/>
                        </a:lnSpc>
                        <a:spcBef>
                          <a:spcPts val="0"/>
                        </a:spcBef>
                        <a:spcAft>
                          <a:spcPts val="0"/>
                        </a:spcAft>
                      </a:pPr>
                      <a:endParaRPr lang="en-US" sz="1400" b="0" kern="1200" noProof="0" dirty="0">
                        <a:solidFill>
                          <a:srgbClr val="595454"/>
                        </a:solidFill>
                        <a:effectLst/>
                        <a:latin typeface="+mn-lt"/>
                        <a:ea typeface="+mn-ea"/>
                        <a:cs typeface="+mn-cs"/>
                      </a:endParaRP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2200646861"/>
                  </a:ext>
                </a:extLst>
              </a:tr>
              <a:tr h="310815">
                <a:tc>
                  <a:txBody>
                    <a:bodyPr/>
                    <a:lstStyle/>
                    <a:p>
                      <a:pPr marL="268288" marR="0" lvl="1" indent="-93663" algn="just">
                        <a:lnSpc>
                          <a:spcPct val="100000"/>
                        </a:lnSpc>
                        <a:spcBef>
                          <a:spcPts val="300"/>
                        </a:spcBef>
                        <a:spcAft>
                          <a:spcPts val="300"/>
                        </a:spcAft>
                      </a:pPr>
                      <a:r>
                        <a:rPr lang="en-US" sz="1400" b="0" kern="1200" noProof="0" dirty="0">
                          <a:solidFill>
                            <a:schemeClr val="tx1"/>
                          </a:solidFill>
                          <a:latin typeface="+mn-lt"/>
                          <a:ea typeface="+mn-ea"/>
                          <a:cs typeface="+mn-cs"/>
                        </a:rPr>
                        <a:t>I</a:t>
                      </a:r>
                    </a:p>
                  </a:txBody>
                  <a:tcPr marL="122400" marR="12240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kern="1200" noProof="0" dirty="0">
                          <a:solidFill>
                            <a:srgbClr val="595454"/>
                          </a:solidFill>
                          <a:effectLst/>
                          <a:latin typeface="+mn-lt"/>
                          <a:ea typeface="+mn-ea"/>
                          <a:cs typeface="+mn-cs"/>
                        </a:rPr>
                        <a:t>24 (58.5)</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4127298372"/>
                  </a:ext>
                </a:extLst>
              </a:tr>
              <a:tr h="310815">
                <a:tc>
                  <a:txBody>
                    <a:bodyPr/>
                    <a:lstStyle/>
                    <a:p>
                      <a:pPr marL="268288" marR="0" lvl="1" indent="-93663" algn="just">
                        <a:lnSpc>
                          <a:spcPct val="100000"/>
                        </a:lnSpc>
                        <a:spcBef>
                          <a:spcPts val="300"/>
                        </a:spcBef>
                        <a:spcAft>
                          <a:spcPts val="300"/>
                        </a:spcAft>
                      </a:pPr>
                      <a:r>
                        <a:rPr lang="en-US" sz="1400" b="0" kern="1200" noProof="0" dirty="0">
                          <a:solidFill>
                            <a:schemeClr val="tx1"/>
                          </a:solidFill>
                          <a:latin typeface="+mn-lt"/>
                          <a:ea typeface="+mn-ea"/>
                          <a:cs typeface="+mn-cs"/>
                        </a:rPr>
                        <a:t>II</a:t>
                      </a:r>
                    </a:p>
                  </a:txBody>
                  <a:tcPr marL="122400" marR="12240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kern="1200" noProof="0" dirty="0">
                          <a:solidFill>
                            <a:srgbClr val="595454"/>
                          </a:solidFill>
                          <a:effectLst/>
                          <a:latin typeface="+mn-lt"/>
                          <a:ea typeface="+mn-ea"/>
                          <a:cs typeface="+mn-cs"/>
                        </a:rPr>
                        <a:t>9 (22.0)</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576943649"/>
                  </a:ext>
                </a:extLst>
              </a:tr>
              <a:tr h="310815">
                <a:tc>
                  <a:txBody>
                    <a:bodyPr/>
                    <a:lstStyle/>
                    <a:p>
                      <a:pPr marL="174625" marR="0" lvl="1" indent="-174625" algn="just">
                        <a:lnSpc>
                          <a:spcPct val="100000"/>
                        </a:lnSpc>
                        <a:spcBef>
                          <a:spcPts val="300"/>
                        </a:spcBef>
                        <a:spcAft>
                          <a:spcPts val="300"/>
                        </a:spcAft>
                      </a:pPr>
                      <a:r>
                        <a:rPr lang="en-US" sz="1400" b="0" kern="1200" noProof="0" dirty="0">
                          <a:solidFill>
                            <a:schemeClr val="tx1"/>
                          </a:solidFill>
                          <a:latin typeface="+mn-lt"/>
                          <a:ea typeface="+mn-ea"/>
                          <a:cs typeface="+mn-cs"/>
                        </a:rPr>
                        <a:t>	III</a:t>
                      </a:r>
                    </a:p>
                  </a:txBody>
                  <a:tcPr marL="122400" marR="12240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kern="1200" noProof="0" dirty="0">
                          <a:solidFill>
                            <a:srgbClr val="595454"/>
                          </a:solidFill>
                          <a:effectLst/>
                          <a:latin typeface="+mn-lt"/>
                          <a:ea typeface="+mn-ea"/>
                          <a:cs typeface="+mn-cs"/>
                        </a:rPr>
                        <a:t>7 (17.1)</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11893590"/>
                  </a:ext>
                </a:extLst>
              </a:tr>
              <a:tr h="310815">
                <a:tc>
                  <a:txBody>
                    <a:bodyPr/>
                    <a:lstStyle/>
                    <a:p>
                      <a:pPr marL="0" marR="0" algn="just">
                        <a:lnSpc>
                          <a:spcPct val="100000"/>
                        </a:lnSpc>
                        <a:spcBef>
                          <a:spcPts val="300"/>
                        </a:spcBef>
                        <a:spcAft>
                          <a:spcPts val="300"/>
                        </a:spcAft>
                      </a:pPr>
                      <a:r>
                        <a:rPr lang="en-US" sz="1400" b="1" kern="1200" noProof="0" dirty="0">
                          <a:solidFill>
                            <a:schemeClr val="tx1"/>
                          </a:solidFill>
                          <a:latin typeface="+mn-lt"/>
                          <a:ea typeface="+mn-ea"/>
                          <a:cs typeface="+mn-cs"/>
                        </a:rPr>
                        <a:t>Presence of extramedullary plasmacytoma, n (%)</a:t>
                      </a:r>
                    </a:p>
                  </a:txBody>
                  <a:tcPr marL="122400" marR="12240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kern="1200" noProof="0" dirty="0">
                          <a:solidFill>
                            <a:srgbClr val="595454"/>
                          </a:solidFill>
                          <a:effectLst/>
                          <a:latin typeface="+mn-lt"/>
                          <a:ea typeface="+mn-ea"/>
                          <a:cs typeface="+mn-cs"/>
                        </a:rPr>
                        <a:t>8 (19.5)</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3"/>
                  </a:ext>
                </a:extLst>
              </a:tr>
              <a:tr h="310815">
                <a:tc>
                  <a:txBody>
                    <a:bodyPr/>
                    <a:lstStyle/>
                    <a:p>
                      <a:pPr marL="0" marR="0" algn="just">
                        <a:lnSpc>
                          <a:spcPct val="100000"/>
                        </a:lnSpc>
                        <a:spcBef>
                          <a:spcPts val="300"/>
                        </a:spcBef>
                        <a:spcAft>
                          <a:spcPts val="300"/>
                        </a:spcAft>
                      </a:pPr>
                      <a:r>
                        <a:rPr lang="en-US" sz="1400" b="1" kern="1200" noProof="0" dirty="0">
                          <a:solidFill>
                            <a:schemeClr val="tx1"/>
                          </a:solidFill>
                          <a:latin typeface="+mn-lt"/>
                          <a:ea typeface="+mn-ea"/>
                          <a:cs typeface="+mn-cs"/>
                        </a:rPr>
                        <a:t>High-risk cytogenetics,</a:t>
                      </a:r>
                      <a:r>
                        <a:rPr lang="en-US" sz="1400" b="1" kern="1200" baseline="30000" noProof="0" dirty="0">
                          <a:solidFill>
                            <a:schemeClr val="tx1"/>
                          </a:solidFill>
                          <a:latin typeface="+mn-lt"/>
                          <a:ea typeface="+mn-ea"/>
                          <a:cs typeface="+mn-cs"/>
                        </a:rPr>
                        <a:t>c</a:t>
                      </a:r>
                      <a:r>
                        <a:rPr lang="en-US" sz="1400" b="1" kern="1200" noProof="0" dirty="0">
                          <a:solidFill>
                            <a:schemeClr val="tx1"/>
                          </a:solidFill>
                          <a:latin typeface="+mn-lt"/>
                          <a:ea typeface="+mn-ea"/>
                          <a:cs typeface="+mn-cs"/>
                        </a:rPr>
                        <a:t> n (%)</a:t>
                      </a:r>
                    </a:p>
                  </a:txBody>
                  <a:tcPr marL="122400" marT="24384" marB="243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kern="1200" noProof="0" dirty="0">
                          <a:solidFill>
                            <a:srgbClr val="595454"/>
                          </a:solidFill>
                          <a:effectLst/>
                          <a:latin typeface="+mn-lt"/>
                          <a:ea typeface="+mn-ea"/>
                          <a:cs typeface="+mn-cs"/>
                        </a:rPr>
                        <a:t>14 (34.1)</a:t>
                      </a:r>
                      <a:r>
                        <a:rPr lang="en-US" sz="1400" b="0" kern="1200" baseline="30000" noProof="0" dirty="0">
                          <a:solidFill>
                            <a:srgbClr val="595454"/>
                          </a:solidFill>
                          <a:effectLst/>
                          <a:latin typeface="+mn-lt"/>
                          <a:ea typeface="+mn-ea"/>
                          <a:cs typeface="+mn-cs"/>
                        </a:rPr>
                        <a:t>d</a:t>
                      </a:r>
                    </a:p>
                  </a:txBody>
                  <a:tcPr marL="97367" marR="973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4"/>
                  </a:ext>
                </a:extLst>
              </a:tr>
            </a:tbl>
          </a:graphicData>
        </a:graphic>
      </p:graphicFrame>
      <p:sp>
        <p:nvSpPr>
          <p:cNvPr id="5" name="Text Placeholder 8">
            <a:extLst>
              <a:ext uri="{FF2B5EF4-FFF2-40B4-BE49-F238E27FC236}">
                <a16:creationId xmlns:a16="http://schemas.microsoft.com/office/drawing/2014/main" id="{35CADC9B-CA95-4114-F0BC-16CE13223461}"/>
              </a:ext>
            </a:extLst>
          </p:cNvPr>
          <p:cNvSpPr txBox="1">
            <a:spLocks/>
          </p:cNvSpPr>
          <p:nvPr/>
        </p:nvSpPr>
        <p:spPr>
          <a:xfrm>
            <a:off x="347223" y="7454610"/>
            <a:ext cx="11268953" cy="516192"/>
          </a:xfrm>
          <a:prstGeom prst="rect">
            <a:avLst/>
          </a:prstGeom>
        </p:spPr>
        <p:txBody>
          <a:bodyPr vert="horz" wrap="square" lIns="126000" tIns="54000" rIns="91440" bIns="45720" rtlCol="0" anchor="b">
            <a:spAutoFit/>
          </a:bodyPr>
          <a:lstStyle>
            <a:lvl1pPr marL="0" indent="0" algn="l" defTabSz="1219170" rtl="0" eaLnBrk="1" latinLnBrk="0" hangingPunct="1">
              <a:lnSpc>
                <a:spcPct val="90000"/>
              </a:lnSpc>
              <a:spcBef>
                <a:spcPts val="400"/>
              </a:spcBef>
              <a:spcAft>
                <a:spcPts val="0"/>
              </a:spcAft>
              <a:buClr>
                <a:schemeClr val="tx2"/>
              </a:buClr>
              <a:buFont typeface="Arial" panose="020B0604020202020204" pitchFamily="34" charset="0"/>
              <a:buNone/>
              <a:defRPr sz="1067" b="0" kern="1200">
                <a:solidFill>
                  <a:schemeClr val="tx1"/>
                </a:solidFill>
                <a:latin typeface="+mn-lt"/>
                <a:ea typeface="+mn-ea"/>
                <a:cs typeface="+mn-cs"/>
              </a:defRPr>
            </a:lvl1pPr>
            <a:lvl2pPr marL="219075" indent="-219075" algn="l" defTabSz="1219170" rtl="0" eaLnBrk="1" latinLnBrk="0" hangingPunct="1">
              <a:lnSpc>
                <a:spcPct val="90000"/>
              </a:lnSpc>
              <a:spcBef>
                <a:spcPts val="0"/>
              </a:spcBef>
              <a:spcAft>
                <a:spcPts val="600"/>
              </a:spcAft>
              <a:buClr>
                <a:schemeClr val="tx2"/>
              </a:buClr>
              <a:buFont typeface="Arial" panose="020B0604020202020204" pitchFamily="34" charset="0"/>
              <a:buChar char="•"/>
              <a:defRPr sz="2000" kern="1200">
                <a:solidFill>
                  <a:schemeClr val="tx1"/>
                </a:solidFill>
                <a:latin typeface="Trebuchet MS" panose="020B0603020202020204" pitchFamily="34" charset="0"/>
                <a:ea typeface="+mn-ea"/>
                <a:cs typeface="Arial" panose="020B0604020202020204" pitchFamily="34" charset="0"/>
              </a:defRPr>
            </a:lvl2pPr>
            <a:lvl3pPr marL="484188" indent="-250825" algn="l" defTabSz="1219170" rtl="0" eaLnBrk="1" latinLnBrk="0" hangingPunct="1">
              <a:lnSpc>
                <a:spcPct val="90000"/>
              </a:lnSpc>
              <a:spcBef>
                <a:spcPts val="0"/>
              </a:spcBef>
              <a:spcAft>
                <a:spcPts val="600"/>
              </a:spcAft>
              <a:buClr>
                <a:schemeClr val="tx2"/>
              </a:buClr>
              <a:buFont typeface="Arial" panose="020B0604020202020204" pitchFamily="34" charset="0"/>
              <a:buChar char="–"/>
              <a:defRPr sz="1800" kern="1200">
                <a:solidFill>
                  <a:schemeClr val="tx1"/>
                </a:solidFill>
                <a:latin typeface="Trebuchet MS" panose="020B0603020202020204" pitchFamily="34" charset="0"/>
                <a:ea typeface="+mn-ea"/>
                <a:cs typeface="Arial" panose="020B0604020202020204" pitchFamily="34" charset="0"/>
              </a:defRPr>
            </a:lvl3pPr>
            <a:lvl4pPr marL="636588" indent="-161925" algn="l" defTabSz="1219170" rtl="0" eaLnBrk="1" latinLnBrk="0" hangingPunct="1">
              <a:lnSpc>
                <a:spcPct val="90000"/>
              </a:lnSpc>
              <a:spcBef>
                <a:spcPts val="0"/>
              </a:spcBef>
              <a:spcAft>
                <a:spcPts val="600"/>
              </a:spcAft>
              <a:buClr>
                <a:schemeClr val="tx2"/>
              </a:buClr>
              <a:buFont typeface="Arial" panose="020B0604020202020204" pitchFamily="34" charset="0"/>
              <a:buChar char="•"/>
              <a:defRPr sz="1600" kern="1200">
                <a:solidFill>
                  <a:schemeClr val="tx1"/>
                </a:solidFill>
                <a:latin typeface="Trebuchet MS" panose="020B0603020202020204" pitchFamily="34" charset="0"/>
                <a:ea typeface="+mn-ea"/>
                <a:cs typeface="Arial" panose="020B0604020202020204" pitchFamily="34" charset="0"/>
              </a:defRPr>
            </a:lvl4pPr>
            <a:lvl5pPr marL="833438" indent="-182563" algn="l" defTabSz="1219170" rtl="0" eaLnBrk="1" latinLnBrk="0" hangingPunct="1">
              <a:lnSpc>
                <a:spcPct val="90000"/>
              </a:lnSpc>
              <a:spcBef>
                <a:spcPts val="0"/>
              </a:spcBef>
              <a:spcAft>
                <a:spcPts val="600"/>
              </a:spcAft>
              <a:buClr>
                <a:schemeClr val="tx2"/>
              </a:buClr>
              <a:buFont typeface="Arial" panose="020B0604020202020204" pitchFamily="34" charset="0"/>
              <a:buChar char="–"/>
              <a:tabLst/>
              <a:defRPr sz="1400"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pPr>
              <a:lnSpc>
                <a:spcPct val="100000"/>
              </a:lnSpc>
              <a:spcBef>
                <a:spcPts val="0"/>
              </a:spcBef>
            </a:pPr>
            <a:r>
              <a:rPr lang="en-US" sz="900" baseline="30000" dirty="0">
                <a:solidFill>
                  <a:srgbClr val="595454"/>
                </a:solidFill>
              </a:rPr>
              <a:t>a</a:t>
            </a:r>
            <a:r>
              <a:rPr lang="en-US" sz="900" dirty="0">
                <a:solidFill>
                  <a:srgbClr val="595454"/>
                </a:solidFill>
              </a:rPr>
              <a:t>Data cutoff: August 1, 2022;</a:t>
            </a:r>
            <a:r>
              <a:rPr lang="en-US" sz="900" baseline="30000" dirty="0">
                <a:solidFill>
                  <a:srgbClr val="595454"/>
                </a:solidFill>
              </a:rPr>
              <a:t> b</a:t>
            </a:r>
            <a:r>
              <a:rPr lang="en-US" sz="900" dirty="0">
                <a:solidFill>
                  <a:srgbClr val="595454"/>
                </a:solidFill>
              </a:rPr>
              <a:t>1/41 </a:t>
            </a:r>
            <a:r>
              <a:rPr lang="en-US" sz="900" dirty="0"/>
              <a:t>patients were missing</a:t>
            </a:r>
            <a:r>
              <a:rPr lang="en-US" sz="900" dirty="0">
                <a:solidFill>
                  <a:srgbClr val="595454"/>
                </a:solidFill>
              </a:rPr>
              <a:t>; </a:t>
            </a:r>
            <a:r>
              <a:rPr lang="en-US" sz="900" baseline="30000" dirty="0">
                <a:solidFill>
                  <a:srgbClr val="595454"/>
                </a:solidFill>
              </a:rPr>
              <a:t>c</a:t>
            </a:r>
            <a:r>
              <a:rPr lang="en-US" sz="900" dirty="0">
                <a:solidFill>
                  <a:srgbClr val="595454"/>
                </a:solidFill>
              </a:rPr>
              <a:t>Defined as presence of del(17p), and/or t(4;14), and/or t(14;16), and/or 1q21; </a:t>
            </a:r>
            <a:r>
              <a:rPr lang="en-US" sz="900" baseline="30000" dirty="0">
                <a:solidFill>
                  <a:srgbClr val="595454"/>
                </a:solidFill>
              </a:rPr>
              <a:t>d</a:t>
            </a:r>
            <a:r>
              <a:rPr lang="en-US" sz="900" dirty="0">
                <a:solidFill>
                  <a:srgbClr val="595454"/>
                </a:solidFill>
              </a:rPr>
              <a:t>21/41 patients were not tested or not evaluable because of insufficient bone marrow </a:t>
            </a:r>
            <a:r>
              <a:rPr lang="en-US" sz="900" dirty="0"/>
              <a:t>aspirate material for complete cytogenetic analysis.</a:t>
            </a:r>
          </a:p>
          <a:p>
            <a:pPr>
              <a:lnSpc>
                <a:spcPct val="100000"/>
              </a:lnSpc>
              <a:spcBef>
                <a:spcPts val="0"/>
              </a:spcBef>
            </a:pPr>
            <a:r>
              <a:rPr lang="en-US" sz="900" dirty="0">
                <a:latin typeface="+mj-lt"/>
              </a:rPr>
              <a:t>ECOG, Eastern Cooperative Oncology Group; ISS, International Staging System; PS, performance status.</a:t>
            </a:r>
            <a:endParaRPr lang="en-US" sz="900" baseline="30000" dirty="0"/>
          </a:p>
        </p:txBody>
      </p:sp>
      <p:sp>
        <p:nvSpPr>
          <p:cNvPr id="7" name="Footer Placeholder 6">
            <a:extLst>
              <a:ext uri="{FF2B5EF4-FFF2-40B4-BE49-F238E27FC236}">
                <a16:creationId xmlns:a16="http://schemas.microsoft.com/office/drawing/2014/main" id="{39240210-9BDE-D7FD-9F2D-CA9104E13FC5}"/>
              </a:ext>
            </a:extLst>
          </p:cNvPr>
          <p:cNvSpPr>
            <a:spLocks noGrp="1"/>
          </p:cNvSpPr>
          <p:nvPr>
            <p:ph type="ftr" sz="quarter" idx="3"/>
          </p:nvPr>
        </p:nvSpPr>
        <p:spPr/>
        <p:txBody>
          <a:bodyPr/>
          <a:lstStyle/>
          <a:p>
            <a:r>
              <a:rPr lang="en-US" dirty="0" err="1"/>
              <a:t>aData</a:t>
            </a:r>
            <a:r>
              <a:rPr lang="en-US" dirty="0"/>
              <a:t> cutoff: August 1, 2022; b1/41 patients were missing; </a:t>
            </a:r>
            <a:r>
              <a:rPr lang="en-US" dirty="0" err="1"/>
              <a:t>cDefined</a:t>
            </a:r>
            <a:r>
              <a:rPr lang="en-US" dirty="0"/>
              <a:t> as presence of del(17p), and/or t(4;14), and/or t(14;16), and/or 1q21; d21/41 patients were not tested or not evaluable because of insufficient bone marrow aspirate material for complete cytogenetic analysis.</a:t>
            </a:r>
          </a:p>
          <a:p>
            <a:r>
              <a:rPr lang="en-US" dirty="0" err="1"/>
              <a:t>ECOG</a:t>
            </a:r>
            <a:r>
              <a:rPr lang="en-US" dirty="0"/>
              <a:t>, Eastern Cooperative Oncology Group; ISS, International Staging System; PS, performance status.</a:t>
            </a:r>
          </a:p>
        </p:txBody>
      </p:sp>
      <p:sp>
        <p:nvSpPr>
          <p:cNvPr id="8" name="Rectangle 7">
            <a:extLst>
              <a:ext uri="{FF2B5EF4-FFF2-40B4-BE49-F238E27FC236}">
                <a16:creationId xmlns:a16="http://schemas.microsoft.com/office/drawing/2014/main" id="{3633CAF9-9E40-8E3B-A4FF-1DB69D3C77AC}"/>
              </a:ext>
            </a:extLst>
          </p:cNvPr>
          <p:cNvSpPr/>
          <p:nvPr/>
        </p:nvSpPr>
        <p:spPr>
          <a:xfrm>
            <a:off x="1859355" y="1872490"/>
            <a:ext cx="8497353" cy="307677"/>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174724898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Hem-Onc 22">
  <a:themeElements>
    <a:clrScheme name="HemOnc 22 New New">
      <a:dk1>
        <a:srgbClr val="4D4D4D"/>
      </a:dk1>
      <a:lt1>
        <a:srgbClr val="FFFFFF"/>
      </a:lt1>
      <a:dk2>
        <a:srgbClr val="4D4D4D"/>
      </a:dk2>
      <a:lt2>
        <a:srgbClr val="FFFFFF"/>
      </a:lt2>
      <a:accent1>
        <a:srgbClr val="4A86D9"/>
      </a:accent1>
      <a:accent2>
        <a:srgbClr val="F7931E"/>
      </a:accent2>
      <a:accent3>
        <a:srgbClr val="DF504B"/>
      </a:accent3>
      <a:accent4>
        <a:srgbClr val="FF7F40"/>
      </a:accent4>
      <a:accent5>
        <a:srgbClr val="AD337F"/>
      </a:accent5>
      <a:accent6>
        <a:srgbClr val="35A696"/>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m-Onc 22" id="{E12A7785-9153-754E-BFF8-B70BEB47CB96}" vid="{C525A16D-7D79-E74D-B882-BC89E4B70CD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ustom 9">
    <a:dk1>
      <a:srgbClr val="595454"/>
    </a:dk1>
    <a:lt1>
      <a:srgbClr val="FFFFFF"/>
    </a:lt1>
    <a:dk2>
      <a:srgbClr val="595454"/>
    </a:dk2>
    <a:lt2>
      <a:srgbClr val="A69F9F"/>
    </a:lt2>
    <a:accent1>
      <a:srgbClr val="BE2BBB"/>
    </a:accent1>
    <a:accent2>
      <a:srgbClr val="33D6F1"/>
    </a:accent2>
    <a:accent3>
      <a:srgbClr val="59FFB9"/>
    </a:accent3>
    <a:accent4>
      <a:srgbClr val="FDA97D"/>
    </a:accent4>
    <a:accent5>
      <a:srgbClr val="FFD186"/>
    </a:accent5>
    <a:accent6>
      <a:srgbClr val="AE7A65"/>
    </a:accent6>
    <a:hlink>
      <a:srgbClr val="BE2BBB"/>
    </a:hlink>
    <a:folHlink>
      <a:srgbClr val="A69F9F"/>
    </a:folHlink>
  </a:clrScheme>
  <a:fontScheme name="Trebuchet MS">
    <a:majorFont>
      <a:latin typeface="Trebuchet MS" panose="020B0603020202020204"/>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Custom 9">
    <a:dk1>
      <a:srgbClr val="595454"/>
    </a:dk1>
    <a:lt1>
      <a:srgbClr val="FFFFFF"/>
    </a:lt1>
    <a:dk2>
      <a:srgbClr val="595454"/>
    </a:dk2>
    <a:lt2>
      <a:srgbClr val="A69F9F"/>
    </a:lt2>
    <a:accent1>
      <a:srgbClr val="BE2BBB"/>
    </a:accent1>
    <a:accent2>
      <a:srgbClr val="33D6F1"/>
    </a:accent2>
    <a:accent3>
      <a:srgbClr val="59FFB9"/>
    </a:accent3>
    <a:accent4>
      <a:srgbClr val="FDA97D"/>
    </a:accent4>
    <a:accent5>
      <a:srgbClr val="FFD186"/>
    </a:accent5>
    <a:accent6>
      <a:srgbClr val="AE7A65"/>
    </a:accent6>
    <a:hlink>
      <a:srgbClr val="BE2BBB"/>
    </a:hlink>
    <a:folHlink>
      <a:srgbClr val="A69F9F"/>
    </a:folHlink>
  </a:clrScheme>
  <a:fontScheme name="Trebuchet MS">
    <a:majorFont>
      <a:latin typeface="Trebuchet MS" panose="020B0603020202020204"/>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Custom 9">
    <a:dk1>
      <a:srgbClr val="595454"/>
    </a:dk1>
    <a:lt1>
      <a:srgbClr val="FFFFFF"/>
    </a:lt1>
    <a:dk2>
      <a:srgbClr val="595454"/>
    </a:dk2>
    <a:lt2>
      <a:srgbClr val="A69F9F"/>
    </a:lt2>
    <a:accent1>
      <a:srgbClr val="BE2BBB"/>
    </a:accent1>
    <a:accent2>
      <a:srgbClr val="33D6F1"/>
    </a:accent2>
    <a:accent3>
      <a:srgbClr val="59FFB9"/>
    </a:accent3>
    <a:accent4>
      <a:srgbClr val="FDA97D"/>
    </a:accent4>
    <a:accent5>
      <a:srgbClr val="FFD186"/>
    </a:accent5>
    <a:accent6>
      <a:srgbClr val="AE7A65"/>
    </a:accent6>
    <a:hlink>
      <a:srgbClr val="BE2BBB"/>
    </a:hlink>
    <a:folHlink>
      <a:srgbClr val="A69F9F"/>
    </a:folHlink>
  </a:clrScheme>
  <a:fontScheme name="Trebuchet MS">
    <a:majorFont>
      <a:latin typeface="Trebuchet MS" panose="020B0603020202020204"/>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Custom 9">
    <a:dk1>
      <a:srgbClr val="595454"/>
    </a:dk1>
    <a:lt1>
      <a:srgbClr val="FFFFFF"/>
    </a:lt1>
    <a:dk2>
      <a:srgbClr val="595454"/>
    </a:dk2>
    <a:lt2>
      <a:srgbClr val="A69F9F"/>
    </a:lt2>
    <a:accent1>
      <a:srgbClr val="BE2BBB"/>
    </a:accent1>
    <a:accent2>
      <a:srgbClr val="33D6F1"/>
    </a:accent2>
    <a:accent3>
      <a:srgbClr val="59FFB9"/>
    </a:accent3>
    <a:accent4>
      <a:srgbClr val="FDA97D"/>
    </a:accent4>
    <a:accent5>
      <a:srgbClr val="FFD186"/>
    </a:accent5>
    <a:accent6>
      <a:srgbClr val="AE7A65"/>
    </a:accent6>
    <a:hlink>
      <a:srgbClr val="BE2BBB"/>
    </a:hlink>
    <a:folHlink>
      <a:srgbClr val="A69F9F"/>
    </a:folHlink>
  </a:clrScheme>
  <a:fontScheme name="Trebuchet MS">
    <a:majorFont>
      <a:latin typeface="Trebuchet MS" panose="020B0603020202020204"/>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Hem-Onc 22</Template>
  <TotalTime>0</TotalTime>
  <Words>5709</Words>
  <Application>Microsoft Office PowerPoint</Application>
  <PresentationFormat>Widescreen</PresentationFormat>
  <Paragraphs>737</Paragraphs>
  <Slides>31</Slides>
  <Notes>30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Arial</vt:lpstr>
      <vt:lpstr>Calibri</vt:lpstr>
      <vt:lpstr>Trebuchet MS</vt:lpstr>
      <vt:lpstr>Hem-Onc 22</vt:lpstr>
      <vt:lpstr>Iberdomide in Combination with Dexamethasone in Relapsed/Refractory Multiple Myeloma: Results from the Anti-BCMA-Exposed Cohort of the CC-220-MM-001 Trial</vt:lpstr>
      <vt:lpstr>Disclaimer</vt:lpstr>
      <vt:lpstr>Introduction</vt:lpstr>
      <vt:lpstr>Introduction</vt:lpstr>
      <vt:lpstr>Methods</vt:lpstr>
      <vt:lpstr>Methods</vt:lpstr>
      <vt:lpstr>Methods</vt:lpstr>
      <vt:lpstr>Methods</vt:lpstr>
      <vt:lpstr>Baseline Characteristics  Cohort I (anti-BCMA-exposed cohort)</vt:lpstr>
      <vt:lpstr>Baseline Characteristics  Cohort I (anti-BCMA-exposed cohort)</vt:lpstr>
      <vt:lpstr>Baseline Characteristics  Cohort I (anti-BCMA-exposed cohort)</vt:lpstr>
      <vt:lpstr>Baseline Characteristics  Cohort I (anti-BCMA-exposed cohort)</vt:lpstr>
      <vt:lpstr>Prior Therapies Cohort I (anti-BCMA-exposed cohort)</vt:lpstr>
      <vt:lpstr>Prior Therapies Cohort I (anti-BCMA-exposed cohort)</vt:lpstr>
      <vt:lpstr>Prior Therapies Cohort I (anti-BCMA-exposed cohort)</vt:lpstr>
      <vt:lpstr>Refractory Status  Cohort I (anti-BCMA-exposed cohort)</vt:lpstr>
      <vt:lpstr>Refractory Status  Cohort I (anti-BCMA-exposed cohort)</vt:lpstr>
      <vt:lpstr>Refractory Status  Cohort I (anti-BCMA-exposed cohort)</vt:lpstr>
      <vt:lpstr>Refractory Status  Cohort I (anti-BCMA-exposed cohort)</vt:lpstr>
      <vt:lpstr>Refractory Status  Cohort I (anti-BCMA-exposed cohort)</vt:lpstr>
      <vt:lpstr>TEAEs  Cohort I (anti-BCMA-exposed cohort)</vt:lpstr>
      <vt:lpstr>TEAEs  Cohort I (anti-BCMA-exposed cohort)</vt:lpstr>
      <vt:lpstr>Response  Cohort I (anti-BCMA-exposed cohort)</vt:lpstr>
      <vt:lpstr>Response  Cohort I (anti-BCMA-exposed cohort)</vt:lpstr>
      <vt:lpstr>Response  Cohort I (anti-BCMA-exposed cohort)</vt:lpstr>
      <vt:lpstr>Response  Cohort I (anti-BCMA-exposed cohort)</vt:lpstr>
      <vt:lpstr>Pharmacodynamics Summary  Cohort I (anti-BCMA-exposed cohort)</vt:lpstr>
      <vt:lpstr>Summary</vt:lpstr>
      <vt:lpstr>Summary</vt:lpstr>
      <vt:lpstr>Summary</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2022-12-20T20:09:22Z</dcterms:created>
  <dcterms:modified xsi:type="dcterms:W3CDTF">2022-12-20T20:09:31Z</dcterms:modified>
</cp:coreProperties>
</file>