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notesSlides/notesSlide5.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17"/>
  </p:notesMasterIdLst>
  <p:sldIdLst>
    <p:sldId id="365" r:id="rId2"/>
    <p:sldId id="256" r:id="rId3"/>
    <p:sldId id="367" r:id="rId4"/>
    <p:sldId id="1071" r:id="rId5"/>
    <p:sldId id="1072" r:id="rId6"/>
    <p:sldId id="1062" r:id="rId7"/>
    <p:sldId id="1063" r:id="rId8"/>
    <p:sldId id="1064" r:id="rId9"/>
    <p:sldId id="1073" r:id="rId10"/>
    <p:sldId id="1054" r:id="rId11"/>
    <p:sldId id="1075" r:id="rId12"/>
    <p:sldId id="1074" r:id="rId13"/>
    <p:sldId id="1076" r:id="rId14"/>
    <p:sldId id="1077" r:id="rId15"/>
    <p:sldId id="3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32" userDrawn="1">
          <p15:clr>
            <a:srgbClr val="A4A3A4"/>
          </p15:clr>
        </p15:guide>
        <p15:guide id="2" pos="3840" userDrawn="1">
          <p15:clr>
            <a:srgbClr val="A4A3A4"/>
          </p15:clr>
        </p15:guide>
        <p15:guide id="3" pos="4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75" d="100"/>
          <a:sy n="75" d="100"/>
        </p:scale>
        <p:origin x="66" y="606"/>
      </p:cViewPr>
      <p:guideLst>
        <p:guide orient="horz" pos="2532"/>
        <p:guide pos="3840"/>
        <p:guide pos="4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89951314440077"/>
          <c:y val="0.10335551745685564"/>
          <c:w val="0.82805201142397533"/>
          <c:h val="0.72557943947350689"/>
        </c:manualLayout>
      </c:layout>
      <c:barChart>
        <c:barDir val="col"/>
        <c:grouping val="stacked"/>
        <c:varyColors val="0"/>
        <c:ser>
          <c:idx val="0"/>
          <c:order val="0"/>
          <c:spPr>
            <a:solidFill>
              <a:srgbClr val="4B4B4B"/>
            </a:solidFill>
            <a:ln>
              <a:noFill/>
            </a:ln>
            <a:effectLst/>
          </c:spPr>
          <c:invertIfNegative val="0"/>
          <c:dLbls>
            <c:dLbl>
              <c:idx val="0"/>
              <c:tx>
                <c:rich>
                  <a:bodyPr/>
                  <a:lstStyle/>
                  <a:p>
                    <a:r>
                      <a:rPr lang="en-US" dirty="0"/>
                      <a:t>5 (</a:t>
                    </a:r>
                    <a:fld id="{319F1DAC-16BC-4595-9F85-D2296386A7C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89F-4895-9E7D-EF70EAF122D2}"/>
                </c:ext>
              </c:extLst>
            </c:dLbl>
            <c:dLbl>
              <c:idx val="1"/>
              <c:tx>
                <c:rich>
                  <a:bodyPr/>
                  <a:lstStyle/>
                  <a:p>
                    <a:r>
                      <a:rPr lang="en-US" dirty="0"/>
                      <a:t>3 (</a:t>
                    </a:r>
                    <a:fld id="{07334263-775E-40A6-AAC5-63FBF3A426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89F-4895-9E7D-EF70EAF122D2}"/>
                </c:ext>
              </c:extLst>
            </c:dLbl>
            <c:dLbl>
              <c:idx val="2"/>
              <c:delete val="1"/>
              <c:extLst>
                <c:ext xmlns:c15="http://schemas.microsoft.com/office/drawing/2012/chart" uri="{CE6537A1-D6FC-4f65-9D91-7224C49458BB}"/>
                <c:ext xmlns:c16="http://schemas.microsoft.com/office/drawing/2014/chart" uri="{C3380CC4-5D6E-409C-BE32-E72D297353CC}">
                  <c16:uniqueId val="{00000002-989F-4895-9E7D-EF70EAF122D2}"/>
                </c:ext>
              </c:extLst>
            </c:dLbl>
            <c:dLbl>
              <c:idx val="3"/>
              <c:tx>
                <c:rich>
                  <a:bodyPr/>
                  <a:lstStyle/>
                  <a:p>
                    <a:r>
                      <a:rPr lang="en-US"/>
                      <a:t>1 (</a:t>
                    </a:r>
                    <a:fld id="{E4AD73ED-A1A8-428C-BF1F-8BD0AE5E00D6}" type="VALUE">
                      <a:rPr lang="en-US" smtClean="0"/>
                      <a:pPr/>
                      <a:t>[VALUE]</a:t>
                    </a:fld>
                    <a:r>
                      <a:rPr lang="en-US"/>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Sheet1!$B$2:$B$4</c:f>
              <c:numCache>
                <c:formatCode>0.0</c:formatCode>
                <c:ptCount val="3"/>
                <c:pt idx="0">
                  <c:v>5</c:v>
                </c:pt>
                <c:pt idx="1">
                  <c:v>7.5</c:v>
                </c:pt>
                <c:pt idx="2">
                  <c:v>0</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NE</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04-989F-4895-9E7D-EF70EAF122D2}"/>
            </c:ext>
          </c:extLst>
        </c:ser>
        <c:ser>
          <c:idx val="1"/>
          <c:order val="1"/>
          <c:spPr>
            <a:solidFill>
              <a:srgbClr val="DF603A"/>
            </a:solidFill>
            <a:ln>
              <a:noFill/>
            </a:ln>
            <a:effectLst/>
          </c:spPr>
          <c:invertIfNegative val="0"/>
          <c:dLbls>
            <c:dLbl>
              <c:idx val="0"/>
              <c:tx>
                <c:rich>
                  <a:bodyPr/>
                  <a:lstStyle/>
                  <a:p>
                    <a:r>
                      <a:rPr lang="en-US" dirty="0"/>
                      <a:t>10 (</a:t>
                    </a:r>
                    <a:fld id="{CD164A19-38A7-4D3A-B6B0-0CB004A6A6A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89F-4895-9E7D-EF70EAF122D2}"/>
                </c:ext>
              </c:extLst>
            </c:dLbl>
            <c:dLbl>
              <c:idx val="1"/>
              <c:tx>
                <c:rich>
                  <a:bodyPr/>
                  <a:lstStyle/>
                  <a:p>
                    <a:r>
                      <a:rPr lang="en-US" dirty="0"/>
                      <a:t>4 (</a:t>
                    </a:r>
                    <a:fld id="{5F487551-2BB0-4AF5-8ED9-1992375E86C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89F-4895-9E7D-EF70EAF122D2}"/>
                </c:ext>
              </c:extLst>
            </c:dLbl>
            <c:dLbl>
              <c:idx val="2"/>
              <c:tx>
                <c:rich>
                  <a:bodyPr/>
                  <a:lstStyle/>
                  <a:p>
                    <a:r>
                      <a:rPr lang="en-US" dirty="0"/>
                      <a:t>3 (</a:t>
                    </a:r>
                    <a:fld id="{03A38163-366A-417D-8F66-E57A9CAF555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89F-4895-9E7D-EF70EAF122D2}"/>
                </c:ext>
              </c:extLst>
            </c:dLbl>
            <c:dLbl>
              <c:idx val="3"/>
              <c:tx>
                <c:rich>
                  <a:bodyPr/>
                  <a:lstStyle/>
                  <a:p>
                    <a:r>
                      <a:rPr lang="en-US" dirty="0"/>
                      <a:t>6 (</a:t>
                    </a:r>
                    <a:fld id="{70A422E4-3FA5-40F9-820E-2B669DCD8C7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Sheet1!$C$2:$C$4</c:f>
              <c:numCache>
                <c:formatCode>0.0</c:formatCode>
                <c:ptCount val="3"/>
                <c:pt idx="0">
                  <c:v>9.9</c:v>
                </c:pt>
                <c:pt idx="1">
                  <c:v>10</c:v>
                </c:pt>
                <c:pt idx="2">
                  <c:v>10</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PD</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09-989F-4895-9E7D-EF70EAF122D2}"/>
            </c:ext>
          </c:extLst>
        </c:ser>
        <c:ser>
          <c:idx val="2"/>
          <c:order val="2"/>
          <c:spPr>
            <a:solidFill>
              <a:srgbClr val="097789"/>
            </a:solidFill>
            <a:ln>
              <a:noFill/>
            </a:ln>
            <a:effectLst/>
          </c:spPr>
          <c:invertIfNegative val="0"/>
          <c:dLbls>
            <c:dLbl>
              <c:idx val="0"/>
              <c:tx>
                <c:rich>
                  <a:bodyPr/>
                  <a:lstStyle/>
                  <a:p>
                    <a:r>
                      <a:rPr lang="en-US" dirty="0"/>
                      <a:t>39 (</a:t>
                    </a:r>
                    <a:fld id="{AA8AF688-D33B-4D78-B0B7-F7B9E845481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989F-4895-9E7D-EF70EAF122D2}"/>
                </c:ext>
              </c:extLst>
            </c:dLbl>
            <c:dLbl>
              <c:idx val="1"/>
              <c:tx>
                <c:rich>
                  <a:bodyPr/>
                  <a:lstStyle/>
                  <a:p>
                    <a:r>
                      <a:rPr lang="en-US" dirty="0"/>
                      <a:t>21 (</a:t>
                    </a:r>
                    <a:fld id="{207AA740-5BDB-4AC6-8035-AF799ED0252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89F-4895-9E7D-EF70EAF122D2}"/>
                </c:ext>
              </c:extLst>
            </c:dLbl>
            <c:dLbl>
              <c:idx val="2"/>
              <c:tx>
                <c:rich>
                  <a:bodyPr/>
                  <a:lstStyle/>
                  <a:p>
                    <a:r>
                      <a:rPr lang="en-US" dirty="0"/>
                      <a:t>11 (</a:t>
                    </a:r>
                    <a:fld id="{3FD2AEA5-2419-4EAD-A7DC-AFF64209D8F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89F-4895-9E7D-EF70EAF122D2}"/>
                </c:ext>
              </c:extLst>
            </c:dLbl>
            <c:dLbl>
              <c:idx val="3"/>
              <c:tx>
                <c:rich>
                  <a:bodyPr/>
                  <a:lstStyle/>
                  <a:p>
                    <a:r>
                      <a:rPr lang="en-US"/>
                      <a:t>15 (</a:t>
                    </a:r>
                    <a:fld id="{9C36E315-507D-4905-915B-B905909EDA0C}" type="VALUE">
                      <a:rPr lang="en-US" smtClean="0"/>
                      <a:pPr/>
                      <a:t>[VALUE]</a:t>
                    </a:fld>
                    <a:r>
                      <a:rPr lang="en-US"/>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Sheet1!$D$2:$D$4</c:f>
              <c:numCache>
                <c:formatCode>0.0</c:formatCode>
                <c:ptCount val="3"/>
                <c:pt idx="0">
                  <c:v>38.6</c:v>
                </c:pt>
                <c:pt idx="1">
                  <c:v>52.5</c:v>
                </c:pt>
                <c:pt idx="2">
                  <c:v>36.700000000000003</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SD</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0E-989F-4895-9E7D-EF70EAF122D2}"/>
            </c:ext>
          </c:extLst>
        </c:ser>
        <c:ser>
          <c:idx val="3"/>
          <c:order val="3"/>
          <c:spPr>
            <a:solidFill>
              <a:srgbClr val="CDFFFF"/>
            </a:solidFill>
            <a:ln>
              <a:noFill/>
            </a:ln>
            <a:effectLst/>
          </c:spPr>
          <c:invertIfNegative val="0"/>
          <c:dLbls>
            <c:dLbl>
              <c:idx val="0"/>
              <c:tx>
                <c:rich>
                  <a:bodyPr/>
                  <a:lstStyle/>
                  <a:p>
                    <a:r>
                      <a:rPr lang="en-US" dirty="0"/>
                      <a:t>6 (</a:t>
                    </a:r>
                    <a:fld id="{D69DA054-ABB8-410F-A9C5-88414BE5214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89F-4895-9E7D-EF70EAF122D2}"/>
                </c:ext>
              </c:extLst>
            </c:dLbl>
            <c:dLbl>
              <c:idx val="1"/>
              <c:delete val="1"/>
              <c:extLst>
                <c:ext xmlns:c15="http://schemas.microsoft.com/office/drawing/2012/chart" uri="{CE6537A1-D6FC-4f65-9D91-7224C49458BB}"/>
                <c:ext xmlns:c16="http://schemas.microsoft.com/office/drawing/2014/chart" uri="{C3380CC4-5D6E-409C-BE32-E72D297353CC}">
                  <c16:uniqueId val="{00000010-989F-4895-9E7D-EF70EAF122D2}"/>
                </c:ext>
              </c:extLst>
            </c:dLbl>
            <c:dLbl>
              <c:idx val="2"/>
              <c:tx>
                <c:rich>
                  <a:bodyPr/>
                  <a:lstStyle/>
                  <a:p>
                    <a:r>
                      <a:rPr lang="en-US" dirty="0"/>
                      <a:t>1 (</a:t>
                    </a:r>
                    <a:fld id="{B89AFD26-87F3-4F06-8245-A2159C137F5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89F-4895-9E7D-EF70EAF122D2}"/>
                </c:ext>
              </c:extLst>
            </c:dLbl>
            <c:dLbl>
              <c:idx val="3"/>
              <c:tx>
                <c:rich>
                  <a:bodyPr/>
                  <a:lstStyle/>
                  <a:p>
                    <a:r>
                      <a:rPr lang="en-US"/>
                      <a:t>3 (</a:t>
                    </a:r>
                    <a:fld id="{7D9924A7-C2D9-434D-ABCD-BB5ED3416D03}" type="VALUE">
                      <a:rPr lang="en-US" smtClean="0"/>
                      <a:pPr/>
                      <a:t>[VALUE]</a:t>
                    </a:fld>
                    <a:r>
                      <a:rPr lang="en-US"/>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Sheet1!$E$2:$E$4</c:f>
              <c:numCache>
                <c:formatCode>0.0</c:formatCode>
                <c:ptCount val="3"/>
                <c:pt idx="0">
                  <c:v>5.9</c:v>
                </c:pt>
                <c:pt idx="1">
                  <c:v>0</c:v>
                </c:pt>
                <c:pt idx="2">
                  <c:v>3.3</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MR</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13-989F-4895-9E7D-EF70EAF122D2}"/>
            </c:ext>
          </c:extLst>
        </c:ser>
        <c:ser>
          <c:idx val="4"/>
          <c:order val="4"/>
          <c:spPr>
            <a:solidFill>
              <a:srgbClr val="33D6F1"/>
            </a:solidFill>
            <a:ln>
              <a:noFill/>
            </a:ln>
            <a:effectLst/>
          </c:spPr>
          <c:invertIfNegative val="0"/>
          <c:dLbls>
            <c:dLbl>
              <c:idx val="0"/>
              <c:tx>
                <c:rich>
                  <a:bodyPr/>
                  <a:lstStyle/>
                  <a:p>
                    <a:r>
                      <a:rPr lang="en-US" dirty="0"/>
                      <a:t>16 (</a:t>
                    </a:r>
                    <a:fld id="{864585E6-64B3-49A4-93DA-E0566823A5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989F-4895-9E7D-EF70EAF122D2}"/>
                </c:ext>
              </c:extLst>
            </c:dLbl>
            <c:dLbl>
              <c:idx val="1"/>
              <c:tx>
                <c:rich>
                  <a:bodyPr/>
                  <a:lstStyle/>
                  <a:p>
                    <a:r>
                      <a:rPr lang="en-US" dirty="0"/>
                      <a:t>3 (</a:t>
                    </a:r>
                    <a:fld id="{DD660CA0-1089-4C72-8007-66152F51B6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89F-4895-9E7D-EF70EAF122D2}"/>
                </c:ext>
              </c:extLst>
            </c:dLbl>
            <c:dLbl>
              <c:idx val="2"/>
              <c:tx>
                <c:rich>
                  <a:bodyPr/>
                  <a:lstStyle/>
                  <a:p>
                    <a:r>
                      <a:rPr lang="en-US" dirty="0"/>
                      <a:t>5</a:t>
                    </a:r>
                    <a:r>
                      <a:rPr lang="en-US" baseline="0" dirty="0"/>
                      <a:t> (</a:t>
                    </a:r>
                    <a:fld id="{E44F394E-3ED4-4EEE-98CE-7339AFE00F1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89F-4895-9E7D-EF70EAF122D2}"/>
                </c:ext>
              </c:extLst>
            </c:dLbl>
            <c:dLbl>
              <c:idx val="3"/>
              <c:tx>
                <c:rich>
                  <a:bodyPr/>
                  <a:lstStyle/>
                  <a:p>
                    <a:r>
                      <a:rPr lang="en-US" baseline="0" dirty="0"/>
                      <a:t>6 (</a:t>
                    </a:r>
                    <a:fld id="{2FA8733D-B005-447F-9198-2C0D551A2D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Sheet1!$F$2:$F$4</c:f>
              <c:numCache>
                <c:formatCode>0.0</c:formatCode>
                <c:ptCount val="3"/>
                <c:pt idx="0">
                  <c:v>15.8</c:v>
                </c:pt>
                <c:pt idx="1">
                  <c:v>7.5</c:v>
                </c:pt>
                <c:pt idx="2">
                  <c:v>16.7</c:v>
                </c:pt>
              </c:numCache>
            </c:numRef>
          </c:val>
          <c:extLst>
            <c:ext xmlns:c15="http://schemas.microsoft.com/office/drawing/2012/chart" uri="{02D57815-91ED-43cb-92C2-25804820EDAC}">
              <c15:filteredSeriesTitle>
                <c15:tx>
                  <c:strRef>
                    <c:extLst>
                      <c:ext uri="{02D57815-91ED-43cb-92C2-25804820EDAC}">
                        <c15:formulaRef>
                          <c15:sqref>Sheet1!$F$1</c15:sqref>
                        </c15:formulaRef>
                      </c:ext>
                    </c:extLst>
                    <c:strCache>
                      <c:ptCount val="1"/>
                      <c:pt idx="0">
                        <c:v>PR</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18-989F-4895-9E7D-EF70EAF122D2}"/>
            </c:ext>
          </c:extLst>
        </c:ser>
        <c:ser>
          <c:idx val="5"/>
          <c:order val="5"/>
          <c:spPr>
            <a:solidFill>
              <a:srgbClr val="009FBA"/>
            </a:solidFill>
            <a:ln>
              <a:noFill/>
            </a:ln>
            <a:effectLst/>
          </c:spPr>
          <c:invertIfNegative val="0"/>
          <c:dLbls>
            <c:dLbl>
              <c:idx val="0"/>
              <c:tx>
                <c:rich>
                  <a:bodyPr/>
                  <a:lstStyle/>
                  <a:p>
                    <a:r>
                      <a:rPr lang="en-US" dirty="0"/>
                      <a:t>20 (</a:t>
                    </a:r>
                    <a:fld id="{418D1771-A369-476A-B865-6D64A0CAFB1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989F-4895-9E7D-EF70EAF122D2}"/>
                </c:ext>
              </c:extLst>
            </c:dLbl>
            <c:dLbl>
              <c:idx val="1"/>
              <c:tx>
                <c:rich>
                  <a:bodyPr/>
                  <a:lstStyle/>
                  <a:p>
                    <a:r>
                      <a:rPr lang="en-US" dirty="0"/>
                      <a:t>7 (</a:t>
                    </a:r>
                    <a:fld id="{0BF8FB8F-AA2C-4D80-9030-B1AFDE4F298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A-989F-4895-9E7D-EF70EAF122D2}"/>
                </c:ext>
              </c:extLst>
            </c:dLbl>
            <c:dLbl>
              <c:idx val="2"/>
              <c:tx>
                <c:rich>
                  <a:bodyPr/>
                  <a:lstStyle/>
                  <a:p>
                    <a:r>
                      <a:rPr lang="en-US" dirty="0"/>
                      <a:t>9 (</a:t>
                    </a:r>
                    <a:fld id="{871C3E4D-8C62-4120-88E3-B68024BC55E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B-989F-4895-9E7D-EF70EAF122D2}"/>
                </c:ext>
              </c:extLst>
            </c:dLbl>
            <c:dLbl>
              <c:idx val="3"/>
              <c:tx>
                <c:rich>
                  <a:bodyPr/>
                  <a:lstStyle/>
                  <a:p>
                    <a:r>
                      <a:rPr lang="en-US" dirty="0"/>
                      <a:t>1 (</a:t>
                    </a:r>
                    <a:fld id="{CC8EFAA9-ABF8-4076-9B86-0E137507306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C-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Sheet1!$G$2:$G$4</c:f>
              <c:numCache>
                <c:formatCode>0.0</c:formatCode>
                <c:ptCount val="3"/>
                <c:pt idx="0">
                  <c:v>19.8</c:v>
                </c:pt>
                <c:pt idx="1">
                  <c:v>17.5</c:v>
                </c:pt>
                <c:pt idx="2">
                  <c:v>30</c:v>
                </c:pt>
              </c:numCache>
            </c:numRef>
          </c:val>
          <c:extLst>
            <c:ext xmlns:c15="http://schemas.microsoft.com/office/drawing/2012/chart" uri="{02D57815-91ED-43cb-92C2-25804820EDAC}">
              <c15:filteredSeriesTitle>
                <c15:tx>
                  <c:strRef>
                    <c:extLst>
                      <c:ext uri="{02D57815-91ED-43cb-92C2-25804820EDAC}">
                        <c15:formulaRef>
                          <c15:sqref>Sheet1!$G$1</c15:sqref>
                        </c15:formulaRef>
                      </c:ext>
                    </c:extLst>
                    <c:strCache>
                      <c:ptCount val="1"/>
                      <c:pt idx="0">
                        <c:v>VGPR</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1D-989F-4895-9E7D-EF70EAF122D2}"/>
            </c:ext>
          </c:extLst>
        </c:ser>
        <c:ser>
          <c:idx val="6"/>
          <c:order val="6"/>
          <c:spPr>
            <a:solidFill>
              <a:srgbClr val="59FFB9">
                <a:lumMod val="75000"/>
              </a:srgbClr>
            </a:solidFill>
            <a:ln>
              <a:noFill/>
            </a:ln>
            <a:effectLst/>
          </c:spPr>
          <c:invertIfNegative val="0"/>
          <c:dLbls>
            <c:dLbl>
              <c:idx val="0"/>
              <c:layout>
                <c:manualLayout>
                  <c:x val="0.10460504128350095"/>
                  <c:y val="-5.1266404110551889E-2"/>
                </c:manualLayout>
              </c:layout>
              <c:tx>
                <c:rich>
                  <a:bodyPr rot="0" spcFirstLastPara="1" vertOverflow="ellipsis" vert="horz" wrap="square" lIns="38100" tIns="19050" rIns="38100" bIns="19050" anchor="ctr" anchorCtr="1">
                    <a:noAutofit/>
                  </a:bodyPr>
                  <a:lstStyle/>
                  <a:p>
                    <a:pPr>
                      <a:defRPr sz="1300" b="1" i="0" u="none" strike="noStrike" kern="1200" baseline="0">
                        <a:solidFill>
                          <a:schemeClr val="tx1"/>
                        </a:solidFill>
                        <a:latin typeface="+mn-lt"/>
                        <a:ea typeface="+mn-ea"/>
                        <a:cs typeface="+mn-cs"/>
                      </a:defRPr>
                    </a:pPr>
                    <a:r>
                      <a:rPr lang="en-US" sz="1300" dirty="0"/>
                      <a:t>3 (</a:t>
                    </a:r>
                    <a:fld id="{2C4066D8-BCF2-4AB4-96CC-A3779CA2EC5D}" type="VALUE">
                      <a:rPr lang="en-US" sz="1300" smtClean="0"/>
                      <a:pPr>
                        <a:defRPr sz="1300" b="1">
                          <a:solidFill>
                            <a:schemeClr val="tx1"/>
                          </a:solidFill>
                        </a:defRPr>
                      </a:pPr>
                      <a:t>[VALUE]</a:t>
                    </a:fld>
                    <a:r>
                      <a:rPr lang="en-US" sz="1300" dirty="0"/>
                      <a:t>)</a:t>
                    </a:r>
                  </a:p>
                </c:rich>
              </c:tx>
              <c:spPr>
                <a:noFill/>
                <a:ln>
                  <a:noFill/>
                </a:ln>
                <a:effectLst/>
              </c:spPr>
              <c:txPr>
                <a:bodyPr rot="0" spcFirstLastPara="1" vertOverflow="ellipsis" vert="horz" wrap="square" lIns="38100" tIns="19050" rIns="38100" bIns="19050" anchor="ctr" anchorCtr="1">
                  <a:noAutofit/>
                </a:bodyPr>
                <a:lstStyle/>
                <a:p>
                  <a:pPr>
                    <a:defRPr sz="13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1179367155393687"/>
                      <c:h val="4.9914917473409856E-2"/>
                    </c:manualLayout>
                  </c15:layout>
                  <c15:dlblFieldTable/>
                  <c15:showDataLabelsRange val="0"/>
                </c:ext>
                <c:ext xmlns:c16="http://schemas.microsoft.com/office/drawing/2014/chart" uri="{C3380CC4-5D6E-409C-BE32-E72D297353CC}">
                  <c16:uniqueId val="{0000001E-989F-4895-9E7D-EF70EAF122D2}"/>
                </c:ext>
              </c:extLst>
            </c:dLbl>
            <c:dLbl>
              <c:idx val="1"/>
              <c:tx>
                <c:rich>
                  <a:bodyPr/>
                  <a:lstStyle/>
                  <a:p>
                    <a:r>
                      <a:rPr lang="en-US" baseline="0" dirty="0"/>
                      <a:t>2 </a:t>
                    </a:r>
                    <a:r>
                      <a:rPr lang="en-US" dirty="0"/>
                      <a:t>(</a:t>
                    </a:r>
                    <a:fld id="{07F5AA60-3524-4D6B-87A0-E383111D6F3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F-989F-4895-9E7D-EF70EAF122D2}"/>
                </c:ext>
              </c:extLst>
            </c:dLbl>
            <c:dLbl>
              <c:idx val="2"/>
              <c:tx>
                <c:rich>
                  <a:bodyPr/>
                  <a:lstStyle/>
                  <a:p>
                    <a:r>
                      <a:rPr lang="en-US" dirty="0"/>
                      <a:t>1 (</a:t>
                    </a:r>
                    <a:fld id="{99A71D7F-D38E-48A4-B491-62761FE3F16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0-989F-4895-9E7D-EF70EAF122D2}"/>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Sheet1!$H$2:$H$4</c:f>
              <c:numCache>
                <c:formatCode>0.0</c:formatCode>
                <c:ptCount val="3"/>
                <c:pt idx="0">
                  <c:v>3</c:v>
                </c:pt>
                <c:pt idx="1">
                  <c:v>5</c:v>
                </c:pt>
                <c:pt idx="2">
                  <c:v>3.3</c:v>
                </c:pt>
              </c:numCache>
            </c:numRef>
          </c:val>
          <c:extLst>
            <c:ext xmlns:c15="http://schemas.microsoft.com/office/drawing/2012/chart" uri="{02D57815-91ED-43cb-92C2-25804820EDAC}">
              <c15:filteredSeriesTitle>
                <c15:tx>
                  <c:strRef>
                    <c:extLst>
                      <c:ext uri="{02D57815-91ED-43cb-92C2-25804820EDAC}">
                        <c15:formulaRef>
                          <c15:sqref>Sheet1!$H$1</c15:sqref>
                        </c15:formulaRef>
                      </c:ext>
                    </c:extLst>
                    <c:strCache>
                      <c:ptCount val="1"/>
                      <c:pt idx="0">
                        <c:v>CR</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22-989F-4895-9E7D-EF70EAF122D2}"/>
            </c:ext>
          </c:extLst>
        </c:ser>
        <c:ser>
          <c:idx val="7"/>
          <c:order val="7"/>
          <c:spPr>
            <a:solidFill>
              <a:srgbClr val="138967"/>
            </a:solidFill>
            <a:ln>
              <a:noFill/>
            </a:ln>
            <a:effectLst/>
          </c:spPr>
          <c:invertIfNegative val="0"/>
          <c:dLbls>
            <c:dLbl>
              <c:idx val="0"/>
              <c:layout>
                <c:manualLayout>
                  <c:x val="-5.140190873152406E-2"/>
                  <c:y val="-4.9379505641352184E-2"/>
                </c:manualLayout>
              </c:layout>
              <c:tx>
                <c:rich>
                  <a:bodyPr/>
                  <a:lstStyle/>
                  <a:p>
                    <a:r>
                      <a:rPr lang="en-US" dirty="0"/>
                      <a:t>2 (</a:t>
                    </a:r>
                    <a:fld id="{B83CDB56-7495-44F5-9A80-B2FB65A90EE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3-989F-4895-9E7D-EF70EAF122D2}"/>
                </c:ext>
              </c:extLst>
            </c:dLbl>
            <c:dLbl>
              <c:idx val="1"/>
              <c:delete val="1"/>
              <c:extLst>
                <c:ext xmlns:c15="http://schemas.microsoft.com/office/drawing/2012/chart" uri="{CE6537A1-D6FC-4f65-9D91-7224C49458BB}"/>
                <c:ext xmlns:c16="http://schemas.microsoft.com/office/drawing/2014/chart" uri="{C3380CC4-5D6E-409C-BE32-E72D297353CC}">
                  <c16:uniqueId val="{00000024-989F-4895-9E7D-EF70EAF122D2}"/>
                </c:ext>
              </c:extLst>
            </c:dLbl>
            <c:dLbl>
              <c:idx val="2"/>
              <c:delete val="1"/>
              <c:extLst>
                <c:ext xmlns:c15="http://schemas.microsoft.com/office/drawing/2012/chart" uri="{CE6537A1-D6FC-4f65-9D91-7224C49458BB}"/>
                <c:ext xmlns:c16="http://schemas.microsoft.com/office/drawing/2014/chart" uri="{C3380CC4-5D6E-409C-BE32-E72D297353CC}">
                  <c16:uniqueId val="{00000025-989F-4895-9E7D-EF70EAF122D2}"/>
                </c:ext>
              </c:extLst>
            </c:dLbl>
            <c:dLbl>
              <c:idx val="3"/>
              <c:delete val="1"/>
              <c:extLst>
                <c:ext xmlns:c15="http://schemas.microsoft.com/office/drawing/2012/chart" uri="{CE6537A1-D6FC-4f65-9D91-7224C49458BB}"/>
                <c:ext xmlns:c16="http://schemas.microsoft.com/office/drawing/2014/chart" uri="{C3380CC4-5D6E-409C-BE32-E72D297353CC}">
                  <c16:uniqueId val="{00000026-989F-4895-9E7D-EF70EAF122D2}"/>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4B4B4B"/>
                      </a:solidFill>
                      <a:round/>
                    </a:ln>
                    <a:effectLst/>
                  </c:spPr>
                </c15:leaderLines>
              </c:ext>
            </c:extLst>
          </c:dLbls>
          <c:val>
            <c:numRef>
              <c:f>Sheet1!$I$2:$I$4</c:f>
              <c:numCache>
                <c:formatCode>0.0</c:formatCode>
                <c:ptCount val="3"/>
                <c:pt idx="0">
                  <c:v>2</c:v>
                </c:pt>
                <c:pt idx="1">
                  <c:v>0</c:v>
                </c:pt>
                <c:pt idx="2">
                  <c:v>0</c:v>
                </c:pt>
              </c:numCache>
            </c:numRef>
          </c:val>
          <c:extLst>
            <c:ext xmlns:c15="http://schemas.microsoft.com/office/drawing/2012/chart" uri="{02D57815-91ED-43cb-92C2-25804820EDAC}">
              <c15:filteredSeriesTitle>
                <c15:tx>
                  <c:strRef>
                    <c:extLst>
                      <c:ext uri="{02D57815-91ED-43cb-92C2-25804820EDAC}">
                        <c15:formulaRef>
                          <c15:sqref>Sheet1!$I$1</c15:sqref>
                        </c15:formulaRef>
                      </c:ext>
                    </c:extLst>
                    <c:strCache>
                      <c:ptCount val="1"/>
                      <c:pt idx="0">
                        <c:v>sCR</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patients
(N = 101)</c:v>
                      </c:pt>
                      <c:pt idx="1">
                        <c:v>Patients with plasmacytomasᶜ
(n = 40)</c:v>
                      </c:pt>
                      <c:pt idx="2">
                        <c:v>Patients with prior anti-BCMA therapy
(n = 30)</c:v>
                      </c:pt>
                    </c:strCache>
                  </c:strRef>
                </c15:cat>
              </c15:filteredCategoryTitle>
            </c:ext>
            <c:ext xmlns:c16="http://schemas.microsoft.com/office/drawing/2014/chart" uri="{C3380CC4-5D6E-409C-BE32-E72D297353CC}">
              <c16:uniqueId val="{00000027-989F-4895-9E7D-EF70EAF122D2}"/>
            </c:ext>
          </c:extLst>
        </c:ser>
        <c:dLbls>
          <c:dLblPos val="ctr"/>
          <c:showLegendKey val="0"/>
          <c:showVal val="1"/>
          <c:showCatName val="0"/>
          <c:showSerName val="0"/>
          <c:showPercent val="0"/>
          <c:showBubbleSize val="0"/>
        </c:dLbls>
        <c:gapWidth val="5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300" b="1"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r>
                  <a:rPr lang="en-US" sz="1400" b="1" dirty="0" err="1"/>
                  <a:t>Response</a:t>
                </a:r>
                <a:r>
                  <a:rPr lang="en-US" sz="1400" b="1" baseline="30000" dirty="0" err="1"/>
                  <a:t>a</a:t>
                </a:r>
                <a:r>
                  <a:rPr lang="en-US" sz="1400" b="1" dirty="0"/>
                  <a:t> n (%)</a:t>
                </a:r>
              </a:p>
            </c:rich>
          </c:tx>
          <c:layout>
            <c:manualLayout>
              <c:xMode val="edge"/>
              <c:yMode val="edge"/>
              <c:x val="0"/>
              <c:y val="0.30373945604822034"/>
            </c:manualLayout>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title>
        <c:numFmt formatCode="0" sourceLinked="0"/>
        <c:majorTickMark val="out"/>
        <c:minorTickMark val="none"/>
        <c:tickLblPos val="nextTo"/>
        <c:spPr>
          <a:noFill/>
          <a:ln w="6350">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plotVisOnly val="1"/>
    <c:dispBlanksAs val="gap"/>
    <c:showDLblsOverMax val="0"/>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12/21/2022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8625" y="708025"/>
            <a:ext cx="6297613" cy="35417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0E7FA-1659-4724-B04D-9C5482A4424C}"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97290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a:prstGeom prst="rect">
            <a:avLst/>
          </a:prstGeom>
        </p:spPr>
      </p:sp>
      <p:sp>
        <p:nvSpPr>
          <p:cNvPr id="3" name="Notes Placeholder 2"/>
          <p:cNvSpPr>
            <a:spLocks noGrp="1"/>
          </p:cNvSpPr>
          <p:nvPr>
            <p:ph type="body" idx="1"/>
          </p:nvPr>
        </p:nvSpPr>
        <p:spPr/>
        <p:txBody>
          <a:bodyPr/>
          <a:lstStyle/>
          <a:p>
            <a:pPr defTabSz="1454336">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3</a:t>
            </a:fld>
            <a:endParaRPr lang="en-US" dirty="0"/>
          </a:p>
        </p:txBody>
      </p:sp>
    </p:spTree>
    <p:extLst>
      <p:ext uri="{BB962C8B-B14F-4D97-AF65-F5344CB8AC3E}">
        <p14:creationId xmlns:p14="http://schemas.microsoft.com/office/powerpoint/2010/main" val="2136344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a:prstGeom prst="rect">
            <a:avLst/>
          </a:prstGeom>
        </p:spPr>
      </p:sp>
      <p:sp>
        <p:nvSpPr>
          <p:cNvPr id="3" name="Notes Placeholder 2"/>
          <p:cNvSpPr>
            <a:spLocks noGrp="1"/>
          </p:cNvSpPr>
          <p:nvPr>
            <p:ph type="body" idx="1"/>
          </p:nvPr>
        </p:nvSpPr>
        <p:spPr/>
        <p:txBody>
          <a:bodyPr/>
          <a:lstStyle/>
          <a:p>
            <a:pPr defTabSz="1454336">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10</a:t>
            </a:fld>
            <a:endParaRPr lang="en-US" dirty="0"/>
          </a:p>
        </p:txBody>
      </p:sp>
    </p:spTree>
    <p:extLst>
      <p:ext uri="{BB962C8B-B14F-4D97-AF65-F5344CB8AC3E}">
        <p14:creationId xmlns:p14="http://schemas.microsoft.com/office/powerpoint/2010/main" val="1211398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a:prstGeom prst="rect">
            <a:avLst/>
          </a:prstGeom>
        </p:spPr>
      </p:sp>
      <p:sp>
        <p:nvSpPr>
          <p:cNvPr id="3" name="Notes Placeholder 2"/>
          <p:cNvSpPr>
            <a:spLocks noGrp="1"/>
          </p:cNvSpPr>
          <p:nvPr>
            <p:ph type="body" idx="1"/>
          </p:nvPr>
        </p:nvSpPr>
        <p:spPr/>
        <p:txBody>
          <a:bodyPr/>
          <a:lstStyle/>
          <a:p>
            <a:pPr defTabSz="1454336">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11</a:t>
            </a:fld>
            <a:endParaRPr lang="en-US" dirty="0"/>
          </a:p>
        </p:txBody>
      </p:sp>
    </p:spTree>
    <p:extLst>
      <p:ext uri="{BB962C8B-B14F-4D97-AF65-F5344CB8AC3E}">
        <p14:creationId xmlns:p14="http://schemas.microsoft.com/office/powerpoint/2010/main" val="2239808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a:prstGeom prst="rect">
            <a:avLst/>
          </a:prstGeom>
        </p:spPr>
      </p:sp>
      <p:sp>
        <p:nvSpPr>
          <p:cNvPr id="3" name="Notes Placeholder 2"/>
          <p:cNvSpPr>
            <a:spLocks noGrp="1"/>
          </p:cNvSpPr>
          <p:nvPr>
            <p:ph type="body" idx="1"/>
          </p:nvPr>
        </p:nvSpPr>
        <p:spPr/>
        <p:txBody>
          <a:bodyPr/>
          <a:lstStyle/>
          <a:p>
            <a:pPr defTabSz="1454336">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12</a:t>
            </a:fld>
            <a:endParaRPr lang="en-US" dirty="0"/>
          </a:p>
        </p:txBody>
      </p:sp>
    </p:spTree>
    <p:extLst>
      <p:ext uri="{BB962C8B-B14F-4D97-AF65-F5344CB8AC3E}">
        <p14:creationId xmlns:p14="http://schemas.microsoft.com/office/powerpoint/2010/main" val="1318550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a:prstGeom prst="rect">
            <a:avLst/>
          </a:prstGeom>
        </p:spPr>
      </p:sp>
      <p:sp>
        <p:nvSpPr>
          <p:cNvPr id="3" name="Notes Placeholder 2"/>
          <p:cNvSpPr>
            <a:spLocks noGrp="1"/>
          </p:cNvSpPr>
          <p:nvPr>
            <p:ph type="body" idx="1"/>
          </p:nvPr>
        </p:nvSpPr>
        <p:spPr/>
        <p:txBody>
          <a:bodyPr/>
          <a:lstStyle/>
          <a:p>
            <a:pPr defTabSz="1454336">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13</a:t>
            </a:fld>
            <a:endParaRPr lang="en-US" dirty="0"/>
          </a:p>
        </p:txBody>
      </p:sp>
    </p:spTree>
    <p:extLst>
      <p:ext uri="{BB962C8B-B14F-4D97-AF65-F5344CB8AC3E}">
        <p14:creationId xmlns:p14="http://schemas.microsoft.com/office/powerpoint/2010/main" val="2958217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14</a:t>
            </a:fld>
            <a:endParaRPr lang="en-US"/>
          </a:p>
        </p:txBody>
      </p:sp>
    </p:spTree>
    <p:extLst>
      <p:ext uri="{BB962C8B-B14F-4D97-AF65-F5344CB8AC3E}">
        <p14:creationId xmlns:p14="http://schemas.microsoft.com/office/powerpoint/2010/main" val="1650676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E4953F-501C-498F-811F-52E153962CB2}" type="slidenum">
              <a:rPr lang="en-US" smtClean="0"/>
              <a:t>15</a:t>
            </a:fld>
            <a:endParaRPr lang="en-US"/>
          </a:p>
        </p:txBody>
      </p:sp>
    </p:spTree>
    <p:extLst>
      <p:ext uri="{BB962C8B-B14F-4D97-AF65-F5344CB8AC3E}">
        <p14:creationId xmlns:p14="http://schemas.microsoft.com/office/powerpoint/2010/main" val="34926416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itle Slide Oral or Post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55600" y="1889869"/>
            <a:ext cx="10363200" cy="14700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b" anchorCtr="0" compatLnSpc="1">
            <a:prstTxWarp prst="textNoShape">
              <a:avLst/>
            </a:prstTxWarp>
          </a:bodyPr>
          <a:lstStyle>
            <a:lvl1pPr algn="l">
              <a:defRPr lang="en-US" sz="3733" b="0" dirty="0">
                <a:solidFill>
                  <a:schemeClr val="tx2"/>
                </a:solidFill>
              </a:defRPr>
            </a:lvl1pPr>
          </a:lstStyle>
          <a:p>
            <a:pPr lvl="0"/>
            <a:r>
              <a:rPr lang="en-US" dirty="0"/>
              <a:t>Click to add title</a:t>
            </a:r>
          </a:p>
        </p:txBody>
      </p:sp>
      <p:sp>
        <p:nvSpPr>
          <p:cNvPr id="3" name="Subtitle 2"/>
          <p:cNvSpPr>
            <a:spLocks noGrp="1"/>
          </p:cNvSpPr>
          <p:nvPr>
            <p:ph type="subTitle" idx="1" hasCustomPrompt="1"/>
          </p:nvPr>
        </p:nvSpPr>
        <p:spPr>
          <a:xfrm>
            <a:off x="355600" y="3428213"/>
            <a:ext cx="10363200" cy="419616"/>
          </a:xfrm>
        </p:spPr>
        <p:txBody>
          <a:bodyPr>
            <a:noAutofit/>
          </a:bodyPr>
          <a:lstStyle>
            <a:lvl1pPr marL="0" indent="0" algn="l">
              <a:spcBef>
                <a:spcPts val="0"/>
              </a:spcBef>
              <a:spcAft>
                <a:spcPts val="0"/>
              </a:spcAft>
              <a:buNone/>
              <a:defRPr sz="2133" b="0">
                <a:solidFill>
                  <a:schemeClr val="accent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add authors</a:t>
            </a:r>
          </a:p>
        </p:txBody>
      </p:sp>
      <p:cxnSp>
        <p:nvCxnSpPr>
          <p:cNvPr id="9" name="Straight Connector 8">
            <a:extLst>
              <a:ext uri="{FF2B5EF4-FFF2-40B4-BE49-F238E27FC236}">
                <a16:creationId xmlns:a16="http://schemas.microsoft.com/office/drawing/2014/main" id="{E9ED57D8-0216-4E00-A170-28372EC4083A}"/>
              </a:ext>
            </a:extLst>
          </p:cNvPr>
          <p:cNvCxnSpPr>
            <a:cxnSpLocks/>
          </p:cNvCxnSpPr>
          <p:nvPr userDrawn="1"/>
        </p:nvCxnSpPr>
        <p:spPr>
          <a:xfrm>
            <a:off x="164290" y="6415343"/>
            <a:ext cx="1174236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7"/>
          <p:cNvSpPr>
            <a:spLocks noGrp="1"/>
          </p:cNvSpPr>
          <p:nvPr>
            <p:ph type="body" sz="quarter" idx="11" hasCustomPrompt="1"/>
          </p:nvPr>
        </p:nvSpPr>
        <p:spPr>
          <a:xfrm>
            <a:off x="9851136" y="1"/>
            <a:ext cx="2340864" cy="267175"/>
          </a:xfrm>
        </p:spPr>
        <p:txBody>
          <a:bodyPr/>
          <a:lstStyle>
            <a:lvl1pPr algn="r">
              <a:defRPr sz="1400" b="0">
                <a:solidFill>
                  <a:schemeClr val="bg2"/>
                </a:solidFill>
              </a:defRPr>
            </a:lvl1pPr>
          </a:lstStyle>
          <a:p>
            <a:pPr lvl="0"/>
            <a:r>
              <a:rPr lang="en-US" dirty="0"/>
              <a:t>HIGHLY CONFIDENTIAL</a:t>
            </a:r>
          </a:p>
        </p:txBody>
      </p:sp>
      <p:sp>
        <p:nvSpPr>
          <p:cNvPr id="5" name="Text Placeholder 4">
            <a:extLst>
              <a:ext uri="{FF2B5EF4-FFF2-40B4-BE49-F238E27FC236}">
                <a16:creationId xmlns:a16="http://schemas.microsoft.com/office/drawing/2014/main" id="{70C96920-974E-4924-9A66-A625F1502062}"/>
              </a:ext>
            </a:extLst>
          </p:cNvPr>
          <p:cNvSpPr>
            <a:spLocks noGrp="1"/>
          </p:cNvSpPr>
          <p:nvPr>
            <p:ph type="body" sz="quarter" idx="12" hasCustomPrompt="1"/>
          </p:nvPr>
        </p:nvSpPr>
        <p:spPr>
          <a:xfrm>
            <a:off x="355600" y="3916151"/>
            <a:ext cx="10363200" cy="353043"/>
          </a:xfrm>
        </p:spPr>
        <p:txBody>
          <a:bodyPr/>
          <a:lstStyle>
            <a:lvl1pPr>
              <a:defRPr sz="1867"/>
            </a:lvl1pPr>
          </a:lstStyle>
          <a:p>
            <a:pPr lvl="0"/>
            <a:r>
              <a:rPr lang="en-US" dirty="0"/>
              <a:t>Click to add affiliations</a:t>
            </a:r>
            <a:endParaRPr lang="en-GB" dirty="0"/>
          </a:p>
        </p:txBody>
      </p:sp>
    </p:spTree>
    <p:custDataLst>
      <p:tags r:id="rId1"/>
    </p:custDataLst>
    <p:extLst>
      <p:ext uri="{BB962C8B-B14F-4D97-AF65-F5344CB8AC3E}">
        <p14:creationId xmlns:p14="http://schemas.microsoft.com/office/powerpoint/2010/main" val="528103349"/>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0DED229-FF74-4A62-88C2-BBB1F4AD1004}"/>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378462" y="1397000"/>
            <a:ext cx="11435077" cy="4622800"/>
          </a:xfrm>
        </p:spPr>
        <p:txBody>
          <a:bodyPr/>
          <a:lstStyle>
            <a:lvl1pPr marL="0" indent="0">
              <a:buNone/>
              <a:defRPr b="0">
                <a:solidFill>
                  <a:schemeClr val="tx2"/>
                </a:solidFill>
              </a:defRPr>
            </a:lvl1pPr>
            <a:lvl2pPr marL="256026" indent="-256026">
              <a:buFont typeface="Arial" panose="020B0604020202020204" pitchFamily="34" charset="0"/>
              <a:buChar char="•"/>
              <a:defRPr sz="1800"/>
            </a:lvl2pPr>
            <a:lvl3pPr marL="755885" indent="-341367">
              <a:buFont typeface="Arial" panose="020B0604020202020204" pitchFamily="34" charset="0"/>
              <a:buChar char="–"/>
              <a:defRPr sz="1600"/>
            </a:lvl3pPr>
            <a:lvl4pPr marL="1182594" indent="-268217">
              <a:buFont typeface="Arial" panose="020B0604020202020204" pitchFamily="34" charset="0"/>
              <a:buChar char="•"/>
              <a:defRPr sz="1400"/>
            </a:lvl4pPr>
            <a:lvl5pPr marL="1609304" indent="-304792">
              <a:buFont typeface="Arial" panose="020B0604020202020204" pitchFamily="34" charset="0"/>
              <a:buChar cha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11149246"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4" name="Footer Placeholder 3">
            <a:extLst>
              <a:ext uri="{FF2B5EF4-FFF2-40B4-BE49-F238E27FC236}">
                <a16:creationId xmlns:a16="http://schemas.microsoft.com/office/drawing/2014/main" id="{06604FB1-BAAF-42A4-8F0F-109AB7DA65F9}"/>
              </a:ext>
            </a:extLst>
          </p:cNvPr>
          <p:cNvSpPr>
            <a:spLocks noGrp="1"/>
          </p:cNvSpPr>
          <p:nvPr>
            <p:ph type="ftr" sz="quarter" idx="13"/>
          </p:nvPr>
        </p:nvSpPr>
        <p:spPr/>
        <p:txBody>
          <a:bodyPr/>
          <a:lstStyle/>
          <a:p>
            <a:endParaRPr lang="en-US"/>
          </a:p>
        </p:txBody>
      </p:sp>
    </p:spTree>
    <p:custDataLst>
      <p:tags r:id="rId1"/>
    </p:custDataLst>
    <p:extLst>
      <p:ext uri="{BB962C8B-B14F-4D97-AF65-F5344CB8AC3E}">
        <p14:creationId xmlns:p14="http://schemas.microsoft.com/office/powerpoint/2010/main" val="2787800765"/>
      </p:ext>
    </p:extLst>
  </p:cSld>
  <p:clrMapOvr>
    <a:masterClrMapping/>
  </p:clrMapOvr>
  <p:transition spd="slow">
    <p:fade/>
  </p:transition>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0DED229-FF74-4A62-88C2-BBB1F4AD1004}"/>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378462" y="1397000"/>
            <a:ext cx="11435077" cy="4622800"/>
          </a:xfrm>
        </p:spPr>
        <p:txBody>
          <a:bodyPr/>
          <a:lstStyle>
            <a:lvl1pPr marL="0" indent="0">
              <a:buNone/>
              <a:defRPr b="0">
                <a:solidFill>
                  <a:schemeClr val="tx2"/>
                </a:solidFill>
              </a:defRPr>
            </a:lvl1pPr>
            <a:lvl2pPr marL="256026" indent="-256026">
              <a:buFont typeface="Arial" panose="020B0604020202020204" pitchFamily="34" charset="0"/>
              <a:buChar char="•"/>
              <a:defRPr sz="1800"/>
            </a:lvl2pPr>
            <a:lvl3pPr marL="755885" indent="-341367">
              <a:buFont typeface="Arial" panose="020B0604020202020204" pitchFamily="34" charset="0"/>
              <a:buChar char="–"/>
              <a:defRPr sz="1600"/>
            </a:lvl3pPr>
            <a:lvl4pPr marL="1182594" indent="-268217">
              <a:buFont typeface="Arial" panose="020B0604020202020204" pitchFamily="34" charset="0"/>
              <a:buChar char="•"/>
              <a:defRPr sz="1400"/>
            </a:lvl4pPr>
            <a:lvl5pPr marL="1609304" indent="-304792">
              <a:buFont typeface="Arial" panose="020B0604020202020204" pitchFamily="34" charset="0"/>
              <a:buChar cha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11149246"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4" name="Footer Placeholder 3">
            <a:extLst>
              <a:ext uri="{FF2B5EF4-FFF2-40B4-BE49-F238E27FC236}">
                <a16:creationId xmlns:a16="http://schemas.microsoft.com/office/drawing/2014/main" id="{06604FB1-BAAF-42A4-8F0F-109AB7DA65F9}"/>
              </a:ext>
            </a:extLst>
          </p:cNvPr>
          <p:cNvSpPr>
            <a:spLocks noGrp="1"/>
          </p:cNvSpPr>
          <p:nvPr>
            <p:ph type="ftr" sz="quarter" idx="13"/>
          </p:nvPr>
        </p:nvSpPr>
        <p:spPr/>
        <p:txBody>
          <a:bodyPr/>
          <a:lstStyle/>
          <a:p>
            <a:endParaRPr lang="en-US"/>
          </a:p>
        </p:txBody>
      </p:sp>
    </p:spTree>
    <p:custDataLst>
      <p:tags r:id="rId1"/>
    </p:custDataLst>
    <p:extLst>
      <p:ext uri="{BB962C8B-B14F-4D97-AF65-F5344CB8AC3E}">
        <p14:creationId xmlns:p14="http://schemas.microsoft.com/office/powerpoint/2010/main" val="1052830550"/>
      </p:ext>
    </p:extLst>
  </p:cSld>
  <p:clrMapOvr>
    <a:masterClrMapping/>
  </p:clrMapOvr>
  <p:transition spd="slow">
    <p:fade/>
  </p:transition>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0DED229-FF74-4A62-88C2-BBB1F4AD1004}"/>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378462" y="1397000"/>
            <a:ext cx="11435077" cy="4622800"/>
          </a:xfrm>
        </p:spPr>
        <p:txBody>
          <a:bodyPr/>
          <a:lstStyle>
            <a:lvl1pPr marL="0" indent="0">
              <a:buNone/>
              <a:defRPr b="0">
                <a:solidFill>
                  <a:schemeClr val="tx2"/>
                </a:solidFill>
              </a:defRPr>
            </a:lvl1pPr>
            <a:lvl2pPr marL="256026" indent="-256026">
              <a:buFont typeface="Arial" panose="020B0604020202020204" pitchFamily="34" charset="0"/>
              <a:buChar char="•"/>
              <a:defRPr sz="1800"/>
            </a:lvl2pPr>
            <a:lvl3pPr marL="755885" indent="-341367">
              <a:buFont typeface="Arial" panose="020B0604020202020204" pitchFamily="34" charset="0"/>
              <a:buChar char="–"/>
              <a:defRPr sz="1600"/>
            </a:lvl3pPr>
            <a:lvl4pPr marL="1182594" indent="-268217">
              <a:buFont typeface="Arial" panose="020B0604020202020204" pitchFamily="34" charset="0"/>
              <a:buChar char="•"/>
              <a:defRPr sz="1400"/>
            </a:lvl4pPr>
            <a:lvl5pPr marL="1609304" indent="-304792">
              <a:buFont typeface="Arial" panose="020B0604020202020204" pitchFamily="34" charset="0"/>
              <a:buChar cha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11149246"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4" name="Footer Placeholder 3">
            <a:extLst>
              <a:ext uri="{FF2B5EF4-FFF2-40B4-BE49-F238E27FC236}">
                <a16:creationId xmlns:a16="http://schemas.microsoft.com/office/drawing/2014/main" id="{06604FB1-BAAF-42A4-8F0F-109AB7DA65F9}"/>
              </a:ext>
            </a:extLst>
          </p:cNvPr>
          <p:cNvSpPr>
            <a:spLocks noGrp="1"/>
          </p:cNvSpPr>
          <p:nvPr>
            <p:ph type="ftr" sz="quarter" idx="13"/>
          </p:nvPr>
        </p:nvSpPr>
        <p:spPr/>
        <p:txBody>
          <a:bodyPr/>
          <a:lstStyle/>
          <a:p>
            <a:endParaRPr lang="en-US"/>
          </a:p>
        </p:txBody>
      </p:sp>
    </p:spTree>
    <p:custDataLst>
      <p:tags r:id="rId1"/>
    </p:custDataLst>
    <p:extLst>
      <p:ext uri="{BB962C8B-B14F-4D97-AF65-F5344CB8AC3E}">
        <p14:creationId xmlns:p14="http://schemas.microsoft.com/office/powerpoint/2010/main" val="2019806780"/>
      </p:ext>
    </p:extLst>
  </p:cSld>
  <p:clrMapOvr>
    <a:masterClrMapping/>
  </p:clrMapOvr>
  <p:transition spd="slow">
    <p:fade/>
  </p:transition>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Slide Number Placeholder 5"/>
          <p:cNvSpPr>
            <a:spLocks noGrp="1"/>
          </p:cNvSpPr>
          <p:nvPr>
            <p:ph type="sldNum" sz="quarter" idx="4"/>
          </p:nvPr>
        </p:nvSpPr>
        <p:spPr>
          <a:xfrm>
            <a:off x="11253472" y="6413120"/>
            <a:ext cx="662940" cy="365125"/>
          </a:xfrm>
          <a:prstGeom prst="rect">
            <a:avLst/>
          </a:prstGeom>
        </p:spPr>
        <p:txBody>
          <a:bodyPr vert="horz" lIns="91440" tIns="45720" rIns="91440" bIns="45720" rtlCol="0" anchor="ctr"/>
          <a:lstStyle>
            <a:lvl1pPr algn="r">
              <a:defRPr lang="en-US" sz="1200" smtClean="0"/>
            </a:lvl1pPr>
          </a:lstStyle>
          <a:p>
            <a:fld id="{AF1AFCDA-ABCC-4704-AB71-48FDE4F2FA4C}" type="slidenum">
              <a:rPr lang="en-GB" smtClean="0"/>
              <a:pPr/>
              <a:t>‹#›</a:t>
            </a:fld>
            <a:endParaRPr lang="en-GB" dirty="0"/>
          </a:p>
        </p:txBody>
      </p:sp>
      <p:sp>
        <p:nvSpPr>
          <p:cNvPr id="6" name="Content Placeholder 5">
            <a:extLst>
              <a:ext uri="{FF2B5EF4-FFF2-40B4-BE49-F238E27FC236}">
                <a16:creationId xmlns:a16="http://schemas.microsoft.com/office/drawing/2014/main" id="{E6C95D4A-3CC5-4C27-823A-CAA475AFD2E8}"/>
              </a:ext>
            </a:extLst>
          </p:cNvPr>
          <p:cNvSpPr>
            <a:spLocks noGrp="1"/>
          </p:cNvSpPr>
          <p:nvPr>
            <p:ph sz="quarter" idx="13"/>
          </p:nvPr>
        </p:nvSpPr>
        <p:spPr>
          <a:xfrm>
            <a:off x="378000" y="1372984"/>
            <a:ext cx="11433600" cy="4684915"/>
          </a:xfrm>
        </p:spPr>
        <p:txBody>
          <a:bodyPr/>
          <a:lstStyle>
            <a:lvl2pPr>
              <a:defRPr/>
            </a:lvl2pPr>
            <a:lvl3pPr>
              <a:defRPr/>
            </a:lvl3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3">
            <a:extLst>
              <a:ext uri="{FF2B5EF4-FFF2-40B4-BE49-F238E27FC236}">
                <a16:creationId xmlns:a16="http://schemas.microsoft.com/office/drawing/2014/main" id="{62D7759D-E1DD-422C-B4C8-3052598741E5}"/>
              </a:ext>
            </a:extLst>
          </p:cNvPr>
          <p:cNvSpPr>
            <a:spLocks noGrp="1"/>
          </p:cNvSpPr>
          <p:nvPr>
            <p:ph sz="quarter" idx="14"/>
          </p:nvPr>
        </p:nvSpPr>
        <p:spPr>
          <a:xfrm>
            <a:off x="376238" y="6488885"/>
            <a:ext cx="10872787" cy="145424"/>
          </a:xfrm>
          <a:prstGeom prst="rect">
            <a:avLst/>
          </a:prstGeom>
        </p:spPr>
        <p:txBody>
          <a:bodyPr wrap="square" lIns="0" tIns="0" rIns="0" bIns="0" anchor="b" anchorCtr="0">
            <a:spAutoFit/>
          </a:bodyPr>
          <a:lstStyle>
            <a:lvl1pPr marL="0" indent="0">
              <a:lnSpc>
                <a:spcPct val="90000"/>
              </a:lnSpc>
              <a:spcBef>
                <a:spcPts val="0"/>
              </a:spcBef>
              <a:spcAft>
                <a:spcPts val="0"/>
              </a:spcAft>
              <a:buFontTx/>
              <a:buNone/>
              <a:defRPr sz="1050"/>
            </a:lvl1pPr>
            <a:lvl2pPr marL="457200" indent="0">
              <a:buFontTx/>
              <a:buNone/>
              <a:defRPr sz="800"/>
            </a:lvl2pPr>
            <a:lvl3pPr marL="914400" indent="0">
              <a:buFontTx/>
              <a:buNone/>
              <a:defRPr sz="800"/>
            </a:lvl3pPr>
            <a:lvl4pPr marL="1371600" indent="0">
              <a:buFontTx/>
              <a:buNone/>
              <a:defRPr sz="800"/>
            </a:lvl4pPr>
            <a:lvl5pPr marL="1828800" indent="0">
              <a:buFontTx/>
              <a:buNone/>
              <a:defRPr sz="800"/>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178937546"/>
      </p:ext>
    </p:extLst>
  </p:cSld>
  <p:clrMapOvr>
    <a:masterClrMapping/>
  </p:clrMapOvr>
  <p:transition spd="slow">
    <p:fade/>
  </p:transition>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4000" y="1104000"/>
            <a:ext cx="11435077" cy="4622800"/>
          </a:xfrm>
        </p:spPr>
        <p:txBody>
          <a:bodyPr/>
          <a:lstStyle>
            <a:lvl1pPr marL="0" indent="0">
              <a:buNone/>
              <a:defRPr b="0">
                <a:solidFill>
                  <a:schemeClr val="tx2"/>
                </a:solidFill>
              </a:defRPr>
            </a:lvl1pPr>
            <a:lvl2pPr marL="256026" indent="-256026">
              <a:buFont typeface="Arial" panose="020B0604020202020204" pitchFamily="34" charset="0"/>
              <a:buChar char="•"/>
              <a:defRPr/>
            </a:lvl2pPr>
            <a:lvl3pPr marL="755885" indent="-341367">
              <a:buFont typeface="Arial" panose="020B0604020202020204" pitchFamily="34" charset="0"/>
              <a:buChar char="–"/>
              <a:defRPr/>
            </a:lvl3pPr>
            <a:lvl4pPr marL="1182594" indent="-268217">
              <a:buFont typeface="Arial" panose="020B0604020202020204" pitchFamily="34" charset="0"/>
              <a:buChar char="•"/>
              <a:defRPr/>
            </a:lvl4pPr>
            <a:lvl5pPr marL="1609304" indent="-304792">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11334443" y="6413120"/>
            <a:ext cx="662940" cy="365125"/>
          </a:xfrm>
          <a:prstGeom prst="rect">
            <a:avLst/>
          </a:prstGeom>
        </p:spPr>
        <p:txBody>
          <a:bodyPr vert="horz" lIns="91440" tIns="45720" rIns="91440" bIns="45720" rtlCol="0" anchor="ctr"/>
          <a:lstStyle>
            <a:lvl1pPr algn="r">
              <a:defRPr lang="en-US" sz="1467" smtClean="0"/>
            </a:lvl1pPr>
          </a:lstStyle>
          <a:p>
            <a:fld id="{AF1AFCDA-ABCC-4704-AB71-48FDE4F2FA4C}" type="slidenum">
              <a:rPr lang="en-US" smtClean="0"/>
              <a:pPr/>
              <a:t>‹#›</a:t>
            </a:fld>
            <a:endParaRPr lang="en-US"/>
          </a:p>
        </p:txBody>
      </p:sp>
      <p:sp>
        <p:nvSpPr>
          <p:cNvPr id="6" name="Text Placeholder 5">
            <a:extLst>
              <a:ext uri="{FF2B5EF4-FFF2-40B4-BE49-F238E27FC236}">
                <a16:creationId xmlns:a16="http://schemas.microsoft.com/office/drawing/2014/main" id="{CCCA3D57-5861-4B62-A7C4-DAA97EE2DE61}"/>
              </a:ext>
            </a:extLst>
          </p:cNvPr>
          <p:cNvSpPr>
            <a:spLocks noGrp="1"/>
          </p:cNvSpPr>
          <p:nvPr>
            <p:ph type="body" sz="quarter" idx="13"/>
          </p:nvPr>
        </p:nvSpPr>
        <p:spPr>
          <a:xfrm>
            <a:off x="383116" y="6493202"/>
            <a:ext cx="11040000" cy="248491"/>
          </a:xfrm>
        </p:spPr>
        <p:txBody>
          <a:bodyPr anchor="b">
            <a:spAutoFit/>
          </a:bodyPr>
          <a:lstStyle>
            <a:lvl1pPr>
              <a:spcBef>
                <a:spcPts val="400"/>
              </a:spcBef>
              <a:spcAft>
                <a:spcPts val="0"/>
              </a:spcAft>
              <a:defRPr sz="1067"/>
            </a:lvl1pPr>
          </a:lstStyle>
          <a:p>
            <a:pPr lvl="0"/>
            <a:r>
              <a:rPr lang="en-US"/>
              <a:t>Click to edit Master text styles</a:t>
            </a:r>
          </a:p>
        </p:txBody>
      </p:sp>
    </p:spTree>
    <p:custDataLst>
      <p:tags r:id="rId1"/>
    </p:custDataLst>
    <p:extLst>
      <p:ext uri="{BB962C8B-B14F-4D97-AF65-F5344CB8AC3E}">
        <p14:creationId xmlns:p14="http://schemas.microsoft.com/office/powerpoint/2010/main" val="3743160247"/>
      </p:ext>
    </p:extLst>
  </p:cSld>
  <p:clrMapOvr>
    <a:masterClrMapping/>
  </p:clrMapOvr>
  <p:extLst>
    <p:ext uri="{DCECCB84-F9BA-43D5-87BE-67443E8EF086}">
      <p15:sldGuideLst xmlns:p15="http://schemas.microsoft.com/office/powerpoint/2012/main">
        <p15:guide id="1" orient="horz" pos="31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4"/>
          </p:nvPr>
        </p:nvSpPr>
        <p:spPr>
          <a:xfrm>
            <a:off x="11334444" y="6413121"/>
            <a:ext cx="662940" cy="365125"/>
          </a:xfrm>
          <a:prstGeom prst="rect">
            <a:avLst/>
          </a:prstGeom>
        </p:spPr>
        <p:txBody>
          <a:bodyPr vert="horz" lIns="91440" tIns="45720" rIns="91440" bIns="45720" rtlCol="0" anchor="ctr"/>
          <a:lstStyle>
            <a:lvl1pPr algn="r">
              <a:defRPr lang="en-US" sz="1000" smtClean="0"/>
            </a:lvl1pPr>
          </a:lstStyle>
          <a:p>
            <a:fld id="{AF1AFCDA-ABCC-4704-AB71-48FDE4F2FA4C}" type="slidenum">
              <a:rPr lang="en-US" smtClean="0"/>
              <a:pPr/>
              <a:t>‹#›</a:t>
            </a:fld>
            <a:endParaRPr lang="en-US"/>
          </a:p>
        </p:txBody>
      </p:sp>
    </p:spTree>
    <p:custDataLst>
      <p:tags r:id="rId1"/>
    </p:custDataLst>
    <p:extLst>
      <p:ext uri="{BB962C8B-B14F-4D97-AF65-F5344CB8AC3E}">
        <p14:creationId xmlns:p14="http://schemas.microsoft.com/office/powerpoint/2010/main" val="165216519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21">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 id="2147483730" r:id="rId18"/>
    <p:sldLayoutId id="2147483731" r:id="rId19"/>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10.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tags" Target="../tags/tag13.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notesSlide" Target="../notesSlides/notesSlide8.xml"/><Relationship Id="rId7" Type="http://schemas.openxmlformats.org/officeDocument/2006/relationships/image" Target="../media/image10.png"/><Relationship Id="rId2" Type="http://schemas.openxmlformats.org/officeDocument/2006/relationships/slideLayout" Target="../slideLayouts/slideLayout8.xml"/><Relationship Id="rId1" Type="http://schemas.openxmlformats.org/officeDocument/2006/relationships/tags" Target="../tags/tag15.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9.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420977"/>
            <a:ext cx="11085094" cy="1382378"/>
          </a:xfrm>
        </p:spPr>
        <p:txBody>
          <a:bodyPr>
            <a:noAutofit/>
          </a:bodyPr>
          <a:lstStyle/>
          <a:p>
            <a:r>
              <a:rPr lang="en-US" sz="2400" dirty="0"/>
              <a:t>Mezigdomide (CC-92480), a Potent, Novel </a:t>
            </a:r>
            <a:r>
              <a:rPr lang="en-US" sz="2400" dirty="0" err="1"/>
              <a:t>Cereblon</a:t>
            </a:r>
            <a:r>
              <a:rPr lang="en-US" sz="2400" dirty="0"/>
              <a:t> E3 Ligase Modulator, Combined with Dexamethasone in Patients with Relapsed/Refractory Multiple Myeloma: Preliminary Results from the Dose-Expansion Phase</a:t>
            </a:r>
            <a:br>
              <a:rPr lang="en-US" sz="2400" dirty="0"/>
            </a:br>
            <a:r>
              <a:rPr lang="en-US" sz="2400" dirty="0"/>
              <a:t>of the CC-92480-MM-001 Trial</a:t>
            </a:r>
          </a:p>
        </p:txBody>
      </p:sp>
      <p:sp>
        <p:nvSpPr>
          <p:cNvPr id="4" name="Text Placeholder 3"/>
          <p:cNvSpPr>
            <a:spLocks noGrp="1"/>
          </p:cNvSpPr>
          <p:nvPr>
            <p:ph type="body" idx="1"/>
          </p:nvPr>
        </p:nvSpPr>
        <p:spPr>
          <a:xfrm>
            <a:off x="609601" y="4077187"/>
            <a:ext cx="11171093" cy="1500187"/>
          </a:xfrm>
        </p:spPr>
        <p:txBody>
          <a:bodyPr>
            <a:normAutofit/>
          </a:bodyPr>
          <a:lstStyle/>
          <a:p>
            <a:r>
              <a:rPr lang="en-US" sz="1000" baseline="30000" dirty="0"/>
              <a:t>1</a:t>
            </a:r>
            <a:r>
              <a:rPr lang="en-US" sz="1000" dirty="0"/>
              <a:t>Dana-Farber Cancer Institute, Boston, MA, USA; </a:t>
            </a:r>
            <a:r>
              <a:rPr lang="en-US" sz="1000" baseline="30000" dirty="0"/>
              <a:t>2</a:t>
            </a:r>
            <a:r>
              <a:rPr lang="en-US" sz="1000" dirty="0"/>
              <a:t>Division of Medical Oncology and Hematology, Princess Margaret Cancer Centre, University of Toronto, Toronto, ON, Canada; </a:t>
            </a:r>
            <a:r>
              <a:rPr lang="en-US" sz="1000" baseline="30000" dirty="0"/>
              <a:t>3</a:t>
            </a:r>
            <a:r>
              <a:rPr lang="en-US" sz="1000" dirty="0"/>
              <a:t>St. Vincent's Hospital Melbourne, University of Melbourne, Melbourne, VIC, Australia; </a:t>
            </a:r>
            <a:r>
              <a:rPr lang="en-US" sz="1000" baseline="30000" dirty="0"/>
              <a:t>4</a:t>
            </a:r>
            <a:r>
              <a:rPr lang="en-US" sz="1000" dirty="0"/>
              <a:t>NIHR UCLH Clinical Research Facility, University College London Hospitals NHS Foundation Trust, London, UK; </a:t>
            </a:r>
            <a:r>
              <a:rPr lang="en-US" sz="1000" baseline="30000" dirty="0"/>
              <a:t>5</a:t>
            </a:r>
            <a:r>
              <a:rPr lang="en-US" sz="1000" dirty="0"/>
              <a:t>Winship Cancer Institute, Emory University, Atlanta, GA, USA; </a:t>
            </a:r>
            <a:r>
              <a:rPr lang="en-US" sz="1000" baseline="30000" dirty="0"/>
              <a:t>6</a:t>
            </a:r>
            <a:r>
              <a:rPr lang="en-US" sz="1000" dirty="0"/>
              <a:t>Department of Lymphoma &amp; Myeloma, The University of Texas MD Anderson Cancer Center, Houston, TX, USA; </a:t>
            </a:r>
            <a:r>
              <a:rPr lang="en-US" sz="1000" baseline="30000" dirty="0"/>
              <a:t>7</a:t>
            </a:r>
            <a:r>
              <a:rPr lang="en-US" sz="1000" dirty="0"/>
              <a:t>Sungkyunkwan University, Samsung Medical Center, Seoul, Korea </a:t>
            </a:r>
            <a:r>
              <a:rPr lang="en-US" sz="1000" baseline="30000" dirty="0"/>
              <a:t>8</a:t>
            </a:r>
            <a:r>
              <a:rPr lang="en-US" sz="1000" dirty="0"/>
              <a:t>University Hospital of Salamanca/IBSAL, Salamanca, Spain; </a:t>
            </a:r>
            <a:r>
              <a:rPr lang="en-US" sz="1000" baseline="30000" dirty="0"/>
              <a:t>9</a:t>
            </a:r>
            <a:r>
              <a:rPr lang="en-US" sz="1000" dirty="0"/>
              <a:t>The Royal Marsden NHS Foundation, London, UK;</a:t>
            </a:r>
            <a:r>
              <a:rPr lang="en-US" sz="1000" baseline="30000" dirty="0"/>
              <a:t>10</a:t>
            </a:r>
            <a:r>
              <a:rPr lang="en-US" sz="1000" dirty="0"/>
              <a:t>The Institute of Cancer Research, London, UK; </a:t>
            </a:r>
            <a:r>
              <a:rPr lang="en-US" sz="1000" baseline="30000" dirty="0"/>
              <a:t>11</a:t>
            </a:r>
            <a:r>
              <a:rPr lang="en-US" sz="1000" dirty="0"/>
              <a:t>Department of Clinical </a:t>
            </a:r>
            <a:r>
              <a:rPr lang="en-US" sz="1000" dirty="0" err="1"/>
              <a:t>Haematology</a:t>
            </a:r>
            <a:r>
              <a:rPr lang="en-US" sz="1000" dirty="0"/>
              <a:t>, Oxford University Hospitals NHS Foundation Trust, Oxford, UK; </a:t>
            </a:r>
            <a:r>
              <a:rPr lang="en-US" sz="1000" baseline="30000" dirty="0"/>
              <a:t>12</a:t>
            </a:r>
            <a:r>
              <a:rPr lang="en-US" sz="1000" dirty="0"/>
              <a:t>Department of Hematology, Hospital 12 de </a:t>
            </a:r>
            <a:r>
              <a:rPr lang="en-US" sz="1000" dirty="0" err="1"/>
              <a:t>Octubre</a:t>
            </a:r>
            <a:r>
              <a:rPr lang="en-US" sz="1000" dirty="0"/>
              <a:t>, </a:t>
            </a:r>
            <a:r>
              <a:rPr lang="en-US" sz="1000" dirty="0" err="1"/>
              <a:t>Complutense</a:t>
            </a:r>
            <a:r>
              <a:rPr lang="en-US" sz="1000" dirty="0"/>
              <a:t> University, H12O-CNIO Clinical Research Unit, CIBERONC, Madrid, Spain; </a:t>
            </a:r>
            <a:r>
              <a:rPr lang="en-US" sz="1000" baseline="30000" dirty="0"/>
              <a:t>13</a:t>
            </a:r>
            <a:r>
              <a:rPr lang="en-US" sz="1000" dirty="0"/>
              <a:t>Hospital San Pedro de </a:t>
            </a:r>
            <a:r>
              <a:rPr lang="en-US" sz="1000" dirty="0" err="1"/>
              <a:t>Alcántara</a:t>
            </a:r>
            <a:r>
              <a:rPr lang="en-US" sz="1000" dirty="0"/>
              <a:t>, </a:t>
            </a:r>
            <a:r>
              <a:rPr lang="en-US" sz="1000" dirty="0" err="1"/>
              <a:t>Cáceres</a:t>
            </a:r>
            <a:r>
              <a:rPr lang="en-US" sz="1000" dirty="0"/>
              <a:t>, Spain; </a:t>
            </a:r>
            <a:r>
              <a:rPr lang="en-US" sz="1000" baseline="30000" dirty="0"/>
              <a:t>14</a:t>
            </a:r>
            <a:r>
              <a:rPr lang="en-US" sz="1000" dirty="0"/>
              <a:t>Celgene International </a:t>
            </a:r>
            <a:r>
              <a:rPr lang="en-US" sz="1000" dirty="0" err="1"/>
              <a:t>Sàrl</a:t>
            </a:r>
            <a:r>
              <a:rPr lang="en-US" sz="1000" dirty="0"/>
              <a:t>, a Bristol-Myers Squibb Company, </a:t>
            </a:r>
            <a:r>
              <a:rPr lang="en-US" sz="1000" dirty="0" err="1"/>
              <a:t>Boudry</a:t>
            </a:r>
            <a:r>
              <a:rPr lang="en-US" sz="1000" dirty="0"/>
              <a:t>, Switzerland; </a:t>
            </a:r>
            <a:r>
              <a:rPr lang="en-US" sz="1000" baseline="30000" dirty="0"/>
              <a:t>15</a:t>
            </a:r>
            <a:r>
              <a:rPr lang="en-US" sz="1000" dirty="0"/>
              <a:t>Bristol Myers Squibb, Princeton, NJ, USA; </a:t>
            </a:r>
            <a:r>
              <a:rPr lang="en-US" sz="1000" baseline="30000" dirty="0"/>
              <a:t>16</a:t>
            </a:r>
            <a:r>
              <a:rPr lang="en-US" sz="1000" dirty="0"/>
              <a:t>Arnie Charbonneau Cancer Institute, University of Calgary, Calgary, AB, Canada</a:t>
            </a:r>
          </a:p>
        </p:txBody>
      </p:sp>
      <p:sp>
        <p:nvSpPr>
          <p:cNvPr id="3" name="Subtitle 2"/>
          <p:cNvSpPr>
            <a:spLocks noGrp="1"/>
          </p:cNvSpPr>
          <p:nvPr>
            <p:ph type="subTitle" idx="4294967295"/>
          </p:nvPr>
        </p:nvSpPr>
        <p:spPr>
          <a:xfrm>
            <a:off x="609601" y="2930128"/>
            <a:ext cx="10363200" cy="1246187"/>
          </a:xfrm>
        </p:spPr>
        <p:txBody>
          <a:bodyPr>
            <a:normAutofit/>
          </a:bodyPr>
          <a:lstStyle/>
          <a:p>
            <a:pPr marL="0" marR="0" indent="0">
              <a:lnSpc>
                <a:spcPct val="100000"/>
              </a:lnSpc>
              <a:spcBef>
                <a:spcPts val="0"/>
              </a:spcBef>
              <a:spcAft>
                <a:spcPts val="1200"/>
              </a:spcAft>
              <a:buNone/>
            </a:pPr>
            <a:r>
              <a:rPr lang="en-US" sz="1600" dirty="0">
                <a:effectLst/>
                <a:latin typeface="+mj-lt"/>
                <a:ea typeface="Calibri" panose="020F0502020204030204" pitchFamily="34" charset="0"/>
                <a:cs typeface="Times New Roman" panose="02020603050405020304" pitchFamily="18" charset="0"/>
              </a:rPr>
              <a:t>Paul G. Richardson,</a:t>
            </a:r>
            <a:r>
              <a:rPr lang="en-US" sz="1600" baseline="30000" dirty="0">
                <a:effectLst/>
                <a:latin typeface="+mj-lt"/>
                <a:ea typeface="Calibri" panose="020F0502020204030204" pitchFamily="34" charset="0"/>
                <a:cs typeface="Times New Roman" panose="02020603050405020304" pitchFamily="18" charset="0"/>
              </a:rPr>
              <a:t>1</a:t>
            </a:r>
            <a:r>
              <a:rPr lang="en-US" sz="1600" dirty="0">
                <a:effectLst/>
                <a:latin typeface="+mj-lt"/>
                <a:ea typeface="Calibri" panose="020F0502020204030204" pitchFamily="34" charset="0"/>
                <a:cs typeface="Times New Roman" panose="02020603050405020304" pitchFamily="18" charset="0"/>
              </a:rPr>
              <a:t> Suzanne Trudel,</a:t>
            </a:r>
            <a:r>
              <a:rPr lang="en-US" sz="1600" baseline="30000" dirty="0">
                <a:effectLst/>
                <a:latin typeface="+mj-lt"/>
                <a:ea typeface="Calibri" panose="020F0502020204030204" pitchFamily="34" charset="0"/>
                <a:cs typeface="Times New Roman" panose="02020603050405020304" pitchFamily="18" charset="0"/>
              </a:rPr>
              <a:t>2</a:t>
            </a:r>
            <a:r>
              <a:rPr lang="en-US" sz="1600" dirty="0">
                <a:effectLst/>
                <a:latin typeface="+mj-lt"/>
                <a:ea typeface="Calibri" panose="020F0502020204030204" pitchFamily="34" charset="0"/>
                <a:cs typeface="Times New Roman" panose="02020603050405020304" pitchFamily="18" charset="0"/>
              </a:rPr>
              <a:t> Hang Quach,</a:t>
            </a:r>
            <a:r>
              <a:rPr lang="en-US" sz="1600" baseline="30000" dirty="0">
                <a:effectLst/>
                <a:latin typeface="+mj-lt"/>
                <a:ea typeface="Calibri" panose="020F0502020204030204" pitchFamily="34" charset="0"/>
                <a:cs typeface="Times New Roman" panose="02020603050405020304" pitchFamily="18" charset="0"/>
              </a:rPr>
              <a:t>3</a:t>
            </a:r>
            <a:r>
              <a:rPr lang="en-US" sz="1600" dirty="0">
                <a:effectLst/>
                <a:latin typeface="+mj-lt"/>
                <a:ea typeface="Calibri" panose="020F0502020204030204" pitchFamily="34" charset="0"/>
                <a:cs typeface="Times New Roman" panose="02020603050405020304" pitchFamily="18" charset="0"/>
              </a:rPr>
              <a:t> Rakesh Popat,</a:t>
            </a:r>
            <a:r>
              <a:rPr lang="en-US" sz="1600" baseline="30000" dirty="0">
                <a:effectLst/>
                <a:latin typeface="+mj-lt"/>
                <a:ea typeface="Calibri" panose="020F0502020204030204" pitchFamily="34" charset="0"/>
                <a:cs typeface="Times New Roman" panose="02020603050405020304" pitchFamily="18" charset="0"/>
              </a:rPr>
              <a:t>4</a:t>
            </a:r>
            <a:r>
              <a:rPr lang="en-US" sz="1600" dirty="0">
                <a:effectLst/>
                <a:latin typeface="+mj-lt"/>
                <a:ea typeface="Calibri" panose="020F0502020204030204" pitchFamily="34" charset="0"/>
                <a:cs typeface="Times New Roman" panose="02020603050405020304" pitchFamily="18" charset="0"/>
              </a:rPr>
              <a:t> Sagar Lonial,</a:t>
            </a:r>
            <a:r>
              <a:rPr lang="en-US" sz="1600" baseline="30000" dirty="0">
                <a:effectLst/>
                <a:latin typeface="+mj-lt"/>
                <a:ea typeface="Calibri" panose="020F0502020204030204" pitchFamily="34" charset="0"/>
                <a:cs typeface="Times New Roman" panose="02020603050405020304" pitchFamily="18" charset="0"/>
              </a:rPr>
              <a:t>5</a:t>
            </a:r>
            <a:r>
              <a:rPr lang="en-US" sz="1600" dirty="0">
                <a:effectLst/>
                <a:latin typeface="+mj-lt"/>
                <a:ea typeface="Calibri" panose="020F0502020204030204" pitchFamily="34" charset="0"/>
                <a:cs typeface="Times New Roman" panose="02020603050405020304" pitchFamily="18" charset="0"/>
              </a:rPr>
              <a:t> Robert Z. Orlowski,</a:t>
            </a:r>
            <a:r>
              <a:rPr lang="en-US" sz="1600" baseline="30000" dirty="0">
                <a:effectLst/>
                <a:latin typeface="+mj-lt"/>
                <a:ea typeface="Calibri" panose="020F0502020204030204" pitchFamily="34" charset="0"/>
                <a:cs typeface="Times New Roman" panose="02020603050405020304" pitchFamily="18" charset="0"/>
              </a:rPr>
              <a:t>6</a:t>
            </a:r>
            <a:r>
              <a:rPr lang="en-US" sz="1600" dirty="0">
                <a:effectLst/>
                <a:latin typeface="+mj-lt"/>
                <a:ea typeface="Calibri" panose="020F0502020204030204" pitchFamily="34" charset="0"/>
                <a:cs typeface="Times New Roman" panose="02020603050405020304" pitchFamily="18" charset="0"/>
              </a:rPr>
              <a:t> Kihyun Kim,</a:t>
            </a:r>
            <a:r>
              <a:rPr lang="en-US" sz="1600" baseline="30000" dirty="0">
                <a:effectLst/>
                <a:latin typeface="+mj-lt"/>
                <a:ea typeface="Calibri" panose="020F0502020204030204" pitchFamily="34" charset="0"/>
                <a:cs typeface="Times New Roman" panose="02020603050405020304" pitchFamily="18" charset="0"/>
              </a:rPr>
              <a:t>7</a:t>
            </a:r>
            <a:r>
              <a:rPr lang="en-US" sz="1600" dirty="0">
                <a:effectLst/>
                <a:latin typeface="+mj-lt"/>
                <a:ea typeface="Calibri" panose="020F0502020204030204" pitchFamily="34" charset="0"/>
                <a:cs typeface="Times New Roman" panose="02020603050405020304" pitchFamily="18" charset="0"/>
              </a:rPr>
              <a:t> María-Victoria Mateos,</a:t>
            </a:r>
            <a:r>
              <a:rPr lang="en-US" sz="1600" baseline="30000" dirty="0">
                <a:effectLst/>
                <a:latin typeface="+mj-lt"/>
                <a:ea typeface="Calibri" panose="020F0502020204030204" pitchFamily="34" charset="0"/>
                <a:cs typeface="Times New Roman" panose="02020603050405020304" pitchFamily="18" charset="0"/>
              </a:rPr>
              <a:t>8</a:t>
            </a:r>
            <a:r>
              <a:rPr lang="en-US" sz="1600" dirty="0">
                <a:effectLst/>
                <a:latin typeface="+mj-lt"/>
                <a:ea typeface="Calibri" panose="020F0502020204030204" pitchFamily="34" charset="0"/>
                <a:cs typeface="Times New Roman" panose="02020603050405020304" pitchFamily="18" charset="0"/>
              </a:rPr>
              <a:t> Charlotte Pawlyn,</a:t>
            </a:r>
            <a:r>
              <a:rPr lang="en-US" sz="1600" baseline="30000" dirty="0">
                <a:latin typeface="+mj-lt"/>
                <a:ea typeface="Calibri" panose="020F0502020204030204" pitchFamily="34" charset="0"/>
                <a:cs typeface="Times New Roman" panose="02020603050405020304" pitchFamily="18" charset="0"/>
              </a:rPr>
              <a:t>9</a:t>
            </a:r>
            <a:r>
              <a:rPr lang="en-US" sz="1600" baseline="30000" dirty="0">
                <a:effectLst/>
                <a:latin typeface="+mj-lt"/>
                <a:ea typeface="Calibri" panose="020F0502020204030204" pitchFamily="34" charset="0"/>
                <a:cs typeface="Times New Roman" panose="02020603050405020304" pitchFamily="18" charset="0"/>
              </a:rPr>
              <a:t>,10</a:t>
            </a:r>
            <a:r>
              <a:rPr lang="en-US" sz="1600" dirty="0">
                <a:effectLst/>
                <a:latin typeface="+mj-lt"/>
                <a:ea typeface="Calibri" panose="020F0502020204030204" pitchFamily="34" charset="0"/>
                <a:cs typeface="Times New Roman" panose="02020603050405020304" pitchFamily="18" charset="0"/>
              </a:rPr>
              <a:t> Karthik Ramasamy,</a:t>
            </a:r>
            <a:r>
              <a:rPr lang="en-US" sz="1600" baseline="30000" dirty="0">
                <a:effectLst/>
                <a:latin typeface="+mj-lt"/>
                <a:ea typeface="Calibri" panose="020F0502020204030204" pitchFamily="34" charset="0"/>
                <a:cs typeface="Times New Roman" panose="02020603050405020304" pitchFamily="18" charset="0"/>
              </a:rPr>
              <a:t>11</a:t>
            </a:r>
            <a:r>
              <a:rPr lang="en-US" sz="1600" dirty="0">
                <a:effectLst/>
                <a:latin typeface="+mj-lt"/>
                <a:ea typeface="Calibri" panose="020F0502020204030204" pitchFamily="34" charset="0"/>
                <a:cs typeface="Times New Roman" panose="02020603050405020304" pitchFamily="18" charset="0"/>
              </a:rPr>
              <a:t> Joaquín Martinez-Lopez,</a:t>
            </a:r>
            <a:r>
              <a:rPr lang="en-US" sz="1600" baseline="30000" dirty="0">
                <a:effectLst/>
                <a:latin typeface="+mj-lt"/>
                <a:ea typeface="Calibri" panose="020F0502020204030204" pitchFamily="34" charset="0"/>
                <a:cs typeface="Times New Roman" panose="02020603050405020304" pitchFamily="18" charset="0"/>
              </a:rPr>
              <a:t>12</a:t>
            </a:r>
            <a:r>
              <a:rPr lang="en-US" sz="1600" dirty="0">
                <a:effectLst/>
                <a:latin typeface="+mj-lt"/>
                <a:ea typeface="Calibri" panose="020F0502020204030204" pitchFamily="34" charset="0"/>
                <a:cs typeface="Times New Roman" panose="02020603050405020304" pitchFamily="18" charset="0"/>
              </a:rPr>
              <a:t> Ignacio Casas-Avilés,</a:t>
            </a:r>
            <a:r>
              <a:rPr lang="en-US" sz="1600" baseline="30000" dirty="0">
                <a:effectLst/>
                <a:latin typeface="+mj-lt"/>
                <a:ea typeface="Calibri" panose="020F0502020204030204" pitchFamily="34" charset="0"/>
                <a:cs typeface="Times New Roman" panose="02020603050405020304" pitchFamily="18" charset="0"/>
              </a:rPr>
              <a:t>13</a:t>
            </a:r>
            <a:r>
              <a:rPr lang="en-US" sz="1600" dirty="0">
                <a:effectLst/>
                <a:latin typeface="+mj-lt"/>
                <a:ea typeface="Calibri" panose="020F0502020204030204" pitchFamily="34" charset="0"/>
                <a:cs typeface="Times New Roman" panose="02020603050405020304" pitchFamily="18" charset="0"/>
              </a:rPr>
              <a:t> Alessia Spirli,</a:t>
            </a:r>
            <a:r>
              <a:rPr lang="en-US" sz="1600" baseline="30000" dirty="0">
                <a:effectLst/>
                <a:latin typeface="+mj-lt"/>
                <a:ea typeface="Calibri" panose="020F0502020204030204" pitchFamily="34" charset="0"/>
                <a:cs typeface="Times New Roman" panose="02020603050405020304" pitchFamily="18" charset="0"/>
              </a:rPr>
              <a:t>14</a:t>
            </a:r>
            <a:r>
              <a:rPr lang="en-US" sz="1600" dirty="0">
                <a:effectLst/>
                <a:latin typeface="+mj-lt"/>
                <a:ea typeface="Calibri" panose="020F0502020204030204" pitchFamily="34" charset="0"/>
                <a:cs typeface="Times New Roman" panose="02020603050405020304" pitchFamily="18" charset="0"/>
              </a:rPr>
              <a:t> Jing Gong,</a:t>
            </a:r>
            <a:r>
              <a:rPr lang="en-US" sz="1600" baseline="30000" dirty="0">
                <a:effectLst/>
                <a:latin typeface="+mj-lt"/>
                <a:ea typeface="Calibri" panose="020F0502020204030204" pitchFamily="34" charset="0"/>
                <a:cs typeface="Times New Roman" panose="02020603050405020304" pitchFamily="18" charset="0"/>
              </a:rPr>
              <a:t>15</a:t>
            </a:r>
            <a:r>
              <a:rPr lang="en-US" sz="1600" dirty="0">
                <a:effectLst/>
                <a:latin typeface="+mj-lt"/>
                <a:ea typeface="Calibri" panose="020F0502020204030204" pitchFamily="34" charset="0"/>
                <a:cs typeface="Times New Roman" panose="02020603050405020304" pitchFamily="18" charset="0"/>
              </a:rPr>
              <a:t> Michael Amatangelo,</a:t>
            </a:r>
            <a:r>
              <a:rPr lang="en-US" sz="1600" baseline="30000" dirty="0">
                <a:effectLst/>
                <a:latin typeface="+mj-lt"/>
                <a:ea typeface="Calibri" panose="020F0502020204030204" pitchFamily="34" charset="0"/>
                <a:cs typeface="Times New Roman" panose="02020603050405020304" pitchFamily="18" charset="0"/>
              </a:rPr>
              <a:t>15</a:t>
            </a:r>
            <a:r>
              <a:rPr lang="en-US" sz="1600" dirty="0">
                <a:effectLst/>
                <a:latin typeface="+mj-lt"/>
                <a:ea typeface="Calibri" panose="020F0502020204030204" pitchFamily="34" charset="0"/>
                <a:cs typeface="Times New Roman" panose="02020603050405020304" pitchFamily="18" charset="0"/>
              </a:rPr>
              <a:t> Jessica Katz,</a:t>
            </a:r>
            <a:r>
              <a:rPr lang="en-US" sz="1600" baseline="30000" dirty="0">
                <a:effectLst/>
                <a:latin typeface="+mj-lt"/>
                <a:ea typeface="Calibri" panose="020F0502020204030204" pitchFamily="34" charset="0"/>
                <a:cs typeface="Times New Roman" panose="02020603050405020304" pitchFamily="18" charset="0"/>
              </a:rPr>
              <a:t>15</a:t>
            </a:r>
            <a:r>
              <a:rPr lang="en-US" sz="1600" dirty="0">
                <a:effectLst/>
                <a:latin typeface="+mj-lt"/>
                <a:ea typeface="Calibri" panose="020F0502020204030204" pitchFamily="34" charset="0"/>
                <a:cs typeface="Times New Roman" panose="02020603050405020304" pitchFamily="18" charset="0"/>
              </a:rPr>
              <a:t> Paulo Maciag,</a:t>
            </a:r>
            <a:r>
              <a:rPr lang="en-US" sz="1600" baseline="30000" dirty="0">
                <a:effectLst/>
                <a:latin typeface="+mj-lt"/>
                <a:ea typeface="Calibri" panose="020F0502020204030204" pitchFamily="34" charset="0"/>
                <a:cs typeface="Times New Roman" panose="02020603050405020304" pitchFamily="18" charset="0"/>
              </a:rPr>
              <a:t>15</a:t>
            </a:r>
            <a:r>
              <a:rPr lang="en-US" sz="1600" dirty="0">
                <a:effectLst/>
                <a:latin typeface="+mj-lt"/>
                <a:ea typeface="Calibri" panose="020F0502020204030204" pitchFamily="34" charset="0"/>
                <a:cs typeface="Times New Roman" panose="02020603050405020304" pitchFamily="18" charset="0"/>
              </a:rPr>
              <a:t> Teresa Peluso,</a:t>
            </a:r>
            <a:r>
              <a:rPr lang="en-US" sz="1600" baseline="30000" dirty="0">
                <a:effectLst/>
                <a:latin typeface="+mj-lt"/>
                <a:ea typeface="Calibri" panose="020F0502020204030204" pitchFamily="34" charset="0"/>
                <a:cs typeface="Times New Roman" panose="02020603050405020304" pitchFamily="18" charset="0"/>
              </a:rPr>
              <a:t>14</a:t>
            </a:r>
            <a:r>
              <a:rPr lang="en-US" sz="1600" dirty="0">
                <a:effectLst/>
                <a:latin typeface="+mj-lt"/>
                <a:ea typeface="Calibri" panose="020F0502020204030204" pitchFamily="34" charset="0"/>
                <a:cs typeface="Times New Roman" panose="02020603050405020304" pitchFamily="18" charset="0"/>
              </a:rPr>
              <a:t> Nizar J. Bahlis</a:t>
            </a:r>
            <a:r>
              <a:rPr lang="en-US" sz="1600" baseline="30000" dirty="0">
                <a:effectLst/>
                <a:latin typeface="+mj-lt"/>
                <a:ea typeface="Calibri" panose="020F0502020204030204" pitchFamily="34" charset="0"/>
                <a:cs typeface="Times New Roman" panose="02020603050405020304" pitchFamily="18" charset="0"/>
              </a:rPr>
              <a:t>16</a:t>
            </a:r>
            <a:endParaRPr lang="en-US" sz="1600" dirty="0">
              <a:effectLst/>
              <a:latin typeface="+mj-lt"/>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F734F08A-E880-0E5B-E16B-42F6A07FFD63}"/>
              </a:ext>
            </a:extLst>
          </p:cNvPr>
          <p:cNvSpPr txBox="1"/>
          <p:nvPr/>
        </p:nvSpPr>
        <p:spPr>
          <a:xfrm>
            <a:off x="616824" y="5364422"/>
            <a:ext cx="7038364" cy="1077218"/>
          </a:xfrm>
          <a:prstGeom prst="rect">
            <a:avLst/>
          </a:prstGeom>
          <a:noFill/>
        </p:spPr>
        <p:txBody>
          <a:bodyPr wrap="square" rtlCol="0">
            <a:spAutoFit/>
          </a:bodyPr>
          <a:lstStyle/>
          <a:p>
            <a:r>
              <a:rPr lang="pt-BR" sz="1600" dirty="0"/>
              <a:t>Maria Victoria Mateos, MD, PhD</a:t>
            </a:r>
          </a:p>
          <a:p>
            <a:r>
              <a:rPr lang="pt-BR" sz="1600" dirty="0"/>
              <a:t>Myeloma Unit, Director</a:t>
            </a:r>
          </a:p>
          <a:p>
            <a:r>
              <a:rPr lang="pt-BR" sz="1600" dirty="0"/>
              <a:t>University Hospital of Salamanca</a:t>
            </a:r>
          </a:p>
          <a:p>
            <a:r>
              <a:rPr lang="pt-BR" sz="1600" dirty="0"/>
              <a:t>Salamanca, Spain</a:t>
            </a:r>
            <a:endParaRPr lang="en-US" sz="1600" dirty="0"/>
          </a:p>
        </p:txBody>
      </p:sp>
    </p:spTree>
    <p:custDataLst>
      <p:tags r:id="rId1"/>
    </p:custDataLst>
    <p:extLst>
      <p:ext uri="{BB962C8B-B14F-4D97-AF65-F5344CB8AC3E}">
        <p14:creationId xmlns:p14="http://schemas.microsoft.com/office/powerpoint/2010/main" val="886766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609600" y="85204"/>
            <a:ext cx="10744200" cy="955129"/>
          </a:xfrm>
        </p:spPr>
        <p:txBody>
          <a:bodyPr>
            <a:normAutofit/>
          </a:bodyPr>
          <a:lstStyle/>
          <a:p>
            <a:r>
              <a:rPr lang="en-US" dirty="0">
                <a:solidFill>
                  <a:schemeClr val="tx2"/>
                </a:solidFill>
              </a:rPr>
              <a:t>Response Rates</a:t>
            </a:r>
            <a:endParaRPr lang="en-US" b="1" dirty="0">
              <a:solidFill>
                <a:schemeClr val="tx2"/>
              </a:solidFill>
            </a:endParaRPr>
          </a:p>
        </p:txBody>
      </p:sp>
      <p:graphicFrame>
        <p:nvGraphicFramePr>
          <p:cNvPr id="8" name="Chart 7">
            <a:extLst>
              <a:ext uri="{FF2B5EF4-FFF2-40B4-BE49-F238E27FC236}">
                <a16:creationId xmlns:a16="http://schemas.microsoft.com/office/drawing/2014/main" id="{751271AB-81FE-4DAE-9981-F4D22EA7151C}"/>
              </a:ext>
            </a:extLst>
          </p:cNvPr>
          <p:cNvGraphicFramePr/>
          <p:nvPr>
            <p:extLst>
              <p:ext uri="{D42A27DB-BD31-4B8C-83A1-F6EECF244321}">
                <p14:modId xmlns:p14="http://schemas.microsoft.com/office/powerpoint/2010/main" val="3322218599"/>
              </p:ext>
            </p:extLst>
          </p:nvPr>
        </p:nvGraphicFramePr>
        <p:xfrm>
          <a:off x="545431" y="1040334"/>
          <a:ext cx="6692383" cy="4943959"/>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angle 10">
            <a:extLst>
              <a:ext uri="{FF2B5EF4-FFF2-40B4-BE49-F238E27FC236}">
                <a16:creationId xmlns:a16="http://schemas.microsoft.com/office/drawing/2014/main" id="{EFD9C50D-B6DA-4C5E-922A-1A8C51761431}"/>
              </a:ext>
            </a:extLst>
          </p:cNvPr>
          <p:cNvSpPr/>
          <p:nvPr/>
        </p:nvSpPr>
        <p:spPr>
          <a:xfrm>
            <a:off x="6876422" y="3835250"/>
            <a:ext cx="154858" cy="110613"/>
          </a:xfrm>
          <a:prstGeom prst="rect">
            <a:avLst/>
          </a:prstGeom>
          <a:solidFill>
            <a:srgbClr val="595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12" name="TextBox 11">
            <a:extLst>
              <a:ext uri="{FF2B5EF4-FFF2-40B4-BE49-F238E27FC236}">
                <a16:creationId xmlns:a16="http://schemas.microsoft.com/office/drawing/2014/main" id="{D500DA7A-EEF2-4477-9144-B6C7E75307CE}"/>
              </a:ext>
            </a:extLst>
          </p:cNvPr>
          <p:cNvSpPr txBox="1"/>
          <p:nvPr/>
        </p:nvSpPr>
        <p:spPr>
          <a:xfrm>
            <a:off x="6994317" y="3756064"/>
            <a:ext cx="468504" cy="261610"/>
          </a:xfrm>
          <a:prstGeom prst="rect">
            <a:avLst/>
          </a:prstGeom>
          <a:noFill/>
        </p:spPr>
        <p:txBody>
          <a:bodyPr wrap="square" rtlCol="0">
            <a:spAutoFit/>
          </a:bodyPr>
          <a:lstStyle/>
          <a:p>
            <a:pPr defTabSz="1219170"/>
            <a:r>
              <a:rPr lang="en-US" sz="1100" dirty="0">
                <a:solidFill>
                  <a:srgbClr val="595454"/>
                </a:solidFill>
              </a:rPr>
              <a:t>NE</a:t>
            </a:r>
            <a:endParaRPr lang="en-US" sz="1600" dirty="0">
              <a:solidFill>
                <a:srgbClr val="595454"/>
              </a:solidFill>
            </a:endParaRPr>
          </a:p>
        </p:txBody>
      </p:sp>
      <p:sp>
        <p:nvSpPr>
          <p:cNvPr id="13" name="Rectangle 12">
            <a:extLst>
              <a:ext uri="{FF2B5EF4-FFF2-40B4-BE49-F238E27FC236}">
                <a16:creationId xmlns:a16="http://schemas.microsoft.com/office/drawing/2014/main" id="{17BCB6D9-9AAC-4D1D-AA15-AA19E62D5E63}"/>
              </a:ext>
            </a:extLst>
          </p:cNvPr>
          <p:cNvSpPr/>
          <p:nvPr/>
        </p:nvSpPr>
        <p:spPr>
          <a:xfrm>
            <a:off x="6876422" y="2599737"/>
            <a:ext cx="154800" cy="111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14" name="TextBox 13">
            <a:extLst>
              <a:ext uri="{FF2B5EF4-FFF2-40B4-BE49-F238E27FC236}">
                <a16:creationId xmlns:a16="http://schemas.microsoft.com/office/drawing/2014/main" id="{77F96BC5-B049-43EA-90A5-6D34A461186F}"/>
              </a:ext>
            </a:extLst>
          </p:cNvPr>
          <p:cNvSpPr txBox="1"/>
          <p:nvPr/>
        </p:nvSpPr>
        <p:spPr>
          <a:xfrm>
            <a:off x="6994317" y="2512485"/>
            <a:ext cx="468504" cy="261610"/>
          </a:xfrm>
          <a:prstGeom prst="rect">
            <a:avLst/>
          </a:prstGeom>
          <a:noFill/>
        </p:spPr>
        <p:txBody>
          <a:bodyPr wrap="square" rtlCol="0">
            <a:spAutoFit/>
          </a:bodyPr>
          <a:lstStyle/>
          <a:p>
            <a:pPr defTabSz="1219170"/>
            <a:r>
              <a:rPr lang="en-US" sz="1100" dirty="0">
                <a:solidFill>
                  <a:srgbClr val="595454"/>
                </a:solidFill>
              </a:rPr>
              <a:t>CR</a:t>
            </a:r>
            <a:endParaRPr lang="en-US" sz="1600" dirty="0">
              <a:solidFill>
                <a:srgbClr val="595454"/>
              </a:solidFill>
            </a:endParaRPr>
          </a:p>
        </p:txBody>
      </p:sp>
      <p:sp>
        <p:nvSpPr>
          <p:cNvPr id="15" name="Rectangle 14">
            <a:extLst>
              <a:ext uri="{FF2B5EF4-FFF2-40B4-BE49-F238E27FC236}">
                <a16:creationId xmlns:a16="http://schemas.microsoft.com/office/drawing/2014/main" id="{137142F1-6A8C-430C-9350-245E1FCCF9C8}"/>
              </a:ext>
            </a:extLst>
          </p:cNvPr>
          <p:cNvSpPr/>
          <p:nvPr/>
        </p:nvSpPr>
        <p:spPr>
          <a:xfrm>
            <a:off x="6876422" y="2805523"/>
            <a:ext cx="154800" cy="11160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16" name="TextBox 15">
            <a:extLst>
              <a:ext uri="{FF2B5EF4-FFF2-40B4-BE49-F238E27FC236}">
                <a16:creationId xmlns:a16="http://schemas.microsoft.com/office/drawing/2014/main" id="{D119AABA-2D75-4A37-A71F-5BCD88B0BAEA}"/>
              </a:ext>
            </a:extLst>
          </p:cNvPr>
          <p:cNvSpPr txBox="1"/>
          <p:nvPr/>
        </p:nvSpPr>
        <p:spPr>
          <a:xfrm>
            <a:off x="6994317" y="2719748"/>
            <a:ext cx="604888" cy="261610"/>
          </a:xfrm>
          <a:prstGeom prst="rect">
            <a:avLst/>
          </a:prstGeom>
          <a:noFill/>
        </p:spPr>
        <p:txBody>
          <a:bodyPr wrap="square" rtlCol="0">
            <a:spAutoFit/>
          </a:bodyPr>
          <a:lstStyle/>
          <a:p>
            <a:pPr defTabSz="1219170"/>
            <a:r>
              <a:rPr lang="en-US" sz="1100" dirty="0">
                <a:solidFill>
                  <a:srgbClr val="595454"/>
                </a:solidFill>
              </a:rPr>
              <a:t>VGPR</a:t>
            </a:r>
            <a:endParaRPr lang="en-US" sz="1600" baseline="30000" dirty="0">
              <a:solidFill>
                <a:srgbClr val="595454"/>
              </a:solidFill>
            </a:endParaRPr>
          </a:p>
        </p:txBody>
      </p:sp>
      <p:sp>
        <p:nvSpPr>
          <p:cNvPr id="17" name="Rectangle 16">
            <a:extLst>
              <a:ext uri="{FF2B5EF4-FFF2-40B4-BE49-F238E27FC236}">
                <a16:creationId xmlns:a16="http://schemas.microsoft.com/office/drawing/2014/main" id="{D3D78E0E-E586-41B8-A582-8F3FFC021ACF}"/>
              </a:ext>
            </a:extLst>
          </p:cNvPr>
          <p:cNvSpPr/>
          <p:nvPr/>
        </p:nvSpPr>
        <p:spPr>
          <a:xfrm>
            <a:off x="6876422" y="3011309"/>
            <a:ext cx="154800" cy="11160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18" name="TextBox 17">
            <a:extLst>
              <a:ext uri="{FF2B5EF4-FFF2-40B4-BE49-F238E27FC236}">
                <a16:creationId xmlns:a16="http://schemas.microsoft.com/office/drawing/2014/main" id="{E8D3BF49-F83B-44FD-B1AE-00583348A271}"/>
              </a:ext>
            </a:extLst>
          </p:cNvPr>
          <p:cNvSpPr txBox="1"/>
          <p:nvPr/>
        </p:nvSpPr>
        <p:spPr>
          <a:xfrm>
            <a:off x="6994317" y="2927011"/>
            <a:ext cx="381836" cy="261610"/>
          </a:xfrm>
          <a:prstGeom prst="rect">
            <a:avLst/>
          </a:prstGeom>
          <a:noFill/>
        </p:spPr>
        <p:txBody>
          <a:bodyPr wrap="none" rtlCol="0">
            <a:spAutoFit/>
          </a:bodyPr>
          <a:lstStyle/>
          <a:p>
            <a:pPr defTabSz="1219170"/>
            <a:r>
              <a:rPr lang="en-US" sz="1100" dirty="0">
                <a:solidFill>
                  <a:srgbClr val="595454"/>
                </a:solidFill>
              </a:rPr>
              <a:t>PR</a:t>
            </a:r>
            <a:endParaRPr lang="en-US" sz="1600" baseline="30000" dirty="0">
              <a:solidFill>
                <a:srgbClr val="595454"/>
              </a:solidFill>
            </a:endParaRPr>
          </a:p>
        </p:txBody>
      </p:sp>
      <p:sp>
        <p:nvSpPr>
          <p:cNvPr id="19" name="Rectangle 18">
            <a:extLst>
              <a:ext uri="{FF2B5EF4-FFF2-40B4-BE49-F238E27FC236}">
                <a16:creationId xmlns:a16="http://schemas.microsoft.com/office/drawing/2014/main" id="{C7BB8322-97CF-4919-836F-0BCA678BFEAE}"/>
              </a:ext>
            </a:extLst>
          </p:cNvPr>
          <p:cNvSpPr/>
          <p:nvPr/>
        </p:nvSpPr>
        <p:spPr>
          <a:xfrm>
            <a:off x="6876422" y="3217095"/>
            <a:ext cx="154800" cy="11160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0" name="TextBox 19">
            <a:extLst>
              <a:ext uri="{FF2B5EF4-FFF2-40B4-BE49-F238E27FC236}">
                <a16:creationId xmlns:a16="http://schemas.microsoft.com/office/drawing/2014/main" id="{B748AE9E-25BB-4FAB-9D8E-C312E1CCD451}"/>
              </a:ext>
            </a:extLst>
          </p:cNvPr>
          <p:cNvSpPr txBox="1"/>
          <p:nvPr/>
        </p:nvSpPr>
        <p:spPr>
          <a:xfrm>
            <a:off x="6994317" y="3134274"/>
            <a:ext cx="404278" cy="261610"/>
          </a:xfrm>
          <a:prstGeom prst="rect">
            <a:avLst/>
          </a:prstGeom>
          <a:noFill/>
        </p:spPr>
        <p:txBody>
          <a:bodyPr wrap="none" rtlCol="0">
            <a:spAutoFit/>
          </a:bodyPr>
          <a:lstStyle/>
          <a:p>
            <a:pPr defTabSz="1219170"/>
            <a:r>
              <a:rPr lang="en-US" sz="1100" dirty="0">
                <a:solidFill>
                  <a:srgbClr val="595454"/>
                </a:solidFill>
              </a:rPr>
              <a:t>MR</a:t>
            </a:r>
            <a:endParaRPr lang="en-US" sz="1600" dirty="0">
              <a:solidFill>
                <a:srgbClr val="595454"/>
              </a:solidFill>
            </a:endParaRPr>
          </a:p>
        </p:txBody>
      </p:sp>
      <p:sp>
        <p:nvSpPr>
          <p:cNvPr id="21" name="Rectangle 20">
            <a:extLst>
              <a:ext uri="{FF2B5EF4-FFF2-40B4-BE49-F238E27FC236}">
                <a16:creationId xmlns:a16="http://schemas.microsoft.com/office/drawing/2014/main" id="{ABE6D6D1-7789-4731-96AD-27EE17F0E345}"/>
              </a:ext>
            </a:extLst>
          </p:cNvPr>
          <p:cNvSpPr/>
          <p:nvPr/>
        </p:nvSpPr>
        <p:spPr>
          <a:xfrm>
            <a:off x="6876422" y="3422881"/>
            <a:ext cx="154800" cy="11160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2" name="TextBox 21">
            <a:extLst>
              <a:ext uri="{FF2B5EF4-FFF2-40B4-BE49-F238E27FC236}">
                <a16:creationId xmlns:a16="http://schemas.microsoft.com/office/drawing/2014/main" id="{94456DB2-C8D3-484C-A87B-6450B362E2F8}"/>
              </a:ext>
            </a:extLst>
          </p:cNvPr>
          <p:cNvSpPr txBox="1"/>
          <p:nvPr/>
        </p:nvSpPr>
        <p:spPr>
          <a:xfrm>
            <a:off x="6994317" y="3341538"/>
            <a:ext cx="381836" cy="261610"/>
          </a:xfrm>
          <a:prstGeom prst="rect">
            <a:avLst/>
          </a:prstGeom>
          <a:noFill/>
        </p:spPr>
        <p:txBody>
          <a:bodyPr wrap="none" rtlCol="0">
            <a:spAutoFit/>
          </a:bodyPr>
          <a:lstStyle/>
          <a:p>
            <a:pPr defTabSz="1219170"/>
            <a:r>
              <a:rPr lang="en-US" sz="1100" dirty="0">
                <a:solidFill>
                  <a:srgbClr val="595454"/>
                </a:solidFill>
              </a:rPr>
              <a:t>SD</a:t>
            </a:r>
            <a:endParaRPr lang="en-US" sz="1600" dirty="0">
              <a:solidFill>
                <a:srgbClr val="595454"/>
              </a:solidFill>
            </a:endParaRPr>
          </a:p>
        </p:txBody>
      </p:sp>
      <p:sp>
        <p:nvSpPr>
          <p:cNvPr id="23" name="Rectangle 22">
            <a:extLst>
              <a:ext uri="{FF2B5EF4-FFF2-40B4-BE49-F238E27FC236}">
                <a16:creationId xmlns:a16="http://schemas.microsoft.com/office/drawing/2014/main" id="{D405DC61-BF80-4961-8019-B864C89FF961}"/>
              </a:ext>
            </a:extLst>
          </p:cNvPr>
          <p:cNvSpPr/>
          <p:nvPr/>
        </p:nvSpPr>
        <p:spPr>
          <a:xfrm>
            <a:off x="6876422" y="3628667"/>
            <a:ext cx="154800" cy="11160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4" name="TextBox 23">
            <a:extLst>
              <a:ext uri="{FF2B5EF4-FFF2-40B4-BE49-F238E27FC236}">
                <a16:creationId xmlns:a16="http://schemas.microsoft.com/office/drawing/2014/main" id="{A5DCAA7F-8D3A-4338-9872-5BCA382E6A23}"/>
              </a:ext>
            </a:extLst>
          </p:cNvPr>
          <p:cNvSpPr txBox="1"/>
          <p:nvPr/>
        </p:nvSpPr>
        <p:spPr>
          <a:xfrm>
            <a:off x="6994317" y="3548802"/>
            <a:ext cx="381836" cy="261610"/>
          </a:xfrm>
          <a:prstGeom prst="rect">
            <a:avLst/>
          </a:prstGeom>
          <a:noFill/>
        </p:spPr>
        <p:txBody>
          <a:bodyPr wrap="none" rtlCol="0">
            <a:spAutoFit/>
          </a:bodyPr>
          <a:lstStyle/>
          <a:p>
            <a:pPr defTabSz="1219170"/>
            <a:r>
              <a:rPr lang="en-US" sz="1100" dirty="0">
                <a:solidFill>
                  <a:srgbClr val="595454"/>
                </a:solidFill>
              </a:rPr>
              <a:t>PD</a:t>
            </a:r>
            <a:endParaRPr lang="en-US" sz="1600" baseline="30000" dirty="0">
              <a:solidFill>
                <a:srgbClr val="595454"/>
              </a:solidFill>
            </a:endParaRPr>
          </a:p>
        </p:txBody>
      </p:sp>
      <p:sp>
        <p:nvSpPr>
          <p:cNvPr id="25" name="Rectangle 24">
            <a:extLst>
              <a:ext uri="{FF2B5EF4-FFF2-40B4-BE49-F238E27FC236}">
                <a16:creationId xmlns:a16="http://schemas.microsoft.com/office/drawing/2014/main" id="{3AF1C9F4-3586-412F-932B-4221359F895D}"/>
              </a:ext>
            </a:extLst>
          </p:cNvPr>
          <p:cNvSpPr/>
          <p:nvPr/>
        </p:nvSpPr>
        <p:spPr>
          <a:xfrm>
            <a:off x="6876422" y="2397134"/>
            <a:ext cx="154800" cy="11160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6" name="TextBox 25">
            <a:extLst>
              <a:ext uri="{FF2B5EF4-FFF2-40B4-BE49-F238E27FC236}">
                <a16:creationId xmlns:a16="http://schemas.microsoft.com/office/drawing/2014/main" id="{EC2F481A-3ECA-4DF0-849A-1BD3F54D0F00}"/>
              </a:ext>
            </a:extLst>
          </p:cNvPr>
          <p:cNvSpPr txBox="1"/>
          <p:nvPr/>
        </p:nvSpPr>
        <p:spPr>
          <a:xfrm>
            <a:off x="6996110" y="2309882"/>
            <a:ext cx="468504" cy="261610"/>
          </a:xfrm>
          <a:prstGeom prst="rect">
            <a:avLst/>
          </a:prstGeom>
          <a:noFill/>
        </p:spPr>
        <p:txBody>
          <a:bodyPr wrap="square" rtlCol="0">
            <a:spAutoFit/>
          </a:bodyPr>
          <a:lstStyle/>
          <a:p>
            <a:pPr defTabSz="1219170"/>
            <a:r>
              <a:rPr lang="en-US" sz="1100" dirty="0" err="1">
                <a:solidFill>
                  <a:srgbClr val="595454"/>
                </a:solidFill>
              </a:rPr>
              <a:t>sCR</a:t>
            </a:r>
            <a:endParaRPr lang="en-US" sz="1600" dirty="0">
              <a:solidFill>
                <a:srgbClr val="595454"/>
              </a:solidFill>
            </a:endParaRPr>
          </a:p>
        </p:txBody>
      </p:sp>
      <p:sp>
        <p:nvSpPr>
          <p:cNvPr id="27" name="TextBox 26">
            <a:extLst>
              <a:ext uri="{FF2B5EF4-FFF2-40B4-BE49-F238E27FC236}">
                <a16:creationId xmlns:a16="http://schemas.microsoft.com/office/drawing/2014/main" id="{8ADE0556-458B-4E3B-8103-4EFC442A9D8D}"/>
              </a:ext>
            </a:extLst>
          </p:cNvPr>
          <p:cNvSpPr txBox="1"/>
          <p:nvPr/>
        </p:nvSpPr>
        <p:spPr>
          <a:xfrm>
            <a:off x="1678715" y="858112"/>
            <a:ext cx="1215397" cy="307777"/>
          </a:xfrm>
          <a:prstGeom prst="rect">
            <a:avLst/>
          </a:prstGeom>
          <a:noFill/>
        </p:spPr>
        <p:txBody>
          <a:bodyPr wrap="none" rtlCol="0">
            <a:spAutoFit/>
          </a:bodyPr>
          <a:lstStyle/>
          <a:p>
            <a:pPr algn="ctr"/>
            <a:r>
              <a:rPr lang="it-IT" sz="1400" b="1" dirty="0"/>
              <a:t>ORR</a:t>
            </a:r>
            <a:r>
              <a:rPr lang="it-IT" sz="1400" b="1" baseline="30000" dirty="0"/>
              <a:t>b</a:t>
            </a:r>
            <a:r>
              <a:rPr lang="it-IT" sz="1400" b="1" dirty="0"/>
              <a:t> 40.6%</a:t>
            </a:r>
            <a:endParaRPr lang="en-US" sz="1400" b="1" dirty="0"/>
          </a:p>
        </p:txBody>
      </p:sp>
      <p:sp>
        <p:nvSpPr>
          <p:cNvPr id="28" name="TextBox 27">
            <a:extLst>
              <a:ext uri="{FF2B5EF4-FFF2-40B4-BE49-F238E27FC236}">
                <a16:creationId xmlns:a16="http://schemas.microsoft.com/office/drawing/2014/main" id="{E88C3CD2-139E-4C71-B843-96D3A3C852B8}"/>
              </a:ext>
            </a:extLst>
          </p:cNvPr>
          <p:cNvSpPr txBox="1"/>
          <p:nvPr/>
        </p:nvSpPr>
        <p:spPr>
          <a:xfrm>
            <a:off x="3528226" y="858112"/>
            <a:ext cx="1215397" cy="307777"/>
          </a:xfrm>
          <a:prstGeom prst="rect">
            <a:avLst/>
          </a:prstGeom>
          <a:noFill/>
        </p:spPr>
        <p:txBody>
          <a:bodyPr wrap="none" rtlCol="0">
            <a:spAutoFit/>
          </a:bodyPr>
          <a:lstStyle/>
          <a:p>
            <a:pPr algn="ctr"/>
            <a:r>
              <a:rPr lang="it-IT" sz="1400" b="1" dirty="0"/>
              <a:t>ORR</a:t>
            </a:r>
            <a:r>
              <a:rPr lang="it-IT" sz="1400" b="1" baseline="30000" dirty="0"/>
              <a:t>b</a:t>
            </a:r>
            <a:r>
              <a:rPr lang="it-IT" sz="1400" b="1" dirty="0"/>
              <a:t> 30.0%</a:t>
            </a:r>
            <a:endParaRPr lang="en-US" sz="1400" b="1" dirty="0"/>
          </a:p>
        </p:txBody>
      </p:sp>
      <p:sp>
        <p:nvSpPr>
          <p:cNvPr id="29" name="TextBox 28">
            <a:extLst>
              <a:ext uri="{FF2B5EF4-FFF2-40B4-BE49-F238E27FC236}">
                <a16:creationId xmlns:a16="http://schemas.microsoft.com/office/drawing/2014/main" id="{94137B1D-9C06-445E-92BC-2C2B6652A52F}"/>
              </a:ext>
            </a:extLst>
          </p:cNvPr>
          <p:cNvSpPr txBox="1"/>
          <p:nvPr/>
        </p:nvSpPr>
        <p:spPr>
          <a:xfrm>
            <a:off x="5369518" y="858112"/>
            <a:ext cx="1215397" cy="307777"/>
          </a:xfrm>
          <a:prstGeom prst="rect">
            <a:avLst/>
          </a:prstGeom>
          <a:noFill/>
        </p:spPr>
        <p:txBody>
          <a:bodyPr wrap="none" rtlCol="0">
            <a:spAutoFit/>
          </a:bodyPr>
          <a:lstStyle/>
          <a:p>
            <a:pPr algn="ctr"/>
            <a:r>
              <a:rPr lang="it-IT" sz="1400" b="1" dirty="0"/>
              <a:t>ORR</a:t>
            </a:r>
            <a:r>
              <a:rPr lang="it-IT" sz="1400" b="1" baseline="30000" dirty="0"/>
              <a:t>b</a:t>
            </a:r>
            <a:r>
              <a:rPr lang="it-IT" sz="1400" b="1" dirty="0"/>
              <a:t> 50.0%</a:t>
            </a:r>
            <a:endParaRPr lang="en-US" sz="1400" b="1" dirty="0"/>
          </a:p>
        </p:txBody>
      </p:sp>
      <p:sp>
        <p:nvSpPr>
          <p:cNvPr id="32" name="TextBox 31">
            <a:extLst>
              <a:ext uri="{FF2B5EF4-FFF2-40B4-BE49-F238E27FC236}">
                <a16:creationId xmlns:a16="http://schemas.microsoft.com/office/drawing/2014/main" id="{E07BFDBE-1CBE-46FB-B69B-341907708D48}"/>
              </a:ext>
            </a:extLst>
          </p:cNvPr>
          <p:cNvSpPr txBox="1"/>
          <p:nvPr/>
        </p:nvSpPr>
        <p:spPr>
          <a:xfrm>
            <a:off x="695325" y="5808475"/>
            <a:ext cx="10801350" cy="276999"/>
          </a:xfrm>
          <a:prstGeom prst="rect">
            <a:avLst/>
          </a:prstGeom>
          <a:solidFill>
            <a:srgbClr val="C0F2FB"/>
          </a:solidFill>
        </p:spPr>
        <p:txBody>
          <a:bodyPr wrap="square" rtlCol="0">
            <a:spAutoFit/>
          </a:bodyPr>
          <a:lstStyle/>
          <a:p>
            <a:pPr algn="ctr"/>
            <a:r>
              <a:rPr lang="en-US" sz="1200" dirty="0">
                <a:solidFill>
                  <a:srgbClr val="595454"/>
                </a:solidFill>
              </a:rPr>
              <a:t>Activity of MEZI+DEX is promising in triple-class refractory patients, as well as those with plasmacytoma or prior anti-BCMA therapy</a:t>
            </a:r>
          </a:p>
        </p:txBody>
      </p:sp>
      <p:graphicFrame>
        <p:nvGraphicFramePr>
          <p:cNvPr id="30" name="Table 29">
            <a:extLst>
              <a:ext uri="{FF2B5EF4-FFF2-40B4-BE49-F238E27FC236}">
                <a16:creationId xmlns:a16="http://schemas.microsoft.com/office/drawing/2014/main" id="{79C60A97-3FCD-4CA5-9B67-C749CF1F50F3}"/>
              </a:ext>
            </a:extLst>
          </p:cNvPr>
          <p:cNvGraphicFramePr>
            <a:graphicFrameLocks noGrp="1"/>
          </p:cNvGraphicFramePr>
          <p:nvPr>
            <p:extLst>
              <p:ext uri="{D42A27DB-BD31-4B8C-83A1-F6EECF244321}">
                <p14:modId xmlns:p14="http://schemas.microsoft.com/office/powerpoint/2010/main" val="2832748393"/>
              </p:ext>
            </p:extLst>
          </p:nvPr>
        </p:nvGraphicFramePr>
        <p:xfrm>
          <a:off x="7859328" y="4002014"/>
          <a:ext cx="3566160" cy="1339504"/>
        </p:xfrm>
        <a:graphic>
          <a:graphicData uri="http://schemas.openxmlformats.org/drawingml/2006/table">
            <a:tbl>
              <a:tblPr firstRow="1"/>
              <a:tblGrid>
                <a:gridCol w="1837944">
                  <a:extLst>
                    <a:ext uri="{9D8B030D-6E8A-4147-A177-3AD203B41FA5}">
                      <a16:colId xmlns:a16="http://schemas.microsoft.com/office/drawing/2014/main" val="1861956250"/>
                    </a:ext>
                  </a:extLst>
                </a:gridCol>
                <a:gridCol w="1728216">
                  <a:extLst>
                    <a:ext uri="{9D8B030D-6E8A-4147-A177-3AD203B41FA5}">
                      <a16:colId xmlns:a16="http://schemas.microsoft.com/office/drawing/2014/main" val="2961788832"/>
                    </a:ext>
                  </a:extLst>
                </a:gridCol>
              </a:tblGrid>
              <a:tr h="219895">
                <a:tc gridSpan="2">
                  <a:txBody>
                    <a:bodyPr/>
                    <a:lstStyle/>
                    <a:p>
                      <a:pPr algn="ctr" rtl="0" fontAlgn="ctr"/>
                      <a:r>
                        <a:rPr lang="en-US" sz="1100" b="1" i="0" u="none" strike="noStrike" dirty="0">
                          <a:solidFill>
                            <a:schemeClr val="tx1"/>
                          </a:solidFill>
                          <a:effectLst/>
                          <a:latin typeface="+mn-lt"/>
                        </a:rPr>
                        <a:t>Follow-up </a:t>
                      </a:r>
                      <a:r>
                        <a:rPr lang="en-US" sz="1100" b="1" i="0" u="none" strike="noStrike" dirty="0" err="1">
                          <a:solidFill>
                            <a:schemeClr val="tx1"/>
                          </a:solidFill>
                          <a:effectLst/>
                          <a:latin typeface="+mn-lt"/>
                        </a:rPr>
                        <a:t>time</a:t>
                      </a:r>
                      <a:r>
                        <a:rPr lang="en-US" sz="1100" b="1" i="0" u="none" strike="noStrike" baseline="0" dirty="0" err="1">
                          <a:solidFill>
                            <a:schemeClr val="tx1"/>
                          </a:solidFill>
                          <a:effectLst/>
                          <a:latin typeface="+mn-lt"/>
                        </a:rPr>
                        <a:t>,</a:t>
                      </a:r>
                      <a:r>
                        <a:rPr lang="en-US" sz="1100" b="1" i="0" u="none" strike="noStrike" baseline="30000" dirty="0" err="1">
                          <a:solidFill>
                            <a:schemeClr val="tx1"/>
                          </a:solidFill>
                          <a:effectLst/>
                          <a:latin typeface="+mn-lt"/>
                        </a:rPr>
                        <a:t>d</a:t>
                      </a:r>
                      <a:r>
                        <a:rPr lang="en-US" sz="1100" b="1" i="0" u="none" strike="noStrike" dirty="0">
                          <a:solidFill>
                            <a:schemeClr val="tx1"/>
                          </a:solidFill>
                          <a:effectLst/>
                          <a:latin typeface="+mn-lt"/>
                        </a:rPr>
                        <a:t> median (range), months</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solidFill>
                      <a:srgbClr val="EEE7E7"/>
                    </a:solidFill>
                  </a:tcPr>
                </a:tc>
                <a:tc hMerge="1">
                  <a:txBody>
                    <a:bodyPr/>
                    <a:lstStyle/>
                    <a:p>
                      <a:pPr algn="ctr" rtl="0" fontAlgn="ctr"/>
                      <a:r>
                        <a:rPr lang="en-US" sz="1200" b="1" i="0" u="none" strike="noStrike" dirty="0">
                          <a:solidFill>
                            <a:schemeClr val="tx1"/>
                          </a:solidFill>
                          <a:effectLst/>
                          <a:latin typeface="Trebuchet MS" panose="020B0603020202020204" pitchFamily="34" charset="0"/>
                        </a:rPr>
                        <a:t>Median follow-up </a:t>
                      </a:r>
                      <a:r>
                        <a:rPr lang="en-US" sz="1200" b="1" i="0" u="none" strike="noStrike" dirty="0" err="1">
                          <a:solidFill>
                            <a:schemeClr val="tx1"/>
                          </a:solidFill>
                          <a:effectLst/>
                          <a:latin typeface="Trebuchet MS" panose="020B0603020202020204" pitchFamily="34" charset="0"/>
                        </a:rPr>
                        <a:t>time</a:t>
                      </a:r>
                      <a:r>
                        <a:rPr lang="en-US" sz="1200" b="1" i="0" u="none" strike="noStrike" baseline="30000" dirty="0" err="1">
                          <a:solidFill>
                            <a:schemeClr val="tx1"/>
                          </a:solidFill>
                          <a:effectLst/>
                          <a:latin typeface="Trebuchet MS" panose="020B0603020202020204" pitchFamily="34" charset="0"/>
                        </a:rPr>
                        <a:t>c</a:t>
                      </a:r>
                      <a:r>
                        <a:rPr lang="en-US" sz="1200" b="1" i="0" u="none" strike="noStrike" dirty="0">
                          <a:solidFill>
                            <a:schemeClr val="tx1"/>
                          </a:solidFill>
                          <a:effectLst/>
                          <a:latin typeface="Trebuchet MS" panose="020B0603020202020204" pitchFamily="34" charset="0"/>
                        </a:rPr>
                        <a:t> (range), months</a:t>
                      </a:r>
                    </a:p>
                    <a:p>
                      <a:pPr marL="0" marR="0" lvl="0" indent="0" algn="ctr" defTabSz="1219170" rtl="0" eaLnBrk="1" fontAlgn="ctr" latinLnBrk="0" hangingPunct="1">
                        <a:lnSpc>
                          <a:spcPct val="100000"/>
                        </a:lnSpc>
                        <a:spcBef>
                          <a:spcPts val="0"/>
                        </a:spcBef>
                        <a:spcAft>
                          <a:spcPts val="0"/>
                        </a:spcAft>
                        <a:buClrTx/>
                        <a:buSzTx/>
                        <a:buFontTx/>
                        <a:buNone/>
                        <a:tabLst/>
                        <a:defRPr/>
                      </a:pPr>
                      <a:r>
                        <a:rPr lang="en-US" sz="1200" b="1" i="0" u="none" strike="noStrike" dirty="0">
                          <a:solidFill>
                            <a:schemeClr val="tx1"/>
                          </a:solidFill>
                          <a:effectLst/>
                          <a:latin typeface="Trebuchet MS" panose="020B0603020202020204" pitchFamily="34" charset="0"/>
                        </a:rPr>
                        <a:t>All patients</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solidFill>
                      <a:srgbClr val="EEE7E7"/>
                    </a:solidFill>
                  </a:tcPr>
                </a:tc>
                <a:extLst>
                  <a:ext uri="{0D108BD9-81ED-4DB2-BD59-A6C34878D82A}">
                    <a16:rowId xmlns:a16="http://schemas.microsoft.com/office/drawing/2014/main" val="402864467"/>
                  </a:ext>
                </a:extLst>
              </a:tr>
              <a:tr h="373203">
                <a:tc>
                  <a:txBody>
                    <a:bodyPr/>
                    <a:lstStyle/>
                    <a:p>
                      <a:pPr algn="ctr" rtl="0" fontAlgn="ctr"/>
                      <a:r>
                        <a:rPr lang="en-US" sz="1100" b="1" i="0" u="none" strike="noStrike" dirty="0">
                          <a:solidFill>
                            <a:srgbClr val="595454"/>
                          </a:solidFill>
                          <a:effectLst/>
                          <a:latin typeface="+mn-lt"/>
                        </a:rPr>
                        <a:t>All patients</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tc>
                  <a:txBody>
                    <a:bodyPr/>
                    <a:lstStyle/>
                    <a:p>
                      <a:pPr algn="ctr" rtl="0" fontAlgn="ctr"/>
                      <a:r>
                        <a:rPr lang="en-US" sz="1100" b="0" i="0" u="none" strike="noStrike" dirty="0">
                          <a:solidFill>
                            <a:srgbClr val="595454"/>
                          </a:solidFill>
                          <a:effectLst/>
                          <a:latin typeface="+mn-lt"/>
                        </a:rPr>
                        <a:t>5.46 (0.03-17.49)</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190340058"/>
                  </a:ext>
                </a:extLst>
              </a:tr>
              <a:tr h="373203">
                <a:tc>
                  <a:txBody>
                    <a:bodyPr/>
                    <a:lstStyle/>
                    <a:p>
                      <a:pPr algn="ctr" rtl="0" fontAlgn="ctr"/>
                      <a:r>
                        <a:rPr lang="it-IT" sz="1100" b="1" i="0" u="none" strike="noStrike" dirty="0">
                          <a:solidFill>
                            <a:srgbClr val="595454"/>
                          </a:solidFill>
                          <a:effectLst/>
                          <a:latin typeface="+mn-lt"/>
                        </a:rPr>
                        <a:t>Patients with plasmacytomas</a:t>
                      </a:r>
                      <a:r>
                        <a:rPr lang="it-IT" sz="1100" b="1" i="0" u="none" strike="noStrike" baseline="30000" dirty="0">
                          <a:solidFill>
                            <a:srgbClr val="595454"/>
                          </a:solidFill>
                          <a:effectLst/>
                          <a:latin typeface="+mn-lt"/>
                        </a:rPr>
                        <a:t>c</a:t>
                      </a:r>
                      <a:endParaRPr lang="en-US" sz="1100" b="1" i="0" u="none" strike="noStrike" baseline="30000"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tc>
                  <a:txBody>
                    <a:bodyPr/>
                    <a:lstStyle/>
                    <a:p>
                      <a:pPr algn="ctr" rtl="0" fontAlgn="ctr"/>
                      <a:r>
                        <a:rPr lang="it-IT" sz="1100" b="0" i="0" u="none" strike="noStrike" dirty="0">
                          <a:solidFill>
                            <a:srgbClr val="595454"/>
                          </a:solidFill>
                          <a:effectLst/>
                          <a:latin typeface="+mn-lt"/>
                        </a:rPr>
                        <a:t>6.10 (0.03–15.98)</a:t>
                      </a:r>
                      <a:endParaRPr lang="en-US" sz="1100" b="0" i="0" u="none" strike="noStrike"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2822737948"/>
                  </a:ext>
                </a:extLst>
              </a:tr>
              <a:tr h="373203">
                <a:tc>
                  <a:txBody>
                    <a:bodyPr/>
                    <a:lstStyle/>
                    <a:p>
                      <a:pPr algn="ctr" rtl="0" fontAlgn="ctr"/>
                      <a:r>
                        <a:rPr lang="it-IT" sz="1100" b="1" i="0" u="none" strike="noStrike" dirty="0">
                          <a:solidFill>
                            <a:srgbClr val="595454"/>
                          </a:solidFill>
                          <a:effectLst/>
                          <a:latin typeface="+mn-lt"/>
                        </a:rPr>
                        <a:t>Patients with prior </a:t>
                      </a:r>
                      <a:br>
                        <a:rPr lang="it-IT" sz="1100" b="1" i="0" u="none" strike="noStrike" dirty="0">
                          <a:solidFill>
                            <a:srgbClr val="595454"/>
                          </a:solidFill>
                          <a:effectLst/>
                          <a:latin typeface="+mn-lt"/>
                        </a:rPr>
                      </a:br>
                      <a:r>
                        <a:rPr lang="it-IT" sz="1100" b="1" i="0" u="none" strike="noStrike" dirty="0">
                          <a:solidFill>
                            <a:srgbClr val="595454"/>
                          </a:solidFill>
                          <a:effectLst/>
                          <a:latin typeface="+mn-lt"/>
                        </a:rPr>
                        <a:t>anti-BCMA therapy</a:t>
                      </a:r>
                      <a:endParaRPr lang="en-US" sz="1100" b="1" i="0" u="none" strike="noStrike"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tc>
                  <a:txBody>
                    <a:bodyPr/>
                    <a:lstStyle/>
                    <a:p>
                      <a:pPr algn="ctr" rtl="0" fontAlgn="ctr"/>
                      <a:r>
                        <a:rPr lang="it-IT" sz="1100" b="0" i="0" u="none" strike="noStrike" dirty="0">
                          <a:solidFill>
                            <a:srgbClr val="595454"/>
                          </a:solidFill>
                          <a:effectLst/>
                          <a:latin typeface="+mn-lt"/>
                        </a:rPr>
                        <a:t>5.46 (0.03–15.98)</a:t>
                      </a:r>
                      <a:endParaRPr lang="en-US" sz="1100" b="0" i="0" u="none" strike="noStrike"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1566898789"/>
                  </a:ext>
                </a:extLst>
              </a:tr>
            </a:tbl>
          </a:graphicData>
        </a:graphic>
      </p:graphicFrame>
      <p:graphicFrame>
        <p:nvGraphicFramePr>
          <p:cNvPr id="33" name="Table 32">
            <a:extLst>
              <a:ext uri="{FF2B5EF4-FFF2-40B4-BE49-F238E27FC236}">
                <a16:creationId xmlns:a16="http://schemas.microsoft.com/office/drawing/2014/main" id="{D6F4F22C-F7C2-4158-89DD-CC156EA02D9A}"/>
              </a:ext>
            </a:extLst>
          </p:cNvPr>
          <p:cNvGraphicFramePr>
            <a:graphicFrameLocks noGrp="1"/>
          </p:cNvGraphicFramePr>
          <p:nvPr>
            <p:extLst>
              <p:ext uri="{D42A27DB-BD31-4B8C-83A1-F6EECF244321}">
                <p14:modId xmlns:p14="http://schemas.microsoft.com/office/powerpoint/2010/main" val="2442945029"/>
              </p:ext>
            </p:extLst>
          </p:nvPr>
        </p:nvGraphicFramePr>
        <p:xfrm>
          <a:off x="7859328" y="2311764"/>
          <a:ext cx="3565672" cy="1339504"/>
        </p:xfrm>
        <a:graphic>
          <a:graphicData uri="http://schemas.openxmlformats.org/drawingml/2006/table">
            <a:tbl>
              <a:tblPr firstRow="1"/>
              <a:tblGrid>
                <a:gridCol w="1841064">
                  <a:extLst>
                    <a:ext uri="{9D8B030D-6E8A-4147-A177-3AD203B41FA5}">
                      <a16:colId xmlns:a16="http://schemas.microsoft.com/office/drawing/2014/main" val="2399617392"/>
                    </a:ext>
                  </a:extLst>
                </a:gridCol>
                <a:gridCol w="1724608">
                  <a:extLst>
                    <a:ext uri="{9D8B030D-6E8A-4147-A177-3AD203B41FA5}">
                      <a16:colId xmlns:a16="http://schemas.microsoft.com/office/drawing/2014/main" val="2633669041"/>
                    </a:ext>
                  </a:extLst>
                </a:gridCol>
              </a:tblGrid>
              <a:tr h="219895">
                <a:tc gridSpan="2">
                  <a:txBody>
                    <a:bodyPr/>
                    <a:lstStyle/>
                    <a:p>
                      <a:pPr algn="ctr" rtl="0" fontAlgn="ctr"/>
                      <a:r>
                        <a:rPr lang="en-US" sz="1100" b="1" i="0" u="none" strike="noStrike" dirty="0">
                          <a:solidFill>
                            <a:schemeClr val="tx1"/>
                          </a:solidFill>
                          <a:effectLst/>
                          <a:latin typeface="+mn-lt"/>
                        </a:rPr>
                        <a:t>Time to first response, median (range), months </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solidFill>
                      <a:srgbClr val="EEE7E7"/>
                    </a:solidFill>
                  </a:tcPr>
                </a:tc>
                <a:tc hMerge="1">
                  <a:txBody>
                    <a:bodyPr/>
                    <a:lstStyle/>
                    <a:p>
                      <a:pPr algn="ctr" rtl="0" fontAlgn="ctr"/>
                      <a:r>
                        <a:rPr lang="en-US" sz="1200" b="1" i="0" u="none" strike="noStrike" dirty="0">
                          <a:solidFill>
                            <a:schemeClr val="tx1"/>
                          </a:solidFill>
                          <a:effectLst/>
                          <a:latin typeface="Trebuchet MS" panose="020B0603020202020204" pitchFamily="34" charset="0"/>
                        </a:rPr>
                        <a:t>Median time to first response (range), months </a:t>
                      </a:r>
                    </a:p>
                    <a:p>
                      <a:pPr algn="ctr" rtl="0" fontAlgn="ctr"/>
                      <a:r>
                        <a:rPr lang="en-US" sz="1200" b="1" i="0" u="none" strike="noStrike" dirty="0">
                          <a:solidFill>
                            <a:schemeClr val="tx1"/>
                          </a:solidFill>
                          <a:effectLst/>
                          <a:latin typeface="Trebuchet MS" panose="020B0603020202020204" pitchFamily="34" charset="0"/>
                        </a:rPr>
                        <a:t>All patients</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solidFill>
                      <a:srgbClr val="EEE7E7"/>
                    </a:solidFill>
                  </a:tcPr>
                </a:tc>
                <a:extLst>
                  <a:ext uri="{0D108BD9-81ED-4DB2-BD59-A6C34878D82A}">
                    <a16:rowId xmlns:a16="http://schemas.microsoft.com/office/drawing/2014/main" val="402864467"/>
                  </a:ext>
                </a:extLst>
              </a:tr>
              <a:tr h="373203">
                <a:tc>
                  <a:txBody>
                    <a:bodyPr/>
                    <a:lstStyle/>
                    <a:p>
                      <a:pPr algn="ctr" rtl="0" fontAlgn="ctr"/>
                      <a:r>
                        <a:rPr lang="en-US" sz="1100" b="1" i="0" u="none" strike="noStrike" dirty="0">
                          <a:solidFill>
                            <a:srgbClr val="595454"/>
                          </a:solidFill>
                          <a:effectLst/>
                          <a:latin typeface="+mn-lt"/>
                        </a:rPr>
                        <a:t>All patients</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tc>
                  <a:txBody>
                    <a:bodyPr/>
                    <a:lstStyle/>
                    <a:p>
                      <a:pPr algn="ctr" rtl="0" fontAlgn="ctr"/>
                      <a:r>
                        <a:rPr lang="en-US" sz="1100" b="0" i="0" u="none" strike="noStrike" dirty="0">
                          <a:solidFill>
                            <a:srgbClr val="595454"/>
                          </a:solidFill>
                          <a:effectLst/>
                          <a:latin typeface="+mn-lt"/>
                        </a:rPr>
                        <a:t>0.95 (0.89–12.92)</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190340058"/>
                  </a:ext>
                </a:extLst>
              </a:tr>
              <a:tr h="373203">
                <a:tc>
                  <a:txBody>
                    <a:bodyPr/>
                    <a:lstStyle/>
                    <a:p>
                      <a:pPr algn="ctr" rtl="0" fontAlgn="ctr"/>
                      <a:r>
                        <a:rPr lang="it-IT" sz="1100" b="1" i="0" u="none" strike="noStrike" dirty="0">
                          <a:solidFill>
                            <a:srgbClr val="595454"/>
                          </a:solidFill>
                          <a:effectLst/>
                          <a:latin typeface="+mn-lt"/>
                        </a:rPr>
                        <a:t>Patients with plasmacytomas</a:t>
                      </a:r>
                      <a:r>
                        <a:rPr lang="it-IT" sz="1100" b="1" i="0" u="none" strike="noStrike" baseline="30000" dirty="0">
                          <a:solidFill>
                            <a:srgbClr val="595454"/>
                          </a:solidFill>
                          <a:effectLst/>
                          <a:latin typeface="+mn-lt"/>
                        </a:rPr>
                        <a:t>c</a:t>
                      </a:r>
                      <a:endParaRPr lang="en-US" sz="1100" b="1" i="0" u="none" strike="noStrike" baseline="30000"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tc>
                  <a:txBody>
                    <a:bodyPr/>
                    <a:lstStyle/>
                    <a:p>
                      <a:pPr algn="ctr" rtl="0" fontAlgn="ctr"/>
                      <a:r>
                        <a:rPr lang="it-IT" sz="1100" b="0" i="0" u="none" strike="noStrike" dirty="0">
                          <a:solidFill>
                            <a:srgbClr val="595454"/>
                          </a:solidFill>
                          <a:effectLst/>
                          <a:latin typeface="+mn-lt"/>
                        </a:rPr>
                        <a:t>2.17 (0.92–5.26)</a:t>
                      </a:r>
                      <a:endParaRPr lang="en-US" sz="1100" b="0" i="0" u="none" strike="noStrike"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2889514447"/>
                  </a:ext>
                </a:extLst>
              </a:tr>
              <a:tr h="373203">
                <a:tc>
                  <a:txBody>
                    <a:bodyPr/>
                    <a:lstStyle/>
                    <a:p>
                      <a:pPr algn="ctr" rtl="0" fontAlgn="ctr"/>
                      <a:r>
                        <a:rPr lang="it-IT" sz="1100" b="1" i="0" u="none" strike="noStrike" dirty="0">
                          <a:solidFill>
                            <a:srgbClr val="595454"/>
                          </a:solidFill>
                          <a:effectLst/>
                          <a:latin typeface="+mn-lt"/>
                        </a:rPr>
                        <a:t>Patients with prior </a:t>
                      </a:r>
                      <a:br>
                        <a:rPr lang="it-IT" sz="1100" b="1" i="0" u="none" strike="noStrike" dirty="0">
                          <a:solidFill>
                            <a:srgbClr val="595454"/>
                          </a:solidFill>
                          <a:effectLst/>
                          <a:latin typeface="+mn-lt"/>
                        </a:rPr>
                      </a:br>
                      <a:r>
                        <a:rPr lang="it-IT" sz="1100" b="1" i="0" u="none" strike="noStrike" dirty="0">
                          <a:solidFill>
                            <a:srgbClr val="595454"/>
                          </a:solidFill>
                          <a:effectLst/>
                          <a:latin typeface="+mn-lt"/>
                        </a:rPr>
                        <a:t>anti-BCMA therapy</a:t>
                      </a:r>
                      <a:endParaRPr lang="en-US" sz="1100" b="1" i="0" u="none" strike="noStrike"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tc>
                  <a:txBody>
                    <a:bodyPr/>
                    <a:lstStyle/>
                    <a:p>
                      <a:pPr algn="ctr" rtl="0" fontAlgn="ctr"/>
                      <a:r>
                        <a:rPr lang="it-IT" sz="1100" b="0" i="0" u="none" strike="noStrike" dirty="0">
                          <a:solidFill>
                            <a:srgbClr val="595454"/>
                          </a:solidFill>
                          <a:effectLst/>
                          <a:latin typeface="+mn-lt"/>
                        </a:rPr>
                        <a:t>2.10 (0.89–10.16)</a:t>
                      </a:r>
                      <a:endParaRPr lang="en-US" sz="1100" b="0" i="0" u="none" strike="noStrike" dirty="0">
                        <a:solidFill>
                          <a:srgbClr val="595454"/>
                        </a:solidFill>
                        <a:effectLst/>
                        <a:latin typeface="+mn-lt"/>
                      </a:endParaRP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2925437063"/>
                  </a:ext>
                </a:extLst>
              </a:tr>
            </a:tbl>
          </a:graphicData>
        </a:graphic>
      </p:graphicFrame>
      <p:cxnSp>
        <p:nvCxnSpPr>
          <p:cNvPr id="3" name="Straight Connector 2">
            <a:extLst>
              <a:ext uri="{FF2B5EF4-FFF2-40B4-BE49-F238E27FC236}">
                <a16:creationId xmlns:a16="http://schemas.microsoft.com/office/drawing/2014/main" id="{0C232CFC-2037-47DD-9B38-391D2324AF89}"/>
              </a:ext>
            </a:extLst>
          </p:cNvPr>
          <p:cNvCxnSpPr>
            <a:cxnSpLocks/>
          </p:cNvCxnSpPr>
          <p:nvPr/>
        </p:nvCxnSpPr>
        <p:spPr>
          <a:xfrm>
            <a:off x="1598166" y="1547035"/>
            <a:ext cx="0" cy="146427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E5BF81D-735B-4924-8E49-190CDA8FCE5F}"/>
              </a:ext>
            </a:extLst>
          </p:cNvPr>
          <p:cNvCxnSpPr>
            <a:cxnSpLocks/>
          </p:cNvCxnSpPr>
          <p:nvPr/>
        </p:nvCxnSpPr>
        <p:spPr>
          <a:xfrm>
            <a:off x="3444746" y="1547035"/>
            <a:ext cx="0" cy="108948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A68CCD5-0D61-4C6D-93E7-66B830248A5B}"/>
              </a:ext>
            </a:extLst>
          </p:cNvPr>
          <p:cNvCxnSpPr>
            <a:cxnSpLocks/>
          </p:cNvCxnSpPr>
          <p:nvPr/>
        </p:nvCxnSpPr>
        <p:spPr>
          <a:xfrm>
            <a:off x="5298173" y="1547035"/>
            <a:ext cx="0" cy="178166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4769FFE-7B33-4DEC-9032-864A9FAE0968}"/>
              </a:ext>
            </a:extLst>
          </p:cNvPr>
          <p:cNvCxnSpPr>
            <a:cxnSpLocks/>
          </p:cNvCxnSpPr>
          <p:nvPr/>
        </p:nvCxnSpPr>
        <p:spPr>
          <a:xfrm flipH="1">
            <a:off x="6876422" y="2276252"/>
            <a:ext cx="1548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60B0DF63-BDA4-468A-A777-B883670F86EE}"/>
              </a:ext>
            </a:extLst>
          </p:cNvPr>
          <p:cNvSpPr txBox="1"/>
          <p:nvPr/>
        </p:nvSpPr>
        <p:spPr>
          <a:xfrm>
            <a:off x="6996109" y="2123891"/>
            <a:ext cx="577585" cy="261610"/>
          </a:xfrm>
          <a:prstGeom prst="rect">
            <a:avLst/>
          </a:prstGeom>
          <a:noFill/>
        </p:spPr>
        <p:txBody>
          <a:bodyPr wrap="square" rtlCol="0">
            <a:spAutoFit/>
          </a:bodyPr>
          <a:lstStyle/>
          <a:p>
            <a:pPr defTabSz="1219170"/>
            <a:r>
              <a:rPr lang="en-US" sz="1100" dirty="0">
                <a:solidFill>
                  <a:srgbClr val="595454"/>
                </a:solidFill>
              </a:rPr>
              <a:t>ORR</a:t>
            </a:r>
            <a:endParaRPr lang="en-US" sz="1600" dirty="0">
              <a:solidFill>
                <a:srgbClr val="595454"/>
              </a:solidFill>
            </a:endParaRPr>
          </a:p>
        </p:txBody>
      </p:sp>
      <p:sp>
        <p:nvSpPr>
          <p:cNvPr id="2" name="Footer Placeholder 1">
            <a:extLst>
              <a:ext uri="{FF2B5EF4-FFF2-40B4-BE49-F238E27FC236}">
                <a16:creationId xmlns:a16="http://schemas.microsoft.com/office/drawing/2014/main" id="{23A9E8F0-6D51-A26D-7D19-00D5BD71E949}"/>
              </a:ext>
            </a:extLst>
          </p:cNvPr>
          <p:cNvSpPr>
            <a:spLocks noGrp="1"/>
          </p:cNvSpPr>
          <p:nvPr>
            <p:ph type="ftr" sz="quarter" idx="3"/>
          </p:nvPr>
        </p:nvSpPr>
        <p:spPr>
          <a:xfrm>
            <a:off x="87847" y="6356350"/>
            <a:ext cx="12418478" cy="442131"/>
          </a:xfrm>
        </p:spPr>
        <p:txBody>
          <a:bodyPr/>
          <a:lstStyle/>
          <a:p>
            <a:r>
              <a:rPr lang="en-US" sz="1000" dirty="0" err="1"/>
              <a:t>aData</a:t>
            </a:r>
            <a:r>
              <a:rPr lang="en-US" sz="1000" dirty="0"/>
              <a:t> cutoff: September 16, 2022; </a:t>
            </a:r>
            <a:r>
              <a:rPr lang="en-US" sz="1000" dirty="0" err="1"/>
              <a:t>bPR</a:t>
            </a:r>
            <a:r>
              <a:rPr lang="en-US" sz="1000" dirty="0"/>
              <a:t> or better; </a:t>
            </a:r>
            <a:r>
              <a:rPr lang="en-US" sz="1000" dirty="0" err="1"/>
              <a:t>cIncluding</a:t>
            </a:r>
            <a:r>
              <a:rPr lang="en-US" sz="1000" dirty="0"/>
              <a:t> extramedullary soft tissue only and soft tissue bone-related plasmacytomas; </a:t>
            </a:r>
            <a:r>
              <a:rPr lang="en-US" sz="1000" dirty="0" err="1"/>
              <a:t>dFrom</a:t>
            </a:r>
            <a:r>
              <a:rPr lang="en-US" sz="1000" dirty="0"/>
              <a:t> univariate analysis for all responders without adjusting for censoring.</a:t>
            </a:r>
          </a:p>
          <a:p>
            <a:r>
              <a:rPr lang="en-US" sz="1000" dirty="0"/>
              <a:t>CR, complete response; MR, minimal response; NE, not evaluable; PD, progressive disease; PR, partial response; </a:t>
            </a:r>
            <a:r>
              <a:rPr lang="en-US" sz="1000" dirty="0" err="1"/>
              <a:t>sCR</a:t>
            </a:r>
            <a:r>
              <a:rPr lang="en-US" sz="1000" dirty="0"/>
              <a:t>, stringent complete response; SD, stable disease; </a:t>
            </a:r>
            <a:r>
              <a:rPr lang="en-US" sz="1000" dirty="0" err="1"/>
              <a:t>VGPR</a:t>
            </a:r>
            <a:r>
              <a:rPr lang="en-US" sz="1000" dirty="0"/>
              <a:t>, very good</a:t>
            </a:r>
            <a:br>
              <a:rPr lang="en-US" sz="1000" dirty="0"/>
            </a:br>
            <a:r>
              <a:rPr lang="en-US" sz="1000" dirty="0"/>
              <a:t>partial response.</a:t>
            </a:r>
          </a:p>
          <a:p>
            <a:r>
              <a:rPr lang="en-US" sz="1000" dirty="0"/>
              <a:t>Richardson PG, et al. ASH 2022. Abstract #568.</a:t>
            </a:r>
          </a:p>
        </p:txBody>
      </p:sp>
    </p:spTree>
    <p:custDataLst>
      <p:tags r:id="rId1"/>
    </p:custDataLst>
    <p:extLst>
      <p:ext uri="{BB962C8B-B14F-4D97-AF65-F5344CB8AC3E}">
        <p14:creationId xmlns:p14="http://schemas.microsoft.com/office/powerpoint/2010/main" val="2240610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p:txBody>
          <a:bodyPr/>
          <a:lstStyle/>
          <a:p>
            <a:r>
              <a:rPr lang="it-IT" dirty="0" err="1"/>
              <a:t>Progression</a:t>
            </a:r>
            <a:r>
              <a:rPr lang="it-IT" dirty="0"/>
              <a:t>-Free Survival</a:t>
            </a:r>
            <a:endParaRPr lang="en-US" dirty="0"/>
          </a:p>
        </p:txBody>
      </p:sp>
      <p:sp>
        <p:nvSpPr>
          <p:cNvPr id="2" name="Footer Placeholder 1">
            <a:extLst>
              <a:ext uri="{FF2B5EF4-FFF2-40B4-BE49-F238E27FC236}">
                <a16:creationId xmlns:a16="http://schemas.microsoft.com/office/drawing/2014/main" id="{177B66D9-DAA4-C9E2-1192-317844260D28}"/>
              </a:ext>
            </a:extLst>
          </p:cNvPr>
          <p:cNvSpPr>
            <a:spLocks noGrp="1"/>
          </p:cNvSpPr>
          <p:nvPr>
            <p:ph type="ftr" sz="quarter" idx="3"/>
          </p:nvPr>
        </p:nvSpPr>
        <p:spPr/>
        <p:txBody>
          <a:bodyPr/>
          <a:lstStyle/>
          <a:p>
            <a:r>
              <a:rPr lang="en-US" baseline="30000" dirty="0" err="1"/>
              <a:t>a</a:t>
            </a:r>
            <a:r>
              <a:rPr lang="en-US" dirty="0" err="1"/>
              <a:t>Data</a:t>
            </a:r>
            <a:r>
              <a:rPr lang="en-US" dirty="0"/>
              <a:t> cutoff: September 16, 2022.</a:t>
            </a:r>
          </a:p>
          <a:p>
            <a:r>
              <a:rPr lang="en-US" sz="1200" dirty="0"/>
              <a:t>Richardson PG, et al. ASH 2022. Abstract #568.</a:t>
            </a:r>
          </a:p>
        </p:txBody>
      </p:sp>
      <p:grpSp>
        <p:nvGrpSpPr>
          <p:cNvPr id="13" name="Group 12">
            <a:extLst>
              <a:ext uri="{FF2B5EF4-FFF2-40B4-BE49-F238E27FC236}">
                <a16:creationId xmlns:a16="http://schemas.microsoft.com/office/drawing/2014/main" id="{54A0B8C2-049F-4832-B86C-2271C3852D6E}"/>
              </a:ext>
            </a:extLst>
          </p:cNvPr>
          <p:cNvGrpSpPr/>
          <p:nvPr/>
        </p:nvGrpSpPr>
        <p:grpSpPr>
          <a:xfrm>
            <a:off x="2827728" y="1776413"/>
            <a:ext cx="7223052" cy="2313664"/>
            <a:chOff x="2827728" y="1776413"/>
            <a:chExt cx="7223052" cy="2313664"/>
          </a:xfrm>
        </p:grpSpPr>
        <p:cxnSp>
          <p:nvCxnSpPr>
            <p:cNvPr id="150" name="Straight Connector 149">
              <a:extLst>
                <a:ext uri="{FF2B5EF4-FFF2-40B4-BE49-F238E27FC236}">
                  <a16:creationId xmlns:a16="http://schemas.microsoft.com/office/drawing/2014/main" id="{8D94DEAF-ACDA-43E0-86BF-D6B0A4C5BDE8}"/>
                </a:ext>
              </a:extLst>
            </p:cNvPr>
            <p:cNvCxnSpPr>
              <a:cxnSpLocks/>
            </p:cNvCxnSpPr>
            <p:nvPr/>
          </p:nvCxnSpPr>
          <p:spPr>
            <a:xfrm>
              <a:off x="2902744" y="2894965"/>
              <a:ext cx="7148036" cy="0"/>
            </a:xfrm>
            <a:prstGeom prst="line">
              <a:avLst/>
            </a:prstGeom>
            <a:ln w="9525">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nvGrpSpPr>
            <p:cNvPr id="151" name="Group 150">
              <a:extLst>
                <a:ext uri="{FF2B5EF4-FFF2-40B4-BE49-F238E27FC236}">
                  <a16:creationId xmlns:a16="http://schemas.microsoft.com/office/drawing/2014/main" id="{04332A3B-8FFE-4A89-910A-DBBC21FB49BE}"/>
                </a:ext>
              </a:extLst>
            </p:cNvPr>
            <p:cNvGrpSpPr/>
            <p:nvPr/>
          </p:nvGrpSpPr>
          <p:grpSpPr>
            <a:xfrm>
              <a:off x="2902404" y="1776413"/>
              <a:ext cx="7064556" cy="2241369"/>
              <a:chOff x="2873829" y="1933303"/>
              <a:chExt cx="879566" cy="879566"/>
            </a:xfrm>
          </p:grpSpPr>
          <p:cxnSp>
            <p:nvCxnSpPr>
              <p:cNvPr id="180" name="Straight Connector 179">
                <a:extLst>
                  <a:ext uri="{FF2B5EF4-FFF2-40B4-BE49-F238E27FC236}">
                    <a16:creationId xmlns:a16="http://schemas.microsoft.com/office/drawing/2014/main" id="{DDEA1145-46F9-4D4C-9B4B-D283608EF696}"/>
                  </a:ext>
                </a:extLst>
              </p:cNvPr>
              <p:cNvCxnSpPr>
                <a:cxnSpLocks/>
              </p:cNvCxnSpPr>
              <p:nvPr/>
            </p:nvCxnSpPr>
            <p:spPr>
              <a:xfrm>
                <a:off x="2873829" y="1933303"/>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1A6F101C-1AD6-422A-8D3C-50378ED7FF11}"/>
                  </a:ext>
                </a:extLst>
              </p:cNvPr>
              <p:cNvCxnSpPr>
                <a:cxnSpLocks/>
              </p:cNvCxnSpPr>
              <p:nvPr/>
            </p:nvCxnSpPr>
            <p:spPr>
              <a:xfrm rot="5400000">
                <a:off x="3313612" y="2373086"/>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52" name="Group 151">
              <a:extLst>
                <a:ext uri="{FF2B5EF4-FFF2-40B4-BE49-F238E27FC236}">
                  <a16:creationId xmlns:a16="http://schemas.microsoft.com/office/drawing/2014/main" id="{CF4251EE-77B4-48C3-B82F-4FE2463E9DA3}"/>
                </a:ext>
              </a:extLst>
            </p:cNvPr>
            <p:cNvGrpSpPr/>
            <p:nvPr/>
          </p:nvGrpSpPr>
          <p:grpSpPr>
            <a:xfrm>
              <a:off x="2902404" y="4016925"/>
              <a:ext cx="7064556" cy="73152"/>
              <a:chOff x="2902404" y="4019306"/>
              <a:chExt cx="7064556" cy="73152"/>
            </a:xfrm>
          </p:grpSpPr>
          <p:cxnSp>
            <p:nvCxnSpPr>
              <p:cNvPr id="160" name="Straight Connector 159">
                <a:extLst>
                  <a:ext uri="{FF2B5EF4-FFF2-40B4-BE49-F238E27FC236}">
                    <a16:creationId xmlns:a16="http://schemas.microsoft.com/office/drawing/2014/main" id="{222A0740-EA55-4805-832F-640541D361B4}"/>
                  </a:ext>
                </a:extLst>
              </p:cNvPr>
              <p:cNvCxnSpPr>
                <a:cxnSpLocks/>
              </p:cNvCxnSpPr>
              <p:nvPr/>
            </p:nvCxnSpPr>
            <p:spPr>
              <a:xfrm>
                <a:off x="9966960"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44FBFC81-6464-496B-8F35-2FEB045CA94B}"/>
                  </a:ext>
                </a:extLst>
              </p:cNvPr>
              <p:cNvCxnSpPr>
                <a:cxnSpLocks/>
              </p:cNvCxnSpPr>
              <p:nvPr/>
            </p:nvCxnSpPr>
            <p:spPr>
              <a:xfrm>
                <a:off x="2902404"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7A6194B9-C564-4A40-A724-84C4B939640A}"/>
                  </a:ext>
                </a:extLst>
              </p:cNvPr>
              <p:cNvCxnSpPr>
                <a:cxnSpLocks/>
              </p:cNvCxnSpPr>
              <p:nvPr/>
            </p:nvCxnSpPr>
            <p:spPr>
              <a:xfrm>
                <a:off x="3274223"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C229A886-AE9B-4E4C-BBBC-2C7A4BE76CE8}"/>
                  </a:ext>
                </a:extLst>
              </p:cNvPr>
              <p:cNvCxnSpPr>
                <a:cxnSpLocks/>
              </p:cNvCxnSpPr>
              <p:nvPr/>
            </p:nvCxnSpPr>
            <p:spPr>
              <a:xfrm>
                <a:off x="3646042"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2DEF3CEA-C4F5-47D0-84B6-1BC1111BCB56}"/>
                  </a:ext>
                </a:extLst>
              </p:cNvPr>
              <p:cNvCxnSpPr>
                <a:cxnSpLocks/>
              </p:cNvCxnSpPr>
              <p:nvPr/>
            </p:nvCxnSpPr>
            <p:spPr>
              <a:xfrm>
                <a:off x="4017861"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01A69722-A809-4959-8621-801F8175FA79}"/>
                  </a:ext>
                </a:extLst>
              </p:cNvPr>
              <p:cNvCxnSpPr>
                <a:cxnSpLocks/>
              </p:cNvCxnSpPr>
              <p:nvPr/>
            </p:nvCxnSpPr>
            <p:spPr>
              <a:xfrm>
                <a:off x="4389680"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3F4BC725-AE48-4E42-A37B-76D4C12C8850}"/>
                  </a:ext>
                </a:extLst>
              </p:cNvPr>
              <p:cNvCxnSpPr>
                <a:cxnSpLocks/>
              </p:cNvCxnSpPr>
              <p:nvPr/>
            </p:nvCxnSpPr>
            <p:spPr>
              <a:xfrm>
                <a:off x="4761499"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9F504560-BC0A-492C-85CC-EED65CD31E50}"/>
                  </a:ext>
                </a:extLst>
              </p:cNvPr>
              <p:cNvCxnSpPr>
                <a:cxnSpLocks/>
              </p:cNvCxnSpPr>
              <p:nvPr/>
            </p:nvCxnSpPr>
            <p:spPr>
              <a:xfrm>
                <a:off x="5133318"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F852E389-9D3C-4BAC-9652-2B6F8E6C0C90}"/>
                  </a:ext>
                </a:extLst>
              </p:cNvPr>
              <p:cNvCxnSpPr>
                <a:cxnSpLocks/>
              </p:cNvCxnSpPr>
              <p:nvPr/>
            </p:nvCxnSpPr>
            <p:spPr>
              <a:xfrm>
                <a:off x="5505137"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848176D8-4A7C-478C-A5ED-F92906541C67}"/>
                  </a:ext>
                </a:extLst>
              </p:cNvPr>
              <p:cNvCxnSpPr>
                <a:cxnSpLocks/>
              </p:cNvCxnSpPr>
              <p:nvPr/>
            </p:nvCxnSpPr>
            <p:spPr>
              <a:xfrm>
                <a:off x="5876956"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165721A3-6879-4AFE-8E18-DF7E157695E0}"/>
                  </a:ext>
                </a:extLst>
              </p:cNvPr>
              <p:cNvCxnSpPr>
                <a:cxnSpLocks/>
              </p:cNvCxnSpPr>
              <p:nvPr/>
            </p:nvCxnSpPr>
            <p:spPr>
              <a:xfrm>
                <a:off x="6248775"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5E2E65E2-BD19-4D3E-8AAF-F87052D5F66A}"/>
                  </a:ext>
                </a:extLst>
              </p:cNvPr>
              <p:cNvCxnSpPr>
                <a:cxnSpLocks/>
              </p:cNvCxnSpPr>
              <p:nvPr/>
            </p:nvCxnSpPr>
            <p:spPr>
              <a:xfrm>
                <a:off x="6620594"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A0CE796E-6827-4D59-87A2-FB94C23EEBC7}"/>
                  </a:ext>
                </a:extLst>
              </p:cNvPr>
              <p:cNvCxnSpPr>
                <a:cxnSpLocks/>
              </p:cNvCxnSpPr>
              <p:nvPr/>
            </p:nvCxnSpPr>
            <p:spPr>
              <a:xfrm>
                <a:off x="6992413"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5DB61543-835F-48CC-81DF-6F9ADFA1CDBD}"/>
                  </a:ext>
                </a:extLst>
              </p:cNvPr>
              <p:cNvCxnSpPr>
                <a:cxnSpLocks/>
              </p:cNvCxnSpPr>
              <p:nvPr/>
            </p:nvCxnSpPr>
            <p:spPr>
              <a:xfrm>
                <a:off x="7364232"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EE201B20-F8CE-4946-9BA0-786DA73D885A}"/>
                  </a:ext>
                </a:extLst>
              </p:cNvPr>
              <p:cNvCxnSpPr>
                <a:cxnSpLocks/>
              </p:cNvCxnSpPr>
              <p:nvPr/>
            </p:nvCxnSpPr>
            <p:spPr>
              <a:xfrm>
                <a:off x="7736051"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2373D9EE-86B4-459C-8A79-1903DA5B1E68}"/>
                  </a:ext>
                </a:extLst>
              </p:cNvPr>
              <p:cNvCxnSpPr>
                <a:cxnSpLocks/>
              </p:cNvCxnSpPr>
              <p:nvPr/>
            </p:nvCxnSpPr>
            <p:spPr>
              <a:xfrm>
                <a:off x="8107870"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20A6242A-E7C7-4358-B662-FD2D116542A8}"/>
                  </a:ext>
                </a:extLst>
              </p:cNvPr>
              <p:cNvCxnSpPr>
                <a:cxnSpLocks/>
              </p:cNvCxnSpPr>
              <p:nvPr/>
            </p:nvCxnSpPr>
            <p:spPr>
              <a:xfrm>
                <a:off x="8479689"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8E1990D5-F02D-4547-A680-F5D8D2AD487B}"/>
                  </a:ext>
                </a:extLst>
              </p:cNvPr>
              <p:cNvCxnSpPr>
                <a:cxnSpLocks/>
              </p:cNvCxnSpPr>
              <p:nvPr/>
            </p:nvCxnSpPr>
            <p:spPr>
              <a:xfrm>
                <a:off x="8851508"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90E9333C-371E-448F-B67B-098F1E4D146E}"/>
                  </a:ext>
                </a:extLst>
              </p:cNvPr>
              <p:cNvCxnSpPr>
                <a:cxnSpLocks/>
              </p:cNvCxnSpPr>
              <p:nvPr/>
            </p:nvCxnSpPr>
            <p:spPr>
              <a:xfrm>
                <a:off x="9223327"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C1EA7362-E693-4C33-8CF3-CC74CF7CF32E}"/>
                  </a:ext>
                </a:extLst>
              </p:cNvPr>
              <p:cNvCxnSpPr>
                <a:cxnSpLocks/>
              </p:cNvCxnSpPr>
              <p:nvPr/>
            </p:nvCxnSpPr>
            <p:spPr>
              <a:xfrm>
                <a:off x="9595146" y="40193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53" name="Group 152">
              <a:extLst>
                <a:ext uri="{FF2B5EF4-FFF2-40B4-BE49-F238E27FC236}">
                  <a16:creationId xmlns:a16="http://schemas.microsoft.com/office/drawing/2014/main" id="{5D7F52E9-ECD0-461D-901E-043CDB6CC86D}"/>
                </a:ext>
              </a:extLst>
            </p:cNvPr>
            <p:cNvGrpSpPr/>
            <p:nvPr/>
          </p:nvGrpSpPr>
          <p:grpSpPr>
            <a:xfrm>
              <a:off x="2827728" y="1776413"/>
              <a:ext cx="73152" cy="2241369"/>
              <a:chOff x="2827728" y="1776413"/>
              <a:chExt cx="73152" cy="2241369"/>
            </a:xfrm>
          </p:grpSpPr>
          <p:cxnSp>
            <p:nvCxnSpPr>
              <p:cNvPr id="154" name="Straight Connector 153">
                <a:extLst>
                  <a:ext uri="{FF2B5EF4-FFF2-40B4-BE49-F238E27FC236}">
                    <a16:creationId xmlns:a16="http://schemas.microsoft.com/office/drawing/2014/main" id="{BABE85EB-FA29-48E8-8906-A53C129606DE}"/>
                  </a:ext>
                </a:extLst>
              </p:cNvPr>
              <p:cNvCxnSpPr>
                <a:cxnSpLocks/>
              </p:cNvCxnSpPr>
              <p:nvPr/>
            </p:nvCxnSpPr>
            <p:spPr>
              <a:xfrm rot="5400000">
                <a:off x="2864304" y="39812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A4D62146-C9FA-445D-AEA8-209234659DC1}"/>
                  </a:ext>
                </a:extLst>
              </p:cNvPr>
              <p:cNvCxnSpPr>
                <a:cxnSpLocks/>
              </p:cNvCxnSpPr>
              <p:nvPr/>
            </p:nvCxnSpPr>
            <p:spPr>
              <a:xfrm rot="5400000">
                <a:off x="2864304" y="1739837"/>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D3DB944B-E507-4CCC-983E-8CA20C5E71A9}"/>
                  </a:ext>
                </a:extLst>
              </p:cNvPr>
              <p:cNvCxnSpPr>
                <a:cxnSpLocks/>
              </p:cNvCxnSpPr>
              <p:nvPr/>
            </p:nvCxnSpPr>
            <p:spPr>
              <a:xfrm rot="5400000">
                <a:off x="2864304" y="2188111"/>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1167D30D-CC0C-4E00-91A5-4D09564AF4C9}"/>
                  </a:ext>
                </a:extLst>
              </p:cNvPr>
              <p:cNvCxnSpPr>
                <a:cxnSpLocks/>
              </p:cNvCxnSpPr>
              <p:nvPr/>
            </p:nvCxnSpPr>
            <p:spPr>
              <a:xfrm rot="5400000">
                <a:off x="2864304" y="263638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F997F5DB-1CA6-4652-9597-AD06FCE49CAB}"/>
                  </a:ext>
                </a:extLst>
              </p:cNvPr>
              <p:cNvCxnSpPr>
                <a:cxnSpLocks/>
              </p:cNvCxnSpPr>
              <p:nvPr/>
            </p:nvCxnSpPr>
            <p:spPr>
              <a:xfrm rot="5400000">
                <a:off x="2864304" y="3084659"/>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2D9DAFBB-4A07-4F3D-9BC4-77FBD7BCDD4F}"/>
                  </a:ext>
                </a:extLst>
              </p:cNvPr>
              <p:cNvCxnSpPr>
                <a:cxnSpLocks/>
              </p:cNvCxnSpPr>
              <p:nvPr/>
            </p:nvCxnSpPr>
            <p:spPr>
              <a:xfrm rot="5400000">
                <a:off x="2864304" y="3532933"/>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14" name="Graphic 44">
            <a:extLst>
              <a:ext uri="{FF2B5EF4-FFF2-40B4-BE49-F238E27FC236}">
                <a16:creationId xmlns:a16="http://schemas.microsoft.com/office/drawing/2014/main" id="{73150121-735F-4399-A276-2474590B7574}"/>
              </a:ext>
            </a:extLst>
          </p:cNvPr>
          <p:cNvSpPr/>
          <p:nvPr/>
        </p:nvSpPr>
        <p:spPr>
          <a:xfrm>
            <a:off x="2919413" y="1781174"/>
            <a:ext cx="6840536" cy="1952626"/>
          </a:xfrm>
          <a:custGeom>
            <a:avLst/>
            <a:gdLst>
              <a:gd name="connsiteX0" fmla="*/ 5121593 w 5121592"/>
              <a:gd name="connsiteY0" fmla="*/ 1466850 h 1466850"/>
              <a:gd name="connsiteX1" fmla="*/ 3947541 w 5121592"/>
              <a:gd name="connsiteY1" fmla="*/ 1466850 h 1466850"/>
              <a:gd name="connsiteX2" fmla="*/ 3947541 w 5121592"/>
              <a:gd name="connsiteY2" fmla="*/ 1431608 h 1466850"/>
              <a:gd name="connsiteX3" fmla="*/ 3148870 w 5121592"/>
              <a:gd name="connsiteY3" fmla="*/ 1431608 h 1466850"/>
              <a:gd name="connsiteX4" fmla="*/ 3148870 w 5121592"/>
              <a:gd name="connsiteY4" fmla="*/ 1403318 h 1466850"/>
              <a:gd name="connsiteX5" fmla="*/ 3064193 w 5121592"/>
              <a:gd name="connsiteY5" fmla="*/ 1403318 h 1466850"/>
              <a:gd name="connsiteX6" fmla="*/ 3064193 w 5121592"/>
              <a:gd name="connsiteY6" fmla="*/ 1370933 h 1466850"/>
              <a:gd name="connsiteX7" fmla="*/ 2825782 w 5121592"/>
              <a:gd name="connsiteY7" fmla="*/ 1370933 h 1466850"/>
              <a:gd name="connsiteX8" fmla="*/ 2825782 w 5121592"/>
              <a:gd name="connsiteY8" fmla="*/ 1341215 h 1466850"/>
              <a:gd name="connsiteX9" fmla="*/ 2749582 w 5121592"/>
              <a:gd name="connsiteY9" fmla="*/ 1341215 h 1466850"/>
              <a:gd name="connsiteX10" fmla="*/ 2749582 w 5121592"/>
              <a:gd name="connsiteY10" fmla="*/ 1314450 h 1466850"/>
              <a:gd name="connsiteX11" fmla="*/ 2614041 w 5121592"/>
              <a:gd name="connsiteY11" fmla="*/ 1314450 h 1466850"/>
              <a:gd name="connsiteX12" fmla="*/ 2614041 w 5121592"/>
              <a:gd name="connsiteY12" fmla="*/ 1287685 h 1466850"/>
              <a:gd name="connsiteX13" fmla="*/ 2598515 w 5121592"/>
              <a:gd name="connsiteY13" fmla="*/ 1287685 h 1466850"/>
              <a:gd name="connsiteX14" fmla="*/ 2598515 w 5121592"/>
              <a:gd name="connsiteY14" fmla="*/ 1267873 h 1466850"/>
              <a:gd name="connsiteX15" fmla="*/ 2575941 w 5121592"/>
              <a:gd name="connsiteY15" fmla="*/ 1267873 h 1466850"/>
              <a:gd name="connsiteX16" fmla="*/ 2575941 w 5121592"/>
              <a:gd name="connsiteY16" fmla="*/ 1236821 h 1466850"/>
              <a:gd name="connsiteX17" fmla="*/ 2563273 w 5121592"/>
              <a:gd name="connsiteY17" fmla="*/ 1236821 h 1466850"/>
              <a:gd name="connsiteX18" fmla="*/ 2563273 w 5121592"/>
              <a:gd name="connsiteY18" fmla="*/ 1215676 h 1466850"/>
              <a:gd name="connsiteX19" fmla="*/ 2375916 w 5121592"/>
              <a:gd name="connsiteY19" fmla="*/ 1215676 h 1466850"/>
              <a:gd name="connsiteX20" fmla="*/ 2375916 w 5121592"/>
              <a:gd name="connsiteY20" fmla="*/ 1188149 h 1466850"/>
              <a:gd name="connsiteX21" fmla="*/ 2355818 w 5121592"/>
              <a:gd name="connsiteY21" fmla="*/ 1188149 h 1466850"/>
              <a:gd name="connsiteX22" fmla="*/ 2355818 w 5121592"/>
              <a:gd name="connsiteY22" fmla="*/ 1168432 h 1466850"/>
              <a:gd name="connsiteX23" fmla="*/ 2117408 w 5121592"/>
              <a:gd name="connsiteY23" fmla="*/ 1168432 h 1466850"/>
              <a:gd name="connsiteX24" fmla="*/ 2117408 w 5121592"/>
              <a:gd name="connsiteY24" fmla="*/ 1135285 h 1466850"/>
              <a:gd name="connsiteX25" fmla="*/ 1972723 w 5121592"/>
              <a:gd name="connsiteY25" fmla="*/ 1135285 h 1466850"/>
              <a:gd name="connsiteX26" fmla="*/ 1972723 w 5121592"/>
              <a:gd name="connsiteY26" fmla="*/ 1114044 h 1466850"/>
              <a:gd name="connsiteX27" fmla="*/ 1961483 w 5121592"/>
              <a:gd name="connsiteY27" fmla="*/ 1114044 h 1466850"/>
              <a:gd name="connsiteX28" fmla="*/ 1961483 w 5121592"/>
              <a:gd name="connsiteY28" fmla="*/ 1095756 h 1466850"/>
              <a:gd name="connsiteX29" fmla="*/ 1931099 w 5121592"/>
              <a:gd name="connsiteY29" fmla="*/ 1095756 h 1466850"/>
              <a:gd name="connsiteX30" fmla="*/ 1931099 w 5121592"/>
              <a:gd name="connsiteY30" fmla="*/ 1075277 h 1466850"/>
              <a:gd name="connsiteX31" fmla="*/ 1744123 w 5121592"/>
              <a:gd name="connsiteY31" fmla="*/ 1075277 h 1466850"/>
              <a:gd name="connsiteX32" fmla="*/ 1744123 w 5121592"/>
              <a:gd name="connsiteY32" fmla="*/ 1050608 h 1466850"/>
              <a:gd name="connsiteX33" fmla="*/ 1603058 w 5121592"/>
              <a:gd name="connsiteY33" fmla="*/ 1050608 h 1466850"/>
              <a:gd name="connsiteX34" fmla="*/ 1603058 w 5121592"/>
              <a:gd name="connsiteY34" fmla="*/ 1028700 h 1466850"/>
              <a:gd name="connsiteX35" fmla="*/ 1536668 w 5121592"/>
              <a:gd name="connsiteY35" fmla="*/ 1028700 h 1466850"/>
              <a:gd name="connsiteX36" fmla="*/ 1536668 w 5121592"/>
              <a:gd name="connsiteY36" fmla="*/ 1012508 h 1466850"/>
              <a:gd name="connsiteX37" fmla="*/ 1520476 w 5121592"/>
              <a:gd name="connsiteY37" fmla="*/ 1012508 h 1466850"/>
              <a:gd name="connsiteX38" fmla="*/ 1520476 w 5121592"/>
              <a:gd name="connsiteY38" fmla="*/ 994124 h 1466850"/>
              <a:gd name="connsiteX39" fmla="*/ 1495044 w 5121592"/>
              <a:gd name="connsiteY39" fmla="*/ 994124 h 1466850"/>
              <a:gd name="connsiteX40" fmla="*/ 1495044 w 5121592"/>
              <a:gd name="connsiteY40" fmla="*/ 972217 h 1466850"/>
              <a:gd name="connsiteX41" fmla="*/ 1479518 w 5121592"/>
              <a:gd name="connsiteY41" fmla="*/ 972217 h 1466850"/>
              <a:gd name="connsiteX42" fmla="*/ 1479518 w 5121592"/>
              <a:gd name="connsiteY42" fmla="*/ 952500 h 1466850"/>
              <a:gd name="connsiteX43" fmla="*/ 1416749 w 5121592"/>
              <a:gd name="connsiteY43" fmla="*/ 952500 h 1466850"/>
              <a:gd name="connsiteX44" fmla="*/ 1416749 w 5121592"/>
              <a:gd name="connsiteY44" fmla="*/ 932783 h 1466850"/>
              <a:gd name="connsiteX45" fmla="*/ 1349026 w 5121592"/>
              <a:gd name="connsiteY45" fmla="*/ 932783 h 1466850"/>
              <a:gd name="connsiteX46" fmla="*/ 1349026 w 5121592"/>
              <a:gd name="connsiteY46" fmla="*/ 891159 h 1466850"/>
              <a:gd name="connsiteX47" fmla="*/ 1289780 w 5121592"/>
              <a:gd name="connsiteY47" fmla="*/ 891159 h 1466850"/>
              <a:gd name="connsiteX48" fmla="*/ 1289780 w 5121592"/>
              <a:gd name="connsiteY48" fmla="*/ 868585 h 1466850"/>
              <a:gd name="connsiteX49" fmla="*/ 1265777 w 5121592"/>
              <a:gd name="connsiteY49" fmla="*/ 868585 h 1466850"/>
              <a:gd name="connsiteX50" fmla="*/ 1265777 w 5121592"/>
              <a:gd name="connsiteY50" fmla="*/ 847344 h 1466850"/>
              <a:gd name="connsiteX51" fmla="*/ 1222058 w 5121592"/>
              <a:gd name="connsiteY51" fmla="*/ 847344 h 1466850"/>
              <a:gd name="connsiteX52" fmla="*/ 1222058 w 5121592"/>
              <a:gd name="connsiteY52" fmla="*/ 826199 h 1466850"/>
              <a:gd name="connsiteX53" fmla="*/ 1075277 w 5121592"/>
              <a:gd name="connsiteY53" fmla="*/ 826199 h 1466850"/>
              <a:gd name="connsiteX54" fmla="*/ 1075277 w 5121592"/>
              <a:gd name="connsiteY54" fmla="*/ 805053 h 1466850"/>
              <a:gd name="connsiteX55" fmla="*/ 1030129 w 5121592"/>
              <a:gd name="connsiteY55" fmla="*/ 805053 h 1466850"/>
              <a:gd name="connsiteX56" fmla="*/ 1030129 w 5121592"/>
              <a:gd name="connsiteY56" fmla="*/ 789527 h 1466850"/>
              <a:gd name="connsiteX57" fmla="*/ 1018794 w 5121592"/>
              <a:gd name="connsiteY57" fmla="*/ 789527 h 1466850"/>
              <a:gd name="connsiteX58" fmla="*/ 1018794 w 5121592"/>
              <a:gd name="connsiteY58" fmla="*/ 768382 h 1466850"/>
              <a:gd name="connsiteX59" fmla="*/ 977932 w 5121592"/>
              <a:gd name="connsiteY59" fmla="*/ 768382 h 1466850"/>
              <a:gd name="connsiteX60" fmla="*/ 977932 w 5121592"/>
              <a:gd name="connsiteY60" fmla="*/ 749999 h 1466850"/>
              <a:gd name="connsiteX61" fmla="*/ 949643 w 5121592"/>
              <a:gd name="connsiteY61" fmla="*/ 749999 h 1466850"/>
              <a:gd name="connsiteX62" fmla="*/ 949643 w 5121592"/>
              <a:gd name="connsiteY62" fmla="*/ 730282 h 1466850"/>
              <a:gd name="connsiteX63" fmla="*/ 944785 w 5121592"/>
              <a:gd name="connsiteY63" fmla="*/ 730282 h 1466850"/>
              <a:gd name="connsiteX64" fmla="*/ 944785 w 5121592"/>
              <a:gd name="connsiteY64" fmla="*/ 694944 h 1466850"/>
              <a:gd name="connsiteX65" fmla="*/ 876967 w 5121592"/>
              <a:gd name="connsiteY65" fmla="*/ 694944 h 1466850"/>
              <a:gd name="connsiteX66" fmla="*/ 876967 w 5121592"/>
              <a:gd name="connsiteY66" fmla="*/ 673799 h 1466850"/>
              <a:gd name="connsiteX67" fmla="*/ 829723 w 5121592"/>
              <a:gd name="connsiteY67" fmla="*/ 673799 h 1466850"/>
              <a:gd name="connsiteX68" fmla="*/ 829723 w 5121592"/>
              <a:gd name="connsiteY68" fmla="*/ 649796 h 1466850"/>
              <a:gd name="connsiteX69" fmla="*/ 796576 w 5121592"/>
              <a:gd name="connsiteY69" fmla="*/ 649796 h 1466850"/>
              <a:gd name="connsiteX70" fmla="*/ 796576 w 5121592"/>
              <a:gd name="connsiteY70" fmla="*/ 638556 h 1466850"/>
              <a:gd name="connsiteX71" fmla="*/ 769049 w 5121592"/>
              <a:gd name="connsiteY71" fmla="*/ 638556 h 1466850"/>
              <a:gd name="connsiteX72" fmla="*/ 769049 w 5121592"/>
              <a:gd name="connsiteY72" fmla="*/ 583502 h 1466850"/>
              <a:gd name="connsiteX73" fmla="*/ 763429 w 5121592"/>
              <a:gd name="connsiteY73" fmla="*/ 583502 h 1466850"/>
              <a:gd name="connsiteX74" fmla="*/ 763429 w 5121592"/>
              <a:gd name="connsiteY74" fmla="*/ 538353 h 1466850"/>
              <a:gd name="connsiteX75" fmla="*/ 750665 w 5121592"/>
              <a:gd name="connsiteY75" fmla="*/ 538353 h 1466850"/>
              <a:gd name="connsiteX76" fmla="*/ 750665 w 5121592"/>
              <a:gd name="connsiteY76" fmla="*/ 528447 h 1466850"/>
              <a:gd name="connsiteX77" fmla="*/ 723233 w 5121592"/>
              <a:gd name="connsiteY77" fmla="*/ 528447 h 1466850"/>
              <a:gd name="connsiteX78" fmla="*/ 723233 w 5121592"/>
              <a:gd name="connsiteY78" fmla="*/ 506635 h 1466850"/>
              <a:gd name="connsiteX79" fmla="*/ 636365 w 5121592"/>
              <a:gd name="connsiteY79" fmla="*/ 506635 h 1466850"/>
              <a:gd name="connsiteX80" fmla="*/ 636365 w 5121592"/>
              <a:gd name="connsiteY80" fmla="*/ 474821 h 1466850"/>
              <a:gd name="connsiteX81" fmla="*/ 579215 w 5121592"/>
              <a:gd name="connsiteY81" fmla="*/ 474821 h 1466850"/>
              <a:gd name="connsiteX82" fmla="*/ 579215 w 5121592"/>
              <a:gd name="connsiteY82" fmla="*/ 448056 h 1466850"/>
              <a:gd name="connsiteX83" fmla="*/ 569405 w 5121592"/>
              <a:gd name="connsiteY83" fmla="*/ 448056 h 1466850"/>
              <a:gd name="connsiteX84" fmla="*/ 569405 w 5121592"/>
              <a:gd name="connsiteY84" fmla="*/ 437483 h 1466850"/>
              <a:gd name="connsiteX85" fmla="*/ 542544 w 5121592"/>
              <a:gd name="connsiteY85" fmla="*/ 437483 h 1466850"/>
              <a:gd name="connsiteX86" fmla="*/ 542544 w 5121592"/>
              <a:gd name="connsiteY86" fmla="*/ 418433 h 1466850"/>
              <a:gd name="connsiteX87" fmla="*/ 533400 w 5121592"/>
              <a:gd name="connsiteY87" fmla="*/ 418433 h 1466850"/>
              <a:gd name="connsiteX88" fmla="*/ 533400 w 5121592"/>
              <a:gd name="connsiteY88" fmla="*/ 400717 h 1466850"/>
              <a:gd name="connsiteX89" fmla="*/ 515779 w 5121592"/>
              <a:gd name="connsiteY89" fmla="*/ 400717 h 1466850"/>
              <a:gd name="connsiteX90" fmla="*/ 515779 w 5121592"/>
              <a:gd name="connsiteY90" fmla="*/ 289274 h 1466850"/>
              <a:gd name="connsiteX91" fmla="*/ 505873 w 5121592"/>
              <a:gd name="connsiteY91" fmla="*/ 289274 h 1466850"/>
              <a:gd name="connsiteX92" fmla="*/ 505873 w 5121592"/>
              <a:gd name="connsiteY92" fmla="*/ 242697 h 1466850"/>
              <a:gd name="connsiteX93" fmla="*/ 474821 w 5121592"/>
              <a:gd name="connsiteY93" fmla="*/ 242697 h 1466850"/>
              <a:gd name="connsiteX94" fmla="*/ 474821 w 5121592"/>
              <a:gd name="connsiteY94" fmla="*/ 222218 h 1466850"/>
              <a:gd name="connsiteX95" fmla="*/ 453009 w 5121592"/>
              <a:gd name="connsiteY95" fmla="*/ 222218 h 1466850"/>
              <a:gd name="connsiteX96" fmla="*/ 453009 w 5121592"/>
              <a:gd name="connsiteY96" fmla="*/ 201073 h 1466850"/>
              <a:gd name="connsiteX97" fmla="*/ 445199 w 5121592"/>
              <a:gd name="connsiteY97" fmla="*/ 201073 h 1466850"/>
              <a:gd name="connsiteX98" fmla="*/ 445199 w 5121592"/>
              <a:gd name="connsiteY98" fmla="*/ 186976 h 1466850"/>
              <a:gd name="connsiteX99" fmla="*/ 397193 w 5121592"/>
              <a:gd name="connsiteY99" fmla="*/ 186976 h 1466850"/>
              <a:gd name="connsiteX100" fmla="*/ 397193 w 5121592"/>
              <a:gd name="connsiteY100" fmla="*/ 165830 h 1466850"/>
              <a:gd name="connsiteX101" fmla="*/ 304800 w 5121592"/>
              <a:gd name="connsiteY101" fmla="*/ 165830 h 1466850"/>
              <a:gd name="connsiteX102" fmla="*/ 304800 w 5121592"/>
              <a:gd name="connsiteY102" fmla="*/ 129159 h 1466850"/>
              <a:gd name="connsiteX103" fmla="*/ 269558 w 5121592"/>
              <a:gd name="connsiteY103" fmla="*/ 129159 h 1466850"/>
              <a:gd name="connsiteX104" fmla="*/ 269558 w 5121592"/>
              <a:gd name="connsiteY104" fmla="*/ 115729 h 1466850"/>
              <a:gd name="connsiteX105" fmla="*/ 258223 w 5121592"/>
              <a:gd name="connsiteY105" fmla="*/ 115729 h 1466850"/>
              <a:gd name="connsiteX106" fmla="*/ 258223 w 5121592"/>
              <a:gd name="connsiteY106" fmla="*/ 14859 h 1466850"/>
              <a:gd name="connsiteX107" fmla="*/ 139732 w 5121592"/>
              <a:gd name="connsiteY107" fmla="*/ 14859 h 1466850"/>
              <a:gd name="connsiteX108" fmla="*/ 139732 w 5121592"/>
              <a:gd name="connsiteY108" fmla="*/ 0 h 1466850"/>
              <a:gd name="connsiteX109" fmla="*/ 0 w 5121592"/>
              <a:gd name="connsiteY109" fmla="*/ 0 h 1466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5121592" h="1466850">
                <a:moveTo>
                  <a:pt x="5121593" y="1466850"/>
                </a:moveTo>
                <a:lnTo>
                  <a:pt x="3947541" y="1466850"/>
                </a:lnTo>
                <a:lnTo>
                  <a:pt x="3947541" y="1431608"/>
                </a:lnTo>
                <a:lnTo>
                  <a:pt x="3148870" y="1431608"/>
                </a:lnTo>
                <a:lnTo>
                  <a:pt x="3148870" y="1403318"/>
                </a:lnTo>
                <a:lnTo>
                  <a:pt x="3064193" y="1403318"/>
                </a:lnTo>
                <a:lnTo>
                  <a:pt x="3064193" y="1370933"/>
                </a:lnTo>
                <a:lnTo>
                  <a:pt x="2825782" y="1370933"/>
                </a:lnTo>
                <a:lnTo>
                  <a:pt x="2825782" y="1341215"/>
                </a:lnTo>
                <a:lnTo>
                  <a:pt x="2749582" y="1341215"/>
                </a:lnTo>
                <a:lnTo>
                  <a:pt x="2749582" y="1314450"/>
                </a:lnTo>
                <a:lnTo>
                  <a:pt x="2614041" y="1314450"/>
                </a:lnTo>
                <a:lnTo>
                  <a:pt x="2614041" y="1287685"/>
                </a:lnTo>
                <a:lnTo>
                  <a:pt x="2598515" y="1287685"/>
                </a:lnTo>
                <a:lnTo>
                  <a:pt x="2598515" y="1267873"/>
                </a:lnTo>
                <a:lnTo>
                  <a:pt x="2575941" y="1267873"/>
                </a:lnTo>
                <a:lnTo>
                  <a:pt x="2575941" y="1236821"/>
                </a:lnTo>
                <a:lnTo>
                  <a:pt x="2563273" y="1236821"/>
                </a:lnTo>
                <a:lnTo>
                  <a:pt x="2563273" y="1215676"/>
                </a:lnTo>
                <a:lnTo>
                  <a:pt x="2375916" y="1215676"/>
                </a:lnTo>
                <a:lnTo>
                  <a:pt x="2375916" y="1188149"/>
                </a:lnTo>
                <a:lnTo>
                  <a:pt x="2355818" y="1188149"/>
                </a:lnTo>
                <a:lnTo>
                  <a:pt x="2355818" y="1168432"/>
                </a:lnTo>
                <a:lnTo>
                  <a:pt x="2117408" y="1168432"/>
                </a:lnTo>
                <a:lnTo>
                  <a:pt x="2117408" y="1135285"/>
                </a:lnTo>
                <a:lnTo>
                  <a:pt x="1972723" y="1135285"/>
                </a:lnTo>
                <a:lnTo>
                  <a:pt x="1972723" y="1114044"/>
                </a:lnTo>
                <a:lnTo>
                  <a:pt x="1961483" y="1114044"/>
                </a:lnTo>
                <a:lnTo>
                  <a:pt x="1961483" y="1095756"/>
                </a:lnTo>
                <a:lnTo>
                  <a:pt x="1931099" y="1095756"/>
                </a:lnTo>
                <a:lnTo>
                  <a:pt x="1931099" y="1075277"/>
                </a:lnTo>
                <a:lnTo>
                  <a:pt x="1744123" y="1075277"/>
                </a:lnTo>
                <a:lnTo>
                  <a:pt x="1744123" y="1050608"/>
                </a:lnTo>
                <a:lnTo>
                  <a:pt x="1603058" y="1050608"/>
                </a:lnTo>
                <a:lnTo>
                  <a:pt x="1603058" y="1028700"/>
                </a:lnTo>
                <a:lnTo>
                  <a:pt x="1536668" y="1028700"/>
                </a:lnTo>
                <a:lnTo>
                  <a:pt x="1536668" y="1012508"/>
                </a:lnTo>
                <a:lnTo>
                  <a:pt x="1520476" y="1012508"/>
                </a:lnTo>
                <a:lnTo>
                  <a:pt x="1520476" y="994124"/>
                </a:lnTo>
                <a:lnTo>
                  <a:pt x="1495044" y="994124"/>
                </a:lnTo>
                <a:lnTo>
                  <a:pt x="1495044" y="972217"/>
                </a:lnTo>
                <a:lnTo>
                  <a:pt x="1479518" y="972217"/>
                </a:lnTo>
                <a:lnTo>
                  <a:pt x="1479518" y="952500"/>
                </a:lnTo>
                <a:lnTo>
                  <a:pt x="1416749" y="952500"/>
                </a:lnTo>
                <a:lnTo>
                  <a:pt x="1416749" y="932783"/>
                </a:lnTo>
                <a:lnTo>
                  <a:pt x="1349026" y="932783"/>
                </a:lnTo>
                <a:lnTo>
                  <a:pt x="1349026" y="891159"/>
                </a:lnTo>
                <a:lnTo>
                  <a:pt x="1289780" y="891159"/>
                </a:lnTo>
                <a:lnTo>
                  <a:pt x="1289780" y="868585"/>
                </a:lnTo>
                <a:lnTo>
                  <a:pt x="1265777" y="868585"/>
                </a:lnTo>
                <a:lnTo>
                  <a:pt x="1265777" y="847344"/>
                </a:lnTo>
                <a:lnTo>
                  <a:pt x="1222058" y="847344"/>
                </a:lnTo>
                <a:lnTo>
                  <a:pt x="1222058" y="826199"/>
                </a:lnTo>
                <a:lnTo>
                  <a:pt x="1075277" y="826199"/>
                </a:lnTo>
                <a:lnTo>
                  <a:pt x="1075277" y="805053"/>
                </a:lnTo>
                <a:lnTo>
                  <a:pt x="1030129" y="805053"/>
                </a:lnTo>
                <a:lnTo>
                  <a:pt x="1030129" y="789527"/>
                </a:lnTo>
                <a:lnTo>
                  <a:pt x="1018794" y="789527"/>
                </a:lnTo>
                <a:lnTo>
                  <a:pt x="1018794" y="768382"/>
                </a:lnTo>
                <a:lnTo>
                  <a:pt x="977932" y="768382"/>
                </a:lnTo>
                <a:lnTo>
                  <a:pt x="977932" y="749999"/>
                </a:lnTo>
                <a:lnTo>
                  <a:pt x="949643" y="749999"/>
                </a:lnTo>
                <a:lnTo>
                  <a:pt x="949643" y="730282"/>
                </a:lnTo>
                <a:lnTo>
                  <a:pt x="944785" y="730282"/>
                </a:lnTo>
                <a:lnTo>
                  <a:pt x="944785" y="694944"/>
                </a:lnTo>
                <a:lnTo>
                  <a:pt x="876967" y="694944"/>
                </a:lnTo>
                <a:lnTo>
                  <a:pt x="876967" y="673799"/>
                </a:lnTo>
                <a:lnTo>
                  <a:pt x="829723" y="673799"/>
                </a:lnTo>
                <a:lnTo>
                  <a:pt x="829723" y="649796"/>
                </a:lnTo>
                <a:lnTo>
                  <a:pt x="796576" y="649796"/>
                </a:lnTo>
                <a:lnTo>
                  <a:pt x="796576" y="638556"/>
                </a:lnTo>
                <a:lnTo>
                  <a:pt x="769049" y="638556"/>
                </a:lnTo>
                <a:lnTo>
                  <a:pt x="769049" y="583502"/>
                </a:lnTo>
                <a:lnTo>
                  <a:pt x="763429" y="583502"/>
                </a:lnTo>
                <a:lnTo>
                  <a:pt x="763429" y="538353"/>
                </a:lnTo>
                <a:lnTo>
                  <a:pt x="750665" y="538353"/>
                </a:lnTo>
                <a:lnTo>
                  <a:pt x="750665" y="528447"/>
                </a:lnTo>
                <a:lnTo>
                  <a:pt x="723233" y="528447"/>
                </a:lnTo>
                <a:lnTo>
                  <a:pt x="723233" y="506635"/>
                </a:lnTo>
                <a:lnTo>
                  <a:pt x="636365" y="506635"/>
                </a:lnTo>
                <a:lnTo>
                  <a:pt x="636365" y="474821"/>
                </a:lnTo>
                <a:lnTo>
                  <a:pt x="579215" y="474821"/>
                </a:lnTo>
                <a:lnTo>
                  <a:pt x="579215" y="448056"/>
                </a:lnTo>
                <a:lnTo>
                  <a:pt x="569405" y="448056"/>
                </a:lnTo>
                <a:lnTo>
                  <a:pt x="569405" y="437483"/>
                </a:lnTo>
                <a:lnTo>
                  <a:pt x="542544" y="437483"/>
                </a:lnTo>
                <a:lnTo>
                  <a:pt x="542544" y="418433"/>
                </a:lnTo>
                <a:lnTo>
                  <a:pt x="533400" y="418433"/>
                </a:lnTo>
                <a:lnTo>
                  <a:pt x="533400" y="400717"/>
                </a:lnTo>
                <a:lnTo>
                  <a:pt x="515779" y="400717"/>
                </a:lnTo>
                <a:lnTo>
                  <a:pt x="515779" y="289274"/>
                </a:lnTo>
                <a:lnTo>
                  <a:pt x="505873" y="289274"/>
                </a:lnTo>
                <a:lnTo>
                  <a:pt x="505873" y="242697"/>
                </a:lnTo>
                <a:lnTo>
                  <a:pt x="474821" y="242697"/>
                </a:lnTo>
                <a:lnTo>
                  <a:pt x="474821" y="222218"/>
                </a:lnTo>
                <a:lnTo>
                  <a:pt x="453009" y="222218"/>
                </a:lnTo>
                <a:lnTo>
                  <a:pt x="453009" y="201073"/>
                </a:lnTo>
                <a:lnTo>
                  <a:pt x="445199" y="201073"/>
                </a:lnTo>
                <a:lnTo>
                  <a:pt x="445199" y="186976"/>
                </a:lnTo>
                <a:lnTo>
                  <a:pt x="397193" y="186976"/>
                </a:lnTo>
                <a:lnTo>
                  <a:pt x="397193" y="165830"/>
                </a:lnTo>
                <a:lnTo>
                  <a:pt x="304800" y="165830"/>
                </a:lnTo>
                <a:lnTo>
                  <a:pt x="304800" y="129159"/>
                </a:lnTo>
                <a:lnTo>
                  <a:pt x="269558" y="129159"/>
                </a:lnTo>
                <a:lnTo>
                  <a:pt x="269558" y="115729"/>
                </a:lnTo>
                <a:lnTo>
                  <a:pt x="258223" y="115729"/>
                </a:lnTo>
                <a:lnTo>
                  <a:pt x="258223" y="14859"/>
                </a:lnTo>
                <a:lnTo>
                  <a:pt x="139732" y="14859"/>
                </a:lnTo>
                <a:lnTo>
                  <a:pt x="139732" y="0"/>
                </a:lnTo>
                <a:lnTo>
                  <a:pt x="0" y="0"/>
                </a:lnTo>
              </a:path>
            </a:pathLst>
          </a:custGeom>
          <a:noFill/>
          <a:ln w="28575" cap="flat">
            <a:solidFill>
              <a:schemeClr val="accent2">
                <a:lumMod val="75000"/>
              </a:schemeClr>
            </a:solidFill>
            <a:prstDash val="solid"/>
            <a:miter/>
          </a:ln>
        </p:spPr>
        <p:txBody>
          <a:bodyPr rtlCol="0" anchor="ctr"/>
          <a:lstStyle/>
          <a:p>
            <a:endParaRPr lang="en-US"/>
          </a:p>
        </p:txBody>
      </p:sp>
      <p:grpSp>
        <p:nvGrpSpPr>
          <p:cNvPr id="15" name="Group 14">
            <a:extLst>
              <a:ext uri="{FF2B5EF4-FFF2-40B4-BE49-F238E27FC236}">
                <a16:creationId xmlns:a16="http://schemas.microsoft.com/office/drawing/2014/main" id="{66E1227A-A410-4382-AAD5-915359927872}"/>
              </a:ext>
            </a:extLst>
          </p:cNvPr>
          <p:cNvGrpSpPr/>
          <p:nvPr/>
        </p:nvGrpSpPr>
        <p:grpSpPr>
          <a:xfrm>
            <a:off x="2870597" y="1734741"/>
            <a:ext cx="6930626" cy="2046684"/>
            <a:chOff x="2870597" y="1734741"/>
            <a:chExt cx="6930626" cy="2046684"/>
          </a:xfrm>
        </p:grpSpPr>
        <p:grpSp>
          <p:nvGrpSpPr>
            <p:cNvPr id="75" name="Group 74">
              <a:extLst>
                <a:ext uri="{FF2B5EF4-FFF2-40B4-BE49-F238E27FC236}">
                  <a16:creationId xmlns:a16="http://schemas.microsoft.com/office/drawing/2014/main" id="{9CAF48C6-1208-4FB4-8FC3-24FFA5B6FDCD}"/>
                </a:ext>
              </a:extLst>
            </p:cNvPr>
            <p:cNvGrpSpPr/>
            <p:nvPr/>
          </p:nvGrpSpPr>
          <p:grpSpPr>
            <a:xfrm>
              <a:off x="2870597" y="1734741"/>
              <a:ext cx="91677" cy="91677"/>
              <a:chOff x="4951810" y="1662113"/>
              <a:chExt cx="300037" cy="300037"/>
            </a:xfrm>
          </p:grpSpPr>
          <p:cxnSp>
            <p:nvCxnSpPr>
              <p:cNvPr id="148" name="Straight Connector 147">
                <a:extLst>
                  <a:ext uri="{FF2B5EF4-FFF2-40B4-BE49-F238E27FC236}">
                    <a16:creationId xmlns:a16="http://schemas.microsoft.com/office/drawing/2014/main" id="{9B49B89D-B61D-4D52-BCA5-90427CF0072B}"/>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8CF4484A-DE5A-4A5D-A732-8269D26A3DC0}"/>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6" name="Group 75">
              <a:extLst>
                <a:ext uri="{FF2B5EF4-FFF2-40B4-BE49-F238E27FC236}">
                  <a16:creationId xmlns:a16="http://schemas.microsoft.com/office/drawing/2014/main" id="{D5F127AC-E4EB-4855-BBE9-DF9FA281CB3E}"/>
                </a:ext>
              </a:extLst>
            </p:cNvPr>
            <p:cNvGrpSpPr/>
            <p:nvPr/>
          </p:nvGrpSpPr>
          <p:grpSpPr>
            <a:xfrm>
              <a:off x="3230166" y="1908573"/>
              <a:ext cx="91677" cy="91677"/>
              <a:chOff x="4951810" y="1662113"/>
              <a:chExt cx="300037" cy="300037"/>
            </a:xfrm>
          </p:grpSpPr>
          <p:cxnSp>
            <p:nvCxnSpPr>
              <p:cNvPr id="146" name="Straight Connector 145">
                <a:extLst>
                  <a:ext uri="{FF2B5EF4-FFF2-40B4-BE49-F238E27FC236}">
                    <a16:creationId xmlns:a16="http://schemas.microsoft.com/office/drawing/2014/main" id="{941A2653-FAED-4318-B4C5-ADA69800C7D0}"/>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F2347432-2B84-4B24-9D22-3C9BC9F572C0}"/>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7" name="Group 76">
              <a:extLst>
                <a:ext uri="{FF2B5EF4-FFF2-40B4-BE49-F238E27FC236}">
                  <a16:creationId xmlns:a16="http://schemas.microsoft.com/office/drawing/2014/main" id="{99E2DD55-32FE-4B02-A495-9E68F51F9734}"/>
                </a:ext>
              </a:extLst>
            </p:cNvPr>
            <p:cNvGrpSpPr/>
            <p:nvPr/>
          </p:nvGrpSpPr>
          <p:grpSpPr>
            <a:xfrm>
              <a:off x="3296841" y="1953816"/>
              <a:ext cx="91677" cy="91677"/>
              <a:chOff x="4951810" y="1662113"/>
              <a:chExt cx="300037" cy="300037"/>
            </a:xfrm>
          </p:grpSpPr>
          <p:cxnSp>
            <p:nvCxnSpPr>
              <p:cNvPr id="144" name="Straight Connector 143">
                <a:extLst>
                  <a:ext uri="{FF2B5EF4-FFF2-40B4-BE49-F238E27FC236}">
                    <a16:creationId xmlns:a16="http://schemas.microsoft.com/office/drawing/2014/main" id="{FD906CB7-F88C-4029-A99F-7C3027B77A75}"/>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A30B337C-69E4-42EE-A3F6-ADC4F921625B}"/>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8" name="Group 77">
              <a:extLst>
                <a:ext uri="{FF2B5EF4-FFF2-40B4-BE49-F238E27FC236}">
                  <a16:creationId xmlns:a16="http://schemas.microsoft.com/office/drawing/2014/main" id="{9431EC2A-4D13-4AAD-A1F0-662E689A5F95}"/>
                </a:ext>
              </a:extLst>
            </p:cNvPr>
            <p:cNvGrpSpPr/>
            <p:nvPr/>
          </p:nvGrpSpPr>
          <p:grpSpPr>
            <a:xfrm>
              <a:off x="3406379" y="1982391"/>
              <a:ext cx="91677" cy="91677"/>
              <a:chOff x="4951810" y="1662113"/>
              <a:chExt cx="300037" cy="300037"/>
            </a:xfrm>
          </p:grpSpPr>
          <p:cxnSp>
            <p:nvCxnSpPr>
              <p:cNvPr id="142" name="Straight Connector 141">
                <a:extLst>
                  <a:ext uri="{FF2B5EF4-FFF2-40B4-BE49-F238E27FC236}">
                    <a16:creationId xmlns:a16="http://schemas.microsoft.com/office/drawing/2014/main" id="{815B35C3-15CC-471D-A944-480F18179D7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6EF7A364-82B4-4884-96B8-F419A90675D4}"/>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AA326055-E4C4-4480-BEF1-035E8E8FA0E4}"/>
                </a:ext>
              </a:extLst>
            </p:cNvPr>
            <p:cNvGrpSpPr/>
            <p:nvPr/>
          </p:nvGrpSpPr>
          <p:grpSpPr>
            <a:xfrm>
              <a:off x="3675460" y="2365773"/>
              <a:ext cx="91677" cy="91677"/>
              <a:chOff x="4951810" y="1662113"/>
              <a:chExt cx="300037" cy="300037"/>
            </a:xfrm>
          </p:grpSpPr>
          <p:cxnSp>
            <p:nvCxnSpPr>
              <p:cNvPr id="140" name="Straight Connector 139">
                <a:extLst>
                  <a:ext uri="{FF2B5EF4-FFF2-40B4-BE49-F238E27FC236}">
                    <a16:creationId xmlns:a16="http://schemas.microsoft.com/office/drawing/2014/main" id="{99D947C7-BBF4-4FA7-9C75-049B78B0A051}"/>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17E02ECD-C693-4640-AADE-BF8E59A68A7F}"/>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5DBDF0E5-12E3-4043-A462-DA4B4467FD0D}"/>
                </a:ext>
              </a:extLst>
            </p:cNvPr>
            <p:cNvGrpSpPr/>
            <p:nvPr/>
          </p:nvGrpSpPr>
          <p:grpSpPr>
            <a:xfrm>
              <a:off x="3711179" y="2365773"/>
              <a:ext cx="91677" cy="91677"/>
              <a:chOff x="4951810" y="1662113"/>
              <a:chExt cx="300037" cy="300037"/>
            </a:xfrm>
          </p:grpSpPr>
          <p:cxnSp>
            <p:nvCxnSpPr>
              <p:cNvPr id="138" name="Straight Connector 137">
                <a:extLst>
                  <a:ext uri="{FF2B5EF4-FFF2-40B4-BE49-F238E27FC236}">
                    <a16:creationId xmlns:a16="http://schemas.microsoft.com/office/drawing/2014/main" id="{B213716E-2197-4E50-B0BA-B295998C19CB}"/>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D82D2FE3-7275-4E1B-A68F-D4733DB9714D}"/>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4CC17FF6-F8CF-4C72-B727-A8131AE53F47}"/>
                </a:ext>
              </a:extLst>
            </p:cNvPr>
            <p:cNvGrpSpPr/>
            <p:nvPr/>
          </p:nvGrpSpPr>
          <p:grpSpPr>
            <a:xfrm>
              <a:off x="3927872" y="2582467"/>
              <a:ext cx="91677" cy="91677"/>
              <a:chOff x="4951810" y="1662113"/>
              <a:chExt cx="300037" cy="300037"/>
            </a:xfrm>
          </p:grpSpPr>
          <p:cxnSp>
            <p:nvCxnSpPr>
              <p:cNvPr id="136" name="Straight Connector 135">
                <a:extLst>
                  <a:ext uri="{FF2B5EF4-FFF2-40B4-BE49-F238E27FC236}">
                    <a16:creationId xmlns:a16="http://schemas.microsoft.com/office/drawing/2014/main" id="{98746C30-26B3-4D77-B160-DF2F8FD78693}"/>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913D3083-9EB8-40D9-BAA0-588374BA5695}"/>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0234A713-B685-4F7E-AC8A-82DE3E8E88D1}"/>
                </a:ext>
              </a:extLst>
            </p:cNvPr>
            <p:cNvGrpSpPr/>
            <p:nvPr/>
          </p:nvGrpSpPr>
          <p:grpSpPr>
            <a:xfrm>
              <a:off x="3980260" y="2632473"/>
              <a:ext cx="91677" cy="91677"/>
              <a:chOff x="4951810" y="1662113"/>
              <a:chExt cx="300037" cy="300037"/>
            </a:xfrm>
          </p:grpSpPr>
          <p:cxnSp>
            <p:nvCxnSpPr>
              <p:cNvPr id="134" name="Straight Connector 133">
                <a:extLst>
                  <a:ext uri="{FF2B5EF4-FFF2-40B4-BE49-F238E27FC236}">
                    <a16:creationId xmlns:a16="http://schemas.microsoft.com/office/drawing/2014/main" id="{9F615DEB-53C3-465B-A808-D414714ACAEB}"/>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CD0D4962-D514-4BA9-9499-2614FE9188E9}"/>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F58E76A4-E178-4333-86FA-E7F1E59E645A}"/>
                </a:ext>
              </a:extLst>
            </p:cNvPr>
            <p:cNvGrpSpPr/>
            <p:nvPr/>
          </p:nvGrpSpPr>
          <p:grpSpPr>
            <a:xfrm>
              <a:off x="4213623" y="2758679"/>
              <a:ext cx="91677" cy="91677"/>
              <a:chOff x="4951810" y="1662113"/>
              <a:chExt cx="300037" cy="300037"/>
            </a:xfrm>
          </p:grpSpPr>
          <p:cxnSp>
            <p:nvCxnSpPr>
              <p:cNvPr id="132" name="Straight Connector 131">
                <a:extLst>
                  <a:ext uri="{FF2B5EF4-FFF2-40B4-BE49-F238E27FC236}">
                    <a16:creationId xmlns:a16="http://schemas.microsoft.com/office/drawing/2014/main" id="{ECF50A2C-6F7B-401F-87FB-9DFCE2D36FF5}"/>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10408E78-E8BD-4021-B553-B357C7B826D0}"/>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4" name="Group 83">
              <a:extLst>
                <a:ext uri="{FF2B5EF4-FFF2-40B4-BE49-F238E27FC236}">
                  <a16:creationId xmlns:a16="http://schemas.microsoft.com/office/drawing/2014/main" id="{96ABE7DB-A1E4-426F-A724-19E96214F211}"/>
                </a:ext>
              </a:extLst>
            </p:cNvPr>
            <p:cNvGrpSpPr/>
            <p:nvPr/>
          </p:nvGrpSpPr>
          <p:grpSpPr>
            <a:xfrm>
              <a:off x="4389835" y="2834879"/>
              <a:ext cx="91677" cy="91677"/>
              <a:chOff x="4951810" y="1662113"/>
              <a:chExt cx="300037" cy="300037"/>
            </a:xfrm>
          </p:grpSpPr>
          <p:cxnSp>
            <p:nvCxnSpPr>
              <p:cNvPr id="130" name="Straight Connector 129">
                <a:extLst>
                  <a:ext uri="{FF2B5EF4-FFF2-40B4-BE49-F238E27FC236}">
                    <a16:creationId xmlns:a16="http://schemas.microsoft.com/office/drawing/2014/main" id="{CB56315F-63D0-46A7-BDDD-B82627DA9739}"/>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5CFCE8A3-5F77-442F-8BD4-412CB73A1BBE}"/>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5" name="Group 84">
              <a:extLst>
                <a:ext uri="{FF2B5EF4-FFF2-40B4-BE49-F238E27FC236}">
                  <a16:creationId xmlns:a16="http://schemas.microsoft.com/office/drawing/2014/main" id="{976ABBAC-A1E4-43D3-AAF3-13596C1CCFC7}"/>
                </a:ext>
              </a:extLst>
            </p:cNvPr>
            <p:cNvGrpSpPr/>
            <p:nvPr/>
          </p:nvGrpSpPr>
          <p:grpSpPr>
            <a:xfrm>
              <a:off x="4425553" y="2834879"/>
              <a:ext cx="91677" cy="91677"/>
              <a:chOff x="4951810" y="1662113"/>
              <a:chExt cx="300037" cy="300037"/>
            </a:xfrm>
          </p:grpSpPr>
          <p:cxnSp>
            <p:nvCxnSpPr>
              <p:cNvPr id="128" name="Straight Connector 127">
                <a:extLst>
                  <a:ext uri="{FF2B5EF4-FFF2-40B4-BE49-F238E27FC236}">
                    <a16:creationId xmlns:a16="http://schemas.microsoft.com/office/drawing/2014/main" id="{7B5CCF7E-4F30-4370-B7BB-0727FA189328}"/>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7E06291B-010E-49CF-8427-DB5E7D891A2A}"/>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1202D7B5-B134-4AD1-A11D-1874371A5FEE}"/>
                </a:ext>
              </a:extLst>
            </p:cNvPr>
            <p:cNvGrpSpPr/>
            <p:nvPr/>
          </p:nvGrpSpPr>
          <p:grpSpPr>
            <a:xfrm>
              <a:off x="4927996" y="3103961"/>
              <a:ext cx="91677" cy="91677"/>
              <a:chOff x="4951810" y="1662113"/>
              <a:chExt cx="300037" cy="300037"/>
            </a:xfrm>
          </p:grpSpPr>
          <p:cxnSp>
            <p:nvCxnSpPr>
              <p:cNvPr id="126" name="Straight Connector 125">
                <a:extLst>
                  <a:ext uri="{FF2B5EF4-FFF2-40B4-BE49-F238E27FC236}">
                    <a16:creationId xmlns:a16="http://schemas.microsoft.com/office/drawing/2014/main" id="{FA3D1885-8FE2-4DAE-BC0F-4BB9B31517FF}"/>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A5EF5C0C-5F9A-4227-B2D0-15B718E1F046}"/>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1335C675-8B6D-4456-825D-A2BB63C2BBE9}"/>
                </a:ext>
              </a:extLst>
            </p:cNvPr>
            <p:cNvGrpSpPr/>
            <p:nvPr/>
          </p:nvGrpSpPr>
          <p:grpSpPr>
            <a:xfrm>
              <a:off x="5013721" y="3132536"/>
              <a:ext cx="91677" cy="91677"/>
              <a:chOff x="4951810" y="1662113"/>
              <a:chExt cx="300037" cy="300037"/>
            </a:xfrm>
          </p:grpSpPr>
          <p:cxnSp>
            <p:nvCxnSpPr>
              <p:cNvPr id="124" name="Straight Connector 123">
                <a:extLst>
                  <a:ext uri="{FF2B5EF4-FFF2-40B4-BE49-F238E27FC236}">
                    <a16:creationId xmlns:a16="http://schemas.microsoft.com/office/drawing/2014/main" id="{8A12CCCA-7A27-4D0D-BC9D-191CCF2805E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A4179D74-ACBB-4437-A30F-BCC3F86C1E6B}"/>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8" name="Group 87">
              <a:extLst>
                <a:ext uri="{FF2B5EF4-FFF2-40B4-BE49-F238E27FC236}">
                  <a16:creationId xmlns:a16="http://schemas.microsoft.com/office/drawing/2014/main" id="{3359661A-0A46-44CE-AF6E-D5E4815200E9}"/>
                </a:ext>
              </a:extLst>
            </p:cNvPr>
            <p:cNvGrpSpPr/>
            <p:nvPr/>
          </p:nvGrpSpPr>
          <p:grpSpPr>
            <a:xfrm>
              <a:off x="5549503" y="3249217"/>
              <a:ext cx="91677" cy="91677"/>
              <a:chOff x="4951810" y="1662113"/>
              <a:chExt cx="300037" cy="300037"/>
            </a:xfrm>
          </p:grpSpPr>
          <p:cxnSp>
            <p:nvCxnSpPr>
              <p:cNvPr id="122" name="Straight Connector 121">
                <a:extLst>
                  <a:ext uri="{FF2B5EF4-FFF2-40B4-BE49-F238E27FC236}">
                    <a16:creationId xmlns:a16="http://schemas.microsoft.com/office/drawing/2014/main" id="{10752453-D55F-4389-9201-3786F231140F}"/>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B07ED3C2-5E9C-429A-889D-83117A48F1B5}"/>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9" name="Group 88">
              <a:extLst>
                <a:ext uri="{FF2B5EF4-FFF2-40B4-BE49-F238E27FC236}">
                  <a16:creationId xmlns:a16="http://schemas.microsoft.com/office/drawing/2014/main" id="{3A369BD0-37E0-49F2-9113-9EE28F59D670}"/>
                </a:ext>
              </a:extLst>
            </p:cNvPr>
            <p:cNvGrpSpPr/>
            <p:nvPr/>
          </p:nvGrpSpPr>
          <p:grpSpPr>
            <a:xfrm>
              <a:off x="6123384" y="3356373"/>
              <a:ext cx="91677" cy="91677"/>
              <a:chOff x="4951810" y="1662113"/>
              <a:chExt cx="300037" cy="300037"/>
            </a:xfrm>
          </p:grpSpPr>
          <p:cxnSp>
            <p:nvCxnSpPr>
              <p:cNvPr id="120" name="Straight Connector 119">
                <a:extLst>
                  <a:ext uri="{FF2B5EF4-FFF2-40B4-BE49-F238E27FC236}">
                    <a16:creationId xmlns:a16="http://schemas.microsoft.com/office/drawing/2014/main" id="{B0D2CB2A-99FB-45B9-A7F3-C66D01FD701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28F60898-97A8-406D-A300-14A49EA76757}"/>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0" name="Group 89">
              <a:extLst>
                <a:ext uri="{FF2B5EF4-FFF2-40B4-BE49-F238E27FC236}">
                  <a16:creationId xmlns:a16="http://schemas.microsoft.com/office/drawing/2014/main" id="{F9B96ED9-FE03-4B47-BA1C-C5D40DA362E9}"/>
                </a:ext>
              </a:extLst>
            </p:cNvPr>
            <p:cNvGrpSpPr/>
            <p:nvPr/>
          </p:nvGrpSpPr>
          <p:grpSpPr>
            <a:xfrm>
              <a:off x="6373415" y="3484960"/>
              <a:ext cx="91677" cy="91677"/>
              <a:chOff x="4951810" y="1662113"/>
              <a:chExt cx="300037" cy="300037"/>
            </a:xfrm>
          </p:grpSpPr>
          <p:cxnSp>
            <p:nvCxnSpPr>
              <p:cNvPr id="118" name="Straight Connector 117">
                <a:extLst>
                  <a:ext uri="{FF2B5EF4-FFF2-40B4-BE49-F238E27FC236}">
                    <a16:creationId xmlns:a16="http://schemas.microsoft.com/office/drawing/2014/main" id="{AF807EA6-F88F-4E4C-8833-8CF822CC3F4D}"/>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4815AA2D-694E-407A-99D8-E199FB176D8B}"/>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1" name="Group 90">
              <a:extLst>
                <a:ext uri="{FF2B5EF4-FFF2-40B4-BE49-F238E27FC236}">
                  <a16:creationId xmlns:a16="http://schemas.microsoft.com/office/drawing/2014/main" id="{265B66E1-8066-4B97-ABB1-86586166D411}"/>
                </a:ext>
              </a:extLst>
            </p:cNvPr>
            <p:cNvGrpSpPr/>
            <p:nvPr/>
          </p:nvGrpSpPr>
          <p:grpSpPr>
            <a:xfrm>
              <a:off x="6411515" y="3484960"/>
              <a:ext cx="91677" cy="91677"/>
              <a:chOff x="4951810" y="1662113"/>
              <a:chExt cx="300037" cy="300037"/>
            </a:xfrm>
          </p:grpSpPr>
          <p:cxnSp>
            <p:nvCxnSpPr>
              <p:cNvPr id="116" name="Straight Connector 115">
                <a:extLst>
                  <a:ext uri="{FF2B5EF4-FFF2-40B4-BE49-F238E27FC236}">
                    <a16:creationId xmlns:a16="http://schemas.microsoft.com/office/drawing/2014/main" id="{D14845F8-446A-4B49-8CFD-086D9D99207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B824F73E-9D89-4B3F-9DBA-5535243A2FA9}"/>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2" name="Group 91">
              <a:extLst>
                <a:ext uri="{FF2B5EF4-FFF2-40B4-BE49-F238E27FC236}">
                  <a16:creationId xmlns:a16="http://schemas.microsoft.com/office/drawing/2014/main" id="{BCFF181C-4F61-4C97-9BCC-AEF1E159E9E2}"/>
                </a:ext>
              </a:extLst>
            </p:cNvPr>
            <p:cNvGrpSpPr/>
            <p:nvPr/>
          </p:nvGrpSpPr>
          <p:grpSpPr>
            <a:xfrm>
              <a:off x="6771083" y="3558779"/>
              <a:ext cx="91677" cy="91677"/>
              <a:chOff x="4951810" y="1662113"/>
              <a:chExt cx="300037" cy="300037"/>
            </a:xfrm>
          </p:grpSpPr>
          <p:cxnSp>
            <p:nvCxnSpPr>
              <p:cNvPr id="114" name="Straight Connector 113">
                <a:extLst>
                  <a:ext uri="{FF2B5EF4-FFF2-40B4-BE49-F238E27FC236}">
                    <a16:creationId xmlns:a16="http://schemas.microsoft.com/office/drawing/2014/main" id="{0390E9A0-A710-45FC-B33B-EE4515CB96F9}"/>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4D388FDA-C27A-4393-9704-63C52040201A}"/>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3" name="Group 92">
              <a:extLst>
                <a:ext uri="{FF2B5EF4-FFF2-40B4-BE49-F238E27FC236}">
                  <a16:creationId xmlns:a16="http://schemas.microsoft.com/office/drawing/2014/main" id="{C4D41879-0E7B-4967-AAF0-6B079F964B7F}"/>
                </a:ext>
              </a:extLst>
            </p:cNvPr>
            <p:cNvGrpSpPr/>
            <p:nvPr/>
          </p:nvGrpSpPr>
          <p:grpSpPr>
            <a:xfrm>
              <a:off x="7678340" y="3644504"/>
              <a:ext cx="91677" cy="91677"/>
              <a:chOff x="4951810" y="1662113"/>
              <a:chExt cx="300037" cy="300037"/>
            </a:xfrm>
          </p:grpSpPr>
          <p:cxnSp>
            <p:nvCxnSpPr>
              <p:cNvPr id="112" name="Straight Connector 111">
                <a:extLst>
                  <a:ext uri="{FF2B5EF4-FFF2-40B4-BE49-F238E27FC236}">
                    <a16:creationId xmlns:a16="http://schemas.microsoft.com/office/drawing/2014/main" id="{A8040F9D-24CF-46AB-8BFB-EF41EC186E7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D81CACBC-1301-4958-8C0A-F3226FEB01DE}"/>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4" name="Group 93">
              <a:extLst>
                <a:ext uri="{FF2B5EF4-FFF2-40B4-BE49-F238E27FC236}">
                  <a16:creationId xmlns:a16="http://schemas.microsoft.com/office/drawing/2014/main" id="{2AD0084E-4085-4F11-B3A7-1E54CC292C39}"/>
                </a:ext>
              </a:extLst>
            </p:cNvPr>
            <p:cNvGrpSpPr/>
            <p:nvPr/>
          </p:nvGrpSpPr>
          <p:grpSpPr>
            <a:xfrm>
              <a:off x="8245078" y="3689748"/>
              <a:ext cx="91677" cy="91677"/>
              <a:chOff x="4951810" y="1662113"/>
              <a:chExt cx="300037" cy="300037"/>
            </a:xfrm>
          </p:grpSpPr>
          <p:cxnSp>
            <p:nvCxnSpPr>
              <p:cNvPr id="110" name="Straight Connector 109">
                <a:extLst>
                  <a:ext uri="{FF2B5EF4-FFF2-40B4-BE49-F238E27FC236}">
                    <a16:creationId xmlns:a16="http://schemas.microsoft.com/office/drawing/2014/main" id="{274E1344-166E-44B8-A46A-E02BCEDD4561}"/>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C09D000-526F-4C39-AC87-4FADCA251757}"/>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5" name="Group 94">
              <a:extLst>
                <a:ext uri="{FF2B5EF4-FFF2-40B4-BE49-F238E27FC236}">
                  <a16:creationId xmlns:a16="http://schemas.microsoft.com/office/drawing/2014/main" id="{7CE3E794-50C0-4B5F-941E-740916DC7ECC}"/>
                </a:ext>
              </a:extLst>
            </p:cNvPr>
            <p:cNvGrpSpPr/>
            <p:nvPr/>
          </p:nvGrpSpPr>
          <p:grpSpPr>
            <a:xfrm>
              <a:off x="9078515" y="3689748"/>
              <a:ext cx="91677" cy="91677"/>
              <a:chOff x="4951810" y="1662113"/>
              <a:chExt cx="300037" cy="300037"/>
            </a:xfrm>
          </p:grpSpPr>
          <p:cxnSp>
            <p:nvCxnSpPr>
              <p:cNvPr id="108" name="Straight Connector 107">
                <a:extLst>
                  <a:ext uri="{FF2B5EF4-FFF2-40B4-BE49-F238E27FC236}">
                    <a16:creationId xmlns:a16="http://schemas.microsoft.com/office/drawing/2014/main" id="{A3E25BFB-FD16-446F-8B30-C10473C16D2C}"/>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D6869F2D-51FC-46FF-B0AF-DA4A936FB242}"/>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6" name="Group 95">
              <a:extLst>
                <a:ext uri="{FF2B5EF4-FFF2-40B4-BE49-F238E27FC236}">
                  <a16:creationId xmlns:a16="http://schemas.microsoft.com/office/drawing/2014/main" id="{93C70BD4-5BDF-4EDD-AE2C-F1D90028B5A1}"/>
                </a:ext>
              </a:extLst>
            </p:cNvPr>
            <p:cNvGrpSpPr/>
            <p:nvPr/>
          </p:nvGrpSpPr>
          <p:grpSpPr>
            <a:xfrm>
              <a:off x="9126140" y="3689748"/>
              <a:ext cx="91677" cy="91677"/>
              <a:chOff x="4951810" y="1662113"/>
              <a:chExt cx="300037" cy="300037"/>
            </a:xfrm>
          </p:grpSpPr>
          <p:cxnSp>
            <p:nvCxnSpPr>
              <p:cNvPr id="106" name="Straight Connector 105">
                <a:extLst>
                  <a:ext uri="{FF2B5EF4-FFF2-40B4-BE49-F238E27FC236}">
                    <a16:creationId xmlns:a16="http://schemas.microsoft.com/office/drawing/2014/main" id="{792D1D0E-72C8-4FDC-AF17-5E9F90F55E7C}"/>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295E74D7-C1E7-4C6B-90A9-AB556945E63E}"/>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7" name="Group 96">
              <a:extLst>
                <a:ext uri="{FF2B5EF4-FFF2-40B4-BE49-F238E27FC236}">
                  <a16:creationId xmlns:a16="http://schemas.microsoft.com/office/drawing/2014/main" id="{0DFD439E-0509-43EB-B527-0DE7B4076764}"/>
                </a:ext>
              </a:extLst>
            </p:cNvPr>
            <p:cNvGrpSpPr/>
            <p:nvPr/>
          </p:nvGrpSpPr>
          <p:grpSpPr>
            <a:xfrm>
              <a:off x="9135665" y="3689748"/>
              <a:ext cx="91677" cy="91677"/>
              <a:chOff x="4951810" y="1662113"/>
              <a:chExt cx="300037" cy="300037"/>
            </a:xfrm>
          </p:grpSpPr>
          <p:cxnSp>
            <p:nvCxnSpPr>
              <p:cNvPr id="104" name="Straight Connector 103">
                <a:extLst>
                  <a:ext uri="{FF2B5EF4-FFF2-40B4-BE49-F238E27FC236}">
                    <a16:creationId xmlns:a16="http://schemas.microsoft.com/office/drawing/2014/main" id="{43A392FE-25C2-4987-A166-732064EE048F}"/>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81DCBD0F-A801-45D6-BE4E-39AE251B271C}"/>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8" name="Group 97">
              <a:extLst>
                <a:ext uri="{FF2B5EF4-FFF2-40B4-BE49-F238E27FC236}">
                  <a16:creationId xmlns:a16="http://schemas.microsoft.com/office/drawing/2014/main" id="{9BA2043F-94DA-46C9-9380-9B3E0C4C902B}"/>
                </a:ext>
              </a:extLst>
            </p:cNvPr>
            <p:cNvGrpSpPr/>
            <p:nvPr/>
          </p:nvGrpSpPr>
          <p:grpSpPr>
            <a:xfrm>
              <a:off x="9290446" y="3689748"/>
              <a:ext cx="91677" cy="91677"/>
              <a:chOff x="4951810" y="1662113"/>
              <a:chExt cx="300037" cy="300037"/>
            </a:xfrm>
          </p:grpSpPr>
          <p:cxnSp>
            <p:nvCxnSpPr>
              <p:cNvPr id="102" name="Straight Connector 101">
                <a:extLst>
                  <a:ext uri="{FF2B5EF4-FFF2-40B4-BE49-F238E27FC236}">
                    <a16:creationId xmlns:a16="http://schemas.microsoft.com/office/drawing/2014/main" id="{CF9B4940-35FC-4413-92C1-0EF8058D4D98}"/>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3DB6DEE2-C7BC-423E-85AE-9775982DF354}"/>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9" name="Group 98">
              <a:extLst>
                <a:ext uri="{FF2B5EF4-FFF2-40B4-BE49-F238E27FC236}">
                  <a16:creationId xmlns:a16="http://schemas.microsoft.com/office/drawing/2014/main" id="{E7FE3312-789D-4770-97CC-7BE496399C48}"/>
                </a:ext>
              </a:extLst>
            </p:cNvPr>
            <p:cNvGrpSpPr/>
            <p:nvPr/>
          </p:nvGrpSpPr>
          <p:grpSpPr>
            <a:xfrm>
              <a:off x="9709546" y="3689748"/>
              <a:ext cx="91677" cy="91677"/>
              <a:chOff x="4951810" y="1662113"/>
              <a:chExt cx="300037" cy="300037"/>
            </a:xfrm>
          </p:grpSpPr>
          <p:cxnSp>
            <p:nvCxnSpPr>
              <p:cNvPr id="100" name="Straight Connector 99">
                <a:extLst>
                  <a:ext uri="{FF2B5EF4-FFF2-40B4-BE49-F238E27FC236}">
                    <a16:creationId xmlns:a16="http://schemas.microsoft.com/office/drawing/2014/main" id="{4338BAE2-3913-40BC-BF48-562EC2995FCE}"/>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8B23834D-35D8-445C-B3E4-649116B6357D}"/>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grpSp>
        <p:nvGrpSpPr>
          <p:cNvPr id="16" name="Group 15">
            <a:extLst>
              <a:ext uri="{FF2B5EF4-FFF2-40B4-BE49-F238E27FC236}">
                <a16:creationId xmlns:a16="http://schemas.microsoft.com/office/drawing/2014/main" id="{E0830953-87D4-4591-BD86-3DCD09869E3A}"/>
              </a:ext>
            </a:extLst>
          </p:cNvPr>
          <p:cNvGrpSpPr/>
          <p:nvPr/>
        </p:nvGrpSpPr>
        <p:grpSpPr>
          <a:xfrm>
            <a:off x="2771104" y="4051209"/>
            <a:ext cx="7383554" cy="276999"/>
            <a:chOff x="2771104" y="4218849"/>
            <a:chExt cx="7383554" cy="276999"/>
          </a:xfrm>
        </p:grpSpPr>
        <p:sp>
          <p:nvSpPr>
            <p:cNvPr id="55" name="TextBox 54">
              <a:extLst>
                <a:ext uri="{FF2B5EF4-FFF2-40B4-BE49-F238E27FC236}">
                  <a16:creationId xmlns:a16="http://schemas.microsoft.com/office/drawing/2014/main" id="{09AA29EA-8818-4DD0-8BC2-2FFD2ECDFA3C}"/>
                </a:ext>
              </a:extLst>
            </p:cNvPr>
            <p:cNvSpPr txBox="1"/>
            <p:nvPr/>
          </p:nvSpPr>
          <p:spPr>
            <a:xfrm>
              <a:off x="2771104" y="4218849"/>
              <a:ext cx="264816" cy="276999"/>
            </a:xfrm>
            <a:prstGeom prst="rect">
              <a:avLst/>
            </a:prstGeom>
            <a:noFill/>
          </p:spPr>
          <p:txBody>
            <a:bodyPr wrap="none" rtlCol="0">
              <a:spAutoFit/>
            </a:bodyPr>
            <a:lstStyle/>
            <a:p>
              <a:pPr algn="ctr"/>
              <a:r>
                <a:rPr lang="en-US" sz="1200" dirty="0"/>
                <a:t>0</a:t>
              </a:r>
            </a:p>
          </p:txBody>
        </p:sp>
        <p:sp>
          <p:nvSpPr>
            <p:cNvPr id="56" name="TextBox 55">
              <a:extLst>
                <a:ext uri="{FF2B5EF4-FFF2-40B4-BE49-F238E27FC236}">
                  <a16:creationId xmlns:a16="http://schemas.microsoft.com/office/drawing/2014/main" id="{EE3876DB-C8F8-4D0C-99F8-617816CE52BD}"/>
                </a:ext>
              </a:extLst>
            </p:cNvPr>
            <p:cNvSpPr txBox="1"/>
            <p:nvPr/>
          </p:nvSpPr>
          <p:spPr>
            <a:xfrm>
              <a:off x="9809692" y="4218849"/>
              <a:ext cx="344966" cy="276999"/>
            </a:xfrm>
            <a:prstGeom prst="rect">
              <a:avLst/>
            </a:prstGeom>
            <a:noFill/>
          </p:spPr>
          <p:txBody>
            <a:bodyPr wrap="none" rtlCol="0">
              <a:spAutoFit/>
            </a:bodyPr>
            <a:lstStyle/>
            <a:p>
              <a:pPr algn="ctr"/>
              <a:r>
                <a:rPr lang="en-US" sz="1200"/>
                <a:t>19</a:t>
              </a:r>
              <a:endParaRPr lang="en-US" sz="1200" dirty="0"/>
            </a:p>
          </p:txBody>
        </p:sp>
        <p:sp>
          <p:nvSpPr>
            <p:cNvPr id="57" name="TextBox 56">
              <a:extLst>
                <a:ext uri="{FF2B5EF4-FFF2-40B4-BE49-F238E27FC236}">
                  <a16:creationId xmlns:a16="http://schemas.microsoft.com/office/drawing/2014/main" id="{71AD592B-F343-4851-A914-BB2962CCCECE}"/>
                </a:ext>
              </a:extLst>
            </p:cNvPr>
            <p:cNvSpPr txBox="1"/>
            <p:nvPr/>
          </p:nvSpPr>
          <p:spPr>
            <a:xfrm>
              <a:off x="3143665" y="4218849"/>
              <a:ext cx="264816" cy="276999"/>
            </a:xfrm>
            <a:prstGeom prst="rect">
              <a:avLst/>
            </a:prstGeom>
            <a:noFill/>
          </p:spPr>
          <p:txBody>
            <a:bodyPr wrap="none" rtlCol="0">
              <a:spAutoFit/>
            </a:bodyPr>
            <a:lstStyle/>
            <a:p>
              <a:pPr algn="ctr"/>
              <a:r>
                <a:rPr lang="en-US" sz="1200" dirty="0"/>
                <a:t>1</a:t>
              </a:r>
            </a:p>
          </p:txBody>
        </p:sp>
        <p:sp>
          <p:nvSpPr>
            <p:cNvPr id="58" name="TextBox 57">
              <a:extLst>
                <a:ext uri="{FF2B5EF4-FFF2-40B4-BE49-F238E27FC236}">
                  <a16:creationId xmlns:a16="http://schemas.microsoft.com/office/drawing/2014/main" id="{CCD402E4-DA1E-4969-9100-BEE91D4BEDB4}"/>
                </a:ext>
              </a:extLst>
            </p:cNvPr>
            <p:cNvSpPr txBox="1"/>
            <p:nvPr/>
          </p:nvSpPr>
          <p:spPr>
            <a:xfrm>
              <a:off x="3516226" y="4218849"/>
              <a:ext cx="264816" cy="276999"/>
            </a:xfrm>
            <a:prstGeom prst="rect">
              <a:avLst/>
            </a:prstGeom>
            <a:noFill/>
          </p:spPr>
          <p:txBody>
            <a:bodyPr wrap="none" rtlCol="0">
              <a:spAutoFit/>
            </a:bodyPr>
            <a:lstStyle/>
            <a:p>
              <a:pPr algn="ctr"/>
              <a:r>
                <a:rPr lang="en-US" sz="1200" dirty="0"/>
                <a:t>2</a:t>
              </a:r>
            </a:p>
          </p:txBody>
        </p:sp>
        <p:sp>
          <p:nvSpPr>
            <p:cNvPr id="59" name="TextBox 58">
              <a:extLst>
                <a:ext uri="{FF2B5EF4-FFF2-40B4-BE49-F238E27FC236}">
                  <a16:creationId xmlns:a16="http://schemas.microsoft.com/office/drawing/2014/main" id="{EB1D72AA-0CBF-4F6E-AB81-EC74D069BB8D}"/>
                </a:ext>
              </a:extLst>
            </p:cNvPr>
            <p:cNvSpPr txBox="1"/>
            <p:nvPr/>
          </p:nvSpPr>
          <p:spPr>
            <a:xfrm>
              <a:off x="3888787" y="4218849"/>
              <a:ext cx="264816" cy="276999"/>
            </a:xfrm>
            <a:prstGeom prst="rect">
              <a:avLst/>
            </a:prstGeom>
            <a:noFill/>
          </p:spPr>
          <p:txBody>
            <a:bodyPr wrap="none" rtlCol="0">
              <a:spAutoFit/>
            </a:bodyPr>
            <a:lstStyle/>
            <a:p>
              <a:pPr algn="ctr"/>
              <a:r>
                <a:rPr lang="en-US" sz="1200" dirty="0"/>
                <a:t>3</a:t>
              </a:r>
            </a:p>
          </p:txBody>
        </p:sp>
        <p:sp>
          <p:nvSpPr>
            <p:cNvPr id="60" name="TextBox 59">
              <a:extLst>
                <a:ext uri="{FF2B5EF4-FFF2-40B4-BE49-F238E27FC236}">
                  <a16:creationId xmlns:a16="http://schemas.microsoft.com/office/drawing/2014/main" id="{FF5456F5-CFAF-4210-B9E4-4F78E8650738}"/>
                </a:ext>
              </a:extLst>
            </p:cNvPr>
            <p:cNvSpPr txBox="1"/>
            <p:nvPr/>
          </p:nvSpPr>
          <p:spPr>
            <a:xfrm>
              <a:off x="4261348" y="4218849"/>
              <a:ext cx="264816" cy="276999"/>
            </a:xfrm>
            <a:prstGeom prst="rect">
              <a:avLst/>
            </a:prstGeom>
            <a:noFill/>
          </p:spPr>
          <p:txBody>
            <a:bodyPr wrap="none" rtlCol="0">
              <a:spAutoFit/>
            </a:bodyPr>
            <a:lstStyle/>
            <a:p>
              <a:pPr algn="ctr"/>
              <a:r>
                <a:rPr lang="en-US" sz="1200" dirty="0"/>
                <a:t>4</a:t>
              </a:r>
            </a:p>
          </p:txBody>
        </p:sp>
        <p:sp>
          <p:nvSpPr>
            <p:cNvPr id="61" name="TextBox 60">
              <a:extLst>
                <a:ext uri="{FF2B5EF4-FFF2-40B4-BE49-F238E27FC236}">
                  <a16:creationId xmlns:a16="http://schemas.microsoft.com/office/drawing/2014/main" id="{1A06BAC6-CC96-41C8-AFB5-24C2D275C17A}"/>
                </a:ext>
              </a:extLst>
            </p:cNvPr>
            <p:cNvSpPr txBox="1"/>
            <p:nvPr/>
          </p:nvSpPr>
          <p:spPr>
            <a:xfrm>
              <a:off x="4633909" y="4218849"/>
              <a:ext cx="264816" cy="276999"/>
            </a:xfrm>
            <a:prstGeom prst="rect">
              <a:avLst/>
            </a:prstGeom>
            <a:noFill/>
          </p:spPr>
          <p:txBody>
            <a:bodyPr wrap="none" rtlCol="0">
              <a:spAutoFit/>
            </a:bodyPr>
            <a:lstStyle/>
            <a:p>
              <a:pPr algn="ctr"/>
              <a:r>
                <a:rPr lang="en-US" sz="1200" dirty="0"/>
                <a:t>5</a:t>
              </a:r>
            </a:p>
          </p:txBody>
        </p:sp>
        <p:sp>
          <p:nvSpPr>
            <p:cNvPr id="62" name="TextBox 61">
              <a:extLst>
                <a:ext uri="{FF2B5EF4-FFF2-40B4-BE49-F238E27FC236}">
                  <a16:creationId xmlns:a16="http://schemas.microsoft.com/office/drawing/2014/main" id="{74DFB090-81A8-4ADB-9CD9-5F0FDAF7DBC5}"/>
                </a:ext>
              </a:extLst>
            </p:cNvPr>
            <p:cNvSpPr txBox="1"/>
            <p:nvPr/>
          </p:nvSpPr>
          <p:spPr>
            <a:xfrm>
              <a:off x="5006470" y="4218849"/>
              <a:ext cx="264816" cy="276999"/>
            </a:xfrm>
            <a:prstGeom prst="rect">
              <a:avLst/>
            </a:prstGeom>
            <a:noFill/>
          </p:spPr>
          <p:txBody>
            <a:bodyPr wrap="none" rtlCol="0">
              <a:spAutoFit/>
            </a:bodyPr>
            <a:lstStyle/>
            <a:p>
              <a:pPr algn="ctr"/>
              <a:r>
                <a:rPr lang="en-US" sz="1200" dirty="0"/>
                <a:t>6</a:t>
              </a:r>
            </a:p>
          </p:txBody>
        </p:sp>
        <p:sp>
          <p:nvSpPr>
            <p:cNvPr id="63" name="TextBox 62">
              <a:extLst>
                <a:ext uri="{FF2B5EF4-FFF2-40B4-BE49-F238E27FC236}">
                  <a16:creationId xmlns:a16="http://schemas.microsoft.com/office/drawing/2014/main" id="{C883E72A-71EC-4869-AC06-313EA4A010AC}"/>
                </a:ext>
              </a:extLst>
            </p:cNvPr>
            <p:cNvSpPr txBox="1"/>
            <p:nvPr/>
          </p:nvSpPr>
          <p:spPr>
            <a:xfrm>
              <a:off x="5379031" y="4218849"/>
              <a:ext cx="264816" cy="276999"/>
            </a:xfrm>
            <a:prstGeom prst="rect">
              <a:avLst/>
            </a:prstGeom>
            <a:noFill/>
          </p:spPr>
          <p:txBody>
            <a:bodyPr wrap="none" rtlCol="0">
              <a:spAutoFit/>
            </a:bodyPr>
            <a:lstStyle/>
            <a:p>
              <a:pPr algn="ctr"/>
              <a:r>
                <a:rPr lang="en-US" sz="1200" dirty="0"/>
                <a:t>7</a:t>
              </a:r>
            </a:p>
          </p:txBody>
        </p:sp>
        <p:sp>
          <p:nvSpPr>
            <p:cNvPr id="64" name="TextBox 63">
              <a:extLst>
                <a:ext uri="{FF2B5EF4-FFF2-40B4-BE49-F238E27FC236}">
                  <a16:creationId xmlns:a16="http://schemas.microsoft.com/office/drawing/2014/main" id="{8A4FEA98-1815-4E41-A151-BE5B1BE14EAB}"/>
                </a:ext>
              </a:extLst>
            </p:cNvPr>
            <p:cNvSpPr txBox="1"/>
            <p:nvPr/>
          </p:nvSpPr>
          <p:spPr>
            <a:xfrm>
              <a:off x="5751592" y="4218849"/>
              <a:ext cx="264816" cy="276999"/>
            </a:xfrm>
            <a:prstGeom prst="rect">
              <a:avLst/>
            </a:prstGeom>
            <a:noFill/>
          </p:spPr>
          <p:txBody>
            <a:bodyPr wrap="none" rtlCol="0">
              <a:spAutoFit/>
            </a:bodyPr>
            <a:lstStyle/>
            <a:p>
              <a:pPr algn="ctr"/>
              <a:r>
                <a:rPr lang="en-US" sz="1200" dirty="0"/>
                <a:t>8</a:t>
              </a:r>
            </a:p>
          </p:txBody>
        </p:sp>
        <p:sp>
          <p:nvSpPr>
            <p:cNvPr id="65" name="TextBox 64">
              <a:extLst>
                <a:ext uri="{FF2B5EF4-FFF2-40B4-BE49-F238E27FC236}">
                  <a16:creationId xmlns:a16="http://schemas.microsoft.com/office/drawing/2014/main" id="{94FEDC96-7093-4EB3-A86C-591C0BC5CBEE}"/>
                </a:ext>
              </a:extLst>
            </p:cNvPr>
            <p:cNvSpPr txBox="1"/>
            <p:nvPr/>
          </p:nvSpPr>
          <p:spPr>
            <a:xfrm>
              <a:off x="6124153" y="4218849"/>
              <a:ext cx="264816" cy="276999"/>
            </a:xfrm>
            <a:prstGeom prst="rect">
              <a:avLst/>
            </a:prstGeom>
            <a:noFill/>
          </p:spPr>
          <p:txBody>
            <a:bodyPr wrap="none" rtlCol="0">
              <a:spAutoFit/>
            </a:bodyPr>
            <a:lstStyle/>
            <a:p>
              <a:pPr algn="ctr"/>
              <a:r>
                <a:rPr lang="en-US" sz="1200" dirty="0"/>
                <a:t>9</a:t>
              </a:r>
            </a:p>
          </p:txBody>
        </p:sp>
        <p:sp>
          <p:nvSpPr>
            <p:cNvPr id="66" name="TextBox 65">
              <a:extLst>
                <a:ext uri="{FF2B5EF4-FFF2-40B4-BE49-F238E27FC236}">
                  <a16:creationId xmlns:a16="http://schemas.microsoft.com/office/drawing/2014/main" id="{F9558B81-F813-4422-B104-CAEDC02BA219}"/>
                </a:ext>
              </a:extLst>
            </p:cNvPr>
            <p:cNvSpPr txBox="1"/>
            <p:nvPr/>
          </p:nvSpPr>
          <p:spPr>
            <a:xfrm>
              <a:off x="6456639" y="4218849"/>
              <a:ext cx="344966" cy="276999"/>
            </a:xfrm>
            <a:prstGeom prst="rect">
              <a:avLst/>
            </a:prstGeom>
            <a:noFill/>
          </p:spPr>
          <p:txBody>
            <a:bodyPr wrap="none" rtlCol="0">
              <a:spAutoFit/>
            </a:bodyPr>
            <a:lstStyle/>
            <a:p>
              <a:pPr algn="ctr"/>
              <a:r>
                <a:rPr lang="en-US" sz="1200" dirty="0"/>
                <a:t>10</a:t>
              </a:r>
            </a:p>
          </p:txBody>
        </p:sp>
        <p:sp>
          <p:nvSpPr>
            <p:cNvPr id="67" name="TextBox 66">
              <a:extLst>
                <a:ext uri="{FF2B5EF4-FFF2-40B4-BE49-F238E27FC236}">
                  <a16:creationId xmlns:a16="http://schemas.microsoft.com/office/drawing/2014/main" id="{15F596F2-C9D8-4B47-8DCE-75F1D117A3DC}"/>
                </a:ext>
              </a:extLst>
            </p:cNvPr>
            <p:cNvSpPr txBox="1"/>
            <p:nvPr/>
          </p:nvSpPr>
          <p:spPr>
            <a:xfrm>
              <a:off x="6829200" y="4218849"/>
              <a:ext cx="344966" cy="276999"/>
            </a:xfrm>
            <a:prstGeom prst="rect">
              <a:avLst/>
            </a:prstGeom>
            <a:noFill/>
          </p:spPr>
          <p:txBody>
            <a:bodyPr wrap="none" rtlCol="0">
              <a:spAutoFit/>
            </a:bodyPr>
            <a:lstStyle/>
            <a:p>
              <a:pPr algn="ctr"/>
              <a:r>
                <a:rPr lang="en-US" sz="1200" dirty="0"/>
                <a:t>11</a:t>
              </a:r>
            </a:p>
          </p:txBody>
        </p:sp>
        <p:sp>
          <p:nvSpPr>
            <p:cNvPr id="68" name="TextBox 67">
              <a:extLst>
                <a:ext uri="{FF2B5EF4-FFF2-40B4-BE49-F238E27FC236}">
                  <a16:creationId xmlns:a16="http://schemas.microsoft.com/office/drawing/2014/main" id="{3B293584-3C76-4371-A58A-B435692B8A5B}"/>
                </a:ext>
              </a:extLst>
            </p:cNvPr>
            <p:cNvSpPr txBox="1"/>
            <p:nvPr/>
          </p:nvSpPr>
          <p:spPr>
            <a:xfrm>
              <a:off x="7201761" y="4218849"/>
              <a:ext cx="344966" cy="276999"/>
            </a:xfrm>
            <a:prstGeom prst="rect">
              <a:avLst/>
            </a:prstGeom>
            <a:noFill/>
          </p:spPr>
          <p:txBody>
            <a:bodyPr wrap="none" rtlCol="0">
              <a:spAutoFit/>
            </a:bodyPr>
            <a:lstStyle/>
            <a:p>
              <a:pPr algn="ctr"/>
              <a:r>
                <a:rPr lang="en-US" sz="1200" dirty="0"/>
                <a:t>12</a:t>
              </a:r>
            </a:p>
          </p:txBody>
        </p:sp>
        <p:sp>
          <p:nvSpPr>
            <p:cNvPr id="69" name="TextBox 68">
              <a:extLst>
                <a:ext uri="{FF2B5EF4-FFF2-40B4-BE49-F238E27FC236}">
                  <a16:creationId xmlns:a16="http://schemas.microsoft.com/office/drawing/2014/main" id="{D8907317-A6E5-4A63-88BF-0DD4313EB15C}"/>
                </a:ext>
              </a:extLst>
            </p:cNvPr>
            <p:cNvSpPr txBox="1"/>
            <p:nvPr/>
          </p:nvSpPr>
          <p:spPr>
            <a:xfrm>
              <a:off x="7574322" y="4218849"/>
              <a:ext cx="344966" cy="276999"/>
            </a:xfrm>
            <a:prstGeom prst="rect">
              <a:avLst/>
            </a:prstGeom>
            <a:noFill/>
          </p:spPr>
          <p:txBody>
            <a:bodyPr wrap="none" rtlCol="0">
              <a:spAutoFit/>
            </a:bodyPr>
            <a:lstStyle/>
            <a:p>
              <a:pPr algn="ctr"/>
              <a:r>
                <a:rPr lang="en-US" sz="1200" dirty="0"/>
                <a:t>13</a:t>
              </a:r>
            </a:p>
          </p:txBody>
        </p:sp>
        <p:sp>
          <p:nvSpPr>
            <p:cNvPr id="70" name="TextBox 69">
              <a:extLst>
                <a:ext uri="{FF2B5EF4-FFF2-40B4-BE49-F238E27FC236}">
                  <a16:creationId xmlns:a16="http://schemas.microsoft.com/office/drawing/2014/main" id="{26F3D08B-A23C-4E68-911A-4B46325AE707}"/>
                </a:ext>
              </a:extLst>
            </p:cNvPr>
            <p:cNvSpPr txBox="1"/>
            <p:nvPr/>
          </p:nvSpPr>
          <p:spPr>
            <a:xfrm>
              <a:off x="7946883" y="4218849"/>
              <a:ext cx="344966" cy="276999"/>
            </a:xfrm>
            <a:prstGeom prst="rect">
              <a:avLst/>
            </a:prstGeom>
            <a:noFill/>
          </p:spPr>
          <p:txBody>
            <a:bodyPr wrap="none" rtlCol="0">
              <a:spAutoFit/>
            </a:bodyPr>
            <a:lstStyle/>
            <a:p>
              <a:pPr algn="ctr"/>
              <a:r>
                <a:rPr lang="en-US" sz="1200" dirty="0"/>
                <a:t>14</a:t>
              </a:r>
            </a:p>
          </p:txBody>
        </p:sp>
        <p:sp>
          <p:nvSpPr>
            <p:cNvPr id="71" name="TextBox 70">
              <a:extLst>
                <a:ext uri="{FF2B5EF4-FFF2-40B4-BE49-F238E27FC236}">
                  <a16:creationId xmlns:a16="http://schemas.microsoft.com/office/drawing/2014/main" id="{507FC72A-D114-459A-8ADA-C0A25409D721}"/>
                </a:ext>
              </a:extLst>
            </p:cNvPr>
            <p:cNvSpPr txBox="1"/>
            <p:nvPr/>
          </p:nvSpPr>
          <p:spPr>
            <a:xfrm>
              <a:off x="8319444" y="4218849"/>
              <a:ext cx="344966" cy="276999"/>
            </a:xfrm>
            <a:prstGeom prst="rect">
              <a:avLst/>
            </a:prstGeom>
            <a:noFill/>
          </p:spPr>
          <p:txBody>
            <a:bodyPr wrap="none" rtlCol="0">
              <a:spAutoFit/>
            </a:bodyPr>
            <a:lstStyle/>
            <a:p>
              <a:pPr algn="ctr"/>
              <a:r>
                <a:rPr lang="en-US" sz="1200" dirty="0"/>
                <a:t>15</a:t>
              </a:r>
            </a:p>
          </p:txBody>
        </p:sp>
        <p:sp>
          <p:nvSpPr>
            <p:cNvPr id="72" name="TextBox 71">
              <a:extLst>
                <a:ext uri="{FF2B5EF4-FFF2-40B4-BE49-F238E27FC236}">
                  <a16:creationId xmlns:a16="http://schemas.microsoft.com/office/drawing/2014/main" id="{AAA30D7E-9BB1-4B7C-9ADB-D6F9B431200C}"/>
                </a:ext>
              </a:extLst>
            </p:cNvPr>
            <p:cNvSpPr txBox="1"/>
            <p:nvPr/>
          </p:nvSpPr>
          <p:spPr>
            <a:xfrm>
              <a:off x="8692005" y="4218849"/>
              <a:ext cx="344966" cy="276999"/>
            </a:xfrm>
            <a:prstGeom prst="rect">
              <a:avLst/>
            </a:prstGeom>
            <a:noFill/>
          </p:spPr>
          <p:txBody>
            <a:bodyPr wrap="none" rtlCol="0">
              <a:spAutoFit/>
            </a:bodyPr>
            <a:lstStyle/>
            <a:p>
              <a:pPr algn="ctr"/>
              <a:r>
                <a:rPr lang="en-US" sz="1200" dirty="0"/>
                <a:t>16</a:t>
              </a:r>
            </a:p>
          </p:txBody>
        </p:sp>
        <p:sp>
          <p:nvSpPr>
            <p:cNvPr id="73" name="TextBox 72">
              <a:extLst>
                <a:ext uri="{FF2B5EF4-FFF2-40B4-BE49-F238E27FC236}">
                  <a16:creationId xmlns:a16="http://schemas.microsoft.com/office/drawing/2014/main" id="{9D9F6542-4D7F-455A-B317-0E33CE1DEC28}"/>
                </a:ext>
              </a:extLst>
            </p:cNvPr>
            <p:cNvSpPr txBox="1"/>
            <p:nvPr/>
          </p:nvSpPr>
          <p:spPr>
            <a:xfrm>
              <a:off x="9064566" y="4218849"/>
              <a:ext cx="344966" cy="276999"/>
            </a:xfrm>
            <a:prstGeom prst="rect">
              <a:avLst/>
            </a:prstGeom>
            <a:noFill/>
          </p:spPr>
          <p:txBody>
            <a:bodyPr wrap="none" rtlCol="0">
              <a:spAutoFit/>
            </a:bodyPr>
            <a:lstStyle/>
            <a:p>
              <a:pPr algn="ctr"/>
              <a:r>
                <a:rPr lang="en-US" sz="1200" dirty="0"/>
                <a:t>17</a:t>
              </a:r>
            </a:p>
          </p:txBody>
        </p:sp>
        <p:sp>
          <p:nvSpPr>
            <p:cNvPr id="74" name="TextBox 73">
              <a:extLst>
                <a:ext uri="{FF2B5EF4-FFF2-40B4-BE49-F238E27FC236}">
                  <a16:creationId xmlns:a16="http://schemas.microsoft.com/office/drawing/2014/main" id="{0E578978-A219-4378-98F2-409DD6A008BE}"/>
                </a:ext>
              </a:extLst>
            </p:cNvPr>
            <p:cNvSpPr txBox="1"/>
            <p:nvPr/>
          </p:nvSpPr>
          <p:spPr>
            <a:xfrm>
              <a:off x="9437127" y="4218849"/>
              <a:ext cx="344966" cy="276999"/>
            </a:xfrm>
            <a:prstGeom prst="rect">
              <a:avLst/>
            </a:prstGeom>
            <a:noFill/>
          </p:spPr>
          <p:txBody>
            <a:bodyPr wrap="none" rtlCol="0">
              <a:spAutoFit/>
            </a:bodyPr>
            <a:lstStyle/>
            <a:p>
              <a:pPr algn="ctr"/>
              <a:r>
                <a:rPr lang="en-US" sz="1200" dirty="0"/>
                <a:t>18</a:t>
              </a:r>
            </a:p>
          </p:txBody>
        </p:sp>
      </p:grpSp>
      <p:sp>
        <p:nvSpPr>
          <p:cNvPr id="17" name="TextBox 16">
            <a:extLst>
              <a:ext uri="{FF2B5EF4-FFF2-40B4-BE49-F238E27FC236}">
                <a16:creationId xmlns:a16="http://schemas.microsoft.com/office/drawing/2014/main" id="{DCA1AF01-ECD6-44EB-8718-3039E9EF7A74}"/>
              </a:ext>
            </a:extLst>
          </p:cNvPr>
          <p:cNvSpPr txBox="1"/>
          <p:nvPr/>
        </p:nvSpPr>
        <p:spPr>
          <a:xfrm>
            <a:off x="5770753" y="4396967"/>
            <a:ext cx="1397883" cy="307777"/>
          </a:xfrm>
          <a:prstGeom prst="rect">
            <a:avLst/>
          </a:prstGeom>
          <a:noFill/>
        </p:spPr>
        <p:txBody>
          <a:bodyPr wrap="none" rtlCol="0">
            <a:spAutoFit/>
          </a:bodyPr>
          <a:lstStyle/>
          <a:p>
            <a:pPr algn="ctr"/>
            <a:r>
              <a:rPr lang="en-US" sz="1400" b="1" dirty="0"/>
              <a:t>Time (months)</a:t>
            </a:r>
          </a:p>
        </p:txBody>
      </p:sp>
      <p:sp>
        <p:nvSpPr>
          <p:cNvPr id="49" name="TextBox 48">
            <a:extLst>
              <a:ext uri="{FF2B5EF4-FFF2-40B4-BE49-F238E27FC236}">
                <a16:creationId xmlns:a16="http://schemas.microsoft.com/office/drawing/2014/main" id="{4FB6A7EC-E396-418B-9B2F-81BAAA8A8878}"/>
              </a:ext>
            </a:extLst>
          </p:cNvPr>
          <p:cNvSpPr txBox="1"/>
          <p:nvPr/>
        </p:nvSpPr>
        <p:spPr>
          <a:xfrm>
            <a:off x="2600642" y="3881664"/>
            <a:ext cx="258404" cy="261610"/>
          </a:xfrm>
          <a:prstGeom prst="rect">
            <a:avLst/>
          </a:prstGeom>
          <a:noFill/>
        </p:spPr>
        <p:txBody>
          <a:bodyPr wrap="none" rtlCol="0">
            <a:spAutoFit/>
          </a:bodyPr>
          <a:lstStyle/>
          <a:p>
            <a:pPr algn="r"/>
            <a:r>
              <a:rPr lang="en-US" sz="1100" dirty="0"/>
              <a:t>0</a:t>
            </a:r>
          </a:p>
        </p:txBody>
      </p:sp>
      <p:sp>
        <p:nvSpPr>
          <p:cNvPr id="50" name="TextBox 49">
            <a:extLst>
              <a:ext uri="{FF2B5EF4-FFF2-40B4-BE49-F238E27FC236}">
                <a16:creationId xmlns:a16="http://schemas.microsoft.com/office/drawing/2014/main" id="{A3C23158-82C3-4342-8E10-E60D4A241522}"/>
              </a:ext>
            </a:extLst>
          </p:cNvPr>
          <p:cNvSpPr txBox="1"/>
          <p:nvPr/>
        </p:nvSpPr>
        <p:spPr>
          <a:xfrm>
            <a:off x="2475608" y="1639479"/>
            <a:ext cx="383438" cy="261610"/>
          </a:xfrm>
          <a:prstGeom prst="rect">
            <a:avLst/>
          </a:prstGeom>
          <a:noFill/>
        </p:spPr>
        <p:txBody>
          <a:bodyPr wrap="none" rtlCol="0">
            <a:spAutoFit/>
          </a:bodyPr>
          <a:lstStyle/>
          <a:p>
            <a:pPr algn="r"/>
            <a:r>
              <a:rPr lang="en-US" sz="1100" dirty="0"/>
              <a:t>1.0</a:t>
            </a:r>
          </a:p>
        </p:txBody>
      </p:sp>
      <p:sp>
        <p:nvSpPr>
          <p:cNvPr id="51" name="TextBox 50">
            <a:extLst>
              <a:ext uri="{FF2B5EF4-FFF2-40B4-BE49-F238E27FC236}">
                <a16:creationId xmlns:a16="http://schemas.microsoft.com/office/drawing/2014/main" id="{954FC31E-218F-4CCB-A8F8-D56242A9FC44}"/>
              </a:ext>
            </a:extLst>
          </p:cNvPr>
          <p:cNvSpPr txBox="1"/>
          <p:nvPr/>
        </p:nvSpPr>
        <p:spPr>
          <a:xfrm>
            <a:off x="2475608" y="2090964"/>
            <a:ext cx="383438" cy="261610"/>
          </a:xfrm>
          <a:prstGeom prst="rect">
            <a:avLst/>
          </a:prstGeom>
          <a:noFill/>
        </p:spPr>
        <p:txBody>
          <a:bodyPr wrap="none" rtlCol="0">
            <a:spAutoFit/>
          </a:bodyPr>
          <a:lstStyle/>
          <a:p>
            <a:pPr algn="r"/>
            <a:r>
              <a:rPr lang="en-US" sz="1100" dirty="0"/>
              <a:t>0.8</a:t>
            </a:r>
          </a:p>
        </p:txBody>
      </p:sp>
      <p:sp>
        <p:nvSpPr>
          <p:cNvPr id="52" name="TextBox 51">
            <a:extLst>
              <a:ext uri="{FF2B5EF4-FFF2-40B4-BE49-F238E27FC236}">
                <a16:creationId xmlns:a16="http://schemas.microsoft.com/office/drawing/2014/main" id="{9F9517B4-6D36-4130-8ADB-63343C1D000B}"/>
              </a:ext>
            </a:extLst>
          </p:cNvPr>
          <p:cNvSpPr txBox="1"/>
          <p:nvPr/>
        </p:nvSpPr>
        <p:spPr>
          <a:xfrm>
            <a:off x="2475608" y="2537369"/>
            <a:ext cx="383438" cy="261610"/>
          </a:xfrm>
          <a:prstGeom prst="rect">
            <a:avLst/>
          </a:prstGeom>
          <a:noFill/>
        </p:spPr>
        <p:txBody>
          <a:bodyPr wrap="none" rtlCol="0">
            <a:spAutoFit/>
          </a:bodyPr>
          <a:lstStyle/>
          <a:p>
            <a:pPr algn="r"/>
            <a:r>
              <a:rPr lang="en-US" sz="1100" dirty="0"/>
              <a:t>0.6</a:t>
            </a:r>
          </a:p>
        </p:txBody>
      </p:sp>
      <p:sp>
        <p:nvSpPr>
          <p:cNvPr id="53" name="TextBox 52">
            <a:extLst>
              <a:ext uri="{FF2B5EF4-FFF2-40B4-BE49-F238E27FC236}">
                <a16:creationId xmlns:a16="http://schemas.microsoft.com/office/drawing/2014/main" id="{95693173-4693-4554-A155-BBFD4815141E}"/>
              </a:ext>
            </a:extLst>
          </p:cNvPr>
          <p:cNvSpPr txBox="1"/>
          <p:nvPr/>
        </p:nvSpPr>
        <p:spPr>
          <a:xfrm>
            <a:off x="2475608" y="2986314"/>
            <a:ext cx="383438" cy="261610"/>
          </a:xfrm>
          <a:prstGeom prst="rect">
            <a:avLst/>
          </a:prstGeom>
          <a:noFill/>
        </p:spPr>
        <p:txBody>
          <a:bodyPr wrap="none" rtlCol="0">
            <a:spAutoFit/>
          </a:bodyPr>
          <a:lstStyle/>
          <a:p>
            <a:pPr algn="r"/>
            <a:r>
              <a:rPr lang="en-US" sz="1100" dirty="0"/>
              <a:t>0.4</a:t>
            </a:r>
          </a:p>
        </p:txBody>
      </p:sp>
      <p:sp>
        <p:nvSpPr>
          <p:cNvPr id="54" name="TextBox 53">
            <a:extLst>
              <a:ext uri="{FF2B5EF4-FFF2-40B4-BE49-F238E27FC236}">
                <a16:creationId xmlns:a16="http://schemas.microsoft.com/office/drawing/2014/main" id="{38D0249F-DCCB-49C7-AA7C-02504617AB0C}"/>
              </a:ext>
            </a:extLst>
          </p:cNvPr>
          <p:cNvSpPr txBox="1"/>
          <p:nvPr/>
        </p:nvSpPr>
        <p:spPr>
          <a:xfrm>
            <a:off x="2475608" y="3432719"/>
            <a:ext cx="383438" cy="261610"/>
          </a:xfrm>
          <a:prstGeom prst="rect">
            <a:avLst/>
          </a:prstGeom>
          <a:noFill/>
        </p:spPr>
        <p:txBody>
          <a:bodyPr wrap="none" rtlCol="0">
            <a:spAutoFit/>
          </a:bodyPr>
          <a:lstStyle/>
          <a:p>
            <a:pPr algn="r"/>
            <a:r>
              <a:rPr lang="en-US" sz="1100" dirty="0"/>
              <a:t>0.2</a:t>
            </a:r>
          </a:p>
        </p:txBody>
      </p:sp>
      <p:sp>
        <p:nvSpPr>
          <p:cNvPr id="19" name="TextBox 18">
            <a:extLst>
              <a:ext uri="{FF2B5EF4-FFF2-40B4-BE49-F238E27FC236}">
                <a16:creationId xmlns:a16="http://schemas.microsoft.com/office/drawing/2014/main" id="{9166EC37-934A-45F0-89A1-FDC0392D90ED}"/>
              </a:ext>
            </a:extLst>
          </p:cNvPr>
          <p:cNvSpPr txBox="1"/>
          <p:nvPr/>
        </p:nvSpPr>
        <p:spPr>
          <a:xfrm rot="16200000">
            <a:off x="1214824" y="2744210"/>
            <a:ext cx="2077043" cy="307777"/>
          </a:xfrm>
          <a:prstGeom prst="rect">
            <a:avLst/>
          </a:prstGeom>
          <a:noFill/>
        </p:spPr>
        <p:txBody>
          <a:bodyPr wrap="none" rtlCol="0">
            <a:spAutoFit/>
          </a:bodyPr>
          <a:lstStyle/>
          <a:p>
            <a:pPr algn="ctr"/>
            <a:r>
              <a:rPr lang="en-US" sz="1400" b="1" dirty="0"/>
              <a:t>Proportion of </a:t>
            </a:r>
            <a:r>
              <a:rPr lang="en-US" sz="1400" b="1" dirty="0" err="1"/>
              <a:t>survival</a:t>
            </a:r>
            <a:r>
              <a:rPr lang="en-US" sz="1400" b="1" baseline="30000" dirty="0" err="1"/>
              <a:t>a</a:t>
            </a:r>
            <a:endParaRPr lang="en-US" sz="1400" b="1" baseline="30000" dirty="0"/>
          </a:p>
        </p:txBody>
      </p:sp>
      <p:sp>
        <p:nvSpPr>
          <p:cNvPr id="20" name="TextBox 19">
            <a:extLst>
              <a:ext uri="{FF2B5EF4-FFF2-40B4-BE49-F238E27FC236}">
                <a16:creationId xmlns:a16="http://schemas.microsoft.com/office/drawing/2014/main" id="{A90AF408-DC0B-40D0-B3F0-062FE600EEC7}"/>
              </a:ext>
            </a:extLst>
          </p:cNvPr>
          <p:cNvSpPr txBox="1"/>
          <p:nvPr/>
        </p:nvSpPr>
        <p:spPr>
          <a:xfrm>
            <a:off x="2933818" y="3622357"/>
            <a:ext cx="1146468" cy="338554"/>
          </a:xfrm>
          <a:prstGeom prst="rect">
            <a:avLst/>
          </a:prstGeom>
          <a:noFill/>
        </p:spPr>
        <p:txBody>
          <a:bodyPr wrap="none" rtlCol="0">
            <a:spAutoFit/>
          </a:bodyPr>
          <a:lstStyle/>
          <a:p>
            <a:pPr algn="r"/>
            <a:r>
              <a:rPr lang="en-US" sz="1600" dirty="0">
                <a:solidFill>
                  <a:schemeClr val="accent2">
                    <a:lumMod val="75000"/>
                  </a:schemeClr>
                </a:solidFill>
              </a:rPr>
              <a:t>+</a:t>
            </a:r>
            <a:r>
              <a:rPr lang="en-US" sz="1600" dirty="0"/>
              <a:t> = Censor</a:t>
            </a:r>
          </a:p>
        </p:txBody>
      </p:sp>
      <p:grpSp>
        <p:nvGrpSpPr>
          <p:cNvPr id="21" name="Group 20">
            <a:extLst>
              <a:ext uri="{FF2B5EF4-FFF2-40B4-BE49-F238E27FC236}">
                <a16:creationId xmlns:a16="http://schemas.microsoft.com/office/drawing/2014/main" id="{3CB64021-D7B1-418B-B2EE-DBFB6C5DDDC4}"/>
              </a:ext>
            </a:extLst>
          </p:cNvPr>
          <p:cNvGrpSpPr/>
          <p:nvPr/>
        </p:nvGrpSpPr>
        <p:grpSpPr>
          <a:xfrm>
            <a:off x="1670501" y="4797969"/>
            <a:ext cx="8451296" cy="307777"/>
            <a:chOff x="1670501" y="4218849"/>
            <a:chExt cx="8451296" cy="307777"/>
          </a:xfrm>
        </p:grpSpPr>
        <p:sp>
          <p:nvSpPr>
            <p:cNvPr id="28" name="TextBox 27">
              <a:extLst>
                <a:ext uri="{FF2B5EF4-FFF2-40B4-BE49-F238E27FC236}">
                  <a16:creationId xmlns:a16="http://schemas.microsoft.com/office/drawing/2014/main" id="{CA430CCC-093D-4360-AAF9-D80ED665B641}"/>
                </a:ext>
              </a:extLst>
            </p:cNvPr>
            <p:cNvSpPr txBox="1"/>
            <p:nvPr/>
          </p:nvSpPr>
          <p:spPr>
            <a:xfrm>
              <a:off x="2669314" y="4218849"/>
              <a:ext cx="468398" cy="307777"/>
            </a:xfrm>
            <a:prstGeom prst="rect">
              <a:avLst/>
            </a:prstGeom>
            <a:noFill/>
          </p:spPr>
          <p:txBody>
            <a:bodyPr wrap="none" rtlCol="0">
              <a:spAutoFit/>
            </a:bodyPr>
            <a:lstStyle/>
            <a:p>
              <a:pPr algn="ctr"/>
              <a:r>
                <a:rPr lang="en-US" sz="1400" dirty="0"/>
                <a:t>101</a:t>
              </a:r>
            </a:p>
          </p:txBody>
        </p:sp>
        <p:sp>
          <p:nvSpPr>
            <p:cNvPr id="29" name="TextBox 28">
              <a:extLst>
                <a:ext uri="{FF2B5EF4-FFF2-40B4-BE49-F238E27FC236}">
                  <a16:creationId xmlns:a16="http://schemas.microsoft.com/office/drawing/2014/main" id="{C74FD31F-8DAF-42AC-9022-8FE47790B6AA}"/>
                </a:ext>
              </a:extLst>
            </p:cNvPr>
            <p:cNvSpPr txBox="1"/>
            <p:nvPr/>
          </p:nvSpPr>
          <p:spPr>
            <a:xfrm>
              <a:off x="9842553" y="4218849"/>
              <a:ext cx="279244" cy="307777"/>
            </a:xfrm>
            <a:prstGeom prst="rect">
              <a:avLst/>
            </a:prstGeom>
            <a:noFill/>
          </p:spPr>
          <p:txBody>
            <a:bodyPr wrap="none" rtlCol="0">
              <a:spAutoFit/>
            </a:bodyPr>
            <a:lstStyle/>
            <a:p>
              <a:pPr algn="ctr"/>
              <a:r>
                <a:rPr lang="en-US" sz="1400" dirty="0"/>
                <a:t>0</a:t>
              </a:r>
            </a:p>
          </p:txBody>
        </p:sp>
        <p:sp>
          <p:nvSpPr>
            <p:cNvPr id="30" name="TextBox 29">
              <a:extLst>
                <a:ext uri="{FF2B5EF4-FFF2-40B4-BE49-F238E27FC236}">
                  <a16:creationId xmlns:a16="http://schemas.microsoft.com/office/drawing/2014/main" id="{E3CD8614-DFAA-4A24-9609-F2C80C276942}"/>
                </a:ext>
              </a:extLst>
            </p:cNvPr>
            <p:cNvSpPr txBox="1"/>
            <p:nvPr/>
          </p:nvSpPr>
          <p:spPr>
            <a:xfrm>
              <a:off x="3089163" y="4218849"/>
              <a:ext cx="373821" cy="307777"/>
            </a:xfrm>
            <a:prstGeom prst="rect">
              <a:avLst/>
            </a:prstGeom>
            <a:noFill/>
          </p:spPr>
          <p:txBody>
            <a:bodyPr wrap="none" rtlCol="0">
              <a:spAutoFit/>
            </a:bodyPr>
            <a:lstStyle/>
            <a:p>
              <a:pPr algn="ctr"/>
              <a:r>
                <a:rPr lang="en-US" sz="1400" dirty="0"/>
                <a:t>89</a:t>
              </a:r>
            </a:p>
          </p:txBody>
        </p:sp>
        <p:sp>
          <p:nvSpPr>
            <p:cNvPr id="31" name="TextBox 30">
              <a:extLst>
                <a:ext uri="{FF2B5EF4-FFF2-40B4-BE49-F238E27FC236}">
                  <a16:creationId xmlns:a16="http://schemas.microsoft.com/office/drawing/2014/main" id="{39F6F081-DFF1-428D-85D2-9616E4600684}"/>
                </a:ext>
              </a:extLst>
            </p:cNvPr>
            <p:cNvSpPr txBox="1"/>
            <p:nvPr/>
          </p:nvSpPr>
          <p:spPr>
            <a:xfrm>
              <a:off x="3461724" y="4218849"/>
              <a:ext cx="373821" cy="307777"/>
            </a:xfrm>
            <a:prstGeom prst="rect">
              <a:avLst/>
            </a:prstGeom>
            <a:noFill/>
          </p:spPr>
          <p:txBody>
            <a:bodyPr wrap="none" rtlCol="0">
              <a:spAutoFit/>
            </a:bodyPr>
            <a:lstStyle/>
            <a:p>
              <a:pPr algn="ctr"/>
              <a:r>
                <a:rPr lang="en-US" sz="1400" dirty="0"/>
                <a:t>70</a:t>
              </a:r>
            </a:p>
          </p:txBody>
        </p:sp>
        <p:sp>
          <p:nvSpPr>
            <p:cNvPr id="32" name="TextBox 31">
              <a:extLst>
                <a:ext uri="{FF2B5EF4-FFF2-40B4-BE49-F238E27FC236}">
                  <a16:creationId xmlns:a16="http://schemas.microsoft.com/office/drawing/2014/main" id="{7C36ECEF-669C-4988-9AFB-C0F5EA675030}"/>
                </a:ext>
              </a:extLst>
            </p:cNvPr>
            <p:cNvSpPr txBox="1"/>
            <p:nvPr/>
          </p:nvSpPr>
          <p:spPr>
            <a:xfrm>
              <a:off x="3834285" y="4218849"/>
              <a:ext cx="373821" cy="307777"/>
            </a:xfrm>
            <a:prstGeom prst="rect">
              <a:avLst/>
            </a:prstGeom>
            <a:noFill/>
          </p:spPr>
          <p:txBody>
            <a:bodyPr wrap="none" rtlCol="0">
              <a:spAutoFit/>
            </a:bodyPr>
            <a:lstStyle/>
            <a:p>
              <a:pPr algn="ctr"/>
              <a:r>
                <a:rPr lang="en-US" sz="1400" dirty="0"/>
                <a:t>54</a:t>
              </a:r>
            </a:p>
          </p:txBody>
        </p:sp>
        <p:sp>
          <p:nvSpPr>
            <p:cNvPr id="33" name="TextBox 32">
              <a:extLst>
                <a:ext uri="{FF2B5EF4-FFF2-40B4-BE49-F238E27FC236}">
                  <a16:creationId xmlns:a16="http://schemas.microsoft.com/office/drawing/2014/main" id="{1DC664B5-D7CF-4252-B2E4-E58A82016A64}"/>
                </a:ext>
              </a:extLst>
            </p:cNvPr>
            <p:cNvSpPr txBox="1"/>
            <p:nvPr/>
          </p:nvSpPr>
          <p:spPr>
            <a:xfrm>
              <a:off x="4206846" y="4218849"/>
              <a:ext cx="373821" cy="307777"/>
            </a:xfrm>
            <a:prstGeom prst="rect">
              <a:avLst/>
            </a:prstGeom>
            <a:noFill/>
          </p:spPr>
          <p:txBody>
            <a:bodyPr wrap="none" rtlCol="0">
              <a:spAutoFit/>
            </a:bodyPr>
            <a:lstStyle/>
            <a:p>
              <a:pPr algn="ctr"/>
              <a:r>
                <a:rPr lang="en-US" sz="1400" dirty="0"/>
                <a:t>44</a:t>
              </a:r>
            </a:p>
          </p:txBody>
        </p:sp>
        <p:sp>
          <p:nvSpPr>
            <p:cNvPr id="34" name="TextBox 33">
              <a:extLst>
                <a:ext uri="{FF2B5EF4-FFF2-40B4-BE49-F238E27FC236}">
                  <a16:creationId xmlns:a16="http://schemas.microsoft.com/office/drawing/2014/main" id="{200E3805-E543-4346-8CCB-98B01BCF8463}"/>
                </a:ext>
              </a:extLst>
            </p:cNvPr>
            <p:cNvSpPr txBox="1"/>
            <p:nvPr/>
          </p:nvSpPr>
          <p:spPr>
            <a:xfrm>
              <a:off x="4579407" y="4218849"/>
              <a:ext cx="373821" cy="307777"/>
            </a:xfrm>
            <a:prstGeom prst="rect">
              <a:avLst/>
            </a:prstGeom>
            <a:noFill/>
          </p:spPr>
          <p:txBody>
            <a:bodyPr wrap="none" rtlCol="0">
              <a:spAutoFit/>
            </a:bodyPr>
            <a:lstStyle/>
            <a:p>
              <a:pPr algn="ctr"/>
              <a:r>
                <a:rPr lang="en-US" sz="1400" dirty="0"/>
                <a:t>37</a:t>
              </a:r>
            </a:p>
          </p:txBody>
        </p:sp>
        <p:sp>
          <p:nvSpPr>
            <p:cNvPr id="35" name="TextBox 34">
              <a:extLst>
                <a:ext uri="{FF2B5EF4-FFF2-40B4-BE49-F238E27FC236}">
                  <a16:creationId xmlns:a16="http://schemas.microsoft.com/office/drawing/2014/main" id="{D9496FC0-0380-4C5B-8F81-0030A28D6AF2}"/>
                </a:ext>
              </a:extLst>
            </p:cNvPr>
            <p:cNvSpPr txBox="1"/>
            <p:nvPr/>
          </p:nvSpPr>
          <p:spPr>
            <a:xfrm>
              <a:off x="4951968" y="4218849"/>
              <a:ext cx="373821" cy="307777"/>
            </a:xfrm>
            <a:prstGeom prst="rect">
              <a:avLst/>
            </a:prstGeom>
            <a:noFill/>
          </p:spPr>
          <p:txBody>
            <a:bodyPr wrap="none" rtlCol="0">
              <a:spAutoFit/>
            </a:bodyPr>
            <a:lstStyle/>
            <a:p>
              <a:pPr algn="ctr"/>
              <a:r>
                <a:rPr lang="en-US" sz="1400" dirty="0"/>
                <a:t>28</a:t>
              </a:r>
            </a:p>
          </p:txBody>
        </p:sp>
        <p:sp>
          <p:nvSpPr>
            <p:cNvPr id="36" name="TextBox 35">
              <a:extLst>
                <a:ext uri="{FF2B5EF4-FFF2-40B4-BE49-F238E27FC236}">
                  <a16:creationId xmlns:a16="http://schemas.microsoft.com/office/drawing/2014/main" id="{3925348A-E876-44B7-B0C3-0D0D7A5C0175}"/>
                </a:ext>
              </a:extLst>
            </p:cNvPr>
            <p:cNvSpPr txBox="1"/>
            <p:nvPr/>
          </p:nvSpPr>
          <p:spPr>
            <a:xfrm>
              <a:off x="5324529" y="4218849"/>
              <a:ext cx="373821" cy="307777"/>
            </a:xfrm>
            <a:prstGeom prst="rect">
              <a:avLst/>
            </a:prstGeom>
            <a:noFill/>
          </p:spPr>
          <p:txBody>
            <a:bodyPr wrap="none" rtlCol="0">
              <a:spAutoFit/>
            </a:bodyPr>
            <a:lstStyle/>
            <a:p>
              <a:pPr algn="ctr"/>
              <a:r>
                <a:rPr lang="en-US" sz="1400" dirty="0"/>
                <a:t>26</a:t>
              </a:r>
            </a:p>
          </p:txBody>
        </p:sp>
        <p:sp>
          <p:nvSpPr>
            <p:cNvPr id="37" name="TextBox 36">
              <a:extLst>
                <a:ext uri="{FF2B5EF4-FFF2-40B4-BE49-F238E27FC236}">
                  <a16:creationId xmlns:a16="http://schemas.microsoft.com/office/drawing/2014/main" id="{7AC13C4B-36BF-4763-9EC7-246C1E8D9E9C}"/>
                </a:ext>
              </a:extLst>
            </p:cNvPr>
            <p:cNvSpPr txBox="1"/>
            <p:nvPr/>
          </p:nvSpPr>
          <p:spPr>
            <a:xfrm>
              <a:off x="5697090" y="4218849"/>
              <a:ext cx="373821" cy="307777"/>
            </a:xfrm>
            <a:prstGeom prst="rect">
              <a:avLst/>
            </a:prstGeom>
            <a:noFill/>
          </p:spPr>
          <p:txBody>
            <a:bodyPr wrap="none" rtlCol="0">
              <a:spAutoFit/>
            </a:bodyPr>
            <a:lstStyle/>
            <a:p>
              <a:pPr algn="ctr"/>
              <a:r>
                <a:rPr lang="en-US" sz="1400" dirty="0"/>
                <a:t>22</a:t>
              </a:r>
            </a:p>
          </p:txBody>
        </p:sp>
        <p:sp>
          <p:nvSpPr>
            <p:cNvPr id="38" name="TextBox 37">
              <a:extLst>
                <a:ext uri="{FF2B5EF4-FFF2-40B4-BE49-F238E27FC236}">
                  <a16:creationId xmlns:a16="http://schemas.microsoft.com/office/drawing/2014/main" id="{0483EA7B-B6E7-45AC-AE64-561E35BF7A07}"/>
                </a:ext>
              </a:extLst>
            </p:cNvPr>
            <p:cNvSpPr txBox="1"/>
            <p:nvPr/>
          </p:nvSpPr>
          <p:spPr>
            <a:xfrm>
              <a:off x="6069651" y="4218849"/>
              <a:ext cx="373821" cy="307777"/>
            </a:xfrm>
            <a:prstGeom prst="rect">
              <a:avLst/>
            </a:prstGeom>
            <a:noFill/>
          </p:spPr>
          <p:txBody>
            <a:bodyPr wrap="none" rtlCol="0">
              <a:spAutoFit/>
            </a:bodyPr>
            <a:lstStyle/>
            <a:p>
              <a:pPr algn="ctr"/>
              <a:r>
                <a:rPr lang="en-US" sz="1400" dirty="0"/>
                <a:t>19</a:t>
              </a:r>
            </a:p>
          </p:txBody>
        </p:sp>
        <p:sp>
          <p:nvSpPr>
            <p:cNvPr id="39" name="TextBox 38">
              <a:extLst>
                <a:ext uri="{FF2B5EF4-FFF2-40B4-BE49-F238E27FC236}">
                  <a16:creationId xmlns:a16="http://schemas.microsoft.com/office/drawing/2014/main" id="{C7CE8952-67EE-49E1-88A9-B2F6B6542C66}"/>
                </a:ext>
              </a:extLst>
            </p:cNvPr>
            <p:cNvSpPr txBox="1"/>
            <p:nvPr/>
          </p:nvSpPr>
          <p:spPr>
            <a:xfrm>
              <a:off x="6442212" y="4218849"/>
              <a:ext cx="373821" cy="307777"/>
            </a:xfrm>
            <a:prstGeom prst="rect">
              <a:avLst/>
            </a:prstGeom>
            <a:noFill/>
          </p:spPr>
          <p:txBody>
            <a:bodyPr wrap="none" rtlCol="0">
              <a:spAutoFit/>
            </a:bodyPr>
            <a:lstStyle/>
            <a:p>
              <a:pPr algn="ctr"/>
              <a:r>
                <a:rPr lang="en-US" sz="1400" dirty="0"/>
                <a:t>12</a:t>
              </a:r>
            </a:p>
          </p:txBody>
        </p:sp>
        <p:sp>
          <p:nvSpPr>
            <p:cNvPr id="40" name="TextBox 39">
              <a:extLst>
                <a:ext uri="{FF2B5EF4-FFF2-40B4-BE49-F238E27FC236}">
                  <a16:creationId xmlns:a16="http://schemas.microsoft.com/office/drawing/2014/main" id="{96E12AEA-6510-4EC6-B2BB-D3B321FF26F4}"/>
                </a:ext>
              </a:extLst>
            </p:cNvPr>
            <p:cNvSpPr txBox="1"/>
            <p:nvPr/>
          </p:nvSpPr>
          <p:spPr>
            <a:xfrm>
              <a:off x="6814773" y="4218849"/>
              <a:ext cx="373821" cy="307777"/>
            </a:xfrm>
            <a:prstGeom prst="rect">
              <a:avLst/>
            </a:prstGeom>
            <a:noFill/>
          </p:spPr>
          <p:txBody>
            <a:bodyPr wrap="none" rtlCol="0">
              <a:spAutoFit/>
            </a:bodyPr>
            <a:lstStyle/>
            <a:p>
              <a:pPr algn="ctr"/>
              <a:r>
                <a:rPr lang="en-US" sz="1400" dirty="0"/>
                <a:t>10</a:t>
              </a:r>
            </a:p>
          </p:txBody>
        </p:sp>
        <p:sp>
          <p:nvSpPr>
            <p:cNvPr id="41" name="TextBox 40">
              <a:extLst>
                <a:ext uri="{FF2B5EF4-FFF2-40B4-BE49-F238E27FC236}">
                  <a16:creationId xmlns:a16="http://schemas.microsoft.com/office/drawing/2014/main" id="{CB66D5DE-EC69-40D3-A832-92A18B596E7D}"/>
                </a:ext>
              </a:extLst>
            </p:cNvPr>
            <p:cNvSpPr txBox="1"/>
            <p:nvPr/>
          </p:nvSpPr>
          <p:spPr>
            <a:xfrm>
              <a:off x="7234622" y="4218849"/>
              <a:ext cx="279244" cy="307777"/>
            </a:xfrm>
            <a:prstGeom prst="rect">
              <a:avLst/>
            </a:prstGeom>
            <a:noFill/>
          </p:spPr>
          <p:txBody>
            <a:bodyPr wrap="none" rtlCol="0">
              <a:spAutoFit/>
            </a:bodyPr>
            <a:lstStyle/>
            <a:p>
              <a:pPr algn="ctr"/>
              <a:r>
                <a:rPr lang="en-US" sz="1400" dirty="0"/>
                <a:t>8</a:t>
              </a:r>
            </a:p>
          </p:txBody>
        </p:sp>
        <p:sp>
          <p:nvSpPr>
            <p:cNvPr id="42" name="TextBox 41">
              <a:extLst>
                <a:ext uri="{FF2B5EF4-FFF2-40B4-BE49-F238E27FC236}">
                  <a16:creationId xmlns:a16="http://schemas.microsoft.com/office/drawing/2014/main" id="{EBC185A0-7BF0-4A71-9DA3-DED06A50AC56}"/>
                </a:ext>
              </a:extLst>
            </p:cNvPr>
            <p:cNvSpPr txBox="1"/>
            <p:nvPr/>
          </p:nvSpPr>
          <p:spPr>
            <a:xfrm>
              <a:off x="7607183" y="4218849"/>
              <a:ext cx="279244" cy="307777"/>
            </a:xfrm>
            <a:prstGeom prst="rect">
              <a:avLst/>
            </a:prstGeom>
            <a:noFill/>
          </p:spPr>
          <p:txBody>
            <a:bodyPr wrap="none" rtlCol="0">
              <a:spAutoFit/>
            </a:bodyPr>
            <a:lstStyle/>
            <a:p>
              <a:pPr algn="ctr"/>
              <a:r>
                <a:rPr lang="en-US" sz="1400" dirty="0"/>
                <a:t>7</a:t>
              </a:r>
            </a:p>
          </p:txBody>
        </p:sp>
        <p:sp>
          <p:nvSpPr>
            <p:cNvPr id="43" name="TextBox 42">
              <a:extLst>
                <a:ext uri="{FF2B5EF4-FFF2-40B4-BE49-F238E27FC236}">
                  <a16:creationId xmlns:a16="http://schemas.microsoft.com/office/drawing/2014/main" id="{85A7CA98-F0DE-4337-99D5-1E07D13B14CD}"/>
                </a:ext>
              </a:extLst>
            </p:cNvPr>
            <p:cNvSpPr txBox="1"/>
            <p:nvPr/>
          </p:nvSpPr>
          <p:spPr>
            <a:xfrm>
              <a:off x="7979744" y="4218849"/>
              <a:ext cx="279244" cy="307777"/>
            </a:xfrm>
            <a:prstGeom prst="rect">
              <a:avLst/>
            </a:prstGeom>
            <a:noFill/>
          </p:spPr>
          <p:txBody>
            <a:bodyPr wrap="none" rtlCol="0">
              <a:spAutoFit/>
            </a:bodyPr>
            <a:lstStyle/>
            <a:p>
              <a:pPr algn="ctr"/>
              <a:r>
                <a:rPr lang="en-US" sz="1400" dirty="0"/>
                <a:t>7</a:t>
              </a:r>
            </a:p>
          </p:txBody>
        </p:sp>
        <p:sp>
          <p:nvSpPr>
            <p:cNvPr id="44" name="TextBox 43">
              <a:extLst>
                <a:ext uri="{FF2B5EF4-FFF2-40B4-BE49-F238E27FC236}">
                  <a16:creationId xmlns:a16="http://schemas.microsoft.com/office/drawing/2014/main" id="{B235DE5A-873E-42AF-9A04-44818F3AA664}"/>
                </a:ext>
              </a:extLst>
            </p:cNvPr>
            <p:cNvSpPr txBox="1"/>
            <p:nvPr/>
          </p:nvSpPr>
          <p:spPr>
            <a:xfrm>
              <a:off x="8352305" y="4218849"/>
              <a:ext cx="279244" cy="307777"/>
            </a:xfrm>
            <a:prstGeom prst="rect">
              <a:avLst/>
            </a:prstGeom>
            <a:noFill/>
          </p:spPr>
          <p:txBody>
            <a:bodyPr wrap="none" rtlCol="0">
              <a:spAutoFit/>
            </a:bodyPr>
            <a:lstStyle/>
            <a:p>
              <a:pPr algn="ctr"/>
              <a:r>
                <a:rPr lang="en-US" sz="1400" dirty="0"/>
                <a:t>5</a:t>
              </a:r>
            </a:p>
          </p:txBody>
        </p:sp>
        <p:sp>
          <p:nvSpPr>
            <p:cNvPr id="45" name="TextBox 44">
              <a:extLst>
                <a:ext uri="{FF2B5EF4-FFF2-40B4-BE49-F238E27FC236}">
                  <a16:creationId xmlns:a16="http://schemas.microsoft.com/office/drawing/2014/main" id="{3A70C17F-C22F-4F81-9633-36EE03E73623}"/>
                </a:ext>
              </a:extLst>
            </p:cNvPr>
            <p:cNvSpPr txBox="1"/>
            <p:nvPr/>
          </p:nvSpPr>
          <p:spPr>
            <a:xfrm>
              <a:off x="8724866" y="4218849"/>
              <a:ext cx="279244" cy="307777"/>
            </a:xfrm>
            <a:prstGeom prst="rect">
              <a:avLst/>
            </a:prstGeom>
            <a:noFill/>
          </p:spPr>
          <p:txBody>
            <a:bodyPr wrap="none" rtlCol="0">
              <a:spAutoFit/>
            </a:bodyPr>
            <a:lstStyle/>
            <a:p>
              <a:pPr algn="ctr"/>
              <a:r>
                <a:rPr lang="en-US" sz="1400" dirty="0"/>
                <a:t>5</a:t>
              </a:r>
            </a:p>
          </p:txBody>
        </p:sp>
        <p:sp>
          <p:nvSpPr>
            <p:cNvPr id="46" name="TextBox 45">
              <a:extLst>
                <a:ext uri="{FF2B5EF4-FFF2-40B4-BE49-F238E27FC236}">
                  <a16:creationId xmlns:a16="http://schemas.microsoft.com/office/drawing/2014/main" id="{0BAC3DCF-1611-488C-90E9-B9A394778C61}"/>
                </a:ext>
              </a:extLst>
            </p:cNvPr>
            <p:cNvSpPr txBox="1"/>
            <p:nvPr/>
          </p:nvSpPr>
          <p:spPr>
            <a:xfrm>
              <a:off x="9097427" y="4218849"/>
              <a:ext cx="279244" cy="307777"/>
            </a:xfrm>
            <a:prstGeom prst="rect">
              <a:avLst/>
            </a:prstGeom>
            <a:noFill/>
          </p:spPr>
          <p:txBody>
            <a:bodyPr wrap="none" rtlCol="0">
              <a:spAutoFit/>
            </a:bodyPr>
            <a:lstStyle/>
            <a:p>
              <a:pPr algn="ctr"/>
              <a:r>
                <a:rPr lang="en-US" sz="1400" dirty="0"/>
                <a:t>2</a:t>
              </a:r>
            </a:p>
          </p:txBody>
        </p:sp>
        <p:sp>
          <p:nvSpPr>
            <p:cNvPr id="47" name="TextBox 46">
              <a:extLst>
                <a:ext uri="{FF2B5EF4-FFF2-40B4-BE49-F238E27FC236}">
                  <a16:creationId xmlns:a16="http://schemas.microsoft.com/office/drawing/2014/main" id="{37860854-6CBB-42DA-A05A-4DAFEDEA0244}"/>
                </a:ext>
              </a:extLst>
            </p:cNvPr>
            <p:cNvSpPr txBox="1"/>
            <p:nvPr/>
          </p:nvSpPr>
          <p:spPr>
            <a:xfrm>
              <a:off x="9469988" y="4218849"/>
              <a:ext cx="279244" cy="307777"/>
            </a:xfrm>
            <a:prstGeom prst="rect">
              <a:avLst/>
            </a:prstGeom>
            <a:noFill/>
          </p:spPr>
          <p:txBody>
            <a:bodyPr wrap="none" rtlCol="0">
              <a:spAutoFit/>
            </a:bodyPr>
            <a:lstStyle/>
            <a:p>
              <a:pPr algn="ctr"/>
              <a:r>
                <a:rPr lang="en-US" sz="1400" dirty="0"/>
                <a:t>1</a:t>
              </a:r>
            </a:p>
          </p:txBody>
        </p:sp>
        <p:sp>
          <p:nvSpPr>
            <p:cNvPr id="48" name="TextBox 47">
              <a:extLst>
                <a:ext uri="{FF2B5EF4-FFF2-40B4-BE49-F238E27FC236}">
                  <a16:creationId xmlns:a16="http://schemas.microsoft.com/office/drawing/2014/main" id="{F81D993F-EC1D-4820-9685-BCB656EF7624}"/>
                </a:ext>
              </a:extLst>
            </p:cNvPr>
            <p:cNvSpPr txBox="1"/>
            <p:nvPr/>
          </p:nvSpPr>
          <p:spPr>
            <a:xfrm>
              <a:off x="1670501" y="4218849"/>
              <a:ext cx="1018228" cy="307777"/>
            </a:xfrm>
            <a:prstGeom prst="rect">
              <a:avLst/>
            </a:prstGeom>
            <a:noFill/>
          </p:spPr>
          <p:txBody>
            <a:bodyPr wrap="none" rtlCol="0">
              <a:spAutoFit/>
            </a:bodyPr>
            <a:lstStyle/>
            <a:p>
              <a:pPr algn="ctr"/>
              <a:r>
                <a:rPr lang="en-US" sz="1400" dirty="0"/>
                <a:t>No. at risk</a:t>
              </a:r>
            </a:p>
          </p:txBody>
        </p:sp>
      </p:grpSp>
      <p:sp>
        <p:nvSpPr>
          <p:cNvPr id="23" name="TextBox 22">
            <a:extLst>
              <a:ext uri="{FF2B5EF4-FFF2-40B4-BE49-F238E27FC236}">
                <a16:creationId xmlns:a16="http://schemas.microsoft.com/office/drawing/2014/main" id="{6E0FD55B-1BA1-4184-B589-0FF887987F66}"/>
              </a:ext>
            </a:extLst>
          </p:cNvPr>
          <p:cNvSpPr txBox="1"/>
          <p:nvPr/>
        </p:nvSpPr>
        <p:spPr>
          <a:xfrm>
            <a:off x="2568538" y="5224689"/>
            <a:ext cx="1797722" cy="523220"/>
          </a:xfrm>
          <a:prstGeom prst="rect">
            <a:avLst/>
          </a:prstGeom>
          <a:noFill/>
        </p:spPr>
        <p:txBody>
          <a:bodyPr wrap="square" rtlCol="0">
            <a:spAutoFit/>
          </a:bodyPr>
          <a:lstStyle/>
          <a:p>
            <a:pPr algn="ctr"/>
            <a:r>
              <a:rPr lang="en-US" sz="1400" dirty="0"/>
              <a:t>No. of patients</a:t>
            </a:r>
            <a:br>
              <a:rPr lang="en-US" sz="1400" dirty="0"/>
            </a:br>
            <a:r>
              <a:rPr lang="en-US" sz="1400" dirty="0"/>
              <a:t>101</a:t>
            </a:r>
          </a:p>
        </p:txBody>
      </p:sp>
      <p:sp>
        <p:nvSpPr>
          <p:cNvPr id="24" name="TextBox 23">
            <a:extLst>
              <a:ext uri="{FF2B5EF4-FFF2-40B4-BE49-F238E27FC236}">
                <a16:creationId xmlns:a16="http://schemas.microsoft.com/office/drawing/2014/main" id="{FC9D17F9-AB5F-4416-BA15-C5C6C07F059C}"/>
              </a:ext>
            </a:extLst>
          </p:cNvPr>
          <p:cNvSpPr txBox="1"/>
          <p:nvPr/>
        </p:nvSpPr>
        <p:spPr>
          <a:xfrm>
            <a:off x="4519258" y="5224689"/>
            <a:ext cx="1325282" cy="523220"/>
          </a:xfrm>
          <a:prstGeom prst="rect">
            <a:avLst/>
          </a:prstGeom>
          <a:noFill/>
        </p:spPr>
        <p:txBody>
          <a:bodyPr wrap="square" rtlCol="0">
            <a:spAutoFit/>
          </a:bodyPr>
          <a:lstStyle/>
          <a:p>
            <a:pPr algn="ctr"/>
            <a:r>
              <a:rPr lang="en-US" sz="1400" dirty="0"/>
              <a:t>Event </a:t>
            </a:r>
            <a:br>
              <a:rPr lang="en-US" sz="1400" dirty="0"/>
            </a:br>
            <a:r>
              <a:rPr lang="en-US" sz="1400" dirty="0"/>
              <a:t>73 (72.3%)</a:t>
            </a:r>
          </a:p>
        </p:txBody>
      </p:sp>
      <p:sp>
        <p:nvSpPr>
          <p:cNvPr id="25" name="TextBox 24">
            <a:extLst>
              <a:ext uri="{FF2B5EF4-FFF2-40B4-BE49-F238E27FC236}">
                <a16:creationId xmlns:a16="http://schemas.microsoft.com/office/drawing/2014/main" id="{7A8B99FE-F938-437F-B942-0903AC8A64A1}"/>
              </a:ext>
            </a:extLst>
          </p:cNvPr>
          <p:cNvSpPr txBox="1"/>
          <p:nvPr/>
        </p:nvSpPr>
        <p:spPr>
          <a:xfrm>
            <a:off x="5989918" y="5224689"/>
            <a:ext cx="1325282" cy="523220"/>
          </a:xfrm>
          <a:prstGeom prst="rect">
            <a:avLst/>
          </a:prstGeom>
          <a:noFill/>
        </p:spPr>
        <p:txBody>
          <a:bodyPr wrap="square" rtlCol="0">
            <a:spAutoFit/>
          </a:bodyPr>
          <a:lstStyle/>
          <a:p>
            <a:pPr algn="ctr"/>
            <a:r>
              <a:rPr lang="en-US" sz="1400" dirty="0"/>
              <a:t>Censored</a:t>
            </a:r>
            <a:br>
              <a:rPr lang="en-US" sz="1400" dirty="0"/>
            </a:br>
            <a:r>
              <a:rPr lang="en-US" sz="1400" dirty="0"/>
              <a:t>28 (27.7%)</a:t>
            </a:r>
          </a:p>
        </p:txBody>
      </p:sp>
      <p:sp>
        <p:nvSpPr>
          <p:cNvPr id="26" name="TextBox 25">
            <a:extLst>
              <a:ext uri="{FF2B5EF4-FFF2-40B4-BE49-F238E27FC236}">
                <a16:creationId xmlns:a16="http://schemas.microsoft.com/office/drawing/2014/main" id="{A9491AD9-B36B-4802-BFB6-F58D89096081}"/>
              </a:ext>
            </a:extLst>
          </p:cNvPr>
          <p:cNvSpPr txBox="1"/>
          <p:nvPr/>
        </p:nvSpPr>
        <p:spPr>
          <a:xfrm>
            <a:off x="7460578" y="5224689"/>
            <a:ext cx="974762" cy="523220"/>
          </a:xfrm>
          <a:prstGeom prst="rect">
            <a:avLst/>
          </a:prstGeom>
          <a:noFill/>
        </p:spPr>
        <p:txBody>
          <a:bodyPr wrap="square" rtlCol="0">
            <a:spAutoFit/>
          </a:bodyPr>
          <a:lstStyle/>
          <a:p>
            <a:pPr algn="ctr"/>
            <a:r>
              <a:rPr lang="en-US" sz="1400" dirty="0"/>
              <a:t>Median 4.4</a:t>
            </a:r>
          </a:p>
        </p:txBody>
      </p:sp>
      <p:sp>
        <p:nvSpPr>
          <p:cNvPr id="27" name="TextBox 26">
            <a:extLst>
              <a:ext uri="{FF2B5EF4-FFF2-40B4-BE49-F238E27FC236}">
                <a16:creationId xmlns:a16="http://schemas.microsoft.com/office/drawing/2014/main" id="{853FAEEA-7B39-4054-819C-7DBD4DBC981A}"/>
              </a:ext>
            </a:extLst>
          </p:cNvPr>
          <p:cNvSpPr txBox="1"/>
          <p:nvPr/>
        </p:nvSpPr>
        <p:spPr>
          <a:xfrm>
            <a:off x="8702638" y="5224689"/>
            <a:ext cx="1264322" cy="523220"/>
          </a:xfrm>
          <a:prstGeom prst="rect">
            <a:avLst/>
          </a:prstGeom>
          <a:noFill/>
        </p:spPr>
        <p:txBody>
          <a:bodyPr wrap="square" rtlCol="0">
            <a:spAutoFit/>
          </a:bodyPr>
          <a:lstStyle/>
          <a:p>
            <a:pPr algn="ctr"/>
            <a:r>
              <a:rPr lang="en-US" sz="1400" dirty="0"/>
              <a:t>Survival time (3.0–5.5)</a:t>
            </a:r>
          </a:p>
        </p:txBody>
      </p:sp>
    </p:spTree>
    <p:custDataLst>
      <p:tags r:id="rId1"/>
    </p:custDataLst>
    <p:extLst>
      <p:ext uri="{BB962C8B-B14F-4D97-AF65-F5344CB8AC3E}">
        <p14:creationId xmlns:p14="http://schemas.microsoft.com/office/powerpoint/2010/main" val="1002569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p:txBody>
          <a:bodyPr>
            <a:normAutofit/>
          </a:bodyPr>
          <a:lstStyle/>
          <a:p>
            <a:r>
              <a:rPr lang="en-US" dirty="0">
                <a:solidFill>
                  <a:srgbClr val="595454"/>
                </a:solidFill>
              </a:rPr>
              <a:t>Duration </a:t>
            </a:r>
            <a:r>
              <a:rPr lang="en-US" dirty="0">
                <a:solidFill>
                  <a:schemeClr val="tx2"/>
                </a:solidFill>
              </a:rPr>
              <a:t>of Response</a:t>
            </a:r>
            <a:endParaRPr lang="en-US" b="1" dirty="0">
              <a:solidFill>
                <a:schemeClr val="tx2"/>
              </a:solidFill>
            </a:endParaRPr>
          </a:p>
        </p:txBody>
      </p:sp>
      <p:graphicFrame>
        <p:nvGraphicFramePr>
          <p:cNvPr id="13" name="Table 12">
            <a:extLst>
              <a:ext uri="{FF2B5EF4-FFF2-40B4-BE49-F238E27FC236}">
                <a16:creationId xmlns:a16="http://schemas.microsoft.com/office/drawing/2014/main" id="{ACE43458-72AF-4503-9F20-0BCF719FFC80}"/>
              </a:ext>
            </a:extLst>
          </p:cNvPr>
          <p:cNvGraphicFramePr>
            <a:graphicFrameLocks noGrp="1"/>
          </p:cNvGraphicFramePr>
          <p:nvPr>
            <p:extLst>
              <p:ext uri="{D42A27DB-BD31-4B8C-83A1-F6EECF244321}">
                <p14:modId xmlns:p14="http://schemas.microsoft.com/office/powerpoint/2010/main" val="3201487951"/>
              </p:ext>
            </p:extLst>
          </p:nvPr>
        </p:nvGraphicFramePr>
        <p:xfrm>
          <a:off x="8666660" y="3372960"/>
          <a:ext cx="3449215" cy="409368"/>
        </p:xfrm>
        <a:graphic>
          <a:graphicData uri="http://schemas.openxmlformats.org/drawingml/2006/table">
            <a:tbl>
              <a:tblPr firstRow="1"/>
              <a:tblGrid>
                <a:gridCol w="3449215">
                  <a:extLst>
                    <a:ext uri="{9D8B030D-6E8A-4147-A177-3AD203B41FA5}">
                      <a16:colId xmlns:a16="http://schemas.microsoft.com/office/drawing/2014/main" val="2961788832"/>
                    </a:ext>
                  </a:extLst>
                </a:gridCol>
              </a:tblGrid>
              <a:tr h="219895">
                <a:tc>
                  <a:txBody>
                    <a:bodyPr/>
                    <a:lstStyle/>
                    <a:p>
                      <a:pPr algn="ctr" rtl="0" fontAlgn="ctr"/>
                      <a:r>
                        <a:rPr lang="en-US" sz="1200" b="1" i="0" u="none" strike="noStrike" dirty="0">
                          <a:solidFill>
                            <a:schemeClr val="tx1"/>
                          </a:solidFill>
                          <a:effectLst/>
                          <a:latin typeface="+mn-lt"/>
                        </a:rPr>
                        <a:t>DOR for PR, median (95% CI), months</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solidFill>
                      <a:srgbClr val="EEE7E7"/>
                    </a:solidFill>
                  </a:tcPr>
                </a:tc>
                <a:extLst>
                  <a:ext uri="{0D108BD9-81ED-4DB2-BD59-A6C34878D82A}">
                    <a16:rowId xmlns:a16="http://schemas.microsoft.com/office/drawing/2014/main" val="402864467"/>
                  </a:ext>
                </a:extLst>
              </a:tr>
              <a:tr h="83094">
                <a:tc>
                  <a:txBody>
                    <a:bodyPr/>
                    <a:lstStyle/>
                    <a:p>
                      <a:pPr algn="ctr" rtl="0" fontAlgn="ctr"/>
                      <a:r>
                        <a:rPr lang="en-US" sz="1200" b="1" i="0" u="none" strike="noStrike" dirty="0">
                          <a:solidFill>
                            <a:srgbClr val="595454"/>
                          </a:solidFill>
                          <a:effectLst/>
                          <a:latin typeface="+mn-lt"/>
                        </a:rPr>
                        <a:t>5.1 (2.6–8.3)</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190340058"/>
                  </a:ext>
                </a:extLst>
              </a:tr>
            </a:tbl>
          </a:graphicData>
        </a:graphic>
      </p:graphicFrame>
      <p:graphicFrame>
        <p:nvGraphicFramePr>
          <p:cNvPr id="14" name="Table 13">
            <a:extLst>
              <a:ext uri="{FF2B5EF4-FFF2-40B4-BE49-F238E27FC236}">
                <a16:creationId xmlns:a16="http://schemas.microsoft.com/office/drawing/2014/main" id="{1BD4C9B9-9ABC-4C04-AFC1-8EBAFB9521BA}"/>
              </a:ext>
            </a:extLst>
          </p:cNvPr>
          <p:cNvGraphicFramePr>
            <a:graphicFrameLocks noGrp="1"/>
          </p:cNvGraphicFramePr>
          <p:nvPr>
            <p:extLst>
              <p:ext uri="{D42A27DB-BD31-4B8C-83A1-F6EECF244321}">
                <p14:modId xmlns:p14="http://schemas.microsoft.com/office/powerpoint/2010/main" val="220639093"/>
              </p:ext>
            </p:extLst>
          </p:nvPr>
        </p:nvGraphicFramePr>
        <p:xfrm>
          <a:off x="8666660" y="2677042"/>
          <a:ext cx="3449215" cy="409368"/>
        </p:xfrm>
        <a:graphic>
          <a:graphicData uri="http://schemas.openxmlformats.org/drawingml/2006/table">
            <a:tbl>
              <a:tblPr firstRow="1"/>
              <a:tblGrid>
                <a:gridCol w="3449215">
                  <a:extLst>
                    <a:ext uri="{9D8B030D-6E8A-4147-A177-3AD203B41FA5}">
                      <a16:colId xmlns:a16="http://schemas.microsoft.com/office/drawing/2014/main" val="2633669041"/>
                    </a:ext>
                  </a:extLst>
                </a:gridCol>
              </a:tblGrid>
              <a:tr h="219895">
                <a:tc>
                  <a:txBody>
                    <a:bodyPr/>
                    <a:lstStyle/>
                    <a:p>
                      <a:pPr algn="ctr" rtl="0" fontAlgn="ctr"/>
                      <a:r>
                        <a:rPr lang="en-US" sz="1200" b="1" i="0" u="none" strike="noStrike" dirty="0">
                          <a:solidFill>
                            <a:schemeClr val="tx1"/>
                          </a:solidFill>
                          <a:effectLst/>
                          <a:latin typeface="+mn-lt"/>
                        </a:rPr>
                        <a:t>DOR for ≥VGPR, median (95% CI), months </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solidFill>
                      <a:srgbClr val="EEE7E7"/>
                    </a:solidFill>
                  </a:tcPr>
                </a:tc>
                <a:extLst>
                  <a:ext uri="{0D108BD9-81ED-4DB2-BD59-A6C34878D82A}">
                    <a16:rowId xmlns:a16="http://schemas.microsoft.com/office/drawing/2014/main" val="402864467"/>
                  </a:ext>
                </a:extLst>
              </a:tr>
              <a:tr h="83094">
                <a:tc>
                  <a:txBody>
                    <a:bodyPr/>
                    <a:lstStyle/>
                    <a:p>
                      <a:pPr algn="ctr" rtl="0" fontAlgn="ctr"/>
                      <a:r>
                        <a:rPr lang="en-US" sz="1200" b="1" i="0" u="none" strike="noStrike" dirty="0">
                          <a:solidFill>
                            <a:srgbClr val="595454"/>
                          </a:solidFill>
                          <a:effectLst/>
                          <a:latin typeface="+mn-lt"/>
                        </a:rPr>
                        <a:t>9.2 (6.4–NR)</a:t>
                      </a:r>
                    </a:p>
                  </a:txBody>
                  <a:tcPr marL="6593" marR="6593" marT="6593" marB="0" anchor="ctr">
                    <a:lnL w="12700" cap="flat" cmpd="sng" algn="ctr">
                      <a:solidFill>
                        <a:srgbClr val="595454"/>
                      </a:solidFill>
                      <a:prstDash val="solid"/>
                      <a:round/>
                      <a:headEnd type="none" w="med" len="med"/>
                      <a:tailEnd type="none" w="med" len="med"/>
                    </a:lnL>
                    <a:lnR w="12700" cap="flat" cmpd="sng" algn="ctr">
                      <a:solidFill>
                        <a:srgbClr val="595454"/>
                      </a:solid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rgbClr val="595454"/>
                      </a:solidFill>
                      <a:prstDash val="solid"/>
                      <a:round/>
                      <a:headEnd type="none" w="med" len="med"/>
                      <a:tailEnd type="none" w="med" len="med"/>
                    </a:lnB>
                  </a:tcPr>
                </a:tc>
                <a:extLst>
                  <a:ext uri="{0D108BD9-81ED-4DB2-BD59-A6C34878D82A}">
                    <a16:rowId xmlns:a16="http://schemas.microsoft.com/office/drawing/2014/main" val="190340058"/>
                  </a:ext>
                </a:extLst>
              </a:tr>
            </a:tbl>
          </a:graphicData>
        </a:graphic>
      </p:graphicFrame>
      <p:grpSp>
        <p:nvGrpSpPr>
          <p:cNvPr id="17" name="Group 16">
            <a:extLst>
              <a:ext uri="{FF2B5EF4-FFF2-40B4-BE49-F238E27FC236}">
                <a16:creationId xmlns:a16="http://schemas.microsoft.com/office/drawing/2014/main" id="{DE350E8C-B50A-4781-BCC3-D3C883C11B57}"/>
              </a:ext>
            </a:extLst>
          </p:cNvPr>
          <p:cNvGrpSpPr/>
          <p:nvPr/>
        </p:nvGrpSpPr>
        <p:grpSpPr>
          <a:xfrm>
            <a:off x="1095867" y="1776413"/>
            <a:ext cx="7192572" cy="2313664"/>
            <a:chOff x="2827728" y="1776413"/>
            <a:chExt cx="7192572" cy="2313664"/>
          </a:xfrm>
        </p:grpSpPr>
        <p:cxnSp>
          <p:nvCxnSpPr>
            <p:cNvPr id="134" name="Straight Connector 133">
              <a:extLst>
                <a:ext uri="{FF2B5EF4-FFF2-40B4-BE49-F238E27FC236}">
                  <a16:creationId xmlns:a16="http://schemas.microsoft.com/office/drawing/2014/main" id="{0C2A5D10-2C7F-49FE-A707-CB77C14AE711}"/>
                </a:ext>
              </a:extLst>
            </p:cNvPr>
            <p:cNvCxnSpPr>
              <a:cxnSpLocks/>
            </p:cNvCxnSpPr>
            <p:nvPr/>
          </p:nvCxnSpPr>
          <p:spPr>
            <a:xfrm>
              <a:off x="2902744" y="2894965"/>
              <a:ext cx="7117556" cy="0"/>
            </a:xfrm>
            <a:prstGeom prst="line">
              <a:avLst/>
            </a:prstGeom>
            <a:ln w="9525">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nvGrpSpPr>
            <p:cNvPr id="135" name="Group 134">
              <a:extLst>
                <a:ext uri="{FF2B5EF4-FFF2-40B4-BE49-F238E27FC236}">
                  <a16:creationId xmlns:a16="http://schemas.microsoft.com/office/drawing/2014/main" id="{42671E57-D077-43A5-B0DE-88EA07E86EE4}"/>
                </a:ext>
              </a:extLst>
            </p:cNvPr>
            <p:cNvGrpSpPr/>
            <p:nvPr/>
          </p:nvGrpSpPr>
          <p:grpSpPr>
            <a:xfrm>
              <a:off x="2902404" y="1776413"/>
              <a:ext cx="7064556" cy="2241369"/>
              <a:chOff x="2873829" y="1933303"/>
              <a:chExt cx="879566" cy="879566"/>
            </a:xfrm>
          </p:grpSpPr>
          <p:cxnSp>
            <p:nvCxnSpPr>
              <p:cNvPr id="163" name="Straight Connector 162">
                <a:extLst>
                  <a:ext uri="{FF2B5EF4-FFF2-40B4-BE49-F238E27FC236}">
                    <a16:creationId xmlns:a16="http://schemas.microsoft.com/office/drawing/2014/main" id="{092FBDBE-EB5B-4A38-8C85-2BE27262DC8F}"/>
                  </a:ext>
                </a:extLst>
              </p:cNvPr>
              <p:cNvCxnSpPr>
                <a:cxnSpLocks/>
              </p:cNvCxnSpPr>
              <p:nvPr/>
            </p:nvCxnSpPr>
            <p:spPr>
              <a:xfrm>
                <a:off x="2873829" y="1933303"/>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F7EE44AB-5997-43AF-A1C8-4A34CA952B17}"/>
                  </a:ext>
                </a:extLst>
              </p:cNvPr>
              <p:cNvCxnSpPr>
                <a:cxnSpLocks/>
              </p:cNvCxnSpPr>
              <p:nvPr/>
            </p:nvCxnSpPr>
            <p:spPr>
              <a:xfrm rot="5400000">
                <a:off x="3313612" y="2373086"/>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6" name="Group 135">
              <a:extLst>
                <a:ext uri="{FF2B5EF4-FFF2-40B4-BE49-F238E27FC236}">
                  <a16:creationId xmlns:a16="http://schemas.microsoft.com/office/drawing/2014/main" id="{3F0C85AA-026D-424C-BFAD-B8A7948F95CB}"/>
                </a:ext>
              </a:extLst>
            </p:cNvPr>
            <p:cNvGrpSpPr/>
            <p:nvPr/>
          </p:nvGrpSpPr>
          <p:grpSpPr>
            <a:xfrm>
              <a:off x="2902404" y="4016925"/>
              <a:ext cx="7064556" cy="73152"/>
              <a:chOff x="2902404" y="4016925"/>
              <a:chExt cx="7064556" cy="73152"/>
            </a:xfrm>
          </p:grpSpPr>
          <p:cxnSp>
            <p:nvCxnSpPr>
              <p:cNvPr id="144" name="Straight Connector 143">
                <a:extLst>
                  <a:ext uri="{FF2B5EF4-FFF2-40B4-BE49-F238E27FC236}">
                    <a16:creationId xmlns:a16="http://schemas.microsoft.com/office/drawing/2014/main" id="{8BD41487-EB1D-432A-89C8-6264DDE0CBF6}"/>
                  </a:ext>
                </a:extLst>
              </p:cNvPr>
              <p:cNvCxnSpPr>
                <a:cxnSpLocks/>
              </p:cNvCxnSpPr>
              <p:nvPr/>
            </p:nvCxnSpPr>
            <p:spPr>
              <a:xfrm>
                <a:off x="9966960"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3E3ECC88-B05A-41A3-A630-D2459035A59D}"/>
                  </a:ext>
                </a:extLst>
              </p:cNvPr>
              <p:cNvCxnSpPr>
                <a:cxnSpLocks/>
              </p:cNvCxnSpPr>
              <p:nvPr/>
            </p:nvCxnSpPr>
            <p:spPr>
              <a:xfrm>
                <a:off x="290240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C825B76D-ED52-411F-9D31-7488E5B708FA}"/>
                  </a:ext>
                </a:extLst>
              </p:cNvPr>
              <p:cNvCxnSpPr>
                <a:cxnSpLocks/>
              </p:cNvCxnSpPr>
              <p:nvPr/>
            </p:nvCxnSpPr>
            <p:spPr>
              <a:xfrm>
                <a:off x="329487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15B97877-15AB-46A7-8E1F-0ABA4F4E5DD1}"/>
                  </a:ext>
                </a:extLst>
              </p:cNvPr>
              <p:cNvCxnSpPr>
                <a:cxnSpLocks/>
              </p:cNvCxnSpPr>
              <p:nvPr/>
            </p:nvCxnSpPr>
            <p:spPr>
              <a:xfrm>
                <a:off x="368735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3449296F-0CBD-4B0A-AA77-87607EDC17B0}"/>
                  </a:ext>
                </a:extLst>
              </p:cNvPr>
              <p:cNvCxnSpPr>
                <a:cxnSpLocks/>
              </p:cNvCxnSpPr>
              <p:nvPr/>
            </p:nvCxnSpPr>
            <p:spPr>
              <a:xfrm>
                <a:off x="407982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BB218A26-C447-4FB7-9CA5-62156EABB555}"/>
                  </a:ext>
                </a:extLst>
              </p:cNvPr>
              <p:cNvCxnSpPr>
                <a:cxnSpLocks/>
              </p:cNvCxnSpPr>
              <p:nvPr/>
            </p:nvCxnSpPr>
            <p:spPr>
              <a:xfrm>
                <a:off x="447230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B104CADC-7FAC-4D25-A58B-12A69935D721}"/>
                  </a:ext>
                </a:extLst>
              </p:cNvPr>
              <p:cNvCxnSpPr>
                <a:cxnSpLocks/>
              </p:cNvCxnSpPr>
              <p:nvPr/>
            </p:nvCxnSpPr>
            <p:spPr>
              <a:xfrm>
                <a:off x="486477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E7F72928-AB99-4BB5-8F71-964AC09F2827}"/>
                  </a:ext>
                </a:extLst>
              </p:cNvPr>
              <p:cNvCxnSpPr>
                <a:cxnSpLocks/>
              </p:cNvCxnSpPr>
              <p:nvPr/>
            </p:nvCxnSpPr>
            <p:spPr>
              <a:xfrm>
                <a:off x="525725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8BF0CD8F-B1E5-4970-A13B-CFF90DC6F5FF}"/>
                  </a:ext>
                </a:extLst>
              </p:cNvPr>
              <p:cNvCxnSpPr>
                <a:cxnSpLocks/>
              </p:cNvCxnSpPr>
              <p:nvPr/>
            </p:nvCxnSpPr>
            <p:spPr>
              <a:xfrm>
                <a:off x="564972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3D22C786-E786-46EF-8572-F4A062D67EE2}"/>
                  </a:ext>
                </a:extLst>
              </p:cNvPr>
              <p:cNvCxnSpPr>
                <a:cxnSpLocks/>
              </p:cNvCxnSpPr>
              <p:nvPr/>
            </p:nvCxnSpPr>
            <p:spPr>
              <a:xfrm>
                <a:off x="604220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247CFCD1-D32B-4AC3-96CC-D0D38AB07A14}"/>
                  </a:ext>
                </a:extLst>
              </p:cNvPr>
              <p:cNvCxnSpPr>
                <a:cxnSpLocks/>
              </p:cNvCxnSpPr>
              <p:nvPr/>
            </p:nvCxnSpPr>
            <p:spPr>
              <a:xfrm>
                <a:off x="643467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C505057D-4F06-41A9-96E0-7218D1315BF7}"/>
                  </a:ext>
                </a:extLst>
              </p:cNvPr>
              <p:cNvCxnSpPr>
                <a:cxnSpLocks/>
              </p:cNvCxnSpPr>
              <p:nvPr/>
            </p:nvCxnSpPr>
            <p:spPr>
              <a:xfrm>
                <a:off x="682715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5E3ABAFA-875D-4311-AAC5-947FEA3E66DC}"/>
                  </a:ext>
                </a:extLst>
              </p:cNvPr>
              <p:cNvCxnSpPr>
                <a:cxnSpLocks/>
              </p:cNvCxnSpPr>
              <p:nvPr/>
            </p:nvCxnSpPr>
            <p:spPr>
              <a:xfrm>
                <a:off x="721962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85CC2AA2-923D-41A1-A9FD-AC3C1743D158}"/>
                  </a:ext>
                </a:extLst>
              </p:cNvPr>
              <p:cNvCxnSpPr>
                <a:cxnSpLocks/>
              </p:cNvCxnSpPr>
              <p:nvPr/>
            </p:nvCxnSpPr>
            <p:spPr>
              <a:xfrm>
                <a:off x="761210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108B337C-4FC7-48B2-8CC1-9440BA51C6D0}"/>
                  </a:ext>
                </a:extLst>
              </p:cNvPr>
              <p:cNvCxnSpPr>
                <a:cxnSpLocks/>
              </p:cNvCxnSpPr>
              <p:nvPr/>
            </p:nvCxnSpPr>
            <p:spPr>
              <a:xfrm>
                <a:off x="800457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35D24619-7A5E-4842-AF5C-7A10479900BA}"/>
                  </a:ext>
                </a:extLst>
              </p:cNvPr>
              <p:cNvCxnSpPr>
                <a:cxnSpLocks/>
              </p:cNvCxnSpPr>
              <p:nvPr/>
            </p:nvCxnSpPr>
            <p:spPr>
              <a:xfrm>
                <a:off x="839705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0CC4E8DC-0453-4DC3-BBE7-B4B2FE921F6E}"/>
                  </a:ext>
                </a:extLst>
              </p:cNvPr>
              <p:cNvCxnSpPr>
                <a:cxnSpLocks/>
              </p:cNvCxnSpPr>
              <p:nvPr/>
            </p:nvCxnSpPr>
            <p:spPr>
              <a:xfrm>
                <a:off x="878952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7F670E59-5683-4C01-AF65-65EB58296E21}"/>
                  </a:ext>
                </a:extLst>
              </p:cNvPr>
              <p:cNvCxnSpPr>
                <a:cxnSpLocks/>
              </p:cNvCxnSpPr>
              <p:nvPr/>
            </p:nvCxnSpPr>
            <p:spPr>
              <a:xfrm>
                <a:off x="9182004"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157ADE78-BE60-4D58-AC64-B3393CB82488}"/>
                  </a:ext>
                </a:extLst>
              </p:cNvPr>
              <p:cNvCxnSpPr>
                <a:cxnSpLocks/>
              </p:cNvCxnSpPr>
              <p:nvPr/>
            </p:nvCxnSpPr>
            <p:spPr>
              <a:xfrm>
                <a:off x="9574479" y="401692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7" name="Group 136">
              <a:extLst>
                <a:ext uri="{FF2B5EF4-FFF2-40B4-BE49-F238E27FC236}">
                  <a16:creationId xmlns:a16="http://schemas.microsoft.com/office/drawing/2014/main" id="{4DB45EB5-E887-4AA8-BAF2-1A5201B8634A}"/>
                </a:ext>
              </a:extLst>
            </p:cNvPr>
            <p:cNvGrpSpPr/>
            <p:nvPr/>
          </p:nvGrpSpPr>
          <p:grpSpPr>
            <a:xfrm>
              <a:off x="2827728" y="1776413"/>
              <a:ext cx="73152" cy="2241369"/>
              <a:chOff x="2827728" y="1776413"/>
              <a:chExt cx="73152" cy="2241369"/>
            </a:xfrm>
          </p:grpSpPr>
          <p:cxnSp>
            <p:nvCxnSpPr>
              <p:cNvPr id="138" name="Straight Connector 137">
                <a:extLst>
                  <a:ext uri="{FF2B5EF4-FFF2-40B4-BE49-F238E27FC236}">
                    <a16:creationId xmlns:a16="http://schemas.microsoft.com/office/drawing/2014/main" id="{BE13F1A4-50F2-4375-9457-3A937E1606AE}"/>
                  </a:ext>
                </a:extLst>
              </p:cNvPr>
              <p:cNvCxnSpPr>
                <a:cxnSpLocks/>
              </p:cNvCxnSpPr>
              <p:nvPr/>
            </p:nvCxnSpPr>
            <p:spPr>
              <a:xfrm rot="5400000">
                <a:off x="2864304" y="39812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DC7DD82D-0081-4BAC-9A29-FAB0E87D38AB}"/>
                  </a:ext>
                </a:extLst>
              </p:cNvPr>
              <p:cNvCxnSpPr>
                <a:cxnSpLocks/>
              </p:cNvCxnSpPr>
              <p:nvPr/>
            </p:nvCxnSpPr>
            <p:spPr>
              <a:xfrm rot="5400000">
                <a:off x="2864304" y="1739837"/>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F84203A3-0FE9-4F8F-9FD3-2B26565EF992}"/>
                  </a:ext>
                </a:extLst>
              </p:cNvPr>
              <p:cNvCxnSpPr>
                <a:cxnSpLocks/>
              </p:cNvCxnSpPr>
              <p:nvPr/>
            </p:nvCxnSpPr>
            <p:spPr>
              <a:xfrm rot="5400000">
                <a:off x="2864304" y="2188111"/>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B365788D-01E2-4F5E-A096-555C5B1E193C}"/>
                  </a:ext>
                </a:extLst>
              </p:cNvPr>
              <p:cNvCxnSpPr>
                <a:cxnSpLocks/>
              </p:cNvCxnSpPr>
              <p:nvPr/>
            </p:nvCxnSpPr>
            <p:spPr>
              <a:xfrm rot="5400000">
                <a:off x="2864304" y="263638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7C70D20F-83D8-496F-973E-457B991BECFA}"/>
                  </a:ext>
                </a:extLst>
              </p:cNvPr>
              <p:cNvCxnSpPr>
                <a:cxnSpLocks/>
              </p:cNvCxnSpPr>
              <p:nvPr/>
            </p:nvCxnSpPr>
            <p:spPr>
              <a:xfrm rot="5400000">
                <a:off x="2864304" y="3084659"/>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E2F8AE40-3DAB-497D-B2ED-AF5EEAB2D99D}"/>
                  </a:ext>
                </a:extLst>
              </p:cNvPr>
              <p:cNvCxnSpPr>
                <a:cxnSpLocks/>
              </p:cNvCxnSpPr>
              <p:nvPr/>
            </p:nvCxnSpPr>
            <p:spPr>
              <a:xfrm rot="5400000">
                <a:off x="2864304" y="3532933"/>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grpSp>
        <p:nvGrpSpPr>
          <p:cNvPr id="18" name="Group 17">
            <a:extLst>
              <a:ext uri="{FF2B5EF4-FFF2-40B4-BE49-F238E27FC236}">
                <a16:creationId xmlns:a16="http://schemas.microsoft.com/office/drawing/2014/main" id="{8C0F8AA6-D520-421F-9395-4F5A5620FACB}"/>
              </a:ext>
            </a:extLst>
          </p:cNvPr>
          <p:cNvGrpSpPr/>
          <p:nvPr/>
        </p:nvGrpSpPr>
        <p:grpSpPr>
          <a:xfrm>
            <a:off x="1039243" y="4051209"/>
            <a:ext cx="7383555" cy="276999"/>
            <a:chOff x="2771104" y="4051209"/>
            <a:chExt cx="7383555" cy="276999"/>
          </a:xfrm>
        </p:grpSpPr>
        <p:sp>
          <p:nvSpPr>
            <p:cNvPr id="115" name="TextBox 114">
              <a:extLst>
                <a:ext uri="{FF2B5EF4-FFF2-40B4-BE49-F238E27FC236}">
                  <a16:creationId xmlns:a16="http://schemas.microsoft.com/office/drawing/2014/main" id="{4E6D2EF2-4622-488A-95C5-999061196B08}"/>
                </a:ext>
              </a:extLst>
            </p:cNvPr>
            <p:cNvSpPr txBox="1"/>
            <p:nvPr/>
          </p:nvSpPr>
          <p:spPr>
            <a:xfrm>
              <a:off x="2771104" y="4051209"/>
              <a:ext cx="264817" cy="276999"/>
            </a:xfrm>
            <a:prstGeom prst="rect">
              <a:avLst/>
            </a:prstGeom>
            <a:noFill/>
          </p:spPr>
          <p:txBody>
            <a:bodyPr wrap="none" rtlCol="0">
              <a:spAutoFit/>
            </a:bodyPr>
            <a:lstStyle/>
            <a:p>
              <a:pPr algn="ctr"/>
              <a:r>
                <a:rPr lang="en-US" sz="1200" dirty="0"/>
                <a:t>0</a:t>
              </a:r>
            </a:p>
          </p:txBody>
        </p:sp>
        <p:sp>
          <p:nvSpPr>
            <p:cNvPr id="116" name="TextBox 115">
              <a:extLst>
                <a:ext uri="{FF2B5EF4-FFF2-40B4-BE49-F238E27FC236}">
                  <a16:creationId xmlns:a16="http://schemas.microsoft.com/office/drawing/2014/main" id="{6C780995-4B14-43F7-9A2D-90E8D37AD262}"/>
                </a:ext>
              </a:extLst>
            </p:cNvPr>
            <p:cNvSpPr txBox="1"/>
            <p:nvPr/>
          </p:nvSpPr>
          <p:spPr>
            <a:xfrm>
              <a:off x="9809692" y="4051209"/>
              <a:ext cx="344967" cy="276999"/>
            </a:xfrm>
            <a:prstGeom prst="rect">
              <a:avLst/>
            </a:prstGeom>
            <a:noFill/>
          </p:spPr>
          <p:txBody>
            <a:bodyPr wrap="none" rtlCol="0">
              <a:spAutoFit/>
            </a:bodyPr>
            <a:lstStyle/>
            <a:p>
              <a:pPr algn="ctr"/>
              <a:r>
                <a:rPr lang="en-US" sz="1200"/>
                <a:t>18</a:t>
              </a:r>
              <a:endParaRPr lang="en-US" sz="1200" dirty="0"/>
            </a:p>
          </p:txBody>
        </p:sp>
        <p:sp>
          <p:nvSpPr>
            <p:cNvPr id="117" name="TextBox 116">
              <a:extLst>
                <a:ext uri="{FF2B5EF4-FFF2-40B4-BE49-F238E27FC236}">
                  <a16:creationId xmlns:a16="http://schemas.microsoft.com/office/drawing/2014/main" id="{803056B5-C18D-4ACA-A531-86BEA0BF365C}"/>
                </a:ext>
              </a:extLst>
            </p:cNvPr>
            <p:cNvSpPr txBox="1"/>
            <p:nvPr/>
          </p:nvSpPr>
          <p:spPr>
            <a:xfrm>
              <a:off x="3162476" y="4051209"/>
              <a:ext cx="264817" cy="276999"/>
            </a:xfrm>
            <a:prstGeom prst="rect">
              <a:avLst/>
            </a:prstGeom>
            <a:noFill/>
          </p:spPr>
          <p:txBody>
            <a:bodyPr wrap="none" rtlCol="0">
              <a:spAutoFit/>
            </a:bodyPr>
            <a:lstStyle/>
            <a:p>
              <a:pPr algn="ctr"/>
              <a:r>
                <a:rPr lang="en-US" sz="1200" dirty="0"/>
                <a:t>1</a:t>
              </a:r>
            </a:p>
          </p:txBody>
        </p:sp>
        <p:sp>
          <p:nvSpPr>
            <p:cNvPr id="118" name="TextBox 117">
              <a:extLst>
                <a:ext uri="{FF2B5EF4-FFF2-40B4-BE49-F238E27FC236}">
                  <a16:creationId xmlns:a16="http://schemas.microsoft.com/office/drawing/2014/main" id="{8595FD80-9FE4-419C-8438-1EEA290E270D}"/>
                </a:ext>
              </a:extLst>
            </p:cNvPr>
            <p:cNvSpPr txBox="1"/>
            <p:nvPr/>
          </p:nvSpPr>
          <p:spPr>
            <a:xfrm>
              <a:off x="3551466" y="4051209"/>
              <a:ext cx="264817" cy="276999"/>
            </a:xfrm>
            <a:prstGeom prst="rect">
              <a:avLst/>
            </a:prstGeom>
            <a:noFill/>
          </p:spPr>
          <p:txBody>
            <a:bodyPr wrap="none" rtlCol="0">
              <a:spAutoFit/>
            </a:bodyPr>
            <a:lstStyle/>
            <a:p>
              <a:pPr algn="ctr"/>
              <a:r>
                <a:rPr lang="en-US" sz="1200" dirty="0"/>
                <a:t>2</a:t>
              </a:r>
            </a:p>
          </p:txBody>
        </p:sp>
        <p:sp>
          <p:nvSpPr>
            <p:cNvPr id="119" name="TextBox 118">
              <a:extLst>
                <a:ext uri="{FF2B5EF4-FFF2-40B4-BE49-F238E27FC236}">
                  <a16:creationId xmlns:a16="http://schemas.microsoft.com/office/drawing/2014/main" id="{3DA0DB38-ECFC-49C1-9181-45F087BE33B6}"/>
                </a:ext>
              </a:extLst>
            </p:cNvPr>
            <p:cNvSpPr txBox="1"/>
            <p:nvPr/>
          </p:nvSpPr>
          <p:spPr>
            <a:xfrm>
              <a:off x="3945218" y="4051209"/>
              <a:ext cx="264817" cy="276999"/>
            </a:xfrm>
            <a:prstGeom prst="rect">
              <a:avLst/>
            </a:prstGeom>
            <a:noFill/>
          </p:spPr>
          <p:txBody>
            <a:bodyPr wrap="none" rtlCol="0">
              <a:spAutoFit/>
            </a:bodyPr>
            <a:lstStyle/>
            <a:p>
              <a:pPr algn="ctr"/>
              <a:r>
                <a:rPr lang="en-US" sz="1200" dirty="0"/>
                <a:t>3</a:t>
              </a:r>
            </a:p>
          </p:txBody>
        </p:sp>
        <p:sp>
          <p:nvSpPr>
            <p:cNvPr id="120" name="TextBox 119">
              <a:extLst>
                <a:ext uri="{FF2B5EF4-FFF2-40B4-BE49-F238E27FC236}">
                  <a16:creationId xmlns:a16="http://schemas.microsoft.com/office/drawing/2014/main" id="{03CC1FD4-3B79-4222-8994-F048DCA272F7}"/>
                </a:ext>
              </a:extLst>
            </p:cNvPr>
            <p:cNvSpPr txBox="1"/>
            <p:nvPr/>
          </p:nvSpPr>
          <p:spPr>
            <a:xfrm>
              <a:off x="4341349" y="4051209"/>
              <a:ext cx="264817" cy="276999"/>
            </a:xfrm>
            <a:prstGeom prst="rect">
              <a:avLst/>
            </a:prstGeom>
            <a:noFill/>
          </p:spPr>
          <p:txBody>
            <a:bodyPr wrap="none" rtlCol="0">
              <a:spAutoFit/>
            </a:bodyPr>
            <a:lstStyle/>
            <a:p>
              <a:pPr algn="ctr"/>
              <a:r>
                <a:rPr lang="en-US" sz="1200" dirty="0"/>
                <a:t>4</a:t>
              </a:r>
            </a:p>
          </p:txBody>
        </p:sp>
        <p:sp>
          <p:nvSpPr>
            <p:cNvPr id="121" name="TextBox 120">
              <a:extLst>
                <a:ext uri="{FF2B5EF4-FFF2-40B4-BE49-F238E27FC236}">
                  <a16:creationId xmlns:a16="http://schemas.microsoft.com/office/drawing/2014/main" id="{51B16E4D-6967-489C-AA4A-CACD775F2F56}"/>
                </a:ext>
              </a:extLst>
            </p:cNvPr>
            <p:cNvSpPr txBox="1"/>
            <p:nvPr/>
          </p:nvSpPr>
          <p:spPr>
            <a:xfrm>
              <a:off x="4732720" y="4051209"/>
              <a:ext cx="264817" cy="276999"/>
            </a:xfrm>
            <a:prstGeom prst="rect">
              <a:avLst/>
            </a:prstGeom>
            <a:noFill/>
          </p:spPr>
          <p:txBody>
            <a:bodyPr wrap="none" rtlCol="0">
              <a:spAutoFit/>
            </a:bodyPr>
            <a:lstStyle/>
            <a:p>
              <a:pPr algn="ctr"/>
              <a:r>
                <a:rPr lang="en-US" sz="1200" dirty="0"/>
                <a:t>5</a:t>
              </a:r>
            </a:p>
          </p:txBody>
        </p:sp>
        <p:sp>
          <p:nvSpPr>
            <p:cNvPr id="122" name="TextBox 121">
              <a:extLst>
                <a:ext uri="{FF2B5EF4-FFF2-40B4-BE49-F238E27FC236}">
                  <a16:creationId xmlns:a16="http://schemas.microsoft.com/office/drawing/2014/main" id="{28BE79C9-F4EF-4049-BC7B-2D58B1CC7C6D}"/>
                </a:ext>
              </a:extLst>
            </p:cNvPr>
            <p:cNvSpPr txBox="1"/>
            <p:nvPr/>
          </p:nvSpPr>
          <p:spPr>
            <a:xfrm>
              <a:off x="5124090" y="4051209"/>
              <a:ext cx="264817" cy="276999"/>
            </a:xfrm>
            <a:prstGeom prst="rect">
              <a:avLst/>
            </a:prstGeom>
            <a:noFill/>
          </p:spPr>
          <p:txBody>
            <a:bodyPr wrap="none" rtlCol="0">
              <a:spAutoFit/>
            </a:bodyPr>
            <a:lstStyle/>
            <a:p>
              <a:pPr algn="ctr"/>
              <a:r>
                <a:rPr lang="en-US" sz="1200" dirty="0"/>
                <a:t>6</a:t>
              </a:r>
            </a:p>
          </p:txBody>
        </p:sp>
        <p:sp>
          <p:nvSpPr>
            <p:cNvPr id="123" name="TextBox 122">
              <a:extLst>
                <a:ext uri="{FF2B5EF4-FFF2-40B4-BE49-F238E27FC236}">
                  <a16:creationId xmlns:a16="http://schemas.microsoft.com/office/drawing/2014/main" id="{3C1BAD06-D2DD-46D3-B683-EC131E7315F5}"/>
                </a:ext>
              </a:extLst>
            </p:cNvPr>
            <p:cNvSpPr txBox="1"/>
            <p:nvPr/>
          </p:nvSpPr>
          <p:spPr>
            <a:xfrm>
              <a:off x="5517843" y="4051209"/>
              <a:ext cx="264817" cy="276999"/>
            </a:xfrm>
            <a:prstGeom prst="rect">
              <a:avLst/>
            </a:prstGeom>
            <a:noFill/>
          </p:spPr>
          <p:txBody>
            <a:bodyPr wrap="none" rtlCol="0">
              <a:spAutoFit/>
            </a:bodyPr>
            <a:lstStyle/>
            <a:p>
              <a:pPr algn="ctr"/>
              <a:r>
                <a:rPr lang="en-US" sz="1200" dirty="0"/>
                <a:t>7</a:t>
              </a:r>
            </a:p>
          </p:txBody>
        </p:sp>
        <p:sp>
          <p:nvSpPr>
            <p:cNvPr id="124" name="TextBox 123">
              <a:extLst>
                <a:ext uri="{FF2B5EF4-FFF2-40B4-BE49-F238E27FC236}">
                  <a16:creationId xmlns:a16="http://schemas.microsoft.com/office/drawing/2014/main" id="{3528A54A-539D-43A2-8CC7-CDFCEC1C89E3}"/>
                </a:ext>
              </a:extLst>
            </p:cNvPr>
            <p:cNvSpPr txBox="1"/>
            <p:nvPr/>
          </p:nvSpPr>
          <p:spPr>
            <a:xfrm>
              <a:off x="5909213" y="4051209"/>
              <a:ext cx="264817" cy="276999"/>
            </a:xfrm>
            <a:prstGeom prst="rect">
              <a:avLst/>
            </a:prstGeom>
            <a:noFill/>
          </p:spPr>
          <p:txBody>
            <a:bodyPr wrap="none" rtlCol="0">
              <a:spAutoFit/>
            </a:bodyPr>
            <a:lstStyle/>
            <a:p>
              <a:pPr algn="ctr"/>
              <a:r>
                <a:rPr lang="en-US" sz="1200" dirty="0"/>
                <a:t>8</a:t>
              </a:r>
            </a:p>
          </p:txBody>
        </p:sp>
        <p:sp>
          <p:nvSpPr>
            <p:cNvPr id="125" name="TextBox 124">
              <a:extLst>
                <a:ext uri="{FF2B5EF4-FFF2-40B4-BE49-F238E27FC236}">
                  <a16:creationId xmlns:a16="http://schemas.microsoft.com/office/drawing/2014/main" id="{F4FD8A30-2B16-401C-90F5-074EDAA37DF9}"/>
                </a:ext>
              </a:extLst>
            </p:cNvPr>
            <p:cNvSpPr txBox="1"/>
            <p:nvPr/>
          </p:nvSpPr>
          <p:spPr>
            <a:xfrm>
              <a:off x="6304551" y="4051209"/>
              <a:ext cx="264817" cy="276999"/>
            </a:xfrm>
            <a:prstGeom prst="rect">
              <a:avLst/>
            </a:prstGeom>
            <a:noFill/>
          </p:spPr>
          <p:txBody>
            <a:bodyPr wrap="none" rtlCol="0">
              <a:spAutoFit/>
            </a:bodyPr>
            <a:lstStyle/>
            <a:p>
              <a:pPr algn="ctr"/>
              <a:r>
                <a:rPr lang="en-US" sz="1200" dirty="0"/>
                <a:t>9</a:t>
              </a:r>
            </a:p>
          </p:txBody>
        </p:sp>
        <p:sp>
          <p:nvSpPr>
            <p:cNvPr id="126" name="TextBox 125">
              <a:extLst>
                <a:ext uri="{FF2B5EF4-FFF2-40B4-BE49-F238E27FC236}">
                  <a16:creationId xmlns:a16="http://schemas.microsoft.com/office/drawing/2014/main" id="{0CB939E7-B768-433D-8D99-0428C36E07D6}"/>
                </a:ext>
              </a:extLst>
            </p:cNvPr>
            <p:cNvSpPr txBox="1"/>
            <p:nvPr/>
          </p:nvSpPr>
          <p:spPr>
            <a:xfrm>
              <a:off x="6654259" y="4051209"/>
              <a:ext cx="344967" cy="276999"/>
            </a:xfrm>
            <a:prstGeom prst="rect">
              <a:avLst/>
            </a:prstGeom>
            <a:noFill/>
          </p:spPr>
          <p:txBody>
            <a:bodyPr wrap="none" rtlCol="0">
              <a:spAutoFit/>
            </a:bodyPr>
            <a:lstStyle/>
            <a:p>
              <a:pPr algn="ctr"/>
              <a:r>
                <a:rPr lang="en-US" sz="1200" dirty="0"/>
                <a:t>10</a:t>
              </a:r>
            </a:p>
          </p:txBody>
        </p:sp>
        <p:sp>
          <p:nvSpPr>
            <p:cNvPr id="127" name="TextBox 126">
              <a:extLst>
                <a:ext uri="{FF2B5EF4-FFF2-40B4-BE49-F238E27FC236}">
                  <a16:creationId xmlns:a16="http://schemas.microsoft.com/office/drawing/2014/main" id="{8C02A318-0C06-45C3-A0BD-690FFA8E358F}"/>
                </a:ext>
              </a:extLst>
            </p:cNvPr>
            <p:cNvSpPr txBox="1"/>
            <p:nvPr/>
          </p:nvSpPr>
          <p:spPr>
            <a:xfrm>
              <a:off x="7050118" y="4051209"/>
              <a:ext cx="344967" cy="276999"/>
            </a:xfrm>
            <a:prstGeom prst="rect">
              <a:avLst/>
            </a:prstGeom>
            <a:noFill/>
          </p:spPr>
          <p:txBody>
            <a:bodyPr wrap="none" rtlCol="0">
              <a:spAutoFit/>
            </a:bodyPr>
            <a:lstStyle/>
            <a:p>
              <a:pPr algn="ctr"/>
              <a:r>
                <a:rPr lang="en-US" sz="1200" dirty="0"/>
                <a:t>11</a:t>
              </a:r>
            </a:p>
          </p:txBody>
        </p:sp>
        <p:sp>
          <p:nvSpPr>
            <p:cNvPr id="128" name="TextBox 127">
              <a:extLst>
                <a:ext uri="{FF2B5EF4-FFF2-40B4-BE49-F238E27FC236}">
                  <a16:creationId xmlns:a16="http://schemas.microsoft.com/office/drawing/2014/main" id="{EF5B13E2-BC59-4452-90C9-CC63C74E55B1}"/>
                </a:ext>
              </a:extLst>
            </p:cNvPr>
            <p:cNvSpPr txBox="1"/>
            <p:nvPr/>
          </p:nvSpPr>
          <p:spPr>
            <a:xfrm>
              <a:off x="7442528" y="4051209"/>
              <a:ext cx="344967" cy="276999"/>
            </a:xfrm>
            <a:prstGeom prst="rect">
              <a:avLst/>
            </a:prstGeom>
            <a:noFill/>
          </p:spPr>
          <p:txBody>
            <a:bodyPr wrap="none" rtlCol="0">
              <a:spAutoFit/>
            </a:bodyPr>
            <a:lstStyle/>
            <a:p>
              <a:pPr algn="ctr"/>
              <a:r>
                <a:rPr lang="en-US" sz="1200" dirty="0"/>
                <a:t>12</a:t>
              </a:r>
            </a:p>
          </p:txBody>
        </p:sp>
        <p:sp>
          <p:nvSpPr>
            <p:cNvPr id="129" name="TextBox 128">
              <a:extLst>
                <a:ext uri="{FF2B5EF4-FFF2-40B4-BE49-F238E27FC236}">
                  <a16:creationId xmlns:a16="http://schemas.microsoft.com/office/drawing/2014/main" id="{26DF98AD-D362-472B-8700-362ABAF59E44}"/>
                </a:ext>
              </a:extLst>
            </p:cNvPr>
            <p:cNvSpPr txBox="1"/>
            <p:nvPr/>
          </p:nvSpPr>
          <p:spPr>
            <a:xfrm>
              <a:off x="7832556" y="4051209"/>
              <a:ext cx="344967" cy="276999"/>
            </a:xfrm>
            <a:prstGeom prst="rect">
              <a:avLst/>
            </a:prstGeom>
            <a:noFill/>
          </p:spPr>
          <p:txBody>
            <a:bodyPr wrap="none" rtlCol="0">
              <a:spAutoFit/>
            </a:bodyPr>
            <a:lstStyle/>
            <a:p>
              <a:pPr algn="ctr"/>
              <a:r>
                <a:rPr lang="en-US" sz="1200" dirty="0"/>
                <a:t>13</a:t>
              </a:r>
            </a:p>
          </p:txBody>
        </p:sp>
        <p:sp>
          <p:nvSpPr>
            <p:cNvPr id="130" name="TextBox 129">
              <a:extLst>
                <a:ext uri="{FF2B5EF4-FFF2-40B4-BE49-F238E27FC236}">
                  <a16:creationId xmlns:a16="http://schemas.microsoft.com/office/drawing/2014/main" id="{1C9874AF-87F0-4B9B-848E-225432883E60}"/>
                </a:ext>
              </a:extLst>
            </p:cNvPr>
            <p:cNvSpPr txBox="1"/>
            <p:nvPr/>
          </p:nvSpPr>
          <p:spPr>
            <a:xfrm>
              <a:off x="8221792" y="4051209"/>
              <a:ext cx="344967" cy="276999"/>
            </a:xfrm>
            <a:prstGeom prst="rect">
              <a:avLst/>
            </a:prstGeom>
            <a:noFill/>
          </p:spPr>
          <p:txBody>
            <a:bodyPr wrap="none" rtlCol="0">
              <a:spAutoFit/>
            </a:bodyPr>
            <a:lstStyle/>
            <a:p>
              <a:pPr algn="ctr"/>
              <a:r>
                <a:rPr lang="en-US" sz="1200" dirty="0"/>
                <a:t>14</a:t>
              </a:r>
            </a:p>
          </p:txBody>
        </p:sp>
        <p:sp>
          <p:nvSpPr>
            <p:cNvPr id="131" name="TextBox 130">
              <a:extLst>
                <a:ext uri="{FF2B5EF4-FFF2-40B4-BE49-F238E27FC236}">
                  <a16:creationId xmlns:a16="http://schemas.microsoft.com/office/drawing/2014/main" id="{545FF252-5EAA-4A80-909E-D5766FCB83E8}"/>
                </a:ext>
              </a:extLst>
            </p:cNvPr>
            <p:cNvSpPr txBox="1"/>
            <p:nvPr/>
          </p:nvSpPr>
          <p:spPr>
            <a:xfrm>
              <a:off x="8615790" y="4051209"/>
              <a:ext cx="344967" cy="276999"/>
            </a:xfrm>
            <a:prstGeom prst="rect">
              <a:avLst/>
            </a:prstGeom>
            <a:noFill/>
          </p:spPr>
          <p:txBody>
            <a:bodyPr wrap="none" rtlCol="0">
              <a:spAutoFit/>
            </a:bodyPr>
            <a:lstStyle/>
            <a:p>
              <a:pPr algn="ctr"/>
              <a:r>
                <a:rPr lang="en-US" sz="1200" dirty="0"/>
                <a:t>15</a:t>
              </a:r>
            </a:p>
          </p:txBody>
        </p:sp>
        <p:sp>
          <p:nvSpPr>
            <p:cNvPr id="132" name="TextBox 131">
              <a:extLst>
                <a:ext uri="{FF2B5EF4-FFF2-40B4-BE49-F238E27FC236}">
                  <a16:creationId xmlns:a16="http://schemas.microsoft.com/office/drawing/2014/main" id="{D6559F37-E7F0-4238-AF1B-86693B0CA98F}"/>
                </a:ext>
              </a:extLst>
            </p:cNvPr>
            <p:cNvSpPr txBox="1"/>
            <p:nvPr/>
          </p:nvSpPr>
          <p:spPr>
            <a:xfrm>
              <a:off x="9009787" y="4051209"/>
              <a:ext cx="344967" cy="276999"/>
            </a:xfrm>
            <a:prstGeom prst="rect">
              <a:avLst/>
            </a:prstGeom>
            <a:noFill/>
          </p:spPr>
          <p:txBody>
            <a:bodyPr wrap="none" rtlCol="0">
              <a:spAutoFit/>
            </a:bodyPr>
            <a:lstStyle/>
            <a:p>
              <a:pPr algn="ctr"/>
              <a:r>
                <a:rPr lang="en-US" sz="1200" dirty="0"/>
                <a:t>16</a:t>
              </a:r>
            </a:p>
          </p:txBody>
        </p:sp>
        <p:sp>
          <p:nvSpPr>
            <p:cNvPr id="133" name="TextBox 132">
              <a:extLst>
                <a:ext uri="{FF2B5EF4-FFF2-40B4-BE49-F238E27FC236}">
                  <a16:creationId xmlns:a16="http://schemas.microsoft.com/office/drawing/2014/main" id="{E0CD171E-3EEF-47F8-8E0C-00DEFF3E69A1}"/>
                </a:ext>
              </a:extLst>
            </p:cNvPr>
            <p:cNvSpPr txBox="1"/>
            <p:nvPr/>
          </p:nvSpPr>
          <p:spPr>
            <a:xfrm>
              <a:off x="9403784" y="4051209"/>
              <a:ext cx="344967" cy="276999"/>
            </a:xfrm>
            <a:prstGeom prst="rect">
              <a:avLst/>
            </a:prstGeom>
            <a:noFill/>
          </p:spPr>
          <p:txBody>
            <a:bodyPr wrap="none" rtlCol="0">
              <a:spAutoFit/>
            </a:bodyPr>
            <a:lstStyle/>
            <a:p>
              <a:pPr algn="ctr"/>
              <a:r>
                <a:rPr lang="en-US" sz="1200" dirty="0"/>
                <a:t>17</a:t>
              </a:r>
            </a:p>
          </p:txBody>
        </p:sp>
      </p:grpSp>
      <p:sp>
        <p:nvSpPr>
          <p:cNvPr id="19" name="TextBox 18">
            <a:extLst>
              <a:ext uri="{FF2B5EF4-FFF2-40B4-BE49-F238E27FC236}">
                <a16:creationId xmlns:a16="http://schemas.microsoft.com/office/drawing/2014/main" id="{FF40461E-1365-489E-853B-79D526049E15}"/>
              </a:ext>
            </a:extLst>
          </p:cNvPr>
          <p:cNvSpPr txBox="1"/>
          <p:nvPr/>
        </p:nvSpPr>
        <p:spPr>
          <a:xfrm>
            <a:off x="4038892" y="4396967"/>
            <a:ext cx="1397883" cy="307777"/>
          </a:xfrm>
          <a:prstGeom prst="rect">
            <a:avLst/>
          </a:prstGeom>
          <a:noFill/>
        </p:spPr>
        <p:txBody>
          <a:bodyPr wrap="none" rtlCol="0">
            <a:spAutoFit/>
          </a:bodyPr>
          <a:lstStyle/>
          <a:p>
            <a:pPr algn="ctr"/>
            <a:r>
              <a:rPr lang="en-US" sz="1400" b="1" dirty="0"/>
              <a:t>Time (months)</a:t>
            </a:r>
          </a:p>
        </p:txBody>
      </p:sp>
      <p:grpSp>
        <p:nvGrpSpPr>
          <p:cNvPr id="20" name="Group 19">
            <a:extLst>
              <a:ext uri="{FF2B5EF4-FFF2-40B4-BE49-F238E27FC236}">
                <a16:creationId xmlns:a16="http://schemas.microsoft.com/office/drawing/2014/main" id="{55F18B0C-650E-4879-B555-8AD902A6CD38}"/>
              </a:ext>
            </a:extLst>
          </p:cNvPr>
          <p:cNvGrpSpPr/>
          <p:nvPr/>
        </p:nvGrpSpPr>
        <p:grpSpPr>
          <a:xfrm>
            <a:off x="726113" y="1638844"/>
            <a:ext cx="401072" cy="2517914"/>
            <a:chOff x="2051574" y="1638844"/>
            <a:chExt cx="401072" cy="2517914"/>
          </a:xfrm>
        </p:grpSpPr>
        <p:sp>
          <p:nvSpPr>
            <p:cNvPr id="109" name="TextBox 108">
              <a:extLst>
                <a:ext uri="{FF2B5EF4-FFF2-40B4-BE49-F238E27FC236}">
                  <a16:creationId xmlns:a16="http://schemas.microsoft.com/office/drawing/2014/main" id="{3E0E295B-1B8E-438F-8BCB-3CF0887E3522}"/>
                </a:ext>
              </a:extLst>
            </p:cNvPr>
            <p:cNvSpPr txBox="1"/>
            <p:nvPr/>
          </p:nvSpPr>
          <p:spPr>
            <a:xfrm>
              <a:off x="2187830" y="3879759"/>
              <a:ext cx="264816" cy="276999"/>
            </a:xfrm>
            <a:prstGeom prst="rect">
              <a:avLst/>
            </a:prstGeom>
            <a:noFill/>
          </p:spPr>
          <p:txBody>
            <a:bodyPr wrap="none" rtlCol="0">
              <a:spAutoFit/>
            </a:bodyPr>
            <a:lstStyle/>
            <a:p>
              <a:pPr algn="r"/>
              <a:r>
                <a:rPr lang="en-US" sz="1200" dirty="0"/>
                <a:t>0</a:t>
              </a:r>
            </a:p>
          </p:txBody>
        </p:sp>
        <p:sp>
          <p:nvSpPr>
            <p:cNvPr id="110" name="TextBox 109">
              <a:extLst>
                <a:ext uri="{FF2B5EF4-FFF2-40B4-BE49-F238E27FC236}">
                  <a16:creationId xmlns:a16="http://schemas.microsoft.com/office/drawing/2014/main" id="{2E14FD42-EE53-4BEC-8A19-359BB5D4C975}"/>
                </a:ext>
              </a:extLst>
            </p:cNvPr>
            <p:cNvSpPr txBox="1"/>
            <p:nvPr/>
          </p:nvSpPr>
          <p:spPr>
            <a:xfrm>
              <a:off x="2051574" y="1638844"/>
              <a:ext cx="401072" cy="276999"/>
            </a:xfrm>
            <a:prstGeom prst="rect">
              <a:avLst/>
            </a:prstGeom>
            <a:noFill/>
          </p:spPr>
          <p:txBody>
            <a:bodyPr wrap="none" rtlCol="0">
              <a:spAutoFit/>
            </a:bodyPr>
            <a:lstStyle/>
            <a:p>
              <a:pPr algn="r"/>
              <a:r>
                <a:rPr lang="en-US" sz="1200" dirty="0"/>
                <a:t>1.0</a:t>
              </a:r>
            </a:p>
          </p:txBody>
        </p:sp>
        <p:sp>
          <p:nvSpPr>
            <p:cNvPr id="111" name="TextBox 110">
              <a:extLst>
                <a:ext uri="{FF2B5EF4-FFF2-40B4-BE49-F238E27FC236}">
                  <a16:creationId xmlns:a16="http://schemas.microsoft.com/office/drawing/2014/main" id="{9E6FA1DC-DED8-4514-AF83-9EA23C97C1A3}"/>
                </a:ext>
              </a:extLst>
            </p:cNvPr>
            <p:cNvSpPr txBox="1"/>
            <p:nvPr/>
          </p:nvSpPr>
          <p:spPr>
            <a:xfrm>
              <a:off x="2051574" y="2085884"/>
              <a:ext cx="401072" cy="276999"/>
            </a:xfrm>
            <a:prstGeom prst="rect">
              <a:avLst/>
            </a:prstGeom>
            <a:noFill/>
          </p:spPr>
          <p:txBody>
            <a:bodyPr wrap="none" rtlCol="0">
              <a:spAutoFit/>
            </a:bodyPr>
            <a:lstStyle/>
            <a:p>
              <a:pPr algn="r"/>
              <a:r>
                <a:rPr lang="en-US" sz="1200" dirty="0"/>
                <a:t>0.8</a:t>
              </a:r>
            </a:p>
          </p:txBody>
        </p:sp>
        <p:sp>
          <p:nvSpPr>
            <p:cNvPr id="112" name="TextBox 111">
              <a:extLst>
                <a:ext uri="{FF2B5EF4-FFF2-40B4-BE49-F238E27FC236}">
                  <a16:creationId xmlns:a16="http://schemas.microsoft.com/office/drawing/2014/main" id="{AF32FA7A-3111-4E96-8325-EFF94E8E9055}"/>
                </a:ext>
              </a:extLst>
            </p:cNvPr>
            <p:cNvSpPr txBox="1"/>
            <p:nvPr/>
          </p:nvSpPr>
          <p:spPr>
            <a:xfrm>
              <a:off x="2051574" y="2532924"/>
              <a:ext cx="401072" cy="276999"/>
            </a:xfrm>
            <a:prstGeom prst="rect">
              <a:avLst/>
            </a:prstGeom>
            <a:noFill/>
          </p:spPr>
          <p:txBody>
            <a:bodyPr wrap="none" rtlCol="0">
              <a:spAutoFit/>
            </a:bodyPr>
            <a:lstStyle/>
            <a:p>
              <a:pPr algn="r"/>
              <a:r>
                <a:rPr lang="en-US" sz="1200" dirty="0"/>
                <a:t>0.6</a:t>
              </a:r>
            </a:p>
          </p:txBody>
        </p:sp>
        <p:sp>
          <p:nvSpPr>
            <p:cNvPr id="113" name="TextBox 112">
              <a:extLst>
                <a:ext uri="{FF2B5EF4-FFF2-40B4-BE49-F238E27FC236}">
                  <a16:creationId xmlns:a16="http://schemas.microsoft.com/office/drawing/2014/main" id="{D905BE61-5865-47FB-8825-03ACA5A5760B}"/>
                </a:ext>
              </a:extLst>
            </p:cNvPr>
            <p:cNvSpPr txBox="1"/>
            <p:nvPr/>
          </p:nvSpPr>
          <p:spPr>
            <a:xfrm>
              <a:off x="2051574" y="2981869"/>
              <a:ext cx="401072" cy="276999"/>
            </a:xfrm>
            <a:prstGeom prst="rect">
              <a:avLst/>
            </a:prstGeom>
            <a:noFill/>
          </p:spPr>
          <p:txBody>
            <a:bodyPr wrap="none" rtlCol="0">
              <a:spAutoFit/>
            </a:bodyPr>
            <a:lstStyle/>
            <a:p>
              <a:pPr algn="r"/>
              <a:r>
                <a:rPr lang="en-US" sz="1200" dirty="0"/>
                <a:t>0.4</a:t>
              </a:r>
            </a:p>
          </p:txBody>
        </p:sp>
        <p:sp>
          <p:nvSpPr>
            <p:cNvPr id="114" name="TextBox 113">
              <a:extLst>
                <a:ext uri="{FF2B5EF4-FFF2-40B4-BE49-F238E27FC236}">
                  <a16:creationId xmlns:a16="http://schemas.microsoft.com/office/drawing/2014/main" id="{04407659-0CD3-4163-AA23-26F75F83F73A}"/>
                </a:ext>
              </a:extLst>
            </p:cNvPr>
            <p:cNvSpPr txBox="1"/>
            <p:nvPr/>
          </p:nvSpPr>
          <p:spPr>
            <a:xfrm>
              <a:off x="2051574" y="3430814"/>
              <a:ext cx="401072" cy="276999"/>
            </a:xfrm>
            <a:prstGeom prst="rect">
              <a:avLst/>
            </a:prstGeom>
            <a:noFill/>
          </p:spPr>
          <p:txBody>
            <a:bodyPr wrap="none" rtlCol="0">
              <a:spAutoFit/>
            </a:bodyPr>
            <a:lstStyle/>
            <a:p>
              <a:pPr algn="r"/>
              <a:r>
                <a:rPr lang="en-US" sz="1200" dirty="0"/>
                <a:t>0.2</a:t>
              </a:r>
            </a:p>
          </p:txBody>
        </p:sp>
      </p:grpSp>
      <p:sp>
        <p:nvSpPr>
          <p:cNvPr id="21" name="TextBox 20">
            <a:extLst>
              <a:ext uri="{FF2B5EF4-FFF2-40B4-BE49-F238E27FC236}">
                <a16:creationId xmlns:a16="http://schemas.microsoft.com/office/drawing/2014/main" id="{1404FC2A-A02F-45B6-A5A4-3054FC30F4DE}"/>
              </a:ext>
            </a:extLst>
          </p:cNvPr>
          <p:cNvSpPr txBox="1"/>
          <p:nvPr/>
        </p:nvSpPr>
        <p:spPr>
          <a:xfrm rot="16200000">
            <a:off x="-533068" y="2744210"/>
            <a:ext cx="2109104" cy="307777"/>
          </a:xfrm>
          <a:prstGeom prst="rect">
            <a:avLst/>
          </a:prstGeom>
          <a:noFill/>
        </p:spPr>
        <p:txBody>
          <a:bodyPr wrap="none" rtlCol="0">
            <a:spAutoFit/>
          </a:bodyPr>
          <a:lstStyle/>
          <a:p>
            <a:pPr algn="ctr"/>
            <a:r>
              <a:rPr lang="en-US" sz="1400" b="1" dirty="0"/>
              <a:t>Proportion of </a:t>
            </a:r>
            <a:r>
              <a:rPr lang="en-US" sz="1400" b="1" dirty="0" err="1"/>
              <a:t>survival</a:t>
            </a:r>
            <a:r>
              <a:rPr lang="en-US" sz="1400" b="1" baseline="30000" dirty="0" err="1"/>
              <a:t>a</a:t>
            </a:r>
            <a:endParaRPr lang="en-US" sz="1400" b="1" baseline="30000" dirty="0"/>
          </a:p>
        </p:txBody>
      </p:sp>
      <p:sp>
        <p:nvSpPr>
          <p:cNvPr id="22" name="TextBox 21">
            <a:extLst>
              <a:ext uri="{FF2B5EF4-FFF2-40B4-BE49-F238E27FC236}">
                <a16:creationId xmlns:a16="http://schemas.microsoft.com/office/drawing/2014/main" id="{9BC25830-7BC2-437B-8F21-94CA7893B1F6}"/>
              </a:ext>
            </a:extLst>
          </p:cNvPr>
          <p:cNvSpPr txBox="1"/>
          <p:nvPr/>
        </p:nvSpPr>
        <p:spPr>
          <a:xfrm>
            <a:off x="1201957" y="3622357"/>
            <a:ext cx="1146468" cy="338554"/>
          </a:xfrm>
          <a:prstGeom prst="rect">
            <a:avLst/>
          </a:prstGeom>
          <a:noFill/>
        </p:spPr>
        <p:txBody>
          <a:bodyPr wrap="none" rtlCol="0">
            <a:spAutoFit/>
          </a:bodyPr>
          <a:lstStyle/>
          <a:p>
            <a:pPr algn="r"/>
            <a:r>
              <a:rPr lang="en-US" sz="1600" dirty="0">
                <a:solidFill>
                  <a:schemeClr val="accent2">
                    <a:lumMod val="75000"/>
                  </a:schemeClr>
                </a:solidFill>
              </a:rPr>
              <a:t>+</a:t>
            </a:r>
            <a:r>
              <a:rPr lang="en-US" sz="1600" dirty="0"/>
              <a:t> = Censor</a:t>
            </a:r>
          </a:p>
        </p:txBody>
      </p:sp>
      <p:sp>
        <p:nvSpPr>
          <p:cNvPr id="24" name="TextBox 23">
            <a:extLst>
              <a:ext uri="{FF2B5EF4-FFF2-40B4-BE49-F238E27FC236}">
                <a16:creationId xmlns:a16="http://schemas.microsoft.com/office/drawing/2014/main" id="{8214ED33-9317-486F-8722-6E915B4B15F5}"/>
              </a:ext>
            </a:extLst>
          </p:cNvPr>
          <p:cNvSpPr txBox="1"/>
          <p:nvPr/>
        </p:nvSpPr>
        <p:spPr>
          <a:xfrm>
            <a:off x="836677" y="5224689"/>
            <a:ext cx="1797722" cy="523220"/>
          </a:xfrm>
          <a:prstGeom prst="rect">
            <a:avLst/>
          </a:prstGeom>
          <a:noFill/>
        </p:spPr>
        <p:txBody>
          <a:bodyPr wrap="square" rtlCol="0">
            <a:spAutoFit/>
          </a:bodyPr>
          <a:lstStyle/>
          <a:p>
            <a:pPr algn="ctr"/>
            <a:r>
              <a:rPr lang="en-US" sz="1400" dirty="0"/>
              <a:t>No. of patients</a:t>
            </a:r>
            <a:br>
              <a:rPr lang="en-US" sz="1400" dirty="0"/>
            </a:br>
            <a:r>
              <a:rPr lang="en-US" sz="1400" dirty="0"/>
              <a:t>41</a:t>
            </a:r>
          </a:p>
        </p:txBody>
      </p:sp>
      <p:sp>
        <p:nvSpPr>
          <p:cNvPr id="25" name="TextBox 24">
            <a:extLst>
              <a:ext uri="{FF2B5EF4-FFF2-40B4-BE49-F238E27FC236}">
                <a16:creationId xmlns:a16="http://schemas.microsoft.com/office/drawing/2014/main" id="{2BB265A7-A519-491D-9121-A42B4B3D3470}"/>
              </a:ext>
            </a:extLst>
          </p:cNvPr>
          <p:cNvSpPr txBox="1"/>
          <p:nvPr/>
        </p:nvSpPr>
        <p:spPr>
          <a:xfrm>
            <a:off x="2787397" y="5224689"/>
            <a:ext cx="1325282" cy="523220"/>
          </a:xfrm>
          <a:prstGeom prst="rect">
            <a:avLst/>
          </a:prstGeom>
          <a:noFill/>
        </p:spPr>
        <p:txBody>
          <a:bodyPr wrap="square" rtlCol="0">
            <a:spAutoFit/>
          </a:bodyPr>
          <a:lstStyle/>
          <a:p>
            <a:pPr algn="ctr"/>
            <a:r>
              <a:rPr lang="en-US" sz="1400" dirty="0"/>
              <a:t>Event</a:t>
            </a:r>
            <a:br>
              <a:rPr lang="en-US" sz="1400" dirty="0"/>
            </a:br>
            <a:r>
              <a:rPr lang="en-US" sz="1400" dirty="0"/>
              <a:t>22 (53.7%)</a:t>
            </a:r>
          </a:p>
        </p:txBody>
      </p:sp>
      <p:sp>
        <p:nvSpPr>
          <p:cNvPr id="26" name="TextBox 25">
            <a:extLst>
              <a:ext uri="{FF2B5EF4-FFF2-40B4-BE49-F238E27FC236}">
                <a16:creationId xmlns:a16="http://schemas.microsoft.com/office/drawing/2014/main" id="{255FDEE6-632F-42E8-81E0-37E4185D93EE}"/>
              </a:ext>
            </a:extLst>
          </p:cNvPr>
          <p:cNvSpPr txBox="1"/>
          <p:nvPr/>
        </p:nvSpPr>
        <p:spPr>
          <a:xfrm>
            <a:off x="4258057" y="5224689"/>
            <a:ext cx="1325282" cy="523220"/>
          </a:xfrm>
          <a:prstGeom prst="rect">
            <a:avLst/>
          </a:prstGeom>
          <a:noFill/>
        </p:spPr>
        <p:txBody>
          <a:bodyPr wrap="square" rtlCol="0">
            <a:spAutoFit/>
          </a:bodyPr>
          <a:lstStyle/>
          <a:p>
            <a:pPr algn="ctr"/>
            <a:r>
              <a:rPr lang="en-US" sz="1400" dirty="0"/>
              <a:t>Censored </a:t>
            </a:r>
            <a:br>
              <a:rPr lang="en-US" sz="1400" dirty="0"/>
            </a:br>
            <a:r>
              <a:rPr lang="en-US" sz="1400" dirty="0"/>
              <a:t>19 (46.3%)</a:t>
            </a:r>
          </a:p>
        </p:txBody>
      </p:sp>
      <p:sp>
        <p:nvSpPr>
          <p:cNvPr id="27" name="TextBox 26">
            <a:extLst>
              <a:ext uri="{FF2B5EF4-FFF2-40B4-BE49-F238E27FC236}">
                <a16:creationId xmlns:a16="http://schemas.microsoft.com/office/drawing/2014/main" id="{C4C08310-FFE6-4BAA-BE51-23F03A6025FF}"/>
              </a:ext>
            </a:extLst>
          </p:cNvPr>
          <p:cNvSpPr txBox="1"/>
          <p:nvPr/>
        </p:nvSpPr>
        <p:spPr>
          <a:xfrm>
            <a:off x="5728717" y="5224689"/>
            <a:ext cx="974762" cy="523220"/>
          </a:xfrm>
          <a:prstGeom prst="rect">
            <a:avLst/>
          </a:prstGeom>
          <a:noFill/>
        </p:spPr>
        <p:txBody>
          <a:bodyPr wrap="square" rtlCol="0">
            <a:spAutoFit/>
          </a:bodyPr>
          <a:lstStyle/>
          <a:p>
            <a:pPr algn="ctr"/>
            <a:r>
              <a:rPr lang="en-US" sz="1400" dirty="0"/>
              <a:t>Median 7.6</a:t>
            </a:r>
          </a:p>
        </p:txBody>
      </p:sp>
      <p:sp>
        <p:nvSpPr>
          <p:cNvPr id="28" name="TextBox 27">
            <a:extLst>
              <a:ext uri="{FF2B5EF4-FFF2-40B4-BE49-F238E27FC236}">
                <a16:creationId xmlns:a16="http://schemas.microsoft.com/office/drawing/2014/main" id="{73431395-65DA-40A7-938B-0B7C93A0AC48}"/>
              </a:ext>
            </a:extLst>
          </p:cNvPr>
          <p:cNvSpPr txBox="1"/>
          <p:nvPr/>
        </p:nvSpPr>
        <p:spPr>
          <a:xfrm>
            <a:off x="6970777" y="5224689"/>
            <a:ext cx="1264322" cy="523220"/>
          </a:xfrm>
          <a:prstGeom prst="rect">
            <a:avLst/>
          </a:prstGeom>
          <a:noFill/>
        </p:spPr>
        <p:txBody>
          <a:bodyPr wrap="square" rtlCol="0">
            <a:spAutoFit/>
          </a:bodyPr>
          <a:lstStyle/>
          <a:p>
            <a:pPr algn="ctr"/>
            <a:r>
              <a:rPr lang="en-US" sz="1400" dirty="0"/>
              <a:t>Survival time (5.4–9.5)</a:t>
            </a:r>
          </a:p>
        </p:txBody>
      </p:sp>
      <p:sp>
        <p:nvSpPr>
          <p:cNvPr id="29" name="TextBox 28">
            <a:extLst>
              <a:ext uri="{FF2B5EF4-FFF2-40B4-BE49-F238E27FC236}">
                <a16:creationId xmlns:a16="http://schemas.microsoft.com/office/drawing/2014/main" id="{5A8F4161-760D-482F-BB18-103BAE1A5E5C}"/>
              </a:ext>
            </a:extLst>
          </p:cNvPr>
          <p:cNvSpPr txBox="1"/>
          <p:nvPr/>
        </p:nvSpPr>
        <p:spPr>
          <a:xfrm>
            <a:off x="-14089" y="4797969"/>
            <a:ext cx="1018228" cy="307777"/>
          </a:xfrm>
          <a:prstGeom prst="rect">
            <a:avLst/>
          </a:prstGeom>
          <a:noFill/>
        </p:spPr>
        <p:txBody>
          <a:bodyPr wrap="none" rtlCol="0">
            <a:spAutoFit/>
          </a:bodyPr>
          <a:lstStyle/>
          <a:p>
            <a:pPr algn="ctr"/>
            <a:r>
              <a:rPr lang="en-US" sz="1400" dirty="0"/>
              <a:t>No. at risk</a:t>
            </a:r>
          </a:p>
        </p:txBody>
      </p:sp>
      <p:grpSp>
        <p:nvGrpSpPr>
          <p:cNvPr id="30" name="Group 29">
            <a:extLst>
              <a:ext uri="{FF2B5EF4-FFF2-40B4-BE49-F238E27FC236}">
                <a16:creationId xmlns:a16="http://schemas.microsoft.com/office/drawing/2014/main" id="{6B9513CB-0300-4DE8-A130-29809A23653C}"/>
              </a:ext>
            </a:extLst>
          </p:cNvPr>
          <p:cNvGrpSpPr/>
          <p:nvPr/>
        </p:nvGrpSpPr>
        <p:grpSpPr>
          <a:xfrm>
            <a:off x="984742" y="4797969"/>
            <a:ext cx="7405194" cy="307777"/>
            <a:chOff x="2716603" y="4797969"/>
            <a:chExt cx="7405194" cy="307777"/>
          </a:xfrm>
        </p:grpSpPr>
        <p:sp>
          <p:nvSpPr>
            <p:cNvPr id="90" name="TextBox 89">
              <a:extLst>
                <a:ext uri="{FF2B5EF4-FFF2-40B4-BE49-F238E27FC236}">
                  <a16:creationId xmlns:a16="http://schemas.microsoft.com/office/drawing/2014/main" id="{78FF0B07-68FA-40AB-86D6-94F9B34F5B8F}"/>
                </a:ext>
              </a:extLst>
            </p:cNvPr>
            <p:cNvSpPr txBox="1"/>
            <p:nvPr/>
          </p:nvSpPr>
          <p:spPr>
            <a:xfrm>
              <a:off x="2716603" y="4797969"/>
              <a:ext cx="373821" cy="307777"/>
            </a:xfrm>
            <a:prstGeom prst="rect">
              <a:avLst/>
            </a:prstGeom>
            <a:noFill/>
          </p:spPr>
          <p:txBody>
            <a:bodyPr wrap="none" rtlCol="0">
              <a:spAutoFit/>
            </a:bodyPr>
            <a:lstStyle/>
            <a:p>
              <a:pPr algn="ctr"/>
              <a:r>
                <a:rPr lang="en-US" sz="1400" dirty="0"/>
                <a:t>41</a:t>
              </a:r>
            </a:p>
          </p:txBody>
        </p:sp>
        <p:sp>
          <p:nvSpPr>
            <p:cNvPr id="91" name="TextBox 90">
              <a:extLst>
                <a:ext uri="{FF2B5EF4-FFF2-40B4-BE49-F238E27FC236}">
                  <a16:creationId xmlns:a16="http://schemas.microsoft.com/office/drawing/2014/main" id="{1F517CCF-6D00-4F2C-AA84-5C2726D7B404}"/>
                </a:ext>
              </a:extLst>
            </p:cNvPr>
            <p:cNvSpPr txBox="1"/>
            <p:nvPr/>
          </p:nvSpPr>
          <p:spPr>
            <a:xfrm>
              <a:off x="9842553" y="4797969"/>
              <a:ext cx="279244" cy="307777"/>
            </a:xfrm>
            <a:prstGeom prst="rect">
              <a:avLst/>
            </a:prstGeom>
            <a:noFill/>
          </p:spPr>
          <p:txBody>
            <a:bodyPr wrap="none" rtlCol="0">
              <a:spAutoFit/>
            </a:bodyPr>
            <a:lstStyle/>
            <a:p>
              <a:pPr algn="ctr"/>
              <a:r>
                <a:rPr lang="en-US" sz="1400" dirty="0"/>
                <a:t>0</a:t>
              </a:r>
            </a:p>
          </p:txBody>
        </p:sp>
        <p:sp>
          <p:nvSpPr>
            <p:cNvPr id="92" name="TextBox 91">
              <a:extLst>
                <a:ext uri="{FF2B5EF4-FFF2-40B4-BE49-F238E27FC236}">
                  <a16:creationId xmlns:a16="http://schemas.microsoft.com/office/drawing/2014/main" id="{0A4341F5-85D7-427D-9BF8-751CAA73CB3D}"/>
                </a:ext>
              </a:extLst>
            </p:cNvPr>
            <p:cNvSpPr txBox="1"/>
            <p:nvPr/>
          </p:nvSpPr>
          <p:spPr>
            <a:xfrm>
              <a:off x="3109862" y="4797969"/>
              <a:ext cx="373821" cy="307777"/>
            </a:xfrm>
            <a:prstGeom prst="rect">
              <a:avLst/>
            </a:prstGeom>
            <a:noFill/>
          </p:spPr>
          <p:txBody>
            <a:bodyPr wrap="none" rtlCol="0">
              <a:spAutoFit/>
            </a:bodyPr>
            <a:lstStyle/>
            <a:p>
              <a:pPr algn="ctr"/>
              <a:r>
                <a:rPr lang="en-US" sz="1400" dirty="0"/>
                <a:t>39</a:t>
              </a:r>
            </a:p>
          </p:txBody>
        </p:sp>
        <p:sp>
          <p:nvSpPr>
            <p:cNvPr id="93" name="TextBox 92">
              <a:extLst>
                <a:ext uri="{FF2B5EF4-FFF2-40B4-BE49-F238E27FC236}">
                  <a16:creationId xmlns:a16="http://schemas.microsoft.com/office/drawing/2014/main" id="{188726A7-9360-48D9-B7A0-367CABD472D3}"/>
                </a:ext>
              </a:extLst>
            </p:cNvPr>
            <p:cNvSpPr txBox="1"/>
            <p:nvPr/>
          </p:nvSpPr>
          <p:spPr>
            <a:xfrm>
              <a:off x="3503121" y="4797969"/>
              <a:ext cx="373821" cy="307777"/>
            </a:xfrm>
            <a:prstGeom prst="rect">
              <a:avLst/>
            </a:prstGeom>
            <a:noFill/>
          </p:spPr>
          <p:txBody>
            <a:bodyPr wrap="none" rtlCol="0">
              <a:spAutoFit/>
            </a:bodyPr>
            <a:lstStyle/>
            <a:p>
              <a:pPr algn="ctr"/>
              <a:r>
                <a:rPr lang="en-US" sz="1400" dirty="0"/>
                <a:t>35</a:t>
              </a:r>
            </a:p>
          </p:txBody>
        </p:sp>
        <p:sp>
          <p:nvSpPr>
            <p:cNvPr id="94" name="TextBox 93">
              <a:extLst>
                <a:ext uri="{FF2B5EF4-FFF2-40B4-BE49-F238E27FC236}">
                  <a16:creationId xmlns:a16="http://schemas.microsoft.com/office/drawing/2014/main" id="{66693C52-5F51-4A85-8942-E65FAE4099E7}"/>
                </a:ext>
              </a:extLst>
            </p:cNvPr>
            <p:cNvSpPr txBox="1"/>
            <p:nvPr/>
          </p:nvSpPr>
          <p:spPr>
            <a:xfrm>
              <a:off x="3896380" y="4797969"/>
              <a:ext cx="373821" cy="307777"/>
            </a:xfrm>
            <a:prstGeom prst="rect">
              <a:avLst/>
            </a:prstGeom>
            <a:noFill/>
          </p:spPr>
          <p:txBody>
            <a:bodyPr wrap="none" rtlCol="0">
              <a:spAutoFit/>
            </a:bodyPr>
            <a:lstStyle/>
            <a:p>
              <a:pPr algn="ctr"/>
              <a:r>
                <a:rPr lang="en-US" sz="1400" dirty="0"/>
                <a:t>34</a:t>
              </a:r>
            </a:p>
          </p:txBody>
        </p:sp>
        <p:sp>
          <p:nvSpPr>
            <p:cNvPr id="95" name="TextBox 94">
              <a:extLst>
                <a:ext uri="{FF2B5EF4-FFF2-40B4-BE49-F238E27FC236}">
                  <a16:creationId xmlns:a16="http://schemas.microsoft.com/office/drawing/2014/main" id="{1436E3D3-1222-425A-93F4-75CF82161163}"/>
                </a:ext>
              </a:extLst>
            </p:cNvPr>
            <p:cNvSpPr txBox="1"/>
            <p:nvPr/>
          </p:nvSpPr>
          <p:spPr>
            <a:xfrm>
              <a:off x="4289639" y="4797969"/>
              <a:ext cx="373821" cy="307777"/>
            </a:xfrm>
            <a:prstGeom prst="rect">
              <a:avLst/>
            </a:prstGeom>
            <a:noFill/>
          </p:spPr>
          <p:txBody>
            <a:bodyPr wrap="none" rtlCol="0">
              <a:spAutoFit/>
            </a:bodyPr>
            <a:lstStyle/>
            <a:p>
              <a:pPr algn="ctr"/>
              <a:r>
                <a:rPr lang="en-US" sz="1400" dirty="0"/>
                <a:t>30</a:t>
              </a:r>
            </a:p>
          </p:txBody>
        </p:sp>
        <p:sp>
          <p:nvSpPr>
            <p:cNvPr id="96" name="TextBox 95">
              <a:extLst>
                <a:ext uri="{FF2B5EF4-FFF2-40B4-BE49-F238E27FC236}">
                  <a16:creationId xmlns:a16="http://schemas.microsoft.com/office/drawing/2014/main" id="{A0F39F07-4139-4D92-8A1D-52354098127A}"/>
                </a:ext>
              </a:extLst>
            </p:cNvPr>
            <p:cNvSpPr txBox="1"/>
            <p:nvPr/>
          </p:nvSpPr>
          <p:spPr>
            <a:xfrm>
              <a:off x="4682898" y="4797969"/>
              <a:ext cx="373821" cy="307777"/>
            </a:xfrm>
            <a:prstGeom prst="rect">
              <a:avLst/>
            </a:prstGeom>
            <a:noFill/>
          </p:spPr>
          <p:txBody>
            <a:bodyPr wrap="none" rtlCol="0">
              <a:spAutoFit/>
            </a:bodyPr>
            <a:lstStyle/>
            <a:p>
              <a:pPr algn="ctr"/>
              <a:r>
                <a:rPr lang="en-US" sz="1400" dirty="0"/>
                <a:t>25</a:t>
              </a:r>
            </a:p>
          </p:txBody>
        </p:sp>
        <p:sp>
          <p:nvSpPr>
            <p:cNvPr id="97" name="TextBox 96">
              <a:extLst>
                <a:ext uri="{FF2B5EF4-FFF2-40B4-BE49-F238E27FC236}">
                  <a16:creationId xmlns:a16="http://schemas.microsoft.com/office/drawing/2014/main" id="{3FADBB91-6D7C-4FF1-AC76-8B74D5B46E4D}"/>
                </a:ext>
              </a:extLst>
            </p:cNvPr>
            <p:cNvSpPr txBox="1"/>
            <p:nvPr/>
          </p:nvSpPr>
          <p:spPr>
            <a:xfrm>
              <a:off x="5076157" y="4797969"/>
              <a:ext cx="373821" cy="307777"/>
            </a:xfrm>
            <a:prstGeom prst="rect">
              <a:avLst/>
            </a:prstGeom>
            <a:noFill/>
          </p:spPr>
          <p:txBody>
            <a:bodyPr wrap="none" rtlCol="0">
              <a:spAutoFit/>
            </a:bodyPr>
            <a:lstStyle/>
            <a:p>
              <a:pPr algn="ctr"/>
              <a:r>
                <a:rPr lang="en-US" sz="1400" dirty="0"/>
                <a:t>19</a:t>
              </a:r>
            </a:p>
          </p:txBody>
        </p:sp>
        <p:sp>
          <p:nvSpPr>
            <p:cNvPr id="98" name="TextBox 97">
              <a:extLst>
                <a:ext uri="{FF2B5EF4-FFF2-40B4-BE49-F238E27FC236}">
                  <a16:creationId xmlns:a16="http://schemas.microsoft.com/office/drawing/2014/main" id="{370887E9-513D-4CCB-B646-FD9689922FD1}"/>
                </a:ext>
              </a:extLst>
            </p:cNvPr>
            <p:cNvSpPr txBox="1"/>
            <p:nvPr/>
          </p:nvSpPr>
          <p:spPr>
            <a:xfrm>
              <a:off x="5469416" y="4797969"/>
              <a:ext cx="373821" cy="307777"/>
            </a:xfrm>
            <a:prstGeom prst="rect">
              <a:avLst/>
            </a:prstGeom>
            <a:noFill/>
          </p:spPr>
          <p:txBody>
            <a:bodyPr wrap="none" rtlCol="0">
              <a:spAutoFit/>
            </a:bodyPr>
            <a:lstStyle/>
            <a:p>
              <a:pPr algn="ctr"/>
              <a:r>
                <a:rPr lang="en-US" sz="1400" dirty="0"/>
                <a:t>13</a:t>
              </a:r>
            </a:p>
          </p:txBody>
        </p:sp>
        <p:sp>
          <p:nvSpPr>
            <p:cNvPr id="99" name="TextBox 98">
              <a:extLst>
                <a:ext uri="{FF2B5EF4-FFF2-40B4-BE49-F238E27FC236}">
                  <a16:creationId xmlns:a16="http://schemas.microsoft.com/office/drawing/2014/main" id="{22BE8A21-1D5E-45A4-AF06-A4E727B2327C}"/>
                </a:ext>
              </a:extLst>
            </p:cNvPr>
            <p:cNvSpPr txBox="1"/>
            <p:nvPr/>
          </p:nvSpPr>
          <p:spPr>
            <a:xfrm>
              <a:off x="5862675" y="4797969"/>
              <a:ext cx="373821" cy="307777"/>
            </a:xfrm>
            <a:prstGeom prst="rect">
              <a:avLst/>
            </a:prstGeom>
            <a:noFill/>
          </p:spPr>
          <p:txBody>
            <a:bodyPr wrap="none" rtlCol="0">
              <a:spAutoFit/>
            </a:bodyPr>
            <a:lstStyle/>
            <a:p>
              <a:pPr algn="ctr"/>
              <a:r>
                <a:rPr lang="en-US" sz="1400" dirty="0"/>
                <a:t>12</a:t>
              </a:r>
            </a:p>
          </p:txBody>
        </p:sp>
        <p:sp>
          <p:nvSpPr>
            <p:cNvPr id="100" name="TextBox 99">
              <a:extLst>
                <a:ext uri="{FF2B5EF4-FFF2-40B4-BE49-F238E27FC236}">
                  <a16:creationId xmlns:a16="http://schemas.microsoft.com/office/drawing/2014/main" id="{0FE06229-2A69-4B82-8BC1-D42ED5AF3374}"/>
                </a:ext>
              </a:extLst>
            </p:cNvPr>
            <p:cNvSpPr txBox="1"/>
            <p:nvPr/>
          </p:nvSpPr>
          <p:spPr>
            <a:xfrm>
              <a:off x="6303222" y="4797969"/>
              <a:ext cx="279244" cy="307777"/>
            </a:xfrm>
            <a:prstGeom prst="rect">
              <a:avLst/>
            </a:prstGeom>
            <a:noFill/>
          </p:spPr>
          <p:txBody>
            <a:bodyPr wrap="none" rtlCol="0">
              <a:spAutoFit/>
            </a:bodyPr>
            <a:lstStyle/>
            <a:p>
              <a:pPr algn="ctr"/>
              <a:r>
                <a:rPr lang="en-US" sz="1400" dirty="0"/>
                <a:t>9</a:t>
              </a:r>
            </a:p>
          </p:txBody>
        </p:sp>
        <p:sp>
          <p:nvSpPr>
            <p:cNvPr id="101" name="TextBox 100">
              <a:extLst>
                <a:ext uri="{FF2B5EF4-FFF2-40B4-BE49-F238E27FC236}">
                  <a16:creationId xmlns:a16="http://schemas.microsoft.com/office/drawing/2014/main" id="{37348108-B3DE-40F3-9CE6-CB8B64808649}"/>
                </a:ext>
              </a:extLst>
            </p:cNvPr>
            <p:cNvSpPr txBox="1"/>
            <p:nvPr/>
          </p:nvSpPr>
          <p:spPr>
            <a:xfrm>
              <a:off x="6696481" y="4797969"/>
              <a:ext cx="279244" cy="307777"/>
            </a:xfrm>
            <a:prstGeom prst="rect">
              <a:avLst/>
            </a:prstGeom>
            <a:noFill/>
          </p:spPr>
          <p:txBody>
            <a:bodyPr wrap="none" rtlCol="0">
              <a:spAutoFit/>
            </a:bodyPr>
            <a:lstStyle/>
            <a:p>
              <a:pPr algn="ctr"/>
              <a:r>
                <a:rPr lang="en-US" sz="1400" dirty="0"/>
                <a:t>7</a:t>
              </a:r>
            </a:p>
          </p:txBody>
        </p:sp>
        <p:sp>
          <p:nvSpPr>
            <p:cNvPr id="102" name="TextBox 101">
              <a:extLst>
                <a:ext uri="{FF2B5EF4-FFF2-40B4-BE49-F238E27FC236}">
                  <a16:creationId xmlns:a16="http://schemas.microsoft.com/office/drawing/2014/main" id="{3B61E091-8666-4EA0-9673-DA83E8656108}"/>
                </a:ext>
              </a:extLst>
            </p:cNvPr>
            <p:cNvSpPr txBox="1"/>
            <p:nvPr/>
          </p:nvSpPr>
          <p:spPr>
            <a:xfrm>
              <a:off x="7089740" y="4797969"/>
              <a:ext cx="279244" cy="307777"/>
            </a:xfrm>
            <a:prstGeom prst="rect">
              <a:avLst/>
            </a:prstGeom>
            <a:noFill/>
          </p:spPr>
          <p:txBody>
            <a:bodyPr wrap="none" rtlCol="0">
              <a:spAutoFit/>
            </a:bodyPr>
            <a:lstStyle/>
            <a:p>
              <a:pPr algn="ctr"/>
              <a:r>
                <a:rPr lang="en-US" sz="1400" dirty="0"/>
                <a:t>6</a:t>
              </a:r>
            </a:p>
          </p:txBody>
        </p:sp>
        <p:sp>
          <p:nvSpPr>
            <p:cNvPr id="103" name="TextBox 102">
              <a:extLst>
                <a:ext uri="{FF2B5EF4-FFF2-40B4-BE49-F238E27FC236}">
                  <a16:creationId xmlns:a16="http://schemas.microsoft.com/office/drawing/2014/main" id="{54D01FF3-8245-47DC-8A34-9296F0BDAE94}"/>
                </a:ext>
              </a:extLst>
            </p:cNvPr>
            <p:cNvSpPr txBox="1"/>
            <p:nvPr/>
          </p:nvSpPr>
          <p:spPr>
            <a:xfrm>
              <a:off x="7482999" y="4797969"/>
              <a:ext cx="279244" cy="307777"/>
            </a:xfrm>
            <a:prstGeom prst="rect">
              <a:avLst/>
            </a:prstGeom>
            <a:noFill/>
          </p:spPr>
          <p:txBody>
            <a:bodyPr wrap="none" rtlCol="0">
              <a:spAutoFit/>
            </a:bodyPr>
            <a:lstStyle/>
            <a:p>
              <a:pPr algn="ctr"/>
              <a:r>
                <a:rPr lang="en-US" sz="1400" dirty="0"/>
                <a:t>5</a:t>
              </a:r>
            </a:p>
          </p:txBody>
        </p:sp>
        <p:sp>
          <p:nvSpPr>
            <p:cNvPr id="104" name="TextBox 103">
              <a:extLst>
                <a:ext uri="{FF2B5EF4-FFF2-40B4-BE49-F238E27FC236}">
                  <a16:creationId xmlns:a16="http://schemas.microsoft.com/office/drawing/2014/main" id="{9AD35A28-ABBC-42AD-9D7F-2B48E49AA953}"/>
                </a:ext>
              </a:extLst>
            </p:cNvPr>
            <p:cNvSpPr txBox="1"/>
            <p:nvPr/>
          </p:nvSpPr>
          <p:spPr>
            <a:xfrm>
              <a:off x="7876258" y="4797969"/>
              <a:ext cx="279244" cy="307777"/>
            </a:xfrm>
            <a:prstGeom prst="rect">
              <a:avLst/>
            </a:prstGeom>
            <a:noFill/>
          </p:spPr>
          <p:txBody>
            <a:bodyPr wrap="none" rtlCol="0">
              <a:spAutoFit/>
            </a:bodyPr>
            <a:lstStyle/>
            <a:p>
              <a:pPr algn="ctr"/>
              <a:r>
                <a:rPr lang="en-US" sz="1400" dirty="0"/>
                <a:t>4</a:t>
              </a:r>
            </a:p>
          </p:txBody>
        </p:sp>
        <p:sp>
          <p:nvSpPr>
            <p:cNvPr id="105" name="TextBox 104">
              <a:extLst>
                <a:ext uri="{FF2B5EF4-FFF2-40B4-BE49-F238E27FC236}">
                  <a16:creationId xmlns:a16="http://schemas.microsoft.com/office/drawing/2014/main" id="{8E6A8358-8C98-4220-A6D9-349EB8D2BADD}"/>
                </a:ext>
              </a:extLst>
            </p:cNvPr>
            <p:cNvSpPr txBox="1"/>
            <p:nvPr/>
          </p:nvSpPr>
          <p:spPr>
            <a:xfrm>
              <a:off x="8269517" y="4797969"/>
              <a:ext cx="279244" cy="307777"/>
            </a:xfrm>
            <a:prstGeom prst="rect">
              <a:avLst/>
            </a:prstGeom>
            <a:noFill/>
          </p:spPr>
          <p:txBody>
            <a:bodyPr wrap="none" rtlCol="0">
              <a:spAutoFit/>
            </a:bodyPr>
            <a:lstStyle/>
            <a:p>
              <a:pPr algn="ctr"/>
              <a:r>
                <a:rPr lang="en-US" sz="1400" dirty="0"/>
                <a:t>3</a:t>
              </a:r>
            </a:p>
          </p:txBody>
        </p:sp>
        <p:sp>
          <p:nvSpPr>
            <p:cNvPr id="106" name="TextBox 105">
              <a:extLst>
                <a:ext uri="{FF2B5EF4-FFF2-40B4-BE49-F238E27FC236}">
                  <a16:creationId xmlns:a16="http://schemas.microsoft.com/office/drawing/2014/main" id="{BC39CC51-C5D4-453D-97C4-040E72F333DE}"/>
                </a:ext>
              </a:extLst>
            </p:cNvPr>
            <p:cNvSpPr txBox="1"/>
            <p:nvPr/>
          </p:nvSpPr>
          <p:spPr>
            <a:xfrm>
              <a:off x="8662776" y="4797969"/>
              <a:ext cx="279244" cy="307777"/>
            </a:xfrm>
            <a:prstGeom prst="rect">
              <a:avLst/>
            </a:prstGeom>
            <a:noFill/>
          </p:spPr>
          <p:txBody>
            <a:bodyPr wrap="none" rtlCol="0">
              <a:spAutoFit/>
            </a:bodyPr>
            <a:lstStyle/>
            <a:p>
              <a:pPr algn="ctr"/>
              <a:r>
                <a:rPr lang="en-US" sz="1400" dirty="0"/>
                <a:t>2</a:t>
              </a:r>
            </a:p>
          </p:txBody>
        </p:sp>
        <p:sp>
          <p:nvSpPr>
            <p:cNvPr id="107" name="TextBox 106">
              <a:extLst>
                <a:ext uri="{FF2B5EF4-FFF2-40B4-BE49-F238E27FC236}">
                  <a16:creationId xmlns:a16="http://schemas.microsoft.com/office/drawing/2014/main" id="{A7029106-0507-4DF4-B952-71E43EBF14F9}"/>
                </a:ext>
              </a:extLst>
            </p:cNvPr>
            <p:cNvSpPr txBox="1"/>
            <p:nvPr/>
          </p:nvSpPr>
          <p:spPr>
            <a:xfrm>
              <a:off x="9056035" y="4797969"/>
              <a:ext cx="279244" cy="307777"/>
            </a:xfrm>
            <a:prstGeom prst="rect">
              <a:avLst/>
            </a:prstGeom>
            <a:noFill/>
          </p:spPr>
          <p:txBody>
            <a:bodyPr wrap="none" rtlCol="0">
              <a:spAutoFit/>
            </a:bodyPr>
            <a:lstStyle/>
            <a:p>
              <a:pPr algn="ctr"/>
              <a:r>
                <a:rPr lang="en-US" sz="1400" dirty="0"/>
                <a:t>1</a:t>
              </a:r>
            </a:p>
          </p:txBody>
        </p:sp>
        <p:sp>
          <p:nvSpPr>
            <p:cNvPr id="108" name="TextBox 107">
              <a:extLst>
                <a:ext uri="{FF2B5EF4-FFF2-40B4-BE49-F238E27FC236}">
                  <a16:creationId xmlns:a16="http://schemas.microsoft.com/office/drawing/2014/main" id="{9DA164E3-AEB1-4693-B33F-E282D747F727}"/>
                </a:ext>
              </a:extLst>
            </p:cNvPr>
            <p:cNvSpPr txBox="1"/>
            <p:nvPr/>
          </p:nvSpPr>
          <p:spPr>
            <a:xfrm>
              <a:off x="9449294" y="4797969"/>
              <a:ext cx="279244" cy="307777"/>
            </a:xfrm>
            <a:prstGeom prst="rect">
              <a:avLst/>
            </a:prstGeom>
            <a:noFill/>
          </p:spPr>
          <p:txBody>
            <a:bodyPr wrap="none" rtlCol="0">
              <a:spAutoFit/>
            </a:bodyPr>
            <a:lstStyle/>
            <a:p>
              <a:pPr algn="ctr"/>
              <a:r>
                <a:rPr lang="en-US" sz="1400"/>
                <a:t>1</a:t>
              </a:r>
              <a:endParaRPr lang="en-US" sz="1400" dirty="0"/>
            </a:p>
          </p:txBody>
        </p:sp>
      </p:grpSp>
      <p:sp>
        <p:nvSpPr>
          <p:cNvPr id="31" name="Freeform: Shape 30">
            <a:extLst>
              <a:ext uri="{FF2B5EF4-FFF2-40B4-BE49-F238E27FC236}">
                <a16:creationId xmlns:a16="http://schemas.microsoft.com/office/drawing/2014/main" id="{8A942D62-904E-453C-9A2F-80DC70C0A9B9}"/>
              </a:ext>
            </a:extLst>
          </p:cNvPr>
          <p:cNvSpPr/>
          <p:nvPr/>
        </p:nvSpPr>
        <p:spPr>
          <a:xfrm>
            <a:off x="1197077" y="1785938"/>
            <a:ext cx="6843712" cy="1643062"/>
          </a:xfrm>
          <a:custGeom>
            <a:avLst/>
            <a:gdLst>
              <a:gd name="connsiteX0" fmla="*/ 6843712 w 6843712"/>
              <a:gd name="connsiteY0" fmla="*/ 1643062 h 1643062"/>
              <a:gd name="connsiteX1" fmla="*/ 3914775 w 6843712"/>
              <a:gd name="connsiteY1" fmla="*/ 1643062 h 1643062"/>
              <a:gd name="connsiteX2" fmla="*/ 3914775 w 6843712"/>
              <a:gd name="connsiteY2" fmla="*/ 1533525 h 1643062"/>
              <a:gd name="connsiteX3" fmla="*/ 3700462 w 6843712"/>
              <a:gd name="connsiteY3" fmla="*/ 1533525 h 1643062"/>
              <a:gd name="connsiteX4" fmla="*/ 3700462 w 6843712"/>
              <a:gd name="connsiteY4" fmla="*/ 1452562 h 1643062"/>
              <a:gd name="connsiteX5" fmla="*/ 3619500 w 6843712"/>
              <a:gd name="connsiteY5" fmla="*/ 1452562 h 1643062"/>
              <a:gd name="connsiteX6" fmla="*/ 3614737 w 6843712"/>
              <a:gd name="connsiteY6" fmla="*/ 1457325 h 1643062"/>
              <a:gd name="connsiteX7" fmla="*/ 3614737 w 6843712"/>
              <a:gd name="connsiteY7" fmla="*/ 1343025 h 1643062"/>
              <a:gd name="connsiteX8" fmla="*/ 3295650 w 6843712"/>
              <a:gd name="connsiteY8" fmla="*/ 1343025 h 1643062"/>
              <a:gd name="connsiteX9" fmla="*/ 3295650 w 6843712"/>
              <a:gd name="connsiteY9" fmla="*/ 1252537 h 1643062"/>
              <a:gd name="connsiteX10" fmla="*/ 3243262 w 6843712"/>
              <a:gd name="connsiteY10" fmla="*/ 1252537 h 1643062"/>
              <a:gd name="connsiteX11" fmla="*/ 3243262 w 6843712"/>
              <a:gd name="connsiteY11" fmla="*/ 1176337 h 1643062"/>
              <a:gd name="connsiteX12" fmla="*/ 2952750 w 6843712"/>
              <a:gd name="connsiteY12" fmla="*/ 1176337 h 1643062"/>
              <a:gd name="connsiteX13" fmla="*/ 2952750 w 6843712"/>
              <a:gd name="connsiteY13" fmla="*/ 1076325 h 1643062"/>
              <a:gd name="connsiteX14" fmla="*/ 2705100 w 6843712"/>
              <a:gd name="connsiteY14" fmla="*/ 1076325 h 1643062"/>
              <a:gd name="connsiteX15" fmla="*/ 2705100 w 6843712"/>
              <a:gd name="connsiteY15" fmla="*/ 1000125 h 1643062"/>
              <a:gd name="connsiteX16" fmla="*/ 2619375 w 6843712"/>
              <a:gd name="connsiteY16" fmla="*/ 1000125 h 1643062"/>
              <a:gd name="connsiteX17" fmla="*/ 2619375 w 6843712"/>
              <a:gd name="connsiteY17" fmla="*/ 919162 h 1643062"/>
              <a:gd name="connsiteX18" fmla="*/ 2495550 w 6843712"/>
              <a:gd name="connsiteY18" fmla="*/ 919162 h 1643062"/>
              <a:gd name="connsiteX19" fmla="*/ 2495550 w 6843712"/>
              <a:gd name="connsiteY19" fmla="*/ 828675 h 1643062"/>
              <a:gd name="connsiteX20" fmla="*/ 2424112 w 6843712"/>
              <a:gd name="connsiteY20" fmla="*/ 828675 h 1643062"/>
              <a:gd name="connsiteX21" fmla="*/ 2409825 w 6843712"/>
              <a:gd name="connsiteY21" fmla="*/ 828675 h 1643062"/>
              <a:gd name="connsiteX22" fmla="*/ 2409825 w 6843712"/>
              <a:gd name="connsiteY22" fmla="*/ 762000 h 1643062"/>
              <a:gd name="connsiteX23" fmla="*/ 2090737 w 6843712"/>
              <a:gd name="connsiteY23" fmla="*/ 762000 h 1643062"/>
              <a:gd name="connsiteX24" fmla="*/ 2090737 w 6843712"/>
              <a:gd name="connsiteY24" fmla="*/ 695325 h 1643062"/>
              <a:gd name="connsiteX25" fmla="*/ 1981200 w 6843712"/>
              <a:gd name="connsiteY25" fmla="*/ 695325 h 1643062"/>
              <a:gd name="connsiteX26" fmla="*/ 1981200 w 6843712"/>
              <a:gd name="connsiteY26" fmla="*/ 561975 h 1643062"/>
              <a:gd name="connsiteX27" fmla="*/ 1947862 w 6843712"/>
              <a:gd name="connsiteY27" fmla="*/ 561975 h 1643062"/>
              <a:gd name="connsiteX28" fmla="*/ 1947862 w 6843712"/>
              <a:gd name="connsiteY28" fmla="*/ 481012 h 1643062"/>
              <a:gd name="connsiteX29" fmla="*/ 1781175 w 6843712"/>
              <a:gd name="connsiteY29" fmla="*/ 481012 h 1643062"/>
              <a:gd name="connsiteX30" fmla="*/ 1781175 w 6843712"/>
              <a:gd name="connsiteY30" fmla="*/ 414337 h 1643062"/>
              <a:gd name="connsiteX31" fmla="*/ 1738312 w 6843712"/>
              <a:gd name="connsiteY31" fmla="*/ 414337 h 1643062"/>
              <a:gd name="connsiteX32" fmla="*/ 1738312 w 6843712"/>
              <a:gd name="connsiteY32" fmla="*/ 352425 h 1643062"/>
              <a:gd name="connsiteX33" fmla="*/ 1571625 w 6843712"/>
              <a:gd name="connsiteY33" fmla="*/ 352425 h 1643062"/>
              <a:gd name="connsiteX34" fmla="*/ 1571625 w 6843712"/>
              <a:gd name="connsiteY34" fmla="*/ 280987 h 1643062"/>
              <a:gd name="connsiteX35" fmla="*/ 1524000 w 6843712"/>
              <a:gd name="connsiteY35" fmla="*/ 280987 h 1643062"/>
              <a:gd name="connsiteX36" fmla="*/ 1533525 w 6843712"/>
              <a:gd name="connsiteY36" fmla="*/ 280987 h 1643062"/>
              <a:gd name="connsiteX37" fmla="*/ 1533525 w 6843712"/>
              <a:gd name="connsiteY37" fmla="*/ 219075 h 1643062"/>
              <a:gd name="connsiteX38" fmla="*/ 995362 w 6843712"/>
              <a:gd name="connsiteY38" fmla="*/ 219075 h 1643062"/>
              <a:gd name="connsiteX39" fmla="*/ 995362 w 6843712"/>
              <a:gd name="connsiteY39" fmla="*/ 171450 h 1643062"/>
              <a:gd name="connsiteX40" fmla="*/ 719137 w 6843712"/>
              <a:gd name="connsiteY40" fmla="*/ 171450 h 1643062"/>
              <a:gd name="connsiteX41" fmla="*/ 719137 w 6843712"/>
              <a:gd name="connsiteY41" fmla="*/ 52387 h 1643062"/>
              <a:gd name="connsiteX42" fmla="*/ 214312 w 6843712"/>
              <a:gd name="connsiteY42" fmla="*/ 52387 h 1643062"/>
              <a:gd name="connsiteX43" fmla="*/ 214312 w 6843712"/>
              <a:gd name="connsiteY43" fmla="*/ 0 h 1643062"/>
              <a:gd name="connsiteX44" fmla="*/ 0 w 6843712"/>
              <a:gd name="connsiteY44" fmla="*/ 0 h 1643062"/>
              <a:gd name="connsiteX0" fmla="*/ 6843712 w 6843712"/>
              <a:gd name="connsiteY0" fmla="*/ 1643062 h 1643062"/>
              <a:gd name="connsiteX1" fmla="*/ 3914775 w 6843712"/>
              <a:gd name="connsiteY1" fmla="*/ 1643062 h 1643062"/>
              <a:gd name="connsiteX2" fmla="*/ 3914775 w 6843712"/>
              <a:gd name="connsiteY2" fmla="*/ 1533525 h 1643062"/>
              <a:gd name="connsiteX3" fmla="*/ 3700462 w 6843712"/>
              <a:gd name="connsiteY3" fmla="*/ 1533525 h 1643062"/>
              <a:gd name="connsiteX4" fmla="*/ 3700462 w 6843712"/>
              <a:gd name="connsiteY4" fmla="*/ 1452562 h 1643062"/>
              <a:gd name="connsiteX5" fmla="*/ 3619500 w 6843712"/>
              <a:gd name="connsiteY5" fmla="*/ 1452562 h 1643062"/>
              <a:gd name="connsiteX6" fmla="*/ 3614737 w 6843712"/>
              <a:gd name="connsiteY6" fmla="*/ 1343025 h 1643062"/>
              <a:gd name="connsiteX7" fmla="*/ 3295650 w 6843712"/>
              <a:gd name="connsiteY7" fmla="*/ 1343025 h 1643062"/>
              <a:gd name="connsiteX8" fmla="*/ 3295650 w 6843712"/>
              <a:gd name="connsiteY8" fmla="*/ 1252537 h 1643062"/>
              <a:gd name="connsiteX9" fmla="*/ 3243262 w 6843712"/>
              <a:gd name="connsiteY9" fmla="*/ 1252537 h 1643062"/>
              <a:gd name="connsiteX10" fmla="*/ 3243262 w 6843712"/>
              <a:gd name="connsiteY10" fmla="*/ 1176337 h 1643062"/>
              <a:gd name="connsiteX11" fmla="*/ 2952750 w 6843712"/>
              <a:gd name="connsiteY11" fmla="*/ 1176337 h 1643062"/>
              <a:gd name="connsiteX12" fmla="*/ 2952750 w 6843712"/>
              <a:gd name="connsiteY12" fmla="*/ 1076325 h 1643062"/>
              <a:gd name="connsiteX13" fmla="*/ 2705100 w 6843712"/>
              <a:gd name="connsiteY13" fmla="*/ 1076325 h 1643062"/>
              <a:gd name="connsiteX14" fmla="*/ 2705100 w 6843712"/>
              <a:gd name="connsiteY14" fmla="*/ 1000125 h 1643062"/>
              <a:gd name="connsiteX15" fmla="*/ 2619375 w 6843712"/>
              <a:gd name="connsiteY15" fmla="*/ 1000125 h 1643062"/>
              <a:gd name="connsiteX16" fmla="*/ 2619375 w 6843712"/>
              <a:gd name="connsiteY16" fmla="*/ 919162 h 1643062"/>
              <a:gd name="connsiteX17" fmla="*/ 2495550 w 6843712"/>
              <a:gd name="connsiteY17" fmla="*/ 919162 h 1643062"/>
              <a:gd name="connsiteX18" fmla="*/ 2495550 w 6843712"/>
              <a:gd name="connsiteY18" fmla="*/ 828675 h 1643062"/>
              <a:gd name="connsiteX19" fmla="*/ 2424112 w 6843712"/>
              <a:gd name="connsiteY19" fmla="*/ 828675 h 1643062"/>
              <a:gd name="connsiteX20" fmla="*/ 2409825 w 6843712"/>
              <a:gd name="connsiteY20" fmla="*/ 828675 h 1643062"/>
              <a:gd name="connsiteX21" fmla="*/ 2409825 w 6843712"/>
              <a:gd name="connsiteY21" fmla="*/ 762000 h 1643062"/>
              <a:gd name="connsiteX22" fmla="*/ 2090737 w 6843712"/>
              <a:gd name="connsiteY22" fmla="*/ 762000 h 1643062"/>
              <a:gd name="connsiteX23" fmla="*/ 2090737 w 6843712"/>
              <a:gd name="connsiteY23" fmla="*/ 695325 h 1643062"/>
              <a:gd name="connsiteX24" fmla="*/ 1981200 w 6843712"/>
              <a:gd name="connsiteY24" fmla="*/ 695325 h 1643062"/>
              <a:gd name="connsiteX25" fmla="*/ 1981200 w 6843712"/>
              <a:gd name="connsiteY25" fmla="*/ 561975 h 1643062"/>
              <a:gd name="connsiteX26" fmla="*/ 1947862 w 6843712"/>
              <a:gd name="connsiteY26" fmla="*/ 561975 h 1643062"/>
              <a:gd name="connsiteX27" fmla="*/ 1947862 w 6843712"/>
              <a:gd name="connsiteY27" fmla="*/ 481012 h 1643062"/>
              <a:gd name="connsiteX28" fmla="*/ 1781175 w 6843712"/>
              <a:gd name="connsiteY28" fmla="*/ 481012 h 1643062"/>
              <a:gd name="connsiteX29" fmla="*/ 1781175 w 6843712"/>
              <a:gd name="connsiteY29" fmla="*/ 414337 h 1643062"/>
              <a:gd name="connsiteX30" fmla="*/ 1738312 w 6843712"/>
              <a:gd name="connsiteY30" fmla="*/ 414337 h 1643062"/>
              <a:gd name="connsiteX31" fmla="*/ 1738312 w 6843712"/>
              <a:gd name="connsiteY31" fmla="*/ 352425 h 1643062"/>
              <a:gd name="connsiteX32" fmla="*/ 1571625 w 6843712"/>
              <a:gd name="connsiteY32" fmla="*/ 352425 h 1643062"/>
              <a:gd name="connsiteX33" fmla="*/ 1571625 w 6843712"/>
              <a:gd name="connsiteY33" fmla="*/ 280987 h 1643062"/>
              <a:gd name="connsiteX34" fmla="*/ 1524000 w 6843712"/>
              <a:gd name="connsiteY34" fmla="*/ 280987 h 1643062"/>
              <a:gd name="connsiteX35" fmla="*/ 1533525 w 6843712"/>
              <a:gd name="connsiteY35" fmla="*/ 280987 h 1643062"/>
              <a:gd name="connsiteX36" fmla="*/ 1533525 w 6843712"/>
              <a:gd name="connsiteY36" fmla="*/ 219075 h 1643062"/>
              <a:gd name="connsiteX37" fmla="*/ 995362 w 6843712"/>
              <a:gd name="connsiteY37" fmla="*/ 219075 h 1643062"/>
              <a:gd name="connsiteX38" fmla="*/ 995362 w 6843712"/>
              <a:gd name="connsiteY38" fmla="*/ 171450 h 1643062"/>
              <a:gd name="connsiteX39" fmla="*/ 719137 w 6843712"/>
              <a:gd name="connsiteY39" fmla="*/ 171450 h 1643062"/>
              <a:gd name="connsiteX40" fmla="*/ 719137 w 6843712"/>
              <a:gd name="connsiteY40" fmla="*/ 52387 h 1643062"/>
              <a:gd name="connsiteX41" fmla="*/ 214312 w 6843712"/>
              <a:gd name="connsiteY41" fmla="*/ 52387 h 1643062"/>
              <a:gd name="connsiteX42" fmla="*/ 214312 w 6843712"/>
              <a:gd name="connsiteY42" fmla="*/ 0 h 1643062"/>
              <a:gd name="connsiteX43" fmla="*/ 0 w 6843712"/>
              <a:gd name="connsiteY43" fmla="*/ 0 h 1643062"/>
              <a:gd name="connsiteX0" fmla="*/ 6843712 w 6843712"/>
              <a:gd name="connsiteY0" fmla="*/ 1643062 h 1643062"/>
              <a:gd name="connsiteX1" fmla="*/ 3914775 w 6843712"/>
              <a:gd name="connsiteY1" fmla="*/ 1643062 h 1643062"/>
              <a:gd name="connsiteX2" fmla="*/ 3914775 w 6843712"/>
              <a:gd name="connsiteY2" fmla="*/ 1533525 h 1643062"/>
              <a:gd name="connsiteX3" fmla="*/ 3700462 w 6843712"/>
              <a:gd name="connsiteY3" fmla="*/ 1533525 h 1643062"/>
              <a:gd name="connsiteX4" fmla="*/ 3700462 w 6843712"/>
              <a:gd name="connsiteY4" fmla="*/ 1452562 h 1643062"/>
              <a:gd name="connsiteX5" fmla="*/ 3619500 w 6843712"/>
              <a:gd name="connsiteY5" fmla="*/ 1452562 h 1643062"/>
              <a:gd name="connsiteX6" fmla="*/ 3614737 w 6843712"/>
              <a:gd name="connsiteY6" fmla="*/ 1343025 h 1643062"/>
              <a:gd name="connsiteX7" fmla="*/ 3295650 w 6843712"/>
              <a:gd name="connsiteY7" fmla="*/ 1343025 h 1643062"/>
              <a:gd name="connsiteX8" fmla="*/ 3295650 w 6843712"/>
              <a:gd name="connsiteY8" fmla="*/ 1252537 h 1643062"/>
              <a:gd name="connsiteX9" fmla="*/ 3243262 w 6843712"/>
              <a:gd name="connsiteY9" fmla="*/ 1252537 h 1643062"/>
              <a:gd name="connsiteX10" fmla="*/ 3243262 w 6843712"/>
              <a:gd name="connsiteY10" fmla="*/ 1176337 h 1643062"/>
              <a:gd name="connsiteX11" fmla="*/ 2952750 w 6843712"/>
              <a:gd name="connsiteY11" fmla="*/ 1176337 h 1643062"/>
              <a:gd name="connsiteX12" fmla="*/ 2952750 w 6843712"/>
              <a:gd name="connsiteY12" fmla="*/ 1076325 h 1643062"/>
              <a:gd name="connsiteX13" fmla="*/ 2705100 w 6843712"/>
              <a:gd name="connsiteY13" fmla="*/ 1076325 h 1643062"/>
              <a:gd name="connsiteX14" fmla="*/ 2705100 w 6843712"/>
              <a:gd name="connsiteY14" fmla="*/ 1000125 h 1643062"/>
              <a:gd name="connsiteX15" fmla="*/ 2619375 w 6843712"/>
              <a:gd name="connsiteY15" fmla="*/ 1000125 h 1643062"/>
              <a:gd name="connsiteX16" fmla="*/ 2619375 w 6843712"/>
              <a:gd name="connsiteY16" fmla="*/ 919162 h 1643062"/>
              <a:gd name="connsiteX17" fmla="*/ 2495550 w 6843712"/>
              <a:gd name="connsiteY17" fmla="*/ 919162 h 1643062"/>
              <a:gd name="connsiteX18" fmla="*/ 2495550 w 6843712"/>
              <a:gd name="connsiteY18" fmla="*/ 828675 h 1643062"/>
              <a:gd name="connsiteX19" fmla="*/ 2424112 w 6843712"/>
              <a:gd name="connsiteY19" fmla="*/ 828675 h 1643062"/>
              <a:gd name="connsiteX20" fmla="*/ 2409825 w 6843712"/>
              <a:gd name="connsiteY20" fmla="*/ 828675 h 1643062"/>
              <a:gd name="connsiteX21" fmla="*/ 2409825 w 6843712"/>
              <a:gd name="connsiteY21" fmla="*/ 762000 h 1643062"/>
              <a:gd name="connsiteX22" fmla="*/ 2090737 w 6843712"/>
              <a:gd name="connsiteY22" fmla="*/ 762000 h 1643062"/>
              <a:gd name="connsiteX23" fmla="*/ 2090737 w 6843712"/>
              <a:gd name="connsiteY23" fmla="*/ 695325 h 1643062"/>
              <a:gd name="connsiteX24" fmla="*/ 1981200 w 6843712"/>
              <a:gd name="connsiteY24" fmla="*/ 695325 h 1643062"/>
              <a:gd name="connsiteX25" fmla="*/ 1981200 w 6843712"/>
              <a:gd name="connsiteY25" fmla="*/ 561975 h 1643062"/>
              <a:gd name="connsiteX26" fmla="*/ 1947862 w 6843712"/>
              <a:gd name="connsiteY26" fmla="*/ 561975 h 1643062"/>
              <a:gd name="connsiteX27" fmla="*/ 1947862 w 6843712"/>
              <a:gd name="connsiteY27" fmla="*/ 481012 h 1643062"/>
              <a:gd name="connsiteX28" fmla="*/ 1781175 w 6843712"/>
              <a:gd name="connsiteY28" fmla="*/ 481012 h 1643062"/>
              <a:gd name="connsiteX29" fmla="*/ 1781175 w 6843712"/>
              <a:gd name="connsiteY29" fmla="*/ 414337 h 1643062"/>
              <a:gd name="connsiteX30" fmla="*/ 1738312 w 6843712"/>
              <a:gd name="connsiteY30" fmla="*/ 414337 h 1643062"/>
              <a:gd name="connsiteX31" fmla="*/ 1738312 w 6843712"/>
              <a:gd name="connsiteY31" fmla="*/ 352425 h 1643062"/>
              <a:gd name="connsiteX32" fmla="*/ 1571625 w 6843712"/>
              <a:gd name="connsiteY32" fmla="*/ 352425 h 1643062"/>
              <a:gd name="connsiteX33" fmla="*/ 1571625 w 6843712"/>
              <a:gd name="connsiteY33" fmla="*/ 280987 h 1643062"/>
              <a:gd name="connsiteX34" fmla="*/ 1524000 w 6843712"/>
              <a:gd name="connsiteY34" fmla="*/ 280987 h 1643062"/>
              <a:gd name="connsiteX35" fmla="*/ 1533525 w 6843712"/>
              <a:gd name="connsiteY35" fmla="*/ 280987 h 1643062"/>
              <a:gd name="connsiteX36" fmla="*/ 1533525 w 6843712"/>
              <a:gd name="connsiteY36" fmla="*/ 219075 h 1643062"/>
              <a:gd name="connsiteX37" fmla="*/ 995362 w 6843712"/>
              <a:gd name="connsiteY37" fmla="*/ 219075 h 1643062"/>
              <a:gd name="connsiteX38" fmla="*/ 995362 w 6843712"/>
              <a:gd name="connsiteY38" fmla="*/ 171450 h 1643062"/>
              <a:gd name="connsiteX39" fmla="*/ 719137 w 6843712"/>
              <a:gd name="connsiteY39" fmla="*/ 171450 h 1643062"/>
              <a:gd name="connsiteX40" fmla="*/ 719137 w 6843712"/>
              <a:gd name="connsiteY40" fmla="*/ 52387 h 1643062"/>
              <a:gd name="connsiteX41" fmla="*/ 214312 w 6843712"/>
              <a:gd name="connsiteY41" fmla="*/ 52387 h 1643062"/>
              <a:gd name="connsiteX42" fmla="*/ 214312 w 6843712"/>
              <a:gd name="connsiteY42" fmla="*/ 0 h 1643062"/>
              <a:gd name="connsiteX43" fmla="*/ 0 w 6843712"/>
              <a:gd name="connsiteY43" fmla="*/ 0 h 1643062"/>
              <a:gd name="connsiteX0" fmla="*/ 6843712 w 6843712"/>
              <a:gd name="connsiteY0" fmla="*/ 1643062 h 1643062"/>
              <a:gd name="connsiteX1" fmla="*/ 3914775 w 6843712"/>
              <a:gd name="connsiteY1" fmla="*/ 1643062 h 1643062"/>
              <a:gd name="connsiteX2" fmla="*/ 3914775 w 6843712"/>
              <a:gd name="connsiteY2" fmla="*/ 1533525 h 1643062"/>
              <a:gd name="connsiteX3" fmla="*/ 3700462 w 6843712"/>
              <a:gd name="connsiteY3" fmla="*/ 1533525 h 1643062"/>
              <a:gd name="connsiteX4" fmla="*/ 3700462 w 6843712"/>
              <a:gd name="connsiteY4" fmla="*/ 1452562 h 1643062"/>
              <a:gd name="connsiteX5" fmla="*/ 3619500 w 6843712"/>
              <a:gd name="connsiteY5" fmla="*/ 1452562 h 1643062"/>
              <a:gd name="connsiteX6" fmla="*/ 3617118 w 6843712"/>
              <a:gd name="connsiteY6" fmla="*/ 1343025 h 1643062"/>
              <a:gd name="connsiteX7" fmla="*/ 3295650 w 6843712"/>
              <a:gd name="connsiteY7" fmla="*/ 1343025 h 1643062"/>
              <a:gd name="connsiteX8" fmla="*/ 3295650 w 6843712"/>
              <a:gd name="connsiteY8" fmla="*/ 1252537 h 1643062"/>
              <a:gd name="connsiteX9" fmla="*/ 3243262 w 6843712"/>
              <a:gd name="connsiteY9" fmla="*/ 1252537 h 1643062"/>
              <a:gd name="connsiteX10" fmla="*/ 3243262 w 6843712"/>
              <a:gd name="connsiteY10" fmla="*/ 1176337 h 1643062"/>
              <a:gd name="connsiteX11" fmla="*/ 2952750 w 6843712"/>
              <a:gd name="connsiteY11" fmla="*/ 1176337 h 1643062"/>
              <a:gd name="connsiteX12" fmla="*/ 2952750 w 6843712"/>
              <a:gd name="connsiteY12" fmla="*/ 1076325 h 1643062"/>
              <a:gd name="connsiteX13" fmla="*/ 2705100 w 6843712"/>
              <a:gd name="connsiteY13" fmla="*/ 1076325 h 1643062"/>
              <a:gd name="connsiteX14" fmla="*/ 2705100 w 6843712"/>
              <a:gd name="connsiteY14" fmla="*/ 1000125 h 1643062"/>
              <a:gd name="connsiteX15" fmla="*/ 2619375 w 6843712"/>
              <a:gd name="connsiteY15" fmla="*/ 1000125 h 1643062"/>
              <a:gd name="connsiteX16" fmla="*/ 2619375 w 6843712"/>
              <a:gd name="connsiteY16" fmla="*/ 919162 h 1643062"/>
              <a:gd name="connsiteX17" fmla="*/ 2495550 w 6843712"/>
              <a:gd name="connsiteY17" fmla="*/ 919162 h 1643062"/>
              <a:gd name="connsiteX18" fmla="*/ 2495550 w 6843712"/>
              <a:gd name="connsiteY18" fmla="*/ 828675 h 1643062"/>
              <a:gd name="connsiteX19" fmla="*/ 2424112 w 6843712"/>
              <a:gd name="connsiteY19" fmla="*/ 828675 h 1643062"/>
              <a:gd name="connsiteX20" fmla="*/ 2409825 w 6843712"/>
              <a:gd name="connsiteY20" fmla="*/ 828675 h 1643062"/>
              <a:gd name="connsiteX21" fmla="*/ 2409825 w 6843712"/>
              <a:gd name="connsiteY21" fmla="*/ 762000 h 1643062"/>
              <a:gd name="connsiteX22" fmla="*/ 2090737 w 6843712"/>
              <a:gd name="connsiteY22" fmla="*/ 762000 h 1643062"/>
              <a:gd name="connsiteX23" fmla="*/ 2090737 w 6843712"/>
              <a:gd name="connsiteY23" fmla="*/ 695325 h 1643062"/>
              <a:gd name="connsiteX24" fmla="*/ 1981200 w 6843712"/>
              <a:gd name="connsiteY24" fmla="*/ 695325 h 1643062"/>
              <a:gd name="connsiteX25" fmla="*/ 1981200 w 6843712"/>
              <a:gd name="connsiteY25" fmla="*/ 561975 h 1643062"/>
              <a:gd name="connsiteX26" fmla="*/ 1947862 w 6843712"/>
              <a:gd name="connsiteY26" fmla="*/ 561975 h 1643062"/>
              <a:gd name="connsiteX27" fmla="*/ 1947862 w 6843712"/>
              <a:gd name="connsiteY27" fmla="*/ 481012 h 1643062"/>
              <a:gd name="connsiteX28" fmla="*/ 1781175 w 6843712"/>
              <a:gd name="connsiteY28" fmla="*/ 481012 h 1643062"/>
              <a:gd name="connsiteX29" fmla="*/ 1781175 w 6843712"/>
              <a:gd name="connsiteY29" fmla="*/ 414337 h 1643062"/>
              <a:gd name="connsiteX30" fmla="*/ 1738312 w 6843712"/>
              <a:gd name="connsiteY30" fmla="*/ 414337 h 1643062"/>
              <a:gd name="connsiteX31" fmla="*/ 1738312 w 6843712"/>
              <a:gd name="connsiteY31" fmla="*/ 352425 h 1643062"/>
              <a:gd name="connsiteX32" fmla="*/ 1571625 w 6843712"/>
              <a:gd name="connsiteY32" fmla="*/ 352425 h 1643062"/>
              <a:gd name="connsiteX33" fmla="*/ 1571625 w 6843712"/>
              <a:gd name="connsiteY33" fmla="*/ 280987 h 1643062"/>
              <a:gd name="connsiteX34" fmla="*/ 1524000 w 6843712"/>
              <a:gd name="connsiteY34" fmla="*/ 280987 h 1643062"/>
              <a:gd name="connsiteX35" fmla="*/ 1533525 w 6843712"/>
              <a:gd name="connsiteY35" fmla="*/ 280987 h 1643062"/>
              <a:gd name="connsiteX36" fmla="*/ 1533525 w 6843712"/>
              <a:gd name="connsiteY36" fmla="*/ 219075 h 1643062"/>
              <a:gd name="connsiteX37" fmla="*/ 995362 w 6843712"/>
              <a:gd name="connsiteY37" fmla="*/ 219075 h 1643062"/>
              <a:gd name="connsiteX38" fmla="*/ 995362 w 6843712"/>
              <a:gd name="connsiteY38" fmla="*/ 171450 h 1643062"/>
              <a:gd name="connsiteX39" fmla="*/ 719137 w 6843712"/>
              <a:gd name="connsiteY39" fmla="*/ 171450 h 1643062"/>
              <a:gd name="connsiteX40" fmla="*/ 719137 w 6843712"/>
              <a:gd name="connsiteY40" fmla="*/ 52387 h 1643062"/>
              <a:gd name="connsiteX41" fmla="*/ 214312 w 6843712"/>
              <a:gd name="connsiteY41" fmla="*/ 52387 h 1643062"/>
              <a:gd name="connsiteX42" fmla="*/ 214312 w 6843712"/>
              <a:gd name="connsiteY42" fmla="*/ 0 h 1643062"/>
              <a:gd name="connsiteX43" fmla="*/ 0 w 6843712"/>
              <a:gd name="connsiteY43" fmla="*/ 0 h 1643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843712" h="1643062">
                <a:moveTo>
                  <a:pt x="6843712" y="1643062"/>
                </a:moveTo>
                <a:lnTo>
                  <a:pt x="3914775" y="1643062"/>
                </a:lnTo>
                <a:lnTo>
                  <a:pt x="3914775" y="1533525"/>
                </a:lnTo>
                <a:lnTo>
                  <a:pt x="3700462" y="1533525"/>
                </a:lnTo>
                <a:lnTo>
                  <a:pt x="3700462" y="1452562"/>
                </a:lnTo>
                <a:lnTo>
                  <a:pt x="3619500" y="1452562"/>
                </a:lnTo>
                <a:lnTo>
                  <a:pt x="3617118" y="1343025"/>
                </a:lnTo>
                <a:lnTo>
                  <a:pt x="3295650" y="1343025"/>
                </a:lnTo>
                <a:lnTo>
                  <a:pt x="3295650" y="1252537"/>
                </a:lnTo>
                <a:lnTo>
                  <a:pt x="3243262" y="1252537"/>
                </a:lnTo>
                <a:lnTo>
                  <a:pt x="3243262" y="1176337"/>
                </a:lnTo>
                <a:lnTo>
                  <a:pt x="2952750" y="1176337"/>
                </a:lnTo>
                <a:lnTo>
                  <a:pt x="2952750" y="1076325"/>
                </a:lnTo>
                <a:lnTo>
                  <a:pt x="2705100" y="1076325"/>
                </a:lnTo>
                <a:lnTo>
                  <a:pt x="2705100" y="1000125"/>
                </a:lnTo>
                <a:lnTo>
                  <a:pt x="2619375" y="1000125"/>
                </a:lnTo>
                <a:lnTo>
                  <a:pt x="2619375" y="919162"/>
                </a:lnTo>
                <a:lnTo>
                  <a:pt x="2495550" y="919162"/>
                </a:lnTo>
                <a:lnTo>
                  <a:pt x="2495550" y="828675"/>
                </a:lnTo>
                <a:lnTo>
                  <a:pt x="2424112" y="828675"/>
                </a:lnTo>
                <a:lnTo>
                  <a:pt x="2409825" y="828675"/>
                </a:lnTo>
                <a:lnTo>
                  <a:pt x="2409825" y="762000"/>
                </a:lnTo>
                <a:lnTo>
                  <a:pt x="2090737" y="762000"/>
                </a:lnTo>
                <a:lnTo>
                  <a:pt x="2090737" y="695325"/>
                </a:lnTo>
                <a:lnTo>
                  <a:pt x="1981200" y="695325"/>
                </a:lnTo>
                <a:lnTo>
                  <a:pt x="1981200" y="561975"/>
                </a:lnTo>
                <a:lnTo>
                  <a:pt x="1947862" y="561975"/>
                </a:lnTo>
                <a:lnTo>
                  <a:pt x="1947862" y="481012"/>
                </a:lnTo>
                <a:lnTo>
                  <a:pt x="1781175" y="481012"/>
                </a:lnTo>
                <a:lnTo>
                  <a:pt x="1781175" y="414337"/>
                </a:lnTo>
                <a:lnTo>
                  <a:pt x="1738312" y="414337"/>
                </a:lnTo>
                <a:lnTo>
                  <a:pt x="1738312" y="352425"/>
                </a:lnTo>
                <a:lnTo>
                  <a:pt x="1571625" y="352425"/>
                </a:lnTo>
                <a:lnTo>
                  <a:pt x="1571625" y="280987"/>
                </a:lnTo>
                <a:lnTo>
                  <a:pt x="1524000" y="280987"/>
                </a:lnTo>
                <a:lnTo>
                  <a:pt x="1533525" y="280987"/>
                </a:lnTo>
                <a:lnTo>
                  <a:pt x="1533525" y="219075"/>
                </a:lnTo>
                <a:lnTo>
                  <a:pt x="995362" y="219075"/>
                </a:lnTo>
                <a:lnTo>
                  <a:pt x="995362" y="171450"/>
                </a:lnTo>
                <a:lnTo>
                  <a:pt x="719137" y="171450"/>
                </a:lnTo>
                <a:lnTo>
                  <a:pt x="719137" y="52387"/>
                </a:lnTo>
                <a:lnTo>
                  <a:pt x="214312" y="52387"/>
                </a:lnTo>
                <a:lnTo>
                  <a:pt x="214312" y="0"/>
                </a:lnTo>
                <a:lnTo>
                  <a:pt x="0" y="0"/>
                </a:lnTo>
              </a:path>
            </a:pathLst>
          </a:cu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EC8E47DB-C5A9-447A-9F45-BC2C434109F4}"/>
              </a:ext>
            </a:extLst>
          </p:cNvPr>
          <p:cNvGrpSpPr/>
          <p:nvPr/>
        </p:nvGrpSpPr>
        <p:grpSpPr>
          <a:xfrm>
            <a:off x="1141117" y="1734741"/>
            <a:ext cx="6949676" cy="1744266"/>
            <a:chOff x="2872978" y="1734741"/>
            <a:chExt cx="6949676" cy="1744266"/>
          </a:xfrm>
        </p:grpSpPr>
        <p:grpSp>
          <p:nvGrpSpPr>
            <p:cNvPr id="33" name="Group 32">
              <a:extLst>
                <a:ext uri="{FF2B5EF4-FFF2-40B4-BE49-F238E27FC236}">
                  <a16:creationId xmlns:a16="http://schemas.microsoft.com/office/drawing/2014/main" id="{AFB0ABFE-9487-4E11-A509-3C2CB5579EF2}"/>
                </a:ext>
              </a:extLst>
            </p:cNvPr>
            <p:cNvGrpSpPr/>
            <p:nvPr/>
          </p:nvGrpSpPr>
          <p:grpSpPr>
            <a:xfrm>
              <a:off x="2872978" y="1734741"/>
              <a:ext cx="91677" cy="91677"/>
              <a:chOff x="4951810" y="1662113"/>
              <a:chExt cx="300037" cy="300037"/>
            </a:xfrm>
          </p:grpSpPr>
          <p:cxnSp>
            <p:nvCxnSpPr>
              <p:cNvPr id="88" name="Straight Connector 87">
                <a:extLst>
                  <a:ext uri="{FF2B5EF4-FFF2-40B4-BE49-F238E27FC236}">
                    <a16:creationId xmlns:a16="http://schemas.microsoft.com/office/drawing/2014/main" id="{824170D5-AC3F-4D09-9B2D-CD67E647F1F6}"/>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0DADB54-60E5-4C31-8E3D-9238B470F67C}"/>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A3FEC52-FC3A-4323-8C17-6A0669687160}"/>
                </a:ext>
              </a:extLst>
            </p:cNvPr>
            <p:cNvGrpSpPr/>
            <p:nvPr/>
          </p:nvGrpSpPr>
          <p:grpSpPr>
            <a:xfrm>
              <a:off x="3520677" y="1794273"/>
              <a:ext cx="91677" cy="91677"/>
              <a:chOff x="4951810" y="1662113"/>
              <a:chExt cx="300037" cy="300037"/>
            </a:xfrm>
          </p:grpSpPr>
          <p:cxnSp>
            <p:nvCxnSpPr>
              <p:cNvPr id="86" name="Straight Connector 85">
                <a:extLst>
                  <a:ext uri="{FF2B5EF4-FFF2-40B4-BE49-F238E27FC236}">
                    <a16:creationId xmlns:a16="http://schemas.microsoft.com/office/drawing/2014/main" id="{CDE69BE2-BA13-4D5A-AE36-5879FD010BB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F59CC995-83C7-4BAE-8FC8-AD9013AAE6CA}"/>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2B17693D-90C3-4A88-921C-41721AC1AD47}"/>
                </a:ext>
              </a:extLst>
            </p:cNvPr>
            <p:cNvGrpSpPr/>
            <p:nvPr/>
          </p:nvGrpSpPr>
          <p:grpSpPr>
            <a:xfrm>
              <a:off x="3639740" y="1903811"/>
              <a:ext cx="91677" cy="91677"/>
              <a:chOff x="4951810" y="1662113"/>
              <a:chExt cx="300037" cy="300037"/>
            </a:xfrm>
          </p:grpSpPr>
          <p:cxnSp>
            <p:nvCxnSpPr>
              <p:cNvPr id="84" name="Straight Connector 83">
                <a:extLst>
                  <a:ext uri="{FF2B5EF4-FFF2-40B4-BE49-F238E27FC236}">
                    <a16:creationId xmlns:a16="http://schemas.microsoft.com/office/drawing/2014/main" id="{507FABBE-5A44-48A8-9DC6-198B3A55552B}"/>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3E3AB753-4B9B-4F42-8C44-B34221959553}"/>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5A482041-7702-437D-A43F-6F7BB87EB658}"/>
                </a:ext>
              </a:extLst>
            </p:cNvPr>
            <p:cNvGrpSpPr/>
            <p:nvPr/>
          </p:nvGrpSpPr>
          <p:grpSpPr>
            <a:xfrm>
              <a:off x="4156471" y="1960961"/>
              <a:ext cx="91677" cy="91677"/>
              <a:chOff x="4951810" y="1662113"/>
              <a:chExt cx="300037" cy="300037"/>
            </a:xfrm>
          </p:grpSpPr>
          <p:cxnSp>
            <p:nvCxnSpPr>
              <p:cNvPr id="82" name="Straight Connector 81">
                <a:extLst>
                  <a:ext uri="{FF2B5EF4-FFF2-40B4-BE49-F238E27FC236}">
                    <a16:creationId xmlns:a16="http://schemas.microsoft.com/office/drawing/2014/main" id="{010C262C-08BC-456B-B0FA-90B93B685B9D}"/>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BA95B273-6051-467A-B166-DF1B684B2235}"/>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C70DC66B-6BF7-4046-BA8D-4FCDFEC93AEE}"/>
                </a:ext>
              </a:extLst>
            </p:cNvPr>
            <p:cNvGrpSpPr/>
            <p:nvPr/>
          </p:nvGrpSpPr>
          <p:grpSpPr>
            <a:xfrm>
              <a:off x="4320777" y="1960961"/>
              <a:ext cx="91677" cy="91677"/>
              <a:chOff x="4951810" y="1662113"/>
              <a:chExt cx="300037" cy="300037"/>
            </a:xfrm>
          </p:grpSpPr>
          <p:cxnSp>
            <p:nvCxnSpPr>
              <p:cNvPr id="80" name="Straight Connector 79">
                <a:extLst>
                  <a:ext uri="{FF2B5EF4-FFF2-40B4-BE49-F238E27FC236}">
                    <a16:creationId xmlns:a16="http://schemas.microsoft.com/office/drawing/2014/main" id="{64F74A13-17C5-4CA6-A088-D1E4E8356710}"/>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6116BC49-F82C-4499-9896-DFF2FBCE571F}"/>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971C49DF-EC8D-4DBF-8E59-9CB86AD9DF3E}"/>
                </a:ext>
              </a:extLst>
            </p:cNvPr>
            <p:cNvGrpSpPr/>
            <p:nvPr/>
          </p:nvGrpSpPr>
          <p:grpSpPr>
            <a:xfrm>
              <a:off x="4418408" y="2022874"/>
              <a:ext cx="91677" cy="91677"/>
              <a:chOff x="4951810" y="1662113"/>
              <a:chExt cx="300037" cy="300037"/>
            </a:xfrm>
          </p:grpSpPr>
          <p:cxnSp>
            <p:nvCxnSpPr>
              <p:cNvPr id="78" name="Straight Connector 77">
                <a:extLst>
                  <a:ext uri="{FF2B5EF4-FFF2-40B4-BE49-F238E27FC236}">
                    <a16:creationId xmlns:a16="http://schemas.microsoft.com/office/drawing/2014/main" id="{5141C20A-15EB-47B0-A4DF-1E636936F7A3}"/>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B54450AE-7A51-4D78-816A-7F1AF0DE4704}"/>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5C0FE4C6-72E2-4B9D-B78F-BD197CED2D4A}"/>
                </a:ext>
              </a:extLst>
            </p:cNvPr>
            <p:cNvGrpSpPr/>
            <p:nvPr/>
          </p:nvGrpSpPr>
          <p:grpSpPr>
            <a:xfrm>
              <a:off x="4687489" y="2218136"/>
              <a:ext cx="91677" cy="91677"/>
              <a:chOff x="4951810" y="1662113"/>
              <a:chExt cx="300037" cy="300037"/>
            </a:xfrm>
          </p:grpSpPr>
          <p:cxnSp>
            <p:nvCxnSpPr>
              <p:cNvPr id="76" name="Straight Connector 75">
                <a:extLst>
                  <a:ext uri="{FF2B5EF4-FFF2-40B4-BE49-F238E27FC236}">
                    <a16:creationId xmlns:a16="http://schemas.microsoft.com/office/drawing/2014/main" id="{8AFA282D-D11A-44F4-9248-889EE9114FEF}"/>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FD2EB8B5-A707-4517-981F-C5E58873FA6A}"/>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D1EB4FCC-3FC0-4D65-8786-637B6BCD4C2C}"/>
                </a:ext>
              </a:extLst>
            </p:cNvPr>
            <p:cNvGrpSpPr/>
            <p:nvPr/>
          </p:nvGrpSpPr>
          <p:grpSpPr>
            <a:xfrm>
              <a:off x="4773214" y="2218136"/>
              <a:ext cx="91677" cy="91677"/>
              <a:chOff x="4951810" y="1662113"/>
              <a:chExt cx="300037" cy="300037"/>
            </a:xfrm>
          </p:grpSpPr>
          <p:cxnSp>
            <p:nvCxnSpPr>
              <p:cNvPr id="74" name="Straight Connector 73">
                <a:extLst>
                  <a:ext uri="{FF2B5EF4-FFF2-40B4-BE49-F238E27FC236}">
                    <a16:creationId xmlns:a16="http://schemas.microsoft.com/office/drawing/2014/main" id="{25EFBE14-4D84-4DCD-B632-F1E8E222C344}"/>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7DDF4A64-FC36-4077-9D3E-B5EBE0FFE3B2}"/>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1" name="Group 40">
              <a:extLst>
                <a:ext uri="{FF2B5EF4-FFF2-40B4-BE49-F238E27FC236}">
                  <a16:creationId xmlns:a16="http://schemas.microsoft.com/office/drawing/2014/main" id="{D34E5A98-1142-4E03-BB70-81B41AF63A1E}"/>
                </a:ext>
              </a:extLst>
            </p:cNvPr>
            <p:cNvGrpSpPr/>
            <p:nvPr/>
          </p:nvGrpSpPr>
          <p:grpSpPr>
            <a:xfrm>
              <a:off x="5011339" y="2503886"/>
              <a:ext cx="91677" cy="91677"/>
              <a:chOff x="4951810" y="1662113"/>
              <a:chExt cx="300037" cy="300037"/>
            </a:xfrm>
          </p:grpSpPr>
          <p:cxnSp>
            <p:nvCxnSpPr>
              <p:cNvPr id="72" name="Straight Connector 71">
                <a:extLst>
                  <a:ext uri="{FF2B5EF4-FFF2-40B4-BE49-F238E27FC236}">
                    <a16:creationId xmlns:a16="http://schemas.microsoft.com/office/drawing/2014/main" id="{451D7C4F-5ACB-4FD9-8A15-A5C12646CE49}"/>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9CD6EC8-F6C5-4776-B553-57B06FFC7ACE}"/>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88F85E30-E22F-4D35-B929-CB436EB53C41}"/>
                </a:ext>
              </a:extLst>
            </p:cNvPr>
            <p:cNvGrpSpPr/>
            <p:nvPr/>
          </p:nvGrpSpPr>
          <p:grpSpPr>
            <a:xfrm>
              <a:off x="5178027" y="2503886"/>
              <a:ext cx="91677" cy="91677"/>
              <a:chOff x="4951810" y="1662113"/>
              <a:chExt cx="300037" cy="300037"/>
            </a:xfrm>
          </p:grpSpPr>
          <p:cxnSp>
            <p:nvCxnSpPr>
              <p:cNvPr id="70" name="Straight Connector 69">
                <a:extLst>
                  <a:ext uri="{FF2B5EF4-FFF2-40B4-BE49-F238E27FC236}">
                    <a16:creationId xmlns:a16="http://schemas.microsoft.com/office/drawing/2014/main" id="{F4726AAD-E486-4F9B-8ED2-54E10B10A04A}"/>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CCD19CAE-AAE5-4CA8-A797-F92656D709BD}"/>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5C9581EA-4C4B-479F-B076-84532C097ABF}"/>
                </a:ext>
              </a:extLst>
            </p:cNvPr>
            <p:cNvGrpSpPr/>
            <p:nvPr/>
          </p:nvGrpSpPr>
          <p:grpSpPr>
            <a:xfrm>
              <a:off x="5342334" y="2577705"/>
              <a:ext cx="91677" cy="91677"/>
              <a:chOff x="4951810" y="1662113"/>
              <a:chExt cx="300037" cy="300037"/>
            </a:xfrm>
          </p:grpSpPr>
          <p:cxnSp>
            <p:nvCxnSpPr>
              <p:cNvPr id="68" name="Straight Connector 67">
                <a:extLst>
                  <a:ext uri="{FF2B5EF4-FFF2-40B4-BE49-F238E27FC236}">
                    <a16:creationId xmlns:a16="http://schemas.microsoft.com/office/drawing/2014/main" id="{8BA96669-2B09-4F99-9080-47EF0CD8C9DF}"/>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C00208F-2488-4DD8-8C15-6660A936DBDE}"/>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4" name="Group 43">
              <a:extLst>
                <a:ext uri="{FF2B5EF4-FFF2-40B4-BE49-F238E27FC236}">
                  <a16:creationId xmlns:a16="http://schemas.microsoft.com/office/drawing/2014/main" id="{FF5E1ACA-2CD3-4B11-9817-5AD31699F700}"/>
                </a:ext>
              </a:extLst>
            </p:cNvPr>
            <p:cNvGrpSpPr/>
            <p:nvPr/>
          </p:nvGrpSpPr>
          <p:grpSpPr>
            <a:xfrm>
              <a:off x="5501877" y="2742011"/>
              <a:ext cx="91677" cy="91677"/>
              <a:chOff x="4951810" y="1662113"/>
              <a:chExt cx="300037" cy="300037"/>
            </a:xfrm>
          </p:grpSpPr>
          <p:cxnSp>
            <p:nvCxnSpPr>
              <p:cNvPr id="66" name="Straight Connector 65">
                <a:extLst>
                  <a:ext uri="{FF2B5EF4-FFF2-40B4-BE49-F238E27FC236}">
                    <a16:creationId xmlns:a16="http://schemas.microsoft.com/office/drawing/2014/main" id="{2E01A0AA-D7D5-47A4-821E-ABB8626040D6}"/>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6AA6DC69-E279-4804-B17C-74EB9D88AD0A}"/>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CFE73687-509C-4ED7-B274-0DA671B17B5E}"/>
                </a:ext>
              </a:extLst>
            </p:cNvPr>
            <p:cNvGrpSpPr/>
            <p:nvPr/>
          </p:nvGrpSpPr>
          <p:grpSpPr>
            <a:xfrm>
              <a:off x="6232921" y="3092055"/>
              <a:ext cx="91677" cy="91677"/>
              <a:chOff x="4951810" y="1662113"/>
              <a:chExt cx="300037" cy="300037"/>
            </a:xfrm>
          </p:grpSpPr>
          <p:cxnSp>
            <p:nvCxnSpPr>
              <p:cNvPr id="64" name="Straight Connector 63">
                <a:extLst>
                  <a:ext uri="{FF2B5EF4-FFF2-40B4-BE49-F238E27FC236}">
                    <a16:creationId xmlns:a16="http://schemas.microsoft.com/office/drawing/2014/main" id="{F2AB094B-9AC8-4FB6-85FF-7EAF21A27CCD}"/>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795F17D-A486-4213-8559-F9787B0059E5}"/>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7F488F5E-3763-4691-B942-3B0CE6699428}"/>
                </a:ext>
              </a:extLst>
            </p:cNvPr>
            <p:cNvGrpSpPr/>
            <p:nvPr/>
          </p:nvGrpSpPr>
          <p:grpSpPr>
            <a:xfrm>
              <a:off x="7366396" y="3387330"/>
              <a:ext cx="91677" cy="91677"/>
              <a:chOff x="4951810" y="1662113"/>
              <a:chExt cx="300037" cy="300037"/>
            </a:xfrm>
          </p:grpSpPr>
          <p:cxnSp>
            <p:nvCxnSpPr>
              <p:cNvPr id="62" name="Straight Connector 61">
                <a:extLst>
                  <a:ext uri="{FF2B5EF4-FFF2-40B4-BE49-F238E27FC236}">
                    <a16:creationId xmlns:a16="http://schemas.microsoft.com/office/drawing/2014/main" id="{682A79B5-B994-47DD-9875-4DA4DCC5F8A3}"/>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3A4D1DD1-F29B-45F5-8966-6FEECE37C640}"/>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26AA9905-3376-4E66-AA9D-4D8B1E3BC4A5}"/>
                </a:ext>
              </a:extLst>
            </p:cNvPr>
            <p:cNvGrpSpPr/>
            <p:nvPr/>
          </p:nvGrpSpPr>
          <p:grpSpPr>
            <a:xfrm>
              <a:off x="7587853" y="3387330"/>
              <a:ext cx="91677" cy="91677"/>
              <a:chOff x="4951810" y="1662113"/>
              <a:chExt cx="300037" cy="300037"/>
            </a:xfrm>
          </p:grpSpPr>
          <p:cxnSp>
            <p:nvCxnSpPr>
              <p:cNvPr id="60" name="Straight Connector 59">
                <a:extLst>
                  <a:ext uri="{FF2B5EF4-FFF2-40B4-BE49-F238E27FC236}">
                    <a16:creationId xmlns:a16="http://schemas.microsoft.com/office/drawing/2014/main" id="{BAC6DF5B-4268-4214-A26D-51D046D46685}"/>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0E1441E-5DE3-4AD9-8B08-B1CF1C41046F}"/>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26331BCD-9D3B-486B-9BF1-2567FBF8D159}"/>
                </a:ext>
              </a:extLst>
            </p:cNvPr>
            <p:cNvGrpSpPr/>
            <p:nvPr/>
          </p:nvGrpSpPr>
          <p:grpSpPr>
            <a:xfrm>
              <a:off x="8116491" y="3387330"/>
              <a:ext cx="91677" cy="91677"/>
              <a:chOff x="4951810" y="1662113"/>
              <a:chExt cx="300037" cy="300037"/>
            </a:xfrm>
          </p:grpSpPr>
          <p:cxnSp>
            <p:nvCxnSpPr>
              <p:cNvPr id="58" name="Straight Connector 57">
                <a:extLst>
                  <a:ext uri="{FF2B5EF4-FFF2-40B4-BE49-F238E27FC236}">
                    <a16:creationId xmlns:a16="http://schemas.microsoft.com/office/drawing/2014/main" id="{0CE15900-B4C8-495B-91E2-54B532FA1A62}"/>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29DD0EA-893B-4A11-892A-CDB5B0B2F525}"/>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9" name="Group 48">
              <a:extLst>
                <a:ext uri="{FF2B5EF4-FFF2-40B4-BE49-F238E27FC236}">
                  <a16:creationId xmlns:a16="http://schemas.microsoft.com/office/drawing/2014/main" id="{201BB01B-7763-45AD-A21C-E91862FDD6A9}"/>
                </a:ext>
              </a:extLst>
            </p:cNvPr>
            <p:cNvGrpSpPr/>
            <p:nvPr/>
          </p:nvGrpSpPr>
          <p:grpSpPr>
            <a:xfrm>
              <a:off x="8397478" y="3387330"/>
              <a:ext cx="91677" cy="91677"/>
              <a:chOff x="4951810" y="1662113"/>
              <a:chExt cx="300037" cy="300037"/>
            </a:xfrm>
          </p:grpSpPr>
          <p:cxnSp>
            <p:nvCxnSpPr>
              <p:cNvPr id="56" name="Straight Connector 55">
                <a:extLst>
                  <a:ext uri="{FF2B5EF4-FFF2-40B4-BE49-F238E27FC236}">
                    <a16:creationId xmlns:a16="http://schemas.microsoft.com/office/drawing/2014/main" id="{8B53B83D-5E59-4048-AE53-81C594B054C7}"/>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3947B3DE-0670-456C-8AD4-EF68566EFEC4}"/>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0" name="Group 49">
              <a:extLst>
                <a:ext uri="{FF2B5EF4-FFF2-40B4-BE49-F238E27FC236}">
                  <a16:creationId xmlns:a16="http://schemas.microsoft.com/office/drawing/2014/main" id="{66333B2D-3711-4F00-A9F5-EC9757DED55A}"/>
                </a:ext>
              </a:extLst>
            </p:cNvPr>
            <p:cNvGrpSpPr/>
            <p:nvPr/>
          </p:nvGrpSpPr>
          <p:grpSpPr>
            <a:xfrm>
              <a:off x="9138046" y="3387330"/>
              <a:ext cx="91677" cy="91677"/>
              <a:chOff x="4951810" y="1662113"/>
              <a:chExt cx="300037" cy="300037"/>
            </a:xfrm>
          </p:grpSpPr>
          <p:cxnSp>
            <p:nvCxnSpPr>
              <p:cNvPr id="54" name="Straight Connector 53">
                <a:extLst>
                  <a:ext uri="{FF2B5EF4-FFF2-40B4-BE49-F238E27FC236}">
                    <a16:creationId xmlns:a16="http://schemas.microsoft.com/office/drawing/2014/main" id="{CAAC179A-00C6-40FB-B04C-D2A42169800B}"/>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6444DB6-6807-4EB6-BDEC-87E58649F8BA}"/>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1" name="Group 50">
              <a:extLst>
                <a:ext uri="{FF2B5EF4-FFF2-40B4-BE49-F238E27FC236}">
                  <a16:creationId xmlns:a16="http://schemas.microsoft.com/office/drawing/2014/main" id="{A640B295-D37A-4A15-9695-2A2167430B21}"/>
                </a:ext>
              </a:extLst>
            </p:cNvPr>
            <p:cNvGrpSpPr/>
            <p:nvPr/>
          </p:nvGrpSpPr>
          <p:grpSpPr>
            <a:xfrm>
              <a:off x="9730977" y="3387330"/>
              <a:ext cx="91677" cy="91677"/>
              <a:chOff x="4951810" y="1662113"/>
              <a:chExt cx="300037" cy="300037"/>
            </a:xfrm>
          </p:grpSpPr>
          <p:cxnSp>
            <p:nvCxnSpPr>
              <p:cNvPr id="52" name="Straight Connector 51">
                <a:extLst>
                  <a:ext uri="{FF2B5EF4-FFF2-40B4-BE49-F238E27FC236}">
                    <a16:creationId xmlns:a16="http://schemas.microsoft.com/office/drawing/2014/main" id="{6CF44167-EC5E-4BF7-B871-BAE20B5F5E0C}"/>
                  </a:ext>
                </a:extLst>
              </p:cNvPr>
              <p:cNvCxnSpPr>
                <a:cxnSpLocks/>
              </p:cNvCxnSpPr>
              <p:nvPr/>
            </p:nvCxnSpPr>
            <p:spPr>
              <a:xfrm>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0B0178F-70D1-45A4-96B5-642487A4A8C7}"/>
                  </a:ext>
                </a:extLst>
              </p:cNvPr>
              <p:cNvCxnSpPr>
                <a:cxnSpLocks/>
              </p:cNvCxnSpPr>
              <p:nvPr/>
            </p:nvCxnSpPr>
            <p:spPr>
              <a:xfrm rot="5400000">
                <a:off x="5101829" y="1662113"/>
                <a:ext cx="0" cy="300037"/>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sp>
        <p:nvSpPr>
          <p:cNvPr id="165" name="TextBox 164">
            <a:extLst>
              <a:ext uri="{FF2B5EF4-FFF2-40B4-BE49-F238E27FC236}">
                <a16:creationId xmlns:a16="http://schemas.microsoft.com/office/drawing/2014/main" id="{B728FC25-9B4D-47B3-821A-2406F0273352}"/>
              </a:ext>
            </a:extLst>
          </p:cNvPr>
          <p:cNvSpPr txBox="1"/>
          <p:nvPr/>
        </p:nvSpPr>
        <p:spPr>
          <a:xfrm>
            <a:off x="8667753" y="4006038"/>
            <a:ext cx="3448122" cy="338554"/>
          </a:xfrm>
          <a:prstGeom prst="rect">
            <a:avLst/>
          </a:prstGeom>
          <a:solidFill>
            <a:srgbClr val="C0F2FB"/>
          </a:solidFill>
        </p:spPr>
        <p:txBody>
          <a:bodyPr wrap="square" rtlCol="0">
            <a:spAutoFit/>
          </a:bodyPr>
          <a:lstStyle/>
          <a:p>
            <a:pPr algn="ctr"/>
            <a:r>
              <a:rPr lang="en-US" sz="1600" dirty="0"/>
              <a:t>Data are not mature yet</a:t>
            </a:r>
          </a:p>
        </p:txBody>
      </p:sp>
      <p:sp>
        <p:nvSpPr>
          <p:cNvPr id="2" name="Footer Placeholder 1">
            <a:extLst>
              <a:ext uri="{FF2B5EF4-FFF2-40B4-BE49-F238E27FC236}">
                <a16:creationId xmlns:a16="http://schemas.microsoft.com/office/drawing/2014/main" id="{06E14F0C-D96E-D5EE-F706-7B0A50887095}"/>
              </a:ext>
            </a:extLst>
          </p:cNvPr>
          <p:cNvSpPr>
            <a:spLocks noGrp="1"/>
          </p:cNvSpPr>
          <p:nvPr>
            <p:ph type="ftr" sz="quarter" idx="3"/>
          </p:nvPr>
        </p:nvSpPr>
        <p:spPr/>
        <p:txBody>
          <a:bodyPr/>
          <a:lstStyle/>
          <a:p>
            <a:r>
              <a:rPr lang="en-US" baseline="30000" dirty="0" err="1"/>
              <a:t>a</a:t>
            </a:r>
            <a:r>
              <a:rPr lang="en-US" dirty="0" err="1"/>
              <a:t>Data</a:t>
            </a:r>
            <a:r>
              <a:rPr lang="en-US" dirty="0"/>
              <a:t> cutoff: September 16, 2022.</a:t>
            </a:r>
          </a:p>
          <a:p>
            <a:r>
              <a:rPr lang="en-US" sz="1200" dirty="0"/>
              <a:t>Richardson PG, et al. ASH 2022. Abstract #568.</a:t>
            </a:r>
          </a:p>
        </p:txBody>
      </p:sp>
    </p:spTree>
    <p:custDataLst>
      <p:tags r:id="rId1"/>
    </p:custDataLst>
    <p:extLst>
      <p:ext uri="{BB962C8B-B14F-4D97-AF65-F5344CB8AC3E}">
        <p14:creationId xmlns:p14="http://schemas.microsoft.com/office/powerpoint/2010/main" val="278455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p:txBody>
          <a:bodyPr>
            <a:normAutofit/>
          </a:bodyPr>
          <a:lstStyle/>
          <a:p>
            <a:r>
              <a:rPr lang="en-US" dirty="0">
                <a:solidFill>
                  <a:schemeClr val="tx2"/>
                </a:solidFill>
              </a:rPr>
              <a:t>Pharmacodynamics Summary</a:t>
            </a:r>
            <a:endParaRPr lang="en-US" b="1" dirty="0">
              <a:solidFill>
                <a:schemeClr val="tx2"/>
              </a:solidFill>
            </a:endParaRPr>
          </a:p>
        </p:txBody>
      </p:sp>
      <p:sp>
        <p:nvSpPr>
          <p:cNvPr id="31" name="TextBox 30">
            <a:extLst>
              <a:ext uri="{FF2B5EF4-FFF2-40B4-BE49-F238E27FC236}">
                <a16:creationId xmlns:a16="http://schemas.microsoft.com/office/drawing/2014/main" id="{9F3AF95D-1BB8-4805-A934-4DAEC7CA460F}"/>
              </a:ext>
            </a:extLst>
          </p:cNvPr>
          <p:cNvSpPr txBox="1"/>
          <p:nvPr/>
        </p:nvSpPr>
        <p:spPr>
          <a:xfrm>
            <a:off x="190500" y="5998975"/>
            <a:ext cx="11811000" cy="353943"/>
          </a:xfrm>
          <a:prstGeom prst="rect">
            <a:avLst/>
          </a:prstGeom>
          <a:solidFill>
            <a:srgbClr val="C0F2FB"/>
          </a:solidFill>
        </p:spPr>
        <p:txBody>
          <a:bodyPr wrap="square" rtlCol="0">
            <a:spAutoFit/>
          </a:bodyPr>
          <a:lstStyle/>
          <a:p>
            <a:pPr algn="ctr"/>
            <a:r>
              <a:rPr lang="en-US" sz="1700" dirty="0">
                <a:solidFill>
                  <a:srgbClr val="595454"/>
                </a:solidFill>
              </a:rPr>
              <a:t>MEZI is pharmacodynamically active in patients who were refractory to POM or had received POM in the last regimen</a:t>
            </a:r>
          </a:p>
        </p:txBody>
      </p:sp>
      <p:grpSp>
        <p:nvGrpSpPr>
          <p:cNvPr id="34" name="Group 33">
            <a:extLst>
              <a:ext uri="{FF2B5EF4-FFF2-40B4-BE49-F238E27FC236}">
                <a16:creationId xmlns:a16="http://schemas.microsoft.com/office/drawing/2014/main" id="{EA583421-3838-42C9-BC26-0015C8D40608}"/>
              </a:ext>
            </a:extLst>
          </p:cNvPr>
          <p:cNvGrpSpPr/>
          <p:nvPr/>
        </p:nvGrpSpPr>
        <p:grpSpPr>
          <a:xfrm>
            <a:off x="4236245" y="2252662"/>
            <a:ext cx="259556" cy="2381252"/>
            <a:chOff x="4574381" y="2589159"/>
            <a:chExt cx="681038" cy="1641055"/>
          </a:xfrm>
          <a:solidFill>
            <a:schemeClr val="accent2">
              <a:lumMod val="75000"/>
            </a:schemeClr>
          </a:solidFill>
        </p:grpSpPr>
        <p:cxnSp>
          <p:nvCxnSpPr>
            <p:cNvPr id="35" name="Straight Connector 34">
              <a:extLst>
                <a:ext uri="{FF2B5EF4-FFF2-40B4-BE49-F238E27FC236}">
                  <a16:creationId xmlns:a16="http://schemas.microsoft.com/office/drawing/2014/main" id="{E3686DF8-40D8-4889-B71E-611F1AB67FCC}"/>
                </a:ext>
              </a:extLst>
            </p:cNvPr>
            <p:cNvCxnSpPr>
              <a:cxnSpLocks/>
            </p:cNvCxnSpPr>
            <p:nvPr/>
          </p:nvCxnSpPr>
          <p:spPr>
            <a:xfrm>
              <a:off x="4914900" y="2590801"/>
              <a:ext cx="0" cy="1639413"/>
            </a:xfrm>
            <a:prstGeom prst="line">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A87DA07-EF6A-4217-9CBF-75DDCE2C591A}"/>
                </a:ext>
              </a:extLst>
            </p:cNvPr>
            <p:cNvCxnSpPr>
              <a:cxnSpLocks/>
            </p:cNvCxnSpPr>
            <p:nvPr/>
          </p:nvCxnSpPr>
          <p:spPr>
            <a:xfrm rot="16200000" flipV="1">
              <a:off x="4914900" y="2248640"/>
              <a:ext cx="0" cy="681038"/>
            </a:xfrm>
            <a:prstGeom prst="line">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B529057-3850-4D07-B624-F9AE84B1D733}"/>
                </a:ext>
              </a:extLst>
            </p:cNvPr>
            <p:cNvCxnSpPr>
              <a:cxnSpLocks/>
            </p:cNvCxnSpPr>
            <p:nvPr/>
          </p:nvCxnSpPr>
          <p:spPr>
            <a:xfrm rot="16200000" flipV="1">
              <a:off x="4914900" y="3884771"/>
              <a:ext cx="0" cy="681038"/>
            </a:xfrm>
            <a:prstGeom prst="line">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03F63CEF-E541-4858-BE02-96EE2A23ABF8}"/>
              </a:ext>
            </a:extLst>
          </p:cNvPr>
          <p:cNvGrpSpPr/>
          <p:nvPr/>
        </p:nvGrpSpPr>
        <p:grpSpPr>
          <a:xfrm>
            <a:off x="4945858" y="2355058"/>
            <a:ext cx="259556" cy="2242894"/>
            <a:chOff x="4574381" y="2589008"/>
            <a:chExt cx="681038" cy="1688072"/>
          </a:xfrm>
          <a:solidFill>
            <a:schemeClr val="accent2">
              <a:lumMod val="75000"/>
            </a:schemeClr>
          </a:solidFill>
        </p:grpSpPr>
        <p:cxnSp>
          <p:nvCxnSpPr>
            <p:cNvPr id="39" name="Straight Connector 38">
              <a:extLst>
                <a:ext uri="{FF2B5EF4-FFF2-40B4-BE49-F238E27FC236}">
                  <a16:creationId xmlns:a16="http://schemas.microsoft.com/office/drawing/2014/main" id="{74D00491-0351-4F05-A2E5-8713E9586589}"/>
                </a:ext>
              </a:extLst>
            </p:cNvPr>
            <p:cNvCxnSpPr>
              <a:cxnSpLocks/>
            </p:cNvCxnSpPr>
            <p:nvPr/>
          </p:nvCxnSpPr>
          <p:spPr>
            <a:xfrm>
              <a:off x="4914900" y="2595606"/>
              <a:ext cx="0" cy="1677889"/>
            </a:xfrm>
            <a:prstGeom prst="line">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1882520-022F-4752-B90F-2B92A3A9799B}"/>
                </a:ext>
              </a:extLst>
            </p:cNvPr>
            <p:cNvCxnSpPr>
              <a:cxnSpLocks/>
            </p:cNvCxnSpPr>
            <p:nvPr/>
          </p:nvCxnSpPr>
          <p:spPr>
            <a:xfrm rot="16200000" flipV="1">
              <a:off x="4914900" y="2248489"/>
              <a:ext cx="0" cy="681038"/>
            </a:xfrm>
            <a:prstGeom prst="line">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94DEF4C2-9C05-4A9C-A0CD-8E57527D1717}"/>
                </a:ext>
              </a:extLst>
            </p:cNvPr>
            <p:cNvCxnSpPr>
              <a:cxnSpLocks/>
            </p:cNvCxnSpPr>
            <p:nvPr/>
          </p:nvCxnSpPr>
          <p:spPr>
            <a:xfrm rot="16200000" flipV="1">
              <a:off x="4914900" y="3936561"/>
              <a:ext cx="0" cy="681038"/>
            </a:xfrm>
            <a:prstGeom prst="line">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42" name="TextBox 41">
            <a:extLst>
              <a:ext uri="{FF2B5EF4-FFF2-40B4-BE49-F238E27FC236}">
                <a16:creationId xmlns:a16="http://schemas.microsoft.com/office/drawing/2014/main" id="{A8D09CA7-405B-43A0-87D3-081D4239EACE}"/>
              </a:ext>
            </a:extLst>
          </p:cNvPr>
          <p:cNvSpPr txBox="1"/>
          <p:nvPr/>
        </p:nvSpPr>
        <p:spPr>
          <a:xfrm rot="16200000">
            <a:off x="-190302" y="2497276"/>
            <a:ext cx="1477950" cy="338554"/>
          </a:xfrm>
          <a:prstGeom prst="rect">
            <a:avLst/>
          </a:prstGeom>
          <a:noFill/>
        </p:spPr>
        <p:txBody>
          <a:bodyPr wrap="square" rtlCol="0">
            <a:spAutoFit/>
          </a:bodyPr>
          <a:lstStyle/>
          <a:p>
            <a:pPr algn="ctr"/>
            <a:r>
              <a:rPr lang="en-US" sz="1600" dirty="0">
                <a:latin typeface="+mj-lt"/>
                <a:cs typeface="Arial" panose="020B0604020202020204" pitchFamily="34" charset="0"/>
              </a:rPr>
              <a:t>Screen</a:t>
            </a:r>
          </a:p>
        </p:txBody>
      </p:sp>
      <p:sp>
        <p:nvSpPr>
          <p:cNvPr id="43" name="TextBox 42">
            <a:extLst>
              <a:ext uri="{FF2B5EF4-FFF2-40B4-BE49-F238E27FC236}">
                <a16:creationId xmlns:a16="http://schemas.microsoft.com/office/drawing/2014/main" id="{6D8FAC98-8FE3-41DD-9662-8ACA9D000F50}"/>
              </a:ext>
            </a:extLst>
          </p:cNvPr>
          <p:cNvSpPr txBox="1"/>
          <p:nvPr/>
        </p:nvSpPr>
        <p:spPr>
          <a:xfrm rot="16200000">
            <a:off x="-190303" y="4125612"/>
            <a:ext cx="1477951" cy="338554"/>
          </a:xfrm>
          <a:prstGeom prst="rect">
            <a:avLst/>
          </a:prstGeom>
          <a:noFill/>
        </p:spPr>
        <p:txBody>
          <a:bodyPr wrap="square" rtlCol="0">
            <a:spAutoFit/>
          </a:bodyPr>
          <a:lstStyle/>
          <a:p>
            <a:pPr algn="ctr"/>
            <a:r>
              <a:rPr lang="en-US" sz="1600" dirty="0">
                <a:latin typeface="+mj-lt"/>
                <a:cs typeface="Arial" panose="020B0604020202020204" pitchFamily="34" charset="0"/>
              </a:rPr>
              <a:t>C1D8</a:t>
            </a:r>
          </a:p>
        </p:txBody>
      </p:sp>
      <p:pic>
        <p:nvPicPr>
          <p:cNvPr id="44" name="Picture 43">
            <a:extLst>
              <a:ext uri="{FF2B5EF4-FFF2-40B4-BE49-F238E27FC236}">
                <a16:creationId xmlns:a16="http://schemas.microsoft.com/office/drawing/2014/main" id="{084729C2-B036-4253-87AB-53460F458F15}"/>
              </a:ext>
            </a:extLst>
          </p:cNvPr>
          <p:cNvPicPr>
            <a:picLocks noChangeAspect="1"/>
          </p:cNvPicPr>
          <p:nvPr/>
        </p:nvPicPr>
        <p:blipFill>
          <a:blip r:embed="rId4"/>
          <a:stretch>
            <a:fillRect/>
          </a:stretch>
        </p:blipFill>
        <p:spPr>
          <a:xfrm>
            <a:off x="745019" y="3555913"/>
            <a:ext cx="1810843" cy="1567359"/>
          </a:xfrm>
          <a:prstGeom prst="rect">
            <a:avLst/>
          </a:prstGeom>
        </p:spPr>
      </p:pic>
      <p:pic>
        <p:nvPicPr>
          <p:cNvPr id="45" name="Picture 44">
            <a:extLst>
              <a:ext uri="{FF2B5EF4-FFF2-40B4-BE49-F238E27FC236}">
                <a16:creationId xmlns:a16="http://schemas.microsoft.com/office/drawing/2014/main" id="{20144BE7-ED2F-4C72-93A9-925EDB434E74}"/>
              </a:ext>
            </a:extLst>
          </p:cNvPr>
          <p:cNvPicPr>
            <a:picLocks noChangeAspect="1"/>
          </p:cNvPicPr>
          <p:nvPr/>
        </p:nvPicPr>
        <p:blipFill rotWithShape="1">
          <a:blip r:embed="rId5"/>
          <a:srcRect t="15300"/>
          <a:stretch/>
        </p:blipFill>
        <p:spPr>
          <a:xfrm>
            <a:off x="745019" y="1927578"/>
            <a:ext cx="1764151" cy="1547550"/>
          </a:xfrm>
          <a:prstGeom prst="rect">
            <a:avLst/>
          </a:prstGeom>
        </p:spPr>
      </p:pic>
      <p:sp>
        <p:nvSpPr>
          <p:cNvPr id="46" name="TextBox 45">
            <a:extLst>
              <a:ext uri="{FF2B5EF4-FFF2-40B4-BE49-F238E27FC236}">
                <a16:creationId xmlns:a16="http://schemas.microsoft.com/office/drawing/2014/main" id="{60FCDE28-ABF5-4DCE-ABD4-008D13C6F21F}"/>
              </a:ext>
            </a:extLst>
          </p:cNvPr>
          <p:cNvSpPr txBox="1"/>
          <p:nvPr/>
        </p:nvSpPr>
        <p:spPr>
          <a:xfrm>
            <a:off x="507865" y="1377083"/>
            <a:ext cx="2274011" cy="400110"/>
          </a:xfrm>
          <a:prstGeom prst="rect">
            <a:avLst/>
          </a:prstGeom>
          <a:noFill/>
        </p:spPr>
        <p:txBody>
          <a:bodyPr wrap="square" rtlCol="0">
            <a:spAutoFit/>
          </a:bodyPr>
          <a:lstStyle/>
          <a:p>
            <a:pPr algn="ctr"/>
            <a:r>
              <a:rPr lang="en-US" sz="2000" b="1" dirty="0" err="1">
                <a:latin typeface="+mj-lt"/>
                <a:cs typeface="Arial" panose="020B0604020202020204" pitchFamily="34" charset="0"/>
              </a:rPr>
              <a:t>Aiolos</a:t>
            </a:r>
            <a:r>
              <a:rPr lang="en-US" sz="2000" b="1" dirty="0">
                <a:latin typeface="+mj-lt"/>
                <a:cs typeface="Arial" panose="020B0604020202020204" pitchFamily="34" charset="0"/>
              </a:rPr>
              <a:t> IHC</a:t>
            </a:r>
            <a:endParaRPr lang="en-US" sz="1200" b="1" dirty="0">
              <a:latin typeface="+mj-lt"/>
              <a:cs typeface="Arial" panose="020B0604020202020204" pitchFamily="34" charset="0"/>
            </a:endParaRPr>
          </a:p>
        </p:txBody>
      </p:sp>
      <p:sp>
        <p:nvSpPr>
          <p:cNvPr id="47" name="TextBox 46">
            <a:extLst>
              <a:ext uri="{FF2B5EF4-FFF2-40B4-BE49-F238E27FC236}">
                <a16:creationId xmlns:a16="http://schemas.microsoft.com/office/drawing/2014/main" id="{F0B1E7C1-E30A-4571-9E7C-C9802FA19E83}"/>
              </a:ext>
            </a:extLst>
          </p:cNvPr>
          <p:cNvSpPr txBox="1"/>
          <p:nvPr/>
        </p:nvSpPr>
        <p:spPr>
          <a:xfrm>
            <a:off x="676388" y="5133889"/>
            <a:ext cx="1918006" cy="461665"/>
          </a:xfrm>
          <a:prstGeom prst="rect">
            <a:avLst/>
          </a:prstGeom>
          <a:noFill/>
        </p:spPr>
        <p:txBody>
          <a:bodyPr wrap="square" rtlCol="0">
            <a:spAutoFit/>
          </a:bodyPr>
          <a:lstStyle/>
          <a:p>
            <a:r>
              <a:rPr lang="en-US" sz="1200" dirty="0">
                <a:latin typeface="+mj-lt"/>
                <a:cs typeface="Arial" panose="020B0604020202020204" pitchFamily="34" charset="0"/>
              </a:rPr>
              <a:t>Last prior regimen:</a:t>
            </a:r>
          </a:p>
          <a:p>
            <a:r>
              <a:rPr lang="en-US" sz="1200" dirty="0">
                <a:latin typeface="+mj-lt"/>
                <a:cs typeface="Arial" panose="020B0604020202020204" pitchFamily="34" charset="0"/>
              </a:rPr>
              <a:t>ISA POM DEX</a:t>
            </a:r>
            <a:endParaRPr lang="en-US" sz="1200" u="sng" dirty="0">
              <a:latin typeface="+mj-lt"/>
              <a:cs typeface="Arial" panose="020B0604020202020204" pitchFamily="34" charset="0"/>
            </a:endParaRPr>
          </a:p>
        </p:txBody>
      </p:sp>
      <p:sp>
        <p:nvSpPr>
          <p:cNvPr id="48" name="TextBox 47">
            <a:extLst>
              <a:ext uri="{FF2B5EF4-FFF2-40B4-BE49-F238E27FC236}">
                <a16:creationId xmlns:a16="http://schemas.microsoft.com/office/drawing/2014/main" id="{40C28F36-6994-43D2-A113-C23D00917D7A}"/>
              </a:ext>
            </a:extLst>
          </p:cNvPr>
          <p:cNvSpPr txBox="1"/>
          <p:nvPr/>
        </p:nvSpPr>
        <p:spPr>
          <a:xfrm>
            <a:off x="3048935" y="1377083"/>
            <a:ext cx="3067096" cy="584775"/>
          </a:xfrm>
          <a:prstGeom prst="rect">
            <a:avLst/>
          </a:prstGeom>
          <a:noFill/>
        </p:spPr>
        <p:txBody>
          <a:bodyPr wrap="square" rtlCol="0">
            <a:spAutoFit/>
          </a:bodyPr>
          <a:lstStyle/>
          <a:p>
            <a:pPr algn="ctr"/>
            <a:r>
              <a:rPr lang="en-US" sz="1800" b="1" dirty="0">
                <a:latin typeface="+mj-lt"/>
                <a:cs typeface="Arial" panose="020B0604020202020204" pitchFamily="34" charset="0"/>
              </a:rPr>
              <a:t>Change in tumor Aiolos</a:t>
            </a:r>
          </a:p>
          <a:p>
            <a:pPr algn="ctr"/>
            <a:r>
              <a:rPr lang="en-US" sz="1400" dirty="0">
                <a:latin typeface="+mj-lt"/>
                <a:cs typeface="Arial" panose="020B0604020202020204" pitchFamily="34" charset="0"/>
              </a:rPr>
              <a:t>by prior POM status</a:t>
            </a:r>
          </a:p>
        </p:txBody>
      </p:sp>
      <p:sp>
        <p:nvSpPr>
          <p:cNvPr id="49" name="TextBox 48">
            <a:extLst>
              <a:ext uri="{FF2B5EF4-FFF2-40B4-BE49-F238E27FC236}">
                <a16:creationId xmlns:a16="http://schemas.microsoft.com/office/drawing/2014/main" id="{4406DCF1-03F1-41A0-A6EB-F516C55C60FC}"/>
              </a:ext>
            </a:extLst>
          </p:cNvPr>
          <p:cNvSpPr txBox="1"/>
          <p:nvPr/>
        </p:nvSpPr>
        <p:spPr>
          <a:xfrm>
            <a:off x="6309174" y="1377083"/>
            <a:ext cx="5882826" cy="584775"/>
          </a:xfrm>
          <a:prstGeom prst="rect">
            <a:avLst/>
          </a:prstGeom>
          <a:noFill/>
        </p:spPr>
        <p:txBody>
          <a:bodyPr wrap="square" rtlCol="0">
            <a:spAutoFit/>
          </a:bodyPr>
          <a:lstStyle/>
          <a:p>
            <a:pPr algn="ctr"/>
            <a:r>
              <a:rPr lang="en-US" sz="1800" b="1" dirty="0">
                <a:latin typeface="+mj-lt"/>
                <a:cs typeface="Arial" panose="020B0604020202020204" pitchFamily="34" charset="0"/>
              </a:rPr>
              <a:t>Change in PB immunophenotyping</a:t>
            </a:r>
          </a:p>
          <a:p>
            <a:pPr algn="ctr"/>
            <a:r>
              <a:rPr lang="en-US" sz="1400" dirty="0">
                <a:latin typeface="+mj-lt"/>
                <a:cs typeface="Arial" panose="020B0604020202020204" pitchFamily="34" charset="0"/>
              </a:rPr>
              <a:t>by prior POM status</a:t>
            </a:r>
          </a:p>
        </p:txBody>
      </p:sp>
      <p:sp>
        <p:nvSpPr>
          <p:cNvPr id="50" name="Rectangle 49">
            <a:extLst>
              <a:ext uri="{FF2B5EF4-FFF2-40B4-BE49-F238E27FC236}">
                <a16:creationId xmlns:a16="http://schemas.microsoft.com/office/drawing/2014/main" id="{84E6708F-E902-409F-B9E0-D948B3FE7860}"/>
              </a:ext>
            </a:extLst>
          </p:cNvPr>
          <p:cNvSpPr/>
          <p:nvPr/>
        </p:nvSpPr>
        <p:spPr>
          <a:xfrm>
            <a:off x="4140995" y="3238500"/>
            <a:ext cx="454818" cy="745331"/>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Rectangle 50">
            <a:extLst>
              <a:ext uri="{FF2B5EF4-FFF2-40B4-BE49-F238E27FC236}">
                <a16:creationId xmlns:a16="http://schemas.microsoft.com/office/drawing/2014/main" id="{55E134B9-F186-4485-A4E9-B4367FCC4357}"/>
              </a:ext>
            </a:extLst>
          </p:cNvPr>
          <p:cNvSpPr/>
          <p:nvPr/>
        </p:nvSpPr>
        <p:spPr>
          <a:xfrm>
            <a:off x="4140995" y="3986213"/>
            <a:ext cx="454818" cy="581025"/>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2" name="Rectangle 51">
            <a:extLst>
              <a:ext uri="{FF2B5EF4-FFF2-40B4-BE49-F238E27FC236}">
                <a16:creationId xmlns:a16="http://schemas.microsoft.com/office/drawing/2014/main" id="{007CA060-1D9A-4663-B387-BE772A8F023C}"/>
              </a:ext>
            </a:extLst>
          </p:cNvPr>
          <p:cNvSpPr/>
          <p:nvPr/>
        </p:nvSpPr>
        <p:spPr>
          <a:xfrm>
            <a:off x="4850608" y="3262313"/>
            <a:ext cx="454818" cy="692151"/>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Rectangle 52">
            <a:extLst>
              <a:ext uri="{FF2B5EF4-FFF2-40B4-BE49-F238E27FC236}">
                <a16:creationId xmlns:a16="http://schemas.microsoft.com/office/drawing/2014/main" id="{F4FD3B43-9454-4210-8479-0E3CC708BE44}"/>
              </a:ext>
            </a:extLst>
          </p:cNvPr>
          <p:cNvSpPr/>
          <p:nvPr/>
        </p:nvSpPr>
        <p:spPr>
          <a:xfrm>
            <a:off x="4850608" y="3960814"/>
            <a:ext cx="454818" cy="475456"/>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cxnSp>
        <p:nvCxnSpPr>
          <p:cNvPr id="54" name="Straight Arrow Connector 53">
            <a:extLst>
              <a:ext uri="{FF2B5EF4-FFF2-40B4-BE49-F238E27FC236}">
                <a16:creationId xmlns:a16="http://schemas.microsoft.com/office/drawing/2014/main" id="{02AEF428-0CC4-4458-A475-7F5E494B399E}"/>
              </a:ext>
            </a:extLst>
          </p:cNvPr>
          <p:cNvCxnSpPr>
            <a:cxnSpLocks/>
          </p:cNvCxnSpPr>
          <p:nvPr/>
        </p:nvCxnSpPr>
        <p:spPr>
          <a:xfrm>
            <a:off x="5560320" y="2241681"/>
            <a:ext cx="0" cy="5486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48C7F560-7D50-48E4-8DF9-803118950979}"/>
              </a:ext>
            </a:extLst>
          </p:cNvPr>
          <p:cNvSpPr txBox="1"/>
          <p:nvPr/>
        </p:nvSpPr>
        <p:spPr>
          <a:xfrm rot="18900000">
            <a:off x="3628829" y="4942372"/>
            <a:ext cx="987771" cy="338554"/>
          </a:xfrm>
          <a:prstGeom prst="rect">
            <a:avLst/>
          </a:prstGeom>
          <a:noFill/>
        </p:spPr>
        <p:txBody>
          <a:bodyPr wrap="none" rtlCol="0">
            <a:spAutoFit/>
          </a:bodyPr>
          <a:lstStyle/>
          <a:p>
            <a:pPr algn="ctr"/>
            <a:r>
              <a:rPr lang="en-US" sz="1600" dirty="0">
                <a:latin typeface="+mj-lt"/>
              </a:rPr>
              <a:t>POM ref.</a:t>
            </a:r>
          </a:p>
        </p:txBody>
      </p:sp>
      <p:sp>
        <p:nvSpPr>
          <p:cNvPr id="56" name="TextBox 55">
            <a:extLst>
              <a:ext uri="{FF2B5EF4-FFF2-40B4-BE49-F238E27FC236}">
                <a16:creationId xmlns:a16="http://schemas.microsoft.com/office/drawing/2014/main" id="{BCB4EF01-8E95-463E-A9F2-1B1F88C00309}"/>
              </a:ext>
            </a:extLst>
          </p:cNvPr>
          <p:cNvSpPr txBox="1"/>
          <p:nvPr/>
        </p:nvSpPr>
        <p:spPr>
          <a:xfrm rot="18900000">
            <a:off x="4328962" y="4965609"/>
            <a:ext cx="978153" cy="338554"/>
          </a:xfrm>
          <a:prstGeom prst="rect">
            <a:avLst/>
          </a:prstGeom>
          <a:noFill/>
        </p:spPr>
        <p:txBody>
          <a:bodyPr wrap="none" rtlCol="0">
            <a:spAutoFit/>
          </a:bodyPr>
          <a:lstStyle/>
          <a:p>
            <a:pPr algn="ctr"/>
            <a:r>
              <a:rPr lang="en-US" sz="1600" dirty="0">
                <a:latin typeface="+mj-lt"/>
              </a:rPr>
              <a:t>POM last</a:t>
            </a:r>
          </a:p>
        </p:txBody>
      </p:sp>
      <p:grpSp>
        <p:nvGrpSpPr>
          <p:cNvPr id="57" name="Group 56">
            <a:extLst>
              <a:ext uri="{FF2B5EF4-FFF2-40B4-BE49-F238E27FC236}">
                <a16:creationId xmlns:a16="http://schemas.microsoft.com/office/drawing/2014/main" id="{8117FBB4-FC66-45B5-936F-1541A63A75E4}"/>
              </a:ext>
            </a:extLst>
          </p:cNvPr>
          <p:cNvGrpSpPr/>
          <p:nvPr/>
        </p:nvGrpSpPr>
        <p:grpSpPr>
          <a:xfrm>
            <a:off x="3357300" y="2008672"/>
            <a:ext cx="505267" cy="2753499"/>
            <a:chOff x="3326820" y="2008672"/>
            <a:chExt cx="505267" cy="2753499"/>
          </a:xfrm>
        </p:grpSpPr>
        <p:sp>
          <p:nvSpPr>
            <p:cNvPr id="58" name="TextBox 57">
              <a:extLst>
                <a:ext uri="{FF2B5EF4-FFF2-40B4-BE49-F238E27FC236}">
                  <a16:creationId xmlns:a16="http://schemas.microsoft.com/office/drawing/2014/main" id="{3BCB428A-3A40-42A9-9FBB-9447EB601894}"/>
                </a:ext>
              </a:extLst>
            </p:cNvPr>
            <p:cNvSpPr txBox="1"/>
            <p:nvPr/>
          </p:nvSpPr>
          <p:spPr>
            <a:xfrm>
              <a:off x="3326820" y="4485172"/>
              <a:ext cx="505267" cy="276999"/>
            </a:xfrm>
            <a:prstGeom prst="rect">
              <a:avLst/>
            </a:prstGeom>
            <a:noFill/>
          </p:spPr>
          <p:txBody>
            <a:bodyPr wrap="none" rtlCol="0">
              <a:spAutoFit/>
            </a:bodyPr>
            <a:lstStyle/>
            <a:p>
              <a:pPr algn="r"/>
              <a:r>
                <a:rPr lang="en-US" sz="1200" dirty="0">
                  <a:latin typeface="+mj-lt"/>
                  <a:cs typeface="Calibri" panose="020F0502020204030204" pitchFamily="34" charset="0"/>
                </a:rPr>
                <a:t>−100</a:t>
              </a:r>
              <a:endParaRPr lang="en-US" sz="1200" dirty="0">
                <a:latin typeface="+mj-lt"/>
              </a:endParaRPr>
            </a:p>
          </p:txBody>
        </p:sp>
        <p:sp>
          <p:nvSpPr>
            <p:cNvPr id="59" name="TextBox 58">
              <a:extLst>
                <a:ext uri="{FF2B5EF4-FFF2-40B4-BE49-F238E27FC236}">
                  <a16:creationId xmlns:a16="http://schemas.microsoft.com/office/drawing/2014/main" id="{0D9EE5ED-9096-4448-A8A8-C869C811C3AC}"/>
                </a:ext>
              </a:extLst>
            </p:cNvPr>
            <p:cNvSpPr txBox="1"/>
            <p:nvPr/>
          </p:nvSpPr>
          <p:spPr>
            <a:xfrm>
              <a:off x="3567271" y="2008672"/>
              <a:ext cx="264816" cy="276999"/>
            </a:xfrm>
            <a:prstGeom prst="rect">
              <a:avLst/>
            </a:prstGeom>
            <a:noFill/>
          </p:spPr>
          <p:txBody>
            <a:bodyPr wrap="none" rtlCol="0">
              <a:spAutoFit/>
            </a:bodyPr>
            <a:lstStyle/>
            <a:p>
              <a:pPr algn="r"/>
              <a:r>
                <a:rPr lang="en-US" sz="1200">
                  <a:latin typeface="+mj-lt"/>
                  <a:cs typeface="Calibri" panose="020F0502020204030204" pitchFamily="34" charset="0"/>
                </a:rPr>
                <a:t>0</a:t>
              </a:r>
              <a:endParaRPr lang="en-US" sz="1200" dirty="0">
                <a:latin typeface="+mj-lt"/>
              </a:endParaRPr>
            </a:p>
          </p:txBody>
        </p:sp>
        <p:sp>
          <p:nvSpPr>
            <p:cNvPr id="60" name="TextBox 59">
              <a:extLst>
                <a:ext uri="{FF2B5EF4-FFF2-40B4-BE49-F238E27FC236}">
                  <a16:creationId xmlns:a16="http://schemas.microsoft.com/office/drawing/2014/main" id="{D52DF8FE-0E91-4E2F-AC77-B76929817C66}"/>
                </a:ext>
              </a:extLst>
            </p:cNvPr>
            <p:cNvSpPr txBox="1"/>
            <p:nvPr/>
          </p:nvSpPr>
          <p:spPr>
            <a:xfrm>
              <a:off x="3406971" y="3989872"/>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−80</a:t>
              </a:r>
              <a:endParaRPr lang="en-US" sz="1200" dirty="0">
                <a:latin typeface="+mj-lt"/>
              </a:endParaRPr>
            </a:p>
          </p:txBody>
        </p:sp>
        <p:sp>
          <p:nvSpPr>
            <p:cNvPr id="61" name="TextBox 60">
              <a:extLst>
                <a:ext uri="{FF2B5EF4-FFF2-40B4-BE49-F238E27FC236}">
                  <a16:creationId xmlns:a16="http://schemas.microsoft.com/office/drawing/2014/main" id="{4FFB3BA8-70C7-4DC8-AF80-342C49FD2BDD}"/>
                </a:ext>
              </a:extLst>
            </p:cNvPr>
            <p:cNvSpPr txBox="1"/>
            <p:nvPr/>
          </p:nvSpPr>
          <p:spPr>
            <a:xfrm>
              <a:off x="3406971" y="3494572"/>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−60</a:t>
              </a:r>
              <a:endParaRPr lang="en-US" sz="1200" dirty="0">
                <a:latin typeface="+mj-lt"/>
              </a:endParaRPr>
            </a:p>
          </p:txBody>
        </p:sp>
        <p:sp>
          <p:nvSpPr>
            <p:cNvPr id="62" name="TextBox 61">
              <a:extLst>
                <a:ext uri="{FF2B5EF4-FFF2-40B4-BE49-F238E27FC236}">
                  <a16:creationId xmlns:a16="http://schemas.microsoft.com/office/drawing/2014/main" id="{42C0F55E-3C49-415C-8FEB-47CDD392130B}"/>
                </a:ext>
              </a:extLst>
            </p:cNvPr>
            <p:cNvSpPr txBox="1"/>
            <p:nvPr/>
          </p:nvSpPr>
          <p:spPr>
            <a:xfrm>
              <a:off x="3406971" y="2999272"/>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−40</a:t>
              </a:r>
              <a:endParaRPr lang="en-US" sz="1200" dirty="0">
                <a:latin typeface="+mj-lt"/>
              </a:endParaRPr>
            </a:p>
          </p:txBody>
        </p:sp>
        <p:sp>
          <p:nvSpPr>
            <p:cNvPr id="63" name="TextBox 62">
              <a:extLst>
                <a:ext uri="{FF2B5EF4-FFF2-40B4-BE49-F238E27FC236}">
                  <a16:creationId xmlns:a16="http://schemas.microsoft.com/office/drawing/2014/main" id="{E93FC3B0-862B-49F8-973C-98BD112425F7}"/>
                </a:ext>
              </a:extLst>
            </p:cNvPr>
            <p:cNvSpPr txBox="1"/>
            <p:nvPr/>
          </p:nvSpPr>
          <p:spPr>
            <a:xfrm>
              <a:off x="3406971" y="2503972"/>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−20</a:t>
              </a:r>
              <a:endParaRPr lang="en-US" sz="1200" dirty="0">
                <a:latin typeface="+mj-lt"/>
              </a:endParaRPr>
            </a:p>
          </p:txBody>
        </p:sp>
      </p:grpSp>
      <p:sp>
        <p:nvSpPr>
          <p:cNvPr id="64" name="TextBox 63">
            <a:extLst>
              <a:ext uri="{FF2B5EF4-FFF2-40B4-BE49-F238E27FC236}">
                <a16:creationId xmlns:a16="http://schemas.microsoft.com/office/drawing/2014/main" id="{B990CD17-20BE-4DD6-9FAD-639693EBA837}"/>
              </a:ext>
            </a:extLst>
          </p:cNvPr>
          <p:cNvSpPr txBox="1"/>
          <p:nvPr/>
        </p:nvSpPr>
        <p:spPr>
          <a:xfrm rot="16200000">
            <a:off x="1455453" y="3246923"/>
            <a:ext cx="3409909" cy="338554"/>
          </a:xfrm>
          <a:prstGeom prst="rect">
            <a:avLst/>
          </a:prstGeom>
          <a:noFill/>
        </p:spPr>
        <p:txBody>
          <a:bodyPr wrap="none" rtlCol="0">
            <a:spAutoFit/>
          </a:bodyPr>
          <a:lstStyle/>
          <a:p>
            <a:pPr algn="ctr"/>
            <a:r>
              <a:rPr lang="en-US" sz="1600" b="1" dirty="0">
                <a:solidFill>
                  <a:schemeClr val="tx2"/>
                </a:solidFill>
                <a:latin typeface="+mj-lt"/>
                <a:cs typeface="Calibri" panose="020F0502020204030204" pitchFamily="34" charset="0"/>
              </a:rPr>
              <a:t>Change from baseline </a:t>
            </a:r>
            <a:r>
              <a:rPr lang="en-US" sz="1600" b="1" dirty="0">
                <a:latin typeface="+mj-lt"/>
                <a:cs typeface="Calibri" panose="020F0502020204030204" pitchFamily="34" charset="0"/>
              </a:rPr>
              <a:t>H-score (%)</a:t>
            </a:r>
            <a:endParaRPr lang="en-US" sz="1600" b="1" dirty="0">
              <a:latin typeface="+mj-lt"/>
            </a:endParaRPr>
          </a:p>
        </p:txBody>
      </p:sp>
      <p:grpSp>
        <p:nvGrpSpPr>
          <p:cNvPr id="65" name="Group 64">
            <a:extLst>
              <a:ext uri="{FF2B5EF4-FFF2-40B4-BE49-F238E27FC236}">
                <a16:creationId xmlns:a16="http://schemas.microsoft.com/office/drawing/2014/main" id="{93896BD5-E7A0-4A7C-932B-014D4907A044}"/>
              </a:ext>
            </a:extLst>
          </p:cNvPr>
          <p:cNvGrpSpPr/>
          <p:nvPr/>
        </p:nvGrpSpPr>
        <p:grpSpPr>
          <a:xfrm>
            <a:off x="3829755" y="2170526"/>
            <a:ext cx="1732844" cy="2553203"/>
            <a:chOff x="3829755" y="2170526"/>
            <a:chExt cx="1732844" cy="2553203"/>
          </a:xfrm>
        </p:grpSpPr>
        <p:cxnSp>
          <p:nvCxnSpPr>
            <p:cNvPr id="66" name="Straight Connector 65">
              <a:extLst>
                <a:ext uri="{FF2B5EF4-FFF2-40B4-BE49-F238E27FC236}">
                  <a16:creationId xmlns:a16="http://schemas.microsoft.com/office/drawing/2014/main" id="{7257A255-FBF2-45B1-B47D-6876D893E682}"/>
                </a:ext>
              </a:extLst>
            </p:cNvPr>
            <p:cNvCxnSpPr>
              <a:cxnSpLocks/>
            </p:cNvCxnSpPr>
            <p:nvPr/>
          </p:nvCxnSpPr>
          <p:spPr>
            <a:xfrm>
              <a:off x="3902028" y="2170526"/>
              <a:ext cx="1660571" cy="0"/>
            </a:xfrm>
            <a:prstGeom prst="line">
              <a:avLst/>
            </a:prstGeom>
            <a:ln w="9525">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CFA3ADCF-8391-460E-A809-0249313D20B4}"/>
                </a:ext>
              </a:extLst>
            </p:cNvPr>
            <p:cNvGrpSpPr/>
            <p:nvPr/>
          </p:nvGrpSpPr>
          <p:grpSpPr>
            <a:xfrm>
              <a:off x="3829755" y="2170747"/>
              <a:ext cx="1720399" cy="2552982"/>
              <a:chOff x="3829755" y="2170747"/>
              <a:chExt cx="1720399" cy="2552982"/>
            </a:xfrm>
          </p:grpSpPr>
          <p:grpSp>
            <p:nvGrpSpPr>
              <p:cNvPr id="68" name="Group 67">
                <a:extLst>
                  <a:ext uri="{FF2B5EF4-FFF2-40B4-BE49-F238E27FC236}">
                    <a16:creationId xmlns:a16="http://schemas.microsoft.com/office/drawing/2014/main" id="{ECA6C957-4F07-48EC-9245-5E4FD68F26C5}"/>
                  </a:ext>
                </a:extLst>
              </p:cNvPr>
              <p:cNvGrpSpPr/>
              <p:nvPr/>
            </p:nvGrpSpPr>
            <p:grpSpPr>
              <a:xfrm>
                <a:off x="3901948" y="2170747"/>
                <a:ext cx="1648206" cy="2480779"/>
                <a:chOff x="2873829" y="1933303"/>
                <a:chExt cx="879566" cy="879566"/>
              </a:xfrm>
            </p:grpSpPr>
            <p:cxnSp>
              <p:nvCxnSpPr>
                <p:cNvPr id="78" name="Straight Connector 77">
                  <a:extLst>
                    <a:ext uri="{FF2B5EF4-FFF2-40B4-BE49-F238E27FC236}">
                      <a16:creationId xmlns:a16="http://schemas.microsoft.com/office/drawing/2014/main" id="{7C1A3F3C-28EA-42C5-AFD7-3EFA6F1A93CB}"/>
                    </a:ext>
                  </a:extLst>
                </p:cNvPr>
                <p:cNvCxnSpPr>
                  <a:cxnSpLocks/>
                </p:cNvCxnSpPr>
                <p:nvPr/>
              </p:nvCxnSpPr>
              <p:spPr>
                <a:xfrm>
                  <a:off x="2873829" y="1933303"/>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476EF84D-CD86-4C13-83C4-6CF947117491}"/>
                    </a:ext>
                  </a:extLst>
                </p:cNvPr>
                <p:cNvCxnSpPr>
                  <a:cxnSpLocks/>
                </p:cNvCxnSpPr>
                <p:nvPr/>
              </p:nvCxnSpPr>
              <p:spPr>
                <a:xfrm rot="5400000">
                  <a:off x="3313612" y="2373086"/>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69" name="Straight Connector 68">
                <a:extLst>
                  <a:ext uri="{FF2B5EF4-FFF2-40B4-BE49-F238E27FC236}">
                    <a16:creationId xmlns:a16="http://schemas.microsoft.com/office/drawing/2014/main" id="{08FF8678-B6F0-4D4A-98E2-4B0896E75BC7}"/>
                  </a:ext>
                </a:extLst>
              </p:cNvPr>
              <p:cNvCxnSpPr>
                <a:cxnSpLocks/>
              </p:cNvCxnSpPr>
              <p:nvPr/>
            </p:nvCxnSpPr>
            <p:spPr>
              <a:xfrm>
                <a:off x="5073904" y="4650577"/>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FA7FC8CF-CB5C-401D-AB14-9B9247EA61E8}"/>
                  </a:ext>
                </a:extLst>
              </p:cNvPr>
              <p:cNvCxnSpPr>
                <a:cxnSpLocks/>
              </p:cNvCxnSpPr>
              <p:nvPr/>
            </p:nvCxnSpPr>
            <p:spPr>
              <a:xfrm>
                <a:off x="4366292" y="4650577"/>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326C978-42C0-41AC-BE3F-129CCE8F4EB6}"/>
                  </a:ext>
                </a:extLst>
              </p:cNvPr>
              <p:cNvGrpSpPr/>
              <p:nvPr/>
            </p:nvGrpSpPr>
            <p:grpSpPr>
              <a:xfrm>
                <a:off x="3829755" y="2170747"/>
                <a:ext cx="73152" cy="2480779"/>
                <a:chOff x="2827728" y="1776413"/>
                <a:chExt cx="73152" cy="2241369"/>
              </a:xfrm>
            </p:grpSpPr>
            <p:cxnSp>
              <p:nvCxnSpPr>
                <p:cNvPr id="72" name="Straight Connector 71">
                  <a:extLst>
                    <a:ext uri="{FF2B5EF4-FFF2-40B4-BE49-F238E27FC236}">
                      <a16:creationId xmlns:a16="http://schemas.microsoft.com/office/drawing/2014/main" id="{F22BE887-987D-4A6E-99B3-D8847DCF99DC}"/>
                    </a:ext>
                  </a:extLst>
                </p:cNvPr>
                <p:cNvCxnSpPr>
                  <a:cxnSpLocks/>
                </p:cNvCxnSpPr>
                <p:nvPr/>
              </p:nvCxnSpPr>
              <p:spPr>
                <a:xfrm rot="5400000">
                  <a:off x="2864304" y="398120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0024FC7-61E6-41E1-A089-2A36F5453CE2}"/>
                    </a:ext>
                  </a:extLst>
                </p:cNvPr>
                <p:cNvCxnSpPr>
                  <a:cxnSpLocks/>
                </p:cNvCxnSpPr>
                <p:nvPr/>
              </p:nvCxnSpPr>
              <p:spPr>
                <a:xfrm rot="5400000">
                  <a:off x="2864304" y="1739837"/>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4ABEFE3C-128B-450F-B66D-9BA37A3A9238}"/>
                    </a:ext>
                  </a:extLst>
                </p:cNvPr>
                <p:cNvCxnSpPr>
                  <a:cxnSpLocks/>
                </p:cNvCxnSpPr>
                <p:nvPr/>
              </p:nvCxnSpPr>
              <p:spPr>
                <a:xfrm rot="5400000">
                  <a:off x="2864304" y="2188111"/>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43567764-F797-4B57-B82B-EADE013EEFF9}"/>
                    </a:ext>
                  </a:extLst>
                </p:cNvPr>
                <p:cNvCxnSpPr>
                  <a:cxnSpLocks/>
                </p:cNvCxnSpPr>
                <p:nvPr/>
              </p:nvCxnSpPr>
              <p:spPr>
                <a:xfrm rot="5400000">
                  <a:off x="2864304" y="263638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9333057-A33F-4296-A8A5-3C2550F0B4C0}"/>
                    </a:ext>
                  </a:extLst>
                </p:cNvPr>
                <p:cNvCxnSpPr>
                  <a:cxnSpLocks/>
                </p:cNvCxnSpPr>
                <p:nvPr/>
              </p:nvCxnSpPr>
              <p:spPr>
                <a:xfrm rot="5400000">
                  <a:off x="2864304" y="3084659"/>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464A4AD9-430C-442F-B869-9FB14B4013C7}"/>
                    </a:ext>
                  </a:extLst>
                </p:cNvPr>
                <p:cNvCxnSpPr>
                  <a:cxnSpLocks/>
                </p:cNvCxnSpPr>
                <p:nvPr/>
              </p:nvCxnSpPr>
              <p:spPr>
                <a:xfrm rot="5400000">
                  <a:off x="2864304" y="3532933"/>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80" name="Group 79">
            <a:extLst>
              <a:ext uri="{FF2B5EF4-FFF2-40B4-BE49-F238E27FC236}">
                <a16:creationId xmlns:a16="http://schemas.microsoft.com/office/drawing/2014/main" id="{711C50BD-419D-46A0-BE48-3EDF1FAEC96F}"/>
              </a:ext>
            </a:extLst>
          </p:cNvPr>
          <p:cNvGrpSpPr/>
          <p:nvPr/>
        </p:nvGrpSpPr>
        <p:grpSpPr>
          <a:xfrm>
            <a:off x="4176713" y="2211388"/>
            <a:ext cx="381000" cy="2455863"/>
            <a:chOff x="4176713" y="2211388"/>
            <a:chExt cx="381000" cy="2455863"/>
          </a:xfrm>
          <a:solidFill>
            <a:schemeClr val="accent2">
              <a:lumMod val="75000"/>
            </a:schemeClr>
          </a:solidFill>
        </p:grpSpPr>
        <p:sp>
          <p:nvSpPr>
            <p:cNvPr id="81" name="Freeform 45">
              <a:extLst>
                <a:ext uri="{FF2B5EF4-FFF2-40B4-BE49-F238E27FC236}">
                  <a16:creationId xmlns:a16="http://schemas.microsoft.com/office/drawing/2014/main" id="{AD7FF96F-5E1A-4286-B274-E2F076F96062}"/>
                </a:ext>
              </a:extLst>
            </p:cNvPr>
            <p:cNvSpPr>
              <a:spLocks/>
            </p:cNvSpPr>
            <p:nvPr/>
          </p:nvSpPr>
          <p:spPr bwMode="auto">
            <a:xfrm>
              <a:off x="4325938" y="4357688"/>
              <a:ext cx="82550" cy="82550"/>
            </a:xfrm>
            <a:custGeom>
              <a:avLst/>
              <a:gdLst>
                <a:gd name="T0" fmla="*/ 52 w 63"/>
                <a:gd name="T1" fmla="*/ 12 h 63"/>
                <a:gd name="T2" fmla="*/ 52 w 63"/>
                <a:gd name="T3" fmla="*/ 12 h 63"/>
                <a:gd name="T4" fmla="*/ 52 w 63"/>
                <a:gd name="T5" fmla="*/ 52 h 63"/>
                <a:gd name="T6" fmla="*/ 11 w 63"/>
                <a:gd name="T7" fmla="*/ 52 h 63"/>
                <a:gd name="T8" fmla="*/ 11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0" y="63"/>
                    <a:pt x="22" y="63"/>
                    <a:pt x="11" y="52"/>
                  </a:cubicBezTo>
                  <a:cubicBezTo>
                    <a:pt x="0" y="41"/>
                    <a:pt x="0" y="23"/>
                    <a:pt x="11" y="12"/>
                  </a:cubicBezTo>
                  <a:cubicBezTo>
                    <a:pt x="22" y="0"/>
                    <a:pt x="40"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2" name="Freeform 46">
              <a:extLst>
                <a:ext uri="{FF2B5EF4-FFF2-40B4-BE49-F238E27FC236}">
                  <a16:creationId xmlns:a16="http://schemas.microsoft.com/office/drawing/2014/main" id="{09643853-197F-4AF5-A571-F802461473A7}"/>
                </a:ext>
              </a:extLst>
            </p:cNvPr>
            <p:cNvSpPr>
              <a:spLocks/>
            </p:cNvSpPr>
            <p:nvPr/>
          </p:nvSpPr>
          <p:spPr bwMode="auto">
            <a:xfrm>
              <a:off x="4475163" y="4491038"/>
              <a:ext cx="82550" cy="80963"/>
            </a:xfrm>
            <a:custGeom>
              <a:avLst/>
              <a:gdLst>
                <a:gd name="T0" fmla="*/ 51 w 63"/>
                <a:gd name="T1" fmla="*/ 12 h 63"/>
                <a:gd name="T2" fmla="*/ 51 w 63"/>
                <a:gd name="T3" fmla="*/ 12 h 63"/>
                <a:gd name="T4" fmla="*/ 51 w 63"/>
                <a:gd name="T5" fmla="*/ 52 h 63"/>
                <a:gd name="T6" fmla="*/ 11 w 63"/>
                <a:gd name="T7" fmla="*/ 52 h 63"/>
                <a:gd name="T8" fmla="*/ 11 w 63"/>
                <a:gd name="T9" fmla="*/ 12 h 63"/>
                <a:gd name="T10" fmla="*/ 51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1" y="12"/>
                  </a:moveTo>
                  <a:lnTo>
                    <a:pt x="51" y="12"/>
                  </a:lnTo>
                  <a:cubicBezTo>
                    <a:pt x="63" y="23"/>
                    <a:pt x="63" y="41"/>
                    <a:pt x="51" y="52"/>
                  </a:cubicBezTo>
                  <a:cubicBezTo>
                    <a:pt x="40" y="63"/>
                    <a:pt x="22" y="63"/>
                    <a:pt x="11" y="52"/>
                  </a:cubicBezTo>
                  <a:cubicBezTo>
                    <a:pt x="0" y="41"/>
                    <a:pt x="0" y="23"/>
                    <a:pt x="11" y="12"/>
                  </a:cubicBezTo>
                  <a:cubicBezTo>
                    <a:pt x="22" y="0"/>
                    <a:pt x="40" y="0"/>
                    <a:pt x="51"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3" name="Freeform 47">
              <a:extLst>
                <a:ext uri="{FF2B5EF4-FFF2-40B4-BE49-F238E27FC236}">
                  <a16:creationId xmlns:a16="http://schemas.microsoft.com/office/drawing/2014/main" id="{74CAE5C9-3A2E-406E-B457-049D90886FAF}"/>
                </a:ext>
              </a:extLst>
            </p:cNvPr>
            <p:cNvSpPr>
              <a:spLocks/>
            </p:cNvSpPr>
            <p:nvPr/>
          </p:nvSpPr>
          <p:spPr bwMode="auto">
            <a:xfrm>
              <a:off x="4475163" y="3740150"/>
              <a:ext cx="82550" cy="82550"/>
            </a:xfrm>
            <a:custGeom>
              <a:avLst/>
              <a:gdLst>
                <a:gd name="T0" fmla="*/ 51 w 63"/>
                <a:gd name="T1" fmla="*/ 11 h 63"/>
                <a:gd name="T2" fmla="*/ 51 w 63"/>
                <a:gd name="T3" fmla="*/ 11 h 63"/>
                <a:gd name="T4" fmla="*/ 51 w 63"/>
                <a:gd name="T5" fmla="*/ 52 h 63"/>
                <a:gd name="T6" fmla="*/ 11 w 63"/>
                <a:gd name="T7" fmla="*/ 52 h 63"/>
                <a:gd name="T8" fmla="*/ 11 w 63"/>
                <a:gd name="T9" fmla="*/ 11 h 63"/>
                <a:gd name="T10" fmla="*/ 51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1" y="11"/>
                  </a:moveTo>
                  <a:lnTo>
                    <a:pt x="51" y="11"/>
                  </a:lnTo>
                  <a:cubicBezTo>
                    <a:pt x="63" y="22"/>
                    <a:pt x="63" y="40"/>
                    <a:pt x="51" y="52"/>
                  </a:cubicBezTo>
                  <a:cubicBezTo>
                    <a:pt x="40" y="63"/>
                    <a:pt x="22" y="63"/>
                    <a:pt x="11" y="52"/>
                  </a:cubicBezTo>
                  <a:cubicBezTo>
                    <a:pt x="0" y="40"/>
                    <a:pt x="0" y="22"/>
                    <a:pt x="11" y="11"/>
                  </a:cubicBezTo>
                  <a:cubicBezTo>
                    <a:pt x="22" y="0"/>
                    <a:pt x="40" y="0"/>
                    <a:pt x="51"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4" name="Freeform 48">
              <a:extLst>
                <a:ext uri="{FF2B5EF4-FFF2-40B4-BE49-F238E27FC236}">
                  <a16:creationId xmlns:a16="http://schemas.microsoft.com/office/drawing/2014/main" id="{1148A130-0963-48D8-AA7B-63AD6DB8FE57}"/>
                </a:ext>
              </a:extLst>
            </p:cNvPr>
            <p:cNvSpPr>
              <a:spLocks/>
            </p:cNvSpPr>
            <p:nvPr/>
          </p:nvSpPr>
          <p:spPr bwMode="auto">
            <a:xfrm>
              <a:off x="4325938" y="2312988"/>
              <a:ext cx="82550" cy="82550"/>
            </a:xfrm>
            <a:custGeom>
              <a:avLst/>
              <a:gdLst>
                <a:gd name="T0" fmla="*/ 52 w 63"/>
                <a:gd name="T1" fmla="*/ 12 h 63"/>
                <a:gd name="T2" fmla="*/ 52 w 63"/>
                <a:gd name="T3" fmla="*/ 12 h 63"/>
                <a:gd name="T4" fmla="*/ 52 w 63"/>
                <a:gd name="T5" fmla="*/ 52 h 63"/>
                <a:gd name="T6" fmla="*/ 11 w 63"/>
                <a:gd name="T7" fmla="*/ 52 h 63"/>
                <a:gd name="T8" fmla="*/ 11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0" y="63"/>
                    <a:pt x="22" y="63"/>
                    <a:pt x="11" y="52"/>
                  </a:cubicBezTo>
                  <a:cubicBezTo>
                    <a:pt x="0" y="41"/>
                    <a:pt x="0" y="23"/>
                    <a:pt x="11" y="12"/>
                  </a:cubicBezTo>
                  <a:cubicBezTo>
                    <a:pt x="22" y="0"/>
                    <a:pt x="40"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5" name="Freeform 49">
              <a:extLst>
                <a:ext uri="{FF2B5EF4-FFF2-40B4-BE49-F238E27FC236}">
                  <a16:creationId xmlns:a16="http://schemas.microsoft.com/office/drawing/2014/main" id="{D47BE6E8-5930-4456-9C6A-2E15B1C2AEEB}"/>
                </a:ext>
              </a:extLst>
            </p:cNvPr>
            <p:cNvSpPr>
              <a:spLocks/>
            </p:cNvSpPr>
            <p:nvPr/>
          </p:nvSpPr>
          <p:spPr bwMode="auto">
            <a:xfrm>
              <a:off x="4325938" y="2211388"/>
              <a:ext cx="82550" cy="80963"/>
            </a:xfrm>
            <a:custGeom>
              <a:avLst/>
              <a:gdLst>
                <a:gd name="T0" fmla="*/ 52 w 63"/>
                <a:gd name="T1" fmla="*/ 11 h 63"/>
                <a:gd name="T2" fmla="*/ 52 w 63"/>
                <a:gd name="T3" fmla="*/ 11 h 63"/>
                <a:gd name="T4" fmla="*/ 52 w 63"/>
                <a:gd name="T5" fmla="*/ 51 h 63"/>
                <a:gd name="T6" fmla="*/ 11 w 63"/>
                <a:gd name="T7" fmla="*/ 51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0" y="63"/>
                    <a:pt x="22" y="63"/>
                    <a:pt x="11" y="51"/>
                  </a:cubicBezTo>
                  <a:cubicBezTo>
                    <a:pt x="0" y="40"/>
                    <a:pt x="0" y="22"/>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6" name="Freeform 50">
              <a:extLst>
                <a:ext uri="{FF2B5EF4-FFF2-40B4-BE49-F238E27FC236}">
                  <a16:creationId xmlns:a16="http://schemas.microsoft.com/office/drawing/2014/main" id="{9DB2007E-7570-445C-9FB1-D50820E87801}"/>
                </a:ext>
              </a:extLst>
            </p:cNvPr>
            <p:cNvSpPr>
              <a:spLocks/>
            </p:cNvSpPr>
            <p:nvPr/>
          </p:nvSpPr>
          <p:spPr bwMode="auto">
            <a:xfrm>
              <a:off x="4325938" y="4079875"/>
              <a:ext cx="82550" cy="8096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0" y="63"/>
                    <a:pt x="22" y="63"/>
                    <a:pt x="11" y="52"/>
                  </a:cubicBezTo>
                  <a:cubicBezTo>
                    <a:pt x="0" y="41"/>
                    <a:pt x="0" y="23"/>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7" name="Freeform 51">
              <a:extLst>
                <a:ext uri="{FF2B5EF4-FFF2-40B4-BE49-F238E27FC236}">
                  <a16:creationId xmlns:a16="http://schemas.microsoft.com/office/drawing/2014/main" id="{02F6BCE1-1441-4167-8BA2-C795DEC52B3B}"/>
                </a:ext>
              </a:extLst>
            </p:cNvPr>
            <p:cNvSpPr>
              <a:spLocks/>
            </p:cNvSpPr>
            <p:nvPr/>
          </p:nvSpPr>
          <p:spPr bwMode="auto">
            <a:xfrm>
              <a:off x="4325938" y="3808413"/>
              <a:ext cx="82550" cy="80963"/>
            </a:xfrm>
            <a:custGeom>
              <a:avLst/>
              <a:gdLst>
                <a:gd name="T0" fmla="*/ 52 w 63"/>
                <a:gd name="T1" fmla="*/ 12 h 63"/>
                <a:gd name="T2" fmla="*/ 52 w 63"/>
                <a:gd name="T3" fmla="*/ 12 h 63"/>
                <a:gd name="T4" fmla="*/ 52 w 63"/>
                <a:gd name="T5" fmla="*/ 52 h 63"/>
                <a:gd name="T6" fmla="*/ 11 w 63"/>
                <a:gd name="T7" fmla="*/ 52 h 63"/>
                <a:gd name="T8" fmla="*/ 11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0" y="63"/>
                    <a:pt x="22" y="63"/>
                    <a:pt x="11" y="52"/>
                  </a:cubicBezTo>
                  <a:cubicBezTo>
                    <a:pt x="0" y="41"/>
                    <a:pt x="0" y="23"/>
                    <a:pt x="11" y="12"/>
                  </a:cubicBezTo>
                  <a:cubicBezTo>
                    <a:pt x="22" y="0"/>
                    <a:pt x="40"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8" name="Freeform 52">
              <a:extLst>
                <a:ext uri="{FF2B5EF4-FFF2-40B4-BE49-F238E27FC236}">
                  <a16:creationId xmlns:a16="http://schemas.microsoft.com/office/drawing/2014/main" id="{C5634A6C-9BEA-4D78-8817-E125EEB3FD1A}"/>
                </a:ext>
              </a:extLst>
            </p:cNvPr>
            <p:cNvSpPr>
              <a:spLocks/>
            </p:cNvSpPr>
            <p:nvPr/>
          </p:nvSpPr>
          <p:spPr bwMode="auto">
            <a:xfrm>
              <a:off x="4325938" y="3513138"/>
              <a:ext cx="82550" cy="82550"/>
            </a:xfrm>
            <a:custGeom>
              <a:avLst/>
              <a:gdLst>
                <a:gd name="T0" fmla="*/ 52 w 63"/>
                <a:gd name="T1" fmla="*/ 11 h 63"/>
                <a:gd name="T2" fmla="*/ 52 w 63"/>
                <a:gd name="T3" fmla="*/ 11 h 63"/>
                <a:gd name="T4" fmla="*/ 52 w 63"/>
                <a:gd name="T5" fmla="*/ 51 h 63"/>
                <a:gd name="T6" fmla="*/ 11 w 63"/>
                <a:gd name="T7" fmla="*/ 51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0" y="63"/>
                    <a:pt x="22" y="63"/>
                    <a:pt x="11" y="51"/>
                  </a:cubicBezTo>
                  <a:cubicBezTo>
                    <a:pt x="0" y="40"/>
                    <a:pt x="0" y="22"/>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89" name="Freeform 53">
              <a:extLst>
                <a:ext uri="{FF2B5EF4-FFF2-40B4-BE49-F238E27FC236}">
                  <a16:creationId xmlns:a16="http://schemas.microsoft.com/office/drawing/2014/main" id="{F2B8F03A-D5CD-4448-8512-A486AFFDCE8E}"/>
                </a:ext>
              </a:extLst>
            </p:cNvPr>
            <p:cNvSpPr>
              <a:spLocks/>
            </p:cNvSpPr>
            <p:nvPr/>
          </p:nvSpPr>
          <p:spPr bwMode="auto">
            <a:xfrm>
              <a:off x="4325938" y="3082925"/>
              <a:ext cx="82550" cy="8096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0" y="63"/>
                    <a:pt x="22" y="63"/>
                    <a:pt x="11" y="52"/>
                  </a:cubicBezTo>
                  <a:cubicBezTo>
                    <a:pt x="0" y="41"/>
                    <a:pt x="0" y="23"/>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0" name="Freeform 54">
              <a:extLst>
                <a:ext uri="{FF2B5EF4-FFF2-40B4-BE49-F238E27FC236}">
                  <a16:creationId xmlns:a16="http://schemas.microsoft.com/office/drawing/2014/main" id="{8F17072F-E4FF-418D-AF9B-A7EF4C78D677}"/>
                </a:ext>
              </a:extLst>
            </p:cNvPr>
            <p:cNvSpPr>
              <a:spLocks/>
            </p:cNvSpPr>
            <p:nvPr/>
          </p:nvSpPr>
          <p:spPr bwMode="auto">
            <a:xfrm>
              <a:off x="4176713" y="4586288"/>
              <a:ext cx="82550" cy="80963"/>
            </a:xfrm>
            <a:custGeom>
              <a:avLst/>
              <a:gdLst>
                <a:gd name="T0" fmla="*/ 52 w 63"/>
                <a:gd name="T1" fmla="*/ 11 h 63"/>
                <a:gd name="T2" fmla="*/ 52 w 63"/>
                <a:gd name="T3" fmla="*/ 11 h 63"/>
                <a:gd name="T4" fmla="*/ 52 w 63"/>
                <a:gd name="T5" fmla="*/ 51 h 63"/>
                <a:gd name="T6" fmla="*/ 11 w 63"/>
                <a:gd name="T7" fmla="*/ 51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1" y="63"/>
                    <a:pt x="23" y="63"/>
                    <a:pt x="11" y="51"/>
                  </a:cubicBezTo>
                  <a:cubicBezTo>
                    <a:pt x="0" y="40"/>
                    <a:pt x="0" y="22"/>
                    <a:pt x="11"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1" name="Freeform 55">
              <a:extLst>
                <a:ext uri="{FF2B5EF4-FFF2-40B4-BE49-F238E27FC236}">
                  <a16:creationId xmlns:a16="http://schemas.microsoft.com/office/drawing/2014/main" id="{7238DC5D-0E1A-4B7D-8D87-C9D9AED3F5E5}"/>
                </a:ext>
              </a:extLst>
            </p:cNvPr>
            <p:cNvSpPr>
              <a:spLocks/>
            </p:cNvSpPr>
            <p:nvPr/>
          </p:nvSpPr>
          <p:spPr bwMode="auto">
            <a:xfrm>
              <a:off x="4325938" y="4552950"/>
              <a:ext cx="82550" cy="8096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0" y="63"/>
                    <a:pt x="22" y="63"/>
                    <a:pt x="11" y="52"/>
                  </a:cubicBezTo>
                  <a:cubicBezTo>
                    <a:pt x="0" y="41"/>
                    <a:pt x="0" y="23"/>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2" name="Freeform 56">
              <a:extLst>
                <a:ext uri="{FF2B5EF4-FFF2-40B4-BE49-F238E27FC236}">
                  <a16:creationId xmlns:a16="http://schemas.microsoft.com/office/drawing/2014/main" id="{B30D0FE5-0832-4515-A7E9-5211DED74875}"/>
                </a:ext>
              </a:extLst>
            </p:cNvPr>
            <p:cNvSpPr>
              <a:spLocks/>
            </p:cNvSpPr>
            <p:nvPr/>
          </p:nvSpPr>
          <p:spPr bwMode="auto">
            <a:xfrm>
              <a:off x="4475163" y="4581525"/>
              <a:ext cx="82550" cy="80963"/>
            </a:xfrm>
            <a:custGeom>
              <a:avLst/>
              <a:gdLst>
                <a:gd name="T0" fmla="*/ 51 w 63"/>
                <a:gd name="T1" fmla="*/ 12 h 63"/>
                <a:gd name="T2" fmla="*/ 51 w 63"/>
                <a:gd name="T3" fmla="*/ 12 h 63"/>
                <a:gd name="T4" fmla="*/ 51 w 63"/>
                <a:gd name="T5" fmla="*/ 52 h 63"/>
                <a:gd name="T6" fmla="*/ 11 w 63"/>
                <a:gd name="T7" fmla="*/ 52 h 63"/>
                <a:gd name="T8" fmla="*/ 11 w 63"/>
                <a:gd name="T9" fmla="*/ 12 h 63"/>
                <a:gd name="T10" fmla="*/ 51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1" y="12"/>
                  </a:moveTo>
                  <a:lnTo>
                    <a:pt x="51" y="12"/>
                  </a:lnTo>
                  <a:cubicBezTo>
                    <a:pt x="63" y="23"/>
                    <a:pt x="63" y="41"/>
                    <a:pt x="51" y="52"/>
                  </a:cubicBezTo>
                  <a:cubicBezTo>
                    <a:pt x="40" y="63"/>
                    <a:pt x="22" y="63"/>
                    <a:pt x="11" y="52"/>
                  </a:cubicBezTo>
                  <a:cubicBezTo>
                    <a:pt x="0" y="41"/>
                    <a:pt x="0" y="23"/>
                    <a:pt x="11" y="12"/>
                  </a:cubicBezTo>
                  <a:cubicBezTo>
                    <a:pt x="22" y="0"/>
                    <a:pt x="40" y="0"/>
                    <a:pt x="51"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grpSp>
      <p:grpSp>
        <p:nvGrpSpPr>
          <p:cNvPr id="93" name="Group 92">
            <a:extLst>
              <a:ext uri="{FF2B5EF4-FFF2-40B4-BE49-F238E27FC236}">
                <a16:creationId xmlns:a16="http://schemas.microsoft.com/office/drawing/2014/main" id="{EF8922F5-EEA0-4946-B788-6FE6570C0B73}"/>
              </a:ext>
            </a:extLst>
          </p:cNvPr>
          <p:cNvGrpSpPr/>
          <p:nvPr/>
        </p:nvGrpSpPr>
        <p:grpSpPr>
          <a:xfrm>
            <a:off x="5035550" y="2312988"/>
            <a:ext cx="82550" cy="2320925"/>
            <a:chOff x="5035550" y="2312988"/>
            <a:chExt cx="82550" cy="2320925"/>
          </a:xfrm>
          <a:solidFill>
            <a:schemeClr val="accent2">
              <a:lumMod val="75000"/>
            </a:schemeClr>
          </a:solidFill>
        </p:grpSpPr>
        <p:sp>
          <p:nvSpPr>
            <p:cNvPr id="94" name="Freeform 59">
              <a:extLst>
                <a:ext uri="{FF2B5EF4-FFF2-40B4-BE49-F238E27FC236}">
                  <a16:creationId xmlns:a16="http://schemas.microsoft.com/office/drawing/2014/main" id="{FD7FEB33-88B4-48DF-8042-2383D4317692}"/>
                </a:ext>
              </a:extLst>
            </p:cNvPr>
            <p:cNvSpPr>
              <a:spLocks/>
            </p:cNvSpPr>
            <p:nvPr/>
          </p:nvSpPr>
          <p:spPr bwMode="auto">
            <a:xfrm>
              <a:off x="5035550" y="4357688"/>
              <a:ext cx="82550" cy="82550"/>
            </a:xfrm>
            <a:custGeom>
              <a:avLst/>
              <a:gdLst>
                <a:gd name="T0" fmla="*/ 52 w 63"/>
                <a:gd name="T1" fmla="*/ 12 h 63"/>
                <a:gd name="T2" fmla="*/ 52 w 63"/>
                <a:gd name="T3" fmla="*/ 12 h 63"/>
                <a:gd name="T4" fmla="*/ 52 w 63"/>
                <a:gd name="T5" fmla="*/ 52 h 63"/>
                <a:gd name="T6" fmla="*/ 12 w 63"/>
                <a:gd name="T7" fmla="*/ 52 h 63"/>
                <a:gd name="T8" fmla="*/ 12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1" y="63"/>
                    <a:pt x="23" y="63"/>
                    <a:pt x="12" y="52"/>
                  </a:cubicBezTo>
                  <a:cubicBezTo>
                    <a:pt x="0" y="41"/>
                    <a:pt x="0" y="23"/>
                    <a:pt x="12" y="12"/>
                  </a:cubicBezTo>
                  <a:cubicBezTo>
                    <a:pt x="23"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5" name="Freeform 60">
              <a:extLst>
                <a:ext uri="{FF2B5EF4-FFF2-40B4-BE49-F238E27FC236}">
                  <a16:creationId xmlns:a16="http://schemas.microsoft.com/office/drawing/2014/main" id="{5578A6B8-2251-4A67-91C8-8F17FB54AF14}"/>
                </a:ext>
              </a:extLst>
            </p:cNvPr>
            <p:cNvSpPr>
              <a:spLocks/>
            </p:cNvSpPr>
            <p:nvPr/>
          </p:nvSpPr>
          <p:spPr bwMode="auto">
            <a:xfrm>
              <a:off x="5035550" y="3740150"/>
              <a:ext cx="82550" cy="82550"/>
            </a:xfrm>
            <a:custGeom>
              <a:avLst/>
              <a:gdLst>
                <a:gd name="T0" fmla="*/ 52 w 63"/>
                <a:gd name="T1" fmla="*/ 11 h 63"/>
                <a:gd name="T2" fmla="*/ 52 w 63"/>
                <a:gd name="T3" fmla="*/ 11 h 63"/>
                <a:gd name="T4" fmla="*/ 52 w 63"/>
                <a:gd name="T5" fmla="*/ 52 h 63"/>
                <a:gd name="T6" fmla="*/ 12 w 63"/>
                <a:gd name="T7" fmla="*/ 52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2"/>
                  </a:cubicBezTo>
                  <a:cubicBezTo>
                    <a:pt x="41" y="63"/>
                    <a:pt x="23" y="63"/>
                    <a:pt x="12" y="52"/>
                  </a:cubicBezTo>
                  <a:cubicBezTo>
                    <a:pt x="0" y="40"/>
                    <a:pt x="0" y="22"/>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6" name="Freeform 61">
              <a:extLst>
                <a:ext uri="{FF2B5EF4-FFF2-40B4-BE49-F238E27FC236}">
                  <a16:creationId xmlns:a16="http://schemas.microsoft.com/office/drawing/2014/main" id="{8F482499-5DFB-42C0-9782-058151C67A6D}"/>
                </a:ext>
              </a:extLst>
            </p:cNvPr>
            <p:cNvSpPr>
              <a:spLocks/>
            </p:cNvSpPr>
            <p:nvPr/>
          </p:nvSpPr>
          <p:spPr bwMode="auto">
            <a:xfrm>
              <a:off x="5035550" y="2312988"/>
              <a:ext cx="82550" cy="82550"/>
            </a:xfrm>
            <a:custGeom>
              <a:avLst/>
              <a:gdLst>
                <a:gd name="T0" fmla="*/ 52 w 63"/>
                <a:gd name="T1" fmla="*/ 12 h 63"/>
                <a:gd name="T2" fmla="*/ 52 w 63"/>
                <a:gd name="T3" fmla="*/ 12 h 63"/>
                <a:gd name="T4" fmla="*/ 52 w 63"/>
                <a:gd name="T5" fmla="*/ 52 h 63"/>
                <a:gd name="T6" fmla="*/ 12 w 63"/>
                <a:gd name="T7" fmla="*/ 52 h 63"/>
                <a:gd name="T8" fmla="*/ 12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1" y="63"/>
                    <a:pt x="23" y="63"/>
                    <a:pt x="12" y="52"/>
                  </a:cubicBezTo>
                  <a:cubicBezTo>
                    <a:pt x="0" y="41"/>
                    <a:pt x="0" y="23"/>
                    <a:pt x="12" y="12"/>
                  </a:cubicBezTo>
                  <a:cubicBezTo>
                    <a:pt x="23"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7" name="Freeform 62">
              <a:extLst>
                <a:ext uri="{FF2B5EF4-FFF2-40B4-BE49-F238E27FC236}">
                  <a16:creationId xmlns:a16="http://schemas.microsoft.com/office/drawing/2014/main" id="{E063A744-A571-4406-911A-6BC664CAC3FF}"/>
                </a:ext>
              </a:extLst>
            </p:cNvPr>
            <p:cNvSpPr>
              <a:spLocks/>
            </p:cNvSpPr>
            <p:nvPr/>
          </p:nvSpPr>
          <p:spPr bwMode="auto">
            <a:xfrm>
              <a:off x="5035550" y="4079875"/>
              <a:ext cx="82550" cy="80963"/>
            </a:xfrm>
            <a:custGeom>
              <a:avLst/>
              <a:gdLst>
                <a:gd name="T0" fmla="*/ 52 w 63"/>
                <a:gd name="T1" fmla="*/ 11 h 63"/>
                <a:gd name="T2" fmla="*/ 52 w 63"/>
                <a:gd name="T3" fmla="*/ 11 h 63"/>
                <a:gd name="T4" fmla="*/ 52 w 63"/>
                <a:gd name="T5" fmla="*/ 52 h 63"/>
                <a:gd name="T6" fmla="*/ 12 w 63"/>
                <a:gd name="T7" fmla="*/ 52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1" y="63"/>
                    <a:pt x="23" y="63"/>
                    <a:pt x="12" y="52"/>
                  </a:cubicBezTo>
                  <a:cubicBezTo>
                    <a:pt x="0" y="41"/>
                    <a:pt x="0" y="23"/>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8" name="Freeform 63">
              <a:extLst>
                <a:ext uri="{FF2B5EF4-FFF2-40B4-BE49-F238E27FC236}">
                  <a16:creationId xmlns:a16="http://schemas.microsoft.com/office/drawing/2014/main" id="{6106F236-0DB2-408F-A077-78B27D8C619A}"/>
                </a:ext>
              </a:extLst>
            </p:cNvPr>
            <p:cNvSpPr>
              <a:spLocks/>
            </p:cNvSpPr>
            <p:nvPr/>
          </p:nvSpPr>
          <p:spPr bwMode="auto">
            <a:xfrm>
              <a:off x="5035550" y="3513138"/>
              <a:ext cx="82550" cy="82550"/>
            </a:xfrm>
            <a:custGeom>
              <a:avLst/>
              <a:gdLst>
                <a:gd name="T0" fmla="*/ 52 w 63"/>
                <a:gd name="T1" fmla="*/ 11 h 63"/>
                <a:gd name="T2" fmla="*/ 52 w 63"/>
                <a:gd name="T3" fmla="*/ 11 h 63"/>
                <a:gd name="T4" fmla="*/ 52 w 63"/>
                <a:gd name="T5" fmla="*/ 51 h 63"/>
                <a:gd name="T6" fmla="*/ 12 w 63"/>
                <a:gd name="T7" fmla="*/ 51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1" y="63"/>
                    <a:pt x="23" y="63"/>
                    <a:pt x="12" y="51"/>
                  </a:cubicBezTo>
                  <a:cubicBezTo>
                    <a:pt x="0" y="40"/>
                    <a:pt x="0" y="22"/>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99" name="Freeform 64">
              <a:extLst>
                <a:ext uri="{FF2B5EF4-FFF2-40B4-BE49-F238E27FC236}">
                  <a16:creationId xmlns:a16="http://schemas.microsoft.com/office/drawing/2014/main" id="{D79F7DD9-948B-4153-9050-F3FD35A3E954}"/>
                </a:ext>
              </a:extLst>
            </p:cNvPr>
            <p:cNvSpPr>
              <a:spLocks/>
            </p:cNvSpPr>
            <p:nvPr/>
          </p:nvSpPr>
          <p:spPr bwMode="auto">
            <a:xfrm>
              <a:off x="5035550" y="4552950"/>
              <a:ext cx="82550" cy="80963"/>
            </a:xfrm>
            <a:custGeom>
              <a:avLst/>
              <a:gdLst>
                <a:gd name="T0" fmla="*/ 52 w 63"/>
                <a:gd name="T1" fmla="*/ 11 h 63"/>
                <a:gd name="T2" fmla="*/ 52 w 63"/>
                <a:gd name="T3" fmla="*/ 11 h 63"/>
                <a:gd name="T4" fmla="*/ 52 w 63"/>
                <a:gd name="T5" fmla="*/ 52 h 63"/>
                <a:gd name="T6" fmla="*/ 12 w 63"/>
                <a:gd name="T7" fmla="*/ 52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1" y="63"/>
                    <a:pt x="23" y="63"/>
                    <a:pt x="12" y="52"/>
                  </a:cubicBezTo>
                  <a:cubicBezTo>
                    <a:pt x="0" y="41"/>
                    <a:pt x="0" y="23"/>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grpSp>
      <p:grpSp>
        <p:nvGrpSpPr>
          <p:cNvPr id="2" name="Group 1">
            <a:extLst>
              <a:ext uri="{FF2B5EF4-FFF2-40B4-BE49-F238E27FC236}">
                <a16:creationId xmlns:a16="http://schemas.microsoft.com/office/drawing/2014/main" id="{036F3513-29A9-42E6-BF0F-3F9B3285A19C}"/>
              </a:ext>
            </a:extLst>
          </p:cNvPr>
          <p:cNvGrpSpPr/>
          <p:nvPr/>
        </p:nvGrpSpPr>
        <p:grpSpPr>
          <a:xfrm>
            <a:off x="6152345" y="1990892"/>
            <a:ext cx="5484852" cy="3974382"/>
            <a:chOff x="6152345" y="1990892"/>
            <a:chExt cx="5484852" cy="3974382"/>
          </a:xfrm>
        </p:grpSpPr>
        <p:cxnSp>
          <p:nvCxnSpPr>
            <p:cNvPr id="101" name="Straight Arrow Connector 100">
              <a:extLst>
                <a:ext uri="{FF2B5EF4-FFF2-40B4-BE49-F238E27FC236}">
                  <a16:creationId xmlns:a16="http://schemas.microsoft.com/office/drawing/2014/main" id="{A2E02F56-F52F-4B55-9F12-D29132A570B9}"/>
                </a:ext>
              </a:extLst>
            </p:cNvPr>
            <p:cNvCxnSpPr>
              <a:cxnSpLocks/>
            </p:cNvCxnSpPr>
            <p:nvPr/>
          </p:nvCxnSpPr>
          <p:spPr>
            <a:xfrm flipV="1">
              <a:off x="11637197" y="3555913"/>
              <a:ext cx="0" cy="5486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B26FDE88-6CCC-4D63-B38D-277405F0222B}"/>
                </a:ext>
              </a:extLst>
            </p:cNvPr>
            <p:cNvCxnSpPr>
              <a:cxnSpLocks/>
            </p:cNvCxnSpPr>
            <p:nvPr/>
          </p:nvCxnSpPr>
          <p:spPr>
            <a:xfrm>
              <a:off x="6561444"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EE3832E7-C7A9-4C29-91EB-93CF22DA2F58}"/>
                </a:ext>
              </a:extLst>
            </p:cNvPr>
            <p:cNvCxnSpPr>
              <a:cxnSpLocks/>
            </p:cNvCxnSpPr>
            <p:nvPr/>
          </p:nvCxnSpPr>
          <p:spPr>
            <a:xfrm>
              <a:off x="7381109"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6DE6E544-6233-4BC6-BB80-1A620DA4E2BE}"/>
                </a:ext>
              </a:extLst>
            </p:cNvPr>
            <p:cNvCxnSpPr>
              <a:cxnSpLocks/>
            </p:cNvCxnSpPr>
            <p:nvPr/>
          </p:nvCxnSpPr>
          <p:spPr>
            <a:xfrm>
              <a:off x="8196655"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38B5F86-CE1E-4042-8502-0C3AE10F69D2}"/>
                </a:ext>
              </a:extLst>
            </p:cNvPr>
            <p:cNvCxnSpPr>
              <a:cxnSpLocks/>
            </p:cNvCxnSpPr>
            <p:nvPr/>
          </p:nvCxnSpPr>
          <p:spPr>
            <a:xfrm>
              <a:off x="8987487"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1CFF3030-50B4-4ABA-A924-F314C5B2D026}"/>
                </a:ext>
              </a:extLst>
            </p:cNvPr>
            <p:cNvCxnSpPr>
              <a:cxnSpLocks/>
            </p:cNvCxnSpPr>
            <p:nvPr/>
          </p:nvCxnSpPr>
          <p:spPr>
            <a:xfrm>
              <a:off x="9753606"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DC15935-5866-4E5C-956A-FB41C8059255}"/>
                </a:ext>
              </a:extLst>
            </p:cNvPr>
            <p:cNvCxnSpPr>
              <a:cxnSpLocks/>
            </p:cNvCxnSpPr>
            <p:nvPr/>
          </p:nvCxnSpPr>
          <p:spPr>
            <a:xfrm>
              <a:off x="10507368"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464C27F5-A644-4979-B194-C8DA2525CFA0}"/>
                </a:ext>
              </a:extLst>
            </p:cNvPr>
            <p:cNvSpPr txBox="1"/>
            <p:nvPr/>
          </p:nvSpPr>
          <p:spPr>
            <a:xfrm>
              <a:off x="6328279" y="5388193"/>
              <a:ext cx="959813" cy="415498"/>
            </a:xfrm>
            <a:prstGeom prst="rect">
              <a:avLst/>
            </a:prstGeom>
            <a:noFill/>
          </p:spPr>
          <p:txBody>
            <a:bodyPr wrap="square" rtlCol="0">
              <a:spAutoFit/>
            </a:bodyPr>
            <a:lstStyle/>
            <a:p>
              <a:pPr algn="ctr"/>
              <a:r>
                <a:rPr lang="en-US" sz="1050" dirty="0">
                  <a:latin typeface="+mj-lt"/>
                  <a:cs typeface="Arial" panose="020B0604020202020204" pitchFamily="34" charset="0"/>
                </a:rPr>
                <a:t>NK cell</a:t>
              </a:r>
            </a:p>
            <a:p>
              <a:pPr algn="ctr"/>
              <a:r>
                <a:rPr lang="en-US" sz="1050" dirty="0">
                  <a:latin typeface="+mj-lt"/>
                  <a:cs typeface="Arial" panose="020B0604020202020204" pitchFamily="34" charset="0"/>
                </a:rPr>
                <a:t>proliferating</a:t>
              </a:r>
            </a:p>
          </p:txBody>
        </p:sp>
        <p:sp>
          <p:nvSpPr>
            <p:cNvPr id="109" name="TextBox 108">
              <a:extLst>
                <a:ext uri="{FF2B5EF4-FFF2-40B4-BE49-F238E27FC236}">
                  <a16:creationId xmlns:a16="http://schemas.microsoft.com/office/drawing/2014/main" id="{4E7440E8-BF1D-4E47-BB51-F63880E87F61}"/>
                </a:ext>
              </a:extLst>
            </p:cNvPr>
            <p:cNvSpPr txBox="1"/>
            <p:nvPr/>
          </p:nvSpPr>
          <p:spPr>
            <a:xfrm>
              <a:off x="7175522" y="5388193"/>
              <a:ext cx="959813" cy="415498"/>
            </a:xfrm>
            <a:prstGeom prst="rect">
              <a:avLst/>
            </a:prstGeom>
            <a:noFill/>
          </p:spPr>
          <p:txBody>
            <a:bodyPr wrap="square" rtlCol="0">
              <a:spAutoFit/>
            </a:bodyPr>
            <a:lstStyle/>
            <a:p>
              <a:pPr algn="ctr"/>
              <a:r>
                <a:rPr lang="en-US" sz="1050" dirty="0">
                  <a:latin typeface="+mj-lt"/>
                  <a:cs typeface="Arial" panose="020B0604020202020204" pitchFamily="34" charset="0"/>
                </a:rPr>
                <a:t>T-cell</a:t>
              </a:r>
            </a:p>
            <a:p>
              <a:pPr algn="ctr"/>
              <a:r>
                <a:rPr lang="en-US" sz="1050" dirty="0">
                  <a:latin typeface="+mj-lt"/>
                  <a:cs typeface="Arial" panose="020B0604020202020204" pitchFamily="34" charset="0"/>
                </a:rPr>
                <a:t>proliferating</a:t>
              </a:r>
            </a:p>
          </p:txBody>
        </p:sp>
        <p:sp>
          <p:nvSpPr>
            <p:cNvPr id="110" name="TextBox 109">
              <a:extLst>
                <a:ext uri="{FF2B5EF4-FFF2-40B4-BE49-F238E27FC236}">
                  <a16:creationId xmlns:a16="http://schemas.microsoft.com/office/drawing/2014/main" id="{ED6B5F84-5596-4CF1-A388-F308088E443D}"/>
                </a:ext>
              </a:extLst>
            </p:cNvPr>
            <p:cNvSpPr txBox="1"/>
            <p:nvPr/>
          </p:nvSpPr>
          <p:spPr>
            <a:xfrm>
              <a:off x="7991068" y="5388193"/>
              <a:ext cx="959813" cy="415498"/>
            </a:xfrm>
            <a:prstGeom prst="rect">
              <a:avLst/>
            </a:prstGeom>
            <a:noFill/>
          </p:spPr>
          <p:txBody>
            <a:bodyPr wrap="square" rtlCol="0">
              <a:spAutoFit/>
            </a:bodyPr>
            <a:lstStyle/>
            <a:p>
              <a:pPr algn="ctr"/>
              <a:r>
                <a:rPr lang="en-US" sz="1050" dirty="0">
                  <a:latin typeface="+mj-lt"/>
                  <a:cs typeface="Arial" panose="020B0604020202020204" pitchFamily="34" charset="0"/>
                </a:rPr>
                <a:t>CD4+</a:t>
              </a:r>
            </a:p>
            <a:p>
              <a:pPr algn="ctr"/>
              <a:r>
                <a:rPr lang="en-US" sz="1050" dirty="0">
                  <a:latin typeface="+mj-lt"/>
                  <a:cs typeface="Arial" panose="020B0604020202020204" pitchFamily="34" charset="0"/>
                </a:rPr>
                <a:t>activated</a:t>
              </a:r>
            </a:p>
          </p:txBody>
        </p:sp>
        <p:sp>
          <p:nvSpPr>
            <p:cNvPr id="111" name="TextBox 110">
              <a:extLst>
                <a:ext uri="{FF2B5EF4-FFF2-40B4-BE49-F238E27FC236}">
                  <a16:creationId xmlns:a16="http://schemas.microsoft.com/office/drawing/2014/main" id="{136C20A8-B6CF-49F8-AF52-6EF138020C18}"/>
                </a:ext>
              </a:extLst>
            </p:cNvPr>
            <p:cNvSpPr txBox="1"/>
            <p:nvPr/>
          </p:nvSpPr>
          <p:spPr>
            <a:xfrm>
              <a:off x="8784695" y="5388193"/>
              <a:ext cx="959813" cy="415498"/>
            </a:xfrm>
            <a:prstGeom prst="rect">
              <a:avLst/>
            </a:prstGeom>
            <a:noFill/>
          </p:spPr>
          <p:txBody>
            <a:bodyPr wrap="square" rtlCol="0">
              <a:spAutoFit/>
            </a:bodyPr>
            <a:lstStyle/>
            <a:p>
              <a:pPr algn="ctr"/>
              <a:r>
                <a:rPr lang="en-US" sz="1050" dirty="0">
                  <a:latin typeface="+mj-lt"/>
                  <a:cs typeface="Arial" panose="020B0604020202020204" pitchFamily="34" charset="0"/>
                </a:rPr>
                <a:t>CD8+</a:t>
              </a:r>
            </a:p>
            <a:p>
              <a:pPr algn="ctr"/>
              <a:r>
                <a:rPr lang="en-US" sz="1050" dirty="0">
                  <a:latin typeface="+mj-lt"/>
                  <a:cs typeface="Arial" panose="020B0604020202020204" pitchFamily="34" charset="0"/>
                </a:rPr>
                <a:t>activated</a:t>
              </a:r>
            </a:p>
          </p:txBody>
        </p:sp>
        <p:sp>
          <p:nvSpPr>
            <p:cNvPr id="112" name="TextBox 111">
              <a:extLst>
                <a:ext uri="{FF2B5EF4-FFF2-40B4-BE49-F238E27FC236}">
                  <a16:creationId xmlns:a16="http://schemas.microsoft.com/office/drawing/2014/main" id="{C0B35A90-73D1-42D3-A3BF-F396245C4E06}"/>
                </a:ext>
              </a:extLst>
            </p:cNvPr>
            <p:cNvSpPr txBox="1"/>
            <p:nvPr/>
          </p:nvSpPr>
          <p:spPr>
            <a:xfrm>
              <a:off x="10301781" y="5388193"/>
              <a:ext cx="959813" cy="577081"/>
            </a:xfrm>
            <a:prstGeom prst="rect">
              <a:avLst/>
            </a:prstGeom>
            <a:noFill/>
          </p:spPr>
          <p:txBody>
            <a:bodyPr wrap="square" rtlCol="0">
              <a:spAutoFit/>
            </a:bodyPr>
            <a:lstStyle/>
            <a:p>
              <a:pPr algn="ctr"/>
              <a:r>
                <a:rPr lang="en-US" sz="1050" dirty="0">
                  <a:latin typeface="+mj-lt"/>
                  <a:cs typeface="Arial" panose="020B0604020202020204" pitchFamily="34" charset="0"/>
                </a:rPr>
                <a:t>CD8+</a:t>
              </a:r>
            </a:p>
            <a:p>
              <a:pPr algn="ctr"/>
              <a:r>
                <a:rPr lang="en-US" sz="1050" dirty="0">
                  <a:latin typeface="+mj-lt"/>
                  <a:cs typeface="Arial" panose="020B0604020202020204" pitchFamily="34" charset="0"/>
                </a:rPr>
                <a:t>effector</a:t>
              </a:r>
              <a:br>
                <a:rPr lang="en-US" sz="1050" dirty="0">
                  <a:latin typeface="+mj-lt"/>
                  <a:cs typeface="Arial" panose="020B0604020202020204" pitchFamily="34" charset="0"/>
                </a:rPr>
              </a:br>
              <a:r>
                <a:rPr lang="en-US" sz="1050" dirty="0">
                  <a:latin typeface="+mj-lt"/>
                  <a:cs typeface="Arial" panose="020B0604020202020204" pitchFamily="34" charset="0"/>
                </a:rPr>
                <a:t>memory</a:t>
              </a:r>
            </a:p>
          </p:txBody>
        </p:sp>
        <p:sp>
          <p:nvSpPr>
            <p:cNvPr id="113" name="TextBox 112">
              <a:extLst>
                <a:ext uri="{FF2B5EF4-FFF2-40B4-BE49-F238E27FC236}">
                  <a16:creationId xmlns:a16="http://schemas.microsoft.com/office/drawing/2014/main" id="{87D13E08-0CF3-48D5-8842-6F0F6F49A47E}"/>
                </a:ext>
              </a:extLst>
            </p:cNvPr>
            <p:cNvSpPr txBox="1"/>
            <p:nvPr/>
          </p:nvSpPr>
          <p:spPr>
            <a:xfrm>
              <a:off x="9552602" y="5388193"/>
              <a:ext cx="959813" cy="577081"/>
            </a:xfrm>
            <a:prstGeom prst="rect">
              <a:avLst/>
            </a:prstGeom>
            <a:noFill/>
          </p:spPr>
          <p:txBody>
            <a:bodyPr wrap="square" rtlCol="0">
              <a:spAutoFit/>
            </a:bodyPr>
            <a:lstStyle/>
            <a:p>
              <a:pPr algn="ctr"/>
              <a:r>
                <a:rPr lang="en-US" sz="1050" dirty="0">
                  <a:latin typeface="+mj-lt"/>
                  <a:cs typeface="Arial" panose="020B0604020202020204" pitchFamily="34" charset="0"/>
                </a:rPr>
                <a:t>CD4+</a:t>
              </a:r>
            </a:p>
            <a:p>
              <a:pPr algn="ctr"/>
              <a:r>
                <a:rPr lang="en-US" sz="1050" dirty="0">
                  <a:latin typeface="+mj-lt"/>
                  <a:cs typeface="Arial" panose="020B0604020202020204" pitchFamily="34" charset="0"/>
                </a:rPr>
                <a:t>effector</a:t>
              </a:r>
              <a:br>
                <a:rPr lang="en-US" sz="1050" dirty="0">
                  <a:latin typeface="+mj-lt"/>
                  <a:cs typeface="Arial" panose="020B0604020202020204" pitchFamily="34" charset="0"/>
                </a:rPr>
              </a:br>
              <a:r>
                <a:rPr lang="en-US" sz="1050" dirty="0">
                  <a:latin typeface="+mj-lt"/>
                  <a:cs typeface="Arial" panose="020B0604020202020204" pitchFamily="34" charset="0"/>
                </a:rPr>
                <a:t>memory</a:t>
              </a:r>
            </a:p>
          </p:txBody>
        </p:sp>
        <p:cxnSp>
          <p:nvCxnSpPr>
            <p:cNvPr id="114" name="Straight Connector 113">
              <a:extLst>
                <a:ext uri="{FF2B5EF4-FFF2-40B4-BE49-F238E27FC236}">
                  <a16:creationId xmlns:a16="http://schemas.microsoft.com/office/drawing/2014/main" id="{E8D4ABBF-FBDB-4047-AEA9-32BD6E689C8B}"/>
                </a:ext>
              </a:extLst>
            </p:cNvPr>
            <p:cNvCxnSpPr>
              <a:cxnSpLocks/>
            </p:cNvCxnSpPr>
            <p:nvPr/>
          </p:nvCxnSpPr>
          <p:spPr>
            <a:xfrm>
              <a:off x="6561444"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42EAA38-FE1F-4780-A410-09B0DED85AD9}"/>
                </a:ext>
              </a:extLst>
            </p:cNvPr>
            <p:cNvCxnSpPr>
              <a:cxnSpLocks/>
            </p:cNvCxnSpPr>
            <p:nvPr/>
          </p:nvCxnSpPr>
          <p:spPr>
            <a:xfrm>
              <a:off x="7381109"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E98C07E4-44D3-4ABA-B45B-889DA8EB6ECF}"/>
                </a:ext>
              </a:extLst>
            </p:cNvPr>
            <p:cNvCxnSpPr>
              <a:cxnSpLocks/>
            </p:cNvCxnSpPr>
            <p:nvPr/>
          </p:nvCxnSpPr>
          <p:spPr>
            <a:xfrm>
              <a:off x="8196655"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4E1DDBA9-9B20-44A3-955B-A01EA5868F41}"/>
                </a:ext>
              </a:extLst>
            </p:cNvPr>
            <p:cNvCxnSpPr>
              <a:cxnSpLocks/>
            </p:cNvCxnSpPr>
            <p:nvPr/>
          </p:nvCxnSpPr>
          <p:spPr>
            <a:xfrm>
              <a:off x="8987487"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1A3DFEBB-6A87-4B55-AA2C-54B2D4CC504B}"/>
                </a:ext>
              </a:extLst>
            </p:cNvPr>
            <p:cNvCxnSpPr>
              <a:cxnSpLocks/>
            </p:cNvCxnSpPr>
            <p:nvPr/>
          </p:nvCxnSpPr>
          <p:spPr>
            <a:xfrm>
              <a:off x="9753606"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6EBB991-9CCC-4B85-B304-675AE40BA919}"/>
                </a:ext>
              </a:extLst>
            </p:cNvPr>
            <p:cNvCxnSpPr>
              <a:cxnSpLocks/>
            </p:cNvCxnSpPr>
            <p:nvPr/>
          </p:nvCxnSpPr>
          <p:spPr>
            <a:xfrm>
              <a:off x="10507368" y="5366951"/>
              <a:ext cx="548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8482FA29-2F7B-4F97-B71F-10A94AAA63D9}"/>
                </a:ext>
              </a:extLst>
            </p:cNvPr>
            <p:cNvSpPr txBox="1"/>
            <p:nvPr/>
          </p:nvSpPr>
          <p:spPr>
            <a:xfrm rot="18900000">
              <a:off x="6454580" y="4707422"/>
              <a:ext cx="987771" cy="338554"/>
            </a:xfrm>
            <a:prstGeom prst="rect">
              <a:avLst/>
            </a:prstGeom>
            <a:noFill/>
          </p:spPr>
          <p:txBody>
            <a:bodyPr wrap="none" rtlCol="0">
              <a:spAutoFit/>
            </a:bodyPr>
            <a:lstStyle/>
            <a:p>
              <a:pPr algn="ctr"/>
              <a:r>
                <a:rPr lang="en-US" sz="1600" dirty="0">
                  <a:latin typeface="+mj-lt"/>
                </a:rPr>
                <a:t>POM ref.</a:t>
              </a:r>
            </a:p>
          </p:txBody>
        </p:sp>
        <p:sp>
          <p:nvSpPr>
            <p:cNvPr id="121" name="TextBox 120">
              <a:extLst>
                <a:ext uri="{FF2B5EF4-FFF2-40B4-BE49-F238E27FC236}">
                  <a16:creationId xmlns:a16="http://schemas.microsoft.com/office/drawing/2014/main" id="{2AAE7CBD-FFFC-4425-96B1-6D9107E2E4F5}"/>
                </a:ext>
              </a:extLst>
            </p:cNvPr>
            <p:cNvSpPr txBox="1"/>
            <p:nvPr/>
          </p:nvSpPr>
          <p:spPr>
            <a:xfrm rot="18900000">
              <a:off x="6729263" y="4730658"/>
              <a:ext cx="978153" cy="338554"/>
            </a:xfrm>
            <a:prstGeom prst="rect">
              <a:avLst/>
            </a:prstGeom>
            <a:noFill/>
          </p:spPr>
          <p:txBody>
            <a:bodyPr wrap="none" rtlCol="0">
              <a:spAutoFit/>
            </a:bodyPr>
            <a:lstStyle/>
            <a:p>
              <a:pPr algn="ctr"/>
              <a:r>
                <a:rPr lang="en-US" sz="1600" dirty="0">
                  <a:latin typeface="+mj-lt"/>
                </a:rPr>
                <a:t>POM last</a:t>
              </a:r>
            </a:p>
          </p:txBody>
        </p:sp>
        <p:sp>
          <p:nvSpPr>
            <p:cNvPr id="122" name="TextBox 121">
              <a:extLst>
                <a:ext uri="{FF2B5EF4-FFF2-40B4-BE49-F238E27FC236}">
                  <a16:creationId xmlns:a16="http://schemas.microsoft.com/office/drawing/2014/main" id="{0C34DC0D-B88D-4AAF-A7F5-B5221E655498}"/>
                </a:ext>
              </a:extLst>
            </p:cNvPr>
            <p:cNvSpPr txBox="1"/>
            <p:nvPr/>
          </p:nvSpPr>
          <p:spPr>
            <a:xfrm rot="18900000">
              <a:off x="7248330" y="4707422"/>
              <a:ext cx="987771" cy="338554"/>
            </a:xfrm>
            <a:prstGeom prst="rect">
              <a:avLst/>
            </a:prstGeom>
            <a:noFill/>
          </p:spPr>
          <p:txBody>
            <a:bodyPr wrap="none" rtlCol="0">
              <a:spAutoFit/>
            </a:bodyPr>
            <a:lstStyle/>
            <a:p>
              <a:pPr algn="ctr"/>
              <a:r>
                <a:rPr lang="en-US" sz="1600" dirty="0">
                  <a:latin typeface="+mj-lt"/>
                </a:rPr>
                <a:t>POM ref.</a:t>
              </a:r>
            </a:p>
          </p:txBody>
        </p:sp>
        <p:sp>
          <p:nvSpPr>
            <p:cNvPr id="123" name="TextBox 122">
              <a:extLst>
                <a:ext uri="{FF2B5EF4-FFF2-40B4-BE49-F238E27FC236}">
                  <a16:creationId xmlns:a16="http://schemas.microsoft.com/office/drawing/2014/main" id="{361BDDA0-67D1-4E8B-A107-3ABC39171C50}"/>
                </a:ext>
              </a:extLst>
            </p:cNvPr>
            <p:cNvSpPr txBox="1"/>
            <p:nvPr/>
          </p:nvSpPr>
          <p:spPr>
            <a:xfrm rot="18900000">
              <a:off x="7523013" y="4730658"/>
              <a:ext cx="978153" cy="338554"/>
            </a:xfrm>
            <a:prstGeom prst="rect">
              <a:avLst/>
            </a:prstGeom>
            <a:noFill/>
          </p:spPr>
          <p:txBody>
            <a:bodyPr wrap="none" rtlCol="0">
              <a:spAutoFit/>
            </a:bodyPr>
            <a:lstStyle/>
            <a:p>
              <a:pPr algn="ctr"/>
              <a:r>
                <a:rPr lang="en-US" sz="1600" dirty="0">
                  <a:latin typeface="+mj-lt"/>
                </a:rPr>
                <a:t>POM last</a:t>
              </a:r>
            </a:p>
          </p:txBody>
        </p:sp>
        <p:sp>
          <p:nvSpPr>
            <p:cNvPr id="124" name="TextBox 123">
              <a:extLst>
                <a:ext uri="{FF2B5EF4-FFF2-40B4-BE49-F238E27FC236}">
                  <a16:creationId xmlns:a16="http://schemas.microsoft.com/office/drawing/2014/main" id="{03A9FCB5-1EB5-454C-8239-FD63F2A43031}"/>
                </a:ext>
              </a:extLst>
            </p:cNvPr>
            <p:cNvSpPr txBox="1"/>
            <p:nvPr/>
          </p:nvSpPr>
          <p:spPr>
            <a:xfrm rot="18900000">
              <a:off x="8029380" y="4707423"/>
              <a:ext cx="987771" cy="338554"/>
            </a:xfrm>
            <a:prstGeom prst="rect">
              <a:avLst/>
            </a:prstGeom>
            <a:noFill/>
          </p:spPr>
          <p:txBody>
            <a:bodyPr wrap="none" rtlCol="0">
              <a:spAutoFit/>
            </a:bodyPr>
            <a:lstStyle/>
            <a:p>
              <a:pPr algn="ctr"/>
              <a:r>
                <a:rPr lang="en-US" sz="1600" dirty="0">
                  <a:latin typeface="+mj-lt"/>
                </a:rPr>
                <a:t>POM ref.</a:t>
              </a:r>
            </a:p>
          </p:txBody>
        </p:sp>
        <p:sp>
          <p:nvSpPr>
            <p:cNvPr id="125" name="TextBox 124">
              <a:extLst>
                <a:ext uri="{FF2B5EF4-FFF2-40B4-BE49-F238E27FC236}">
                  <a16:creationId xmlns:a16="http://schemas.microsoft.com/office/drawing/2014/main" id="{251FD28A-0CAF-4720-BBC7-8734BEC14DD9}"/>
                </a:ext>
              </a:extLst>
            </p:cNvPr>
            <p:cNvSpPr txBox="1"/>
            <p:nvPr/>
          </p:nvSpPr>
          <p:spPr>
            <a:xfrm rot="18900000">
              <a:off x="8304063" y="4730659"/>
              <a:ext cx="978153" cy="338554"/>
            </a:xfrm>
            <a:prstGeom prst="rect">
              <a:avLst/>
            </a:prstGeom>
            <a:noFill/>
          </p:spPr>
          <p:txBody>
            <a:bodyPr wrap="none" rtlCol="0">
              <a:spAutoFit/>
            </a:bodyPr>
            <a:lstStyle/>
            <a:p>
              <a:pPr algn="ctr"/>
              <a:r>
                <a:rPr lang="en-US" sz="1600" dirty="0">
                  <a:latin typeface="+mj-lt"/>
                </a:rPr>
                <a:t>POM last</a:t>
              </a:r>
            </a:p>
          </p:txBody>
        </p:sp>
        <p:sp>
          <p:nvSpPr>
            <p:cNvPr id="126" name="TextBox 125">
              <a:extLst>
                <a:ext uri="{FF2B5EF4-FFF2-40B4-BE49-F238E27FC236}">
                  <a16:creationId xmlns:a16="http://schemas.microsoft.com/office/drawing/2014/main" id="{D0A295FA-58EF-44D1-A438-723E16557D75}"/>
                </a:ext>
              </a:extLst>
            </p:cNvPr>
            <p:cNvSpPr txBox="1"/>
            <p:nvPr/>
          </p:nvSpPr>
          <p:spPr>
            <a:xfrm rot="18900000">
              <a:off x="8823130" y="4707423"/>
              <a:ext cx="987771" cy="338554"/>
            </a:xfrm>
            <a:prstGeom prst="rect">
              <a:avLst/>
            </a:prstGeom>
            <a:noFill/>
          </p:spPr>
          <p:txBody>
            <a:bodyPr wrap="none" rtlCol="0">
              <a:spAutoFit/>
            </a:bodyPr>
            <a:lstStyle/>
            <a:p>
              <a:pPr algn="ctr"/>
              <a:r>
                <a:rPr lang="en-US" sz="1600" dirty="0">
                  <a:latin typeface="+mj-lt"/>
                </a:rPr>
                <a:t>POM ref.</a:t>
              </a:r>
            </a:p>
          </p:txBody>
        </p:sp>
        <p:sp>
          <p:nvSpPr>
            <p:cNvPr id="127" name="TextBox 126">
              <a:extLst>
                <a:ext uri="{FF2B5EF4-FFF2-40B4-BE49-F238E27FC236}">
                  <a16:creationId xmlns:a16="http://schemas.microsoft.com/office/drawing/2014/main" id="{6C2C5C05-D4C5-496C-B77B-BCC255D99EC7}"/>
                </a:ext>
              </a:extLst>
            </p:cNvPr>
            <p:cNvSpPr txBox="1"/>
            <p:nvPr/>
          </p:nvSpPr>
          <p:spPr>
            <a:xfrm rot="18900000">
              <a:off x="9097813" y="4730659"/>
              <a:ext cx="978153" cy="338554"/>
            </a:xfrm>
            <a:prstGeom prst="rect">
              <a:avLst/>
            </a:prstGeom>
            <a:noFill/>
          </p:spPr>
          <p:txBody>
            <a:bodyPr wrap="none" rtlCol="0">
              <a:spAutoFit/>
            </a:bodyPr>
            <a:lstStyle/>
            <a:p>
              <a:pPr algn="ctr"/>
              <a:r>
                <a:rPr lang="en-US" sz="1600" dirty="0">
                  <a:latin typeface="+mj-lt"/>
                </a:rPr>
                <a:t>POM last</a:t>
              </a:r>
            </a:p>
          </p:txBody>
        </p:sp>
        <p:sp>
          <p:nvSpPr>
            <p:cNvPr id="128" name="TextBox 127">
              <a:extLst>
                <a:ext uri="{FF2B5EF4-FFF2-40B4-BE49-F238E27FC236}">
                  <a16:creationId xmlns:a16="http://schemas.microsoft.com/office/drawing/2014/main" id="{3DF7C97E-A0BA-46D2-968D-5DD33C5CF21F}"/>
                </a:ext>
              </a:extLst>
            </p:cNvPr>
            <p:cNvSpPr txBox="1"/>
            <p:nvPr/>
          </p:nvSpPr>
          <p:spPr>
            <a:xfrm rot="18900000">
              <a:off x="9585130" y="4707423"/>
              <a:ext cx="987771" cy="338554"/>
            </a:xfrm>
            <a:prstGeom prst="rect">
              <a:avLst/>
            </a:prstGeom>
            <a:noFill/>
          </p:spPr>
          <p:txBody>
            <a:bodyPr wrap="none" rtlCol="0">
              <a:spAutoFit/>
            </a:bodyPr>
            <a:lstStyle/>
            <a:p>
              <a:pPr algn="ctr"/>
              <a:r>
                <a:rPr lang="en-US" sz="1600" dirty="0">
                  <a:latin typeface="+mj-lt"/>
                </a:rPr>
                <a:t>POM ref.</a:t>
              </a:r>
            </a:p>
          </p:txBody>
        </p:sp>
        <p:sp>
          <p:nvSpPr>
            <p:cNvPr id="129" name="TextBox 128">
              <a:extLst>
                <a:ext uri="{FF2B5EF4-FFF2-40B4-BE49-F238E27FC236}">
                  <a16:creationId xmlns:a16="http://schemas.microsoft.com/office/drawing/2014/main" id="{B18D8438-A0BD-4032-B4E1-F7017BC9AC6F}"/>
                </a:ext>
              </a:extLst>
            </p:cNvPr>
            <p:cNvSpPr txBox="1"/>
            <p:nvPr/>
          </p:nvSpPr>
          <p:spPr>
            <a:xfrm rot="18900000">
              <a:off x="9859814" y="4730659"/>
              <a:ext cx="978153" cy="338554"/>
            </a:xfrm>
            <a:prstGeom prst="rect">
              <a:avLst/>
            </a:prstGeom>
            <a:noFill/>
          </p:spPr>
          <p:txBody>
            <a:bodyPr wrap="none" rtlCol="0">
              <a:spAutoFit/>
            </a:bodyPr>
            <a:lstStyle/>
            <a:p>
              <a:pPr algn="ctr"/>
              <a:r>
                <a:rPr lang="en-US" sz="1600" dirty="0">
                  <a:latin typeface="+mj-lt"/>
                </a:rPr>
                <a:t>POM last</a:t>
              </a:r>
            </a:p>
          </p:txBody>
        </p:sp>
        <p:sp>
          <p:nvSpPr>
            <p:cNvPr id="130" name="TextBox 129">
              <a:extLst>
                <a:ext uri="{FF2B5EF4-FFF2-40B4-BE49-F238E27FC236}">
                  <a16:creationId xmlns:a16="http://schemas.microsoft.com/office/drawing/2014/main" id="{35E00458-D152-4DF6-8F86-6CB79286FF95}"/>
                </a:ext>
              </a:extLst>
            </p:cNvPr>
            <p:cNvSpPr txBox="1"/>
            <p:nvPr/>
          </p:nvSpPr>
          <p:spPr>
            <a:xfrm rot="18900000">
              <a:off x="10372531" y="4707423"/>
              <a:ext cx="987771" cy="338554"/>
            </a:xfrm>
            <a:prstGeom prst="rect">
              <a:avLst/>
            </a:prstGeom>
            <a:noFill/>
          </p:spPr>
          <p:txBody>
            <a:bodyPr wrap="none" rtlCol="0">
              <a:spAutoFit/>
            </a:bodyPr>
            <a:lstStyle/>
            <a:p>
              <a:pPr algn="ctr"/>
              <a:r>
                <a:rPr lang="en-US" sz="1600" dirty="0">
                  <a:latin typeface="+mj-lt"/>
                </a:rPr>
                <a:t>POM ref.</a:t>
              </a:r>
            </a:p>
          </p:txBody>
        </p:sp>
        <p:sp>
          <p:nvSpPr>
            <p:cNvPr id="131" name="TextBox 130">
              <a:extLst>
                <a:ext uri="{FF2B5EF4-FFF2-40B4-BE49-F238E27FC236}">
                  <a16:creationId xmlns:a16="http://schemas.microsoft.com/office/drawing/2014/main" id="{78AFCFD6-B767-4015-8C05-1A81C2FC8951}"/>
                </a:ext>
              </a:extLst>
            </p:cNvPr>
            <p:cNvSpPr txBox="1"/>
            <p:nvPr/>
          </p:nvSpPr>
          <p:spPr>
            <a:xfrm rot="18900000">
              <a:off x="10647214" y="4730659"/>
              <a:ext cx="978153" cy="338554"/>
            </a:xfrm>
            <a:prstGeom prst="rect">
              <a:avLst/>
            </a:prstGeom>
            <a:noFill/>
          </p:spPr>
          <p:txBody>
            <a:bodyPr wrap="none" rtlCol="0">
              <a:spAutoFit/>
            </a:bodyPr>
            <a:lstStyle/>
            <a:p>
              <a:pPr algn="ctr"/>
              <a:r>
                <a:rPr lang="en-US" sz="1600" dirty="0">
                  <a:latin typeface="+mj-lt"/>
                </a:rPr>
                <a:t>POM last</a:t>
              </a:r>
            </a:p>
          </p:txBody>
        </p:sp>
        <p:grpSp>
          <p:nvGrpSpPr>
            <p:cNvPr id="132" name="Group 131">
              <a:extLst>
                <a:ext uri="{FF2B5EF4-FFF2-40B4-BE49-F238E27FC236}">
                  <a16:creationId xmlns:a16="http://schemas.microsoft.com/office/drawing/2014/main" id="{F14828C9-E79C-4C76-8A7B-B686217DA0F6}"/>
                </a:ext>
              </a:extLst>
            </p:cNvPr>
            <p:cNvGrpSpPr/>
            <p:nvPr/>
          </p:nvGrpSpPr>
          <p:grpSpPr>
            <a:xfrm>
              <a:off x="6481500" y="1990892"/>
              <a:ext cx="505267" cy="2556649"/>
              <a:chOff x="6481500" y="1990892"/>
              <a:chExt cx="505267" cy="2556649"/>
            </a:xfrm>
          </p:grpSpPr>
          <p:sp>
            <p:nvSpPr>
              <p:cNvPr id="625" name="TextBox 624">
                <a:extLst>
                  <a:ext uri="{FF2B5EF4-FFF2-40B4-BE49-F238E27FC236}">
                    <a16:creationId xmlns:a16="http://schemas.microsoft.com/office/drawing/2014/main" id="{8ABDB77E-1E46-4470-8C8E-9C0E7706FCDA}"/>
                  </a:ext>
                </a:extLst>
              </p:cNvPr>
              <p:cNvSpPr txBox="1"/>
              <p:nvPr/>
            </p:nvSpPr>
            <p:spPr>
              <a:xfrm>
                <a:off x="6481500" y="4270542"/>
                <a:ext cx="505267" cy="276999"/>
              </a:xfrm>
              <a:prstGeom prst="rect">
                <a:avLst/>
              </a:prstGeom>
              <a:noFill/>
            </p:spPr>
            <p:txBody>
              <a:bodyPr wrap="none" rtlCol="0">
                <a:spAutoFit/>
              </a:bodyPr>
              <a:lstStyle/>
              <a:p>
                <a:pPr algn="r"/>
                <a:r>
                  <a:rPr lang="en-US" sz="1200" dirty="0">
                    <a:latin typeface="+mj-lt"/>
                    <a:cs typeface="Calibri" panose="020F0502020204030204" pitchFamily="34" charset="0"/>
                  </a:rPr>
                  <a:t>−100</a:t>
                </a:r>
                <a:endParaRPr lang="en-US" sz="1200" dirty="0">
                  <a:latin typeface="+mj-lt"/>
                </a:endParaRPr>
              </a:p>
            </p:txBody>
          </p:sp>
          <p:sp>
            <p:nvSpPr>
              <p:cNvPr id="626" name="TextBox 625">
                <a:extLst>
                  <a:ext uri="{FF2B5EF4-FFF2-40B4-BE49-F238E27FC236}">
                    <a16:creationId xmlns:a16="http://schemas.microsoft.com/office/drawing/2014/main" id="{75491F4C-8727-41A9-B5A0-3B39D96BE088}"/>
                  </a:ext>
                </a:extLst>
              </p:cNvPr>
              <p:cNvSpPr txBox="1"/>
              <p:nvPr/>
            </p:nvSpPr>
            <p:spPr>
              <a:xfrm>
                <a:off x="6721951" y="3944876"/>
                <a:ext cx="264816" cy="276999"/>
              </a:xfrm>
              <a:prstGeom prst="rect">
                <a:avLst/>
              </a:prstGeom>
              <a:noFill/>
            </p:spPr>
            <p:txBody>
              <a:bodyPr wrap="none" rtlCol="0">
                <a:spAutoFit/>
              </a:bodyPr>
              <a:lstStyle/>
              <a:p>
                <a:pPr algn="r"/>
                <a:r>
                  <a:rPr lang="en-US" sz="1200" dirty="0">
                    <a:latin typeface="+mj-lt"/>
                    <a:cs typeface="Calibri" panose="020F0502020204030204" pitchFamily="34" charset="0"/>
                  </a:rPr>
                  <a:t>0</a:t>
                </a:r>
                <a:endParaRPr lang="en-US" sz="1200" dirty="0">
                  <a:latin typeface="+mj-lt"/>
                </a:endParaRPr>
              </a:p>
            </p:txBody>
          </p:sp>
          <p:sp>
            <p:nvSpPr>
              <p:cNvPr id="627" name="TextBox 626">
                <a:extLst>
                  <a:ext uri="{FF2B5EF4-FFF2-40B4-BE49-F238E27FC236}">
                    <a16:creationId xmlns:a16="http://schemas.microsoft.com/office/drawing/2014/main" id="{AA5CB082-8B23-4851-AF74-7939E1E0E0B5}"/>
                  </a:ext>
                </a:extLst>
              </p:cNvPr>
              <p:cNvSpPr txBox="1"/>
              <p:nvPr/>
            </p:nvSpPr>
            <p:spPr>
              <a:xfrm>
                <a:off x="6561651" y="3619212"/>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100</a:t>
                </a:r>
                <a:endParaRPr lang="en-US" sz="1200" dirty="0">
                  <a:latin typeface="+mj-lt"/>
                </a:endParaRPr>
              </a:p>
            </p:txBody>
          </p:sp>
          <p:sp>
            <p:nvSpPr>
              <p:cNvPr id="628" name="TextBox 627">
                <a:extLst>
                  <a:ext uri="{FF2B5EF4-FFF2-40B4-BE49-F238E27FC236}">
                    <a16:creationId xmlns:a16="http://schemas.microsoft.com/office/drawing/2014/main" id="{6B6E22A8-F5F8-466E-8347-DD57EC0A6EFF}"/>
                  </a:ext>
                </a:extLst>
              </p:cNvPr>
              <p:cNvSpPr txBox="1"/>
              <p:nvPr/>
            </p:nvSpPr>
            <p:spPr>
              <a:xfrm>
                <a:off x="6561651" y="3293548"/>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200</a:t>
                </a:r>
                <a:endParaRPr lang="en-US" sz="1200" dirty="0">
                  <a:latin typeface="+mj-lt"/>
                </a:endParaRPr>
              </a:p>
            </p:txBody>
          </p:sp>
          <p:sp>
            <p:nvSpPr>
              <p:cNvPr id="629" name="TextBox 628">
                <a:extLst>
                  <a:ext uri="{FF2B5EF4-FFF2-40B4-BE49-F238E27FC236}">
                    <a16:creationId xmlns:a16="http://schemas.microsoft.com/office/drawing/2014/main" id="{43E7C497-5525-4E2D-AE2A-8C523F43282E}"/>
                  </a:ext>
                </a:extLst>
              </p:cNvPr>
              <p:cNvSpPr txBox="1"/>
              <p:nvPr/>
            </p:nvSpPr>
            <p:spPr>
              <a:xfrm>
                <a:off x="6561651" y="2967884"/>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300</a:t>
                </a:r>
                <a:endParaRPr lang="en-US" sz="1200" dirty="0">
                  <a:latin typeface="+mj-lt"/>
                </a:endParaRPr>
              </a:p>
            </p:txBody>
          </p:sp>
          <p:sp>
            <p:nvSpPr>
              <p:cNvPr id="630" name="TextBox 629">
                <a:extLst>
                  <a:ext uri="{FF2B5EF4-FFF2-40B4-BE49-F238E27FC236}">
                    <a16:creationId xmlns:a16="http://schemas.microsoft.com/office/drawing/2014/main" id="{B3131024-D31D-4B73-96E4-21786562214B}"/>
                  </a:ext>
                </a:extLst>
              </p:cNvPr>
              <p:cNvSpPr txBox="1"/>
              <p:nvPr/>
            </p:nvSpPr>
            <p:spPr>
              <a:xfrm>
                <a:off x="6561651" y="2642220"/>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400</a:t>
                </a:r>
                <a:endParaRPr lang="en-US" sz="1200" dirty="0">
                  <a:latin typeface="+mj-lt"/>
                </a:endParaRPr>
              </a:p>
            </p:txBody>
          </p:sp>
          <p:sp>
            <p:nvSpPr>
              <p:cNvPr id="631" name="TextBox 630">
                <a:extLst>
                  <a:ext uri="{FF2B5EF4-FFF2-40B4-BE49-F238E27FC236}">
                    <a16:creationId xmlns:a16="http://schemas.microsoft.com/office/drawing/2014/main" id="{6FAE3F81-CDCA-4807-BE7A-8C4989432327}"/>
                  </a:ext>
                </a:extLst>
              </p:cNvPr>
              <p:cNvSpPr txBox="1"/>
              <p:nvPr/>
            </p:nvSpPr>
            <p:spPr>
              <a:xfrm>
                <a:off x="6561651" y="2316556"/>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500</a:t>
                </a:r>
                <a:endParaRPr lang="en-US" sz="1200" dirty="0">
                  <a:latin typeface="+mj-lt"/>
                </a:endParaRPr>
              </a:p>
            </p:txBody>
          </p:sp>
          <p:sp>
            <p:nvSpPr>
              <p:cNvPr id="632" name="TextBox 631">
                <a:extLst>
                  <a:ext uri="{FF2B5EF4-FFF2-40B4-BE49-F238E27FC236}">
                    <a16:creationId xmlns:a16="http://schemas.microsoft.com/office/drawing/2014/main" id="{DEE85684-FCFE-4176-97FC-52F8B90EABFC}"/>
                  </a:ext>
                </a:extLst>
              </p:cNvPr>
              <p:cNvSpPr txBox="1"/>
              <p:nvPr/>
            </p:nvSpPr>
            <p:spPr>
              <a:xfrm>
                <a:off x="6561651" y="1990892"/>
                <a:ext cx="425116" cy="276999"/>
              </a:xfrm>
              <a:prstGeom prst="rect">
                <a:avLst/>
              </a:prstGeom>
              <a:noFill/>
            </p:spPr>
            <p:txBody>
              <a:bodyPr wrap="none" rtlCol="0">
                <a:spAutoFit/>
              </a:bodyPr>
              <a:lstStyle/>
              <a:p>
                <a:pPr algn="r"/>
                <a:r>
                  <a:rPr lang="en-US" sz="1200" dirty="0">
                    <a:latin typeface="+mj-lt"/>
                    <a:cs typeface="Calibri" panose="020F0502020204030204" pitchFamily="34" charset="0"/>
                  </a:rPr>
                  <a:t>600</a:t>
                </a:r>
                <a:endParaRPr lang="en-US" sz="1200" dirty="0">
                  <a:latin typeface="+mj-lt"/>
                </a:endParaRPr>
              </a:p>
            </p:txBody>
          </p:sp>
        </p:grpSp>
        <p:sp>
          <p:nvSpPr>
            <p:cNvPr id="133" name="TextBox 132">
              <a:extLst>
                <a:ext uri="{FF2B5EF4-FFF2-40B4-BE49-F238E27FC236}">
                  <a16:creationId xmlns:a16="http://schemas.microsoft.com/office/drawing/2014/main" id="{3D7B9D58-ECD1-4520-A5D2-6B5E7B267798}"/>
                </a:ext>
              </a:extLst>
            </p:cNvPr>
            <p:cNvSpPr txBox="1"/>
            <p:nvPr/>
          </p:nvSpPr>
          <p:spPr>
            <a:xfrm rot="16200000">
              <a:off x="5014213" y="3130718"/>
              <a:ext cx="2614818" cy="338554"/>
            </a:xfrm>
            <a:prstGeom prst="rect">
              <a:avLst/>
            </a:prstGeom>
            <a:noFill/>
          </p:spPr>
          <p:txBody>
            <a:bodyPr wrap="none" rtlCol="0">
              <a:spAutoFit/>
            </a:bodyPr>
            <a:lstStyle/>
            <a:p>
              <a:pPr algn="ctr"/>
              <a:r>
                <a:rPr lang="en-US" sz="1600" b="1" dirty="0">
                  <a:latin typeface="+mj-lt"/>
                  <a:cs typeface="Calibri" panose="020F0502020204030204" pitchFamily="34" charset="0"/>
                </a:rPr>
                <a:t>Change from baseline (%)</a:t>
              </a:r>
              <a:endParaRPr lang="en-US" sz="1600" b="1" dirty="0">
                <a:latin typeface="+mj-lt"/>
              </a:endParaRPr>
            </a:p>
          </p:txBody>
        </p:sp>
        <p:grpSp>
          <p:nvGrpSpPr>
            <p:cNvPr id="134" name="Group 133">
              <a:extLst>
                <a:ext uri="{FF2B5EF4-FFF2-40B4-BE49-F238E27FC236}">
                  <a16:creationId xmlns:a16="http://schemas.microsoft.com/office/drawing/2014/main" id="{DA2872DD-6A09-45B0-A40B-1D9C4592E963}"/>
                </a:ext>
              </a:extLst>
            </p:cNvPr>
            <p:cNvGrpSpPr/>
            <p:nvPr/>
          </p:nvGrpSpPr>
          <p:grpSpPr>
            <a:xfrm>
              <a:off x="7112071" y="2184401"/>
              <a:ext cx="4363967" cy="2155879"/>
              <a:chOff x="7112071" y="2184401"/>
              <a:chExt cx="4363967" cy="2155879"/>
            </a:xfrm>
            <a:solidFill>
              <a:schemeClr val="accent2">
                <a:lumMod val="75000"/>
              </a:schemeClr>
            </a:solidFill>
          </p:grpSpPr>
          <p:sp>
            <p:nvSpPr>
              <p:cNvPr id="224" name="Freeform 295">
                <a:extLst>
                  <a:ext uri="{FF2B5EF4-FFF2-40B4-BE49-F238E27FC236}">
                    <a16:creationId xmlns:a16="http://schemas.microsoft.com/office/drawing/2014/main" id="{242B0B96-89F6-45AC-A39B-ED5C01EDE2E8}"/>
                  </a:ext>
                </a:extLst>
              </p:cNvPr>
              <p:cNvSpPr>
                <a:spLocks/>
              </p:cNvSpPr>
              <p:nvPr/>
            </p:nvSpPr>
            <p:spPr bwMode="auto">
              <a:xfrm>
                <a:off x="7999412" y="3563939"/>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25" name="Freeform 296">
                <a:extLst>
                  <a:ext uri="{FF2B5EF4-FFF2-40B4-BE49-F238E27FC236}">
                    <a16:creationId xmlns:a16="http://schemas.microsoft.com/office/drawing/2014/main" id="{8827E72A-80DB-4320-AC34-62ED9AAC4E14}"/>
                  </a:ext>
                </a:extLst>
              </p:cNvPr>
              <p:cNvSpPr>
                <a:spLocks/>
              </p:cNvSpPr>
              <p:nvPr/>
            </p:nvSpPr>
            <p:spPr bwMode="auto">
              <a:xfrm>
                <a:off x="7972425" y="3798889"/>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26" name="Freeform 297">
                <a:extLst>
                  <a:ext uri="{FF2B5EF4-FFF2-40B4-BE49-F238E27FC236}">
                    <a16:creationId xmlns:a16="http://schemas.microsoft.com/office/drawing/2014/main" id="{5250EB7B-C7A3-4E79-8362-C610F6A8AACB}"/>
                  </a:ext>
                </a:extLst>
              </p:cNvPr>
              <p:cNvSpPr>
                <a:spLocks/>
              </p:cNvSpPr>
              <p:nvPr/>
            </p:nvSpPr>
            <p:spPr bwMode="auto">
              <a:xfrm>
                <a:off x="7959725" y="3276601"/>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27" name="Freeform 298">
                <a:extLst>
                  <a:ext uri="{FF2B5EF4-FFF2-40B4-BE49-F238E27FC236}">
                    <a16:creationId xmlns:a16="http://schemas.microsoft.com/office/drawing/2014/main" id="{E12052ED-74FB-4EDA-90C1-C90C1CA0AF2F}"/>
                  </a:ext>
                </a:extLst>
              </p:cNvPr>
              <p:cNvSpPr>
                <a:spLocks/>
              </p:cNvSpPr>
              <p:nvPr/>
            </p:nvSpPr>
            <p:spPr bwMode="auto">
              <a:xfrm>
                <a:off x="7972425" y="3465514"/>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28" name="Freeform 299">
                <a:extLst>
                  <a:ext uri="{FF2B5EF4-FFF2-40B4-BE49-F238E27FC236}">
                    <a16:creationId xmlns:a16="http://schemas.microsoft.com/office/drawing/2014/main" id="{409E6170-A2F3-4F03-917E-4B4CA68D44CB}"/>
                  </a:ext>
                </a:extLst>
              </p:cNvPr>
              <p:cNvSpPr>
                <a:spLocks/>
              </p:cNvSpPr>
              <p:nvPr/>
            </p:nvSpPr>
            <p:spPr bwMode="auto">
              <a:xfrm>
                <a:off x="7921625" y="3405189"/>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29" name="Freeform 300">
                <a:extLst>
                  <a:ext uri="{FF2B5EF4-FFF2-40B4-BE49-F238E27FC236}">
                    <a16:creationId xmlns:a16="http://schemas.microsoft.com/office/drawing/2014/main" id="{5872D208-DA01-4603-A729-03E5115FC4B6}"/>
                  </a:ext>
                </a:extLst>
              </p:cNvPr>
              <p:cNvSpPr>
                <a:spLocks/>
              </p:cNvSpPr>
              <p:nvPr/>
            </p:nvSpPr>
            <p:spPr bwMode="auto">
              <a:xfrm>
                <a:off x="7947025" y="4233864"/>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0" name="Freeform 301">
                <a:extLst>
                  <a:ext uri="{FF2B5EF4-FFF2-40B4-BE49-F238E27FC236}">
                    <a16:creationId xmlns:a16="http://schemas.microsoft.com/office/drawing/2014/main" id="{6F029634-43E8-463F-BB1E-5DC4C59C4342}"/>
                  </a:ext>
                </a:extLst>
              </p:cNvPr>
              <p:cNvSpPr>
                <a:spLocks/>
              </p:cNvSpPr>
              <p:nvPr/>
            </p:nvSpPr>
            <p:spPr bwMode="auto">
              <a:xfrm>
                <a:off x="7959725" y="3222626"/>
                <a:ext cx="49212" cy="50800"/>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1" name="Freeform 302">
                <a:extLst>
                  <a:ext uri="{FF2B5EF4-FFF2-40B4-BE49-F238E27FC236}">
                    <a16:creationId xmlns:a16="http://schemas.microsoft.com/office/drawing/2014/main" id="{E06E080B-55E7-47E4-81C6-A4766CDE2691}"/>
                  </a:ext>
                </a:extLst>
              </p:cNvPr>
              <p:cNvSpPr>
                <a:spLocks/>
              </p:cNvSpPr>
              <p:nvPr/>
            </p:nvSpPr>
            <p:spPr bwMode="auto">
              <a:xfrm>
                <a:off x="7972425" y="3551239"/>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2" name="Freeform 303">
                <a:extLst>
                  <a:ext uri="{FF2B5EF4-FFF2-40B4-BE49-F238E27FC236}">
                    <a16:creationId xmlns:a16="http://schemas.microsoft.com/office/drawing/2014/main" id="{A12DEAC8-6083-4613-AF4A-8E792ADEF15E}"/>
                  </a:ext>
                </a:extLst>
              </p:cNvPr>
              <p:cNvSpPr>
                <a:spLocks/>
              </p:cNvSpPr>
              <p:nvPr/>
            </p:nvSpPr>
            <p:spPr bwMode="auto">
              <a:xfrm>
                <a:off x="7921625" y="2900364"/>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3" name="Freeform 304">
                <a:extLst>
                  <a:ext uri="{FF2B5EF4-FFF2-40B4-BE49-F238E27FC236}">
                    <a16:creationId xmlns:a16="http://schemas.microsoft.com/office/drawing/2014/main" id="{433D6F18-556C-453D-ADDF-149B5570CE87}"/>
                  </a:ext>
                </a:extLst>
              </p:cNvPr>
              <p:cNvSpPr>
                <a:spLocks/>
              </p:cNvSpPr>
              <p:nvPr/>
            </p:nvSpPr>
            <p:spPr bwMode="auto">
              <a:xfrm>
                <a:off x="7896225" y="3573464"/>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4" name="Freeform 305">
                <a:extLst>
                  <a:ext uri="{FF2B5EF4-FFF2-40B4-BE49-F238E27FC236}">
                    <a16:creationId xmlns:a16="http://schemas.microsoft.com/office/drawing/2014/main" id="{E469C45D-E7E4-42A6-9792-09968317DFDF}"/>
                  </a:ext>
                </a:extLst>
              </p:cNvPr>
              <p:cNvSpPr>
                <a:spLocks/>
              </p:cNvSpPr>
              <p:nvPr/>
            </p:nvSpPr>
            <p:spPr bwMode="auto">
              <a:xfrm>
                <a:off x="7947025" y="3724276"/>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5" name="Freeform 306">
                <a:extLst>
                  <a:ext uri="{FF2B5EF4-FFF2-40B4-BE49-F238E27FC236}">
                    <a16:creationId xmlns:a16="http://schemas.microsoft.com/office/drawing/2014/main" id="{9A3C3242-7D53-4C3B-987B-E06A02D9D55B}"/>
                  </a:ext>
                </a:extLst>
              </p:cNvPr>
              <p:cNvSpPr>
                <a:spLocks/>
              </p:cNvSpPr>
              <p:nvPr/>
            </p:nvSpPr>
            <p:spPr bwMode="auto">
              <a:xfrm>
                <a:off x="7972425" y="3724276"/>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6" name="Freeform 307">
                <a:extLst>
                  <a:ext uri="{FF2B5EF4-FFF2-40B4-BE49-F238E27FC236}">
                    <a16:creationId xmlns:a16="http://schemas.microsoft.com/office/drawing/2014/main" id="{1805F4C1-EDDF-44C1-9ED3-FCFA2398276E}"/>
                  </a:ext>
                </a:extLst>
              </p:cNvPr>
              <p:cNvSpPr>
                <a:spLocks/>
              </p:cNvSpPr>
              <p:nvPr/>
            </p:nvSpPr>
            <p:spPr bwMode="auto">
              <a:xfrm>
                <a:off x="7972425" y="3597276"/>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7" name="Freeform 308">
                <a:extLst>
                  <a:ext uri="{FF2B5EF4-FFF2-40B4-BE49-F238E27FC236}">
                    <a16:creationId xmlns:a16="http://schemas.microsoft.com/office/drawing/2014/main" id="{D2B851B0-528C-4473-9D23-92DFA07D1959}"/>
                  </a:ext>
                </a:extLst>
              </p:cNvPr>
              <p:cNvSpPr>
                <a:spLocks/>
              </p:cNvSpPr>
              <p:nvPr/>
            </p:nvSpPr>
            <p:spPr bwMode="auto">
              <a:xfrm>
                <a:off x="7972425" y="2867026"/>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8" name="Freeform 309">
                <a:extLst>
                  <a:ext uri="{FF2B5EF4-FFF2-40B4-BE49-F238E27FC236}">
                    <a16:creationId xmlns:a16="http://schemas.microsoft.com/office/drawing/2014/main" id="{83579DAC-5282-4811-BE6E-92CA442E9243}"/>
                  </a:ext>
                </a:extLst>
              </p:cNvPr>
              <p:cNvSpPr>
                <a:spLocks/>
              </p:cNvSpPr>
              <p:nvPr/>
            </p:nvSpPr>
            <p:spPr bwMode="auto">
              <a:xfrm>
                <a:off x="7972425" y="3035301"/>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39" name="Freeform 310">
                <a:extLst>
                  <a:ext uri="{FF2B5EF4-FFF2-40B4-BE49-F238E27FC236}">
                    <a16:creationId xmlns:a16="http://schemas.microsoft.com/office/drawing/2014/main" id="{9C5E9DA4-81F1-42A7-B995-CD27AACBCEE7}"/>
                  </a:ext>
                </a:extLst>
              </p:cNvPr>
              <p:cNvSpPr>
                <a:spLocks/>
              </p:cNvSpPr>
              <p:nvPr/>
            </p:nvSpPr>
            <p:spPr bwMode="auto">
              <a:xfrm>
                <a:off x="7972425" y="2184401"/>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0" name="Freeform 311">
                <a:extLst>
                  <a:ext uri="{FF2B5EF4-FFF2-40B4-BE49-F238E27FC236}">
                    <a16:creationId xmlns:a16="http://schemas.microsoft.com/office/drawing/2014/main" id="{549DCA5A-8685-45CE-9CCD-797A26AABF04}"/>
                  </a:ext>
                </a:extLst>
              </p:cNvPr>
              <p:cNvSpPr>
                <a:spLocks/>
              </p:cNvSpPr>
              <p:nvPr/>
            </p:nvSpPr>
            <p:spPr bwMode="auto">
              <a:xfrm>
                <a:off x="7972425" y="3335339"/>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1" name="Freeform 312">
                <a:extLst>
                  <a:ext uri="{FF2B5EF4-FFF2-40B4-BE49-F238E27FC236}">
                    <a16:creationId xmlns:a16="http://schemas.microsoft.com/office/drawing/2014/main" id="{9FE6B67B-D22D-407E-9AE9-2318425A8B0E}"/>
                  </a:ext>
                </a:extLst>
              </p:cNvPr>
              <p:cNvSpPr>
                <a:spLocks/>
              </p:cNvSpPr>
              <p:nvPr/>
            </p:nvSpPr>
            <p:spPr bwMode="auto">
              <a:xfrm>
                <a:off x="7959725" y="41021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2" name="Freeform 313">
                <a:extLst>
                  <a:ext uri="{FF2B5EF4-FFF2-40B4-BE49-F238E27FC236}">
                    <a16:creationId xmlns:a16="http://schemas.microsoft.com/office/drawing/2014/main" id="{D59BF0C0-4A33-4E9F-BF14-9AFDAA073A27}"/>
                  </a:ext>
                </a:extLst>
              </p:cNvPr>
              <p:cNvSpPr>
                <a:spLocks/>
              </p:cNvSpPr>
              <p:nvPr/>
            </p:nvSpPr>
            <p:spPr bwMode="auto">
              <a:xfrm>
                <a:off x="7959725" y="40290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3" name="Freeform 314">
                <a:extLst>
                  <a:ext uri="{FF2B5EF4-FFF2-40B4-BE49-F238E27FC236}">
                    <a16:creationId xmlns:a16="http://schemas.microsoft.com/office/drawing/2014/main" id="{2BEDE4A5-1024-45AF-A9A4-F0253F81E012}"/>
                  </a:ext>
                </a:extLst>
              </p:cNvPr>
              <p:cNvSpPr>
                <a:spLocks/>
              </p:cNvSpPr>
              <p:nvPr/>
            </p:nvSpPr>
            <p:spPr bwMode="auto">
              <a:xfrm>
                <a:off x="7947025" y="3036889"/>
                <a:ext cx="50800"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4" name="Freeform 315">
                <a:extLst>
                  <a:ext uri="{FF2B5EF4-FFF2-40B4-BE49-F238E27FC236}">
                    <a16:creationId xmlns:a16="http://schemas.microsoft.com/office/drawing/2014/main" id="{401C2292-7C1F-48CE-9B49-82B199485089}"/>
                  </a:ext>
                </a:extLst>
              </p:cNvPr>
              <p:cNvSpPr>
                <a:spLocks/>
              </p:cNvSpPr>
              <p:nvPr/>
            </p:nvSpPr>
            <p:spPr bwMode="auto">
              <a:xfrm>
                <a:off x="7921625" y="29940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5" name="Freeform 316">
                <a:extLst>
                  <a:ext uri="{FF2B5EF4-FFF2-40B4-BE49-F238E27FC236}">
                    <a16:creationId xmlns:a16="http://schemas.microsoft.com/office/drawing/2014/main" id="{684096F1-8B89-4545-AECD-4E874AC2C136}"/>
                  </a:ext>
                </a:extLst>
              </p:cNvPr>
              <p:cNvSpPr>
                <a:spLocks/>
              </p:cNvSpPr>
              <p:nvPr/>
            </p:nvSpPr>
            <p:spPr bwMode="auto">
              <a:xfrm>
                <a:off x="7959725" y="2782889"/>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6" name="Freeform 317">
                <a:extLst>
                  <a:ext uri="{FF2B5EF4-FFF2-40B4-BE49-F238E27FC236}">
                    <a16:creationId xmlns:a16="http://schemas.microsoft.com/office/drawing/2014/main" id="{20777B2F-D462-4072-8915-D81EA4879BDC}"/>
                  </a:ext>
                </a:extLst>
              </p:cNvPr>
              <p:cNvSpPr>
                <a:spLocks/>
              </p:cNvSpPr>
              <p:nvPr/>
            </p:nvSpPr>
            <p:spPr bwMode="auto">
              <a:xfrm>
                <a:off x="7947025" y="3606801"/>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8"/>
                      <a:pt x="35" y="35"/>
                    </a:cubicBezTo>
                    <a:cubicBezTo>
                      <a:pt x="27" y="42"/>
                      <a:pt x="15" y="42"/>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7" name="Freeform 318">
                <a:extLst>
                  <a:ext uri="{FF2B5EF4-FFF2-40B4-BE49-F238E27FC236}">
                    <a16:creationId xmlns:a16="http://schemas.microsoft.com/office/drawing/2014/main" id="{DF8247AD-58DA-460F-A0B4-1B189D2A38B3}"/>
                  </a:ext>
                </a:extLst>
              </p:cNvPr>
              <p:cNvSpPr>
                <a:spLocks/>
              </p:cNvSpPr>
              <p:nvPr/>
            </p:nvSpPr>
            <p:spPr bwMode="auto">
              <a:xfrm>
                <a:off x="7947025" y="2203451"/>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8" name="Freeform 319">
                <a:extLst>
                  <a:ext uri="{FF2B5EF4-FFF2-40B4-BE49-F238E27FC236}">
                    <a16:creationId xmlns:a16="http://schemas.microsoft.com/office/drawing/2014/main" id="{329F60E9-6B93-4476-9055-391B9155B73B}"/>
                  </a:ext>
                </a:extLst>
              </p:cNvPr>
              <p:cNvSpPr>
                <a:spLocks/>
              </p:cNvSpPr>
              <p:nvPr/>
            </p:nvSpPr>
            <p:spPr bwMode="auto">
              <a:xfrm>
                <a:off x="7999412" y="2854326"/>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49" name="Freeform 320">
                <a:extLst>
                  <a:ext uri="{FF2B5EF4-FFF2-40B4-BE49-F238E27FC236}">
                    <a16:creationId xmlns:a16="http://schemas.microsoft.com/office/drawing/2014/main" id="{F2A26073-538D-4654-8338-26F016DAFB08}"/>
                  </a:ext>
                </a:extLst>
              </p:cNvPr>
              <p:cNvSpPr>
                <a:spLocks/>
              </p:cNvSpPr>
              <p:nvPr/>
            </p:nvSpPr>
            <p:spPr bwMode="auto">
              <a:xfrm>
                <a:off x="8026400" y="3522664"/>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0" name="Freeform 321">
                <a:extLst>
                  <a:ext uri="{FF2B5EF4-FFF2-40B4-BE49-F238E27FC236}">
                    <a16:creationId xmlns:a16="http://schemas.microsoft.com/office/drawing/2014/main" id="{6D93BDD0-78D9-4AFE-A475-60135BC6B12D}"/>
                  </a:ext>
                </a:extLst>
              </p:cNvPr>
              <p:cNvSpPr>
                <a:spLocks/>
              </p:cNvSpPr>
              <p:nvPr/>
            </p:nvSpPr>
            <p:spPr bwMode="auto">
              <a:xfrm>
                <a:off x="7947025" y="2921001"/>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1" name="Freeform 322">
                <a:extLst>
                  <a:ext uri="{FF2B5EF4-FFF2-40B4-BE49-F238E27FC236}">
                    <a16:creationId xmlns:a16="http://schemas.microsoft.com/office/drawing/2014/main" id="{18CE3133-4EBF-4669-AA35-22A6F3C8BA12}"/>
                  </a:ext>
                </a:extLst>
              </p:cNvPr>
              <p:cNvSpPr>
                <a:spLocks/>
              </p:cNvSpPr>
              <p:nvPr/>
            </p:nvSpPr>
            <p:spPr bwMode="auto">
              <a:xfrm>
                <a:off x="7959725" y="22701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2" name="Freeform 323">
                <a:extLst>
                  <a:ext uri="{FF2B5EF4-FFF2-40B4-BE49-F238E27FC236}">
                    <a16:creationId xmlns:a16="http://schemas.microsoft.com/office/drawing/2014/main" id="{B28A8BA0-08A3-43AC-B51E-967207C775B0}"/>
                  </a:ext>
                </a:extLst>
              </p:cNvPr>
              <p:cNvSpPr>
                <a:spLocks/>
              </p:cNvSpPr>
              <p:nvPr/>
            </p:nvSpPr>
            <p:spPr bwMode="auto">
              <a:xfrm>
                <a:off x="7947025" y="3322639"/>
                <a:ext cx="50800"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3" name="Freeform 324">
                <a:extLst>
                  <a:ext uri="{FF2B5EF4-FFF2-40B4-BE49-F238E27FC236}">
                    <a16:creationId xmlns:a16="http://schemas.microsoft.com/office/drawing/2014/main" id="{AA3EF700-E44C-4697-A806-6BEA2BD9B221}"/>
                  </a:ext>
                </a:extLst>
              </p:cNvPr>
              <p:cNvSpPr>
                <a:spLocks/>
              </p:cNvSpPr>
              <p:nvPr/>
            </p:nvSpPr>
            <p:spPr bwMode="auto">
              <a:xfrm>
                <a:off x="7947025" y="3532189"/>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4" name="Freeform 325">
                <a:extLst>
                  <a:ext uri="{FF2B5EF4-FFF2-40B4-BE49-F238E27FC236}">
                    <a16:creationId xmlns:a16="http://schemas.microsoft.com/office/drawing/2014/main" id="{9A8D9820-D8FA-4A69-AD27-C9F14B87CCB1}"/>
                  </a:ext>
                </a:extLst>
              </p:cNvPr>
              <p:cNvSpPr>
                <a:spLocks/>
              </p:cNvSpPr>
              <p:nvPr/>
            </p:nvSpPr>
            <p:spPr bwMode="auto">
              <a:xfrm>
                <a:off x="7947025" y="3671889"/>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5" name="Freeform 326">
                <a:extLst>
                  <a:ext uri="{FF2B5EF4-FFF2-40B4-BE49-F238E27FC236}">
                    <a16:creationId xmlns:a16="http://schemas.microsoft.com/office/drawing/2014/main" id="{7720074E-0074-4159-9542-FD8A2D27954E}"/>
                  </a:ext>
                </a:extLst>
              </p:cNvPr>
              <p:cNvSpPr>
                <a:spLocks/>
              </p:cNvSpPr>
              <p:nvPr/>
            </p:nvSpPr>
            <p:spPr bwMode="auto">
              <a:xfrm>
                <a:off x="7947025" y="2981326"/>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6" name="Freeform 327">
                <a:extLst>
                  <a:ext uri="{FF2B5EF4-FFF2-40B4-BE49-F238E27FC236}">
                    <a16:creationId xmlns:a16="http://schemas.microsoft.com/office/drawing/2014/main" id="{D2722E13-5147-4207-AA9D-2F71AAF30858}"/>
                  </a:ext>
                </a:extLst>
              </p:cNvPr>
              <p:cNvSpPr>
                <a:spLocks/>
              </p:cNvSpPr>
              <p:nvPr/>
            </p:nvSpPr>
            <p:spPr bwMode="auto">
              <a:xfrm>
                <a:off x="7999412" y="3436939"/>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7" name="Freeform 328">
                <a:extLst>
                  <a:ext uri="{FF2B5EF4-FFF2-40B4-BE49-F238E27FC236}">
                    <a16:creationId xmlns:a16="http://schemas.microsoft.com/office/drawing/2014/main" id="{8097B461-79F4-4AAA-AEAC-B1D0206B59AE}"/>
                  </a:ext>
                </a:extLst>
              </p:cNvPr>
              <p:cNvSpPr>
                <a:spLocks/>
              </p:cNvSpPr>
              <p:nvPr/>
            </p:nvSpPr>
            <p:spPr bwMode="auto">
              <a:xfrm>
                <a:off x="7972425" y="2940051"/>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8" name="Freeform 329">
                <a:extLst>
                  <a:ext uri="{FF2B5EF4-FFF2-40B4-BE49-F238E27FC236}">
                    <a16:creationId xmlns:a16="http://schemas.microsoft.com/office/drawing/2014/main" id="{4575B3ED-7AC9-430D-BEB3-976D8BD690B3}"/>
                  </a:ext>
                </a:extLst>
              </p:cNvPr>
              <p:cNvSpPr>
                <a:spLocks/>
              </p:cNvSpPr>
              <p:nvPr/>
            </p:nvSpPr>
            <p:spPr bwMode="auto">
              <a:xfrm>
                <a:off x="7947025" y="3427414"/>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59" name="Freeform 330">
                <a:extLst>
                  <a:ext uri="{FF2B5EF4-FFF2-40B4-BE49-F238E27FC236}">
                    <a16:creationId xmlns:a16="http://schemas.microsoft.com/office/drawing/2014/main" id="{FA0E7BB2-1E92-44DF-AC21-191F04F78F29}"/>
                  </a:ext>
                </a:extLst>
              </p:cNvPr>
              <p:cNvSpPr>
                <a:spLocks/>
              </p:cNvSpPr>
              <p:nvPr/>
            </p:nvSpPr>
            <p:spPr bwMode="auto">
              <a:xfrm>
                <a:off x="8026400" y="3568701"/>
                <a:ext cx="49212" cy="50800"/>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0" name="Freeform 331">
                <a:extLst>
                  <a:ext uri="{FF2B5EF4-FFF2-40B4-BE49-F238E27FC236}">
                    <a16:creationId xmlns:a16="http://schemas.microsoft.com/office/drawing/2014/main" id="{61B23CAC-0456-4804-80D9-5261BC7FFC6C}"/>
                  </a:ext>
                </a:extLst>
              </p:cNvPr>
              <p:cNvSpPr>
                <a:spLocks/>
              </p:cNvSpPr>
              <p:nvPr/>
            </p:nvSpPr>
            <p:spPr bwMode="auto">
              <a:xfrm>
                <a:off x="7972425" y="4195764"/>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1" name="Freeform 332">
                <a:extLst>
                  <a:ext uri="{FF2B5EF4-FFF2-40B4-BE49-F238E27FC236}">
                    <a16:creationId xmlns:a16="http://schemas.microsoft.com/office/drawing/2014/main" id="{C5CB3D53-68D7-47B7-96DD-EB5744520708}"/>
                  </a:ext>
                </a:extLst>
              </p:cNvPr>
              <p:cNvSpPr>
                <a:spLocks/>
              </p:cNvSpPr>
              <p:nvPr/>
            </p:nvSpPr>
            <p:spPr bwMode="auto">
              <a:xfrm>
                <a:off x="7947025" y="416242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2" name="Freeform 333">
                <a:extLst>
                  <a:ext uri="{FF2B5EF4-FFF2-40B4-BE49-F238E27FC236}">
                    <a16:creationId xmlns:a16="http://schemas.microsoft.com/office/drawing/2014/main" id="{D9FB8F76-9F17-4AE2-A760-9E10A15EA6F4}"/>
                  </a:ext>
                </a:extLst>
              </p:cNvPr>
              <p:cNvSpPr>
                <a:spLocks/>
              </p:cNvSpPr>
              <p:nvPr/>
            </p:nvSpPr>
            <p:spPr bwMode="auto">
              <a:xfrm>
                <a:off x="8158162" y="3724276"/>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3" name="Freeform 334">
                <a:extLst>
                  <a:ext uri="{FF2B5EF4-FFF2-40B4-BE49-F238E27FC236}">
                    <a16:creationId xmlns:a16="http://schemas.microsoft.com/office/drawing/2014/main" id="{A2111B46-2793-4CDF-9611-C79EC5534624}"/>
                  </a:ext>
                </a:extLst>
              </p:cNvPr>
              <p:cNvSpPr>
                <a:spLocks/>
              </p:cNvSpPr>
              <p:nvPr/>
            </p:nvSpPr>
            <p:spPr bwMode="auto">
              <a:xfrm>
                <a:off x="8286750" y="3724276"/>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4" name="Freeform 335">
                <a:extLst>
                  <a:ext uri="{FF2B5EF4-FFF2-40B4-BE49-F238E27FC236}">
                    <a16:creationId xmlns:a16="http://schemas.microsoft.com/office/drawing/2014/main" id="{3667DEC3-8FFA-40A4-8253-076ACFBC86CA}"/>
                  </a:ext>
                </a:extLst>
              </p:cNvPr>
              <p:cNvSpPr>
                <a:spLocks/>
              </p:cNvSpPr>
              <p:nvPr/>
            </p:nvSpPr>
            <p:spPr bwMode="auto">
              <a:xfrm>
                <a:off x="8255000" y="3597276"/>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5" name="Freeform 336">
                <a:extLst>
                  <a:ext uri="{FF2B5EF4-FFF2-40B4-BE49-F238E27FC236}">
                    <a16:creationId xmlns:a16="http://schemas.microsoft.com/office/drawing/2014/main" id="{46FE757C-EE5F-425D-8B34-BDB2B89D471C}"/>
                  </a:ext>
                </a:extLst>
              </p:cNvPr>
              <p:cNvSpPr>
                <a:spLocks/>
              </p:cNvSpPr>
              <p:nvPr/>
            </p:nvSpPr>
            <p:spPr bwMode="auto">
              <a:xfrm>
                <a:off x="8223250" y="21844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6" name="Freeform 337">
                <a:extLst>
                  <a:ext uri="{FF2B5EF4-FFF2-40B4-BE49-F238E27FC236}">
                    <a16:creationId xmlns:a16="http://schemas.microsoft.com/office/drawing/2014/main" id="{828B4F42-40C0-4172-9309-5C41AC7E798F}"/>
                  </a:ext>
                </a:extLst>
              </p:cNvPr>
              <p:cNvSpPr>
                <a:spLocks/>
              </p:cNvSpPr>
              <p:nvPr/>
            </p:nvSpPr>
            <p:spPr bwMode="auto">
              <a:xfrm>
                <a:off x="8223250" y="3522664"/>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7" name="Freeform 338">
                <a:extLst>
                  <a:ext uri="{FF2B5EF4-FFF2-40B4-BE49-F238E27FC236}">
                    <a16:creationId xmlns:a16="http://schemas.microsoft.com/office/drawing/2014/main" id="{39F54B73-CD58-4B3F-9630-6915CA01BC36}"/>
                  </a:ext>
                </a:extLst>
              </p:cNvPr>
              <p:cNvSpPr>
                <a:spLocks/>
              </p:cNvSpPr>
              <p:nvPr/>
            </p:nvSpPr>
            <p:spPr bwMode="auto">
              <a:xfrm>
                <a:off x="8255000" y="2921001"/>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8" name="Freeform 339">
                <a:extLst>
                  <a:ext uri="{FF2B5EF4-FFF2-40B4-BE49-F238E27FC236}">
                    <a16:creationId xmlns:a16="http://schemas.microsoft.com/office/drawing/2014/main" id="{11AD536D-43BB-461E-9594-99208C3AACB3}"/>
                  </a:ext>
                </a:extLst>
              </p:cNvPr>
              <p:cNvSpPr>
                <a:spLocks/>
              </p:cNvSpPr>
              <p:nvPr/>
            </p:nvSpPr>
            <p:spPr bwMode="auto">
              <a:xfrm>
                <a:off x="8191500" y="3568701"/>
                <a:ext cx="49212" cy="50800"/>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4" y="43"/>
                      <a:pt x="7" y="35"/>
                    </a:cubicBezTo>
                    <a:cubicBezTo>
                      <a:pt x="0" y="28"/>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69" name="Freeform 340">
                <a:extLst>
                  <a:ext uri="{FF2B5EF4-FFF2-40B4-BE49-F238E27FC236}">
                    <a16:creationId xmlns:a16="http://schemas.microsoft.com/office/drawing/2014/main" id="{6C197153-0522-4DA9-915D-9F0516E57732}"/>
                  </a:ext>
                </a:extLst>
              </p:cNvPr>
              <p:cNvSpPr>
                <a:spLocks/>
              </p:cNvSpPr>
              <p:nvPr/>
            </p:nvSpPr>
            <p:spPr bwMode="auto">
              <a:xfrm>
                <a:off x="8223250" y="4195764"/>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0" name="Freeform 341">
                <a:extLst>
                  <a:ext uri="{FF2B5EF4-FFF2-40B4-BE49-F238E27FC236}">
                    <a16:creationId xmlns:a16="http://schemas.microsoft.com/office/drawing/2014/main" id="{16CD0845-1343-4E44-9716-F82BC228B677}"/>
                  </a:ext>
                </a:extLst>
              </p:cNvPr>
              <p:cNvSpPr>
                <a:spLocks/>
              </p:cNvSpPr>
              <p:nvPr/>
            </p:nvSpPr>
            <p:spPr bwMode="auto">
              <a:xfrm>
                <a:off x="8223250" y="412115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1" name="Freeform 342">
                <a:extLst>
                  <a:ext uri="{FF2B5EF4-FFF2-40B4-BE49-F238E27FC236}">
                    <a16:creationId xmlns:a16="http://schemas.microsoft.com/office/drawing/2014/main" id="{F16BC1D7-E585-4416-B310-0A7FDE9BC99D}"/>
                  </a:ext>
                </a:extLst>
              </p:cNvPr>
              <p:cNvSpPr>
                <a:spLocks/>
              </p:cNvSpPr>
              <p:nvPr/>
            </p:nvSpPr>
            <p:spPr bwMode="auto">
              <a:xfrm>
                <a:off x="8223250" y="385762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2" name="Freeform 343">
                <a:extLst>
                  <a:ext uri="{FF2B5EF4-FFF2-40B4-BE49-F238E27FC236}">
                    <a16:creationId xmlns:a16="http://schemas.microsoft.com/office/drawing/2014/main" id="{1748C4C2-4F58-4640-AB92-C79A0A5EE1C9}"/>
                  </a:ext>
                </a:extLst>
              </p:cNvPr>
              <p:cNvSpPr>
                <a:spLocks/>
              </p:cNvSpPr>
              <p:nvPr/>
            </p:nvSpPr>
            <p:spPr bwMode="auto">
              <a:xfrm>
                <a:off x="8223250" y="3683001"/>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3" name="Freeform 344">
                <a:extLst>
                  <a:ext uri="{FF2B5EF4-FFF2-40B4-BE49-F238E27FC236}">
                    <a16:creationId xmlns:a16="http://schemas.microsoft.com/office/drawing/2014/main" id="{CDE4CF04-B6A6-439E-87E1-B65936677204}"/>
                  </a:ext>
                </a:extLst>
              </p:cNvPr>
              <p:cNvSpPr>
                <a:spLocks/>
              </p:cNvSpPr>
              <p:nvPr/>
            </p:nvSpPr>
            <p:spPr bwMode="auto">
              <a:xfrm>
                <a:off x="8223250" y="3790951"/>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4" name="Freeform 345">
                <a:extLst>
                  <a:ext uri="{FF2B5EF4-FFF2-40B4-BE49-F238E27FC236}">
                    <a16:creationId xmlns:a16="http://schemas.microsoft.com/office/drawing/2014/main" id="{136A3F34-10A0-4260-9D4E-231E0C36E35C}"/>
                  </a:ext>
                </a:extLst>
              </p:cNvPr>
              <p:cNvSpPr>
                <a:spLocks/>
              </p:cNvSpPr>
              <p:nvPr/>
            </p:nvSpPr>
            <p:spPr bwMode="auto">
              <a:xfrm>
                <a:off x="8191500" y="2938464"/>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4" y="42"/>
                      <a:pt x="7" y="34"/>
                    </a:cubicBezTo>
                    <a:cubicBezTo>
                      <a:pt x="0" y="27"/>
                      <a:pt x="0" y="14"/>
                      <a:pt x="7" y="7"/>
                    </a:cubicBezTo>
                    <a:cubicBezTo>
                      <a:pt x="14"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5" name="Freeform 346">
                <a:extLst>
                  <a:ext uri="{FF2B5EF4-FFF2-40B4-BE49-F238E27FC236}">
                    <a16:creationId xmlns:a16="http://schemas.microsoft.com/office/drawing/2014/main" id="{9D6332BB-01AF-4181-B952-261216083491}"/>
                  </a:ext>
                </a:extLst>
              </p:cNvPr>
              <p:cNvSpPr>
                <a:spLocks/>
              </p:cNvSpPr>
              <p:nvPr/>
            </p:nvSpPr>
            <p:spPr bwMode="auto">
              <a:xfrm>
                <a:off x="8777287" y="406717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6" name="Freeform 347">
                <a:extLst>
                  <a:ext uri="{FF2B5EF4-FFF2-40B4-BE49-F238E27FC236}">
                    <a16:creationId xmlns:a16="http://schemas.microsoft.com/office/drawing/2014/main" id="{2AACF0B7-C2CD-4881-B459-E335B7359302}"/>
                  </a:ext>
                </a:extLst>
              </p:cNvPr>
              <p:cNvSpPr>
                <a:spLocks/>
              </p:cNvSpPr>
              <p:nvPr/>
            </p:nvSpPr>
            <p:spPr bwMode="auto">
              <a:xfrm>
                <a:off x="8724900" y="3544889"/>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7" name="Freeform 348">
                <a:extLst>
                  <a:ext uri="{FF2B5EF4-FFF2-40B4-BE49-F238E27FC236}">
                    <a16:creationId xmlns:a16="http://schemas.microsoft.com/office/drawing/2014/main" id="{7CB412ED-4B22-4972-BEB3-8E1BBA8B8061}"/>
                  </a:ext>
                </a:extLst>
              </p:cNvPr>
              <p:cNvSpPr>
                <a:spLocks/>
              </p:cNvSpPr>
              <p:nvPr/>
            </p:nvSpPr>
            <p:spPr bwMode="auto">
              <a:xfrm>
                <a:off x="8736012" y="3463926"/>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8" name="Freeform 349">
                <a:extLst>
                  <a:ext uri="{FF2B5EF4-FFF2-40B4-BE49-F238E27FC236}">
                    <a16:creationId xmlns:a16="http://schemas.microsoft.com/office/drawing/2014/main" id="{1B20119F-EF73-433A-9BF5-D11A7A37CF80}"/>
                  </a:ext>
                </a:extLst>
              </p:cNvPr>
              <p:cNvSpPr>
                <a:spLocks/>
              </p:cNvSpPr>
              <p:nvPr/>
            </p:nvSpPr>
            <p:spPr bwMode="auto">
              <a:xfrm>
                <a:off x="8734425" y="4041776"/>
                <a:ext cx="50800" cy="50800"/>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79" name="Freeform 350">
                <a:extLst>
                  <a:ext uri="{FF2B5EF4-FFF2-40B4-BE49-F238E27FC236}">
                    <a16:creationId xmlns:a16="http://schemas.microsoft.com/office/drawing/2014/main" id="{4D2634A3-544F-4C70-AB7A-3528CD11E892}"/>
                  </a:ext>
                </a:extLst>
              </p:cNvPr>
              <p:cNvSpPr>
                <a:spLocks/>
              </p:cNvSpPr>
              <p:nvPr/>
            </p:nvSpPr>
            <p:spPr bwMode="auto">
              <a:xfrm>
                <a:off x="8799512" y="4040189"/>
                <a:ext cx="49212" cy="49213"/>
              </a:xfrm>
              <a:custGeom>
                <a:avLst/>
                <a:gdLst>
                  <a:gd name="T0" fmla="*/ 35 w 42"/>
                  <a:gd name="T1" fmla="*/ 8 h 42"/>
                  <a:gd name="T2" fmla="*/ 35 w 42"/>
                  <a:gd name="T3" fmla="*/ 8 h 42"/>
                  <a:gd name="T4" fmla="*/ 35 w 42"/>
                  <a:gd name="T5" fmla="*/ 35 h 42"/>
                  <a:gd name="T6" fmla="*/ 7 w 42"/>
                  <a:gd name="T7" fmla="*/ 35 h 42"/>
                  <a:gd name="T8" fmla="*/ 7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7" y="35"/>
                    </a:cubicBezTo>
                    <a:cubicBezTo>
                      <a:pt x="0" y="27"/>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0" name="Freeform 351">
                <a:extLst>
                  <a:ext uri="{FF2B5EF4-FFF2-40B4-BE49-F238E27FC236}">
                    <a16:creationId xmlns:a16="http://schemas.microsoft.com/office/drawing/2014/main" id="{BE0D17F6-73F1-4D2A-8E66-D3FB5A801C2A}"/>
                  </a:ext>
                </a:extLst>
              </p:cNvPr>
              <p:cNvSpPr>
                <a:spLocks/>
              </p:cNvSpPr>
              <p:nvPr/>
            </p:nvSpPr>
            <p:spPr bwMode="auto">
              <a:xfrm>
                <a:off x="8724900" y="3933826"/>
                <a:ext cx="50800"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1" name="Freeform 352">
                <a:extLst>
                  <a:ext uri="{FF2B5EF4-FFF2-40B4-BE49-F238E27FC236}">
                    <a16:creationId xmlns:a16="http://schemas.microsoft.com/office/drawing/2014/main" id="{8EAFDE5E-C474-4237-A46C-2926FEFB9A9A}"/>
                  </a:ext>
                </a:extLst>
              </p:cNvPr>
              <p:cNvSpPr>
                <a:spLocks/>
              </p:cNvSpPr>
              <p:nvPr/>
            </p:nvSpPr>
            <p:spPr bwMode="auto">
              <a:xfrm>
                <a:off x="8767762" y="397192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2" name="Freeform 353">
                <a:extLst>
                  <a:ext uri="{FF2B5EF4-FFF2-40B4-BE49-F238E27FC236}">
                    <a16:creationId xmlns:a16="http://schemas.microsoft.com/office/drawing/2014/main" id="{73F2A3DD-74C6-4696-8340-F552F70DF448}"/>
                  </a:ext>
                </a:extLst>
              </p:cNvPr>
              <p:cNvSpPr>
                <a:spLocks/>
              </p:cNvSpPr>
              <p:nvPr/>
            </p:nvSpPr>
            <p:spPr bwMode="auto">
              <a:xfrm>
                <a:off x="8693150" y="405447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4" y="42"/>
                      <a:pt x="7" y="35"/>
                    </a:cubicBezTo>
                    <a:cubicBezTo>
                      <a:pt x="0" y="27"/>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3" name="Freeform 354">
                <a:extLst>
                  <a:ext uri="{FF2B5EF4-FFF2-40B4-BE49-F238E27FC236}">
                    <a16:creationId xmlns:a16="http://schemas.microsoft.com/office/drawing/2014/main" id="{62CD5472-80DD-4905-8B3A-B175B5E83B81}"/>
                  </a:ext>
                </a:extLst>
              </p:cNvPr>
              <p:cNvSpPr>
                <a:spLocks/>
              </p:cNvSpPr>
              <p:nvPr/>
            </p:nvSpPr>
            <p:spPr bwMode="auto">
              <a:xfrm>
                <a:off x="8756650" y="403542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4" name="Freeform 355">
                <a:extLst>
                  <a:ext uri="{FF2B5EF4-FFF2-40B4-BE49-F238E27FC236}">
                    <a16:creationId xmlns:a16="http://schemas.microsoft.com/office/drawing/2014/main" id="{3F869AE1-0336-46CC-BA66-4E77CE375770}"/>
                  </a:ext>
                </a:extLst>
              </p:cNvPr>
              <p:cNvSpPr>
                <a:spLocks/>
              </p:cNvSpPr>
              <p:nvPr/>
            </p:nvSpPr>
            <p:spPr bwMode="auto">
              <a:xfrm>
                <a:off x="8745537" y="3757614"/>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5" name="Freeform 356">
                <a:extLst>
                  <a:ext uri="{FF2B5EF4-FFF2-40B4-BE49-F238E27FC236}">
                    <a16:creationId xmlns:a16="http://schemas.microsoft.com/office/drawing/2014/main" id="{4244DADA-5B12-41E8-8345-3BC9EDC41DD4}"/>
                  </a:ext>
                </a:extLst>
              </p:cNvPr>
              <p:cNvSpPr>
                <a:spLocks/>
              </p:cNvSpPr>
              <p:nvPr/>
            </p:nvSpPr>
            <p:spPr bwMode="auto">
              <a:xfrm>
                <a:off x="8767762" y="3767139"/>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6" name="Freeform 357">
                <a:extLst>
                  <a:ext uri="{FF2B5EF4-FFF2-40B4-BE49-F238E27FC236}">
                    <a16:creationId xmlns:a16="http://schemas.microsoft.com/office/drawing/2014/main" id="{3B1A83FB-512A-426A-863D-E693EB159A46}"/>
                  </a:ext>
                </a:extLst>
              </p:cNvPr>
              <p:cNvSpPr>
                <a:spLocks/>
              </p:cNvSpPr>
              <p:nvPr/>
            </p:nvSpPr>
            <p:spPr bwMode="auto">
              <a:xfrm>
                <a:off x="8713787" y="38893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7" name="Freeform 358">
                <a:extLst>
                  <a:ext uri="{FF2B5EF4-FFF2-40B4-BE49-F238E27FC236}">
                    <a16:creationId xmlns:a16="http://schemas.microsoft.com/office/drawing/2014/main" id="{965DC271-66E9-42BD-82F8-671DCC3A2EAC}"/>
                  </a:ext>
                </a:extLst>
              </p:cNvPr>
              <p:cNvSpPr>
                <a:spLocks/>
              </p:cNvSpPr>
              <p:nvPr/>
            </p:nvSpPr>
            <p:spPr bwMode="auto">
              <a:xfrm>
                <a:off x="8755062" y="3860801"/>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8" name="Freeform 359">
                <a:extLst>
                  <a:ext uri="{FF2B5EF4-FFF2-40B4-BE49-F238E27FC236}">
                    <a16:creationId xmlns:a16="http://schemas.microsoft.com/office/drawing/2014/main" id="{97BBA1F1-A94E-4B61-855D-44814DE00C80}"/>
                  </a:ext>
                </a:extLst>
              </p:cNvPr>
              <p:cNvSpPr>
                <a:spLocks/>
              </p:cNvSpPr>
              <p:nvPr/>
            </p:nvSpPr>
            <p:spPr bwMode="auto">
              <a:xfrm>
                <a:off x="8734425" y="3678239"/>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89" name="Freeform 360">
                <a:extLst>
                  <a:ext uri="{FF2B5EF4-FFF2-40B4-BE49-F238E27FC236}">
                    <a16:creationId xmlns:a16="http://schemas.microsoft.com/office/drawing/2014/main" id="{6A0A18D4-50A3-4CE3-82E1-7205085149D4}"/>
                  </a:ext>
                </a:extLst>
              </p:cNvPr>
              <p:cNvSpPr>
                <a:spLocks/>
              </p:cNvSpPr>
              <p:nvPr/>
            </p:nvSpPr>
            <p:spPr bwMode="auto">
              <a:xfrm>
                <a:off x="8682037" y="3832226"/>
                <a:ext cx="49212" cy="50800"/>
              </a:xfrm>
              <a:custGeom>
                <a:avLst/>
                <a:gdLst>
                  <a:gd name="T0" fmla="*/ 35 w 42"/>
                  <a:gd name="T1" fmla="*/ 8 h 42"/>
                  <a:gd name="T2" fmla="*/ 35 w 42"/>
                  <a:gd name="T3" fmla="*/ 8 h 42"/>
                  <a:gd name="T4" fmla="*/ 35 w 42"/>
                  <a:gd name="T5" fmla="*/ 35 h 42"/>
                  <a:gd name="T6" fmla="*/ 7 w 42"/>
                  <a:gd name="T7" fmla="*/ 35 h 42"/>
                  <a:gd name="T8" fmla="*/ 7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7" y="35"/>
                    </a:cubicBezTo>
                    <a:cubicBezTo>
                      <a:pt x="0" y="27"/>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0" name="Freeform 361">
                <a:extLst>
                  <a:ext uri="{FF2B5EF4-FFF2-40B4-BE49-F238E27FC236}">
                    <a16:creationId xmlns:a16="http://schemas.microsoft.com/office/drawing/2014/main" id="{C487BED1-6190-4A27-93F1-15EE9ACFB6B1}"/>
                  </a:ext>
                </a:extLst>
              </p:cNvPr>
              <p:cNvSpPr>
                <a:spLocks/>
              </p:cNvSpPr>
              <p:nvPr/>
            </p:nvSpPr>
            <p:spPr bwMode="auto">
              <a:xfrm>
                <a:off x="8723312" y="3811589"/>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1" name="Freeform 362">
                <a:extLst>
                  <a:ext uri="{FF2B5EF4-FFF2-40B4-BE49-F238E27FC236}">
                    <a16:creationId xmlns:a16="http://schemas.microsoft.com/office/drawing/2014/main" id="{8502AA8C-1EDC-48C1-A1C2-6879C5DE507F}"/>
                  </a:ext>
                </a:extLst>
              </p:cNvPr>
              <p:cNvSpPr>
                <a:spLocks/>
              </p:cNvSpPr>
              <p:nvPr/>
            </p:nvSpPr>
            <p:spPr bwMode="auto">
              <a:xfrm>
                <a:off x="8786812" y="3825876"/>
                <a:ext cx="50800"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2" name="Freeform 363">
                <a:extLst>
                  <a:ext uri="{FF2B5EF4-FFF2-40B4-BE49-F238E27FC236}">
                    <a16:creationId xmlns:a16="http://schemas.microsoft.com/office/drawing/2014/main" id="{F0131FB3-72E3-4A48-B1A0-AFFAF94031A7}"/>
                  </a:ext>
                </a:extLst>
              </p:cNvPr>
              <p:cNvSpPr>
                <a:spLocks/>
              </p:cNvSpPr>
              <p:nvPr/>
            </p:nvSpPr>
            <p:spPr bwMode="auto">
              <a:xfrm>
                <a:off x="8777287" y="3921126"/>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8"/>
                      <a:pt x="35" y="35"/>
                    </a:cubicBezTo>
                    <a:cubicBezTo>
                      <a:pt x="27" y="42"/>
                      <a:pt x="15" y="42"/>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3" name="Freeform 364">
                <a:extLst>
                  <a:ext uri="{FF2B5EF4-FFF2-40B4-BE49-F238E27FC236}">
                    <a16:creationId xmlns:a16="http://schemas.microsoft.com/office/drawing/2014/main" id="{40BDF415-3994-4BB9-97EA-7534056974AB}"/>
                  </a:ext>
                </a:extLst>
              </p:cNvPr>
              <p:cNvSpPr>
                <a:spLocks/>
              </p:cNvSpPr>
              <p:nvPr/>
            </p:nvSpPr>
            <p:spPr bwMode="auto">
              <a:xfrm>
                <a:off x="8789987" y="3784601"/>
                <a:ext cx="49212" cy="50800"/>
              </a:xfrm>
              <a:custGeom>
                <a:avLst/>
                <a:gdLst>
                  <a:gd name="T0" fmla="*/ 35 w 42"/>
                  <a:gd name="T1" fmla="*/ 8 h 43"/>
                  <a:gd name="T2" fmla="*/ 35 w 42"/>
                  <a:gd name="T3" fmla="*/ 8 h 43"/>
                  <a:gd name="T4" fmla="*/ 35 w 42"/>
                  <a:gd name="T5" fmla="*/ 35 h 43"/>
                  <a:gd name="T6" fmla="*/ 7 w 42"/>
                  <a:gd name="T7" fmla="*/ 35 h 43"/>
                  <a:gd name="T8" fmla="*/ 7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7" y="43"/>
                      <a:pt x="15" y="43"/>
                      <a:pt x="7" y="35"/>
                    </a:cubicBezTo>
                    <a:cubicBezTo>
                      <a:pt x="0" y="28"/>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4" name="Freeform 365">
                <a:extLst>
                  <a:ext uri="{FF2B5EF4-FFF2-40B4-BE49-F238E27FC236}">
                    <a16:creationId xmlns:a16="http://schemas.microsoft.com/office/drawing/2014/main" id="{D093407F-D40E-412F-B2F2-A1D51359FFC2}"/>
                  </a:ext>
                </a:extLst>
              </p:cNvPr>
              <p:cNvSpPr>
                <a:spLocks/>
              </p:cNvSpPr>
              <p:nvPr/>
            </p:nvSpPr>
            <p:spPr bwMode="auto">
              <a:xfrm>
                <a:off x="8756650" y="3459164"/>
                <a:ext cx="50800" cy="52388"/>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5" name="Freeform 366">
                <a:extLst>
                  <a:ext uri="{FF2B5EF4-FFF2-40B4-BE49-F238E27FC236}">
                    <a16:creationId xmlns:a16="http://schemas.microsoft.com/office/drawing/2014/main" id="{3785D2FB-10D7-4766-BC70-6DFDFE5F106D}"/>
                  </a:ext>
                </a:extLst>
              </p:cNvPr>
              <p:cNvSpPr>
                <a:spLocks/>
              </p:cNvSpPr>
              <p:nvPr/>
            </p:nvSpPr>
            <p:spPr bwMode="auto">
              <a:xfrm>
                <a:off x="8736012" y="3570289"/>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6" name="Freeform 367">
                <a:extLst>
                  <a:ext uri="{FF2B5EF4-FFF2-40B4-BE49-F238E27FC236}">
                    <a16:creationId xmlns:a16="http://schemas.microsoft.com/office/drawing/2014/main" id="{D8D537B8-4A81-4717-B84A-787ED2C1715B}"/>
                  </a:ext>
                </a:extLst>
              </p:cNvPr>
              <p:cNvSpPr>
                <a:spLocks/>
              </p:cNvSpPr>
              <p:nvPr/>
            </p:nvSpPr>
            <p:spPr bwMode="auto">
              <a:xfrm>
                <a:off x="8713787" y="3702051"/>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7" name="Freeform 368">
                <a:extLst>
                  <a:ext uri="{FF2B5EF4-FFF2-40B4-BE49-F238E27FC236}">
                    <a16:creationId xmlns:a16="http://schemas.microsoft.com/office/drawing/2014/main" id="{2B00B4A5-67E2-4090-B457-0F7D7A779507}"/>
                  </a:ext>
                </a:extLst>
              </p:cNvPr>
              <p:cNvSpPr>
                <a:spLocks/>
              </p:cNvSpPr>
              <p:nvPr/>
            </p:nvSpPr>
            <p:spPr bwMode="auto">
              <a:xfrm>
                <a:off x="8777287" y="3678239"/>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8" name="Freeform 369">
                <a:extLst>
                  <a:ext uri="{FF2B5EF4-FFF2-40B4-BE49-F238E27FC236}">
                    <a16:creationId xmlns:a16="http://schemas.microsoft.com/office/drawing/2014/main" id="{E58ECBF9-BC83-4745-A17F-B90C195D294D}"/>
                  </a:ext>
                </a:extLst>
              </p:cNvPr>
              <p:cNvSpPr>
                <a:spLocks/>
              </p:cNvSpPr>
              <p:nvPr/>
            </p:nvSpPr>
            <p:spPr bwMode="auto">
              <a:xfrm>
                <a:off x="8745537" y="3548064"/>
                <a:ext cx="49212"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299" name="Freeform 370">
                <a:extLst>
                  <a:ext uri="{FF2B5EF4-FFF2-40B4-BE49-F238E27FC236}">
                    <a16:creationId xmlns:a16="http://schemas.microsoft.com/office/drawing/2014/main" id="{B16E4662-A873-41A1-859A-31DCF8DEDFB3}"/>
                  </a:ext>
                </a:extLst>
              </p:cNvPr>
              <p:cNvSpPr>
                <a:spLocks/>
              </p:cNvSpPr>
              <p:nvPr/>
            </p:nvSpPr>
            <p:spPr bwMode="auto">
              <a:xfrm>
                <a:off x="8766175" y="3538539"/>
                <a:ext cx="50800"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0" name="Freeform 371">
                <a:extLst>
                  <a:ext uri="{FF2B5EF4-FFF2-40B4-BE49-F238E27FC236}">
                    <a16:creationId xmlns:a16="http://schemas.microsoft.com/office/drawing/2014/main" id="{4E8360ED-463A-4EAE-9E1C-8021035A1C00}"/>
                  </a:ext>
                </a:extLst>
              </p:cNvPr>
              <p:cNvSpPr>
                <a:spLocks/>
              </p:cNvSpPr>
              <p:nvPr/>
            </p:nvSpPr>
            <p:spPr bwMode="auto">
              <a:xfrm>
                <a:off x="8756650" y="3567114"/>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1" name="Freeform 372">
                <a:extLst>
                  <a:ext uri="{FF2B5EF4-FFF2-40B4-BE49-F238E27FC236}">
                    <a16:creationId xmlns:a16="http://schemas.microsoft.com/office/drawing/2014/main" id="{BCC03F77-7DF5-498A-A813-EEE5D8C2A136}"/>
                  </a:ext>
                </a:extLst>
              </p:cNvPr>
              <p:cNvSpPr>
                <a:spLocks/>
              </p:cNvSpPr>
              <p:nvPr/>
            </p:nvSpPr>
            <p:spPr bwMode="auto">
              <a:xfrm>
                <a:off x="8724900" y="3705226"/>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2" name="Freeform 373">
                <a:extLst>
                  <a:ext uri="{FF2B5EF4-FFF2-40B4-BE49-F238E27FC236}">
                    <a16:creationId xmlns:a16="http://schemas.microsoft.com/office/drawing/2014/main" id="{16051610-4FF4-4890-B6F9-0D9476F0DE9F}"/>
                  </a:ext>
                </a:extLst>
              </p:cNvPr>
              <p:cNvSpPr>
                <a:spLocks/>
              </p:cNvSpPr>
              <p:nvPr/>
            </p:nvSpPr>
            <p:spPr bwMode="auto">
              <a:xfrm>
                <a:off x="8702675" y="39814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4" y="42"/>
                      <a:pt x="7" y="34"/>
                    </a:cubicBezTo>
                    <a:cubicBezTo>
                      <a:pt x="0" y="27"/>
                      <a:pt x="0" y="15"/>
                      <a:pt x="7" y="7"/>
                    </a:cubicBezTo>
                    <a:cubicBezTo>
                      <a:pt x="14"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3" name="Freeform 374">
                <a:extLst>
                  <a:ext uri="{FF2B5EF4-FFF2-40B4-BE49-F238E27FC236}">
                    <a16:creationId xmlns:a16="http://schemas.microsoft.com/office/drawing/2014/main" id="{2040A32B-19FB-4C2A-A50E-EDCD53BC0FD1}"/>
                  </a:ext>
                </a:extLst>
              </p:cNvPr>
              <p:cNvSpPr>
                <a:spLocks/>
              </p:cNvSpPr>
              <p:nvPr/>
            </p:nvSpPr>
            <p:spPr bwMode="auto">
              <a:xfrm>
                <a:off x="8704262" y="3944939"/>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4" name="Freeform 375">
                <a:extLst>
                  <a:ext uri="{FF2B5EF4-FFF2-40B4-BE49-F238E27FC236}">
                    <a16:creationId xmlns:a16="http://schemas.microsoft.com/office/drawing/2014/main" id="{3F1D3DE2-2225-4B6F-8C82-65E1BCDC5C5F}"/>
                  </a:ext>
                </a:extLst>
              </p:cNvPr>
              <p:cNvSpPr>
                <a:spLocks/>
              </p:cNvSpPr>
              <p:nvPr/>
            </p:nvSpPr>
            <p:spPr bwMode="auto">
              <a:xfrm>
                <a:off x="8766175" y="397827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5" name="Freeform 376">
                <a:extLst>
                  <a:ext uri="{FF2B5EF4-FFF2-40B4-BE49-F238E27FC236}">
                    <a16:creationId xmlns:a16="http://schemas.microsoft.com/office/drawing/2014/main" id="{B40520EC-7087-4567-BD25-76C3E766D9EB}"/>
                  </a:ext>
                </a:extLst>
              </p:cNvPr>
              <p:cNvSpPr>
                <a:spLocks/>
              </p:cNvSpPr>
              <p:nvPr/>
            </p:nvSpPr>
            <p:spPr bwMode="auto">
              <a:xfrm>
                <a:off x="8682037" y="3997326"/>
                <a:ext cx="49212" cy="50800"/>
              </a:xfrm>
              <a:custGeom>
                <a:avLst/>
                <a:gdLst>
                  <a:gd name="T0" fmla="*/ 35 w 42"/>
                  <a:gd name="T1" fmla="*/ 8 h 42"/>
                  <a:gd name="T2" fmla="*/ 35 w 42"/>
                  <a:gd name="T3" fmla="*/ 8 h 42"/>
                  <a:gd name="T4" fmla="*/ 35 w 42"/>
                  <a:gd name="T5" fmla="*/ 35 h 42"/>
                  <a:gd name="T6" fmla="*/ 7 w 42"/>
                  <a:gd name="T7" fmla="*/ 35 h 42"/>
                  <a:gd name="T8" fmla="*/ 7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7" y="35"/>
                    </a:cubicBezTo>
                    <a:cubicBezTo>
                      <a:pt x="0" y="27"/>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6" name="Freeform 377">
                <a:extLst>
                  <a:ext uri="{FF2B5EF4-FFF2-40B4-BE49-F238E27FC236}">
                    <a16:creationId xmlns:a16="http://schemas.microsoft.com/office/drawing/2014/main" id="{1A172EA0-2E55-43BB-A50F-4CCF09B943A1}"/>
                  </a:ext>
                </a:extLst>
              </p:cNvPr>
              <p:cNvSpPr>
                <a:spLocks/>
              </p:cNvSpPr>
              <p:nvPr/>
            </p:nvSpPr>
            <p:spPr bwMode="auto">
              <a:xfrm>
                <a:off x="8745537" y="39782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7" name="Freeform 378">
                <a:extLst>
                  <a:ext uri="{FF2B5EF4-FFF2-40B4-BE49-F238E27FC236}">
                    <a16:creationId xmlns:a16="http://schemas.microsoft.com/office/drawing/2014/main" id="{806992E6-4883-4D6F-BA2B-A649ED8719AF}"/>
                  </a:ext>
                </a:extLst>
              </p:cNvPr>
              <p:cNvSpPr>
                <a:spLocks/>
              </p:cNvSpPr>
              <p:nvPr/>
            </p:nvSpPr>
            <p:spPr bwMode="auto">
              <a:xfrm>
                <a:off x="8810625" y="3992564"/>
                <a:ext cx="49212" cy="50800"/>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4" y="43"/>
                      <a:pt x="7" y="35"/>
                    </a:cubicBezTo>
                    <a:cubicBezTo>
                      <a:pt x="0" y="28"/>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8" name="Freeform 379">
                <a:extLst>
                  <a:ext uri="{FF2B5EF4-FFF2-40B4-BE49-F238E27FC236}">
                    <a16:creationId xmlns:a16="http://schemas.microsoft.com/office/drawing/2014/main" id="{2E12CB92-32FB-4FA2-B6BA-DCF6E0087254}"/>
                  </a:ext>
                </a:extLst>
              </p:cNvPr>
              <p:cNvSpPr>
                <a:spLocks/>
              </p:cNvSpPr>
              <p:nvPr/>
            </p:nvSpPr>
            <p:spPr bwMode="auto">
              <a:xfrm>
                <a:off x="8766175" y="3729039"/>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09" name="Freeform 380">
                <a:extLst>
                  <a:ext uri="{FF2B5EF4-FFF2-40B4-BE49-F238E27FC236}">
                    <a16:creationId xmlns:a16="http://schemas.microsoft.com/office/drawing/2014/main" id="{223BBE02-C2ED-4C9E-A394-141D1D323CE0}"/>
                  </a:ext>
                </a:extLst>
              </p:cNvPr>
              <p:cNvSpPr>
                <a:spLocks/>
              </p:cNvSpPr>
              <p:nvPr/>
            </p:nvSpPr>
            <p:spPr bwMode="auto">
              <a:xfrm>
                <a:off x="8745537" y="3738564"/>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0" name="Freeform 381">
                <a:extLst>
                  <a:ext uri="{FF2B5EF4-FFF2-40B4-BE49-F238E27FC236}">
                    <a16:creationId xmlns:a16="http://schemas.microsoft.com/office/drawing/2014/main" id="{BC58F486-D059-477E-A798-75F0A63F2BEB}"/>
                  </a:ext>
                </a:extLst>
              </p:cNvPr>
              <p:cNvSpPr>
                <a:spLocks/>
              </p:cNvSpPr>
              <p:nvPr/>
            </p:nvSpPr>
            <p:spPr bwMode="auto">
              <a:xfrm>
                <a:off x="8766175" y="3819526"/>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1" name="Freeform 382">
                <a:extLst>
                  <a:ext uri="{FF2B5EF4-FFF2-40B4-BE49-F238E27FC236}">
                    <a16:creationId xmlns:a16="http://schemas.microsoft.com/office/drawing/2014/main" id="{F97ABAAF-4B64-41DB-967F-B5BAE46C521E}"/>
                  </a:ext>
                </a:extLst>
              </p:cNvPr>
              <p:cNvSpPr>
                <a:spLocks/>
              </p:cNvSpPr>
              <p:nvPr/>
            </p:nvSpPr>
            <p:spPr bwMode="auto">
              <a:xfrm>
                <a:off x="8734425" y="3883026"/>
                <a:ext cx="50800" cy="52388"/>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2" name="Freeform 383">
                <a:extLst>
                  <a:ext uri="{FF2B5EF4-FFF2-40B4-BE49-F238E27FC236}">
                    <a16:creationId xmlns:a16="http://schemas.microsoft.com/office/drawing/2014/main" id="{44E2D532-3A05-4F12-BA95-868C8756C63E}"/>
                  </a:ext>
                </a:extLst>
              </p:cNvPr>
              <p:cNvSpPr>
                <a:spLocks/>
              </p:cNvSpPr>
              <p:nvPr/>
            </p:nvSpPr>
            <p:spPr bwMode="auto">
              <a:xfrm>
                <a:off x="8777287" y="3848101"/>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3" name="Freeform 384">
                <a:extLst>
                  <a:ext uri="{FF2B5EF4-FFF2-40B4-BE49-F238E27FC236}">
                    <a16:creationId xmlns:a16="http://schemas.microsoft.com/office/drawing/2014/main" id="{B7204645-9185-488A-BE1A-B51F42C203AB}"/>
                  </a:ext>
                </a:extLst>
              </p:cNvPr>
              <p:cNvSpPr>
                <a:spLocks/>
              </p:cNvSpPr>
              <p:nvPr/>
            </p:nvSpPr>
            <p:spPr bwMode="auto">
              <a:xfrm>
                <a:off x="8734425" y="3911601"/>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4" name="Freeform 385">
                <a:extLst>
                  <a:ext uri="{FF2B5EF4-FFF2-40B4-BE49-F238E27FC236}">
                    <a16:creationId xmlns:a16="http://schemas.microsoft.com/office/drawing/2014/main" id="{4E5DDB30-EA68-4EAF-88CF-D912FC04AF0D}"/>
                  </a:ext>
                </a:extLst>
              </p:cNvPr>
              <p:cNvSpPr>
                <a:spLocks/>
              </p:cNvSpPr>
              <p:nvPr/>
            </p:nvSpPr>
            <p:spPr bwMode="auto">
              <a:xfrm>
                <a:off x="8789987" y="3952876"/>
                <a:ext cx="49212" cy="49213"/>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5" name="Freeform 386">
                <a:extLst>
                  <a:ext uri="{FF2B5EF4-FFF2-40B4-BE49-F238E27FC236}">
                    <a16:creationId xmlns:a16="http://schemas.microsoft.com/office/drawing/2014/main" id="{93A318C3-739C-4793-882B-03C219DE40EA}"/>
                  </a:ext>
                </a:extLst>
              </p:cNvPr>
              <p:cNvSpPr>
                <a:spLocks/>
              </p:cNvSpPr>
              <p:nvPr/>
            </p:nvSpPr>
            <p:spPr bwMode="auto">
              <a:xfrm>
                <a:off x="8755062" y="3697289"/>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6" name="Freeform 387">
                <a:extLst>
                  <a:ext uri="{FF2B5EF4-FFF2-40B4-BE49-F238E27FC236}">
                    <a16:creationId xmlns:a16="http://schemas.microsoft.com/office/drawing/2014/main" id="{0ED826EC-2FF8-42DC-AAA8-773A33151736}"/>
                  </a:ext>
                </a:extLst>
              </p:cNvPr>
              <p:cNvSpPr>
                <a:spLocks/>
              </p:cNvSpPr>
              <p:nvPr/>
            </p:nvSpPr>
            <p:spPr bwMode="auto">
              <a:xfrm>
                <a:off x="8702675" y="3829051"/>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4" y="42"/>
                      <a:pt x="7" y="35"/>
                    </a:cubicBezTo>
                    <a:cubicBezTo>
                      <a:pt x="0" y="27"/>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7" name="Freeform 388">
                <a:extLst>
                  <a:ext uri="{FF2B5EF4-FFF2-40B4-BE49-F238E27FC236}">
                    <a16:creationId xmlns:a16="http://schemas.microsoft.com/office/drawing/2014/main" id="{9A00ADB1-B5B0-438C-9364-6DEC5EEF42A4}"/>
                  </a:ext>
                </a:extLst>
              </p:cNvPr>
              <p:cNvSpPr>
                <a:spLocks/>
              </p:cNvSpPr>
              <p:nvPr/>
            </p:nvSpPr>
            <p:spPr bwMode="auto">
              <a:xfrm>
                <a:off x="8810625" y="38322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4" y="42"/>
                      <a:pt x="7" y="35"/>
                    </a:cubicBezTo>
                    <a:cubicBezTo>
                      <a:pt x="0" y="27"/>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8" name="Freeform 389">
                <a:extLst>
                  <a:ext uri="{FF2B5EF4-FFF2-40B4-BE49-F238E27FC236}">
                    <a16:creationId xmlns:a16="http://schemas.microsoft.com/office/drawing/2014/main" id="{907253ED-473D-4856-9872-B64DAACF1C7B}"/>
                  </a:ext>
                </a:extLst>
              </p:cNvPr>
              <p:cNvSpPr>
                <a:spLocks/>
              </p:cNvSpPr>
              <p:nvPr/>
            </p:nvSpPr>
            <p:spPr bwMode="auto">
              <a:xfrm>
                <a:off x="8745537" y="3811589"/>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19" name="Freeform 390">
                <a:extLst>
                  <a:ext uri="{FF2B5EF4-FFF2-40B4-BE49-F238E27FC236}">
                    <a16:creationId xmlns:a16="http://schemas.microsoft.com/office/drawing/2014/main" id="{FD87D3EC-2A43-4B5A-BE31-21EFD6392A28}"/>
                  </a:ext>
                </a:extLst>
              </p:cNvPr>
              <p:cNvSpPr>
                <a:spLocks/>
              </p:cNvSpPr>
              <p:nvPr/>
            </p:nvSpPr>
            <p:spPr bwMode="auto">
              <a:xfrm>
                <a:off x="8724900" y="3770314"/>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0" name="Freeform 391">
                <a:extLst>
                  <a:ext uri="{FF2B5EF4-FFF2-40B4-BE49-F238E27FC236}">
                    <a16:creationId xmlns:a16="http://schemas.microsoft.com/office/drawing/2014/main" id="{DCD9127F-97D3-4121-AC3F-8A22B1EE218D}"/>
                  </a:ext>
                </a:extLst>
              </p:cNvPr>
              <p:cNvSpPr>
                <a:spLocks/>
              </p:cNvSpPr>
              <p:nvPr/>
            </p:nvSpPr>
            <p:spPr bwMode="auto">
              <a:xfrm>
                <a:off x="8704262" y="3789364"/>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1" name="Freeform 392">
                <a:extLst>
                  <a:ext uri="{FF2B5EF4-FFF2-40B4-BE49-F238E27FC236}">
                    <a16:creationId xmlns:a16="http://schemas.microsoft.com/office/drawing/2014/main" id="{EBD4CE0C-F7E3-47C4-974D-23E94D8F7425}"/>
                  </a:ext>
                </a:extLst>
              </p:cNvPr>
              <p:cNvSpPr>
                <a:spLocks/>
              </p:cNvSpPr>
              <p:nvPr/>
            </p:nvSpPr>
            <p:spPr bwMode="auto">
              <a:xfrm>
                <a:off x="8786812" y="3994151"/>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2" name="Freeform 393">
                <a:extLst>
                  <a:ext uri="{FF2B5EF4-FFF2-40B4-BE49-F238E27FC236}">
                    <a16:creationId xmlns:a16="http://schemas.microsoft.com/office/drawing/2014/main" id="{523DF81F-4455-46E8-8776-C0D392A6E337}"/>
                  </a:ext>
                </a:extLst>
              </p:cNvPr>
              <p:cNvSpPr>
                <a:spLocks/>
              </p:cNvSpPr>
              <p:nvPr/>
            </p:nvSpPr>
            <p:spPr bwMode="auto">
              <a:xfrm>
                <a:off x="8723312" y="40036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3" name="Freeform 394">
                <a:extLst>
                  <a:ext uri="{FF2B5EF4-FFF2-40B4-BE49-F238E27FC236}">
                    <a16:creationId xmlns:a16="http://schemas.microsoft.com/office/drawing/2014/main" id="{278EF189-F2F5-4783-B1F0-AA3BBBF61039}"/>
                  </a:ext>
                </a:extLst>
              </p:cNvPr>
              <p:cNvSpPr>
                <a:spLocks/>
              </p:cNvSpPr>
              <p:nvPr/>
            </p:nvSpPr>
            <p:spPr bwMode="auto">
              <a:xfrm>
                <a:off x="8755062" y="3897314"/>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4" name="Freeform 395">
                <a:extLst>
                  <a:ext uri="{FF2B5EF4-FFF2-40B4-BE49-F238E27FC236}">
                    <a16:creationId xmlns:a16="http://schemas.microsoft.com/office/drawing/2014/main" id="{274A5FDD-2C06-444E-A14E-5BFA4D0335B8}"/>
                  </a:ext>
                </a:extLst>
              </p:cNvPr>
              <p:cNvSpPr>
                <a:spLocks/>
              </p:cNvSpPr>
              <p:nvPr/>
            </p:nvSpPr>
            <p:spPr bwMode="auto">
              <a:xfrm>
                <a:off x="8713787" y="4022726"/>
                <a:ext cx="49212"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5" name="Freeform 396">
                <a:extLst>
                  <a:ext uri="{FF2B5EF4-FFF2-40B4-BE49-F238E27FC236}">
                    <a16:creationId xmlns:a16="http://schemas.microsoft.com/office/drawing/2014/main" id="{998DD0BC-3E52-4949-AFE1-BE8054AD719F}"/>
                  </a:ext>
                </a:extLst>
              </p:cNvPr>
              <p:cNvSpPr>
                <a:spLocks/>
              </p:cNvSpPr>
              <p:nvPr/>
            </p:nvSpPr>
            <p:spPr bwMode="auto">
              <a:xfrm>
                <a:off x="8745537" y="3933826"/>
                <a:ext cx="49212"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6" name="Freeform 397">
                <a:extLst>
                  <a:ext uri="{FF2B5EF4-FFF2-40B4-BE49-F238E27FC236}">
                    <a16:creationId xmlns:a16="http://schemas.microsoft.com/office/drawing/2014/main" id="{A1546799-705C-4578-81FD-B3CB898C9531}"/>
                  </a:ext>
                </a:extLst>
              </p:cNvPr>
              <p:cNvSpPr>
                <a:spLocks/>
              </p:cNvSpPr>
              <p:nvPr/>
            </p:nvSpPr>
            <p:spPr bwMode="auto">
              <a:xfrm>
                <a:off x="8713787" y="3878264"/>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7" name="Freeform 398">
                <a:extLst>
                  <a:ext uri="{FF2B5EF4-FFF2-40B4-BE49-F238E27FC236}">
                    <a16:creationId xmlns:a16="http://schemas.microsoft.com/office/drawing/2014/main" id="{75BF622D-2EDD-458A-8E9A-10B225CD16F0}"/>
                  </a:ext>
                </a:extLst>
              </p:cNvPr>
              <p:cNvSpPr>
                <a:spLocks/>
              </p:cNvSpPr>
              <p:nvPr/>
            </p:nvSpPr>
            <p:spPr bwMode="auto">
              <a:xfrm>
                <a:off x="9020175" y="3811589"/>
                <a:ext cx="76200" cy="76200"/>
              </a:xfrm>
              <a:custGeom>
                <a:avLst/>
                <a:gdLst>
                  <a:gd name="T0" fmla="*/ 52 w 63"/>
                  <a:gd name="T1" fmla="*/ 12 h 64"/>
                  <a:gd name="T2" fmla="*/ 52 w 63"/>
                  <a:gd name="T3" fmla="*/ 12 h 64"/>
                  <a:gd name="T4" fmla="*/ 52 w 63"/>
                  <a:gd name="T5" fmla="*/ 52 h 64"/>
                  <a:gd name="T6" fmla="*/ 12 w 63"/>
                  <a:gd name="T7" fmla="*/ 52 h 64"/>
                  <a:gd name="T8" fmla="*/ 12 w 63"/>
                  <a:gd name="T9" fmla="*/ 12 h 64"/>
                  <a:gd name="T10" fmla="*/ 52 w 63"/>
                  <a:gd name="T11" fmla="*/ 12 h 64"/>
                </a:gdLst>
                <a:ahLst/>
                <a:cxnLst>
                  <a:cxn ang="0">
                    <a:pos x="T0" y="T1"/>
                  </a:cxn>
                  <a:cxn ang="0">
                    <a:pos x="T2" y="T3"/>
                  </a:cxn>
                  <a:cxn ang="0">
                    <a:pos x="T4" y="T5"/>
                  </a:cxn>
                  <a:cxn ang="0">
                    <a:pos x="T6" y="T7"/>
                  </a:cxn>
                  <a:cxn ang="0">
                    <a:pos x="T8" y="T9"/>
                  </a:cxn>
                  <a:cxn ang="0">
                    <a:pos x="T10" y="T11"/>
                  </a:cxn>
                </a:cxnLst>
                <a:rect l="0" t="0" r="r" b="b"/>
                <a:pathLst>
                  <a:path w="63" h="64">
                    <a:moveTo>
                      <a:pt x="52" y="12"/>
                    </a:moveTo>
                    <a:lnTo>
                      <a:pt x="52" y="12"/>
                    </a:lnTo>
                    <a:cubicBezTo>
                      <a:pt x="63" y="23"/>
                      <a:pt x="63" y="41"/>
                      <a:pt x="52" y="52"/>
                    </a:cubicBezTo>
                    <a:cubicBezTo>
                      <a:pt x="41" y="64"/>
                      <a:pt x="23" y="64"/>
                      <a:pt x="12" y="52"/>
                    </a:cubicBezTo>
                    <a:cubicBezTo>
                      <a:pt x="0" y="41"/>
                      <a:pt x="0" y="23"/>
                      <a:pt x="12" y="12"/>
                    </a:cubicBezTo>
                    <a:cubicBezTo>
                      <a:pt x="23"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8" name="Freeform 399">
                <a:extLst>
                  <a:ext uri="{FF2B5EF4-FFF2-40B4-BE49-F238E27FC236}">
                    <a16:creationId xmlns:a16="http://schemas.microsoft.com/office/drawing/2014/main" id="{1871FAA6-5C72-4652-B883-4BCDEAD10174}"/>
                  </a:ext>
                </a:extLst>
              </p:cNvPr>
              <p:cNvSpPr>
                <a:spLocks/>
              </p:cNvSpPr>
              <p:nvPr/>
            </p:nvSpPr>
            <p:spPr bwMode="auto">
              <a:xfrm>
                <a:off x="8994775" y="3910014"/>
                <a:ext cx="74612" cy="7461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1"/>
                      <a:pt x="52" y="52"/>
                    </a:cubicBezTo>
                    <a:cubicBezTo>
                      <a:pt x="41" y="63"/>
                      <a:pt x="22" y="63"/>
                      <a:pt x="11" y="52"/>
                    </a:cubicBezTo>
                    <a:cubicBezTo>
                      <a:pt x="0" y="41"/>
                      <a:pt x="0" y="22"/>
                      <a:pt x="11" y="11"/>
                    </a:cubicBezTo>
                    <a:cubicBezTo>
                      <a:pt x="22"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29" name="Freeform 400">
                <a:extLst>
                  <a:ext uri="{FF2B5EF4-FFF2-40B4-BE49-F238E27FC236}">
                    <a16:creationId xmlns:a16="http://schemas.microsoft.com/office/drawing/2014/main" id="{231893F3-96B2-4376-A840-8504F44BF07A}"/>
                  </a:ext>
                </a:extLst>
              </p:cNvPr>
              <p:cNvSpPr>
                <a:spLocks/>
              </p:cNvSpPr>
              <p:nvPr/>
            </p:nvSpPr>
            <p:spPr bwMode="auto">
              <a:xfrm>
                <a:off x="8940800" y="3773489"/>
                <a:ext cx="74612" cy="74613"/>
              </a:xfrm>
              <a:custGeom>
                <a:avLst/>
                <a:gdLst>
                  <a:gd name="T0" fmla="*/ 52 w 63"/>
                  <a:gd name="T1" fmla="*/ 11 h 63"/>
                  <a:gd name="T2" fmla="*/ 52 w 63"/>
                  <a:gd name="T3" fmla="*/ 11 h 63"/>
                  <a:gd name="T4" fmla="*/ 52 w 63"/>
                  <a:gd name="T5" fmla="*/ 52 h 63"/>
                  <a:gd name="T6" fmla="*/ 12 w 63"/>
                  <a:gd name="T7" fmla="*/ 52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1"/>
                      <a:pt x="52" y="52"/>
                    </a:cubicBezTo>
                    <a:cubicBezTo>
                      <a:pt x="41" y="63"/>
                      <a:pt x="23" y="63"/>
                      <a:pt x="12" y="52"/>
                    </a:cubicBezTo>
                    <a:cubicBezTo>
                      <a:pt x="0" y="41"/>
                      <a:pt x="0" y="22"/>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0" name="Freeform 401">
                <a:extLst>
                  <a:ext uri="{FF2B5EF4-FFF2-40B4-BE49-F238E27FC236}">
                    <a16:creationId xmlns:a16="http://schemas.microsoft.com/office/drawing/2014/main" id="{F76595BD-3F87-43FA-95F1-C451FED13B96}"/>
                  </a:ext>
                </a:extLst>
              </p:cNvPr>
              <p:cNvSpPr>
                <a:spLocks/>
              </p:cNvSpPr>
              <p:nvPr/>
            </p:nvSpPr>
            <p:spPr bwMode="auto">
              <a:xfrm>
                <a:off x="9007475" y="3689351"/>
                <a:ext cx="74612" cy="7461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2"/>
                    </a:cubicBezTo>
                    <a:cubicBezTo>
                      <a:pt x="41" y="63"/>
                      <a:pt x="23" y="63"/>
                      <a:pt x="11" y="52"/>
                    </a:cubicBezTo>
                    <a:cubicBezTo>
                      <a:pt x="0" y="40"/>
                      <a:pt x="0" y="22"/>
                      <a:pt x="11"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1" name="Freeform 402">
                <a:extLst>
                  <a:ext uri="{FF2B5EF4-FFF2-40B4-BE49-F238E27FC236}">
                    <a16:creationId xmlns:a16="http://schemas.microsoft.com/office/drawing/2014/main" id="{1F8AAF11-8176-4157-B326-646BC248A43B}"/>
                  </a:ext>
                </a:extLst>
              </p:cNvPr>
              <p:cNvSpPr>
                <a:spLocks/>
              </p:cNvSpPr>
              <p:nvPr/>
            </p:nvSpPr>
            <p:spPr bwMode="auto">
              <a:xfrm>
                <a:off x="9034462" y="3667126"/>
                <a:ext cx="76200" cy="74613"/>
              </a:xfrm>
              <a:custGeom>
                <a:avLst/>
                <a:gdLst>
                  <a:gd name="T0" fmla="*/ 51 w 63"/>
                  <a:gd name="T1" fmla="*/ 11 h 63"/>
                  <a:gd name="T2" fmla="*/ 51 w 63"/>
                  <a:gd name="T3" fmla="*/ 11 h 63"/>
                  <a:gd name="T4" fmla="*/ 51 w 63"/>
                  <a:gd name="T5" fmla="*/ 51 h 63"/>
                  <a:gd name="T6" fmla="*/ 11 w 63"/>
                  <a:gd name="T7" fmla="*/ 51 h 63"/>
                  <a:gd name="T8" fmla="*/ 11 w 63"/>
                  <a:gd name="T9" fmla="*/ 11 h 63"/>
                  <a:gd name="T10" fmla="*/ 51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1" y="11"/>
                    </a:moveTo>
                    <a:lnTo>
                      <a:pt x="51" y="11"/>
                    </a:lnTo>
                    <a:cubicBezTo>
                      <a:pt x="63" y="22"/>
                      <a:pt x="63" y="40"/>
                      <a:pt x="51" y="51"/>
                    </a:cubicBezTo>
                    <a:cubicBezTo>
                      <a:pt x="40" y="63"/>
                      <a:pt x="22" y="63"/>
                      <a:pt x="11" y="51"/>
                    </a:cubicBezTo>
                    <a:cubicBezTo>
                      <a:pt x="0" y="40"/>
                      <a:pt x="0" y="22"/>
                      <a:pt x="11" y="11"/>
                    </a:cubicBezTo>
                    <a:cubicBezTo>
                      <a:pt x="22" y="0"/>
                      <a:pt x="40" y="0"/>
                      <a:pt x="51"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2" name="Freeform 403">
                <a:extLst>
                  <a:ext uri="{FF2B5EF4-FFF2-40B4-BE49-F238E27FC236}">
                    <a16:creationId xmlns:a16="http://schemas.microsoft.com/office/drawing/2014/main" id="{4B6E8E5F-B264-4AE0-B44F-1C0FFAEED04E}"/>
                  </a:ext>
                </a:extLst>
              </p:cNvPr>
              <p:cNvSpPr>
                <a:spLocks/>
              </p:cNvSpPr>
              <p:nvPr/>
            </p:nvSpPr>
            <p:spPr bwMode="auto">
              <a:xfrm>
                <a:off x="9007475" y="3554414"/>
                <a:ext cx="74612" cy="74613"/>
              </a:xfrm>
              <a:custGeom>
                <a:avLst/>
                <a:gdLst>
                  <a:gd name="T0" fmla="*/ 52 w 63"/>
                  <a:gd name="T1" fmla="*/ 12 h 63"/>
                  <a:gd name="T2" fmla="*/ 52 w 63"/>
                  <a:gd name="T3" fmla="*/ 12 h 63"/>
                  <a:gd name="T4" fmla="*/ 52 w 63"/>
                  <a:gd name="T5" fmla="*/ 52 h 63"/>
                  <a:gd name="T6" fmla="*/ 11 w 63"/>
                  <a:gd name="T7" fmla="*/ 52 h 63"/>
                  <a:gd name="T8" fmla="*/ 11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1" y="63"/>
                      <a:pt x="23" y="63"/>
                      <a:pt x="11" y="52"/>
                    </a:cubicBezTo>
                    <a:cubicBezTo>
                      <a:pt x="0" y="41"/>
                      <a:pt x="0" y="23"/>
                      <a:pt x="11" y="12"/>
                    </a:cubicBezTo>
                    <a:cubicBezTo>
                      <a:pt x="23"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3" name="Freeform 404">
                <a:extLst>
                  <a:ext uri="{FF2B5EF4-FFF2-40B4-BE49-F238E27FC236}">
                    <a16:creationId xmlns:a16="http://schemas.microsoft.com/office/drawing/2014/main" id="{84CFA519-A3A2-4173-B822-D642CB88ED18}"/>
                  </a:ext>
                </a:extLst>
              </p:cNvPr>
              <p:cNvSpPr>
                <a:spLocks/>
              </p:cNvSpPr>
              <p:nvPr/>
            </p:nvSpPr>
            <p:spPr bwMode="auto">
              <a:xfrm>
                <a:off x="8955087" y="3692526"/>
                <a:ext cx="74612" cy="76200"/>
              </a:xfrm>
              <a:custGeom>
                <a:avLst/>
                <a:gdLst>
                  <a:gd name="T0" fmla="*/ 52 w 64"/>
                  <a:gd name="T1" fmla="*/ 11 h 63"/>
                  <a:gd name="T2" fmla="*/ 52 w 64"/>
                  <a:gd name="T3" fmla="*/ 11 h 63"/>
                  <a:gd name="T4" fmla="*/ 52 w 64"/>
                  <a:gd name="T5" fmla="*/ 52 h 63"/>
                  <a:gd name="T6" fmla="*/ 12 w 64"/>
                  <a:gd name="T7" fmla="*/ 52 h 63"/>
                  <a:gd name="T8" fmla="*/ 12 w 64"/>
                  <a:gd name="T9" fmla="*/ 11 h 63"/>
                  <a:gd name="T10" fmla="*/ 52 w 64"/>
                  <a:gd name="T11" fmla="*/ 11 h 63"/>
                </a:gdLst>
                <a:ahLst/>
                <a:cxnLst>
                  <a:cxn ang="0">
                    <a:pos x="T0" y="T1"/>
                  </a:cxn>
                  <a:cxn ang="0">
                    <a:pos x="T2" y="T3"/>
                  </a:cxn>
                  <a:cxn ang="0">
                    <a:pos x="T4" y="T5"/>
                  </a:cxn>
                  <a:cxn ang="0">
                    <a:pos x="T6" y="T7"/>
                  </a:cxn>
                  <a:cxn ang="0">
                    <a:pos x="T8" y="T9"/>
                  </a:cxn>
                  <a:cxn ang="0">
                    <a:pos x="T10" y="T11"/>
                  </a:cxn>
                </a:cxnLst>
                <a:rect l="0" t="0" r="r" b="b"/>
                <a:pathLst>
                  <a:path w="64" h="63">
                    <a:moveTo>
                      <a:pt x="52" y="11"/>
                    </a:moveTo>
                    <a:lnTo>
                      <a:pt x="52" y="11"/>
                    </a:lnTo>
                    <a:cubicBezTo>
                      <a:pt x="64" y="22"/>
                      <a:pt x="64" y="41"/>
                      <a:pt x="52" y="52"/>
                    </a:cubicBezTo>
                    <a:cubicBezTo>
                      <a:pt x="41" y="63"/>
                      <a:pt x="23" y="63"/>
                      <a:pt x="12" y="52"/>
                    </a:cubicBezTo>
                    <a:cubicBezTo>
                      <a:pt x="0" y="41"/>
                      <a:pt x="0" y="22"/>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4" name="Freeform 405">
                <a:extLst>
                  <a:ext uri="{FF2B5EF4-FFF2-40B4-BE49-F238E27FC236}">
                    <a16:creationId xmlns:a16="http://schemas.microsoft.com/office/drawing/2014/main" id="{92B00E82-C2AF-4459-9C49-75191BDF8842}"/>
                  </a:ext>
                </a:extLst>
              </p:cNvPr>
              <p:cNvSpPr>
                <a:spLocks/>
              </p:cNvSpPr>
              <p:nvPr/>
            </p:nvSpPr>
            <p:spPr bwMode="auto">
              <a:xfrm>
                <a:off x="8994775" y="3835401"/>
                <a:ext cx="74612" cy="76200"/>
              </a:xfrm>
              <a:custGeom>
                <a:avLst/>
                <a:gdLst>
                  <a:gd name="T0" fmla="*/ 52 w 63"/>
                  <a:gd name="T1" fmla="*/ 11 h 63"/>
                  <a:gd name="T2" fmla="*/ 52 w 63"/>
                  <a:gd name="T3" fmla="*/ 11 h 63"/>
                  <a:gd name="T4" fmla="*/ 52 w 63"/>
                  <a:gd name="T5" fmla="*/ 51 h 63"/>
                  <a:gd name="T6" fmla="*/ 11 w 63"/>
                  <a:gd name="T7" fmla="*/ 51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1" y="63"/>
                      <a:pt x="22" y="63"/>
                      <a:pt x="11" y="51"/>
                    </a:cubicBezTo>
                    <a:cubicBezTo>
                      <a:pt x="0" y="40"/>
                      <a:pt x="0" y="22"/>
                      <a:pt x="11" y="11"/>
                    </a:cubicBezTo>
                    <a:cubicBezTo>
                      <a:pt x="22"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5" name="Freeform 406">
                <a:extLst>
                  <a:ext uri="{FF2B5EF4-FFF2-40B4-BE49-F238E27FC236}">
                    <a16:creationId xmlns:a16="http://schemas.microsoft.com/office/drawing/2014/main" id="{01730CD1-9E83-48A7-92AF-ADFB255B93F0}"/>
                  </a:ext>
                </a:extLst>
              </p:cNvPr>
              <p:cNvSpPr>
                <a:spLocks/>
              </p:cNvSpPr>
              <p:nvPr/>
            </p:nvSpPr>
            <p:spPr bwMode="auto">
              <a:xfrm>
                <a:off x="8969375" y="3897314"/>
                <a:ext cx="74612" cy="76200"/>
              </a:xfrm>
              <a:custGeom>
                <a:avLst/>
                <a:gdLst>
                  <a:gd name="T0" fmla="*/ 52 w 63"/>
                  <a:gd name="T1" fmla="*/ 12 h 63"/>
                  <a:gd name="T2" fmla="*/ 52 w 63"/>
                  <a:gd name="T3" fmla="*/ 12 h 63"/>
                  <a:gd name="T4" fmla="*/ 52 w 63"/>
                  <a:gd name="T5" fmla="*/ 52 h 63"/>
                  <a:gd name="T6" fmla="*/ 11 w 63"/>
                  <a:gd name="T7" fmla="*/ 52 h 63"/>
                  <a:gd name="T8" fmla="*/ 11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0" y="63"/>
                      <a:pt x="22" y="63"/>
                      <a:pt x="11" y="52"/>
                    </a:cubicBezTo>
                    <a:cubicBezTo>
                      <a:pt x="0" y="41"/>
                      <a:pt x="0" y="23"/>
                      <a:pt x="11" y="12"/>
                    </a:cubicBezTo>
                    <a:cubicBezTo>
                      <a:pt x="22" y="0"/>
                      <a:pt x="40"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6" name="Freeform 407">
                <a:extLst>
                  <a:ext uri="{FF2B5EF4-FFF2-40B4-BE49-F238E27FC236}">
                    <a16:creationId xmlns:a16="http://schemas.microsoft.com/office/drawing/2014/main" id="{27BEAF5C-4E0D-4FEE-BB66-F648A89BA09D}"/>
                  </a:ext>
                </a:extLst>
              </p:cNvPr>
              <p:cNvSpPr>
                <a:spLocks/>
              </p:cNvSpPr>
              <p:nvPr/>
            </p:nvSpPr>
            <p:spPr bwMode="auto">
              <a:xfrm>
                <a:off x="9020175" y="3940176"/>
                <a:ext cx="76200" cy="76200"/>
              </a:xfrm>
              <a:custGeom>
                <a:avLst/>
                <a:gdLst>
                  <a:gd name="T0" fmla="*/ 52 w 63"/>
                  <a:gd name="T1" fmla="*/ 12 h 64"/>
                  <a:gd name="T2" fmla="*/ 52 w 63"/>
                  <a:gd name="T3" fmla="*/ 12 h 64"/>
                  <a:gd name="T4" fmla="*/ 52 w 63"/>
                  <a:gd name="T5" fmla="*/ 52 h 64"/>
                  <a:gd name="T6" fmla="*/ 12 w 63"/>
                  <a:gd name="T7" fmla="*/ 52 h 64"/>
                  <a:gd name="T8" fmla="*/ 12 w 63"/>
                  <a:gd name="T9" fmla="*/ 12 h 64"/>
                  <a:gd name="T10" fmla="*/ 52 w 63"/>
                  <a:gd name="T11" fmla="*/ 12 h 64"/>
                </a:gdLst>
                <a:ahLst/>
                <a:cxnLst>
                  <a:cxn ang="0">
                    <a:pos x="T0" y="T1"/>
                  </a:cxn>
                  <a:cxn ang="0">
                    <a:pos x="T2" y="T3"/>
                  </a:cxn>
                  <a:cxn ang="0">
                    <a:pos x="T4" y="T5"/>
                  </a:cxn>
                  <a:cxn ang="0">
                    <a:pos x="T6" y="T7"/>
                  </a:cxn>
                  <a:cxn ang="0">
                    <a:pos x="T8" y="T9"/>
                  </a:cxn>
                  <a:cxn ang="0">
                    <a:pos x="T10" y="T11"/>
                  </a:cxn>
                </a:cxnLst>
                <a:rect l="0" t="0" r="r" b="b"/>
                <a:pathLst>
                  <a:path w="63" h="64">
                    <a:moveTo>
                      <a:pt x="52" y="12"/>
                    </a:moveTo>
                    <a:lnTo>
                      <a:pt x="52" y="12"/>
                    </a:lnTo>
                    <a:cubicBezTo>
                      <a:pt x="63" y="23"/>
                      <a:pt x="63" y="41"/>
                      <a:pt x="52" y="52"/>
                    </a:cubicBezTo>
                    <a:cubicBezTo>
                      <a:pt x="41" y="64"/>
                      <a:pt x="23" y="64"/>
                      <a:pt x="12" y="52"/>
                    </a:cubicBezTo>
                    <a:cubicBezTo>
                      <a:pt x="0" y="41"/>
                      <a:pt x="0" y="23"/>
                      <a:pt x="12" y="12"/>
                    </a:cubicBezTo>
                    <a:cubicBezTo>
                      <a:pt x="23"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7" name="Freeform 408">
                <a:extLst>
                  <a:ext uri="{FF2B5EF4-FFF2-40B4-BE49-F238E27FC236}">
                    <a16:creationId xmlns:a16="http://schemas.microsoft.com/office/drawing/2014/main" id="{BBFAA648-5A02-48AB-8AAF-4BB70E4AAFBE}"/>
                  </a:ext>
                </a:extLst>
              </p:cNvPr>
              <p:cNvSpPr>
                <a:spLocks/>
              </p:cNvSpPr>
              <p:nvPr/>
            </p:nvSpPr>
            <p:spPr bwMode="auto">
              <a:xfrm>
                <a:off x="9048750" y="3884614"/>
                <a:ext cx="74612" cy="7461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0" y="63"/>
                      <a:pt x="22" y="63"/>
                      <a:pt x="11" y="52"/>
                    </a:cubicBezTo>
                    <a:cubicBezTo>
                      <a:pt x="0" y="41"/>
                      <a:pt x="0" y="23"/>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8" name="Freeform 409">
                <a:extLst>
                  <a:ext uri="{FF2B5EF4-FFF2-40B4-BE49-F238E27FC236}">
                    <a16:creationId xmlns:a16="http://schemas.microsoft.com/office/drawing/2014/main" id="{BE3C42DC-8B68-4486-BC17-48BFC9ACDC56}"/>
                  </a:ext>
                </a:extLst>
              </p:cNvPr>
              <p:cNvSpPr>
                <a:spLocks/>
              </p:cNvSpPr>
              <p:nvPr/>
            </p:nvSpPr>
            <p:spPr bwMode="auto">
              <a:xfrm>
                <a:off x="9020175" y="4011614"/>
                <a:ext cx="76200" cy="74613"/>
              </a:xfrm>
              <a:custGeom>
                <a:avLst/>
                <a:gdLst>
                  <a:gd name="T0" fmla="*/ 52 w 63"/>
                  <a:gd name="T1" fmla="*/ 11 h 63"/>
                  <a:gd name="T2" fmla="*/ 52 w 63"/>
                  <a:gd name="T3" fmla="*/ 11 h 63"/>
                  <a:gd name="T4" fmla="*/ 52 w 63"/>
                  <a:gd name="T5" fmla="*/ 51 h 63"/>
                  <a:gd name="T6" fmla="*/ 12 w 63"/>
                  <a:gd name="T7" fmla="*/ 51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1" y="63"/>
                      <a:pt x="23" y="63"/>
                      <a:pt x="12" y="51"/>
                    </a:cubicBezTo>
                    <a:cubicBezTo>
                      <a:pt x="0" y="40"/>
                      <a:pt x="0" y="22"/>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39" name="Freeform 410">
                <a:extLst>
                  <a:ext uri="{FF2B5EF4-FFF2-40B4-BE49-F238E27FC236}">
                    <a16:creationId xmlns:a16="http://schemas.microsoft.com/office/drawing/2014/main" id="{F22C7051-4A97-4C6B-A5EF-A3B9772BE6A7}"/>
                  </a:ext>
                </a:extLst>
              </p:cNvPr>
              <p:cNvSpPr>
                <a:spLocks/>
              </p:cNvSpPr>
              <p:nvPr/>
            </p:nvSpPr>
            <p:spPr bwMode="auto">
              <a:xfrm>
                <a:off x="8982075" y="3667126"/>
                <a:ext cx="74612" cy="74613"/>
              </a:xfrm>
              <a:custGeom>
                <a:avLst/>
                <a:gdLst>
                  <a:gd name="T0" fmla="*/ 52 w 63"/>
                  <a:gd name="T1" fmla="*/ 11 h 63"/>
                  <a:gd name="T2" fmla="*/ 52 w 63"/>
                  <a:gd name="T3" fmla="*/ 11 h 63"/>
                  <a:gd name="T4" fmla="*/ 52 w 63"/>
                  <a:gd name="T5" fmla="*/ 51 h 63"/>
                  <a:gd name="T6" fmla="*/ 11 w 63"/>
                  <a:gd name="T7" fmla="*/ 51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1"/>
                    </a:cubicBezTo>
                    <a:cubicBezTo>
                      <a:pt x="40" y="63"/>
                      <a:pt x="22" y="63"/>
                      <a:pt x="11" y="51"/>
                    </a:cubicBezTo>
                    <a:cubicBezTo>
                      <a:pt x="0" y="40"/>
                      <a:pt x="0" y="22"/>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0" name="Freeform 411">
                <a:extLst>
                  <a:ext uri="{FF2B5EF4-FFF2-40B4-BE49-F238E27FC236}">
                    <a16:creationId xmlns:a16="http://schemas.microsoft.com/office/drawing/2014/main" id="{E0FC9CDD-3AC7-40B0-ACF8-213C1A019115}"/>
                  </a:ext>
                </a:extLst>
              </p:cNvPr>
              <p:cNvSpPr>
                <a:spLocks/>
              </p:cNvSpPr>
              <p:nvPr/>
            </p:nvSpPr>
            <p:spPr bwMode="auto">
              <a:xfrm>
                <a:off x="8982075" y="3552826"/>
                <a:ext cx="74612" cy="7461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0"/>
                      <a:pt x="52" y="52"/>
                    </a:cubicBezTo>
                    <a:cubicBezTo>
                      <a:pt x="40" y="63"/>
                      <a:pt x="22" y="63"/>
                      <a:pt x="11" y="52"/>
                    </a:cubicBezTo>
                    <a:cubicBezTo>
                      <a:pt x="0" y="40"/>
                      <a:pt x="0" y="22"/>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1" name="Freeform 412">
                <a:extLst>
                  <a:ext uri="{FF2B5EF4-FFF2-40B4-BE49-F238E27FC236}">
                    <a16:creationId xmlns:a16="http://schemas.microsoft.com/office/drawing/2014/main" id="{770954E2-93C4-4B15-9DA2-D3131C61224E}"/>
                  </a:ext>
                </a:extLst>
              </p:cNvPr>
              <p:cNvSpPr>
                <a:spLocks/>
              </p:cNvSpPr>
              <p:nvPr/>
            </p:nvSpPr>
            <p:spPr bwMode="auto">
              <a:xfrm>
                <a:off x="8969375" y="4064001"/>
                <a:ext cx="74612" cy="7461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0" y="63"/>
                      <a:pt x="22" y="63"/>
                      <a:pt x="11" y="52"/>
                    </a:cubicBezTo>
                    <a:cubicBezTo>
                      <a:pt x="0" y="41"/>
                      <a:pt x="0" y="23"/>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2" name="Freeform 413">
                <a:extLst>
                  <a:ext uri="{FF2B5EF4-FFF2-40B4-BE49-F238E27FC236}">
                    <a16:creationId xmlns:a16="http://schemas.microsoft.com/office/drawing/2014/main" id="{A8DDD011-FDC8-44F7-B959-EC32320A4044}"/>
                  </a:ext>
                </a:extLst>
              </p:cNvPr>
              <p:cNvSpPr>
                <a:spLocks/>
              </p:cNvSpPr>
              <p:nvPr/>
            </p:nvSpPr>
            <p:spPr bwMode="auto">
              <a:xfrm>
                <a:off x="8969375" y="3824289"/>
                <a:ext cx="74612" cy="74613"/>
              </a:xfrm>
              <a:custGeom>
                <a:avLst/>
                <a:gdLst>
                  <a:gd name="T0" fmla="*/ 52 w 63"/>
                  <a:gd name="T1" fmla="*/ 11 h 63"/>
                  <a:gd name="T2" fmla="*/ 52 w 63"/>
                  <a:gd name="T3" fmla="*/ 11 h 63"/>
                  <a:gd name="T4" fmla="*/ 52 w 63"/>
                  <a:gd name="T5" fmla="*/ 52 h 63"/>
                  <a:gd name="T6" fmla="*/ 11 w 63"/>
                  <a:gd name="T7" fmla="*/ 52 h 63"/>
                  <a:gd name="T8" fmla="*/ 11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3"/>
                      <a:pt x="63" y="41"/>
                      <a:pt x="52" y="52"/>
                    </a:cubicBezTo>
                    <a:cubicBezTo>
                      <a:pt x="40" y="63"/>
                      <a:pt x="22" y="63"/>
                      <a:pt x="11" y="52"/>
                    </a:cubicBezTo>
                    <a:cubicBezTo>
                      <a:pt x="0" y="41"/>
                      <a:pt x="0" y="23"/>
                      <a:pt x="11" y="11"/>
                    </a:cubicBezTo>
                    <a:cubicBezTo>
                      <a:pt x="22" y="0"/>
                      <a:pt x="40"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3" name="Freeform 414">
                <a:extLst>
                  <a:ext uri="{FF2B5EF4-FFF2-40B4-BE49-F238E27FC236}">
                    <a16:creationId xmlns:a16="http://schemas.microsoft.com/office/drawing/2014/main" id="{81F4F0BB-350E-4FFE-8022-DC0E79F00001}"/>
                  </a:ext>
                </a:extLst>
              </p:cNvPr>
              <p:cNvSpPr>
                <a:spLocks/>
              </p:cNvSpPr>
              <p:nvPr/>
            </p:nvSpPr>
            <p:spPr bwMode="auto">
              <a:xfrm>
                <a:off x="8940800" y="3919539"/>
                <a:ext cx="74612" cy="74613"/>
              </a:xfrm>
              <a:custGeom>
                <a:avLst/>
                <a:gdLst>
                  <a:gd name="T0" fmla="*/ 52 w 63"/>
                  <a:gd name="T1" fmla="*/ 11 h 63"/>
                  <a:gd name="T2" fmla="*/ 52 w 63"/>
                  <a:gd name="T3" fmla="*/ 11 h 63"/>
                  <a:gd name="T4" fmla="*/ 52 w 63"/>
                  <a:gd name="T5" fmla="*/ 52 h 63"/>
                  <a:gd name="T6" fmla="*/ 12 w 63"/>
                  <a:gd name="T7" fmla="*/ 52 h 63"/>
                  <a:gd name="T8" fmla="*/ 12 w 63"/>
                  <a:gd name="T9" fmla="*/ 11 h 63"/>
                  <a:gd name="T10" fmla="*/ 52 w 63"/>
                  <a:gd name="T11" fmla="*/ 11 h 63"/>
                </a:gdLst>
                <a:ahLst/>
                <a:cxnLst>
                  <a:cxn ang="0">
                    <a:pos x="T0" y="T1"/>
                  </a:cxn>
                  <a:cxn ang="0">
                    <a:pos x="T2" y="T3"/>
                  </a:cxn>
                  <a:cxn ang="0">
                    <a:pos x="T4" y="T5"/>
                  </a:cxn>
                  <a:cxn ang="0">
                    <a:pos x="T6" y="T7"/>
                  </a:cxn>
                  <a:cxn ang="0">
                    <a:pos x="T8" y="T9"/>
                  </a:cxn>
                  <a:cxn ang="0">
                    <a:pos x="T10" y="T11"/>
                  </a:cxn>
                </a:cxnLst>
                <a:rect l="0" t="0" r="r" b="b"/>
                <a:pathLst>
                  <a:path w="63" h="63">
                    <a:moveTo>
                      <a:pt x="52" y="11"/>
                    </a:moveTo>
                    <a:lnTo>
                      <a:pt x="52" y="11"/>
                    </a:lnTo>
                    <a:cubicBezTo>
                      <a:pt x="63" y="22"/>
                      <a:pt x="63" y="41"/>
                      <a:pt x="52" y="52"/>
                    </a:cubicBezTo>
                    <a:cubicBezTo>
                      <a:pt x="41" y="63"/>
                      <a:pt x="23" y="63"/>
                      <a:pt x="12" y="52"/>
                    </a:cubicBezTo>
                    <a:cubicBezTo>
                      <a:pt x="0" y="41"/>
                      <a:pt x="0" y="22"/>
                      <a:pt x="12" y="11"/>
                    </a:cubicBezTo>
                    <a:cubicBezTo>
                      <a:pt x="23" y="0"/>
                      <a:pt x="41" y="0"/>
                      <a:pt x="52"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4" name="Freeform 415">
                <a:extLst>
                  <a:ext uri="{FF2B5EF4-FFF2-40B4-BE49-F238E27FC236}">
                    <a16:creationId xmlns:a16="http://schemas.microsoft.com/office/drawing/2014/main" id="{596B031D-6630-4EDA-9305-72A43A19DB16}"/>
                  </a:ext>
                </a:extLst>
              </p:cNvPr>
              <p:cNvSpPr>
                <a:spLocks/>
              </p:cNvSpPr>
              <p:nvPr/>
            </p:nvSpPr>
            <p:spPr bwMode="auto">
              <a:xfrm>
                <a:off x="8994775" y="3978276"/>
                <a:ext cx="74612" cy="74613"/>
              </a:xfrm>
              <a:custGeom>
                <a:avLst/>
                <a:gdLst>
                  <a:gd name="T0" fmla="*/ 52 w 63"/>
                  <a:gd name="T1" fmla="*/ 12 h 63"/>
                  <a:gd name="T2" fmla="*/ 52 w 63"/>
                  <a:gd name="T3" fmla="*/ 12 h 63"/>
                  <a:gd name="T4" fmla="*/ 52 w 63"/>
                  <a:gd name="T5" fmla="*/ 52 h 63"/>
                  <a:gd name="T6" fmla="*/ 11 w 63"/>
                  <a:gd name="T7" fmla="*/ 52 h 63"/>
                  <a:gd name="T8" fmla="*/ 11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1" y="63"/>
                      <a:pt x="22" y="63"/>
                      <a:pt x="11" y="52"/>
                    </a:cubicBezTo>
                    <a:cubicBezTo>
                      <a:pt x="0" y="41"/>
                      <a:pt x="0" y="23"/>
                      <a:pt x="11" y="12"/>
                    </a:cubicBezTo>
                    <a:cubicBezTo>
                      <a:pt x="22"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5" name="Freeform 416">
                <a:extLst>
                  <a:ext uri="{FF2B5EF4-FFF2-40B4-BE49-F238E27FC236}">
                    <a16:creationId xmlns:a16="http://schemas.microsoft.com/office/drawing/2014/main" id="{9AC1D874-C250-4EF5-B45E-0151CC8F9AA7}"/>
                  </a:ext>
                </a:extLst>
              </p:cNvPr>
              <p:cNvSpPr>
                <a:spLocks/>
              </p:cNvSpPr>
              <p:nvPr/>
            </p:nvSpPr>
            <p:spPr bwMode="auto">
              <a:xfrm>
                <a:off x="8940800" y="3849689"/>
                <a:ext cx="74612" cy="76200"/>
              </a:xfrm>
              <a:custGeom>
                <a:avLst/>
                <a:gdLst>
                  <a:gd name="T0" fmla="*/ 52 w 63"/>
                  <a:gd name="T1" fmla="*/ 12 h 63"/>
                  <a:gd name="T2" fmla="*/ 52 w 63"/>
                  <a:gd name="T3" fmla="*/ 12 h 63"/>
                  <a:gd name="T4" fmla="*/ 52 w 63"/>
                  <a:gd name="T5" fmla="*/ 52 h 63"/>
                  <a:gd name="T6" fmla="*/ 12 w 63"/>
                  <a:gd name="T7" fmla="*/ 52 h 63"/>
                  <a:gd name="T8" fmla="*/ 12 w 63"/>
                  <a:gd name="T9" fmla="*/ 12 h 63"/>
                  <a:gd name="T10" fmla="*/ 52 w 63"/>
                  <a:gd name="T11" fmla="*/ 12 h 63"/>
                </a:gdLst>
                <a:ahLst/>
                <a:cxnLst>
                  <a:cxn ang="0">
                    <a:pos x="T0" y="T1"/>
                  </a:cxn>
                  <a:cxn ang="0">
                    <a:pos x="T2" y="T3"/>
                  </a:cxn>
                  <a:cxn ang="0">
                    <a:pos x="T4" y="T5"/>
                  </a:cxn>
                  <a:cxn ang="0">
                    <a:pos x="T6" y="T7"/>
                  </a:cxn>
                  <a:cxn ang="0">
                    <a:pos x="T8" y="T9"/>
                  </a:cxn>
                  <a:cxn ang="0">
                    <a:pos x="T10" y="T11"/>
                  </a:cxn>
                </a:cxnLst>
                <a:rect l="0" t="0" r="r" b="b"/>
                <a:pathLst>
                  <a:path w="63" h="63">
                    <a:moveTo>
                      <a:pt x="52" y="12"/>
                    </a:moveTo>
                    <a:lnTo>
                      <a:pt x="52" y="12"/>
                    </a:lnTo>
                    <a:cubicBezTo>
                      <a:pt x="63" y="23"/>
                      <a:pt x="63" y="41"/>
                      <a:pt x="52" y="52"/>
                    </a:cubicBezTo>
                    <a:cubicBezTo>
                      <a:pt x="41" y="63"/>
                      <a:pt x="23" y="63"/>
                      <a:pt x="12" y="52"/>
                    </a:cubicBezTo>
                    <a:cubicBezTo>
                      <a:pt x="0" y="41"/>
                      <a:pt x="0" y="23"/>
                      <a:pt x="12" y="12"/>
                    </a:cubicBezTo>
                    <a:cubicBezTo>
                      <a:pt x="23" y="0"/>
                      <a:pt x="41" y="0"/>
                      <a:pt x="52"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6" name="Freeform 417">
                <a:extLst>
                  <a:ext uri="{FF2B5EF4-FFF2-40B4-BE49-F238E27FC236}">
                    <a16:creationId xmlns:a16="http://schemas.microsoft.com/office/drawing/2014/main" id="{77BCC5C4-9A69-4714-8093-52C689E066A1}"/>
                  </a:ext>
                </a:extLst>
              </p:cNvPr>
              <p:cNvSpPr>
                <a:spLocks/>
              </p:cNvSpPr>
              <p:nvPr/>
            </p:nvSpPr>
            <p:spPr bwMode="auto">
              <a:xfrm>
                <a:off x="9478962" y="40576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7" name="Freeform 418">
                <a:extLst>
                  <a:ext uri="{FF2B5EF4-FFF2-40B4-BE49-F238E27FC236}">
                    <a16:creationId xmlns:a16="http://schemas.microsoft.com/office/drawing/2014/main" id="{AA4EE690-D3AF-446F-B3B2-53D9AE6B18D9}"/>
                  </a:ext>
                </a:extLst>
              </p:cNvPr>
              <p:cNvSpPr>
                <a:spLocks/>
              </p:cNvSpPr>
              <p:nvPr/>
            </p:nvSpPr>
            <p:spPr bwMode="auto">
              <a:xfrm>
                <a:off x="9529762" y="3762376"/>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8" name="Freeform 419">
                <a:extLst>
                  <a:ext uri="{FF2B5EF4-FFF2-40B4-BE49-F238E27FC236}">
                    <a16:creationId xmlns:a16="http://schemas.microsoft.com/office/drawing/2014/main" id="{69BB5A22-A796-40E0-BEB5-CD13EA7CD056}"/>
                  </a:ext>
                </a:extLst>
              </p:cNvPr>
              <p:cNvSpPr>
                <a:spLocks/>
              </p:cNvSpPr>
              <p:nvPr/>
            </p:nvSpPr>
            <p:spPr bwMode="auto">
              <a:xfrm>
                <a:off x="9539287" y="3836989"/>
                <a:ext cx="50800"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49" name="Freeform 420">
                <a:extLst>
                  <a:ext uri="{FF2B5EF4-FFF2-40B4-BE49-F238E27FC236}">
                    <a16:creationId xmlns:a16="http://schemas.microsoft.com/office/drawing/2014/main" id="{34DFA4F0-932C-4ECE-910B-60779EC70864}"/>
                  </a:ext>
                </a:extLst>
              </p:cNvPr>
              <p:cNvSpPr>
                <a:spLocks/>
              </p:cNvSpPr>
              <p:nvPr/>
            </p:nvSpPr>
            <p:spPr bwMode="auto">
              <a:xfrm>
                <a:off x="9574212" y="408622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0" name="Freeform 421">
                <a:extLst>
                  <a:ext uri="{FF2B5EF4-FFF2-40B4-BE49-F238E27FC236}">
                    <a16:creationId xmlns:a16="http://schemas.microsoft.com/office/drawing/2014/main" id="{547362F7-6D74-4ABC-92FB-7BA9262D82EC}"/>
                  </a:ext>
                </a:extLst>
              </p:cNvPr>
              <p:cNvSpPr>
                <a:spLocks/>
              </p:cNvSpPr>
              <p:nvPr/>
            </p:nvSpPr>
            <p:spPr bwMode="auto">
              <a:xfrm>
                <a:off x="9491662" y="408622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1" name="Freeform 422">
                <a:extLst>
                  <a:ext uri="{FF2B5EF4-FFF2-40B4-BE49-F238E27FC236}">
                    <a16:creationId xmlns:a16="http://schemas.microsoft.com/office/drawing/2014/main" id="{0213B44C-2980-4CB3-BDE0-C6A7D8966AC2}"/>
                  </a:ext>
                </a:extLst>
              </p:cNvPr>
              <p:cNvSpPr>
                <a:spLocks/>
              </p:cNvSpPr>
              <p:nvPr/>
            </p:nvSpPr>
            <p:spPr bwMode="auto">
              <a:xfrm>
                <a:off x="9501187" y="40354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2" name="Freeform 423">
                <a:extLst>
                  <a:ext uri="{FF2B5EF4-FFF2-40B4-BE49-F238E27FC236}">
                    <a16:creationId xmlns:a16="http://schemas.microsoft.com/office/drawing/2014/main" id="{65BFE276-353F-4B67-B72C-AAE9C5D8ECA7}"/>
                  </a:ext>
                </a:extLst>
              </p:cNvPr>
              <p:cNvSpPr>
                <a:spLocks/>
              </p:cNvSpPr>
              <p:nvPr/>
            </p:nvSpPr>
            <p:spPr bwMode="auto">
              <a:xfrm>
                <a:off x="9532937" y="4040189"/>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3" name="Freeform 424">
                <a:extLst>
                  <a:ext uri="{FF2B5EF4-FFF2-40B4-BE49-F238E27FC236}">
                    <a16:creationId xmlns:a16="http://schemas.microsoft.com/office/drawing/2014/main" id="{FE070C74-8335-432D-B27E-A8017A7111F5}"/>
                  </a:ext>
                </a:extLst>
              </p:cNvPr>
              <p:cNvSpPr>
                <a:spLocks/>
              </p:cNvSpPr>
              <p:nvPr/>
            </p:nvSpPr>
            <p:spPr bwMode="auto">
              <a:xfrm>
                <a:off x="9520237" y="40830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4" name="Freeform 425">
                <a:extLst>
                  <a:ext uri="{FF2B5EF4-FFF2-40B4-BE49-F238E27FC236}">
                    <a16:creationId xmlns:a16="http://schemas.microsoft.com/office/drawing/2014/main" id="{8881C0F3-9D30-4346-9CEA-C8C9B57E2AD5}"/>
                  </a:ext>
                </a:extLst>
              </p:cNvPr>
              <p:cNvSpPr>
                <a:spLocks/>
              </p:cNvSpPr>
              <p:nvPr/>
            </p:nvSpPr>
            <p:spPr bwMode="auto">
              <a:xfrm>
                <a:off x="9505950" y="4079876"/>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5" name="Freeform 426">
                <a:extLst>
                  <a:ext uri="{FF2B5EF4-FFF2-40B4-BE49-F238E27FC236}">
                    <a16:creationId xmlns:a16="http://schemas.microsoft.com/office/drawing/2014/main" id="{9D263284-5E85-4D3C-B099-A233A9668224}"/>
                  </a:ext>
                </a:extLst>
              </p:cNvPr>
              <p:cNvSpPr>
                <a:spLocks/>
              </p:cNvSpPr>
              <p:nvPr/>
            </p:nvSpPr>
            <p:spPr bwMode="auto">
              <a:xfrm>
                <a:off x="9532937" y="3835401"/>
                <a:ext cx="50800"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6" name="Freeform 427">
                <a:extLst>
                  <a:ext uri="{FF2B5EF4-FFF2-40B4-BE49-F238E27FC236}">
                    <a16:creationId xmlns:a16="http://schemas.microsoft.com/office/drawing/2014/main" id="{1823DAE4-36B0-4213-9A8B-404364F02A58}"/>
                  </a:ext>
                </a:extLst>
              </p:cNvPr>
              <p:cNvSpPr>
                <a:spLocks/>
              </p:cNvSpPr>
              <p:nvPr/>
            </p:nvSpPr>
            <p:spPr bwMode="auto">
              <a:xfrm>
                <a:off x="9529762" y="3617914"/>
                <a:ext cx="50800"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7" name="Freeform 428">
                <a:extLst>
                  <a:ext uri="{FF2B5EF4-FFF2-40B4-BE49-F238E27FC236}">
                    <a16:creationId xmlns:a16="http://schemas.microsoft.com/office/drawing/2014/main" id="{96E8AE20-103A-4CC5-A0D6-D5B62B111327}"/>
                  </a:ext>
                </a:extLst>
              </p:cNvPr>
              <p:cNvSpPr>
                <a:spLocks/>
              </p:cNvSpPr>
              <p:nvPr/>
            </p:nvSpPr>
            <p:spPr bwMode="auto">
              <a:xfrm>
                <a:off x="9545637" y="40735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8" name="Freeform 429">
                <a:extLst>
                  <a:ext uri="{FF2B5EF4-FFF2-40B4-BE49-F238E27FC236}">
                    <a16:creationId xmlns:a16="http://schemas.microsoft.com/office/drawing/2014/main" id="{E193FF5D-566E-4CCC-83EC-19308AB66F90}"/>
                  </a:ext>
                </a:extLst>
              </p:cNvPr>
              <p:cNvSpPr>
                <a:spLocks/>
              </p:cNvSpPr>
              <p:nvPr/>
            </p:nvSpPr>
            <p:spPr bwMode="auto">
              <a:xfrm>
                <a:off x="9594850" y="4070351"/>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59" name="Freeform 430">
                <a:extLst>
                  <a:ext uri="{FF2B5EF4-FFF2-40B4-BE49-F238E27FC236}">
                    <a16:creationId xmlns:a16="http://schemas.microsoft.com/office/drawing/2014/main" id="{EC267BFE-2F17-4584-9C3A-1942719DCD4B}"/>
                  </a:ext>
                </a:extLst>
              </p:cNvPr>
              <p:cNvSpPr>
                <a:spLocks/>
              </p:cNvSpPr>
              <p:nvPr/>
            </p:nvSpPr>
            <p:spPr bwMode="auto">
              <a:xfrm>
                <a:off x="9513887" y="402590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0" name="Freeform 431">
                <a:extLst>
                  <a:ext uri="{FF2B5EF4-FFF2-40B4-BE49-F238E27FC236}">
                    <a16:creationId xmlns:a16="http://schemas.microsoft.com/office/drawing/2014/main" id="{BA0A046F-0EE4-4E4C-BF2A-618D5E330817}"/>
                  </a:ext>
                </a:extLst>
              </p:cNvPr>
              <p:cNvSpPr>
                <a:spLocks/>
              </p:cNvSpPr>
              <p:nvPr/>
            </p:nvSpPr>
            <p:spPr bwMode="auto">
              <a:xfrm>
                <a:off x="9529762" y="3886201"/>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1" name="Freeform 432">
                <a:extLst>
                  <a:ext uri="{FF2B5EF4-FFF2-40B4-BE49-F238E27FC236}">
                    <a16:creationId xmlns:a16="http://schemas.microsoft.com/office/drawing/2014/main" id="{AC97D0AC-6A59-4ACB-A139-FA8747A0260B}"/>
                  </a:ext>
                </a:extLst>
              </p:cNvPr>
              <p:cNvSpPr>
                <a:spLocks/>
              </p:cNvSpPr>
              <p:nvPr/>
            </p:nvSpPr>
            <p:spPr bwMode="auto">
              <a:xfrm>
                <a:off x="9523412" y="3892551"/>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2" name="Freeform 433">
                <a:extLst>
                  <a:ext uri="{FF2B5EF4-FFF2-40B4-BE49-F238E27FC236}">
                    <a16:creationId xmlns:a16="http://schemas.microsoft.com/office/drawing/2014/main" id="{F9A81314-867C-4F1E-A1C3-F358EA70EFA4}"/>
                  </a:ext>
                </a:extLst>
              </p:cNvPr>
              <p:cNvSpPr>
                <a:spLocks/>
              </p:cNvSpPr>
              <p:nvPr/>
            </p:nvSpPr>
            <p:spPr bwMode="auto">
              <a:xfrm>
                <a:off x="9537700" y="3965576"/>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4" y="42"/>
                      <a:pt x="7" y="35"/>
                    </a:cubicBezTo>
                    <a:cubicBezTo>
                      <a:pt x="0" y="27"/>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3" name="Freeform 434">
                <a:extLst>
                  <a:ext uri="{FF2B5EF4-FFF2-40B4-BE49-F238E27FC236}">
                    <a16:creationId xmlns:a16="http://schemas.microsoft.com/office/drawing/2014/main" id="{61F979A1-368F-458F-8347-1B636EC31837}"/>
                  </a:ext>
                </a:extLst>
              </p:cNvPr>
              <p:cNvSpPr>
                <a:spLocks/>
              </p:cNvSpPr>
              <p:nvPr/>
            </p:nvSpPr>
            <p:spPr bwMode="auto">
              <a:xfrm>
                <a:off x="9586912" y="4041776"/>
                <a:ext cx="50800" cy="50800"/>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4" name="Freeform 435">
                <a:extLst>
                  <a:ext uri="{FF2B5EF4-FFF2-40B4-BE49-F238E27FC236}">
                    <a16:creationId xmlns:a16="http://schemas.microsoft.com/office/drawing/2014/main" id="{4862E07A-B192-4DE8-98CB-B845F2628C19}"/>
                  </a:ext>
                </a:extLst>
              </p:cNvPr>
              <p:cNvSpPr>
                <a:spLocks/>
              </p:cNvSpPr>
              <p:nvPr/>
            </p:nvSpPr>
            <p:spPr bwMode="auto">
              <a:xfrm>
                <a:off x="9520237" y="4019551"/>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5" name="Freeform 436">
                <a:extLst>
                  <a:ext uri="{FF2B5EF4-FFF2-40B4-BE49-F238E27FC236}">
                    <a16:creationId xmlns:a16="http://schemas.microsoft.com/office/drawing/2014/main" id="{21D1EE31-5EE3-412A-B751-FC32B2AF17F2}"/>
                  </a:ext>
                </a:extLst>
              </p:cNvPr>
              <p:cNvSpPr>
                <a:spLocks/>
              </p:cNvSpPr>
              <p:nvPr/>
            </p:nvSpPr>
            <p:spPr bwMode="auto">
              <a:xfrm>
                <a:off x="9542462" y="399097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6" name="Freeform 437">
                <a:extLst>
                  <a:ext uri="{FF2B5EF4-FFF2-40B4-BE49-F238E27FC236}">
                    <a16:creationId xmlns:a16="http://schemas.microsoft.com/office/drawing/2014/main" id="{2A033E4F-E400-4E1A-B8FA-22AD28C9E609}"/>
                  </a:ext>
                </a:extLst>
              </p:cNvPr>
              <p:cNvSpPr>
                <a:spLocks/>
              </p:cNvSpPr>
              <p:nvPr/>
            </p:nvSpPr>
            <p:spPr bwMode="auto">
              <a:xfrm>
                <a:off x="9547225" y="3997326"/>
                <a:ext cx="50800" cy="50800"/>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7" name="Freeform 438">
                <a:extLst>
                  <a:ext uri="{FF2B5EF4-FFF2-40B4-BE49-F238E27FC236}">
                    <a16:creationId xmlns:a16="http://schemas.microsoft.com/office/drawing/2014/main" id="{A2879D9C-BB7A-4243-8E46-F093926C4E0C}"/>
                  </a:ext>
                </a:extLst>
              </p:cNvPr>
              <p:cNvSpPr>
                <a:spLocks/>
              </p:cNvSpPr>
              <p:nvPr/>
            </p:nvSpPr>
            <p:spPr bwMode="auto">
              <a:xfrm>
                <a:off x="9472612" y="40449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8" name="Freeform 439">
                <a:extLst>
                  <a:ext uri="{FF2B5EF4-FFF2-40B4-BE49-F238E27FC236}">
                    <a16:creationId xmlns:a16="http://schemas.microsoft.com/office/drawing/2014/main" id="{1A4B7614-65D4-475A-B23A-916AA28D8E77}"/>
                  </a:ext>
                </a:extLst>
              </p:cNvPr>
              <p:cNvSpPr>
                <a:spLocks/>
              </p:cNvSpPr>
              <p:nvPr/>
            </p:nvSpPr>
            <p:spPr bwMode="auto">
              <a:xfrm>
                <a:off x="9523412" y="3983039"/>
                <a:ext cx="50800" cy="50800"/>
              </a:xfrm>
              <a:custGeom>
                <a:avLst/>
                <a:gdLst>
                  <a:gd name="T0" fmla="*/ 35 w 42"/>
                  <a:gd name="T1" fmla="*/ 8 h 43"/>
                  <a:gd name="T2" fmla="*/ 35 w 42"/>
                  <a:gd name="T3" fmla="*/ 8 h 43"/>
                  <a:gd name="T4" fmla="*/ 35 w 42"/>
                  <a:gd name="T5" fmla="*/ 35 h 43"/>
                  <a:gd name="T6" fmla="*/ 8 w 42"/>
                  <a:gd name="T7" fmla="*/ 35 h 43"/>
                  <a:gd name="T8" fmla="*/ 8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7" y="43"/>
                      <a:pt x="15" y="43"/>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69" name="Freeform 440">
                <a:extLst>
                  <a:ext uri="{FF2B5EF4-FFF2-40B4-BE49-F238E27FC236}">
                    <a16:creationId xmlns:a16="http://schemas.microsoft.com/office/drawing/2014/main" id="{DE2F78F2-8150-431B-A05D-A20A08CC70E9}"/>
                  </a:ext>
                </a:extLst>
              </p:cNvPr>
              <p:cNvSpPr>
                <a:spLocks/>
              </p:cNvSpPr>
              <p:nvPr/>
            </p:nvSpPr>
            <p:spPr bwMode="auto">
              <a:xfrm>
                <a:off x="9528175" y="3570289"/>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4" y="42"/>
                      <a:pt x="7" y="35"/>
                    </a:cubicBezTo>
                    <a:cubicBezTo>
                      <a:pt x="0" y="27"/>
                      <a:pt x="0" y="15"/>
                      <a:pt x="7" y="8"/>
                    </a:cubicBezTo>
                    <a:cubicBezTo>
                      <a:pt x="14"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0" name="Freeform 441">
                <a:extLst>
                  <a:ext uri="{FF2B5EF4-FFF2-40B4-BE49-F238E27FC236}">
                    <a16:creationId xmlns:a16="http://schemas.microsoft.com/office/drawing/2014/main" id="{466923ED-1298-442A-A936-880884830BB8}"/>
                  </a:ext>
                </a:extLst>
              </p:cNvPr>
              <p:cNvSpPr>
                <a:spLocks/>
              </p:cNvSpPr>
              <p:nvPr/>
            </p:nvSpPr>
            <p:spPr bwMode="auto">
              <a:xfrm>
                <a:off x="9532937" y="3560764"/>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1" name="Freeform 442">
                <a:extLst>
                  <a:ext uri="{FF2B5EF4-FFF2-40B4-BE49-F238E27FC236}">
                    <a16:creationId xmlns:a16="http://schemas.microsoft.com/office/drawing/2014/main" id="{AA38CCF4-D96B-4F7C-9304-938D96C91342}"/>
                  </a:ext>
                </a:extLst>
              </p:cNvPr>
              <p:cNvSpPr>
                <a:spLocks/>
              </p:cNvSpPr>
              <p:nvPr/>
            </p:nvSpPr>
            <p:spPr bwMode="auto">
              <a:xfrm>
                <a:off x="9551987" y="39592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2" name="Freeform 443">
                <a:extLst>
                  <a:ext uri="{FF2B5EF4-FFF2-40B4-BE49-F238E27FC236}">
                    <a16:creationId xmlns:a16="http://schemas.microsoft.com/office/drawing/2014/main" id="{3DFC6BFD-6EBD-4134-A733-894DE2B0C5E4}"/>
                  </a:ext>
                </a:extLst>
              </p:cNvPr>
              <p:cNvSpPr>
                <a:spLocks/>
              </p:cNvSpPr>
              <p:nvPr/>
            </p:nvSpPr>
            <p:spPr bwMode="auto">
              <a:xfrm>
                <a:off x="9529762" y="3956051"/>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3" name="Freeform 444">
                <a:extLst>
                  <a:ext uri="{FF2B5EF4-FFF2-40B4-BE49-F238E27FC236}">
                    <a16:creationId xmlns:a16="http://schemas.microsoft.com/office/drawing/2014/main" id="{37826BBC-7EDE-40CF-94F8-111C52CD7DEB}"/>
                  </a:ext>
                </a:extLst>
              </p:cNvPr>
              <p:cNvSpPr>
                <a:spLocks/>
              </p:cNvSpPr>
              <p:nvPr/>
            </p:nvSpPr>
            <p:spPr bwMode="auto">
              <a:xfrm>
                <a:off x="9580562" y="40671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4" name="Freeform 445">
                <a:extLst>
                  <a:ext uri="{FF2B5EF4-FFF2-40B4-BE49-F238E27FC236}">
                    <a16:creationId xmlns:a16="http://schemas.microsoft.com/office/drawing/2014/main" id="{6FCDBAB3-90C4-4F7E-8CBF-5D50A1047D4E}"/>
                  </a:ext>
                </a:extLst>
              </p:cNvPr>
              <p:cNvSpPr>
                <a:spLocks/>
              </p:cNvSpPr>
              <p:nvPr/>
            </p:nvSpPr>
            <p:spPr bwMode="auto">
              <a:xfrm>
                <a:off x="9551987" y="4060826"/>
                <a:ext cx="50800"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5" name="Freeform 446">
                <a:extLst>
                  <a:ext uri="{FF2B5EF4-FFF2-40B4-BE49-F238E27FC236}">
                    <a16:creationId xmlns:a16="http://schemas.microsoft.com/office/drawing/2014/main" id="{25559DF6-FC27-4455-B357-9DA2B8CE8493}"/>
                  </a:ext>
                </a:extLst>
              </p:cNvPr>
              <p:cNvSpPr>
                <a:spLocks/>
              </p:cNvSpPr>
              <p:nvPr/>
            </p:nvSpPr>
            <p:spPr bwMode="auto">
              <a:xfrm>
                <a:off x="9513887" y="4068764"/>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6" name="Freeform 447">
                <a:extLst>
                  <a:ext uri="{FF2B5EF4-FFF2-40B4-BE49-F238E27FC236}">
                    <a16:creationId xmlns:a16="http://schemas.microsoft.com/office/drawing/2014/main" id="{13AAE713-B434-4800-91B8-D5652850A87F}"/>
                  </a:ext>
                </a:extLst>
              </p:cNvPr>
              <p:cNvSpPr>
                <a:spLocks/>
              </p:cNvSpPr>
              <p:nvPr/>
            </p:nvSpPr>
            <p:spPr bwMode="auto">
              <a:xfrm>
                <a:off x="9466262" y="4070351"/>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7" name="Freeform 448">
                <a:extLst>
                  <a:ext uri="{FF2B5EF4-FFF2-40B4-BE49-F238E27FC236}">
                    <a16:creationId xmlns:a16="http://schemas.microsoft.com/office/drawing/2014/main" id="{E3768A06-BC35-438C-B754-62051BF61927}"/>
                  </a:ext>
                </a:extLst>
              </p:cNvPr>
              <p:cNvSpPr>
                <a:spLocks/>
              </p:cNvSpPr>
              <p:nvPr/>
            </p:nvSpPr>
            <p:spPr bwMode="auto">
              <a:xfrm>
                <a:off x="9498012" y="4057651"/>
                <a:ext cx="49212" cy="49213"/>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8" name="Freeform 449">
                <a:extLst>
                  <a:ext uri="{FF2B5EF4-FFF2-40B4-BE49-F238E27FC236}">
                    <a16:creationId xmlns:a16="http://schemas.microsoft.com/office/drawing/2014/main" id="{ADE10BF4-50A3-4C53-9D05-C528AA276BB7}"/>
                  </a:ext>
                </a:extLst>
              </p:cNvPr>
              <p:cNvSpPr>
                <a:spLocks/>
              </p:cNvSpPr>
              <p:nvPr/>
            </p:nvSpPr>
            <p:spPr bwMode="auto">
              <a:xfrm>
                <a:off x="9532937" y="40576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79" name="Freeform 450">
                <a:extLst>
                  <a:ext uri="{FF2B5EF4-FFF2-40B4-BE49-F238E27FC236}">
                    <a16:creationId xmlns:a16="http://schemas.microsoft.com/office/drawing/2014/main" id="{5A2AD083-DD27-4C10-A3E4-5250E397A3EE}"/>
                  </a:ext>
                </a:extLst>
              </p:cNvPr>
              <p:cNvSpPr>
                <a:spLocks/>
              </p:cNvSpPr>
              <p:nvPr/>
            </p:nvSpPr>
            <p:spPr bwMode="auto">
              <a:xfrm>
                <a:off x="9526587" y="4019551"/>
                <a:ext cx="49212" cy="49213"/>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0" name="Freeform 451">
                <a:extLst>
                  <a:ext uri="{FF2B5EF4-FFF2-40B4-BE49-F238E27FC236}">
                    <a16:creationId xmlns:a16="http://schemas.microsoft.com/office/drawing/2014/main" id="{10794EE1-C395-4A5D-B109-BC3D700A0C3E}"/>
                  </a:ext>
                </a:extLst>
              </p:cNvPr>
              <p:cNvSpPr>
                <a:spLocks/>
              </p:cNvSpPr>
              <p:nvPr/>
            </p:nvSpPr>
            <p:spPr bwMode="auto">
              <a:xfrm>
                <a:off x="9507537" y="4022726"/>
                <a:ext cx="49212" cy="50800"/>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1" name="Freeform 452">
                <a:extLst>
                  <a:ext uri="{FF2B5EF4-FFF2-40B4-BE49-F238E27FC236}">
                    <a16:creationId xmlns:a16="http://schemas.microsoft.com/office/drawing/2014/main" id="{33038264-FE79-43B0-B28C-44402BDC438A}"/>
                  </a:ext>
                </a:extLst>
              </p:cNvPr>
              <p:cNvSpPr>
                <a:spLocks/>
              </p:cNvSpPr>
              <p:nvPr/>
            </p:nvSpPr>
            <p:spPr bwMode="auto">
              <a:xfrm>
                <a:off x="9561512" y="40354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2" name="Freeform 453">
                <a:extLst>
                  <a:ext uri="{FF2B5EF4-FFF2-40B4-BE49-F238E27FC236}">
                    <a16:creationId xmlns:a16="http://schemas.microsoft.com/office/drawing/2014/main" id="{7DF0DAAF-DFAF-49F8-802F-C7B328D217C1}"/>
                  </a:ext>
                </a:extLst>
              </p:cNvPr>
              <p:cNvSpPr>
                <a:spLocks/>
              </p:cNvSpPr>
              <p:nvPr/>
            </p:nvSpPr>
            <p:spPr bwMode="auto">
              <a:xfrm>
                <a:off x="9555162" y="403542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3" name="Freeform 454">
                <a:extLst>
                  <a:ext uri="{FF2B5EF4-FFF2-40B4-BE49-F238E27FC236}">
                    <a16:creationId xmlns:a16="http://schemas.microsoft.com/office/drawing/2014/main" id="{6ABFA3BB-9A25-4A8E-8497-8C07F13F852B}"/>
                  </a:ext>
                </a:extLst>
              </p:cNvPr>
              <p:cNvSpPr>
                <a:spLocks/>
              </p:cNvSpPr>
              <p:nvPr/>
            </p:nvSpPr>
            <p:spPr bwMode="auto">
              <a:xfrm>
                <a:off x="9542462" y="4040189"/>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4" name="Freeform 455">
                <a:extLst>
                  <a:ext uri="{FF2B5EF4-FFF2-40B4-BE49-F238E27FC236}">
                    <a16:creationId xmlns:a16="http://schemas.microsoft.com/office/drawing/2014/main" id="{7C8906DF-A418-406D-B4F9-626EBBE38D00}"/>
                  </a:ext>
                </a:extLst>
              </p:cNvPr>
              <p:cNvSpPr>
                <a:spLocks/>
              </p:cNvSpPr>
              <p:nvPr/>
            </p:nvSpPr>
            <p:spPr bwMode="auto">
              <a:xfrm>
                <a:off x="9526587" y="4060826"/>
                <a:ext cx="49212" cy="50800"/>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5" name="Freeform 456">
                <a:extLst>
                  <a:ext uri="{FF2B5EF4-FFF2-40B4-BE49-F238E27FC236}">
                    <a16:creationId xmlns:a16="http://schemas.microsoft.com/office/drawing/2014/main" id="{A77F3B5C-8345-4008-8656-26225A6E31ED}"/>
                  </a:ext>
                </a:extLst>
              </p:cNvPr>
              <p:cNvSpPr>
                <a:spLocks/>
              </p:cNvSpPr>
              <p:nvPr/>
            </p:nvSpPr>
            <p:spPr bwMode="auto">
              <a:xfrm>
                <a:off x="9567862" y="4038601"/>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6" name="Freeform 457">
                <a:extLst>
                  <a:ext uri="{FF2B5EF4-FFF2-40B4-BE49-F238E27FC236}">
                    <a16:creationId xmlns:a16="http://schemas.microsoft.com/office/drawing/2014/main" id="{BE044803-DD27-4ABC-903C-69001713A8C1}"/>
                  </a:ext>
                </a:extLst>
              </p:cNvPr>
              <p:cNvSpPr>
                <a:spLocks/>
              </p:cNvSpPr>
              <p:nvPr/>
            </p:nvSpPr>
            <p:spPr bwMode="auto">
              <a:xfrm>
                <a:off x="9520237" y="3827464"/>
                <a:ext cx="50800"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7" name="Freeform 458">
                <a:extLst>
                  <a:ext uri="{FF2B5EF4-FFF2-40B4-BE49-F238E27FC236}">
                    <a16:creationId xmlns:a16="http://schemas.microsoft.com/office/drawing/2014/main" id="{C5E5CF3B-055E-41E4-BCE8-F7CD90A303B4}"/>
                  </a:ext>
                </a:extLst>
              </p:cNvPr>
              <p:cNvSpPr>
                <a:spLocks/>
              </p:cNvSpPr>
              <p:nvPr/>
            </p:nvSpPr>
            <p:spPr bwMode="auto">
              <a:xfrm>
                <a:off x="9537700" y="3887789"/>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4" y="42"/>
                      <a:pt x="7" y="34"/>
                    </a:cubicBezTo>
                    <a:cubicBezTo>
                      <a:pt x="0" y="27"/>
                      <a:pt x="0" y="15"/>
                      <a:pt x="7" y="7"/>
                    </a:cubicBezTo>
                    <a:cubicBezTo>
                      <a:pt x="14"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8" name="Freeform 459">
                <a:extLst>
                  <a:ext uri="{FF2B5EF4-FFF2-40B4-BE49-F238E27FC236}">
                    <a16:creationId xmlns:a16="http://schemas.microsoft.com/office/drawing/2014/main" id="{6CB27796-1729-49AB-9484-B744B191497F}"/>
                  </a:ext>
                </a:extLst>
              </p:cNvPr>
              <p:cNvSpPr>
                <a:spLocks/>
              </p:cNvSpPr>
              <p:nvPr/>
            </p:nvSpPr>
            <p:spPr bwMode="auto">
              <a:xfrm>
                <a:off x="9510712" y="3992564"/>
                <a:ext cx="50800" cy="50800"/>
              </a:xfrm>
              <a:custGeom>
                <a:avLst/>
                <a:gdLst>
                  <a:gd name="T0" fmla="*/ 35 w 42"/>
                  <a:gd name="T1" fmla="*/ 8 h 43"/>
                  <a:gd name="T2" fmla="*/ 35 w 42"/>
                  <a:gd name="T3" fmla="*/ 8 h 43"/>
                  <a:gd name="T4" fmla="*/ 35 w 42"/>
                  <a:gd name="T5" fmla="*/ 35 h 43"/>
                  <a:gd name="T6" fmla="*/ 8 w 42"/>
                  <a:gd name="T7" fmla="*/ 35 h 43"/>
                  <a:gd name="T8" fmla="*/ 8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7" y="43"/>
                      <a:pt x="15" y="43"/>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89" name="Freeform 460">
                <a:extLst>
                  <a:ext uri="{FF2B5EF4-FFF2-40B4-BE49-F238E27FC236}">
                    <a16:creationId xmlns:a16="http://schemas.microsoft.com/office/drawing/2014/main" id="{B03F16C4-0F8D-4DB6-ACA8-1923BA5FAD52}"/>
                  </a:ext>
                </a:extLst>
              </p:cNvPr>
              <p:cNvSpPr>
                <a:spLocks/>
              </p:cNvSpPr>
              <p:nvPr/>
            </p:nvSpPr>
            <p:spPr bwMode="auto">
              <a:xfrm>
                <a:off x="9532937" y="3921126"/>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8"/>
                      <a:pt x="35" y="35"/>
                    </a:cubicBezTo>
                    <a:cubicBezTo>
                      <a:pt x="27" y="42"/>
                      <a:pt x="15" y="42"/>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0" name="Freeform 461">
                <a:extLst>
                  <a:ext uri="{FF2B5EF4-FFF2-40B4-BE49-F238E27FC236}">
                    <a16:creationId xmlns:a16="http://schemas.microsoft.com/office/drawing/2014/main" id="{75DB2D03-5F41-4EC5-AE3A-035C548C1103}"/>
                  </a:ext>
                </a:extLst>
              </p:cNvPr>
              <p:cNvSpPr>
                <a:spLocks/>
              </p:cNvSpPr>
              <p:nvPr/>
            </p:nvSpPr>
            <p:spPr bwMode="auto">
              <a:xfrm>
                <a:off x="9494837" y="39973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1" name="Freeform 462">
                <a:extLst>
                  <a:ext uri="{FF2B5EF4-FFF2-40B4-BE49-F238E27FC236}">
                    <a16:creationId xmlns:a16="http://schemas.microsoft.com/office/drawing/2014/main" id="{ACE84D8C-976C-4F1A-B978-B31117CD5784}"/>
                  </a:ext>
                </a:extLst>
              </p:cNvPr>
              <p:cNvSpPr>
                <a:spLocks/>
              </p:cNvSpPr>
              <p:nvPr/>
            </p:nvSpPr>
            <p:spPr bwMode="auto">
              <a:xfrm>
                <a:off x="9517062" y="3992564"/>
                <a:ext cx="49212" cy="50800"/>
              </a:xfrm>
              <a:custGeom>
                <a:avLst/>
                <a:gdLst>
                  <a:gd name="T0" fmla="*/ 35 w 42"/>
                  <a:gd name="T1" fmla="*/ 8 h 43"/>
                  <a:gd name="T2" fmla="*/ 35 w 42"/>
                  <a:gd name="T3" fmla="*/ 8 h 43"/>
                  <a:gd name="T4" fmla="*/ 35 w 42"/>
                  <a:gd name="T5" fmla="*/ 35 h 43"/>
                  <a:gd name="T6" fmla="*/ 7 w 42"/>
                  <a:gd name="T7" fmla="*/ 35 h 43"/>
                  <a:gd name="T8" fmla="*/ 7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7" y="43"/>
                      <a:pt x="15" y="43"/>
                      <a:pt x="7" y="35"/>
                    </a:cubicBezTo>
                    <a:cubicBezTo>
                      <a:pt x="0" y="28"/>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2" name="Freeform 463">
                <a:extLst>
                  <a:ext uri="{FF2B5EF4-FFF2-40B4-BE49-F238E27FC236}">
                    <a16:creationId xmlns:a16="http://schemas.microsoft.com/office/drawing/2014/main" id="{3903091E-52A1-4C98-BB5A-41A8DA2DE3AF}"/>
                  </a:ext>
                </a:extLst>
              </p:cNvPr>
              <p:cNvSpPr>
                <a:spLocks/>
              </p:cNvSpPr>
              <p:nvPr/>
            </p:nvSpPr>
            <p:spPr bwMode="auto">
              <a:xfrm>
                <a:off x="9485312" y="405447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3" name="Freeform 464">
                <a:extLst>
                  <a:ext uri="{FF2B5EF4-FFF2-40B4-BE49-F238E27FC236}">
                    <a16:creationId xmlns:a16="http://schemas.microsoft.com/office/drawing/2014/main" id="{7E254905-C250-410D-9C77-35E1273796C9}"/>
                  </a:ext>
                </a:extLst>
              </p:cNvPr>
              <p:cNvSpPr>
                <a:spLocks/>
              </p:cNvSpPr>
              <p:nvPr/>
            </p:nvSpPr>
            <p:spPr bwMode="auto">
              <a:xfrm>
                <a:off x="9566275" y="4054476"/>
                <a:ext cx="50800" cy="49213"/>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4" name="Freeform 465">
                <a:extLst>
                  <a:ext uri="{FF2B5EF4-FFF2-40B4-BE49-F238E27FC236}">
                    <a16:creationId xmlns:a16="http://schemas.microsoft.com/office/drawing/2014/main" id="{84BED94B-350B-4773-8CFC-DF424AE2D24B}"/>
                  </a:ext>
                </a:extLst>
              </p:cNvPr>
              <p:cNvSpPr>
                <a:spLocks/>
              </p:cNvSpPr>
              <p:nvPr/>
            </p:nvSpPr>
            <p:spPr bwMode="auto">
              <a:xfrm>
                <a:off x="9561512" y="4059239"/>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5" name="Freeform 466">
                <a:extLst>
                  <a:ext uri="{FF2B5EF4-FFF2-40B4-BE49-F238E27FC236}">
                    <a16:creationId xmlns:a16="http://schemas.microsoft.com/office/drawing/2014/main" id="{2F51FF1D-AB1E-4286-A4CA-D70A22C0F7A4}"/>
                  </a:ext>
                </a:extLst>
              </p:cNvPr>
              <p:cNvSpPr>
                <a:spLocks/>
              </p:cNvSpPr>
              <p:nvPr/>
            </p:nvSpPr>
            <p:spPr bwMode="auto">
              <a:xfrm>
                <a:off x="9539287" y="4076701"/>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6" name="Freeform 468">
                <a:extLst>
                  <a:ext uri="{FF2B5EF4-FFF2-40B4-BE49-F238E27FC236}">
                    <a16:creationId xmlns:a16="http://schemas.microsoft.com/office/drawing/2014/main" id="{67E0A4FD-D9E2-4853-BF70-7DB0D70FB044}"/>
                  </a:ext>
                </a:extLst>
              </p:cNvPr>
              <p:cNvSpPr>
                <a:spLocks/>
              </p:cNvSpPr>
              <p:nvPr/>
            </p:nvSpPr>
            <p:spPr bwMode="auto">
              <a:xfrm>
                <a:off x="9526587" y="3856039"/>
                <a:ext cx="49212" cy="50800"/>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7" name="Freeform 469">
                <a:extLst>
                  <a:ext uri="{FF2B5EF4-FFF2-40B4-BE49-F238E27FC236}">
                    <a16:creationId xmlns:a16="http://schemas.microsoft.com/office/drawing/2014/main" id="{DD0B6EAF-8C14-4797-BF14-4613BC321E2E}"/>
                  </a:ext>
                </a:extLst>
              </p:cNvPr>
              <p:cNvSpPr>
                <a:spLocks/>
              </p:cNvSpPr>
              <p:nvPr/>
            </p:nvSpPr>
            <p:spPr bwMode="auto">
              <a:xfrm>
                <a:off x="9759950" y="39655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8" name="Freeform 470">
                <a:extLst>
                  <a:ext uri="{FF2B5EF4-FFF2-40B4-BE49-F238E27FC236}">
                    <a16:creationId xmlns:a16="http://schemas.microsoft.com/office/drawing/2014/main" id="{59695AE1-67D4-423E-9C3E-48C6AAD326DC}"/>
                  </a:ext>
                </a:extLst>
              </p:cNvPr>
              <p:cNvSpPr>
                <a:spLocks/>
              </p:cNvSpPr>
              <p:nvPr/>
            </p:nvSpPr>
            <p:spPr bwMode="auto">
              <a:xfrm>
                <a:off x="9726612" y="4041776"/>
                <a:ext cx="50800"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399" name="Freeform 471">
                <a:extLst>
                  <a:ext uri="{FF2B5EF4-FFF2-40B4-BE49-F238E27FC236}">
                    <a16:creationId xmlns:a16="http://schemas.microsoft.com/office/drawing/2014/main" id="{33A2179D-6C90-4CCD-8D9B-F1EB939B3227}"/>
                  </a:ext>
                </a:extLst>
              </p:cNvPr>
              <p:cNvSpPr>
                <a:spLocks/>
              </p:cNvSpPr>
              <p:nvPr/>
            </p:nvSpPr>
            <p:spPr bwMode="auto">
              <a:xfrm>
                <a:off x="9791700" y="40195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0" name="Freeform 472">
                <a:extLst>
                  <a:ext uri="{FF2B5EF4-FFF2-40B4-BE49-F238E27FC236}">
                    <a16:creationId xmlns:a16="http://schemas.microsoft.com/office/drawing/2014/main" id="{83AC7FA3-DA12-470F-BC6C-94885160EB5B}"/>
                  </a:ext>
                </a:extLst>
              </p:cNvPr>
              <p:cNvSpPr>
                <a:spLocks/>
              </p:cNvSpPr>
              <p:nvPr/>
            </p:nvSpPr>
            <p:spPr bwMode="auto">
              <a:xfrm>
                <a:off x="9769475" y="40449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1" name="Freeform 473">
                <a:extLst>
                  <a:ext uri="{FF2B5EF4-FFF2-40B4-BE49-F238E27FC236}">
                    <a16:creationId xmlns:a16="http://schemas.microsoft.com/office/drawing/2014/main" id="{9DEF87E1-132E-4523-AC34-CAECB21B6B1A}"/>
                  </a:ext>
                </a:extLst>
              </p:cNvPr>
              <p:cNvSpPr>
                <a:spLocks/>
              </p:cNvSpPr>
              <p:nvPr/>
            </p:nvSpPr>
            <p:spPr bwMode="auto">
              <a:xfrm>
                <a:off x="9825037" y="3983039"/>
                <a:ext cx="49212" cy="50800"/>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2" name="Freeform 474">
                <a:extLst>
                  <a:ext uri="{FF2B5EF4-FFF2-40B4-BE49-F238E27FC236}">
                    <a16:creationId xmlns:a16="http://schemas.microsoft.com/office/drawing/2014/main" id="{CC8C7095-F33F-4227-9E14-A363ECB0062F}"/>
                  </a:ext>
                </a:extLst>
              </p:cNvPr>
              <p:cNvSpPr>
                <a:spLocks/>
              </p:cNvSpPr>
              <p:nvPr/>
            </p:nvSpPr>
            <p:spPr bwMode="auto">
              <a:xfrm>
                <a:off x="9780587" y="39592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3" name="Freeform 475">
                <a:extLst>
                  <a:ext uri="{FF2B5EF4-FFF2-40B4-BE49-F238E27FC236}">
                    <a16:creationId xmlns:a16="http://schemas.microsoft.com/office/drawing/2014/main" id="{9A1052A2-3FE2-4293-9A96-7A1848FE0909}"/>
                  </a:ext>
                </a:extLst>
              </p:cNvPr>
              <p:cNvSpPr>
                <a:spLocks/>
              </p:cNvSpPr>
              <p:nvPr/>
            </p:nvSpPr>
            <p:spPr bwMode="auto">
              <a:xfrm>
                <a:off x="9801225" y="3956051"/>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4" name="Freeform 476">
                <a:extLst>
                  <a:ext uri="{FF2B5EF4-FFF2-40B4-BE49-F238E27FC236}">
                    <a16:creationId xmlns:a16="http://schemas.microsoft.com/office/drawing/2014/main" id="{0ED1FA82-7501-41F5-96A9-1152F3D15C40}"/>
                  </a:ext>
                </a:extLst>
              </p:cNvPr>
              <p:cNvSpPr>
                <a:spLocks/>
              </p:cNvSpPr>
              <p:nvPr/>
            </p:nvSpPr>
            <p:spPr bwMode="auto">
              <a:xfrm>
                <a:off x="9834562" y="4040189"/>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5" name="Freeform 477">
                <a:extLst>
                  <a:ext uri="{FF2B5EF4-FFF2-40B4-BE49-F238E27FC236}">
                    <a16:creationId xmlns:a16="http://schemas.microsoft.com/office/drawing/2014/main" id="{640FB67C-62CA-4B1F-BB60-8E222DBE9CF7}"/>
                  </a:ext>
                </a:extLst>
              </p:cNvPr>
              <p:cNvSpPr>
                <a:spLocks/>
              </p:cNvSpPr>
              <p:nvPr/>
            </p:nvSpPr>
            <p:spPr bwMode="auto">
              <a:xfrm>
                <a:off x="9802812" y="4060826"/>
                <a:ext cx="50800" cy="50800"/>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6" name="Freeform 478">
                <a:extLst>
                  <a:ext uri="{FF2B5EF4-FFF2-40B4-BE49-F238E27FC236}">
                    <a16:creationId xmlns:a16="http://schemas.microsoft.com/office/drawing/2014/main" id="{88845DE5-40D8-4251-8393-E159432D19D8}"/>
                  </a:ext>
                </a:extLst>
              </p:cNvPr>
              <p:cNvSpPr>
                <a:spLocks/>
              </p:cNvSpPr>
              <p:nvPr/>
            </p:nvSpPr>
            <p:spPr bwMode="auto">
              <a:xfrm>
                <a:off x="9856787" y="403860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7" name="Freeform 479">
                <a:extLst>
                  <a:ext uri="{FF2B5EF4-FFF2-40B4-BE49-F238E27FC236}">
                    <a16:creationId xmlns:a16="http://schemas.microsoft.com/office/drawing/2014/main" id="{BE0312E6-60FA-496E-BCAC-D7A71776FBDE}"/>
                  </a:ext>
                </a:extLst>
              </p:cNvPr>
              <p:cNvSpPr>
                <a:spLocks/>
              </p:cNvSpPr>
              <p:nvPr/>
            </p:nvSpPr>
            <p:spPr bwMode="auto">
              <a:xfrm>
                <a:off x="9759950" y="4059239"/>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8" name="Freeform 480">
                <a:extLst>
                  <a:ext uri="{FF2B5EF4-FFF2-40B4-BE49-F238E27FC236}">
                    <a16:creationId xmlns:a16="http://schemas.microsoft.com/office/drawing/2014/main" id="{5F30E598-6566-4689-9016-08D936D04EF5}"/>
                  </a:ext>
                </a:extLst>
              </p:cNvPr>
              <p:cNvSpPr>
                <a:spLocks/>
              </p:cNvSpPr>
              <p:nvPr/>
            </p:nvSpPr>
            <p:spPr bwMode="auto">
              <a:xfrm>
                <a:off x="9780587" y="407670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09" name="Freeform 481">
                <a:extLst>
                  <a:ext uri="{FF2B5EF4-FFF2-40B4-BE49-F238E27FC236}">
                    <a16:creationId xmlns:a16="http://schemas.microsoft.com/office/drawing/2014/main" id="{F55BCF15-63C9-4350-8B52-81F1AD4D9624}"/>
                  </a:ext>
                </a:extLst>
              </p:cNvPr>
              <p:cNvSpPr>
                <a:spLocks/>
              </p:cNvSpPr>
              <p:nvPr/>
            </p:nvSpPr>
            <p:spPr bwMode="auto">
              <a:xfrm>
                <a:off x="9791700" y="3711576"/>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0" name="Freeform 482">
                <a:extLst>
                  <a:ext uri="{FF2B5EF4-FFF2-40B4-BE49-F238E27FC236}">
                    <a16:creationId xmlns:a16="http://schemas.microsoft.com/office/drawing/2014/main" id="{23DF7FD8-28BF-4FF0-AC95-127695843757}"/>
                  </a:ext>
                </a:extLst>
              </p:cNvPr>
              <p:cNvSpPr>
                <a:spLocks/>
              </p:cNvSpPr>
              <p:nvPr/>
            </p:nvSpPr>
            <p:spPr bwMode="auto">
              <a:xfrm>
                <a:off x="9791700" y="3844926"/>
                <a:ext cx="49212"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8" y="42"/>
                      <a:pt x="15" y="42"/>
                      <a:pt x="8" y="35"/>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1" name="Freeform 483">
                <a:extLst>
                  <a:ext uri="{FF2B5EF4-FFF2-40B4-BE49-F238E27FC236}">
                    <a16:creationId xmlns:a16="http://schemas.microsoft.com/office/drawing/2014/main" id="{5A427D52-F5A4-41D2-8671-E6A0BC410813}"/>
                  </a:ext>
                </a:extLst>
              </p:cNvPr>
              <p:cNvSpPr>
                <a:spLocks/>
              </p:cNvSpPr>
              <p:nvPr/>
            </p:nvSpPr>
            <p:spPr bwMode="auto">
              <a:xfrm>
                <a:off x="9825037" y="4090989"/>
                <a:ext cx="49212" cy="50800"/>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2" name="Freeform 484">
                <a:extLst>
                  <a:ext uri="{FF2B5EF4-FFF2-40B4-BE49-F238E27FC236}">
                    <a16:creationId xmlns:a16="http://schemas.microsoft.com/office/drawing/2014/main" id="{CC1B8436-5120-40D2-B158-F21FA55F8145}"/>
                  </a:ext>
                </a:extLst>
              </p:cNvPr>
              <p:cNvSpPr>
                <a:spLocks/>
              </p:cNvSpPr>
              <p:nvPr/>
            </p:nvSpPr>
            <p:spPr bwMode="auto">
              <a:xfrm>
                <a:off x="9748837" y="40290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3" name="Freeform 485">
                <a:extLst>
                  <a:ext uri="{FF2B5EF4-FFF2-40B4-BE49-F238E27FC236}">
                    <a16:creationId xmlns:a16="http://schemas.microsoft.com/office/drawing/2014/main" id="{99F0EC13-1E03-4383-805D-B13CEB660A1C}"/>
                  </a:ext>
                </a:extLst>
              </p:cNvPr>
              <p:cNvSpPr>
                <a:spLocks/>
              </p:cNvSpPr>
              <p:nvPr/>
            </p:nvSpPr>
            <p:spPr bwMode="auto">
              <a:xfrm>
                <a:off x="9739312" y="40830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4" name="Freeform 486">
                <a:extLst>
                  <a:ext uri="{FF2B5EF4-FFF2-40B4-BE49-F238E27FC236}">
                    <a16:creationId xmlns:a16="http://schemas.microsoft.com/office/drawing/2014/main" id="{2AF2E00A-E7A5-4F41-885A-7F8E1DA33D50}"/>
                  </a:ext>
                </a:extLst>
              </p:cNvPr>
              <p:cNvSpPr>
                <a:spLocks/>
              </p:cNvSpPr>
              <p:nvPr/>
            </p:nvSpPr>
            <p:spPr bwMode="auto">
              <a:xfrm>
                <a:off x="9844087" y="4073526"/>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5" name="Freeform 487">
                <a:extLst>
                  <a:ext uri="{FF2B5EF4-FFF2-40B4-BE49-F238E27FC236}">
                    <a16:creationId xmlns:a16="http://schemas.microsoft.com/office/drawing/2014/main" id="{822D42E2-3EA9-4329-AD29-D36F0613D8CD}"/>
                  </a:ext>
                </a:extLst>
              </p:cNvPr>
              <p:cNvSpPr>
                <a:spLocks/>
              </p:cNvSpPr>
              <p:nvPr/>
            </p:nvSpPr>
            <p:spPr bwMode="auto">
              <a:xfrm>
                <a:off x="9812337" y="4016376"/>
                <a:ext cx="50800" cy="50800"/>
              </a:xfrm>
              <a:custGeom>
                <a:avLst/>
                <a:gdLst>
                  <a:gd name="T0" fmla="*/ 35 w 42"/>
                  <a:gd name="T1" fmla="*/ 8 h 42"/>
                  <a:gd name="T2" fmla="*/ 35 w 42"/>
                  <a:gd name="T3" fmla="*/ 8 h 42"/>
                  <a:gd name="T4" fmla="*/ 35 w 42"/>
                  <a:gd name="T5" fmla="*/ 35 h 42"/>
                  <a:gd name="T6" fmla="*/ 7 w 42"/>
                  <a:gd name="T7" fmla="*/ 35 h 42"/>
                  <a:gd name="T8" fmla="*/ 7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7" y="35"/>
                    </a:cubicBezTo>
                    <a:cubicBezTo>
                      <a:pt x="0" y="27"/>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6" name="Freeform 488">
                <a:extLst>
                  <a:ext uri="{FF2B5EF4-FFF2-40B4-BE49-F238E27FC236}">
                    <a16:creationId xmlns:a16="http://schemas.microsoft.com/office/drawing/2014/main" id="{6ADA9EAF-B545-4519-83BE-E59BA9FA404E}"/>
                  </a:ext>
                </a:extLst>
              </p:cNvPr>
              <p:cNvSpPr>
                <a:spLocks/>
              </p:cNvSpPr>
              <p:nvPr/>
            </p:nvSpPr>
            <p:spPr bwMode="auto">
              <a:xfrm>
                <a:off x="10320337" y="4019551"/>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7" name="Freeform 489">
                <a:extLst>
                  <a:ext uri="{FF2B5EF4-FFF2-40B4-BE49-F238E27FC236}">
                    <a16:creationId xmlns:a16="http://schemas.microsoft.com/office/drawing/2014/main" id="{6E1F41DE-C010-4069-AE0A-D8CE8DE747A2}"/>
                  </a:ext>
                </a:extLst>
              </p:cNvPr>
              <p:cNvSpPr>
                <a:spLocks/>
              </p:cNvSpPr>
              <p:nvPr/>
            </p:nvSpPr>
            <p:spPr bwMode="auto">
              <a:xfrm>
                <a:off x="10309225" y="3711576"/>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8" name="Freeform 490">
                <a:extLst>
                  <a:ext uri="{FF2B5EF4-FFF2-40B4-BE49-F238E27FC236}">
                    <a16:creationId xmlns:a16="http://schemas.microsoft.com/office/drawing/2014/main" id="{B2FD6C01-8D9C-45EB-AF64-01CEDB6C574A}"/>
                  </a:ext>
                </a:extLst>
              </p:cNvPr>
              <p:cNvSpPr>
                <a:spLocks/>
              </p:cNvSpPr>
              <p:nvPr/>
            </p:nvSpPr>
            <p:spPr bwMode="auto">
              <a:xfrm>
                <a:off x="10302875" y="3792539"/>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19" name="Freeform 491">
                <a:extLst>
                  <a:ext uri="{FF2B5EF4-FFF2-40B4-BE49-F238E27FC236}">
                    <a16:creationId xmlns:a16="http://schemas.microsoft.com/office/drawing/2014/main" id="{C45400A9-25F8-4B2C-8BEF-10F8F0F38161}"/>
                  </a:ext>
                </a:extLst>
              </p:cNvPr>
              <p:cNvSpPr>
                <a:spLocks/>
              </p:cNvSpPr>
              <p:nvPr/>
            </p:nvSpPr>
            <p:spPr bwMode="auto">
              <a:xfrm>
                <a:off x="10274300" y="4006851"/>
                <a:ext cx="50800" cy="49213"/>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0" name="Freeform 492">
                <a:extLst>
                  <a:ext uri="{FF2B5EF4-FFF2-40B4-BE49-F238E27FC236}">
                    <a16:creationId xmlns:a16="http://schemas.microsoft.com/office/drawing/2014/main" id="{0F570793-65FB-4151-ACED-30CF4C572583}"/>
                  </a:ext>
                </a:extLst>
              </p:cNvPr>
              <p:cNvSpPr>
                <a:spLocks/>
              </p:cNvSpPr>
              <p:nvPr/>
            </p:nvSpPr>
            <p:spPr bwMode="auto">
              <a:xfrm>
                <a:off x="10272712" y="4054476"/>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1" name="Freeform 493">
                <a:extLst>
                  <a:ext uri="{FF2B5EF4-FFF2-40B4-BE49-F238E27FC236}">
                    <a16:creationId xmlns:a16="http://schemas.microsoft.com/office/drawing/2014/main" id="{ABBA4444-2CBA-44BE-BAFE-0612FACBD961}"/>
                  </a:ext>
                </a:extLst>
              </p:cNvPr>
              <p:cNvSpPr>
                <a:spLocks/>
              </p:cNvSpPr>
              <p:nvPr/>
            </p:nvSpPr>
            <p:spPr bwMode="auto">
              <a:xfrm>
                <a:off x="10366375" y="40449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2" name="Freeform 494">
                <a:extLst>
                  <a:ext uri="{FF2B5EF4-FFF2-40B4-BE49-F238E27FC236}">
                    <a16:creationId xmlns:a16="http://schemas.microsoft.com/office/drawing/2014/main" id="{80E414C4-F8F0-450F-8FED-70472E91D5D0}"/>
                  </a:ext>
                </a:extLst>
              </p:cNvPr>
              <p:cNvSpPr>
                <a:spLocks/>
              </p:cNvSpPr>
              <p:nvPr/>
            </p:nvSpPr>
            <p:spPr bwMode="auto">
              <a:xfrm>
                <a:off x="10315575" y="4095751"/>
                <a:ext cx="49212" cy="49213"/>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3" name="Freeform 496">
                <a:extLst>
                  <a:ext uri="{FF2B5EF4-FFF2-40B4-BE49-F238E27FC236}">
                    <a16:creationId xmlns:a16="http://schemas.microsoft.com/office/drawing/2014/main" id="{AC4327F7-60E8-474D-87E4-646FBEE01768}"/>
                  </a:ext>
                </a:extLst>
              </p:cNvPr>
              <p:cNvSpPr>
                <a:spLocks/>
              </p:cNvSpPr>
              <p:nvPr/>
            </p:nvSpPr>
            <p:spPr bwMode="auto">
              <a:xfrm>
                <a:off x="10261600" y="4064001"/>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4" name="Freeform 497">
                <a:extLst>
                  <a:ext uri="{FF2B5EF4-FFF2-40B4-BE49-F238E27FC236}">
                    <a16:creationId xmlns:a16="http://schemas.microsoft.com/office/drawing/2014/main" id="{AA85DE34-E6B0-4A2E-9C2A-2063F33AED26}"/>
                  </a:ext>
                </a:extLst>
              </p:cNvPr>
              <p:cNvSpPr>
                <a:spLocks/>
              </p:cNvSpPr>
              <p:nvPr/>
            </p:nvSpPr>
            <p:spPr bwMode="auto">
              <a:xfrm>
                <a:off x="10307638" y="4051301"/>
                <a:ext cx="49212" cy="50800"/>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5" name="Freeform 498">
                <a:extLst>
                  <a:ext uri="{FF2B5EF4-FFF2-40B4-BE49-F238E27FC236}">
                    <a16:creationId xmlns:a16="http://schemas.microsoft.com/office/drawing/2014/main" id="{48BE2448-6576-4D82-A0AE-70A17F2DFF7B}"/>
                  </a:ext>
                </a:extLst>
              </p:cNvPr>
              <p:cNvSpPr>
                <a:spLocks/>
              </p:cNvSpPr>
              <p:nvPr/>
            </p:nvSpPr>
            <p:spPr bwMode="auto">
              <a:xfrm>
                <a:off x="10345738" y="39116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6" name="Freeform 499">
                <a:extLst>
                  <a:ext uri="{FF2B5EF4-FFF2-40B4-BE49-F238E27FC236}">
                    <a16:creationId xmlns:a16="http://schemas.microsoft.com/office/drawing/2014/main" id="{E0CE702A-EA2D-4E57-A6D6-2318C7182A1C}"/>
                  </a:ext>
                </a:extLst>
              </p:cNvPr>
              <p:cNvSpPr>
                <a:spLocks/>
              </p:cNvSpPr>
              <p:nvPr/>
            </p:nvSpPr>
            <p:spPr bwMode="auto">
              <a:xfrm>
                <a:off x="10287000" y="403860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7" name="Freeform 500">
                <a:extLst>
                  <a:ext uri="{FF2B5EF4-FFF2-40B4-BE49-F238E27FC236}">
                    <a16:creationId xmlns:a16="http://schemas.microsoft.com/office/drawing/2014/main" id="{27814D4F-90DE-45C4-AE6B-0E3ECD849BD1}"/>
                  </a:ext>
                </a:extLst>
              </p:cNvPr>
              <p:cNvSpPr>
                <a:spLocks/>
              </p:cNvSpPr>
              <p:nvPr/>
            </p:nvSpPr>
            <p:spPr bwMode="auto">
              <a:xfrm>
                <a:off x="10250488" y="404812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8" name="Freeform 501">
                <a:extLst>
                  <a:ext uri="{FF2B5EF4-FFF2-40B4-BE49-F238E27FC236}">
                    <a16:creationId xmlns:a16="http://schemas.microsoft.com/office/drawing/2014/main" id="{C1BE9FAC-7D51-43B1-B89F-E55F3771C306}"/>
                  </a:ext>
                </a:extLst>
              </p:cNvPr>
              <p:cNvSpPr>
                <a:spLocks/>
              </p:cNvSpPr>
              <p:nvPr/>
            </p:nvSpPr>
            <p:spPr bwMode="auto">
              <a:xfrm>
                <a:off x="10320338" y="4064001"/>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29" name="Freeform 502">
                <a:extLst>
                  <a:ext uri="{FF2B5EF4-FFF2-40B4-BE49-F238E27FC236}">
                    <a16:creationId xmlns:a16="http://schemas.microsoft.com/office/drawing/2014/main" id="{B553D79F-02C1-40C6-82ED-D92F6BE681C9}"/>
                  </a:ext>
                </a:extLst>
              </p:cNvPr>
              <p:cNvSpPr>
                <a:spLocks/>
              </p:cNvSpPr>
              <p:nvPr/>
            </p:nvSpPr>
            <p:spPr bwMode="auto">
              <a:xfrm>
                <a:off x="10302875" y="3949701"/>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0" name="Freeform 503">
                <a:extLst>
                  <a:ext uri="{FF2B5EF4-FFF2-40B4-BE49-F238E27FC236}">
                    <a16:creationId xmlns:a16="http://schemas.microsoft.com/office/drawing/2014/main" id="{16D53E9E-0A79-4C85-A8DF-B3F07232731E}"/>
                  </a:ext>
                </a:extLst>
              </p:cNvPr>
              <p:cNvSpPr>
                <a:spLocks/>
              </p:cNvSpPr>
              <p:nvPr/>
            </p:nvSpPr>
            <p:spPr bwMode="auto">
              <a:xfrm>
                <a:off x="10355263" y="40544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4" y="42"/>
                      <a:pt x="7" y="34"/>
                    </a:cubicBezTo>
                    <a:cubicBezTo>
                      <a:pt x="0" y="27"/>
                      <a:pt x="0" y="15"/>
                      <a:pt x="7" y="7"/>
                    </a:cubicBezTo>
                    <a:cubicBezTo>
                      <a:pt x="14"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1" name="Freeform 504">
                <a:extLst>
                  <a:ext uri="{FF2B5EF4-FFF2-40B4-BE49-F238E27FC236}">
                    <a16:creationId xmlns:a16="http://schemas.microsoft.com/office/drawing/2014/main" id="{C9033618-EE2C-46F3-B307-055DA8067D59}"/>
                  </a:ext>
                </a:extLst>
              </p:cNvPr>
              <p:cNvSpPr>
                <a:spLocks/>
              </p:cNvSpPr>
              <p:nvPr/>
            </p:nvSpPr>
            <p:spPr bwMode="auto">
              <a:xfrm>
                <a:off x="10337800" y="4100513"/>
                <a:ext cx="49212" cy="50800"/>
              </a:xfrm>
              <a:custGeom>
                <a:avLst/>
                <a:gdLst>
                  <a:gd name="T0" fmla="*/ 35 w 42"/>
                  <a:gd name="T1" fmla="*/ 8 h 43"/>
                  <a:gd name="T2" fmla="*/ 35 w 42"/>
                  <a:gd name="T3" fmla="*/ 8 h 43"/>
                  <a:gd name="T4" fmla="*/ 35 w 42"/>
                  <a:gd name="T5" fmla="*/ 35 h 43"/>
                  <a:gd name="T6" fmla="*/ 8 w 42"/>
                  <a:gd name="T7" fmla="*/ 35 h 43"/>
                  <a:gd name="T8" fmla="*/ 8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7" y="43"/>
                      <a:pt x="15" y="43"/>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2" name="Freeform 505">
                <a:extLst>
                  <a:ext uri="{FF2B5EF4-FFF2-40B4-BE49-F238E27FC236}">
                    <a16:creationId xmlns:a16="http://schemas.microsoft.com/office/drawing/2014/main" id="{616FCB64-EFFF-4725-938D-424C60AB38F2}"/>
                  </a:ext>
                </a:extLst>
              </p:cNvPr>
              <p:cNvSpPr>
                <a:spLocks/>
              </p:cNvSpPr>
              <p:nvPr/>
            </p:nvSpPr>
            <p:spPr bwMode="auto">
              <a:xfrm>
                <a:off x="10263188" y="402907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3" name="Freeform 506">
                <a:extLst>
                  <a:ext uri="{FF2B5EF4-FFF2-40B4-BE49-F238E27FC236}">
                    <a16:creationId xmlns:a16="http://schemas.microsoft.com/office/drawing/2014/main" id="{91AD6881-C58B-4E69-8C05-8C4A2A740DA6}"/>
                  </a:ext>
                </a:extLst>
              </p:cNvPr>
              <p:cNvSpPr>
                <a:spLocks/>
              </p:cNvSpPr>
              <p:nvPr/>
            </p:nvSpPr>
            <p:spPr bwMode="auto">
              <a:xfrm>
                <a:off x="10291763" y="3987801"/>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4" name="Freeform 507">
                <a:extLst>
                  <a:ext uri="{FF2B5EF4-FFF2-40B4-BE49-F238E27FC236}">
                    <a16:creationId xmlns:a16="http://schemas.microsoft.com/office/drawing/2014/main" id="{831D8D0C-051B-4838-BA53-FCE62B3EF17D}"/>
                  </a:ext>
                </a:extLst>
              </p:cNvPr>
              <p:cNvSpPr>
                <a:spLocks/>
              </p:cNvSpPr>
              <p:nvPr/>
            </p:nvSpPr>
            <p:spPr bwMode="auto">
              <a:xfrm>
                <a:off x="10337800" y="39814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5" name="Freeform 508">
                <a:extLst>
                  <a:ext uri="{FF2B5EF4-FFF2-40B4-BE49-F238E27FC236}">
                    <a16:creationId xmlns:a16="http://schemas.microsoft.com/office/drawing/2014/main" id="{31AF2CEF-7910-4A3F-932C-DDBB36C536F8}"/>
                  </a:ext>
                </a:extLst>
              </p:cNvPr>
              <p:cNvSpPr>
                <a:spLocks/>
              </p:cNvSpPr>
              <p:nvPr/>
            </p:nvSpPr>
            <p:spPr bwMode="auto">
              <a:xfrm>
                <a:off x="10320338" y="3709988"/>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6" name="Freeform 509">
                <a:extLst>
                  <a:ext uri="{FF2B5EF4-FFF2-40B4-BE49-F238E27FC236}">
                    <a16:creationId xmlns:a16="http://schemas.microsoft.com/office/drawing/2014/main" id="{EA0BE87E-77E9-4C96-B542-510E100FD547}"/>
                  </a:ext>
                </a:extLst>
              </p:cNvPr>
              <p:cNvSpPr>
                <a:spLocks/>
              </p:cNvSpPr>
              <p:nvPr/>
            </p:nvSpPr>
            <p:spPr bwMode="auto">
              <a:xfrm>
                <a:off x="10309225" y="38512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7" name="Freeform 510">
                <a:extLst>
                  <a:ext uri="{FF2B5EF4-FFF2-40B4-BE49-F238E27FC236}">
                    <a16:creationId xmlns:a16="http://schemas.microsoft.com/office/drawing/2014/main" id="{164270DA-1607-450A-9184-C045F97FB9FC}"/>
                  </a:ext>
                </a:extLst>
              </p:cNvPr>
              <p:cNvSpPr>
                <a:spLocks/>
              </p:cNvSpPr>
              <p:nvPr/>
            </p:nvSpPr>
            <p:spPr bwMode="auto">
              <a:xfrm>
                <a:off x="10356850" y="3933826"/>
                <a:ext cx="49212"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8" name="Freeform 511">
                <a:extLst>
                  <a:ext uri="{FF2B5EF4-FFF2-40B4-BE49-F238E27FC236}">
                    <a16:creationId xmlns:a16="http://schemas.microsoft.com/office/drawing/2014/main" id="{DEC2B22A-847B-464D-AFE2-7079EBA5F90E}"/>
                  </a:ext>
                </a:extLst>
              </p:cNvPr>
              <p:cNvSpPr>
                <a:spLocks/>
              </p:cNvSpPr>
              <p:nvPr/>
            </p:nvSpPr>
            <p:spPr bwMode="auto">
              <a:xfrm>
                <a:off x="10315575" y="3744913"/>
                <a:ext cx="49212" cy="50800"/>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39" name="Freeform 512">
                <a:extLst>
                  <a:ext uri="{FF2B5EF4-FFF2-40B4-BE49-F238E27FC236}">
                    <a16:creationId xmlns:a16="http://schemas.microsoft.com/office/drawing/2014/main" id="{751380F3-4261-4D5E-8E0F-887B6056D784}"/>
                  </a:ext>
                </a:extLst>
              </p:cNvPr>
              <p:cNvSpPr>
                <a:spLocks/>
              </p:cNvSpPr>
              <p:nvPr/>
            </p:nvSpPr>
            <p:spPr bwMode="auto">
              <a:xfrm>
                <a:off x="10315575" y="4222751"/>
                <a:ext cx="49212" cy="50800"/>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0" name="Freeform 513">
                <a:extLst>
                  <a:ext uri="{FF2B5EF4-FFF2-40B4-BE49-F238E27FC236}">
                    <a16:creationId xmlns:a16="http://schemas.microsoft.com/office/drawing/2014/main" id="{A52FCC3D-09C7-4C35-8057-C4950DB2A2A6}"/>
                  </a:ext>
                </a:extLst>
              </p:cNvPr>
              <p:cNvSpPr>
                <a:spLocks/>
              </p:cNvSpPr>
              <p:nvPr/>
            </p:nvSpPr>
            <p:spPr bwMode="auto">
              <a:xfrm>
                <a:off x="10315575" y="3973513"/>
                <a:ext cx="49212" cy="50800"/>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7" y="34"/>
                    </a:cubicBezTo>
                    <a:cubicBezTo>
                      <a:pt x="0" y="27"/>
                      <a:pt x="0" y="14"/>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1" name="Freeform 514">
                <a:extLst>
                  <a:ext uri="{FF2B5EF4-FFF2-40B4-BE49-F238E27FC236}">
                    <a16:creationId xmlns:a16="http://schemas.microsoft.com/office/drawing/2014/main" id="{36D79E23-E44D-46AA-9EA2-790F14ED1F79}"/>
                  </a:ext>
                </a:extLst>
              </p:cNvPr>
              <p:cNvSpPr>
                <a:spLocks/>
              </p:cNvSpPr>
              <p:nvPr/>
            </p:nvSpPr>
            <p:spPr bwMode="auto">
              <a:xfrm>
                <a:off x="10326688" y="3783013"/>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2" name="Freeform 515">
                <a:extLst>
                  <a:ext uri="{FF2B5EF4-FFF2-40B4-BE49-F238E27FC236}">
                    <a16:creationId xmlns:a16="http://schemas.microsoft.com/office/drawing/2014/main" id="{2F53F9FE-956D-4FE7-A582-1579DB271188}"/>
                  </a:ext>
                </a:extLst>
              </p:cNvPr>
              <p:cNvSpPr>
                <a:spLocks/>
              </p:cNvSpPr>
              <p:nvPr/>
            </p:nvSpPr>
            <p:spPr bwMode="auto">
              <a:xfrm>
                <a:off x="10309225" y="403860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3" name="Freeform 516">
                <a:extLst>
                  <a:ext uri="{FF2B5EF4-FFF2-40B4-BE49-F238E27FC236}">
                    <a16:creationId xmlns:a16="http://schemas.microsoft.com/office/drawing/2014/main" id="{5AD581FD-8EAB-466F-BD4A-643D0DCC403A}"/>
                  </a:ext>
                </a:extLst>
              </p:cNvPr>
              <p:cNvSpPr>
                <a:spLocks/>
              </p:cNvSpPr>
              <p:nvPr/>
            </p:nvSpPr>
            <p:spPr bwMode="auto">
              <a:xfrm>
                <a:off x="10326688" y="409257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4" name="Freeform 517">
                <a:extLst>
                  <a:ext uri="{FF2B5EF4-FFF2-40B4-BE49-F238E27FC236}">
                    <a16:creationId xmlns:a16="http://schemas.microsoft.com/office/drawing/2014/main" id="{FAC34D32-2C73-4065-B4E2-AB5D17D8C9E0}"/>
                  </a:ext>
                </a:extLst>
              </p:cNvPr>
              <p:cNvSpPr>
                <a:spLocks/>
              </p:cNvSpPr>
              <p:nvPr/>
            </p:nvSpPr>
            <p:spPr bwMode="auto">
              <a:xfrm>
                <a:off x="10296525" y="40544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5" name="Freeform 518">
                <a:extLst>
                  <a:ext uri="{FF2B5EF4-FFF2-40B4-BE49-F238E27FC236}">
                    <a16:creationId xmlns:a16="http://schemas.microsoft.com/office/drawing/2014/main" id="{1F186F0C-9DCD-4007-AD9E-12104DC3223E}"/>
                  </a:ext>
                </a:extLst>
              </p:cNvPr>
              <p:cNvSpPr>
                <a:spLocks/>
              </p:cNvSpPr>
              <p:nvPr/>
            </p:nvSpPr>
            <p:spPr bwMode="auto">
              <a:xfrm>
                <a:off x="10367963" y="4040188"/>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6" name="Freeform 519">
                <a:extLst>
                  <a:ext uri="{FF2B5EF4-FFF2-40B4-BE49-F238E27FC236}">
                    <a16:creationId xmlns:a16="http://schemas.microsoft.com/office/drawing/2014/main" id="{5BE9B935-297F-45FC-BD85-968BAD68DD54}"/>
                  </a:ext>
                </a:extLst>
              </p:cNvPr>
              <p:cNvSpPr>
                <a:spLocks/>
              </p:cNvSpPr>
              <p:nvPr/>
            </p:nvSpPr>
            <p:spPr bwMode="auto">
              <a:xfrm>
                <a:off x="10298113" y="400685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7" name="Freeform 520">
                <a:extLst>
                  <a:ext uri="{FF2B5EF4-FFF2-40B4-BE49-F238E27FC236}">
                    <a16:creationId xmlns:a16="http://schemas.microsoft.com/office/drawing/2014/main" id="{51DBE2ED-74B4-4D24-802A-DA84EF5BDC12}"/>
                  </a:ext>
                </a:extLst>
              </p:cNvPr>
              <p:cNvSpPr>
                <a:spLocks/>
              </p:cNvSpPr>
              <p:nvPr/>
            </p:nvSpPr>
            <p:spPr bwMode="auto">
              <a:xfrm>
                <a:off x="10302875" y="4089401"/>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8" name="Freeform 521">
                <a:extLst>
                  <a:ext uri="{FF2B5EF4-FFF2-40B4-BE49-F238E27FC236}">
                    <a16:creationId xmlns:a16="http://schemas.microsoft.com/office/drawing/2014/main" id="{D3FA0E5B-85F3-4D1C-AEC7-CD03E18F9E59}"/>
                  </a:ext>
                </a:extLst>
              </p:cNvPr>
              <p:cNvSpPr>
                <a:spLocks/>
              </p:cNvSpPr>
              <p:nvPr/>
            </p:nvSpPr>
            <p:spPr bwMode="auto">
              <a:xfrm>
                <a:off x="10291763" y="4097338"/>
                <a:ext cx="50800"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49" name="Freeform 522">
                <a:extLst>
                  <a:ext uri="{FF2B5EF4-FFF2-40B4-BE49-F238E27FC236}">
                    <a16:creationId xmlns:a16="http://schemas.microsoft.com/office/drawing/2014/main" id="{853D5067-32B2-439D-94E6-C376AE9FB0D0}"/>
                  </a:ext>
                </a:extLst>
              </p:cNvPr>
              <p:cNvSpPr>
                <a:spLocks/>
              </p:cNvSpPr>
              <p:nvPr/>
            </p:nvSpPr>
            <p:spPr bwMode="auto">
              <a:xfrm>
                <a:off x="10345738" y="4011613"/>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0" name="Freeform 523">
                <a:extLst>
                  <a:ext uri="{FF2B5EF4-FFF2-40B4-BE49-F238E27FC236}">
                    <a16:creationId xmlns:a16="http://schemas.microsoft.com/office/drawing/2014/main" id="{03D07036-9C6E-4E81-B934-B4882503A52F}"/>
                  </a:ext>
                </a:extLst>
              </p:cNvPr>
              <p:cNvSpPr>
                <a:spLocks/>
              </p:cNvSpPr>
              <p:nvPr/>
            </p:nvSpPr>
            <p:spPr bwMode="auto">
              <a:xfrm>
                <a:off x="10379075" y="4078288"/>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1" name="Freeform 524">
                <a:extLst>
                  <a:ext uri="{FF2B5EF4-FFF2-40B4-BE49-F238E27FC236}">
                    <a16:creationId xmlns:a16="http://schemas.microsoft.com/office/drawing/2014/main" id="{02507756-D753-44BB-BC99-2D3BCDE433C4}"/>
                  </a:ext>
                </a:extLst>
              </p:cNvPr>
              <p:cNvSpPr>
                <a:spLocks/>
              </p:cNvSpPr>
              <p:nvPr/>
            </p:nvSpPr>
            <p:spPr bwMode="auto">
              <a:xfrm>
                <a:off x="10356850" y="4006851"/>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2" name="Freeform 525">
                <a:extLst>
                  <a:ext uri="{FF2B5EF4-FFF2-40B4-BE49-F238E27FC236}">
                    <a16:creationId xmlns:a16="http://schemas.microsoft.com/office/drawing/2014/main" id="{90018EEE-5E20-4464-AEB8-9CAB5D6A825A}"/>
                  </a:ext>
                </a:extLst>
              </p:cNvPr>
              <p:cNvSpPr>
                <a:spLocks/>
              </p:cNvSpPr>
              <p:nvPr/>
            </p:nvSpPr>
            <p:spPr bwMode="auto">
              <a:xfrm>
                <a:off x="10309225" y="390842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3" name="Freeform 526">
                <a:extLst>
                  <a:ext uri="{FF2B5EF4-FFF2-40B4-BE49-F238E27FC236}">
                    <a16:creationId xmlns:a16="http://schemas.microsoft.com/office/drawing/2014/main" id="{312A6EE7-1BC7-427E-94E1-E5F1C71B8B19}"/>
                  </a:ext>
                </a:extLst>
              </p:cNvPr>
              <p:cNvSpPr>
                <a:spLocks/>
              </p:cNvSpPr>
              <p:nvPr/>
            </p:nvSpPr>
            <p:spPr bwMode="auto">
              <a:xfrm>
                <a:off x="10302875" y="3883026"/>
                <a:ext cx="49212" cy="52388"/>
              </a:xfrm>
              <a:custGeom>
                <a:avLst/>
                <a:gdLst>
                  <a:gd name="T0" fmla="*/ 35 w 42"/>
                  <a:gd name="T1" fmla="*/ 8 h 43"/>
                  <a:gd name="T2" fmla="*/ 35 w 42"/>
                  <a:gd name="T3" fmla="*/ 8 h 43"/>
                  <a:gd name="T4" fmla="*/ 35 w 42"/>
                  <a:gd name="T5" fmla="*/ 35 h 43"/>
                  <a:gd name="T6" fmla="*/ 8 w 42"/>
                  <a:gd name="T7" fmla="*/ 35 h 43"/>
                  <a:gd name="T8" fmla="*/ 8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8" y="43"/>
                      <a:pt x="15" y="43"/>
                      <a:pt x="8" y="35"/>
                    </a:cubicBezTo>
                    <a:cubicBezTo>
                      <a:pt x="0" y="28"/>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4" name="Freeform 527">
                <a:extLst>
                  <a:ext uri="{FF2B5EF4-FFF2-40B4-BE49-F238E27FC236}">
                    <a16:creationId xmlns:a16="http://schemas.microsoft.com/office/drawing/2014/main" id="{8788A3BF-552D-488C-9371-98B40E48E2BC}"/>
                  </a:ext>
                </a:extLst>
              </p:cNvPr>
              <p:cNvSpPr>
                <a:spLocks/>
              </p:cNvSpPr>
              <p:nvPr/>
            </p:nvSpPr>
            <p:spPr bwMode="auto">
              <a:xfrm>
                <a:off x="10331450" y="392112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8"/>
                      <a:pt x="35" y="35"/>
                    </a:cubicBezTo>
                    <a:cubicBezTo>
                      <a:pt x="27" y="42"/>
                      <a:pt x="15" y="42"/>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5" name="Freeform 528">
                <a:extLst>
                  <a:ext uri="{FF2B5EF4-FFF2-40B4-BE49-F238E27FC236}">
                    <a16:creationId xmlns:a16="http://schemas.microsoft.com/office/drawing/2014/main" id="{C758AC17-F782-4122-BC28-FE9F685188F1}"/>
                  </a:ext>
                </a:extLst>
              </p:cNvPr>
              <p:cNvSpPr>
                <a:spLocks/>
              </p:cNvSpPr>
              <p:nvPr/>
            </p:nvSpPr>
            <p:spPr bwMode="auto">
              <a:xfrm>
                <a:off x="10333038" y="4032251"/>
                <a:ext cx="50800" cy="50800"/>
              </a:xfrm>
              <a:custGeom>
                <a:avLst/>
                <a:gdLst>
                  <a:gd name="T0" fmla="*/ 35 w 42"/>
                  <a:gd name="T1" fmla="*/ 7 h 42"/>
                  <a:gd name="T2" fmla="*/ 35 w 42"/>
                  <a:gd name="T3" fmla="*/ 7 h 42"/>
                  <a:gd name="T4" fmla="*/ 35 w 42"/>
                  <a:gd name="T5" fmla="*/ 35 h 42"/>
                  <a:gd name="T6" fmla="*/ 7 w 42"/>
                  <a:gd name="T7" fmla="*/ 35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7" y="35"/>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6" name="Freeform 529">
                <a:extLst>
                  <a:ext uri="{FF2B5EF4-FFF2-40B4-BE49-F238E27FC236}">
                    <a16:creationId xmlns:a16="http://schemas.microsoft.com/office/drawing/2014/main" id="{72CA932A-10C8-4784-98F8-16E01BAC9230}"/>
                  </a:ext>
                </a:extLst>
              </p:cNvPr>
              <p:cNvSpPr>
                <a:spLocks/>
              </p:cNvSpPr>
              <p:nvPr/>
            </p:nvSpPr>
            <p:spPr bwMode="auto">
              <a:xfrm>
                <a:off x="10320338" y="3827463"/>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7" name="Freeform 530">
                <a:extLst>
                  <a:ext uri="{FF2B5EF4-FFF2-40B4-BE49-F238E27FC236}">
                    <a16:creationId xmlns:a16="http://schemas.microsoft.com/office/drawing/2014/main" id="{213E2DFB-F4E3-40AC-AF11-C1A9C9D4521A}"/>
                  </a:ext>
                </a:extLst>
              </p:cNvPr>
              <p:cNvSpPr>
                <a:spLocks/>
              </p:cNvSpPr>
              <p:nvPr/>
            </p:nvSpPr>
            <p:spPr bwMode="auto">
              <a:xfrm>
                <a:off x="10315575" y="3886201"/>
                <a:ext cx="49212" cy="49213"/>
              </a:xfrm>
              <a:custGeom>
                <a:avLst/>
                <a:gdLst>
                  <a:gd name="T0" fmla="*/ 35 w 42"/>
                  <a:gd name="T1" fmla="*/ 8 h 42"/>
                  <a:gd name="T2" fmla="*/ 35 w 42"/>
                  <a:gd name="T3" fmla="*/ 8 h 42"/>
                  <a:gd name="T4" fmla="*/ 35 w 42"/>
                  <a:gd name="T5" fmla="*/ 35 h 42"/>
                  <a:gd name="T6" fmla="*/ 7 w 42"/>
                  <a:gd name="T7" fmla="*/ 35 h 42"/>
                  <a:gd name="T8" fmla="*/ 7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7" y="35"/>
                    </a:cubicBezTo>
                    <a:cubicBezTo>
                      <a:pt x="0" y="27"/>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8" name="Freeform 531">
                <a:extLst>
                  <a:ext uri="{FF2B5EF4-FFF2-40B4-BE49-F238E27FC236}">
                    <a16:creationId xmlns:a16="http://schemas.microsoft.com/office/drawing/2014/main" id="{DCD88313-2EEB-45D1-9498-18CF2EA06A29}"/>
                  </a:ext>
                </a:extLst>
              </p:cNvPr>
              <p:cNvSpPr>
                <a:spLocks/>
              </p:cNvSpPr>
              <p:nvPr/>
            </p:nvSpPr>
            <p:spPr bwMode="auto">
              <a:xfrm>
                <a:off x="10326688" y="387667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59" name="Freeform 532">
                <a:extLst>
                  <a:ext uri="{FF2B5EF4-FFF2-40B4-BE49-F238E27FC236}">
                    <a16:creationId xmlns:a16="http://schemas.microsoft.com/office/drawing/2014/main" id="{A3AA7426-DB29-40E0-A57F-A091A7385EAD}"/>
                  </a:ext>
                </a:extLst>
              </p:cNvPr>
              <p:cNvSpPr>
                <a:spLocks/>
              </p:cNvSpPr>
              <p:nvPr/>
            </p:nvSpPr>
            <p:spPr bwMode="auto">
              <a:xfrm>
                <a:off x="10315575" y="3768726"/>
                <a:ext cx="49212" cy="49213"/>
              </a:xfrm>
              <a:custGeom>
                <a:avLst/>
                <a:gdLst>
                  <a:gd name="T0" fmla="*/ 35 w 42"/>
                  <a:gd name="T1" fmla="*/ 8 h 42"/>
                  <a:gd name="T2" fmla="*/ 35 w 42"/>
                  <a:gd name="T3" fmla="*/ 8 h 42"/>
                  <a:gd name="T4" fmla="*/ 35 w 42"/>
                  <a:gd name="T5" fmla="*/ 35 h 42"/>
                  <a:gd name="T6" fmla="*/ 7 w 42"/>
                  <a:gd name="T7" fmla="*/ 35 h 42"/>
                  <a:gd name="T8" fmla="*/ 7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7" y="35"/>
                    </a:cubicBezTo>
                    <a:cubicBezTo>
                      <a:pt x="0" y="27"/>
                      <a:pt x="0" y="15"/>
                      <a:pt x="7"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0" name="Freeform 533">
                <a:extLst>
                  <a:ext uri="{FF2B5EF4-FFF2-40B4-BE49-F238E27FC236}">
                    <a16:creationId xmlns:a16="http://schemas.microsoft.com/office/drawing/2014/main" id="{78EBFAC3-A7B3-4467-ACF8-1275F0F01D27}"/>
                  </a:ext>
                </a:extLst>
              </p:cNvPr>
              <p:cNvSpPr>
                <a:spLocks/>
              </p:cNvSpPr>
              <p:nvPr/>
            </p:nvSpPr>
            <p:spPr bwMode="auto">
              <a:xfrm>
                <a:off x="10274300" y="3937001"/>
                <a:ext cx="50800" cy="50800"/>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1" name="Freeform 534">
                <a:extLst>
                  <a:ext uri="{FF2B5EF4-FFF2-40B4-BE49-F238E27FC236}">
                    <a16:creationId xmlns:a16="http://schemas.microsoft.com/office/drawing/2014/main" id="{7C36200D-A35A-4013-B54E-AF4EFF8D8947}"/>
                  </a:ext>
                </a:extLst>
              </p:cNvPr>
              <p:cNvSpPr>
                <a:spLocks/>
              </p:cNvSpPr>
              <p:nvPr/>
            </p:nvSpPr>
            <p:spPr bwMode="auto">
              <a:xfrm>
                <a:off x="10287000" y="3933826"/>
                <a:ext cx="49212"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2" name="Freeform 535">
                <a:extLst>
                  <a:ext uri="{FF2B5EF4-FFF2-40B4-BE49-F238E27FC236}">
                    <a16:creationId xmlns:a16="http://schemas.microsoft.com/office/drawing/2014/main" id="{89EE9A5A-0D03-40B4-B451-9F40797FB124}"/>
                  </a:ext>
                </a:extLst>
              </p:cNvPr>
              <p:cNvSpPr>
                <a:spLocks/>
              </p:cNvSpPr>
              <p:nvPr/>
            </p:nvSpPr>
            <p:spPr bwMode="auto">
              <a:xfrm>
                <a:off x="10331450" y="4060826"/>
                <a:ext cx="49212"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3" name="Freeform 536">
                <a:extLst>
                  <a:ext uri="{FF2B5EF4-FFF2-40B4-BE49-F238E27FC236}">
                    <a16:creationId xmlns:a16="http://schemas.microsoft.com/office/drawing/2014/main" id="{34E83267-2354-431B-982F-FA4F198787CF}"/>
                  </a:ext>
                </a:extLst>
              </p:cNvPr>
              <p:cNvSpPr>
                <a:spLocks/>
              </p:cNvSpPr>
              <p:nvPr/>
            </p:nvSpPr>
            <p:spPr bwMode="auto">
              <a:xfrm>
                <a:off x="10342563" y="4054476"/>
                <a:ext cx="50800" cy="49213"/>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4" name="Freeform 537">
                <a:extLst>
                  <a:ext uri="{FF2B5EF4-FFF2-40B4-BE49-F238E27FC236}">
                    <a16:creationId xmlns:a16="http://schemas.microsoft.com/office/drawing/2014/main" id="{7EEE558B-667B-4FBD-947E-483E666B406C}"/>
                  </a:ext>
                </a:extLst>
              </p:cNvPr>
              <p:cNvSpPr>
                <a:spLocks/>
              </p:cNvSpPr>
              <p:nvPr/>
            </p:nvSpPr>
            <p:spPr bwMode="auto">
              <a:xfrm>
                <a:off x="10320338" y="3916363"/>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5" name="Freeform 538">
                <a:extLst>
                  <a:ext uri="{FF2B5EF4-FFF2-40B4-BE49-F238E27FC236}">
                    <a16:creationId xmlns:a16="http://schemas.microsoft.com/office/drawing/2014/main" id="{E8A31BD5-B006-4B45-B8C0-A40C80FD6EAB}"/>
                  </a:ext>
                </a:extLst>
              </p:cNvPr>
              <p:cNvSpPr>
                <a:spLocks/>
              </p:cNvSpPr>
              <p:nvPr/>
            </p:nvSpPr>
            <p:spPr bwMode="auto">
              <a:xfrm>
                <a:off x="10283825" y="4073526"/>
                <a:ext cx="50800" cy="49213"/>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4"/>
                      <a:pt x="43" y="27"/>
                      <a:pt x="35" y="34"/>
                    </a:cubicBezTo>
                    <a:cubicBezTo>
                      <a:pt x="28" y="42"/>
                      <a:pt x="15" y="42"/>
                      <a:pt x="8" y="34"/>
                    </a:cubicBezTo>
                    <a:cubicBezTo>
                      <a:pt x="0" y="27"/>
                      <a:pt x="0" y="14"/>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6" name="Freeform 539">
                <a:extLst>
                  <a:ext uri="{FF2B5EF4-FFF2-40B4-BE49-F238E27FC236}">
                    <a16:creationId xmlns:a16="http://schemas.microsoft.com/office/drawing/2014/main" id="{5ACD40EF-4759-4F23-AD09-AC3BC0F6AC6C}"/>
                  </a:ext>
                </a:extLst>
              </p:cNvPr>
              <p:cNvSpPr>
                <a:spLocks/>
              </p:cNvSpPr>
              <p:nvPr/>
            </p:nvSpPr>
            <p:spPr bwMode="auto">
              <a:xfrm>
                <a:off x="10326688" y="39782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7" name="Freeform 540">
                <a:extLst>
                  <a:ext uri="{FF2B5EF4-FFF2-40B4-BE49-F238E27FC236}">
                    <a16:creationId xmlns:a16="http://schemas.microsoft.com/office/drawing/2014/main" id="{FBBBEF76-7999-466B-B676-F52EB79514E2}"/>
                  </a:ext>
                </a:extLst>
              </p:cNvPr>
              <p:cNvSpPr>
                <a:spLocks/>
              </p:cNvSpPr>
              <p:nvPr/>
            </p:nvSpPr>
            <p:spPr bwMode="auto">
              <a:xfrm>
                <a:off x="10298113" y="392112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8" name="Freeform 541">
                <a:extLst>
                  <a:ext uri="{FF2B5EF4-FFF2-40B4-BE49-F238E27FC236}">
                    <a16:creationId xmlns:a16="http://schemas.microsoft.com/office/drawing/2014/main" id="{9540F717-0A15-42A5-AD48-9AE2CD75F3E5}"/>
                  </a:ext>
                </a:extLst>
              </p:cNvPr>
              <p:cNvSpPr>
                <a:spLocks/>
              </p:cNvSpPr>
              <p:nvPr/>
            </p:nvSpPr>
            <p:spPr bwMode="auto">
              <a:xfrm>
                <a:off x="10563225" y="4029076"/>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69" name="Freeform 542">
                <a:extLst>
                  <a:ext uri="{FF2B5EF4-FFF2-40B4-BE49-F238E27FC236}">
                    <a16:creationId xmlns:a16="http://schemas.microsoft.com/office/drawing/2014/main" id="{74599093-3079-45ED-94F6-804265674E00}"/>
                  </a:ext>
                </a:extLst>
              </p:cNvPr>
              <p:cNvSpPr>
                <a:spLocks/>
              </p:cNvSpPr>
              <p:nvPr/>
            </p:nvSpPr>
            <p:spPr bwMode="auto">
              <a:xfrm>
                <a:off x="10536238" y="3987801"/>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0" name="Freeform 543">
                <a:extLst>
                  <a:ext uri="{FF2B5EF4-FFF2-40B4-BE49-F238E27FC236}">
                    <a16:creationId xmlns:a16="http://schemas.microsoft.com/office/drawing/2014/main" id="{377C6437-BD4E-4B9A-A25D-0172C2DECE3B}"/>
                  </a:ext>
                </a:extLst>
              </p:cNvPr>
              <p:cNvSpPr>
                <a:spLocks/>
              </p:cNvSpPr>
              <p:nvPr/>
            </p:nvSpPr>
            <p:spPr bwMode="auto">
              <a:xfrm>
                <a:off x="10512425" y="39814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1" name="Freeform 544">
                <a:extLst>
                  <a:ext uri="{FF2B5EF4-FFF2-40B4-BE49-F238E27FC236}">
                    <a16:creationId xmlns:a16="http://schemas.microsoft.com/office/drawing/2014/main" id="{E997A65A-FD56-4F51-BD01-2C74B7BF12D9}"/>
                  </a:ext>
                </a:extLst>
              </p:cNvPr>
              <p:cNvSpPr>
                <a:spLocks/>
              </p:cNvSpPr>
              <p:nvPr/>
            </p:nvSpPr>
            <p:spPr bwMode="auto">
              <a:xfrm>
                <a:off x="10512425" y="3933826"/>
                <a:ext cx="49212"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2" name="Freeform 545">
                <a:extLst>
                  <a:ext uri="{FF2B5EF4-FFF2-40B4-BE49-F238E27FC236}">
                    <a16:creationId xmlns:a16="http://schemas.microsoft.com/office/drawing/2014/main" id="{484EF997-B74B-4E3B-8599-B5B119B027BB}"/>
                  </a:ext>
                </a:extLst>
              </p:cNvPr>
              <p:cNvSpPr>
                <a:spLocks/>
              </p:cNvSpPr>
              <p:nvPr/>
            </p:nvSpPr>
            <p:spPr bwMode="auto">
              <a:xfrm>
                <a:off x="10587038" y="3744913"/>
                <a:ext cx="50800" cy="50800"/>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3" name="Freeform 546">
                <a:extLst>
                  <a:ext uri="{FF2B5EF4-FFF2-40B4-BE49-F238E27FC236}">
                    <a16:creationId xmlns:a16="http://schemas.microsoft.com/office/drawing/2014/main" id="{BD8F4047-F0DB-4C11-934F-AC8A9C49E7DB}"/>
                  </a:ext>
                </a:extLst>
              </p:cNvPr>
              <p:cNvSpPr>
                <a:spLocks/>
              </p:cNvSpPr>
              <p:nvPr/>
            </p:nvSpPr>
            <p:spPr bwMode="auto">
              <a:xfrm>
                <a:off x="10563225" y="3783013"/>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4" name="Freeform 547">
                <a:extLst>
                  <a:ext uri="{FF2B5EF4-FFF2-40B4-BE49-F238E27FC236}">
                    <a16:creationId xmlns:a16="http://schemas.microsoft.com/office/drawing/2014/main" id="{CB6B9B61-5DF6-43FF-B5C3-39E3ABDB9EBF}"/>
                  </a:ext>
                </a:extLst>
              </p:cNvPr>
              <p:cNvSpPr>
                <a:spLocks/>
              </p:cNvSpPr>
              <p:nvPr/>
            </p:nvSpPr>
            <p:spPr bwMode="auto">
              <a:xfrm>
                <a:off x="10587038" y="4038601"/>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5" name="Freeform 548">
                <a:extLst>
                  <a:ext uri="{FF2B5EF4-FFF2-40B4-BE49-F238E27FC236}">
                    <a16:creationId xmlns:a16="http://schemas.microsoft.com/office/drawing/2014/main" id="{8092F4E6-C8B1-42CC-9C7B-653DFBA9C58A}"/>
                  </a:ext>
                </a:extLst>
              </p:cNvPr>
              <p:cNvSpPr>
                <a:spLocks/>
              </p:cNvSpPr>
              <p:nvPr/>
            </p:nvSpPr>
            <p:spPr bwMode="auto">
              <a:xfrm>
                <a:off x="10587038" y="3883026"/>
                <a:ext cx="50800" cy="52388"/>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6" name="Freeform 549">
                <a:extLst>
                  <a:ext uri="{FF2B5EF4-FFF2-40B4-BE49-F238E27FC236}">
                    <a16:creationId xmlns:a16="http://schemas.microsoft.com/office/drawing/2014/main" id="{0736A6C7-1DA3-4F47-852D-963235C9102C}"/>
                  </a:ext>
                </a:extLst>
              </p:cNvPr>
              <p:cNvSpPr>
                <a:spLocks/>
              </p:cNvSpPr>
              <p:nvPr/>
            </p:nvSpPr>
            <p:spPr bwMode="auto">
              <a:xfrm>
                <a:off x="10641013" y="3921126"/>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7" name="Freeform 550">
                <a:extLst>
                  <a:ext uri="{FF2B5EF4-FFF2-40B4-BE49-F238E27FC236}">
                    <a16:creationId xmlns:a16="http://schemas.microsoft.com/office/drawing/2014/main" id="{C0284558-D45A-431B-A9E5-C5B6513B1F50}"/>
                  </a:ext>
                </a:extLst>
              </p:cNvPr>
              <p:cNvSpPr>
                <a:spLocks/>
              </p:cNvSpPr>
              <p:nvPr/>
            </p:nvSpPr>
            <p:spPr bwMode="auto">
              <a:xfrm>
                <a:off x="10614025" y="4032251"/>
                <a:ext cx="49212"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8" name="Freeform 551">
                <a:extLst>
                  <a:ext uri="{FF2B5EF4-FFF2-40B4-BE49-F238E27FC236}">
                    <a16:creationId xmlns:a16="http://schemas.microsoft.com/office/drawing/2014/main" id="{5F130949-5B28-43AB-A32D-14F07DFF83C0}"/>
                  </a:ext>
                </a:extLst>
              </p:cNvPr>
              <p:cNvSpPr>
                <a:spLocks/>
              </p:cNvSpPr>
              <p:nvPr/>
            </p:nvSpPr>
            <p:spPr bwMode="auto">
              <a:xfrm>
                <a:off x="10563225" y="3916363"/>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79" name="Freeform 552">
                <a:extLst>
                  <a:ext uri="{FF2B5EF4-FFF2-40B4-BE49-F238E27FC236}">
                    <a16:creationId xmlns:a16="http://schemas.microsoft.com/office/drawing/2014/main" id="{6AA3472B-EF23-48B0-A6FF-095A79161432}"/>
                  </a:ext>
                </a:extLst>
              </p:cNvPr>
              <p:cNvSpPr>
                <a:spLocks/>
              </p:cNvSpPr>
              <p:nvPr/>
            </p:nvSpPr>
            <p:spPr bwMode="auto">
              <a:xfrm>
                <a:off x="10536238" y="407352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0" name="Freeform 553">
                <a:extLst>
                  <a:ext uri="{FF2B5EF4-FFF2-40B4-BE49-F238E27FC236}">
                    <a16:creationId xmlns:a16="http://schemas.microsoft.com/office/drawing/2014/main" id="{D6BEE212-C79D-417E-87C3-822C8A15473D}"/>
                  </a:ext>
                </a:extLst>
              </p:cNvPr>
              <p:cNvSpPr>
                <a:spLocks/>
              </p:cNvSpPr>
              <p:nvPr/>
            </p:nvSpPr>
            <p:spPr bwMode="auto">
              <a:xfrm>
                <a:off x="10536238" y="3902076"/>
                <a:ext cx="50800" cy="52388"/>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1" name="Freeform 554">
                <a:extLst>
                  <a:ext uri="{FF2B5EF4-FFF2-40B4-BE49-F238E27FC236}">
                    <a16:creationId xmlns:a16="http://schemas.microsoft.com/office/drawing/2014/main" id="{B2711120-E70B-4CAF-B7BC-9C10AB741AD8}"/>
                  </a:ext>
                </a:extLst>
              </p:cNvPr>
              <p:cNvSpPr>
                <a:spLocks/>
              </p:cNvSpPr>
              <p:nvPr/>
            </p:nvSpPr>
            <p:spPr bwMode="auto">
              <a:xfrm>
                <a:off x="10614025" y="398145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2" name="Freeform 555">
                <a:extLst>
                  <a:ext uri="{FF2B5EF4-FFF2-40B4-BE49-F238E27FC236}">
                    <a16:creationId xmlns:a16="http://schemas.microsoft.com/office/drawing/2014/main" id="{99B0355A-F581-474C-A75A-790A24940E40}"/>
                  </a:ext>
                </a:extLst>
              </p:cNvPr>
              <p:cNvSpPr>
                <a:spLocks/>
              </p:cNvSpPr>
              <p:nvPr/>
            </p:nvSpPr>
            <p:spPr bwMode="auto">
              <a:xfrm>
                <a:off x="10563225" y="3702051"/>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3" name="Freeform 556">
                <a:extLst>
                  <a:ext uri="{FF2B5EF4-FFF2-40B4-BE49-F238E27FC236}">
                    <a16:creationId xmlns:a16="http://schemas.microsoft.com/office/drawing/2014/main" id="{4782FF03-B81F-430B-97B3-8AEFE175BFD4}"/>
                  </a:ext>
                </a:extLst>
              </p:cNvPr>
              <p:cNvSpPr>
                <a:spLocks/>
              </p:cNvSpPr>
              <p:nvPr/>
            </p:nvSpPr>
            <p:spPr bwMode="auto">
              <a:xfrm>
                <a:off x="10587038" y="3984626"/>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4" name="Freeform 557">
                <a:extLst>
                  <a:ext uri="{FF2B5EF4-FFF2-40B4-BE49-F238E27FC236}">
                    <a16:creationId xmlns:a16="http://schemas.microsoft.com/office/drawing/2014/main" id="{9319C202-97BB-4485-9CE1-9B9983A76330}"/>
                  </a:ext>
                </a:extLst>
              </p:cNvPr>
              <p:cNvSpPr>
                <a:spLocks/>
              </p:cNvSpPr>
              <p:nvPr/>
            </p:nvSpPr>
            <p:spPr bwMode="auto">
              <a:xfrm>
                <a:off x="10587038" y="3935413"/>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5" name="Freeform 558">
                <a:extLst>
                  <a:ext uri="{FF2B5EF4-FFF2-40B4-BE49-F238E27FC236}">
                    <a16:creationId xmlns:a16="http://schemas.microsoft.com/office/drawing/2014/main" id="{034701F2-1A3C-416D-9DC3-B3F4BD105603}"/>
                  </a:ext>
                </a:extLst>
              </p:cNvPr>
              <p:cNvSpPr>
                <a:spLocks/>
              </p:cNvSpPr>
              <p:nvPr/>
            </p:nvSpPr>
            <p:spPr bwMode="auto">
              <a:xfrm>
                <a:off x="10641013" y="397192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6" name="Freeform 559">
                <a:extLst>
                  <a:ext uri="{FF2B5EF4-FFF2-40B4-BE49-F238E27FC236}">
                    <a16:creationId xmlns:a16="http://schemas.microsoft.com/office/drawing/2014/main" id="{A2648086-A747-41CD-B273-A16926472208}"/>
                  </a:ext>
                </a:extLst>
              </p:cNvPr>
              <p:cNvSpPr>
                <a:spLocks/>
              </p:cNvSpPr>
              <p:nvPr/>
            </p:nvSpPr>
            <p:spPr bwMode="auto">
              <a:xfrm>
                <a:off x="10563225" y="3963988"/>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7" name="Freeform 560">
                <a:extLst>
                  <a:ext uri="{FF2B5EF4-FFF2-40B4-BE49-F238E27FC236}">
                    <a16:creationId xmlns:a16="http://schemas.microsoft.com/office/drawing/2014/main" id="{0DF928FB-E1E0-4368-B599-58EAE6BD78AC}"/>
                  </a:ext>
                </a:extLst>
              </p:cNvPr>
              <p:cNvSpPr>
                <a:spLocks/>
              </p:cNvSpPr>
              <p:nvPr/>
            </p:nvSpPr>
            <p:spPr bwMode="auto">
              <a:xfrm>
                <a:off x="11074400" y="3925888"/>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8" name="Freeform 561">
                <a:extLst>
                  <a:ext uri="{FF2B5EF4-FFF2-40B4-BE49-F238E27FC236}">
                    <a16:creationId xmlns:a16="http://schemas.microsoft.com/office/drawing/2014/main" id="{E90705B8-8465-459B-A17D-4EDE21D4DE99}"/>
                  </a:ext>
                </a:extLst>
              </p:cNvPr>
              <p:cNvSpPr>
                <a:spLocks/>
              </p:cNvSpPr>
              <p:nvPr/>
            </p:nvSpPr>
            <p:spPr bwMode="auto">
              <a:xfrm>
                <a:off x="11099800" y="3509963"/>
                <a:ext cx="49212"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9" name="Freeform 562">
                <a:extLst>
                  <a:ext uri="{FF2B5EF4-FFF2-40B4-BE49-F238E27FC236}">
                    <a16:creationId xmlns:a16="http://schemas.microsoft.com/office/drawing/2014/main" id="{04F4766A-1B5E-426D-A710-53956CD779F6}"/>
                  </a:ext>
                </a:extLst>
              </p:cNvPr>
              <p:cNvSpPr>
                <a:spLocks/>
              </p:cNvSpPr>
              <p:nvPr/>
            </p:nvSpPr>
            <p:spPr bwMode="auto">
              <a:xfrm>
                <a:off x="11099800" y="370522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8"/>
                      <a:pt x="34" y="35"/>
                    </a:cubicBezTo>
                    <a:cubicBezTo>
                      <a:pt x="27" y="42"/>
                      <a:pt x="15" y="42"/>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0" name="Freeform 563">
                <a:extLst>
                  <a:ext uri="{FF2B5EF4-FFF2-40B4-BE49-F238E27FC236}">
                    <a16:creationId xmlns:a16="http://schemas.microsoft.com/office/drawing/2014/main" id="{9BEDA072-96CD-43A2-9030-BAF6853BFCC0}"/>
                  </a:ext>
                </a:extLst>
              </p:cNvPr>
              <p:cNvSpPr>
                <a:spLocks/>
              </p:cNvSpPr>
              <p:nvPr/>
            </p:nvSpPr>
            <p:spPr bwMode="auto">
              <a:xfrm>
                <a:off x="11099800" y="39497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1" name="Freeform 564">
                <a:extLst>
                  <a:ext uri="{FF2B5EF4-FFF2-40B4-BE49-F238E27FC236}">
                    <a16:creationId xmlns:a16="http://schemas.microsoft.com/office/drawing/2014/main" id="{2085D6F4-1EFB-4561-86B0-C859455C5AD6}"/>
                  </a:ext>
                </a:extLst>
              </p:cNvPr>
              <p:cNvSpPr>
                <a:spLocks/>
              </p:cNvSpPr>
              <p:nvPr/>
            </p:nvSpPr>
            <p:spPr bwMode="auto">
              <a:xfrm>
                <a:off x="11087100" y="392112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2" name="Freeform 565">
                <a:extLst>
                  <a:ext uri="{FF2B5EF4-FFF2-40B4-BE49-F238E27FC236}">
                    <a16:creationId xmlns:a16="http://schemas.microsoft.com/office/drawing/2014/main" id="{E4BA67C9-11F5-47FF-B984-93158792F9A3}"/>
                  </a:ext>
                </a:extLst>
              </p:cNvPr>
              <p:cNvSpPr>
                <a:spLocks/>
              </p:cNvSpPr>
              <p:nvPr/>
            </p:nvSpPr>
            <p:spPr bwMode="auto">
              <a:xfrm>
                <a:off x="11137900" y="40163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3" name="Freeform 566">
                <a:extLst>
                  <a:ext uri="{FF2B5EF4-FFF2-40B4-BE49-F238E27FC236}">
                    <a16:creationId xmlns:a16="http://schemas.microsoft.com/office/drawing/2014/main" id="{3DA5D1EC-AAD4-49BB-9879-68A07FBEEDCA}"/>
                  </a:ext>
                </a:extLst>
              </p:cNvPr>
              <p:cNvSpPr>
                <a:spLocks/>
              </p:cNvSpPr>
              <p:nvPr/>
            </p:nvSpPr>
            <p:spPr bwMode="auto">
              <a:xfrm>
                <a:off x="11087100" y="4040188"/>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4" name="Freeform 567">
                <a:extLst>
                  <a:ext uri="{FF2B5EF4-FFF2-40B4-BE49-F238E27FC236}">
                    <a16:creationId xmlns:a16="http://schemas.microsoft.com/office/drawing/2014/main" id="{29A9023D-5E85-4FA7-A7BA-31B21774A30B}"/>
                  </a:ext>
                </a:extLst>
              </p:cNvPr>
              <p:cNvSpPr>
                <a:spLocks/>
              </p:cNvSpPr>
              <p:nvPr/>
            </p:nvSpPr>
            <p:spPr bwMode="auto">
              <a:xfrm>
                <a:off x="11091863" y="4067176"/>
                <a:ext cx="50800"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4" y="42"/>
                      <a:pt x="7" y="34"/>
                    </a:cubicBezTo>
                    <a:cubicBezTo>
                      <a:pt x="0" y="27"/>
                      <a:pt x="0" y="15"/>
                      <a:pt x="7" y="7"/>
                    </a:cubicBezTo>
                    <a:cubicBezTo>
                      <a:pt x="14"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5" name="Freeform 568">
                <a:extLst>
                  <a:ext uri="{FF2B5EF4-FFF2-40B4-BE49-F238E27FC236}">
                    <a16:creationId xmlns:a16="http://schemas.microsoft.com/office/drawing/2014/main" id="{35B58E70-8446-4C8F-99EB-64238DDAE497}"/>
                  </a:ext>
                </a:extLst>
              </p:cNvPr>
              <p:cNvSpPr>
                <a:spLocks/>
              </p:cNvSpPr>
              <p:nvPr/>
            </p:nvSpPr>
            <p:spPr bwMode="auto">
              <a:xfrm>
                <a:off x="11061700" y="4035426"/>
                <a:ext cx="49212" cy="49213"/>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7" y="34"/>
                    </a:cubicBezTo>
                    <a:cubicBezTo>
                      <a:pt x="0" y="27"/>
                      <a:pt x="0" y="15"/>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6" name="Freeform 569">
                <a:extLst>
                  <a:ext uri="{FF2B5EF4-FFF2-40B4-BE49-F238E27FC236}">
                    <a16:creationId xmlns:a16="http://schemas.microsoft.com/office/drawing/2014/main" id="{FBEE549D-C756-478C-93EB-D561AA6F51A3}"/>
                  </a:ext>
                </a:extLst>
              </p:cNvPr>
              <p:cNvSpPr>
                <a:spLocks/>
              </p:cNvSpPr>
              <p:nvPr/>
            </p:nvSpPr>
            <p:spPr bwMode="auto">
              <a:xfrm>
                <a:off x="11074400" y="3849688"/>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7" name="Freeform 570">
                <a:extLst>
                  <a:ext uri="{FF2B5EF4-FFF2-40B4-BE49-F238E27FC236}">
                    <a16:creationId xmlns:a16="http://schemas.microsoft.com/office/drawing/2014/main" id="{2B08A3B0-7092-402A-8758-6D52ACFED1BB}"/>
                  </a:ext>
                </a:extLst>
              </p:cNvPr>
              <p:cNvSpPr>
                <a:spLocks/>
              </p:cNvSpPr>
              <p:nvPr/>
            </p:nvSpPr>
            <p:spPr bwMode="auto">
              <a:xfrm>
                <a:off x="11077575" y="4054476"/>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8" name="Freeform 571">
                <a:extLst>
                  <a:ext uri="{FF2B5EF4-FFF2-40B4-BE49-F238E27FC236}">
                    <a16:creationId xmlns:a16="http://schemas.microsoft.com/office/drawing/2014/main" id="{1C525F38-48B3-4AE4-81CA-67AD71F39B02}"/>
                  </a:ext>
                </a:extLst>
              </p:cNvPr>
              <p:cNvSpPr>
                <a:spLocks/>
              </p:cNvSpPr>
              <p:nvPr/>
            </p:nvSpPr>
            <p:spPr bwMode="auto">
              <a:xfrm>
                <a:off x="11045825" y="3956051"/>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99" name="Freeform 572">
                <a:extLst>
                  <a:ext uri="{FF2B5EF4-FFF2-40B4-BE49-F238E27FC236}">
                    <a16:creationId xmlns:a16="http://schemas.microsoft.com/office/drawing/2014/main" id="{052C240F-8267-4822-B534-33763CA39849}"/>
                  </a:ext>
                </a:extLst>
              </p:cNvPr>
              <p:cNvSpPr>
                <a:spLocks/>
              </p:cNvSpPr>
              <p:nvPr/>
            </p:nvSpPr>
            <p:spPr bwMode="auto">
              <a:xfrm>
                <a:off x="11099800" y="387667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0" name="Freeform 573">
                <a:extLst>
                  <a:ext uri="{FF2B5EF4-FFF2-40B4-BE49-F238E27FC236}">
                    <a16:creationId xmlns:a16="http://schemas.microsoft.com/office/drawing/2014/main" id="{EC803F71-8DAD-415C-8557-C3DBB1B40C49}"/>
                  </a:ext>
                </a:extLst>
              </p:cNvPr>
              <p:cNvSpPr>
                <a:spLocks/>
              </p:cNvSpPr>
              <p:nvPr/>
            </p:nvSpPr>
            <p:spPr bwMode="auto">
              <a:xfrm>
                <a:off x="11087100" y="3817938"/>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1" name="Freeform 574">
                <a:extLst>
                  <a:ext uri="{FF2B5EF4-FFF2-40B4-BE49-F238E27FC236}">
                    <a16:creationId xmlns:a16="http://schemas.microsoft.com/office/drawing/2014/main" id="{D2BE9590-528D-4740-852E-90EEA319D47C}"/>
                  </a:ext>
                </a:extLst>
              </p:cNvPr>
              <p:cNvSpPr>
                <a:spLocks/>
              </p:cNvSpPr>
              <p:nvPr/>
            </p:nvSpPr>
            <p:spPr bwMode="auto">
              <a:xfrm>
                <a:off x="11074400" y="3722688"/>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2" name="Freeform 575">
                <a:extLst>
                  <a:ext uri="{FF2B5EF4-FFF2-40B4-BE49-F238E27FC236}">
                    <a16:creationId xmlns:a16="http://schemas.microsoft.com/office/drawing/2014/main" id="{9B9875EF-E215-4349-9BF9-0EA5DB712311}"/>
                  </a:ext>
                </a:extLst>
              </p:cNvPr>
              <p:cNvSpPr>
                <a:spLocks/>
              </p:cNvSpPr>
              <p:nvPr/>
            </p:nvSpPr>
            <p:spPr bwMode="auto">
              <a:xfrm>
                <a:off x="11099800" y="3621088"/>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3" name="Freeform 576">
                <a:extLst>
                  <a:ext uri="{FF2B5EF4-FFF2-40B4-BE49-F238E27FC236}">
                    <a16:creationId xmlns:a16="http://schemas.microsoft.com/office/drawing/2014/main" id="{B1DCBF3C-B195-4DB6-9FD7-8C5263C311D4}"/>
                  </a:ext>
                </a:extLst>
              </p:cNvPr>
              <p:cNvSpPr>
                <a:spLocks/>
              </p:cNvSpPr>
              <p:nvPr/>
            </p:nvSpPr>
            <p:spPr bwMode="auto">
              <a:xfrm>
                <a:off x="11131550" y="4064001"/>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4" name="Freeform 577">
                <a:extLst>
                  <a:ext uri="{FF2B5EF4-FFF2-40B4-BE49-F238E27FC236}">
                    <a16:creationId xmlns:a16="http://schemas.microsoft.com/office/drawing/2014/main" id="{497F3A7D-B306-48ED-8864-77CA03194556}"/>
                  </a:ext>
                </a:extLst>
              </p:cNvPr>
              <p:cNvSpPr>
                <a:spLocks/>
              </p:cNvSpPr>
              <p:nvPr/>
            </p:nvSpPr>
            <p:spPr bwMode="auto">
              <a:xfrm>
                <a:off x="11099800" y="3725863"/>
                <a:ext cx="49212" cy="50800"/>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5" name="Freeform 578">
                <a:extLst>
                  <a:ext uri="{FF2B5EF4-FFF2-40B4-BE49-F238E27FC236}">
                    <a16:creationId xmlns:a16="http://schemas.microsoft.com/office/drawing/2014/main" id="{76F95DD7-C0A1-432D-8B87-55D6CDB366FB}"/>
                  </a:ext>
                </a:extLst>
              </p:cNvPr>
              <p:cNvSpPr>
                <a:spLocks/>
              </p:cNvSpPr>
              <p:nvPr/>
            </p:nvSpPr>
            <p:spPr bwMode="auto">
              <a:xfrm>
                <a:off x="11112500" y="3751263"/>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6" name="Freeform 579">
                <a:extLst>
                  <a:ext uri="{FF2B5EF4-FFF2-40B4-BE49-F238E27FC236}">
                    <a16:creationId xmlns:a16="http://schemas.microsoft.com/office/drawing/2014/main" id="{940DD9E4-FFE3-4056-BE76-557215177135}"/>
                  </a:ext>
                </a:extLst>
              </p:cNvPr>
              <p:cNvSpPr>
                <a:spLocks/>
              </p:cNvSpPr>
              <p:nvPr/>
            </p:nvSpPr>
            <p:spPr bwMode="auto">
              <a:xfrm>
                <a:off x="11087100" y="374332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7" name="Freeform 580">
                <a:extLst>
                  <a:ext uri="{FF2B5EF4-FFF2-40B4-BE49-F238E27FC236}">
                    <a16:creationId xmlns:a16="http://schemas.microsoft.com/office/drawing/2014/main" id="{6154F221-F0D4-4593-8BCD-F58DF85DD592}"/>
                  </a:ext>
                </a:extLst>
              </p:cNvPr>
              <p:cNvSpPr>
                <a:spLocks/>
              </p:cNvSpPr>
              <p:nvPr/>
            </p:nvSpPr>
            <p:spPr bwMode="auto">
              <a:xfrm>
                <a:off x="11099800" y="3835401"/>
                <a:ext cx="49212"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8" name="Freeform 581">
                <a:extLst>
                  <a:ext uri="{FF2B5EF4-FFF2-40B4-BE49-F238E27FC236}">
                    <a16:creationId xmlns:a16="http://schemas.microsoft.com/office/drawing/2014/main" id="{DEF5578E-352A-4A82-8BD9-3AA6F3C21E07}"/>
                  </a:ext>
                </a:extLst>
              </p:cNvPr>
              <p:cNvSpPr>
                <a:spLocks/>
              </p:cNvSpPr>
              <p:nvPr/>
            </p:nvSpPr>
            <p:spPr bwMode="auto">
              <a:xfrm>
                <a:off x="11118850" y="408622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09" name="Freeform 582">
                <a:extLst>
                  <a:ext uri="{FF2B5EF4-FFF2-40B4-BE49-F238E27FC236}">
                    <a16:creationId xmlns:a16="http://schemas.microsoft.com/office/drawing/2014/main" id="{ED153CDD-C43A-4AFC-BEDB-A44AD8688F19}"/>
                  </a:ext>
                </a:extLst>
              </p:cNvPr>
              <p:cNvSpPr>
                <a:spLocks/>
              </p:cNvSpPr>
              <p:nvPr/>
            </p:nvSpPr>
            <p:spPr bwMode="auto">
              <a:xfrm>
                <a:off x="11110913" y="3981451"/>
                <a:ext cx="50800" cy="49213"/>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0" name="Freeform 583">
                <a:extLst>
                  <a:ext uri="{FF2B5EF4-FFF2-40B4-BE49-F238E27FC236}">
                    <a16:creationId xmlns:a16="http://schemas.microsoft.com/office/drawing/2014/main" id="{0E4644A8-6B3C-4A4F-819F-F2754E4EA913}"/>
                  </a:ext>
                </a:extLst>
              </p:cNvPr>
              <p:cNvSpPr>
                <a:spLocks/>
              </p:cNvSpPr>
              <p:nvPr/>
            </p:nvSpPr>
            <p:spPr bwMode="auto">
              <a:xfrm>
                <a:off x="11106150" y="3649663"/>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1" name="Freeform 584">
                <a:extLst>
                  <a:ext uri="{FF2B5EF4-FFF2-40B4-BE49-F238E27FC236}">
                    <a16:creationId xmlns:a16="http://schemas.microsoft.com/office/drawing/2014/main" id="{A7BEB537-081E-4A69-8A7B-DBD1D2A7A0B4}"/>
                  </a:ext>
                </a:extLst>
              </p:cNvPr>
              <p:cNvSpPr>
                <a:spLocks/>
              </p:cNvSpPr>
              <p:nvPr/>
            </p:nvSpPr>
            <p:spPr bwMode="auto">
              <a:xfrm>
                <a:off x="11093450" y="3636963"/>
                <a:ext cx="49212" cy="50800"/>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2" name="Freeform 585">
                <a:extLst>
                  <a:ext uri="{FF2B5EF4-FFF2-40B4-BE49-F238E27FC236}">
                    <a16:creationId xmlns:a16="http://schemas.microsoft.com/office/drawing/2014/main" id="{A22DFAF5-913A-4172-8FBE-EFFD4C197A72}"/>
                  </a:ext>
                </a:extLst>
              </p:cNvPr>
              <p:cNvSpPr>
                <a:spLocks/>
              </p:cNvSpPr>
              <p:nvPr/>
            </p:nvSpPr>
            <p:spPr bwMode="auto">
              <a:xfrm>
                <a:off x="11125200" y="3878263"/>
                <a:ext cx="50800"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3" name="Freeform 586">
                <a:extLst>
                  <a:ext uri="{FF2B5EF4-FFF2-40B4-BE49-F238E27FC236}">
                    <a16:creationId xmlns:a16="http://schemas.microsoft.com/office/drawing/2014/main" id="{001CE932-994E-4213-95E3-4233247C7A94}"/>
                  </a:ext>
                </a:extLst>
              </p:cNvPr>
              <p:cNvSpPr>
                <a:spLocks/>
              </p:cNvSpPr>
              <p:nvPr/>
            </p:nvSpPr>
            <p:spPr bwMode="auto">
              <a:xfrm>
                <a:off x="11112500" y="39401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4" name="Freeform 587">
                <a:extLst>
                  <a:ext uri="{FF2B5EF4-FFF2-40B4-BE49-F238E27FC236}">
                    <a16:creationId xmlns:a16="http://schemas.microsoft.com/office/drawing/2014/main" id="{D8D147DA-24F1-439B-A00A-F20AC49C2B06}"/>
                  </a:ext>
                </a:extLst>
              </p:cNvPr>
              <p:cNvSpPr>
                <a:spLocks/>
              </p:cNvSpPr>
              <p:nvPr/>
            </p:nvSpPr>
            <p:spPr bwMode="auto">
              <a:xfrm>
                <a:off x="11087100" y="3803651"/>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8"/>
                      <a:pt x="35" y="35"/>
                    </a:cubicBezTo>
                    <a:cubicBezTo>
                      <a:pt x="27" y="42"/>
                      <a:pt x="15" y="42"/>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5" name="Freeform 588">
                <a:extLst>
                  <a:ext uri="{FF2B5EF4-FFF2-40B4-BE49-F238E27FC236}">
                    <a16:creationId xmlns:a16="http://schemas.microsoft.com/office/drawing/2014/main" id="{0562C015-E089-4A45-A218-B739F92FEE52}"/>
                  </a:ext>
                </a:extLst>
              </p:cNvPr>
              <p:cNvSpPr>
                <a:spLocks/>
              </p:cNvSpPr>
              <p:nvPr/>
            </p:nvSpPr>
            <p:spPr bwMode="auto">
              <a:xfrm>
                <a:off x="11125200" y="3729038"/>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6" name="Freeform 589">
                <a:extLst>
                  <a:ext uri="{FF2B5EF4-FFF2-40B4-BE49-F238E27FC236}">
                    <a16:creationId xmlns:a16="http://schemas.microsoft.com/office/drawing/2014/main" id="{1EDF7B57-121F-44DB-BD0F-6D3B1D4FACEA}"/>
                  </a:ext>
                </a:extLst>
              </p:cNvPr>
              <p:cNvSpPr>
                <a:spLocks/>
              </p:cNvSpPr>
              <p:nvPr/>
            </p:nvSpPr>
            <p:spPr bwMode="auto">
              <a:xfrm>
                <a:off x="11112500" y="4000501"/>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7" name="Freeform 590">
                <a:extLst>
                  <a:ext uri="{FF2B5EF4-FFF2-40B4-BE49-F238E27FC236}">
                    <a16:creationId xmlns:a16="http://schemas.microsoft.com/office/drawing/2014/main" id="{298A8262-D599-4DAD-9AAE-FD06A75A863B}"/>
                  </a:ext>
                </a:extLst>
              </p:cNvPr>
              <p:cNvSpPr>
                <a:spLocks/>
              </p:cNvSpPr>
              <p:nvPr/>
            </p:nvSpPr>
            <p:spPr bwMode="auto">
              <a:xfrm>
                <a:off x="11125200" y="402907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8" name="Freeform 591">
                <a:extLst>
                  <a:ext uri="{FF2B5EF4-FFF2-40B4-BE49-F238E27FC236}">
                    <a16:creationId xmlns:a16="http://schemas.microsoft.com/office/drawing/2014/main" id="{07DA3CB8-8918-4F2C-A0EA-36DA65757B44}"/>
                  </a:ext>
                </a:extLst>
              </p:cNvPr>
              <p:cNvSpPr>
                <a:spLocks/>
              </p:cNvSpPr>
              <p:nvPr/>
            </p:nvSpPr>
            <p:spPr bwMode="auto">
              <a:xfrm>
                <a:off x="11087100" y="39751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19" name="Freeform 592">
                <a:extLst>
                  <a:ext uri="{FF2B5EF4-FFF2-40B4-BE49-F238E27FC236}">
                    <a16:creationId xmlns:a16="http://schemas.microsoft.com/office/drawing/2014/main" id="{79E869F7-2742-4638-B74F-1D68B4E2B967}"/>
                  </a:ext>
                </a:extLst>
              </p:cNvPr>
              <p:cNvSpPr>
                <a:spLocks/>
              </p:cNvSpPr>
              <p:nvPr/>
            </p:nvSpPr>
            <p:spPr bwMode="auto">
              <a:xfrm>
                <a:off x="11099800" y="400367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0" name="Freeform 593">
                <a:extLst>
                  <a:ext uri="{FF2B5EF4-FFF2-40B4-BE49-F238E27FC236}">
                    <a16:creationId xmlns:a16="http://schemas.microsoft.com/office/drawing/2014/main" id="{3186F974-CFAA-405B-A021-C4471C591F49}"/>
                  </a:ext>
                </a:extLst>
              </p:cNvPr>
              <p:cNvSpPr>
                <a:spLocks/>
              </p:cNvSpPr>
              <p:nvPr/>
            </p:nvSpPr>
            <p:spPr bwMode="auto">
              <a:xfrm>
                <a:off x="11163300" y="3978276"/>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1" name="Freeform 594">
                <a:extLst>
                  <a:ext uri="{FF2B5EF4-FFF2-40B4-BE49-F238E27FC236}">
                    <a16:creationId xmlns:a16="http://schemas.microsoft.com/office/drawing/2014/main" id="{6D5DCC3F-E40D-4894-8294-07837CECA89D}"/>
                  </a:ext>
                </a:extLst>
              </p:cNvPr>
              <p:cNvSpPr>
                <a:spLocks/>
              </p:cNvSpPr>
              <p:nvPr/>
            </p:nvSpPr>
            <p:spPr bwMode="auto">
              <a:xfrm>
                <a:off x="11150600" y="3963988"/>
                <a:ext cx="49212" cy="50800"/>
              </a:xfrm>
              <a:custGeom>
                <a:avLst/>
                <a:gdLst>
                  <a:gd name="T0" fmla="*/ 35 w 42"/>
                  <a:gd name="T1" fmla="*/ 7 h 42"/>
                  <a:gd name="T2" fmla="*/ 35 w 42"/>
                  <a:gd name="T3" fmla="*/ 7 h 42"/>
                  <a:gd name="T4" fmla="*/ 35 w 42"/>
                  <a:gd name="T5" fmla="*/ 34 h 42"/>
                  <a:gd name="T6" fmla="*/ 7 w 42"/>
                  <a:gd name="T7" fmla="*/ 34 h 42"/>
                  <a:gd name="T8" fmla="*/ 7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7" y="34"/>
                    </a:cubicBezTo>
                    <a:cubicBezTo>
                      <a:pt x="0" y="27"/>
                      <a:pt x="0" y="14"/>
                      <a:pt x="7"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2" name="Freeform 595">
                <a:extLst>
                  <a:ext uri="{FF2B5EF4-FFF2-40B4-BE49-F238E27FC236}">
                    <a16:creationId xmlns:a16="http://schemas.microsoft.com/office/drawing/2014/main" id="{AB5D3C20-D5CF-4B5A-A8F7-6598EAB44DE8}"/>
                  </a:ext>
                </a:extLst>
              </p:cNvPr>
              <p:cNvSpPr>
                <a:spLocks/>
              </p:cNvSpPr>
              <p:nvPr/>
            </p:nvSpPr>
            <p:spPr bwMode="auto">
              <a:xfrm>
                <a:off x="11074400" y="3865563"/>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3" name="Freeform 596">
                <a:extLst>
                  <a:ext uri="{FF2B5EF4-FFF2-40B4-BE49-F238E27FC236}">
                    <a16:creationId xmlns:a16="http://schemas.microsoft.com/office/drawing/2014/main" id="{715F2AAF-E2AD-464F-BF32-3267F0C17D1C}"/>
                  </a:ext>
                </a:extLst>
              </p:cNvPr>
              <p:cNvSpPr>
                <a:spLocks/>
              </p:cNvSpPr>
              <p:nvPr/>
            </p:nvSpPr>
            <p:spPr bwMode="auto">
              <a:xfrm>
                <a:off x="11112500" y="3857626"/>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4" name="Freeform 597">
                <a:extLst>
                  <a:ext uri="{FF2B5EF4-FFF2-40B4-BE49-F238E27FC236}">
                    <a16:creationId xmlns:a16="http://schemas.microsoft.com/office/drawing/2014/main" id="{ABBF654C-67DC-4906-8B0F-C126BA2942C5}"/>
                  </a:ext>
                </a:extLst>
              </p:cNvPr>
              <p:cNvSpPr>
                <a:spLocks/>
              </p:cNvSpPr>
              <p:nvPr/>
            </p:nvSpPr>
            <p:spPr bwMode="auto">
              <a:xfrm>
                <a:off x="11099800" y="394017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5" name="Freeform 598">
                <a:extLst>
                  <a:ext uri="{FF2B5EF4-FFF2-40B4-BE49-F238E27FC236}">
                    <a16:creationId xmlns:a16="http://schemas.microsoft.com/office/drawing/2014/main" id="{968311B5-D048-4770-86D3-EABD7527AA99}"/>
                  </a:ext>
                </a:extLst>
              </p:cNvPr>
              <p:cNvSpPr>
                <a:spLocks/>
              </p:cNvSpPr>
              <p:nvPr/>
            </p:nvSpPr>
            <p:spPr bwMode="auto">
              <a:xfrm>
                <a:off x="11072813" y="4013201"/>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6" name="Freeform 599">
                <a:extLst>
                  <a:ext uri="{FF2B5EF4-FFF2-40B4-BE49-F238E27FC236}">
                    <a16:creationId xmlns:a16="http://schemas.microsoft.com/office/drawing/2014/main" id="{7F928CBB-9732-4146-B457-275E5D085BB1}"/>
                  </a:ext>
                </a:extLst>
              </p:cNvPr>
              <p:cNvSpPr>
                <a:spLocks/>
              </p:cNvSpPr>
              <p:nvPr/>
            </p:nvSpPr>
            <p:spPr bwMode="auto">
              <a:xfrm>
                <a:off x="11112500" y="3806826"/>
                <a:ext cx="49212"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7" name="Freeform 600">
                <a:extLst>
                  <a:ext uri="{FF2B5EF4-FFF2-40B4-BE49-F238E27FC236}">
                    <a16:creationId xmlns:a16="http://schemas.microsoft.com/office/drawing/2014/main" id="{E3DBF8DC-C33A-417B-AC3A-0B3473CE9713}"/>
                  </a:ext>
                </a:extLst>
              </p:cNvPr>
              <p:cNvSpPr>
                <a:spLocks/>
              </p:cNvSpPr>
              <p:nvPr/>
            </p:nvSpPr>
            <p:spPr bwMode="auto">
              <a:xfrm>
                <a:off x="11099800" y="3802063"/>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8" name="Freeform 601">
                <a:extLst>
                  <a:ext uri="{FF2B5EF4-FFF2-40B4-BE49-F238E27FC236}">
                    <a16:creationId xmlns:a16="http://schemas.microsoft.com/office/drawing/2014/main" id="{FC8FA4BE-7DAA-40BA-9F7B-CF53E2B4515A}"/>
                  </a:ext>
                </a:extLst>
              </p:cNvPr>
              <p:cNvSpPr>
                <a:spLocks/>
              </p:cNvSpPr>
              <p:nvPr/>
            </p:nvSpPr>
            <p:spPr bwMode="auto">
              <a:xfrm>
                <a:off x="11123613" y="3954463"/>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29" name="Freeform 602">
                <a:extLst>
                  <a:ext uri="{FF2B5EF4-FFF2-40B4-BE49-F238E27FC236}">
                    <a16:creationId xmlns:a16="http://schemas.microsoft.com/office/drawing/2014/main" id="{8DB6A27F-AEDA-4D7F-B5C7-5FDFB0E1D476}"/>
                  </a:ext>
                </a:extLst>
              </p:cNvPr>
              <p:cNvSpPr>
                <a:spLocks/>
              </p:cNvSpPr>
              <p:nvPr/>
            </p:nvSpPr>
            <p:spPr bwMode="auto">
              <a:xfrm>
                <a:off x="11068050" y="4079876"/>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0" name="Freeform 603">
                <a:extLst>
                  <a:ext uri="{FF2B5EF4-FFF2-40B4-BE49-F238E27FC236}">
                    <a16:creationId xmlns:a16="http://schemas.microsoft.com/office/drawing/2014/main" id="{93112D90-ECEF-4C12-B987-34438243D3E2}"/>
                  </a:ext>
                </a:extLst>
              </p:cNvPr>
              <p:cNvSpPr>
                <a:spLocks/>
              </p:cNvSpPr>
              <p:nvPr/>
            </p:nvSpPr>
            <p:spPr bwMode="auto">
              <a:xfrm>
                <a:off x="11034713" y="3962401"/>
                <a:ext cx="50800"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1" name="Freeform 604">
                <a:extLst>
                  <a:ext uri="{FF2B5EF4-FFF2-40B4-BE49-F238E27FC236}">
                    <a16:creationId xmlns:a16="http://schemas.microsoft.com/office/drawing/2014/main" id="{644290A2-343B-4869-B86B-B71ACBA80E74}"/>
                  </a:ext>
                </a:extLst>
              </p:cNvPr>
              <p:cNvSpPr>
                <a:spLocks/>
              </p:cNvSpPr>
              <p:nvPr/>
            </p:nvSpPr>
            <p:spPr bwMode="auto">
              <a:xfrm>
                <a:off x="11137900" y="39909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2" name="Freeform 605">
                <a:extLst>
                  <a:ext uri="{FF2B5EF4-FFF2-40B4-BE49-F238E27FC236}">
                    <a16:creationId xmlns:a16="http://schemas.microsoft.com/office/drawing/2014/main" id="{B6806E8F-04EC-48A2-B5C2-4E8CB20AEB23}"/>
                  </a:ext>
                </a:extLst>
              </p:cNvPr>
              <p:cNvSpPr>
                <a:spLocks/>
              </p:cNvSpPr>
              <p:nvPr/>
            </p:nvSpPr>
            <p:spPr bwMode="auto">
              <a:xfrm>
                <a:off x="11058525" y="3949701"/>
                <a:ext cx="50800"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3" name="Freeform 606">
                <a:extLst>
                  <a:ext uri="{FF2B5EF4-FFF2-40B4-BE49-F238E27FC236}">
                    <a16:creationId xmlns:a16="http://schemas.microsoft.com/office/drawing/2014/main" id="{1D5A9611-074F-49EC-91FC-B3D185F5D0BB}"/>
                  </a:ext>
                </a:extLst>
              </p:cNvPr>
              <p:cNvSpPr>
                <a:spLocks/>
              </p:cNvSpPr>
              <p:nvPr/>
            </p:nvSpPr>
            <p:spPr bwMode="auto">
              <a:xfrm>
                <a:off x="11087100" y="3875088"/>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4" name="Freeform 607">
                <a:extLst>
                  <a:ext uri="{FF2B5EF4-FFF2-40B4-BE49-F238E27FC236}">
                    <a16:creationId xmlns:a16="http://schemas.microsoft.com/office/drawing/2014/main" id="{683B1B70-7D70-4F3D-A435-D05ACAF74E6F}"/>
                  </a:ext>
                </a:extLst>
              </p:cNvPr>
              <p:cNvSpPr>
                <a:spLocks/>
              </p:cNvSpPr>
              <p:nvPr/>
            </p:nvSpPr>
            <p:spPr bwMode="auto">
              <a:xfrm>
                <a:off x="11112500" y="3897313"/>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5" name="Freeform 608">
                <a:extLst>
                  <a:ext uri="{FF2B5EF4-FFF2-40B4-BE49-F238E27FC236}">
                    <a16:creationId xmlns:a16="http://schemas.microsoft.com/office/drawing/2014/main" id="{C840F511-B3DC-47F5-8DA3-FA0182D18C02}"/>
                  </a:ext>
                </a:extLst>
              </p:cNvPr>
              <p:cNvSpPr>
                <a:spLocks/>
              </p:cNvSpPr>
              <p:nvPr/>
            </p:nvSpPr>
            <p:spPr bwMode="auto">
              <a:xfrm>
                <a:off x="11125200" y="3825876"/>
                <a:ext cx="50800"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6" name="Freeform 609">
                <a:extLst>
                  <a:ext uri="{FF2B5EF4-FFF2-40B4-BE49-F238E27FC236}">
                    <a16:creationId xmlns:a16="http://schemas.microsoft.com/office/drawing/2014/main" id="{5EEC42B5-253A-44B5-8122-6AE23B893324}"/>
                  </a:ext>
                </a:extLst>
              </p:cNvPr>
              <p:cNvSpPr>
                <a:spLocks/>
              </p:cNvSpPr>
              <p:nvPr/>
            </p:nvSpPr>
            <p:spPr bwMode="auto">
              <a:xfrm>
                <a:off x="11125200" y="3914776"/>
                <a:ext cx="50800"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7" name="Freeform 610">
                <a:extLst>
                  <a:ext uri="{FF2B5EF4-FFF2-40B4-BE49-F238E27FC236}">
                    <a16:creationId xmlns:a16="http://schemas.microsoft.com/office/drawing/2014/main" id="{CF3D8A4D-52F2-4F86-B45C-6E9D8C706D4B}"/>
                  </a:ext>
                </a:extLst>
              </p:cNvPr>
              <p:cNvSpPr>
                <a:spLocks/>
              </p:cNvSpPr>
              <p:nvPr/>
            </p:nvSpPr>
            <p:spPr bwMode="auto">
              <a:xfrm>
                <a:off x="11106150" y="40576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8" name="Freeform 611">
                <a:extLst>
                  <a:ext uri="{FF2B5EF4-FFF2-40B4-BE49-F238E27FC236}">
                    <a16:creationId xmlns:a16="http://schemas.microsoft.com/office/drawing/2014/main" id="{1A1AE475-C282-46F1-8A14-F7B141C019D1}"/>
                  </a:ext>
                </a:extLst>
              </p:cNvPr>
              <p:cNvSpPr>
                <a:spLocks/>
              </p:cNvSpPr>
              <p:nvPr/>
            </p:nvSpPr>
            <p:spPr bwMode="auto">
              <a:xfrm>
                <a:off x="11072813" y="3994151"/>
                <a:ext cx="50800"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39" name="Freeform 612">
                <a:extLst>
                  <a:ext uri="{FF2B5EF4-FFF2-40B4-BE49-F238E27FC236}">
                    <a16:creationId xmlns:a16="http://schemas.microsoft.com/office/drawing/2014/main" id="{C8B93500-EC60-4E17-8C59-C5C759F6B30C}"/>
                  </a:ext>
                </a:extLst>
              </p:cNvPr>
              <p:cNvSpPr>
                <a:spLocks/>
              </p:cNvSpPr>
              <p:nvPr/>
            </p:nvSpPr>
            <p:spPr bwMode="auto">
              <a:xfrm>
                <a:off x="11382375" y="40640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0" name="Freeform 613">
                <a:extLst>
                  <a:ext uri="{FF2B5EF4-FFF2-40B4-BE49-F238E27FC236}">
                    <a16:creationId xmlns:a16="http://schemas.microsoft.com/office/drawing/2014/main" id="{7852455D-3C40-4719-A62A-EB0BB46A3B3F}"/>
                  </a:ext>
                </a:extLst>
              </p:cNvPr>
              <p:cNvSpPr>
                <a:spLocks/>
              </p:cNvSpPr>
              <p:nvPr/>
            </p:nvSpPr>
            <p:spPr bwMode="auto">
              <a:xfrm>
                <a:off x="11360150" y="3725863"/>
                <a:ext cx="49212" cy="50800"/>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1" name="Freeform 614">
                <a:extLst>
                  <a:ext uri="{FF2B5EF4-FFF2-40B4-BE49-F238E27FC236}">
                    <a16:creationId xmlns:a16="http://schemas.microsoft.com/office/drawing/2014/main" id="{999B5D6D-6509-4297-AA89-68E23421FBF6}"/>
                  </a:ext>
                </a:extLst>
              </p:cNvPr>
              <p:cNvSpPr>
                <a:spLocks/>
              </p:cNvSpPr>
              <p:nvPr/>
            </p:nvSpPr>
            <p:spPr bwMode="auto">
              <a:xfrm>
                <a:off x="11401425" y="3751263"/>
                <a:ext cx="50800"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2" name="Freeform 615">
                <a:extLst>
                  <a:ext uri="{FF2B5EF4-FFF2-40B4-BE49-F238E27FC236}">
                    <a16:creationId xmlns:a16="http://schemas.microsoft.com/office/drawing/2014/main" id="{D9EB575C-10F0-4ED7-A7FA-CD7FD1B2080A}"/>
                  </a:ext>
                </a:extLst>
              </p:cNvPr>
              <p:cNvSpPr>
                <a:spLocks/>
              </p:cNvSpPr>
              <p:nvPr/>
            </p:nvSpPr>
            <p:spPr bwMode="auto">
              <a:xfrm>
                <a:off x="11337925" y="4086226"/>
                <a:ext cx="49212"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3" name="Freeform 616">
                <a:extLst>
                  <a:ext uri="{FF2B5EF4-FFF2-40B4-BE49-F238E27FC236}">
                    <a16:creationId xmlns:a16="http://schemas.microsoft.com/office/drawing/2014/main" id="{52BEFDC5-D583-4F72-A138-191E1D032972}"/>
                  </a:ext>
                </a:extLst>
              </p:cNvPr>
              <p:cNvSpPr>
                <a:spLocks/>
              </p:cNvSpPr>
              <p:nvPr/>
            </p:nvSpPr>
            <p:spPr bwMode="auto">
              <a:xfrm>
                <a:off x="11296650" y="3981451"/>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4" name="Freeform 617">
                <a:extLst>
                  <a:ext uri="{FF2B5EF4-FFF2-40B4-BE49-F238E27FC236}">
                    <a16:creationId xmlns:a16="http://schemas.microsoft.com/office/drawing/2014/main" id="{795B676A-7479-4885-98E6-121368C749C9}"/>
                  </a:ext>
                </a:extLst>
              </p:cNvPr>
              <p:cNvSpPr>
                <a:spLocks/>
              </p:cNvSpPr>
              <p:nvPr/>
            </p:nvSpPr>
            <p:spPr bwMode="auto">
              <a:xfrm>
                <a:off x="11425238" y="3878263"/>
                <a:ext cx="50800" cy="50800"/>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5" name="Freeform 618">
                <a:extLst>
                  <a:ext uri="{FF2B5EF4-FFF2-40B4-BE49-F238E27FC236}">
                    <a16:creationId xmlns:a16="http://schemas.microsoft.com/office/drawing/2014/main" id="{B1E752AA-4C78-47CA-A009-54A0256DF74B}"/>
                  </a:ext>
                </a:extLst>
              </p:cNvPr>
              <p:cNvSpPr>
                <a:spLocks/>
              </p:cNvSpPr>
              <p:nvPr/>
            </p:nvSpPr>
            <p:spPr bwMode="auto">
              <a:xfrm>
                <a:off x="11425238" y="3940176"/>
                <a:ext cx="50800" cy="50800"/>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6" name="Freeform 619">
                <a:extLst>
                  <a:ext uri="{FF2B5EF4-FFF2-40B4-BE49-F238E27FC236}">
                    <a16:creationId xmlns:a16="http://schemas.microsoft.com/office/drawing/2014/main" id="{BE98593B-CBE2-47A6-BE83-7820AB436D37}"/>
                  </a:ext>
                </a:extLst>
              </p:cNvPr>
              <p:cNvSpPr>
                <a:spLocks/>
              </p:cNvSpPr>
              <p:nvPr/>
            </p:nvSpPr>
            <p:spPr bwMode="auto">
              <a:xfrm>
                <a:off x="11337925" y="3940176"/>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7" name="Freeform 620">
                <a:extLst>
                  <a:ext uri="{FF2B5EF4-FFF2-40B4-BE49-F238E27FC236}">
                    <a16:creationId xmlns:a16="http://schemas.microsoft.com/office/drawing/2014/main" id="{7B79DAA0-0774-4885-B0CC-90033AFFCAF9}"/>
                  </a:ext>
                </a:extLst>
              </p:cNvPr>
              <p:cNvSpPr>
                <a:spLocks/>
              </p:cNvSpPr>
              <p:nvPr/>
            </p:nvSpPr>
            <p:spPr bwMode="auto">
              <a:xfrm>
                <a:off x="11382375" y="40132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8" name="Freeform 621">
                <a:extLst>
                  <a:ext uri="{FF2B5EF4-FFF2-40B4-BE49-F238E27FC236}">
                    <a16:creationId xmlns:a16="http://schemas.microsoft.com/office/drawing/2014/main" id="{2A7566E1-A2C8-4483-9AC5-9FC4A6DB10B0}"/>
                  </a:ext>
                </a:extLst>
              </p:cNvPr>
              <p:cNvSpPr>
                <a:spLocks/>
              </p:cNvSpPr>
              <p:nvPr/>
            </p:nvSpPr>
            <p:spPr bwMode="auto">
              <a:xfrm>
                <a:off x="11382375" y="380682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49" name="Freeform 622">
                <a:extLst>
                  <a:ext uri="{FF2B5EF4-FFF2-40B4-BE49-F238E27FC236}">
                    <a16:creationId xmlns:a16="http://schemas.microsoft.com/office/drawing/2014/main" id="{F8CDF8D8-A5AE-4BC3-B79A-9B82092E779A}"/>
                  </a:ext>
                </a:extLst>
              </p:cNvPr>
              <p:cNvSpPr>
                <a:spLocks/>
              </p:cNvSpPr>
              <p:nvPr/>
            </p:nvSpPr>
            <p:spPr bwMode="auto">
              <a:xfrm>
                <a:off x="11425238" y="3825876"/>
                <a:ext cx="50800" cy="49213"/>
              </a:xfrm>
              <a:custGeom>
                <a:avLst/>
                <a:gdLst>
                  <a:gd name="T0" fmla="*/ 35 w 43"/>
                  <a:gd name="T1" fmla="*/ 7 h 42"/>
                  <a:gd name="T2" fmla="*/ 35 w 43"/>
                  <a:gd name="T3" fmla="*/ 7 h 42"/>
                  <a:gd name="T4" fmla="*/ 35 w 43"/>
                  <a:gd name="T5" fmla="*/ 35 h 42"/>
                  <a:gd name="T6" fmla="*/ 8 w 43"/>
                  <a:gd name="T7" fmla="*/ 35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5"/>
                    </a:cubicBezTo>
                    <a:cubicBezTo>
                      <a:pt x="28" y="42"/>
                      <a:pt x="15" y="42"/>
                      <a:pt x="8" y="35"/>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0" name="Freeform 623">
                <a:extLst>
                  <a:ext uri="{FF2B5EF4-FFF2-40B4-BE49-F238E27FC236}">
                    <a16:creationId xmlns:a16="http://schemas.microsoft.com/office/drawing/2014/main" id="{681B18CB-4372-4B47-B576-31ADCF24A8E8}"/>
                  </a:ext>
                </a:extLst>
              </p:cNvPr>
              <p:cNvSpPr>
                <a:spLocks/>
              </p:cNvSpPr>
              <p:nvPr/>
            </p:nvSpPr>
            <p:spPr bwMode="auto">
              <a:xfrm>
                <a:off x="11382375" y="3914776"/>
                <a:ext cx="49212"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1" name="Freeform 624">
                <a:extLst>
                  <a:ext uri="{FF2B5EF4-FFF2-40B4-BE49-F238E27FC236}">
                    <a16:creationId xmlns:a16="http://schemas.microsoft.com/office/drawing/2014/main" id="{6E3DFDB0-3EA3-45B9-ADE0-FF330DC8D973}"/>
                  </a:ext>
                </a:extLst>
              </p:cNvPr>
              <p:cNvSpPr>
                <a:spLocks/>
              </p:cNvSpPr>
              <p:nvPr/>
            </p:nvSpPr>
            <p:spPr bwMode="auto">
              <a:xfrm>
                <a:off x="11317288" y="3733801"/>
                <a:ext cx="50800" cy="49213"/>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2" name="Freeform 625">
                <a:extLst>
                  <a:ext uri="{FF2B5EF4-FFF2-40B4-BE49-F238E27FC236}">
                    <a16:creationId xmlns:a16="http://schemas.microsoft.com/office/drawing/2014/main" id="{122AF238-3EEE-4B23-9C29-8CEFFC7A79B7}"/>
                  </a:ext>
                </a:extLst>
              </p:cNvPr>
              <p:cNvSpPr>
                <a:spLocks/>
              </p:cNvSpPr>
              <p:nvPr/>
            </p:nvSpPr>
            <p:spPr bwMode="auto">
              <a:xfrm>
                <a:off x="11382375" y="3959226"/>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3" name="Freeform 626">
                <a:extLst>
                  <a:ext uri="{FF2B5EF4-FFF2-40B4-BE49-F238E27FC236}">
                    <a16:creationId xmlns:a16="http://schemas.microsoft.com/office/drawing/2014/main" id="{408D50E0-7668-48BA-8A16-B1FD243802E0}"/>
                  </a:ext>
                </a:extLst>
              </p:cNvPr>
              <p:cNvSpPr>
                <a:spLocks/>
              </p:cNvSpPr>
              <p:nvPr/>
            </p:nvSpPr>
            <p:spPr bwMode="auto">
              <a:xfrm>
                <a:off x="11296650" y="4029076"/>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4" name="Freeform 627">
                <a:extLst>
                  <a:ext uri="{FF2B5EF4-FFF2-40B4-BE49-F238E27FC236}">
                    <a16:creationId xmlns:a16="http://schemas.microsoft.com/office/drawing/2014/main" id="{3CA03E19-C9D1-41A0-B745-AE888F91F08D}"/>
                  </a:ext>
                </a:extLst>
              </p:cNvPr>
              <p:cNvSpPr>
                <a:spLocks/>
              </p:cNvSpPr>
              <p:nvPr/>
            </p:nvSpPr>
            <p:spPr bwMode="auto">
              <a:xfrm>
                <a:off x="11296650" y="3898901"/>
                <a:ext cx="49212" cy="50800"/>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5" name="Freeform 628">
                <a:extLst>
                  <a:ext uri="{FF2B5EF4-FFF2-40B4-BE49-F238E27FC236}">
                    <a16:creationId xmlns:a16="http://schemas.microsoft.com/office/drawing/2014/main" id="{C4EF05C4-8F48-4C3A-B924-C71E75207BD4}"/>
                  </a:ext>
                </a:extLst>
              </p:cNvPr>
              <p:cNvSpPr>
                <a:spLocks/>
              </p:cNvSpPr>
              <p:nvPr/>
            </p:nvSpPr>
            <p:spPr bwMode="auto">
              <a:xfrm>
                <a:off x="11337925" y="3878263"/>
                <a:ext cx="49212" cy="50800"/>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6" name="Freeform 629">
                <a:extLst>
                  <a:ext uri="{FF2B5EF4-FFF2-40B4-BE49-F238E27FC236}">
                    <a16:creationId xmlns:a16="http://schemas.microsoft.com/office/drawing/2014/main" id="{A6C58B91-EFEA-4F34-8013-F32D5AB22CE6}"/>
                  </a:ext>
                </a:extLst>
              </p:cNvPr>
              <p:cNvSpPr>
                <a:spLocks/>
              </p:cNvSpPr>
              <p:nvPr/>
            </p:nvSpPr>
            <p:spPr bwMode="auto">
              <a:xfrm>
                <a:off x="11382375" y="3865563"/>
                <a:ext cx="49212"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7" name="Freeform 630">
                <a:extLst>
                  <a:ext uri="{FF2B5EF4-FFF2-40B4-BE49-F238E27FC236}">
                    <a16:creationId xmlns:a16="http://schemas.microsoft.com/office/drawing/2014/main" id="{3584FBC0-7D42-4B64-854B-8170E33485D9}"/>
                  </a:ext>
                </a:extLst>
              </p:cNvPr>
              <p:cNvSpPr>
                <a:spLocks/>
              </p:cNvSpPr>
              <p:nvPr/>
            </p:nvSpPr>
            <p:spPr bwMode="auto">
              <a:xfrm>
                <a:off x="11425238" y="4006851"/>
                <a:ext cx="50800" cy="50800"/>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8" name="Freeform 138">
                <a:extLst>
                  <a:ext uri="{FF2B5EF4-FFF2-40B4-BE49-F238E27FC236}">
                    <a16:creationId xmlns:a16="http://schemas.microsoft.com/office/drawing/2014/main" id="{C979B3C3-F7FB-4920-888D-0017E650A22F}"/>
                  </a:ext>
                </a:extLst>
              </p:cNvPr>
              <p:cNvSpPr>
                <a:spLocks/>
              </p:cNvSpPr>
              <p:nvPr/>
            </p:nvSpPr>
            <p:spPr bwMode="auto">
              <a:xfrm>
                <a:off x="7175571" y="3357605"/>
                <a:ext cx="52388" cy="49213"/>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59" name="Freeform 139">
                <a:extLst>
                  <a:ext uri="{FF2B5EF4-FFF2-40B4-BE49-F238E27FC236}">
                    <a16:creationId xmlns:a16="http://schemas.microsoft.com/office/drawing/2014/main" id="{D9648684-434E-4F9E-AA87-7DCF5B8803DA}"/>
                  </a:ext>
                </a:extLst>
              </p:cNvPr>
              <p:cNvSpPr>
                <a:spLocks/>
              </p:cNvSpPr>
              <p:nvPr/>
            </p:nvSpPr>
            <p:spPr bwMode="auto">
              <a:xfrm>
                <a:off x="7242247" y="4091039"/>
                <a:ext cx="49213" cy="50801"/>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0" name="Freeform 140">
                <a:extLst>
                  <a:ext uri="{FF2B5EF4-FFF2-40B4-BE49-F238E27FC236}">
                    <a16:creationId xmlns:a16="http://schemas.microsoft.com/office/drawing/2014/main" id="{BCA8468E-ACCC-4C8D-A3B0-FD08F6C98DE9}"/>
                  </a:ext>
                </a:extLst>
              </p:cNvPr>
              <p:cNvSpPr>
                <a:spLocks/>
              </p:cNvSpPr>
              <p:nvPr/>
            </p:nvSpPr>
            <p:spPr bwMode="auto">
              <a:xfrm>
                <a:off x="7159696" y="2316192"/>
                <a:ext cx="49213" cy="50801"/>
              </a:xfrm>
              <a:custGeom>
                <a:avLst/>
                <a:gdLst>
                  <a:gd name="T0" fmla="*/ 35 w 42"/>
                  <a:gd name="T1" fmla="*/ 8 h 43"/>
                  <a:gd name="T2" fmla="*/ 35 w 42"/>
                  <a:gd name="T3" fmla="*/ 8 h 43"/>
                  <a:gd name="T4" fmla="*/ 35 w 42"/>
                  <a:gd name="T5" fmla="*/ 35 h 43"/>
                  <a:gd name="T6" fmla="*/ 8 w 42"/>
                  <a:gd name="T7" fmla="*/ 35 h 43"/>
                  <a:gd name="T8" fmla="*/ 8 w 42"/>
                  <a:gd name="T9" fmla="*/ 8 h 43"/>
                  <a:gd name="T10" fmla="*/ 35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5" y="8"/>
                    </a:moveTo>
                    <a:lnTo>
                      <a:pt x="35" y="8"/>
                    </a:lnTo>
                    <a:cubicBezTo>
                      <a:pt x="42" y="15"/>
                      <a:pt x="42" y="28"/>
                      <a:pt x="35" y="35"/>
                    </a:cubicBezTo>
                    <a:cubicBezTo>
                      <a:pt x="27" y="43"/>
                      <a:pt x="15" y="43"/>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1" name="Freeform 141">
                <a:extLst>
                  <a:ext uri="{FF2B5EF4-FFF2-40B4-BE49-F238E27FC236}">
                    <a16:creationId xmlns:a16="http://schemas.microsoft.com/office/drawing/2014/main" id="{ECA0B035-9E6B-44D8-9CA8-F03E5BB25201}"/>
                  </a:ext>
                </a:extLst>
              </p:cNvPr>
              <p:cNvSpPr>
                <a:spLocks/>
              </p:cNvSpPr>
              <p:nvPr/>
            </p:nvSpPr>
            <p:spPr bwMode="auto">
              <a:xfrm>
                <a:off x="7175571" y="4035476"/>
                <a:ext cx="52388" cy="50801"/>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2" name="Freeform 142">
                <a:extLst>
                  <a:ext uri="{FF2B5EF4-FFF2-40B4-BE49-F238E27FC236}">
                    <a16:creationId xmlns:a16="http://schemas.microsoft.com/office/drawing/2014/main" id="{1A9269D3-08D6-4219-8AD1-8E2757207F2A}"/>
                  </a:ext>
                </a:extLst>
              </p:cNvPr>
              <p:cNvSpPr>
                <a:spLocks/>
              </p:cNvSpPr>
              <p:nvPr/>
            </p:nvSpPr>
            <p:spPr bwMode="auto">
              <a:xfrm>
                <a:off x="7112071" y="3652884"/>
                <a:ext cx="49213"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3" name="Freeform 143">
                <a:extLst>
                  <a:ext uri="{FF2B5EF4-FFF2-40B4-BE49-F238E27FC236}">
                    <a16:creationId xmlns:a16="http://schemas.microsoft.com/office/drawing/2014/main" id="{3BED53FA-6A9A-4473-82B5-B431A8042CFC}"/>
                  </a:ext>
                </a:extLst>
              </p:cNvPr>
              <p:cNvSpPr>
                <a:spLocks/>
              </p:cNvSpPr>
              <p:nvPr/>
            </p:nvSpPr>
            <p:spPr bwMode="auto">
              <a:xfrm>
                <a:off x="7208909" y="3568745"/>
                <a:ext cx="50801" cy="50801"/>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4" name="Freeform 144">
                <a:extLst>
                  <a:ext uri="{FF2B5EF4-FFF2-40B4-BE49-F238E27FC236}">
                    <a16:creationId xmlns:a16="http://schemas.microsoft.com/office/drawing/2014/main" id="{75E1E3D5-F7A3-4580-9DDB-B33E033EBA57}"/>
                  </a:ext>
                </a:extLst>
              </p:cNvPr>
              <p:cNvSpPr>
                <a:spLocks/>
              </p:cNvSpPr>
              <p:nvPr/>
            </p:nvSpPr>
            <p:spPr bwMode="auto">
              <a:xfrm>
                <a:off x="7242247" y="3659234"/>
                <a:ext cx="49213"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5" name="Freeform 145">
                <a:extLst>
                  <a:ext uri="{FF2B5EF4-FFF2-40B4-BE49-F238E27FC236}">
                    <a16:creationId xmlns:a16="http://schemas.microsoft.com/office/drawing/2014/main" id="{9F6EE7B8-0AB0-4F0E-A994-2AF6A7EBFC9A}"/>
                  </a:ext>
                </a:extLst>
              </p:cNvPr>
              <p:cNvSpPr>
                <a:spLocks/>
              </p:cNvSpPr>
              <p:nvPr/>
            </p:nvSpPr>
            <p:spPr bwMode="auto">
              <a:xfrm>
                <a:off x="7242247" y="4045001"/>
                <a:ext cx="49213" cy="50801"/>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6" name="Freeform 146">
                <a:extLst>
                  <a:ext uri="{FF2B5EF4-FFF2-40B4-BE49-F238E27FC236}">
                    <a16:creationId xmlns:a16="http://schemas.microsoft.com/office/drawing/2014/main" id="{7A7847D3-CC06-46AD-94E8-643FD65AD044}"/>
                  </a:ext>
                </a:extLst>
              </p:cNvPr>
              <p:cNvSpPr>
                <a:spLocks/>
              </p:cNvSpPr>
              <p:nvPr/>
            </p:nvSpPr>
            <p:spPr bwMode="auto">
              <a:xfrm>
                <a:off x="7143821" y="4102152"/>
                <a:ext cx="50801"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7" name="Freeform 147">
                <a:extLst>
                  <a:ext uri="{FF2B5EF4-FFF2-40B4-BE49-F238E27FC236}">
                    <a16:creationId xmlns:a16="http://schemas.microsoft.com/office/drawing/2014/main" id="{D6CE39F4-D4B1-4F1C-8B49-1F51656141A5}"/>
                  </a:ext>
                </a:extLst>
              </p:cNvPr>
              <p:cNvSpPr>
                <a:spLocks/>
              </p:cNvSpPr>
              <p:nvPr/>
            </p:nvSpPr>
            <p:spPr bwMode="auto">
              <a:xfrm>
                <a:off x="7112071" y="3875136"/>
                <a:ext cx="49213" cy="50801"/>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8" name="Freeform 148">
                <a:extLst>
                  <a:ext uri="{FF2B5EF4-FFF2-40B4-BE49-F238E27FC236}">
                    <a16:creationId xmlns:a16="http://schemas.microsoft.com/office/drawing/2014/main" id="{CD107732-CF92-454C-94AF-7A4E2A90A48C}"/>
                  </a:ext>
                </a:extLst>
              </p:cNvPr>
              <p:cNvSpPr>
                <a:spLocks/>
              </p:cNvSpPr>
              <p:nvPr/>
            </p:nvSpPr>
            <p:spPr bwMode="auto">
              <a:xfrm>
                <a:off x="7112071" y="3757660"/>
                <a:ext cx="49213"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69" name="Freeform 149">
                <a:extLst>
                  <a:ext uri="{FF2B5EF4-FFF2-40B4-BE49-F238E27FC236}">
                    <a16:creationId xmlns:a16="http://schemas.microsoft.com/office/drawing/2014/main" id="{CB39174A-1E6D-4E1B-B789-6BAADC3AAB3D}"/>
                  </a:ext>
                </a:extLst>
              </p:cNvPr>
              <p:cNvSpPr>
                <a:spLocks/>
              </p:cNvSpPr>
              <p:nvPr/>
            </p:nvSpPr>
            <p:spPr bwMode="auto">
              <a:xfrm>
                <a:off x="7242247" y="4146602"/>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0" name="Freeform 150">
                <a:extLst>
                  <a:ext uri="{FF2B5EF4-FFF2-40B4-BE49-F238E27FC236}">
                    <a16:creationId xmlns:a16="http://schemas.microsoft.com/office/drawing/2014/main" id="{8FEFA8D4-1D01-4FCA-A4B1-ED50EB16A1D3}"/>
                  </a:ext>
                </a:extLst>
              </p:cNvPr>
              <p:cNvSpPr>
                <a:spLocks/>
              </p:cNvSpPr>
              <p:nvPr/>
            </p:nvSpPr>
            <p:spPr bwMode="auto">
              <a:xfrm>
                <a:off x="7159696" y="3427456"/>
                <a:ext cx="49213"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1" name="Freeform 151">
                <a:extLst>
                  <a:ext uri="{FF2B5EF4-FFF2-40B4-BE49-F238E27FC236}">
                    <a16:creationId xmlns:a16="http://schemas.microsoft.com/office/drawing/2014/main" id="{7E73D344-F685-4D95-A0CA-BA86793012CB}"/>
                  </a:ext>
                </a:extLst>
              </p:cNvPr>
              <p:cNvSpPr>
                <a:spLocks/>
              </p:cNvSpPr>
              <p:nvPr/>
            </p:nvSpPr>
            <p:spPr bwMode="auto">
              <a:xfrm>
                <a:off x="7208909" y="4264079"/>
                <a:ext cx="50801"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2" name="Freeform 152">
                <a:extLst>
                  <a:ext uri="{FF2B5EF4-FFF2-40B4-BE49-F238E27FC236}">
                    <a16:creationId xmlns:a16="http://schemas.microsoft.com/office/drawing/2014/main" id="{DD871DEA-C568-46FC-B37C-CD602E337D8A}"/>
                  </a:ext>
                </a:extLst>
              </p:cNvPr>
              <p:cNvSpPr>
                <a:spLocks/>
              </p:cNvSpPr>
              <p:nvPr/>
            </p:nvSpPr>
            <p:spPr bwMode="auto">
              <a:xfrm>
                <a:off x="7175571" y="3654471"/>
                <a:ext cx="52388" cy="49213"/>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3" name="Freeform 153">
                <a:extLst>
                  <a:ext uri="{FF2B5EF4-FFF2-40B4-BE49-F238E27FC236}">
                    <a16:creationId xmlns:a16="http://schemas.microsoft.com/office/drawing/2014/main" id="{F918D86E-3970-466D-B8B7-2F3BC9536D16}"/>
                  </a:ext>
                </a:extLst>
              </p:cNvPr>
              <p:cNvSpPr>
                <a:spLocks/>
              </p:cNvSpPr>
              <p:nvPr/>
            </p:nvSpPr>
            <p:spPr bwMode="auto">
              <a:xfrm>
                <a:off x="7175571" y="4235503"/>
                <a:ext cx="52388" cy="50801"/>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4" name="Freeform 154">
                <a:extLst>
                  <a:ext uri="{FF2B5EF4-FFF2-40B4-BE49-F238E27FC236}">
                    <a16:creationId xmlns:a16="http://schemas.microsoft.com/office/drawing/2014/main" id="{6C33FEAD-D340-4817-8E41-833ABF719731}"/>
                  </a:ext>
                </a:extLst>
              </p:cNvPr>
              <p:cNvSpPr>
                <a:spLocks/>
              </p:cNvSpPr>
              <p:nvPr/>
            </p:nvSpPr>
            <p:spPr bwMode="auto">
              <a:xfrm>
                <a:off x="7175571" y="4156127"/>
                <a:ext cx="52388" cy="50801"/>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5" name="Freeform 155">
                <a:extLst>
                  <a:ext uri="{FF2B5EF4-FFF2-40B4-BE49-F238E27FC236}">
                    <a16:creationId xmlns:a16="http://schemas.microsoft.com/office/drawing/2014/main" id="{0733E20C-38AF-43E9-A510-AA63008D3FDF}"/>
                  </a:ext>
                </a:extLst>
              </p:cNvPr>
              <p:cNvSpPr>
                <a:spLocks/>
              </p:cNvSpPr>
              <p:nvPr/>
            </p:nvSpPr>
            <p:spPr bwMode="auto">
              <a:xfrm>
                <a:off x="7191447" y="2311430"/>
                <a:ext cx="50801"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6" name="Freeform 156">
                <a:extLst>
                  <a:ext uri="{FF2B5EF4-FFF2-40B4-BE49-F238E27FC236}">
                    <a16:creationId xmlns:a16="http://schemas.microsoft.com/office/drawing/2014/main" id="{19FF2A86-61FB-46EE-9970-BFC089410A55}"/>
                  </a:ext>
                </a:extLst>
              </p:cNvPr>
              <p:cNvSpPr>
                <a:spLocks/>
              </p:cNvSpPr>
              <p:nvPr/>
            </p:nvSpPr>
            <p:spPr bwMode="auto">
              <a:xfrm>
                <a:off x="7143821" y="3570333"/>
                <a:ext cx="50801"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7" name="Freeform 157">
                <a:extLst>
                  <a:ext uri="{FF2B5EF4-FFF2-40B4-BE49-F238E27FC236}">
                    <a16:creationId xmlns:a16="http://schemas.microsoft.com/office/drawing/2014/main" id="{CF75A9DB-0D1A-49A0-8F37-89472B7326F9}"/>
                  </a:ext>
                </a:extLst>
              </p:cNvPr>
              <p:cNvSpPr>
                <a:spLocks/>
              </p:cNvSpPr>
              <p:nvPr/>
            </p:nvSpPr>
            <p:spPr bwMode="auto">
              <a:xfrm>
                <a:off x="7143821" y="3510007"/>
                <a:ext cx="50801" cy="49213"/>
              </a:xfrm>
              <a:custGeom>
                <a:avLst/>
                <a:gdLst>
                  <a:gd name="T0" fmla="*/ 35 w 42"/>
                  <a:gd name="T1" fmla="*/ 7 h 42"/>
                  <a:gd name="T2" fmla="*/ 35 w 42"/>
                  <a:gd name="T3" fmla="*/ 7 h 42"/>
                  <a:gd name="T4" fmla="*/ 35 w 42"/>
                  <a:gd name="T5" fmla="*/ 35 h 42"/>
                  <a:gd name="T6" fmla="*/ 8 w 42"/>
                  <a:gd name="T7" fmla="*/ 35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5"/>
                    </a:cubicBezTo>
                    <a:cubicBezTo>
                      <a:pt x="27" y="42"/>
                      <a:pt x="15" y="42"/>
                      <a:pt x="8" y="35"/>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8" name="Freeform 158">
                <a:extLst>
                  <a:ext uri="{FF2B5EF4-FFF2-40B4-BE49-F238E27FC236}">
                    <a16:creationId xmlns:a16="http://schemas.microsoft.com/office/drawing/2014/main" id="{18F9E624-12DD-49E8-9262-3DBCB7A95751}"/>
                  </a:ext>
                </a:extLst>
              </p:cNvPr>
              <p:cNvSpPr>
                <a:spLocks/>
              </p:cNvSpPr>
              <p:nvPr/>
            </p:nvSpPr>
            <p:spPr bwMode="auto">
              <a:xfrm>
                <a:off x="7175571" y="3279817"/>
                <a:ext cx="52388" cy="50801"/>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79" name="Freeform 159">
                <a:extLst>
                  <a:ext uri="{FF2B5EF4-FFF2-40B4-BE49-F238E27FC236}">
                    <a16:creationId xmlns:a16="http://schemas.microsoft.com/office/drawing/2014/main" id="{CCB20134-11A5-406D-8FEF-EC27CEDD0E75}"/>
                  </a:ext>
                </a:extLst>
              </p:cNvPr>
              <p:cNvSpPr>
                <a:spLocks/>
              </p:cNvSpPr>
              <p:nvPr/>
            </p:nvSpPr>
            <p:spPr bwMode="auto">
              <a:xfrm>
                <a:off x="7208909" y="3892599"/>
                <a:ext cx="50801" cy="52388"/>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0" name="Freeform 160">
                <a:extLst>
                  <a:ext uri="{FF2B5EF4-FFF2-40B4-BE49-F238E27FC236}">
                    <a16:creationId xmlns:a16="http://schemas.microsoft.com/office/drawing/2014/main" id="{36C73D23-C72A-4859-87A1-90C02AD7A5F7}"/>
                  </a:ext>
                </a:extLst>
              </p:cNvPr>
              <p:cNvSpPr>
                <a:spLocks/>
              </p:cNvSpPr>
              <p:nvPr/>
            </p:nvSpPr>
            <p:spPr bwMode="auto">
              <a:xfrm>
                <a:off x="7175571" y="3587795"/>
                <a:ext cx="52388" cy="50801"/>
              </a:xfrm>
              <a:custGeom>
                <a:avLst/>
                <a:gdLst>
                  <a:gd name="T0" fmla="*/ 35 w 43"/>
                  <a:gd name="T1" fmla="*/ 8 h 43"/>
                  <a:gd name="T2" fmla="*/ 35 w 43"/>
                  <a:gd name="T3" fmla="*/ 8 h 43"/>
                  <a:gd name="T4" fmla="*/ 35 w 43"/>
                  <a:gd name="T5" fmla="*/ 35 h 43"/>
                  <a:gd name="T6" fmla="*/ 8 w 43"/>
                  <a:gd name="T7" fmla="*/ 35 h 43"/>
                  <a:gd name="T8" fmla="*/ 8 w 43"/>
                  <a:gd name="T9" fmla="*/ 8 h 43"/>
                  <a:gd name="T10" fmla="*/ 35 w 43"/>
                  <a:gd name="T11" fmla="*/ 8 h 43"/>
                </a:gdLst>
                <a:ahLst/>
                <a:cxnLst>
                  <a:cxn ang="0">
                    <a:pos x="T0" y="T1"/>
                  </a:cxn>
                  <a:cxn ang="0">
                    <a:pos x="T2" y="T3"/>
                  </a:cxn>
                  <a:cxn ang="0">
                    <a:pos x="T4" y="T5"/>
                  </a:cxn>
                  <a:cxn ang="0">
                    <a:pos x="T6" y="T7"/>
                  </a:cxn>
                  <a:cxn ang="0">
                    <a:pos x="T8" y="T9"/>
                  </a:cxn>
                  <a:cxn ang="0">
                    <a:pos x="T10" y="T11"/>
                  </a:cxn>
                </a:cxnLst>
                <a:rect l="0" t="0" r="r" b="b"/>
                <a:pathLst>
                  <a:path w="43" h="43">
                    <a:moveTo>
                      <a:pt x="35" y="8"/>
                    </a:moveTo>
                    <a:lnTo>
                      <a:pt x="35" y="8"/>
                    </a:lnTo>
                    <a:cubicBezTo>
                      <a:pt x="43" y="15"/>
                      <a:pt x="43" y="28"/>
                      <a:pt x="35" y="35"/>
                    </a:cubicBezTo>
                    <a:cubicBezTo>
                      <a:pt x="28" y="43"/>
                      <a:pt x="15" y="43"/>
                      <a:pt x="8" y="35"/>
                    </a:cubicBezTo>
                    <a:cubicBezTo>
                      <a:pt x="0" y="28"/>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1" name="Freeform 161">
                <a:extLst>
                  <a:ext uri="{FF2B5EF4-FFF2-40B4-BE49-F238E27FC236}">
                    <a16:creationId xmlns:a16="http://schemas.microsoft.com/office/drawing/2014/main" id="{30296C67-E22C-47AA-9DA3-F0276908C42D}"/>
                  </a:ext>
                </a:extLst>
              </p:cNvPr>
              <p:cNvSpPr>
                <a:spLocks/>
              </p:cNvSpPr>
              <p:nvPr/>
            </p:nvSpPr>
            <p:spPr bwMode="auto">
              <a:xfrm>
                <a:off x="7143821" y="3822748"/>
                <a:ext cx="50801"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2" name="Freeform 162">
                <a:extLst>
                  <a:ext uri="{FF2B5EF4-FFF2-40B4-BE49-F238E27FC236}">
                    <a16:creationId xmlns:a16="http://schemas.microsoft.com/office/drawing/2014/main" id="{33280CDE-24E3-4527-BDC1-61FF1A46B3E2}"/>
                  </a:ext>
                </a:extLst>
              </p:cNvPr>
              <p:cNvSpPr>
                <a:spLocks/>
              </p:cNvSpPr>
              <p:nvPr/>
            </p:nvSpPr>
            <p:spPr bwMode="auto">
              <a:xfrm>
                <a:off x="7175571" y="3221078"/>
                <a:ext cx="52388" cy="49213"/>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3" name="Freeform 163">
                <a:extLst>
                  <a:ext uri="{FF2B5EF4-FFF2-40B4-BE49-F238E27FC236}">
                    <a16:creationId xmlns:a16="http://schemas.microsoft.com/office/drawing/2014/main" id="{EC42ED99-495D-46C0-902F-FCC4E183A475}"/>
                  </a:ext>
                </a:extLst>
              </p:cNvPr>
              <p:cNvSpPr>
                <a:spLocks/>
              </p:cNvSpPr>
              <p:nvPr/>
            </p:nvSpPr>
            <p:spPr bwMode="auto">
              <a:xfrm>
                <a:off x="7175571" y="3898949"/>
                <a:ext cx="52388" cy="50801"/>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4" name="Freeform 164">
                <a:extLst>
                  <a:ext uri="{FF2B5EF4-FFF2-40B4-BE49-F238E27FC236}">
                    <a16:creationId xmlns:a16="http://schemas.microsoft.com/office/drawing/2014/main" id="{79B0316A-4D8C-44E4-B90E-15673CD4A2A5}"/>
                  </a:ext>
                </a:extLst>
              </p:cNvPr>
              <p:cNvSpPr>
                <a:spLocks/>
              </p:cNvSpPr>
              <p:nvPr/>
            </p:nvSpPr>
            <p:spPr bwMode="auto">
              <a:xfrm>
                <a:off x="7143821" y="4152952"/>
                <a:ext cx="50801"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5" name="Freeform 165">
                <a:extLst>
                  <a:ext uri="{FF2B5EF4-FFF2-40B4-BE49-F238E27FC236}">
                    <a16:creationId xmlns:a16="http://schemas.microsoft.com/office/drawing/2014/main" id="{83D44247-1306-4467-9898-BED8BE505D81}"/>
                  </a:ext>
                </a:extLst>
              </p:cNvPr>
              <p:cNvSpPr>
                <a:spLocks/>
              </p:cNvSpPr>
              <p:nvPr/>
            </p:nvSpPr>
            <p:spPr bwMode="auto">
              <a:xfrm>
                <a:off x="7143821" y="3918000"/>
                <a:ext cx="50801"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6" name="Freeform 166">
                <a:extLst>
                  <a:ext uri="{FF2B5EF4-FFF2-40B4-BE49-F238E27FC236}">
                    <a16:creationId xmlns:a16="http://schemas.microsoft.com/office/drawing/2014/main" id="{9BB4A43F-354F-4DA6-BB27-15B350FE046F}"/>
                  </a:ext>
                </a:extLst>
              </p:cNvPr>
              <p:cNvSpPr>
                <a:spLocks/>
              </p:cNvSpPr>
              <p:nvPr/>
            </p:nvSpPr>
            <p:spPr bwMode="auto">
              <a:xfrm>
                <a:off x="7143821" y="4003726"/>
                <a:ext cx="50801"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7" name="Freeform 167">
                <a:extLst>
                  <a:ext uri="{FF2B5EF4-FFF2-40B4-BE49-F238E27FC236}">
                    <a16:creationId xmlns:a16="http://schemas.microsoft.com/office/drawing/2014/main" id="{59BDD802-F951-4B4C-A063-C893BBB6C4D4}"/>
                  </a:ext>
                </a:extLst>
              </p:cNvPr>
              <p:cNvSpPr>
                <a:spLocks/>
              </p:cNvSpPr>
              <p:nvPr/>
            </p:nvSpPr>
            <p:spPr bwMode="auto">
              <a:xfrm>
                <a:off x="7112071" y="4079927"/>
                <a:ext cx="49213" cy="50801"/>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8" name="Freeform 168">
                <a:extLst>
                  <a:ext uri="{FF2B5EF4-FFF2-40B4-BE49-F238E27FC236}">
                    <a16:creationId xmlns:a16="http://schemas.microsoft.com/office/drawing/2014/main" id="{EF35AC55-80D6-4680-9D2C-BF4F6A14E900}"/>
                  </a:ext>
                </a:extLst>
              </p:cNvPr>
              <p:cNvSpPr>
                <a:spLocks/>
              </p:cNvSpPr>
              <p:nvPr/>
            </p:nvSpPr>
            <p:spPr bwMode="auto">
              <a:xfrm>
                <a:off x="7143821" y="4289479"/>
                <a:ext cx="50801" cy="50801"/>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89" name="Freeform 169">
                <a:extLst>
                  <a:ext uri="{FF2B5EF4-FFF2-40B4-BE49-F238E27FC236}">
                    <a16:creationId xmlns:a16="http://schemas.microsoft.com/office/drawing/2014/main" id="{A5873778-09F4-4CD8-9B5C-81B08E44C08D}"/>
                  </a:ext>
                </a:extLst>
              </p:cNvPr>
              <p:cNvSpPr>
                <a:spLocks/>
              </p:cNvSpPr>
              <p:nvPr/>
            </p:nvSpPr>
            <p:spPr bwMode="auto">
              <a:xfrm>
                <a:off x="7208909" y="3822748"/>
                <a:ext cx="50801" cy="50801"/>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0" name="Freeform 170">
                <a:extLst>
                  <a:ext uri="{FF2B5EF4-FFF2-40B4-BE49-F238E27FC236}">
                    <a16:creationId xmlns:a16="http://schemas.microsoft.com/office/drawing/2014/main" id="{41A53D4A-EB73-4F89-99F6-1AED87F602E3}"/>
                  </a:ext>
                </a:extLst>
              </p:cNvPr>
              <p:cNvSpPr>
                <a:spLocks/>
              </p:cNvSpPr>
              <p:nvPr/>
            </p:nvSpPr>
            <p:spPr bwMode="auto">
              <a:xfrm>
                <a:off x="7242247" y="3764010"/>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1" name="Freeform 171">
                <a:extLst>
                  <a:ext uri="{FF2B5EF4-FFF2-40B4-BE49-F238E27FC236}">
                    <a16:creationId xmlns:a16="http://schemas.microsoft.com/office/drawing/2014/main" id="{3AAF2D89-82F2-4D51-AF79-ED5228507F60}"/>
                  </a:ext>
                </a:extLst>
              </p:cNvPr>
              <p:cNvSpPr>
                <a:spLocks/>
              </p:cNvSpPr>
              <p:nvPr/>
            </p:nvSpPr>
            <p:spPr bwMode="auto">
              <a:xfrm>
                <a:off x="7175571" y="3789410"/>
                <a:ext cx="52388" cy="50801"/>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2" name="Freeform 172">
                <a:extLst>
                  <a:ext uri="{FF2B5EF4-FFF2-40B4-BE49-F238E27FC236}">
                    <a16:creationId xmlns:a16="http://schemas.microsoft.com/office/drawing/2014/main" id="{4D021FE0-2ABD-4709-8C13-D7B1DEDF2F9C}"/>
                  </a:ext>
                </a:extLst>
              </p:cNvPr>
              <p:cNvSpPr>
                <a:spLocks/>
              </p:cNvSpPr>
              <p:nvPr/>
            </p:nvSpPr>
            <p:spPr bwMode="auto">
              <a:xfrm>
                <a:off x="7242247" y="3875136"/>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4"/>
                      <a:pt x="42" y="27"/>
                      <a:pt x="34" y="34"/>
                    </a:cubicBezTo>
                    <a:cubicBezTo>
                      <a:pt x="27" y="42"/>
                      <a:pt x="15" y="42"/>
                      <a:pt x="7" y="34"/>
                    </a:cubicBezTo>
                    <a:cubicBezTo>
                      <a:pt x="0" y="27"/>
                      <a:pt x="0" y="14"/>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3" name="Freeform 173">
                <a:extLst>
                  <a:ext uri="{FF2B5EF4-FFF2-40B4-BE49-F238E27FC236}">
                    <a16:creationId xmlns:a16="http://schemas.microsoft.com/office/drawing/2014/main" id="{55564DDD-8184-49A2-9B7E-50A1B9BBA96D}"/>
                  </a:ext>
                </a:extLst>
              </p:cNvPr>
              <p:cNvSpPr>
                <a:spLocks/>
              </p:cNvSpPr>
              <p:nvPr/>
            </p:nvSpPr>
            <p:spPr bwMode="auto">
              <a:xfrm>
                <a:off x="7143821" y="3673521"/>
                <a:ext cx="50801"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4" name="Freeform 174">
                <a:extLst>
                  <a:ext uri="{FF2B5EF4-FFF2-40B4-BE49-F238E27FC236}">
                    <a16:creationId xmlns:a16="http://schemas.microsoft.com/office/drawing/2014/main" id="{8E7E8851-3F89-43FB-8CD0-09F884A92F37}"/>
                  </a:ext>
                </a:extLst>
              </p:cNvPr>
              <p:cNvSpPr>
                <a:spLocks/>
              </p:cNvSpPr>
              <p:nvPr/>
            </p:nvSpPr>
            <p:spPr bwMode="auto">
              <a:xfrm>
                <a:off x="7175571" y="3535407"/>
                <a:ext cx="52388" cy="49213"/>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5" name="Freeform 176">
                <a:extLst>
                  <a:ext uri="{FF2B5EF4-FFF2-40B4-BE49-F238E27FC236}">
                    <a16:creationId xmlns:a16="http://schemas.microsoft.com/office/drawing/2014/main" id="{3EA2433A-1D61-489B-8004-9C0DE3994C49}"/>
                  </a:ext>
                </a:extLst>
              </p:cNvPr>
              <p:cNvSpPr>
                <a:spLocks/>
              </p:cNvSpPr>
              <p:nvPr/>
            </p:nvSpPr>
            <p:spPr bwMode="auto">
              <a:xfrm>
                <a:off x="7175571" y="4089452"/>
                <a:ext cx="52388" cy="50801"/>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6" name="Freeform 177">
                <a:extLst>
                  <a:ext uri="{FF2B5EF4-FFF2-40B4-BE49-F238E27FC236}">
                    <a16:creationId xmlns:a16="http://schemas.microsoft.com/office/drawing/2014/main" id="{B950EAC6-6781-4448-91DD-45099D71D60E}"/>
                  </a:ext>
                </a:extLst>
              </p:cNvPr>
              <p:cNvSpPr>
                <a:spLocks/>
              </p:cNvSpPr>
              <p:nvPr/>
            </p:nvSpPr>
            <p:spPr bwMode="auto">
              <a:xfrm>
                <a:off x="7208909" y="3752897"/>
                <a:ext cx="50801"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7" name="Freeform 178">
                <a:extLst>
                  <a:ext uri="{FF2B5EF4-FFF2-40B4-BE49-F238E27FC236}">
                    <a16:creationId xmlns:a16="http://schemas.microsoft.com/office/drawing/2014/main" id="{80D28FF9-FB47-4E71-A8F9-570614D08249}"/>
                  </a:ext>
                </a:extLst>
              </p:cNvPr>
              <p:cNvSpPr>
                <a:spLocks/>
              </p:cNvSpPr>
              <p:nvPr/>
            </p:nvSpPr>
            <p:spPr bwMode="auto">
              <a:xfrm>
                <a:off x="7175571" y="3959275"/>
                <a:ext cx="52388" cy="49213"/>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5"/>
                      <a:pt x="43" y="27"/>
                      <a:pt x="35" y="34"/>
                    </a:cubicBezTo>
                    <a:cubicBezTo>
                      <a:pt x="28" y="42"/>
                      <a:pt x="15" y="42"/>
                      <a:pt x="8" y="34"/>
                    </a:cubicBezTo>
                    <a:cubicBezTo>
                      <a:pt x="0" y="27"/>
                      <a:pt x="0" y="15"/>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8" name="Freeform 179">
                <a:extLst>
                  <a:ext uri="{FF2B5EF4-FFF2-40B4-BE49-F238E27FC236}">
                    <a16:creationId xmlns:a16="http://schemas.microsoft.com/office/drawing/2014/main" id="{F685E66B-0EFC-4528-BEF1-D18D9679778C}"/>
                  </a:ext>
                </a:extLst>
              </p:cNvPr>
              <p:cNvSpPr>
                <a:spLocks/>
              </p:cNvSpPr>
              <p:nvPr/>
            </p:nvSpPr>
            <p:spPr bwMode="auto">
              <a:xfrm>
                <a:off x="7208909" y="3678284"/>
                <a:ext cx="50801" cy="50801"/>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99" name="Freeform 180">
                <a:extLst>
                  <a:ext uri="{FF2B5EF4-FFF2-40B4-BE49-F238E27FC236}">
                    <a16:creationId xmlns:a16="http://schemas.microsoft.com/office/drawing/2014/main" id="{C32A1F72-4DA3-4626-A43E-D43DA49554A2}"/>
                  </a:ext>
                </a:extLst>
              </p:cNvPr>
              <p:cNvSpPr>
                <a:spLocks/>
              </p:cNvSpPr>
              <p:nvPr/>
            </p:nvSpPr>
            <p:spPr bwMode="auto">
              <a:xfrm>
                <a:off x="7112071" y="4129140"/>
                <a:ext cx="49213"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8"/>
                      <a:pt x="35" y="35"/>
                    </a:cubicBezTo>
                    <a:cubicBezTo>
                      <a:pt x="27" y="42"/>
                      <a:pt x="15" y="42"/>
                      <a:pt x="8" y="35"/>
                    </a:cubicBezTo>
                    <a:cubicBezTo>
                      <a:pt x="0" y="28"/>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0" name="Freeform 181">
                <a:extLst>
                  <a:ext uri="{FF2B5EF4-FFF2-40B4-BE49-F238E27FC236}">
                    <a16:creationId xmlns:a16="http://schemas.microsoft.com/office/drawing/2014/main" id="{21C945F8-980C-4E1C-9CB5-16E481CBB40B}"/>
                  </a:ext>
                </a:extLst>
              </p:cNvPr>
              <p:cNvSpPr>
                <a:spLocks/>
              </p:cNvSpPr>
              <p:nvPr/>
            </p:nvSpPr>
            <p:spPr bwMode="auto">
              <a:xfrm>
                <a:off x="7191447" y="3436981"/>
                <a:ext cx="50801" cy="50801"/>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1" name="Freeform 182">
                <a:extLst>
                  <a:ext uri="{FF2B5EF4-FFF2-40B4-BE49-F238E27FC236}">
                    <a16:creationId xmlns:a16="http://schemas.microsoft.com/office/drawing/2014/main" id="{D61156E0-075F-457A-9D02-EEE082264C0C}"/>
                  </a:ext>
                </a:extLst>
              </p:cNvPr>
              <p:cNvSpPr>
                <a:spLocks/>
              </p:cNvSpPr>
              <p:nvPr/>
            </p:nvSpPr>
            <p:spPr bwMode="auto">
              <a:xfrm>
                <a:off x="7208909" y="3510007"/>
                <a:ext cx="50801"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2" name="Freeform 183">
                <a:extLst>
                  <a:ext uri="{FF2B5EF4-FFF2-40B4-BE49-F238E27FC236}">
                    <a16:creationId xmlns:a16="http://schemas.microsoft.com/office/drawing/2014/main" id="{8D1699C7-D928-4444-B68F-5C8F35E0F47A}"/>
                  </a:ext>
                </a:extLst>
              </p:cNvPr>
              <p:cNvSpPr>
                <a:spLocks/>
              </p:cNvSpPr>
              <p:nvPr/>
            </p:nvSpPr>
            <p:spPr bwMode="auto">
              <a:xfrm>
                <a:off x="7143821" y="4233916"/>
                <a:ext cx="50801" cy="49213"/>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3" name="Freeform 184">
                <a:extLst>
                  <a:ext uri="{FF2B5EF4-FFF2-40B4-BE49-F238E27FC236}">
                    <a16:creationId xmlns:a16="http://schemas.microsoft.com/office/drawing/2014/main" id="{27767836-A405-4145-8A46-BFC4508C36E6}"/>
                  </a:ext>
                </a:extLst>
              </p:cNvPr>
              <p:cNvSpPr>
                <a:spLocks/>
              </p:cNvSpPr>
              <p:nvPr/>
            </p:nvSpPr>
            <p:spPr bwMode="auto">
              <a:xfrm>
                <a:off x="7439099" y="4156127"/>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4" name="Freeform 185">
                <a:extLst>
                  <a:ext uri="{FF2B5EF4-FFF2-40B4-BE49-F238E27FC236}">
                    <a16:creationId xmlns:a16="http://schemas.microsoft.com/office/drawing/2014/main" id="{04732199-89AB-4067-8E78-C64D9FC33B81}"/>
                  </a:ext>
                </a:extLst>
              </p:cNvPr>
              <p:cNvSpPr>
                <a:spLocks/>
              </p:cNvSpPr>
              <p:nvPr/>
            </p:nvSpPr>
            <p:spPr bwMode="auto">
              <a:xfrm>
                <a:off x="7439099" y="2311430"/>
                <a:ext cx="49213"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5" name="Freeform 186">
                <a:extLst>
                  <a:ext uri="{FF2B5EF4-FFF2-40B4-BE49-F238E27FC236}">
                    <a16:creationId xmlns:a16="http://schemas.microsoft.com/office/drawing/2014/main" id="{AD770707-2A74-459A-9EC0-E1F908963159}"/>
                  </a:ext>
                </a:extLst>
              </p:cNvPr>
              <p:cNvSpPr>
                <a:spLocks/>
              </p:cNvSpPr>
              <p:nvPr/>
            </p:nvSpPr>
            <p:spPr bwMode="auto">
              <a:xfrm>
                <a:off x="7470849" y="3510007"/>
                <a:ext cx="49213"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6" name="Freeform 187">
                <a:extLst>
                  <a:ext uri="{FF2B5EF4-FFF2-40B4-BE49-F238E27FC236}">
                    <a16:creationId xmlns:a16="http://schemas.microsoft.com/office/drawing/2014/main" id="{0476D084-2309-4289-9B94-07E93ED1A48A}"/>
                  </a:ext>
                </a:extLst>
              </p:cNvPr>
              <p:cNvSpPr>
                <a:spLocks/>
              </p:cNvSpPr>
              <p:nvPr/>
            </p:nvSpPr>
            <p:spPr bwMode="auto">
              <a:xfrm>
                <a:off x="7439099" y="3279817"/>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7" name="Freeform 188">
                <a:extLst>
                  <a:ext uri="{FF2B5EF4-FFF2-40B4-BE49-F238E27FC236}">
                    <a16:creationId xmlns:a16="http://schemas.microsoft.com/office/drawing/2014/main" id="{4986B4FD-0340-474B-A4FE-541816A1FF56}"/>
                  </a:ext>
                </a:extLst>
              </p:cNvPr>
              <p:cNvSpPr>
                <a:spLocks/>
              </p:cNvSpPr>
              <p:nvPr/>
            </p:nvSpPr>
            <p:spPr bwMode="auto">
              <a:xfrm>
                <a:off x="7439099" y="3892599"/>
                <a:ext cx="49213" cy="52388"/>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8" name="Freeform 189">
                <a:extLst>
                  <a:ext uri="{FF2B5EF4-FFF2-40B4-BE49-F238E27FC236}">
                    <a16:creationId xmlns:a16="http://schemas.microsoft.com/office/drawing/2014/main" id="{85FCF3E4-BF79-4097-8E41-82BD022D1C72}"/>
                  </a:ext>
                </a:extLst>
              </p:cNvPr>
              <p:cNvSpPr>
                <a:spLocks/>
              </p:cNvSpPr>
              <p:nvPr/>
            </p:nvSpPr>
            <p:spPr bwMode="auto">
              <a:xfrm>
                <a:off x="7439099" y="3587795"/>
                <a:ext cx="49213" cy="50801"/>
              </a:xfrm>
              <a:custGeom>
                <a:avLst/>
                <a:gdLst>
                  <a:gd name="T0" fmla="*/ 34 w 42"/>
                  <a:gd name="T1" fmla="*/ 8 h 43"/>
                  <a:gd name="T2" fmla="*/ 34 w 42"/>
                  <a:gd name="T3" fmla="*/ 8 h 43"/>
                  <a:gd name="T4" fmla="*/ 34 w 42"/>
                  <a:gd name="T5" fmla="*/ 35 h 43"/>
                  <a:gd name="T6" fmla="*/ 7 w 42"/>
                  <a:gd name="T7" fmla="*/ 35 h 43"/>
                  <a:gd name="T8" fmla="*/ 7 w 42"/>
                  <a:gd name="T9" fmla="*/ 8 h 43"/>
                  <a:gd name="T10" fmla="*/ 34 w 42"/>
                  <a:gd name="T11" fmla="*/ 8 h 43"/>
                </a:gdLst>
                <a:ahLst/>
                <a:cxnLst>
                  <a:cxn ang="0">
                    <a:pos x="T0" y="T1"/>
                  </a:cxn>
                  <a:cxn ang="0">
                    <a:pos x="T2" y="T3"/>
                  </a:cxn>
                  <a:cxn ang="0">
                    <a:pos x="T4" y="T5"/>
                  </a:cxn>
                  <a:cxn ang="0">
                    <a:pos x="T6" y="T7"/>
                  </a:cxn>
                  <a:cxn ang="0">
                    <a:pos x="T8" y="T9"/>
                  </a:cxn>
                  <a:cxn ang="0">
                    <a:pos x="T10" y="T11"/>
                  </a:cxn>
                </a:cxnLst>
                <a:rect l="0" t="0" r="r" b="b"/>
                <a:pathLst>
                  <a:path w="42" h="43">
                    <a:moveTo>
                      <a:pt x="34" y="8"/>
                    </a:moveTo>
                    <a:lnTo>
                      <a:pt x="34" y="8"/>
                    </a:lnTo>
                    <a:cubicBezTo>
                      <a:pt x="42" y="15"/>
                      <a:pt x="42" y="28"/>
                      <a:pt x="34" y="35"/>
                    </a:cubicBezTo>
                    <a:cubicBezTo>
                      <a:pt x="27" y="43"/>
                      <a:pt x="15" y="43"/>
                      <a:pt x="7" y="35"/>
                    </a:cubicBezTo>
                    <a:cubicBezTo>
                      <a:pt x="0" y="28"/>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09" name="Freeform 190">
                <a:extLst>
                  <a:ext uri="{FF2B5EF4-FFF2-40B4-BE49-F238E27FC236}">
                    <a16:creationId xmlns:a16="http://schemas.microsoft.com/office/drawing/2014/main" id="{595F553C-524C-468B-B822-5CB6BEAA41B9}"/>
                  </a:ext>
                </a:extLst>
              </p:cNvPr>
              <p:cNvSpPr>
                <a:spLocks/>
              </p:cNvSpPr>
              <p:nvPr/>
            </p:nvSpPr>
            <p:spPr bwMode="auto">
              <a:xfrm>
                <a:off x="7439099" y="3789410"/>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0" name="Freeform 191">
                <a:extLst>
                  <a:ext uri="{FF2B5EF4-FFF2-40B4-BE49-F238E27FC236}">
                    <a16:creationId xmlns:a16="http://schemas.microsoft.com/office/drawing/2014/main" id="{5F39A713-537D-4C09-BF98-9B74C0CEFB9B}"/>
                  </a:ext>
                </a:extLst>
              </p:cNvPr>
              <p:cNvSpPr>
                <a:spLocks/>
              </p:cNvSpPr>
              <p:nvPr/>
            </p:nvSpPr>
            <p:spPr bwMode="auto">
              <a:xfrm>
                <a:off x="7374011" y="3875136"/>
                <a:ext cx="50801" cy="50801"/>
              </a:xfrm>
              <a:custGeom>
                <a:avLst/>
                <a:gdLst>
                  <a:gd name="T0" fmla="*/ 35 w 43"/>
                  <a:gd name="T1" fmla="*/ 7 h 42"/>
                  <a:gd name="T2" fmla="*/ 35 w 43"/>
                  <a:gd name="T3" fmla="*/ 7 h 42"/>
                  <a:gd name="T4" fmla="*/ 35 w 43"/>
                  <a:gd name="T5" fmla="*/ 34 h 42"/>
                  <a:gd name="T6" fmla="*/ 8 w 43"/>
                  <a:gd name="T7" fmla="*/ 34 h 42"/>
                  <a:gd name="T8" fmla="*/ 8 w 43"/>
                  <a:gd name="T9" fmla="*/ 7 h 42"/>
                  <a:gd name="T10" fmla="*/ 35 w 43"/>
                  <a:gd name="T11" fmla="*/ 7 h 42"/>
                </a:gdLst>
                <a:ahLst/>
                <a:cxnLst>
                  <a:cxn ang="0">
                    <a:pos x="T0" y="T1"/>
                  </a:cxn>
                  <a:cxn ang="0">
                    <a:pos x="T2" y="T3"/>
                  </a:cxn>
                  <a:cxn ang="0">
                    <a:pos x="T4" y="T5"/>
                  </a:cxn>
                  <a:cxn ang="0">
                    <a:pos x="T6" y="T7"/>
                  </a:cxn>
                  <a:cxn ang="0">
                    <a:pos x="T8" y="T9"/>
                  </a:cxn>
                  <a:cxn ang="0">
                    <a:pos x="T10" y="T11"/>
                  </a:cxn>
                </a:cxnLst>
                <a:rect l="0" t="0" r="r" b="b"/>
                <a:pathLst>
                  <a:path w="43" h="42">
                    <a:moveTo>
                      <a:pt x="35" y="7"/>
                    </a:moveTo>
                    <a:lnTo>
                      <a:pt x="35" y="7"/>
                    </a:lnTo>
                    <a:cubicBezTo>
                      <a:pt x="43" y="14"/>
                      <a:pt x="43" y="27"/>
                      <a:pt x="35" y="34"/>
                    </a:cubicBezTo>
                    <a:cubicBezTo>
                      <a:pt x="28" y="42"/>
                      <a:pt x="15" y="42"/>
                      <a:pt x="8" y="34"/>
                    </a:cubicBezTo>
                    <a:cubicBezTo>
                      <a:pt x="0" y="27"/>
                      <a:pt x="0" y="14"/>
                      <a:pt x="8" y="7"/>
                    </a:cubicBezTo>
                    <a:cubicBezTo>
                      <a:pt x="15" y="0"/>
                      <a:pt x="28"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1" name="Freeform 192">
                <a:extLst>
                  <a:ext uri="{FF2B5EF4-FFF2-40B4-BE49-F238E27FC236}">
                    <a16:creationId xmlns:a16="http://schemas.microsoft.com/office/drawing/2014/main" id="{2A41337A-606E-46D5-8870-2DD4AE679A82}"/>
                  </a:ext>
                </a:extLst>
              </p:cNvPr>
              <p:cNvSpPr>
                <a:spLocks/>
              </p:cNvSpPr>
              <p:nvPr/>
            </p:nvSpPr>
            <p:spPr bwMode="auto">
              <a:xfrm>
                <a:off x="7439099" y="3436981"/>
                <a:ext cx="49213" cy="50801"/>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2" name="Freeform 193">
                <a:extLst>
                  <a:ext uri="{FF2B5EF4-FFF2-40B4-BE49-F238E27FC236}">
                    <a16:creationId xmlns:a16="http://schemas.microsoft.com/office/drawing/2014/main" id="{93F65AA4-D991-4766-BE8D-1F56A08BBAED}"/>
                  </a:ext>
                </a:extLst>
              </p:cNvPr>
              <p:cNvSpPr>
                <a:spLocks/>
              </p:cNvSpPr>
              <p:nvPr/>
            </p:nvSpPr>
            <p:spPr bwMode="auto">
              <a:xfrm>
                <a:off x="7405761" y="3510007"/>
                <a:ext cx="50801" cy="49213"/>
              </a:xfrm>
              <a:custGeom>
                <a:avLst/>
                <a:gdLst>
                  <a:gd name="T0" fmla="*/ 34 w 42"/>
                  <a:gd name="T1" fmla="*/ 7 h 42"/>
                  <a:gd name="T2" fmla="*/ 34 w 42"/>
                  <a:gd name="T3" fmla="*/ 7 h 42"/>
                  <a:gd name="T4" fmla="*/ 34 w 42"/>
                  <a:gd name="T5" fmla="*/ 35 h 42"/>
                  <a:gd name="T6" fmla="*/ 7 w 42"/>
                  <a:gd name="T7" fmla="*/ 35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5"/>
                    </a:cubicBezTo>
                    <a:cubicBezTo>
                      <a:pt x="27" y="42"/>
                      <a:pt x="15" y="42"/>
                      <a:pt x="7" y="35"/>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3" name="Freeform 194">
                <a:extLst>
                  <a:ext uri="{FF2B5EF4-FFF2-40B4-BE49-F238E27FC236}">
                    <a16:creationId xmlns:a16="http://schemas.microsoft.com/office/drawing/2014/main" id="{D388C074-6B51-48E6-A8D0-D85A9573D81D}"/>
                  </a:ext>
                </a:extLst>
              </p:cNvPr>
              <p:cNvSpPr>
                <a:spLocks/>
              </p:cNvSpPr>
              <p:nvPr/>
            </p:nvSpPr>
            <p:spPr bwMode="auto">
              <a:xfrm>
                <a:off x="7502600" y="4172003"/>
                <a:ext cx="49213"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4"/>
                      <a:pt x="42" y="27"/>
                      <a:pt x="35" y="34"/>
                    </a:cubicBezTo>
                    <a:cubicBezTo>
                      <a:pt x="27" y="42"/>
                      <a:pt x="15" y="42"/>
                      <a:pt x="8" y="34"/>
                    </a:cubicBezTo>
                    <a:cubicBezTo>
                      <a:pt x="0" y="27"/>
                      <a:pt x="0" y="14"/>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4" name="Freeform 195">
                <a:extLst>
                  <a:ext uri="{FF2B5EF4-FFF2-40B4-BE49-F238E27FC236}">
                    <a16:creationId xmlns:a16="http://schemas.microsoft.com/office/drawing/2014/main" id="{1B198D83-ECCD-4574-889D-87323630EB53}"/>
                  </a:ext>
                </a:extLst>
              </p:cNvPr>
              <p:cNvSpPr>
                <a:spLocks/>
              </p:cNvSpPr>
              <p:nvPr/>
            </p:nvSpPr>
            <p:spPr bwMode="auto">
              <a:xfrm>
                <a:off x="7439099" y="4087864"/>
                <a:ext cx="49213" cy="49213"/>
              </a:xfrm>
              <a:custGeom>
                <a:avLst/>
                <a:gdLst>
                  <a:gd name="T0" fmla="*/ 34 w 42"/>
                  <a:gd name="T1" fmla="*/ 8 h 42"/>
                  <a:gd name="T2" fmla="*/ 34 w 42"/>
                  <a:gd name="T3" fmla="*/ 8 h 42"/>
                  <a:gd name="T4" fmla="*/ 34 w 42"/>
                  <a:gd name="T5" fmla="*/ 35 h 42"/>
                  <a:gd name="T6" fmla="*/ 7 w 42"/>
                  <a:gd name="T7" fmla="*/ 35 h 42"/>
                  <a:gd name="T8" fmla="*/ 7 w 42"/>
                  <a:gd name="T9" fmla="*/ 8 h 42"/>
                  <a:gd name="T10" fmla="*/ 34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4" y="8"/>
                    </a:moveTo>
                    <a:lnTo>
                      <a:pt x="34" y="8"/>
                    </a:lnTo>
                    <a:cubicBezTo>
                      <a:pt x="42" y="15"/>
                      <a:pt x="42" y="27"/>
                      <a:pt x="34" y="35"/>
                    </a:cubicBezTo>
                    <a:cubicBezTo>
                      <a:pt x="27" y="42"/>
                      <a:pt x="15" y="42"/>
                      <a:pt x="7" y="35"/>
                    </a:cubicBezTo>
                    <a:cubicBezTo>
                      <a:pt x="0" y="27"/>
                      <a:pt x="0" y="15"/>
                      <a:pt x="7" y="8"/>
                    </a:cubicBezTo>
                    <a:cubicBezTo>
                      <a:pt x="15" y="0"/>
                      <a:pt x="27" y="0"/>
                      <a:pt x="34"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5" name="Freeform 196">
                <a:extLst>
                  <a:ext uri="{FF2B5EF4-FFF2-40B4-BE49-F238E27FC236}">
                    <a16:creationId xmlns:a16="http://schemas.microsoft.com/office/drawing/2014/main" id="{D70E9AD3-82EA-4511-A12D-E9FC2A91A5E4}"/>
                  </a:ext>
                </a:extLst>
              </p:cNvPr>
              <p:cNvSpPr>
                <a:spLocks/>
              </p:cNvSpPr>
              <p:nvPr/>
            </p:nvSpPr>
            <p:spPr bwMode="auto">
              <a:xfrm>
                <a:off x="7374011" y="4211691"/>
                <a:ext cx="50801" cy="49213"/>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6" name="Freeform 197">
                <a:extLst>
                  <a:ext uri="{FF2B5EF4-FFF2-40B4-BE49-F238E27FC236}">
                    <a16:creationId xmlns:a16="http://schemas.microsoft.com/office/drawing/2014/main" id="{AD8136EF-F90E-4779-8275-A08D1EDB62E5}"/>
                  </a:ext>
                </a:extLst>
              </p:cNvPr>
              <p:cNvSpPr>
                <a:spLocks/>
              </p:cNvSpPr>
              <p:nvPr/>
            </p:nvSpPr>
            <p:spPr bwMode="auto">
              <a:xfrm>
                <a:off x="7374011" y="4145015"/>
                <a:ext cx="50801" cy="49213"/>
              </a:xfrm>
              <a:custGeom>
                <a:avLst/>
                <a:gdLst>
                  <a:gd name="T0" fmla="*/ 35 w 43"/>
                  <a:gd name="T1" fmla="*/ 8 h 42"/>
                  <a:gd name="T2" fmla="*/ 35 w 43"/>
                  <a:gd name="T3" fmla="*/ 8 h 42"/>
                  <a:gd name="T4" fmla="*/ 35 w 43"/>
                  <a:gd name="T5" fmla="*/ 35 h 42"/>
                  <a:gd name="T6" fmla="*/ 8 w 43"/>
                  <a:gd name="T7" fmla="*/ 35 h 42"/>
                  <a:gd name="T8" fmla="*/ 8 w 43"/>
                  <a:gd name="T9" fmla="*/ 8 h 42"/>
                  <a:gd name="T10" fmla="*/ 35 w 43"/>
                  <a:gd name="T11" fmla="*/ 8 h 42"/>
                </a:gdLst>
                <a:ahLst/>
                <a:cxnLst>
                  <a:cxn ang="0">
                    <a:pos x="T0" y="T1"/>
                  </a:cxn>
                  <a:cxn ang="0">
                    <a:pos x="T2" y="T3"/>
                  </a:cxn>
                  <a:cxn ang="0">
                    <a:pos x="T4" y="T5"/>
                  </a:cxn>
                  <a:cxn ang="0">
                    <a:pos x="T6" y="T7"/>
                  </a:cxn>
                  <a:cxn ang="0">
                    <a:pos x="T8" y="T9"/>
                  </a:cxn>
                  <a:cxn ang="0">
                    <a:pos x="T10" y="T11"/>
                  </a:cxn>
                </a:cxnLst>
                <a:rect l="0" t="0" r="r" b="b"/>
                <a:pathLst>
                  <a:path w="43" h="42">
                    <a:moveTo>
                      <a:pt x="35" y="8"/>
                    </a:moveTo>
                    <a:lnTo>
                      <a:pt x="35" y="8"/>
                    </a:lnTo>
                    <a:cubicBezTo>
                      <a:pt x="43" y="15"/>
                      <a:pt x="43" y="27"/>
                      <a:pt x="35" y="35"/>
                    </a:cubicBezTo>
                    <a:cubicBezTo>
                      <a:pt x="28" y="42"/>
                      <a:pt x="15" y="42"/>
                      <a:pt x="8" y="35"/>
                    </a:cubicBezTo>
                    <a:cubicBezTo>
                      <a:pt x="0" y="27"/>
                      <a:pt x="0" y="15"/>
                      <a:pt x="8" y="8"/>
                    </a:cubicBezTo>
                    <a:cubicBezTo>
                      <a:pt x="15" y="0"/>
                      <a:pt x="28"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7" name="Freeform 198">
                <a:extLst>
                  <a:ext uri="{FF2B5EF4-FFF2-40B4-BE49-F238E27FC236}">
                    <a16:creationId xmlns:a16="http://schemas.microsoft.com/office/drawing/2014/main" id="{FFB7D4E7-5B7B-4309-A7A4-842863B6E53D}"/>
                  </a:ext>
                </a:extLst>
              </p:cNvPr>
              <p:cNvSpPr>
                <a:spLocks/>
              </p:cNvSpPr>
              <p:nvPr/>
            </p:nvSpPr>
            <p:spPr bwMode="auto">
              <a:xfrm>
                <a:off x="7439099" y="3200441"/>
                <a:ext cx="49213" cy="50801"/>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8" name="Freeform 542">
                <a:extLst>
                  <a:ext uri="{FF2B5EF4-FFF2-40B4-BE49-F238E27FC236}">
                    <a16:creationId xmlns:a16="http://schemas.microsoft.com/office/drawing/2014/main" id="{8C8A903E-E5EC-4FE5-AB24-1620FC17D8A5}"/>
                  </a:ext>
                </a:extLst>
              </p:cNvPr>
              <p:cNvSpPr>
                <a:spLocks noEditPoints="1"/>
              </p:cNvSpPr>
              <p:nvPr/>
            </p:nvSpPr>
            <p:spPr bwMode="auto">
              <a:xfrm>
                <a:off x="7158038" y="3568701"/>
                <a:ext cx="87312" cy="528638"/>
              </a:xfrm>
              <a:custGeom>
                <a:avLst/>
                <a:gdLst>
                  <a:gd name="T0" fmla="*/ 0 w 73"/>
                  <a:gd name="T1" fmla="*/ 0 h 444"/>
                  <a:gd name="T2" fmla="*/ 0 w 73"/>
                  <a:gd name="T3" fmla="*/ 0 h 444"/>
                  <a:gd name="T4" fmla="*/ 73 w 73"/>
                  <a:gd name="T5" fmla="*/ 0 h 444"/>
                  <a:gd name="T6" fmla="*/ 36 w 73"/>
                  <a:gd name="T7" fmla="*/ 0 h 444"/>
                  <a:gd name="T8" fmla="*/ 36 w 73"/>
                  <a:gd name="T9" fmla="*/ 0 h 444"/>
                  <a:gd name="T10" fmla="*/ 36 w 73"/>
                  <a:gd name="T11" fmla="*/ 444 h 444"/>
                  <a:gd name="T12" fmla="*/ 0 w 73"/>
                  <a:gd name="T13" fmla="*/ 444 h 444"/>
                  <a:gd name="T14" fmla="*/ 0 w 73"/>
                  <a:gd name="T15" fmla="*/ 444 h 444"/>
                  <a:gd name="T16" fmla="*/ 73 w 73"/>
                  <a:gd name="T17" fmla="*/ 44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444">
                    <a:moveTo>
                      <a:pt x="0" y="0"/>
                    </a:moveTo>
                    <a:lnTo>
                      <a:pt x="0" y="0"/>
                    </a:lnTo>
                    <a:lnTo>
                      <a:pt x="73" y="0"/>
                    </a:lnTo>
                    <a:moveTo>
                      <a:pt x="36" y="0"/>
                    </a:moveTo>
                    <a:lnTo>
                      <a:pt x="36" y="0"/>
                    </a:lnTo>
                    <a:lnTo>
                      <a:pt x="36" y="444"/>
                    </a:lnTo>
                    <a:moveTo>
                      <a:pt x="0" y="444"/>
                    </a:moveTo>
                    <a:lnTo>
                      <a:pt x="0" y="444"/>
                    </a:lnTo>
                    <a:lnTo>
                      <a:pt x="73" y="444"/>
                    </a:lnTo>
                  </a:path>
                </a:pathLst>
              </a:custGeom>
              <a:grpFill/>
              <a:ln w="22225" cap="rnd">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19" name="Freeform 304">
                <a:extLst>
                  <a:ext uri="{FF2B5EF4-FFF2-40B4-BE49-F238E27FC236}">
                    <a16:creationId xmlns:a16="http://schemas.microsoft.com/office/drawing/2014/main" id="{C6F69DA9-3E03-48B0-ACC2-65E815BD82AF}"/>
                  </a:ext>
                </a:extLst>
              </p:cNvPr>
              <p:cNvSpPr>
                <a:spLocks/>
              </p:cNvSpPr>
              <p:nvPr/>
            </p:nvSpPr>
            <p:spPr bwMode="auto">
              <a:xfrm>
                <a:off x="7922419" y="3563188"/>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20" name="Freeform 325">
                <a:extLst>
                  <a:ext uri="{FF2B5EF4-FFF2-40B4-BE49-F238E27FC236}">
                    <a16:creationId xmlns:a16="http://schemas.microsoft.com/office/drawing/2014/main" id="{9DBA6A9E-78E4-49D2-8470-ED549AF1008E}"/>
                  </a:ext>
                </a:extLst>
              </p:cNvPr>
              <p:cNvSpPr>
                <a:spLocks/>
              </p:cNvSpPr>
              <p:nvPr/>
            </p:nvSpPr>
            <p:spPr bwMode="auto">
              <a:xfrm>
                <a:off x="7971219" y="3669508"/>
                <a:ext cx="50800" cy="49213"/>
              </a:xfrm>
              <a:custGeom>
                <a:avLst/>
                <a:gdLst>
                  <a:gd name="T0" fmla="*/ 35 w 42"/>
                  <a:gd name="T1" fmla="*/ 7 h 42"/>
                  <a:gd name="T2" fmla="*/ 35 w 42"/>
                  <a:gd name="T3" fmla="*/ 7 h 42"/>
                  <a:gd name="T4" fmla="*/ 35 w 42"/>
                  <a:gd name="T5" fmla="*/ 34 h 42"/>
                  <a:gd name="T6" fmla="*/ 8 w 42"/>
                  <a:gd name="T7" fmla="*/ 34 h 42"/>
                  <a:gd name="T8" fmla="*/ 8 w 42"/>
                  <a:gd name="T9" fmla="*/ 7 h 42"/>
                  <a:gd name="T10" fmla="*/ 35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5" y="7"/>
                    </a:moveTo>
                    <a:lnTo>
                      <a:pt x="35" y="7"/>
                    </a:lnTo>
                    <a:cubicBezTo>
                      <a:pt x="42" y="15"/>
                      <a:pt x="42" y="27"/>
                      <a:pt x="35" y="34"/>
                    </a:cubicBezTo>
                    <a:cubicBezTo>
                      <a:pt x="27" y="42"/>
                      <a:pt x="15" y="42"/>
                      <a:pt x="8" y="34"/>
                    </a:cubicBezTo>
                    <a:cubicBezTo>
                      <a:pt x="0" y="27"/>
                      <a:pt x="0" y="15"/>
                      <a:pt x="8" y="7"/>
                    </a:cubicBezTo>
                    <a:cubicBezTo>
                      <a:pt x="15" y="0"/>
                      <a:pt x="27" y="0"/>
                      <a:pt x="3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21" name="Freeform 296">
                <a:extLst>
                  <a:ext uri="{FF2B5EF4-FFF2-40B4-BE49-F238E27FC236}">
                    <a16:creationId xmlns:a16="http://schemas.microsoft.com/office/drawing/2014/main" id="{AB4CE8F7-F374-4464-B909-2C4E0BE20D72}"/>
                  </a:ext>
                </a:extLst>
              </p:cNvPr>
              <p:cNvSpPr>
                <a:spLocks/>
              </p:cNvSpPr>
              <p:nvPr/>
            </p:nvSpPr>
            <p:spPr bwMode="auto">
              <a:xfrm>
                <a:off x="7947957" y="3786982"/>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22" name="Freeform 296">
                <a:extLst>
                  <a:ext uri="{FF2B5EF4-FFF2-40B4-BE49-F238E27FC236}">
                    <a16:creationId xmlns:a16="http://schemas.microsoft.com/office/drawing/2014/main" id="{35F6F1BB-506A-4F79-B13B-EAFC07A53747}"/>
                  </a:ext>
                </a:extLst>
              </p:cNvPr>
              <p:cNvSpPr>
                <a:spLocks/>
              </p:cNvSpPr>
              <p:nvPr/>
            </p:nvSpPr>
            <p:spPr bwMode="auto">
              <a:xfrm>
                <a:off x="7947957" y="3838767"/>
                <a:ext cx="50800" cy="50800"/>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23" name="Freeform 327">
                <a:extLst>
                  <a:ext uri="{FF2B5EF4-FFF2-40B4-BE49-F238E27FC236}">
                    <a16:creationId xmlns:a16="http://schemas.microsoft.com/office/drawing/2014/main" id="{244F2C72-6EAC-4792-88E1-33C56F3F363D}"/>
                  </a:ext>
                </a:extLst>
              </p:cNvPr>
              <p:cNvSpPr>
                <a:spLocks/>
              </p:cNvSpPr>
              <p:nvPr/>
            </p:nvSpPr>
            <p:spPr bwMode="auto">
              <a:xfrm>
                <a:off x="7958935" y="3155952"/>
                <a:ext cx="49212" cy="50800"/>
              </a:xfrm>
              <a:custGeom>
                <a:avLst/>
                <a:gdLst>
                  <a:gd name="T0" fmla="*/ 35 w 42"/>
                  <a:gd name="T1" fmla="*/ 8 h 42"/>
                  <a:gd name="T2" fmla="*/ 35 w 42"/>
                  <a:gd name="T3" fmla="*/ 8 h 42"/>
                  <a:gd name="T4" fmla="*/ 35 w 42"/>
                  <a:gd name="T5" fmla="*/ 35 h 42"/>
                  <a:gd name="T6" fmla="*/ 8 w 42"/>
                  <a:gd name="T7" fmla="*/ 35 h 42"/>
                  <a:gd name="T8" fmla="*/ 8 w 42"/>
                  <a:gd name="T9" fmla="*/ 8 h 42"/>
                  <a:gd name="T10" fmla="*/ 35 w 42"/>
                  <a:gd name="T11" fmla="*/ 8 h 42"/>
                </a:gdLst>
                <a:ahLst/>
                <a:cxnLst>
                  <a:cxn ang="0">
                    <a:pos x="T0" y="T1"/>
                  </a:cxn>
                  <a:cxn ang="0">
                    <a:pos x="T2" y="T3"/>
                  </a:cxn>
                  <a:cxn ang="0">
                    <a:pos x="T4" y="T5"/>
                  </a:cxn>
                  <a:cxn ang="0">
                    <a:pos x="T6" y="T7"/>
                  </a:cxn>
                  <a:cxn ang="0">
                    <a:pos x="T8" y="T9"/>
                  </a:cxn>
                  <a:cxn ang="0">
                    <a:pos x="T10" y="T11"/>
                  </a:cxn>
                </a:cxnLst>
                <a:rect l="0" t="0" r="r" b="b"/>
                <a:pathLst>
                  <a:path w="42" h="42">
                    <a:moveTo>
                      <a:pt x="35" y="8"/>
                    </a:moveTo>
                    <a:lnTo>
                      <a:pt x="35" y="8"/>
                    </a:lnTo>
                    <a:cubicBezTo>
                      <a:pt x="42" y="15"/>
                      <a:pt x="42" y="27"/>
                      <a:pt x="35" y="35"/>
                    </a:cubicBezTo>
                    <a:cubicBezTo>
                      <a:pt x="27" y="42"/>
                      <a:pt x="15" y="42"/>
                      <a:pt x="8" y="35"/>
                    </a:cubicBezTo>
                    <a:cubicBezTo>
                      <a:pt x="0" y="27"/>
                      <a:pt x="0" y="15"/>
                      <a:pt x="8" y="8"/>
                    </a:cubicBezTo>
                    <a:cubicBezTo>
                      <a:pt x="15" y="0"/>
                      <a:pt x="27" y="0"/>
                      <a:pt x="35"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24" name="Freeform 316">
                <a:extLst>
                  <a:ext uri="{FF2B5EF4-FFF2-40B4-BE49-F238E27FC236}">
                    <a16:creationId xmlns:a16="http://schemas.microsoft.com/office/drawing/2014/main" id="{903F57B6-C9EE-43C0-AFC1-34F0EA772D62}"/>
                  </a:ext>
                </a:extLst>
              </p:cNvPr>
              <p:cNvSpPr>
                <a:spLocks/>
              </p:cNvSpPr>
              <p:nvPr/>
            </p:nvSpPr>
            <p:spPr bwMode="auto">
              <a:xfrm>
                <a:off x="7959725" y="2658787"/>
                <a:ext cx="49212" cy="49213"/>
              </a:xfrm>
              <a:custGeom>
                <a:avLst/>
                <a:gdLst>
                  <a:gd name="T0" fmla="*/ 34 w 42"/>
                  <a:gd name="T1" fmla="*/ 7 h 42"/>
                  <a:gd name="T2" fmla="*/ 34 w 42"/>
                  <a:gd name="T3" fmla="*/ 7 h 42"/>
                  <a:gd name="T4" fmla="*/ 34 w 42"/>
                  <a:gd name="T5" fmla="*/ 34 h 42"/>
                  <a:gd name="T6" fmla="*/ 7 w 42"/>
                  <a:gd name="T7" fmla="*/ 34 h 42"/>
                  <a:gd name="T8" fmla="*/ 7 w 42"/>
                  <a:gd name="T9" fmla="*/ 7 h 42"/>
                  <a:gd name="T10" fmla="*/ 34 w 42"/>
                  <a:gd name="T11" fmla="*/ 7 h 42"/>
                </a:gdLst>
                <a:ahLst/>
                <a:cxnLst>
                  <a:cxn ang="0">
                    <a:pos x="T0" y="T1"/>
                  </a:cxn>
                  <a:cxn ang="0">
                    <a:pos x="T2" y="T3"/>
                  </a:cxn>
                  <a:cxn ang="0">
                    <a:pos x="T4" y="T5"/>
                  </a:cxn>
                  <a:cxn ang="0">
                    <a:pos x="T6" y="T7"/>
                  </a:cxn>
                  <a:cxn ang="0">
                    <a:pos x="T8" y="T9"/>
                  </a:cxn>
                  <a:cxn ang="0">
                    <a:pos x="T10" y="T11"/>
                  </a:cxn>
                </a:cxnLst>
                <a:rect l="0" t="0" r="r" b="b"/>
                <a:pathLst>
                  <a:path w="42" h="42">
                    <a:moveTo>
                      <a:pt x="34" y="7"/>
                    </a:moveTo>
                    <a:lnTo>
                      <a:pt x="34" y="7"/>
                    </a:lnTo>
                    <a:cubicBezTo>
                      <a:pt x="42" y="15"/>
                      <a:pt x="42" y="27"/>
                      <a:pt x="34" y="34"/>
                    </a:cubicBezTo>
                    <a:cubicBezTo>
                      <a:pt x="27" y="42"/>
                      <a:pt x="15" y="42"/>
                      <a:pt x="7" y="34"/>
                    </a:cubicBezTo>
                    <a:cubicBezTo>
                      <a:pt x="0" y="27"/>
                      <a:pt x="0" y="15"/>
                      <a:pt x="7" y="7"/>
                    </a:cubicBezTo>
                    <a:cubicBezTo>
                      <a:pt x="15" y="0"/>
                      <a:pt x="27" y="0"/>
                      <a:pt x="34"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j-lt"/>
                </a:endParaRPr>
              </a:p>
            </p:txBody>
          </p:sp>
        </p:grpSp>
        <p:grpSp>
          <p:nvGrpSpPr>
            <p:cNvPr id="135" name="Group 134">
              <a:extLst>
                <a:ext uri="{FF2B5EF4-FFF2-40B4-BE49-F238E27FC236}">
                  <a16:creationId xmlns:a16="http://schemas.microsoft.com/office/drawing/2014/main" id="{5CD6D16D-BF4B-477C-9ECD-E145D388CADF}"/>
                </a:ext>
              </a:extLst>
            </p:cNvPr>
            <p:cNvGrpSpPr/>
            <p:nvPr/>
          </p:nvGrpSpPr>
          <p:grpSpPr>
            <a:xfrm>
              <a:off x="7117556" y="2393156"/>
              <a:ext cx="4352132" cy="1764506"/>
              <a:chOff x="7117556" y="2393156"/>
              <a:chExt cx="4352132" cy="1764506"/>
            </a:xfrm>
          </p:grpSpPr>
          <p:grpSp>
            <p:nvGrpSpPr>
              <p:cNvPr id="164" name="Group 163">
                <a:extLst>
                  <a:ext uri="{FF2B5EF4-FFF2-40B4-BE49-F238E27FC236}">
                    <a16:creationId xmlns:a16="http://schemas.microsoft.com/office/drawing/2014/main" id="{96C2512B-8626-458C-BF0B-A2CBFC18489A}"/>
                  </a:ext>
                </a:extLst>
              </p:cNvPr>
              <p:cNvGrpSpPr/>
              <p:nvPr/>
            </p:nvGrpSpPr>
            <p:grpSpPr>
              <a:xfrm>
                <a:off x="7117556" y="3565525"/>
                <a:ext cx="171450" cy="534988"/>
                <a:chOff x="4401880" y="2590800"/>
                <a:chExt cx="1049502" cy="681038"/>
              </a:xfrm>
            </p:grpSpPr>
            <p:cxnSp>
              <p:nvCxnSpPr>
                <p:cNvPr id="220" name="Straight Connector 219">
                  <a:extLst>
                    <a:ext uri="{FF2B5EF4-FFF2-40B4-BE49-F238E27FC236}">
                      <a16:creationId xmlns:a16="http://schemas.microsoft.com/office/drawing/2014/main" id="{AB46996D-89AF-4D7F-A073-0DD2ADFF7DBD}"/>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D9CEC40C-FAF3-4235-9AC1-A2808C59D868}"/>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BEE311D3-148F-420A-A0F8-2DB82029BBE9}"/>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5BA8D4FC-D9EA-47F5-AB1D-5290BC92D9CB}"/>
                    </a:ext>
                  </a:extLst>
                </p:cNvPr>
                <p:cNvCxnSpPr>
                  <a:cxnSpLocks/>
                </p:cNvCxnSpPr>
                <p:nvPr/>
              </p:nvCxnSpPr>
              <p:spPr>
                <a:xfrm flipH="1">
                  <a:off x="4401880" y="2924245"/>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65" name="Group 164">
                <a:extLst>
                  <a:ext uri="{FF2B5EF4-FFF2-40B4-BE49-F238E27FC236}">
                    <a16:creationId xmlns:a16="http://schemas.microsoft.com/office/drawing/2014/main" id="{A33AAF0D-3904-4705-A35E-E27EB50053C6}"/>
                  </a:ext>
                </a:extLst>
              </p:cNvPr>
              <p:cNvGrpSpPr/>
              <p:nvPr/>
            </p:nvGrpSpPr>
            <p:grpSpPr>
              <a:xfrm>
                <a:off x="7381874" y="3340893"/>
                <a:ext cx="171450" cy="816769"/>
                <a:chOff x="4401880" y="2590800"/>
                <a:chExt cx="1049502" cy="681038"/>
              </a:xfrm>
            </p:grpSpPr>
            <p:cxnSp>
              <p:nvCxnSpPr>
                <p:cNvPr id="216" name="Straight Connector 215">
                  <a:extLst>
                    <a:ext uri="{FF2B5EF4-FFF2-40B4-BE49-F238E27FC236}">
                      <a16:creationId xmlns:a16="http://schemas.microsoft.com/office/drawing/2014/main" id="{742EA3A1-96E3-486E-BA79-BC6FA07BA304}"/>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C46240BC-70EC-406D-9716-300A2245C3A8}"/>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A7CDC8BF-1AA1-4D02-9E39-3EBABE6B8BA2}"/>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4C85B2E4-2476-419D-9342-961AF97D3677}"/>
                    </a:ext>
                  </a:extLst>
                </p:cNvPr>
                <p:cNvCxnSpPr>
                  <a:cxnSpLocks/>
                </p:cNvCxnSpPr>
                <p:nvPr/>
              </p:nvCxnSpPr>
              <p:spPr>
                <a:xfrm flipH="1">
                  <a:off x="4401880" y="2900419"/>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66" name="Group 165">
                <a:extLst>
                  <a:ext uri="{FF2B5EF4-FFF2-40B4-BE49-F238E27FC236}">
                    <a16:creationId xmlns:a16="http://schemas.microsoft.com/office/drawing/2014/main" id="{1D3B33AE-DD3B-4AAA-9A00-F8A4123836CE}"/>
                  </a:ext>
                </a:extLst>
              </p:cNvPr>
              <p:cNvGrpSpPr/>
              <p:nvPr/>
            </p:nvGrpSpPr>
            <p:grpSpPr>
              <a:xfrm>
                <a:off x="7900987" y="2928938"/>
                <a:ext cx="171450" cy="750094"/>
                <a:chOff x="4401880" y="2590800"/>
                <a:chExt cx="1049502" cy="681038"/>
              </a:xfrm>
            </p:grpSpPr>
            <p:cxnSp>
              <p:nvCxnSpPr>
                <p:cNvPr id="212" name="Straight Connector 211">
                  <a:extLst>
                    <a:ext uri="{FF2B5EF4-FFF2-40B4-BE49-F238E27FC236}">
                      <a16:creationId xmlns:a16="http://schemas.microsoft.com/office/drawing/2014/main" id="{184D7457-0F38-427D-B294-A5AC5184C21C}"/>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850E737B-1DBD-444E-B31B-ECF06823E769}"/>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53D6886B-EA8F-4B11-A7F8-5277749939F5}"/>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79EA21C2-298C-4715-A39E-469AF51EF950}"/>
                    </a:ext>
                  </a:extLst>
                </p:cNvPr>
                <p:cNvCxnSpPr>
                  <a:cxnSpLocks/>
                </p:cNvCxnSpPr>
                <p:nvPr/>
              </p:nvCxnSpPr>
              <p:spPr>
                <a:xfrm flipH="1">
                  <a:off x="4401880" y="3056085"/>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67" name="Group 166">
                <a:extLst>
                  <a:ext uri="{FF2B5EF4-FFF2-40B4-BE49-F238E27FC236}">
                    <a16:creationId xmlns:a16="http://schemas.microsoft.com/office/drawing/2014/main" id="{540FF179-61B8-4017-90AB-0114ED55F7E4}"/>
                  </a:ext>
                </a:extLst>
              </p:cNvPr>
              <p:cNvGrpSpPr/>
              <p:nvPr/>
            </p:nvGrpSpPr>
            <p:grpSpPr>
              <a:xfrm>
                <a:off x="8165306" y="2393156"/>
                <a:ext cx="171450" cy="1412082"/>
                <a:chOff x="4401880" y="2590800"/>
                <a:chExt cx="1049502" cy="681038"/>
              </a:xfrm>
            </p:grpSpPr>
            <p:cxnSp>
              <p:nvCxnSpPr>
                <p:cNvPr id="208" name="Straight Connector 207">
                  <a:extLst>
                    <a:ext uri="{FF2B5EF4-FFF2-40B4-BE49-F238E27FC236}">
                      <a16:creationId xmlns:a16="http://schemas.microsoft.com/office/drawing/2014/main" id="{15B4A9C5-3A15-4551-B89D-3686E06CDB35}"/>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24EF0963-ABDE-43DE-A7F9-D83E00ADC411}"/>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82F6BFD8-E558-440C-B6D8-360CF7B807AF}"/>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79F75FC3-A3FA-415D-AFF5-6CBF62760060}"/>
                    </a:ext>
                  </a:extLst>
                </p:cNvPr>
                <p:cNvCxnSpPr>
                  <a:cxnSpLocks/>
                </p:cNvCxnSpPr>
                <p:nvPr/>
              </p:nvCxnSpPr>
              <p:spPr>
                <a:xfrm flipH="1">
                  <a:off x="4401880" y="3176673"/>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68" name="Group 167">
                <a:extLst>
                  <a:ext uri="{FF2B5EF4-FFF2-40B4-BE49-F238E27FC236}">
                    <a16:creationId xmlns:a16="http://schemas.microsoft.com/office/drawing/2014/main" id="{F9EE6C67-1F02-4207-BD37-482D4CFA5DC4}"/>
                  </a:ext>
                </a:extLst>
              </p:cNvPr>
              <p:cNvGrpSpPr/>
              <p:nvPr/>
            </p:nvGrpSpPr>
            <p:grpSpPr>
              <a:xfrm>
                <a:off x="8688387" y="3750468"/>
                <a:ext cx="171450" cy="252413"/>
                <a:chOff x="4401880" y="2590800"/>
                <a:chExt cx="1049502" cy="681038"/>
              </a:xfrm>
            </p:grpSpPr>
            <p:cxnSp>
              <p:nvCxnSpPr>
                <p:cNvPr id="204" name="Straight Connector 203">
                  <a:extLst>
                    <a:ext uri="{FF2B5EF4-FFF2-40B4-BE49-F238E27FC236}">
                      <a16:creationId xmlns:a16="http://schemas.microsoft.com/office/drawing/2014/main" id="{F46685E1-A888-460C-A0C5-19AB5B7CB7CE}"/>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5F1DBA85-99AC-4AA7-B99D-0544E4B7A0E5}"/>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B595493F-54BA-4258-B5CA-5E1B83FFB715}"/>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2EA357F1-8C45-488F-A877-87414388896F}"/>
                    </a:ext>
                  </a:extLst>
                </p:cNvPr>
                <p:cNvCxnSpPr>
                  <a:cxnSpLocks/>
                </p:cNvCxnSpPr>
                <p:nvPr/>
              </p:nvCxnSpPr>
              <p:spPr>
                <a:xfrm flipH="1">
                  <a:off x="4401880" y="2901889"/>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69" name="Group 168">
                <a:extLst>
                  <a:ext uri="{FF2B5EF4-FFF2-40B4-BE49-F238E27FC236}">
                    <a16:creationId xmlns:a16="http://schemas.microsoft.com/office/drawing/2014/main" id="{95152B84-AFBF-491B-BCA3-550C67EC47C4}"/>
                  </a:ext>
                </a:extLst>
              </p:cNvPr>
              <p:cNvGrpSpPr/>
              <p:nvPr/>
            </p:nvGrpSpPr>
            <p:grpSpPr>
              <a:xfrm>
                <a:off x="8947943" y="3724275"/>
                <a:ext cx="171450" cy="230981"/>
                <a:chOff x="4401880" y="2590800"/>
                <a:chExt cx="1049502" cy="681038"/>
              </a:xfrm>
            </p:grpSpPr>
            <p:cxnSp>
              <p:nvCxnSpPr>
                <p:cNvPr id="200" name="Straight Connector 199">
                  <a:extLst>
                    <a:ext uri="{FF2B5EF4-FFF2-40B4-BE49-F238E27FC236}">
                      <a16:creationId xmlns:a16="http://schemas.microsoft.com/office/drawing/2014/main" id="{3061FC4E-309D-4007-B7CB-D7F732CD1BD7}"/>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55A2B5A2-641F-475A-B95D-E4820B446B41}"/>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D72DD6D2-0E2F-412D-9C01-E01FD230AC66}"/>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20212494-7B96-4F34-9193-57DB51B9AB91}"/>
                    </a:ext>
                  </a:extLst>
                </p:cNvPr>
                <p:cNvCxnSpPr>
                  <a:cxnSpLocks/>
                </p:cNvCxnSpPr>
                <p:nvPr/>
              </p:nvCxnSpPr>
              <p:spPr>
                <a:xfrm flipH="1">
                  <a:off x="4401880" y="3021246"/>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70" name="Group 169">
                <a:extLst>
                  <a:ext uri="{FF2B5EF4-FFF2-40B4-BE49-F238E27FC236}">
                    <a16:creationId xmlns:a16="http://schemas.microsoft.com/office/drawing/2014/main" id="{3F79D00D-22BB-47BC-87B9-216021443E08}"/>
                  </a:ext>
                </a:extLst>
              </p:cNvPr>
              <p:cNvGrpSpPr/>
              <p:nvPr/>
            </p:nvGrpSpPr>
            <p:grpSpPr>
              <a:xfrm>
                <a:off x="9471818" y="3960019"/>
                <a:ext cx="171450" cy="123824"/>
                <a:chOff x="4401880" y="2590800"/>
                <a:chExt cx="1049502" cy="681038"/>
              </a:xfrm>
            </p:grpSpPr>
            <p:cxnSp>
              <p:nvCxnSpPr>
                <p:cNvPr id="196" name="Straight Connector 195">
                  <a:extLst>
                    <a:ext uri="{FF2B5EF4-FFF2-40B4-BE49-F238E27FC236}">
                      <a16:creationId xmlns:a16="http://schemas.microsoft.com/office/drawing/2014/main" id="{C080D7DB-D8BF-4936-B2D6-D1BB4E485370}"/>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8047B9A9-F9E5-435B-861C-849A2DCA47B3}"/>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59A877BB-13A2-4A9B-97BD-AAF86F9BA1D4}"/>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A9E7CAB5-6A81-4524-A4A3-2065A7805765}"/>
                    </a:ext>
                  </a:extLst>
                </p:cNvPr>
                <p:cNvCxnSpPr>
                  <a:cxnSpLocks/>
                </p:cNvCxnSpPr>
                <p:nvPr/>
              </p:nvCxnSpPr>
              <p:spPr>
                <a:xfrm flipH="1">
                  <a:off x="4401880" y="3099818"/>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71" name="Group 170">
                <a:extLst>
                  <a:ext uri="{FF2B5EF4-FFF2-40B4-BE49-F238E27FC236}">
                    <a16:creationId xmlns:a16="http://schemas.microsoft.com/office/drawing/2014/main" id="{B5F1B49F-C513-4D6B-81F7-CD237A78AA36}"/>
                  </a:ext>
                </a:extLst>
              </p:cNvPr>
              <p:cNvGrpSpPr/>
              <p:nvPr/>
            </p:nvGrpSpPr>
            <p:grpSpPr>
              <a:xfrm>
                <a:off x="9731375" y="3983831"/>
                <a:ext cx="171450" cy="100012"/>
                <a:chOff x="4401880" y="2590800"/>
                <a:chExt cx="1049502" cy="681038"/>
              </a:xfrm>
            </p:grpSpPr>
            <p:cxnSp>
              <p:nvCxnSpPr>
                <p:cNvPr id="192" name="Straight Connector 191">
                  <a:extLst>
                    <a:ext uri="{FF2B5EF4-FFF2-40B4-BE49-F238E27FC236}">
                      <a16:creationId xmlns:a16="http://schemas.microsoft.com/office/drawing/2014/main" id="{E98649DA-9AE9-4585-B193-87BF1229726F}"/>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824F8C32-98D0-496F-9943-057687572222}"/>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68ED3E53-CC39-41EA-AB34-9B14E6D8159C}"/>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F73E1D3C-316F-4C98-A9FD-FCA6C37A452E}"/>
                    </a:ext>
                  </a:extLst>
                </p:cNvPr>
                <p:cNvCxnSpPr>
                  <a:cxnSpLocks/>
                </p:cNvCxnSpPr>
                <p:nvPr/>
              </p:nvCxnSpPr>
              <p:spPr>
                <a:xfrm flipH="1">
                  <a:off x="4401880" y="3099818"/>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72" name="Group 171">
                <a:extLst>
                  <a:ext uri="{FF2B5EF4-FFF2-40B4-BE49-F238E27FC236}">
                    <a16:creationId xmlns:a16="http://schemas.microsoft.com/office/drawing/2014/main" id="{79187BA6-69C8-43EA-B894-107B5AA16DC5}"/>
                  </a:ext>
                </a:extLst>
              </p:cNvPr>
              <p:cNvGrpSpPr/>
              <p:nvPr/>
            </p:nvGrpSpPr>
            <p:grpSpPr>
              <a:xfrm>
                <a:off x="10255250" y="3933825"/>
                <a:ext cx="171450" cy="150018"/>
                <a:chOff x="4401880" y="2590800"/>
                <a:chExt cx="1049502" cy="681038"/>
              </a:xfrm>
            </p:grpSpPr>
            <p:cxnSp>
              <p:nvCxnSpPr>
                <p:cNvPr id="188" name="Straight Connector 187">
                  <a:extLst>
                    <a:ext uri="{FF2B5EF4-FFF2-40B4-BE49-F238E27FC236}">
                      <a16:creationId xmlns:a16="http://schemas.microsoft.com/office/drawing/2014/main" id="{C08F0C12-6725-43F5-BE4A-ACBF76EDE13E}"/>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C36FCE53-601B-4C2C-B92B-E42F2C4765E8}"/>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8C2D3671-1E47-41A3-A5B6-0D70ADD7DC26}"/>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E4DCD07B-B74B-44E1-81B8-E20FB82A219F}"/>
                    </a:ext>
                  </a:extLst>
                </p:cNvPr>
                <p:cNvCxnSpPr>
                  <a:cxnSpLocks/>
                </p:cNvCxnSpPr>
                <p:nvPr/>
              </p:nvCxnSpPr>
              <p:spPr>
                <a:xfrm flipH="1">
                  <a:off x="4401880" y="3024156"/>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73" name="Group 172">
                <a:extLst>
                  <a:ext uri="{FF2B5EF4-FFF2-40B4-BE49-F238E27FC236}">
                    <a16:creationId xmlns:a16="http://schemas.microsoft.com/office/drawing/2014/main" id="{0FE2CEB4-4E0E-4C49-8120-E58ABF8D41B8}"/>
                  </a:ext>
                </a:extLst>
              </p:cNvPr>
              <p:cNvGrpSpPr/>
              <p:nvPr/>
            </p:nvGrpSpPr>
            <p:grpSpPr>
              <a:xfrm>
                <a:off x="10514807" y="3929062"/>
                <a:ext cx="171450" cy="88105"/>
                <a:chOff x="4401880" y="2590800"/>
                <a:chExt cx="1049502" cy="681038"/>
              </a:xfrm>
            </p:grpSpPr>
            <p:cxnSp>
              <p:nvCxnSpPr>
                <p:cNvPr id="184" name="Straight Connector 183">
                  <a:extLst>
                    <a:ext uri="{FF2B5EF4-FFF2-40B4-BE49-F238E27FC236}">
                      <a16:creationId xmlns:a16="http://schemas.microsoft.com/office/drawing/2014/main" id="{108B5C91-99FA-4944-86FE-588AC2D496A3}"/>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870034AF-C8AF-4D53-8DDB-3FF65D43EFB8}"/>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3621D184-4A02-4A8C-AAD5-A179D9987FF0}"/>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FA13C743-124B-46B1-83B6-B2EDA5260A8F}"/>
                    </a:ext>
                  </a:extLst>
                </p:cNvPr>
                <p:cNvCxnSpPr>
                  <a:cxnSpLocks/>
                </p:cNvCxnSpPr>
                <p:nvPr/>
              </p:nvCxnSpPr>
              <p:spPr>
                <a:xfrm flipH="1">
                  <a:off x="4401880" y="3024156"/>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74" name="Group 173">
                <a:extLst>
                  <a:ext uri="{FF2B5EF4-FFF2-40B4-BE49-F238E27FC236}">
                    <a16:creationId xmlns:a16="http://schemas.microsoft.com/office/drawing/2014/main" id="{214F56DD-ECB7-4871-A554-4B4564693867}"/>
                  </a:ext>
                </a:extLst>
              </p:cNvPr>
              <p:cNvGrpSpPr/>
              <p:nvPr/>
            </p:nvGrpSpPr>
            <p:grpSpPr>
              <a:xfrm>
                <a:off x="11038682" y="3831431"/>
                <a:ext cx="171450" cy="188117"/>
                <a:chOff x="4401880" y="2590800"/>
                <a:chExt cx="1049502" cy="681038"/>
              </a:xfrm>
            </p:grpSpPr>
            <p:cxnSp>
              <p:nvCxnSpPr>
                <p:cNvPr id="180" name="Straight Connector 179">
                  <a:extLst>
                    <a:ext uri="{FF2B5EF4-FFF2-40B4-BE49-F238E27FC236}">
                      <a16:creationId xmlns:a16="http://schemas.microsoft.com/office/drawing/2014/main" id="{3D922D69-D62A-4490-A3A9-00D090B34F79}"/>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44ED0E90-911C-43F1-908B-BDD1E27A1F3E}"/>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22EE0FAA-BFC5-4343-BF77-728AB4466B7B}"/>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78200C2E-D5F1-463D-890E-C3620683AEAE}"/>
                    </a:ext>
                  </a:extLst>
                </p:cNvPr>
                <p:cNvCxnSpPr>
                  <a:cxnSpLocks/>
                </p:cNvCxnSpPr>
                <p:nvPr/>
              </p:nvCxnSpPr>
              <p:spPr>
                <a:xfrm flipH="1">
                  <a:off x="4401880" y="3050016"/>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75" name="Group 174">
                <a:extLst>
                  <a:ext uri="{FF2B5EF4-FFF2-40B4-BE49-F238E27FC236}">
                    <a16:creationId xmlns:a16="http://schemas.microsoft.com/office/drawing/2014/main" id="{1E9163CB-A6F9-468E-91A1-DF7A81324612}"/>
                  </a:ext>
                </a:extLst>
              </p:cNvPr>
              <p:cNvGrpSpPr/>
              <p:nvPr/>
            </p:nvGrpSpPr>
            <p:grpSpPr>
              <a:xfrm>
                <a:off x="11298238" y="3848101"/>
                <a:ext cx="171450" cy="183356"/>
                <a:chOff x="4401880" y="2590800"/>
                <a:chExt cx="1049502" cy="681038"/>
              </a:xfrm>
            </p:grpSpPr>
            <p:cxnSp>
              <p:nvCxnSpPr>
                <p:cNvPr id="176" name="Straight Connector 175">
                  <a:extLst>
                    <a:ext uri="{FF2B5EF4-FFF2-40B4-BE49-F238E27FC236}">
                      <a16:creationId xmlns:a16="http://schemas.microsoft.com/office/drawing/2014/main" id="{3EEFC29F-05D3-4EB4-A30A-CCBD362071C4}"/>
                    </a:ext>
                  </a:extLst>
                </p:cNvPr>
                <p:cNvCxnSpPr>
                  <a:cxnSpLocks/>
                </p:cNvCxnSpPr>
                <p:nvPr/>
              </p:nvCxnSpPr>
              <p:spPr>
                <a:xfrm>
                  <a:off x="4914900" y="2590800"/>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29856374-563C-4E9E-A9FA-DA9DEC420032}"/>
                    </a:ext>
                  </a:extLst>
                </p:cNvPr>
                <p:cNvCxnSpPr>
                  <a:cxnSpLocks/>
                </p:cNvCxnSpPr>
                <p:nvPr/>
              </p:nvCxnSpPr>
              <p:spPr>
                <a:xfrm rot="16200000" flipV="1">
                  <a:off x="4914900" y="2250281"/>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B0C4359F-5CD5-4305-AB3C-8CD2C3B4CDFF}"/>
                    </a:ext>
                  </a:extLst>
                </p:cNvPr>
                <p:cNvCxnSpPr>
                  <a:cxnSpLocks/>
                </p:cNvCxnSpPr>
                <p:nvPr/>
              </p:nvCxnSpPr>
              <p:spPr>
                <a:xfrm rot="16200000" flipV="1">
                  <a:off x="4914900" y="2929526"/>
                  <a:ext cx="0" cy="681038"/>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4C38C3E1-EB0D-4E29-835B-246351BE7F54}"/>
                    </a:ext>
                  </a:extLst>
                </p:cNvPr>
                <p:cNvCxnSpPr>
                  <a:cxnSpLocks/>
                </p:cNvCxnSpPr>
                <p:nvPr/>
              </p:nvCxnSpPr>
              <p:spPr>
                <a:xfrm flipH="1">
                  <a:off x="4401880" y="2912083"/>
                  <a:ext cx="1049502" cy="0"/>
                </a:xfrm>
                <a:prstGeom prst="line">
                  <a:avLst/>
                </a:prstGeom>
                <a:ln w="19050">
                  <a:solidFill>
                    <a:schemeClr val="tx1">
                      <a:lumMod val="50000"/>
                    </a:schemeClr>
                  </a:solidFill>
                </a:ln>
              </p:spPr>
              <p:style>
                <a:lnRef idx="1">
                  <a:schemeClr val="accent1"/>
                </a:lnRef>
                <a:fillRef idx="0">
                  <a:schemeClr val="accent1"/>
                </a:fillRef>
                <a:effectRef idx="0">
                  <a:schemeClr val="accent1"/>
                </a:effectRef>
                <a:fontRef idx="minor">
                  <a:schemeClr val="tx1"/>
                </a:fontRef>
              </p:style>
            </p:cxnSp>
          </p:grpSp>
        </p:grpSp>
        <p:grpSp>
          <p:nvGrpSpPr>
            <p:cNvPr id="136" name="Group 135">
              <a:extLst>
                <a:ext uri="{FF2B5EF4-FFF2-40B4-BE49-F238E27FC236}">
                  <a16:creationId xmlns:a16="http://schemas.microsoft.com/office/drawing/2014/main" id="{EDE0EDA2-0B8C-4526-A8D7-84019D86C86A}"/>
                </a:ext>
              </a:extLst>
            </p:cNvPr>
            <p:cNvGrpSpPr/>
            <p:nvPr/>
          </p:nvGrpSpPr>
          <p:grpSpPr>
            <a:xfrm>
              <a:off x="6965656" y="2162378"/>
              <a:ext cx="4640556" cy="2351279"/>
              <a:chOff x="6965656" y="2162378"/>
              <a:chExt cx="4640556" cy="2351279"/>
            </a:xfrm>
          </p:grpSpPr>
          <p:cxnSp>
            <p:nvCxnSpPr>
              <p:cNvPr id="137" name="Straight Connector 136">
                <a:extLst>
                  <a:ext uri="{FF2B5EF4-FFF2-40B4-BE49-F238E27FC236}">
                    <a16:creationId xmlns:a16="http://schemas.microsoft.com/office/drawing/2014/main" id="{B50AA4EA-399B-4379-B4DC-401F612E4EAB}"/>
                  </a:ext>
                </a:extLst>
              </p:cNvPr>
              <p:cNvCxnSpPr>
                <a:cxnSpLocks/>
              </p:cNvCxnSpPr>
              <p:nvPr/>
            </p:nvCxnSpPr>
            <p:spPr>
              <a:xfrm>
                <a:off x="7031831" y="4114800"/>
                <a:ext cx="4574381" cy="0"/>
              </a:xfrm>
              <a:prstGeom prst="line">
                <a:avLst/>
              </a:prstGeom>
              <a:ln w="12700">
                <a:solidFill>
                  <a:srgbClr val="878A8C"/>
                </a:solidFill>
                <a:prstDash val="lgDash"/>
              </a:ln>
            </p:spPr>
            <p:style>
              <a:lnRef idx="1">
                <a:schemeClr val="accent1"/>
              </a:lnRef>
              <a:fillRef idx="0">
                <a:schemeClr val="accent1"/>
              </a:fillRef>
              <a:effectRef idx="0">
                <a:schemeClr val="accent1"/>
              </a:effectRef>
              <a:fontRef idx="minor">
                <a:schemeClr val="tx1"/>
              </a:fontRef>
            </p:style>
          </p:cxnSp>
          <p:grpSp>
            <p:nvGrpSpPr>
              <p:cNvPr id="138" name="Group 137">
                <a:extLst>
                  <a:ext uri="{FF2B5EF4-FFF2-40B4-BE49-F238E27FC236}">
                    <a16:creationId xmlns:a16="http://schemas.microsoft.com/office/drawing/2014/main" id="{AB38C774-37B6-436B-B25C-ED30EA16C582}"/>
                  </a:ext>
                </a:extLst>
              </p:cNvPr>
              <p:cNvGrpSpPr/>
              <p:nvPr/>
            </p:nvGrpSpPr>
            <p:grpSpPr>
              <a:xfrm>
                <a:off x="7035759" y="2162378"/>
                <a:ext cx="4536202" cy="2278999"/>
                <a:chOff x="2873829" y="1933303"/>
                <a:chExt cx="879566" cy="879566"/>
              </a:xfrm>
            </p:grpSpPr>
            <p:cxnSp>
              <p:nvCxnSpPr>
                <p:cNvPr id="162" name="Straight Connector 161">
                  <a:extLst>
                    <a:ext uri="{FF2B5EF4-FFF2-40B4-BE49-F238E27FC236}">
                      <a16:creationId xmlns:a16="http://schemas.microsoft.com/office/drawing/2014/main" id="{91A1605F-BC5E-418D-B5BF-DB22576FCA18}"/>
                    </a:ext>
                  </a:extLst>
                </p:cNvPr>
                <p:cNvCxnSpPr>
                  <a:cxnSpLocks/>
                </p:cNvCxnSpPr>
                <p:nvPr/>
              </p:nvCxnSpPr>
              <p:spPr>
                <a:xfrm>
                  <a:off x="2873829" y="1933303"/>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5002943C-6582-475B-85C9-2DDA42682E44}"/>
                    </a:ext>
                  </a:extLst>
                </p:cNvPr>
                <p:cNvCxnSpPr>
                  <a:cxnSpLocks/>
                </p:cNvCxnSpPr>
                <p:nvPr/>
              </p:nvCxnSpPr>
              <p:spPr>
                <a:xfrm rot="5400000">
                  <a:off x="3313612" y="2373086"/>
                  <a:ext cx="0" cy="879566"/>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9" name="Group 138">
                <a:extLst>
                  <a:ext uri="{FF2B5EF4-FFF2-40B4-BE49-F238E27FC236}">
                    <a16:creationId xmlns:a16="http://schemas.microsoft.com/office/drawing/2014/main" id="{F3220640-8681-4B0E-9C61-331C7CDB147A}"/>
                  </a:ext>
                </a:extLst>
              </p:cNvPr>
              <p:cNvGrpSpPr/>
              <p:nvPr/>
            </p:nvGrpSpPr>
            <p:grpSpPr>
              <a:xfrm>
                <a:off x="6965656" y="2162378"/>
                <a:ext cx="73152" cy="2278999"/>
                <a:chOff x="6965656" y="2162378"/>
                <a:chExt cx="73152" cy="2278999"/>
              </a:xfrm>
            </p:grpSpPr>
            <p:cxnSp>
              <p:nvCxnSpPr>
                <p:cNvPr id="154" name="Straight Connector 153">
                  <a:extLst>
                    <a:ext uri="{FF2B5EF4-FFF2-40B4-BE49-F238E27FC236}">
                      <a16:creationId xmlns:a16="http://schemas.microsoft.com/office/drawing/2014/main" id="{45AA16FC-9B17-41FE-9178-438B1A325AD5}"/>
                    </a:ext>
                  </a:extLst>
                </p:cNvPr>
                <p:cNvCxnSpPr>
                  <a:cxnSpLocks/>
                </p:cNvCxnSpPr>
                <p:nvPr/>
              </p:nvCxnSpPr>
              <p:spPr>
                <a:xfrm rot="5400000">
                  <a:off x="7002232" y="4404801"/>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E2973FB5-0F17-4EE0-9537-FE03B2042CDC}"/>
                    </a:ext>
                  </a:extLst>
                </p:cNvPr>
                <p:cNvCxnSpPr>
                  <a:cxnSpLocks/>
                </p:cNvCxnSpPr>
                <p:nvPr/>
              </p:nvCxnSpPr>
              <p:spPr>
                <a:xfrm rot="5400000">
                  <a:off x="7002232" y="2125802"/>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A44DCFDE-09A6-40D0-9111-CBB36BE24E29}"/>
                    </a:ext>
                  </a:extLst>
                </p:cNvPr>
                <p:cNvCxnSpPr>
                  <a:cxnSpLocks/>
                </p:cNvCxnSpPr>
                <p:nvPr/>
              </p:nvCxnSpPr>
              <p:spPr>
                <a:xfrm rot="5400000">
                  <a:off x="7002232" y="2451373"/>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08C2D56B-579E-4470-98FC-9D0D606FABC2}"/>
                    </a:ext>
                  </a:extLst>
                </p:cNvPr>
                <p:cNvCxnSpPr>
                  <a:cxnSpLocks/>
                </p:cNvCxnSpPr>
                <p:nvPr/>
              </p:nvCxnSpPr>
              <p:spPr>
                <a:xfrm rot="5400000">
                  <a:off x="7002232" y="310251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A8BAAC89-B258-4691-AA56-2A39E6F8A63C}"/>
                    </a:ext>
                  </a:extLst>
                </p:cNvPr>
                <p:cNvCxnSpPr>
                  <a:cxnSpLocks/>
                </p:cNvCxnSpPr>
                <p:nvPr/>
              </p:nvCxnSpPr>
              <p:spPr>
                <a:xfrm rot="5400000">
                  <a:off x="7002232" y="3428086"/>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AD96694C-EEE3-43B5-A4C3-A51391A9466E}"/>
                    </a:ext>
                  </a:extLst>
                </p:cNvPr>
                <p:cNvCxnSpPr>
                  <a:cxnSpLocks/>
                </p:cNvCxnSpPr>
                <p:nvPr/>
              </p:nvCxnSpPr>
              <p:spPr>
                <a:xfrm rot="5400000">
                  <a:off x="7002232" y="4079228"/>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E9B2F4BB-66F2-4C16-8A7D-1D3C86800161}"/>
                    </a:ext>
                  </a:extLst>
                </p:cNvPr>
                <p:cNvCxnSpPr>
                  <a:cxnSpLocks/>
                </p:cNvCxnSpPr>
                <p:nvPr/>
              </p:nvCxnSpPr>
              <p:spPr>
                <a:xfrm rot="5400000">
                  <a:off x="7002232" y="3753657"/>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E3B6172E-C081-4866-9E4A-E00F2E1B12F2}"/>
                    </a:ext>
                  </a:extLst>
                </p:cNvPr>
                <p:cNvCxnSpPr>
                  <a:cxnSpLocks/>
                </p:cNvCxnSpPr>
                <p:nvPr/>
              </p:nvCxnSpPr>
              <p:spPr>
                <a:xfrm rot="5400000">
                  <a:off x="7002232" y="2776944"/>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40" name="Group 139">
                <a:extLst>
                  <a:ext uri="{FF2B5EF4-FFF2-40B4-BE49-F238E27FC236}">
                    <a16:creationId xmlns:a16="http://schemas.microsoft.com/office/drawing/2014/main" id="{92942A8C-3F08-486C-97F7-3B9B0461E909}"/>
                  </a:ext>
                </a:extLst>
              </p:cNvPr>
              <p:cNvGrpSpPr/>
              <p:nvPr/>
            </p:nvGrpSpPr>
            <p:grpSpPr>
              <a:xfrm>
                <a:off x="7204066" y="4440505"/>
                <a:ext cx="4183488" cy="73152"/>
                <a:chOff x="7204066" y="4440505"/>
                <a:chExt cx="4183488" cy="73152"/>
              </a:xfrm>
            </p:grpSpPr>
            <p:cxnSp>
              <p:nvCxnSpPr>
                <p:cNvPr id="141" name="Straight Connector 140">
                  <a:extLst>
                    <a:ext uri="{FF2B5EF4-FFF2-40B4-BE49-F238E27FC236}">
                      <a16:creationId xmlns:a16="http://schemas.microsoft.com/office/drawing/2014/main" id="{33F36CD6-C370-433C-8C23-2C3D3F029E7D}"/>
                    </a:ext>
                  </a:extLst>
                </p:cNvPr>
                <p:cNvCxnSpPr>
                  <a:cxnSpLocks/>
                </p:cNvCxnSpPr>
                <p:nvPr/>
              </p:nvCxnSpPr>
              <p:spPr>
                <a:xfrm>
                  <a:off x="11387554"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7D35FABD-2410-4DFD-A05A-A8C4B8AD7F4B}"/>
                    </a:ext>
                  </a:extLst>
                </p:cNvPr>
                <p:cNvCxnSpPr>
                  <a:cxnSpLocks/>
                </p:cNvCxnSpPr>
                <p:nvPr/>
              </p:nvCxnSpPr>
              <p:spPr>
                <a:xfrm>
                  <a:off x="7204066"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CEEB59D-C234-4AE0-9187-89B988612B8C}"/>
                    </a:ext>
                  </a:extLst>
                </p:cNvPr>
                <p:cNvCxnSpPr>
                  <a:cxnSpLocks/>
                </p:cNvCxnSpPr>
                <p:nvPr/>
              </p:nvCxnSpPr>
              <p:spPr>
                <a:xfrm>
                  <a:off x="11125616"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4DE424EE-D8FC-4529-A3FD-5B8BDC043389}"/>
                    </a:ext>
                  </a:extLst>
                </p:cNvPr>
                <p:cNvCxnSpPr>
                  <a:cxnSpLocks/>
                </p:cNvCxnSpPr>
                <p:nvPr/>
              </p:nvCxnSpPr>
              <p:spPr>
                <a:xfrm>
                  <a:off x="10601740"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4E70F772-CC06-4E2C-8F28-341298EC2370}"/>
                    </a:ext>
                  </a:extLst>
                </p:cNvPr>
                <p:cNvCxnSpPr>
                  <a:cxnSpLocks/>
                </p:cNvCxnSpPr>
                <p:nvPr/>
              </p:nvCxnSpPr>
              <p:spPr>
                <a:xfrm>
                  <a:off x="10337421"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D56A82CB-4AD0-4F1C-8693-15D5B07BCD55}"/>
                    </a:ext>
                  </a:extLst>
                </p:cNvPr>
                <p:cNvCxnSpPr>
                  <a:cxnSpLocks/>
                </p:cNvCxnSpPr>
                <p:nvPr/>
              </p:nvCxnSpPr>
              <p:spPr>
                <a:xfrm>
                  <a:off x="10080246"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4409FEB2-B2D0-49D0-99A0-E63BF9471C42}"/>
                    </a:ext>
                  </a:extLst>
                </p:cNvPr>
                <p:cNvCxnSpPr>
                  <a:cxnSpLocks/>
                </p:cNvCxnSpPr>
                <p:nvPr/>
              </p:nvCxnSpPr>
              <p:spPr>
                <a:xfrm>
                  <a:off x="9813546"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112D57E7-D1A1-4BA6-931B-9A5E2D12B899}"/>
                    </a:ext>
                  </a:extLst>
                </p:cNvPr>
                <p:cNvCxnSpPr>
                  <a:cxnSpLocks/>
                </p:cNvCxnSpPr>
                <p:nvPr/>
              </p:nvCxnSpPr>
              <p:spPr>
                <a:xfrm>
                  <a:off x="9553990"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779D526E-5543-42C5-BE02-73328F8B57A0}"/>
                    </a:ext>
                  </a:extLst>
                </p:cNvPr>
                <p:cNvCxnSpPr>
                  <a:cxnSpLocks/>
                </p:cNvCxnSpPr>
                <p:nvPr/>
              </p:nvCxnSpPr>
              <p:spPr>
                <a:xfrm>
                  <a:off x="9034877"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B42DD58D-A923-4CF3-95C5-CEA48074C6E2}"/>
                    </a:ext>
                  </a:extLst>
                </p:cNvPr>
                <p:cNvCxnSpPr>
                  <a:cxnSpLocks/>
                </p:cNvCxnSpPr>
                <p:nvPr/>
              </p:nvCxnSpPr>
              <p:spPr>
                <a:xfrm>
                  <a:off x="8768177"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FFD8C832-B397-47F2-81E0-88F5F3691A7B}"/>
                    </a:ext>
                  </a:extLst>
                </p:cNvPr>
                <p:cNvCxnSpPr>
                  <a:cxnSpLocks/>
                </p:cNvCxnSpPr>
                <p:nvPr/>
              </p:nvCxnSpPr>
              <p:spPr>
                <a:xfrm>
                  <a:off x="8249065"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C6E006B6-6A18-4747-820F-01FC24232CBD}"/>
                    </a:ext>
                  </a:extLst>
                </p:cNvPr>
                <p:cNvCxnSpPr>
                  <a:cxnSpLocks/>
                </p:cNvCxnSpPr>
                <p:nvPr/>
              </p:nvCxnSpPr>
              <p:spPr>
                <a:xfrm>
                  <a:off x="7982365"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7F99AEA8-CE11-4223-AB18-7CE104E48D50}"/>
                    </a:ext>
                  </a:extLst>
                </p:cNvPr>
                <p:cNvCxnSpPr>
                  <a:cxnSpLocks/>
                </p:cNvCxnSpPr>
                <p:nvPr/>
              </p:nvCxnSpPr>
              <p:spPr>
                <a:xfrm>
                  <a:off x="7463622" y="4440505"/>
                  <a:ext cx="0" cy="7315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3" name="Footer Placeholder 2">
            <a:extLst>
              <a:ext uri="{FF2B5EF4-FFF2-40B4-BE49-F238E27FC236}">
                <a16:creationId xmlns:a16="http://schemas.microsoft.com/office/drawing/2014/main" id="{51CC6331-1245-5E6F-DFF2-669C24231AAE}"/>
              </a:ext>
            </a:extLst>
          </p:cNvPr>
          <p:cNvSpPr>
            <a:spLocks noGrp="1"/>
          </p:cNvSpPr>
          <p:nvPr>
            <p:ph type="ftr" sz="quarter" idx="3"/>
          </p:nvPr>
        </p:nvSpPr>
        <p:spPr/>
        <p:txBody>
          <a:bodyPr/>
          <a:lstStyle/>
          <a:p>
            <a:r>
              <a:rPr lang="en-US" dirty="0"/>
              <a:t>C1D8, cycle 1 day 8; </a:t>
            </a:r>
            <a:r>
              <a:rPr lang="en-US" dirty="0" err="1"/>
              <a:t>IHC</a:t>
            </a:r>
            <a:r>
              <a:rPr lang="en-US" dirty="0"/>
              <a:t>, immunohistochemistry; ISA, </a:t>
            </a:r>
            <a:r>
              <a:rPr lang="en-US" dirty="0" err="1"/>
              <a:t>isatuximab</a:t>
            </a:r>
            <a:r>
              <a:rPr lang="en-US" dirty="0"/>
              <a:t>; ref, refractory.</a:t>
            </a:r>
          </a:p>
          <a:p>
            <a:r>
              <a:rPr lang="en-US" sz="1200" dirty="0"/>
              <a:t>Richardson PG, et al. ASH 2022. Abstract #568.</a:t>
            </a:r>
          </a:p>
        </p:txBody>
      </p:sp>
    </p:spTree>
    <p:custDataLst>
      <p:tags r:id="rId1"/>
    </p:custDataLst>
    <p:extLst>
      <p:ext uri="{BB962C8B-B14F-4D97-AF65-F5344CB8AC3E}">
        <p14:creationId xmlns:p14="http://schemas.microsoft.com/office/powerpoint/2010/main" val="2559214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7105"/>
            <a:ext cx="10744200" cy="1185577"/>
          </a:xfrm>
        </p:spPr>
        <p:txBody>
          <a:bodyPr/>
          <a:lstStyle/>
          <a:p>
            <a:r>
              <a:rPr lang="en-US" dirty="0"/>
              <a:t>Conclusions and Future Directions </a:t>
            </a:r>
          </a:p>
        </p:txBody>
      </p:sp>
      <p:sp>
        <p:nvSpPr>
          <p:cNvPr id="8" name="Footer Placeholder 7">
            <a:extLst>
              <a:ext uri="{FF2B5EF4-FFF2-40B4-BE49-F238E27FC236}">
                <a16:creationId xmlns:a16="http://schemas.microsoft.com/office/drawing/2014/main" id="{175ACCFE-4E55-7830-A358-5A8051DD63B6}"/>
              </a:ext>
            </a:extLst>
          </p:cNvPr>
          <p:cNvSpPr>
            <a:spLocks noGrp="1"/>
          </p:cNvSpPr>
          <p:nvPr>
            <p:ph type="ftr" sz="quarter" idx="3"/>
          </p:nvPr>
        </p:nvSpPr>
        <p:spPr/>
        <p:txBody>
          <a:bodyPr/>
          <a:lstStyle/>
          <a:p>
            <a:r>
              <a:rPr lang="en-US" dirty="0"/>
              <a:t>G-CSF, granulocyte colony-stimulating factor; </a:t>
            </a:r>
            <a:r>
              <a:rPr lang="en-US" dirty="0" err="1"/>
              <a:t>Kd</a:t>
            </a:r>
            <a:r>
              <a:rPr lang="en-US" dirty="0"/>
              <a:t>, carfilzomib + DEX; </a:t>
            </a:r>
            <a:r>
              <a:rPr lang="en-US" dirty="0" err="1"/>
              <a:t>Vd</a:t>
            </a:r>
            <a:r>
              <a:rPr lang="en-US" dirty="0"/>
              <a:t>, bortezomib + DEX.</a:t>
            </a:r>
          </a:p>
          <a:p>
            <a:pPr marL="228600" indent="-228600">
              <a:buAutoNum type="arabicPeriod"/>
            </a:pPr>
            <a:r>
              <a:rPr lang="en-US" dirty="0"/>
              <a:t>Richardson PG, et al. </a:t>
            </a:r>
            <a:r>
              <a:rPr lang="en-US" i="1" dirty="0"/>
              <a:t>Clin Lymphoma Myeloma Leuk. </a:t>
            </a:r>
            <a:r>
              <a:rPr lang="en-US" dirty="0"/>
              <a:t>2022;22(suppl 1). Abstract 1276430.</a:t>
            </a:r>
          </a:p>
          <a:p>
            <a:r>
              <a:rPr lang="en-US" sz="1200" dirty="0"/>
              <a:t>Richardson PG, et al. ASH 2022. Abstract #568.</a:t>
            </a:r>
          </a:p>
        </p:txBody>
      </p:sp>
      <p:sp>
        <p:nvSpPr>
          <p:cNvPr id="5" name="Content Placeholder 4">
            <a:extLst>
              <a:ext uri="{FF2B5EF4-FFF2-40B4-BE49-F238E27FC236}">
                <a16:creationId xmlns:a16="http://schemas.microsoft.com/office/drawing/2014/main" id="{31BAB65B-4A65-A027-BCC1-316CF9CFB4C6}"/>
              </a:ext>
            </a:extLst>
          </p:cNvPr>
          <p:cNvSpPr>
            <a:spLocks noGrp="1"/>
          </p:cNvSpPr>
          <p:nvPr>
            <p:ph idx="1"/>
          </p:nvPr>
        </p:nvSpPr>
        <p:spPr>
          <a:xfrm>
            <a:off x="609600" y="962026"/>
            <a:ext cx="10744200" cy="5238358"/>
          </a:xfrm>
        </p:spPr>
        <p:txBody>
          <a:bodyPr>
            <a:normAutofit lnSpcReduction="10000"/>
          </a:bodyPr>
          <a:lstStyle/>
          <a:p>
            <a:r>
              <a:rPr lang="en-US" sz="1800" dirty="0" err="1"/>
              <a:t>MEZI</a:t>
            </a:r>
            <a:r>
              <a:rPr lang="en-US" sz="1800" dirty="0"/>
              <a:t> is a potent novel </a:t>
            </a:r>
            <a:r>
              <a:rPr lang="en-US" sz="1800" dirty="0" err="1"/>
              <a:t>CELMoD</a:t>
            </a:r>
            <a:r>
              <a:rPr lang="en-US" sz="1800" dirty="0"/>
              <a:t> agent with a differentiated preclinical profile from </a:t>
            </a:r>
            <a:r>
              <a:rPr lang="en-US" sz="1800" dirty="0" err="1"/>
              <a:t>IMiD</a:t>
            </a:r>
            <a:r>
              <a:rPr lang="en-US" sz="1800" dirty="0"/>
              <a:t> agents</a:t>
            </a:r>
          </a:p>
          <a:p>
            <a:r>
              <a:rPr lang="en-US" sz="1800" dirty="0" err="1"/>
              <a:t>MEZI</a:t>
            </a:r>
            <a:r>
              <a:rPr lang="en-US" sz="1800" dirty="0"/>
              <a:t> + DEX showed notable clinical activity in patients with triple-class refractory </a:t>
            </a:r>
            <a:r>
              <a:rPr lang="en-US" sz="1800" dirty="0" err="1"/>
              <a:t>RRMM</a:t>
            </a:r>
            <a:r>
              <a:rPr lang="en-US" sz="1800" dirty="0"/>
              <a:t> (ORR 40.6%), including patients with prior BCMA-targeted therapies (ORR 50.0%) and with extramedullary plasmacytoma (ORR 30.0%)</a:t>
            </a:r>
          </a:p>
          <a:p>
            <a:pPr lvl="1"/>
            <a:r>
              <a:rPr lang="en-US" sz="1400" dirty="0"/>
              <a:t>All patients were refractory to an </a:t>
            </a:r>
            <a:r>
              <a:rPr lang="en-US" sz="1400" dirty="0" err="1"/>
              <a:t>IMiD</a:t>
            </a:r>
            <a:r>
              <a:rPr lang="en-US" sz="1400" dirty="0"/>
              <a:t> agent, including 96% of patients refractory to POM</a:t>
            </a:r>
          </a:p>
          <a:p>
            <a:pPr lvl="1"/>
            <a:r>
              <a:rPr lang="en-US" sz="1400" dirty="0" err="1"/>
              <a:t>MEZI</a:t>
            </a:r>
            <a:r>
              <a:rPr lang="en-US" sz="1400" dirty="0"/>
              <a:t> also showed pharmacodynamic activity directly after POM-based therapies</a:t>
            </a:r>
          </a:p>
          <a:p>
            <a:r>
              <a:rPr lang="en-US" sz="1800" dirty="0" err="1"/>
              <a:t>MEZI</a:t>
            </a:r>
            <a:r>
              <a:rPr lang="en-US" sz="1800" dirty="0"/>
              <a:t> + DEX had a manageable safety profile</a:t>
            </a:r>
          </a:p>
          <a:p>
            <a:pPr lvl="1"/>
            <a:r>
              <a:rPr lang="en-US" sz="1400" dirty="0"/>
              <a:t>Grade 3/4 </a:t>
            </a:r>
            <a:r>
              <a:rPr lang="en-US" sz="1400" dirty="0" err="1"/>
              <a:t>TEAEs</a:t>
            </a:r>
            <a:r>
              <a:rPr lang="en-US" sz="1400" dirty="0"/>
              <a:t> were mostly hematological and were managed with G-CSF and dose interruptions/reductions</a:t>
            </a:r>
          </a:p>
          <a:p>
            <a:pPr lvl="1"/>
            <a:r>
              <a:rPr lang="en-US" sz="1400" dirty="0"/>
              <a:t>Neutropenia was the most common </a:t>
            </a:r>
            <a:r>
              <a:rPr lang="en-US" sz="1400" dirty="0" err="1"/>
              <a:t>TEAE</a:t>
            </a:r>
            <a:r>
              <a:rPr lang="en-US" sz="1400" dirty="0"/>
              <a:t> leading to dose reduction (16.8%) and interruption (36.6%)</a:t>
            </a:r>
          </a:p>
          <a:p>
            <a:pPr lvl="1"/>
            <a:r>
              <a:rPr lang="en-US" sz="1400" dirty="0"/>
              <a:t>Few patients discontinued treatment due to </a:t>
            </a:r>
            <a:r>
              <a:rPr lang="en-US" sz="1400" dirty="0" err="1"/>
              <a:t>TEAEs</a:t>
            </a:r>
            <a:r>
              <a:rPr lang="en-US" sz="1400" dirty="0"/>
              <a:t> (5.9%), with 1 discontinuing due to hematological </a:t>
            </a:r>
            <a:r>
              <a:rPr lang="en-US" sz="1400" dirty="0" err="1"/>
              <a:t>TEAEs</a:t>
            </a:r>
            <a:r>
              <a:rPr lang="en-US" sz="1400" dirty="0"/>
              <a:t> (grade 4 neutropenia and grade 4 thrombocytopenia) </a:t>
            </a:r>
          </a:p>
          <a:p>
            <a:r>
              <a:rPr lang="en-US" sz="1800" dirty="0" err="1"/>
              <a:t>MEZI</a:t>
            </a:r>
            <a:r>
              <a:rPr lang="en-US" sz="1800" dirty="0"/>
              <a:t> is currently being evaluated in combination with standard therapies in MM as part of a large, ongoing phase 1/2 trial (NCT03989414)</a:t>
            </a:r>
          </a:p>
          <a:p>
            <a:pPr lvl="1"/>
            <a:r>
              <a:rPr lang="en-US" sz="1400" dirty="0"/>
              <a:t>Preliminary results shows that </a:t>
            </a:r>
            <a:r>
              <a:rPr lang="en-US" sz="1400" dirty="0" err="1"/>
              <a:t>MEZI</a:t>
            </a:r>
            <a:r>
              <a:rPr lang="en-US" sz="1400" dirty="0"/>
              <a:t> in combination with </a:t>
            </a:r>
            <a:r>
              <a:rPr lang="en-US" sz="1400" dirty="0" err="1"/>
              <a:t>Vd</a:t>
            </a:r>
            <a:r>
              <a:rPr lang="en-US" sz="1400" dirty="0"/>
              <a:t> or </a:t>
            </a:r>
            <a:r>
              <a:rPr lang="en-US" sz="1400" dirty="0" err="1"/>
              <a:t>Kd</a:t>
            </a:r>
            <a:r>
              <a:rPr lang="en-US" sz="1400" dirty="0"/>
              <a:t> was safe and well-tolerated with promising efficacy in patients with RRMM1  </a:t>
            </a:r>
          </a:p>
          <a:p>
            <a:r>
              <a:rPr lang="en-US" sz="1800" dirty="0"/>
              <a:t>Phase 3 trials evaluating </a:t>
            </a:r>
            <a:r>
              <a:rPr lang="en-US" sz="1800" dirty="0" err="1"/>
              <a:t>MEZI</a:t>
            </a:r>
            <a:r>
              <a:rPr lang="en-US" sz="1800" dirty="0"/>
              <a:t> in combination with </a:t>
            </a:r>
            <a:r>
              <a:rPr lang="en-US" sz="1800" dirty="0" err="1"/>
              <a:t>Vd</a:t>
            </a:r>
            <a:r>
              <a:rPr lang="en-US" sz="1800" dirty="0"/>
              <a:t> and </a:t>
            </a:r>
            <a:r>
              <a:rPr lang="en-US" sz="1800" dirty="0" err="1"/>
              <a:t>Kd</a:t>
            </a:r>
            <a:r>
              <a:rPr lang="en-US" sz="1800" dirty="0"/>
              <a:t> are currently enrolling (Successor-1 [NCT05519085] and Successor-2 [NCT05552976])</a:t>
            </a:r>
          </a:p>
          <a:p>
            <a:pPr lvl="1"/>
            <a:r>
              <a:rPr lang="en-US" sz="1400" dirty="0"/>
              <a:t>Both trials will include a dose-optimization phase to define the optimal dose of </a:t>
            </a:r>
            <a:r>
              <a:rPr lang="en-US" sz="1400" dirty="0" err="1"/>
              <a:t>MEZI</a:t>
            </a:r>
            <a:endParaRPr lang="en-US" sz="1400" dirty="0"/>
          </a:p>
          <a:p>
            <a:endParaRPr lang="en-US" sz="1800" dirty="0"/>
          </a:p>
        </p:txBody>
      </p:sp>
    </p:spTree>
    <p:custDataLst>
      <p:tags r:id="rId1"/>
    </p:custDataLst>
    <p:extLst>
      <p:ext uri="{BB962C8B-B14F-4D97-AF65-F5344CB8AC3E}">
        <p14:creationId xmlns:p14="http://schemas.microsoft.com/office/powerpoint/2010/main" val="3298032209"/>
      </p:ext>
    </p:extLst>
  </p:cSld>
  <p:clrMapOvr>
    <a:masterClrMapping/>
  </p:clrMapOvr>
  <mc:AlternateContent xmlns:mc="http://schemas.openxmlformats.org/markup-compatibility/2006" xmlns:p14="http://schemas.microsoft.com/office/powerpoint/2010/main">
    <mc:Choice Requires="p14">
      <p:transition p14:dur="0" advTm="66780"/>
    </mc:Choice>
    <mc:Fallback xmlns="">
      <p:transition advTm="6678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Investigators</a:t>
            </a:r>
          </a:p>
        </p:txBody>
      </p:sp>
      <p:sp>
        <p:nvSpPr>
          <p:cNvPr id="338" name="TextBox 337">
            <a:extLst>
              <a:ext uri="{FF2B5EF4-FFF2-40B4-BE49-F238E27FC236}">
                <a16:creationId xmlns:a16="http://schemas.microsoft.com/office/drawing/2014/main" id="{44C76FCD-311C-404D-9932-C2F8FF3520EC}"/>
              </a:ext>
            </a:extLst>
          </p:cNvPr>
          <p:cNvSpPr txBox="1"/>
          <p:nvPr/>
        </p:nvSpPr>
        <p:spPr>
          <a:xfrm>
            <a:off x="367024" y="1295583"/>
            <a:ext cx="11446720" cy="307777"/>
          </a:xfrm>
          <a:prstGeom prst="rect">
            <a:avLst/>
          </a:prstGeom>
          <a:noFill/>
        </p:spPr>
        <p:txBody>
          <a:bodyPr wrap="square" lIns="0" tIns="0" rIns="0" bIns="0" rtlCol="0">
            <a:spAutoFit/>
          </a:bodyPr>
          <a:lstStyle/>
          <a:p>
            <a:pPr algn="ctr"/>
            <a:r>
              <a:rPr lang="en-GB" sz="2000" dirty="0"/>
              <a:t>We would like to acknowledge all of the investigators of the CC-92480-MM-001 study</a:t>
            </a:r>
          </a:p>
        </p:txBody>
      </p:sp>
      <p:graphicFrame>
        <p:nvGraphicFramePr>
          <p:cNvPr id="271" name="Content Placeholder 4">
            <a:extLst>
              <a:ext uri="{FF2B5EF4-FFF2-40B4-BE49-F238E27FC236}">
                <a16:creationId xmlns:a16="http://schemas.microsoft.com/office/drawing/2014/main" id="{798FEE7F-624F-4E3E-8FC1-0C4222D7CB1E}"/>
              </a:ext>
            </a:extLst>
          </p:cNvPr>
          <p:cNvGraphicFramePr>
            <a:graphicFrameLocks/>
          </p:cNvGraphicFramePr>
          <p:nvPr/>
        </p:nvGraphicFramePr>
        <p:xfrm>
          <a:off x="400289" y="2050043"/>
          <a:ext cx="3690505" cy="2903860"/>
        </p:xfrm>
        <a:graphic>
          <a:graphicData uri="http://schemas.openxmlformats.org/drawingml/2006/table">
            <a:tbl>
              <a:tblPr firstRow="1" bandRow="1">
                <a:tableStyleId>{5C22544A-7EE6-4342-B048-85BDC9FD1C3A}</a:tableStyleId>
              </a:tblPr>
              <a:tblGrid>
                <a:gridCol w="277634">
                  <a:extLst>
                    <a:ext uri="{9D8B030D-6E8A-4147-A177-3AD203B41FA5}">
                      <a16:colId xmlns:a16="http://schemas.microsoft.com/office/drawing/2014/main" val="20000"/>
                    </a:ext>
                  </a:extLst>
                </a:gridCol>
                <a:gridCol w="3412871">
                  <a:extLst>
                    <a:ext uri="{9D8B030D-6E8A-4147-A177-3AD203B41FA5}">
                      <a16:colId xmlns:a16="http://schemas.microsoft.com/office/drawing/2014/main" val="20001"/>
                    </a:ext>
                  </a:extLst>
                </a:gridCol>
              </a:tblGrid>
              <a:tr h="500734">
                <a:tc>
                  <a:txBody>
                    <a:bodyPr/>
                    <a:lstStyle/>
                    <a:p>
                      <a:pPr marL="0" marR="0" indent="168275" algn="l" defTabSz="914400" rtl="0" eaLnBrk="1" fontAlgn="auto" latinLnBrk="0" hangingPunct="1">
                        <a:lnSpc>
                          <a:spcPct val="100000"/>
                        </a:lnSpc>
                        <a:spcBef>
                          <a:spcPts val="0"/>
                        </a:spcBef>
                        <a:spcAft>
                          <a:spcPts val="0"/>
                        </a:spcAft>
                        <a:buClrTx/>
                        <a:buSzTx/>
                        <a:buFontTx/>
                        <a:buNone/>
                        <a:tabLst/>
                        <a:defRPr/>
                      </a:pP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defTabSz="914400" rtl="0" eaLnBrk="1" latinLnBrk="0" hangingPunct="1">
                        <a:lnSpc>
                          <a:spcPct val="90000"/>
                        </a:lnSpc>
                        <a:spcBef>
                          <a:spcPts val="0"/>
                        </a:spcBef>
                        <a:spcAft>
                          <a:spcPts val="0"/>
                        </a:spcAft>
                      </a:pPr>
                      <a:r>
                        <a:rPr lang="it-IT" sz="1100" b="1" kern="1200" dirty="0">
                          <a:solidFill>
                            <a:schemeClr val="tx1"/>
                          </a:solidFill>
                          <a:effectLst/>
                          <a:latin typeface="+mn-lt"/>
                          <a:ea typeface="Calibri" panose="020F0502020204030204" pitchFamily="34" charset="0"/>
                          <a:cs typeface="Arial" panose="020B0604020202020204" pitchFamily="34" charset="0"/>
                        </a:rPr>
                        <a:t>Australia</a:t>
                      </a:r>
                    </a:p>
                    <a:p>
                      <a:pPr marL="0" marR="0" algn="l" defTabSz="914400" rtl="0" eaLnBrk="1" latinLnBrk="0" hangingPunct="1">
                        <a:lnSpc>
                          <a:spcPct val="90000"/>
                        </a:lnSpc>
                        <a:spcBef>
                          <a:spcPts val="0"/>
                        </a:spcBef>
                        <a:spcAft>
                          <a:spcPts val="0"/>
                        </a:spcAft>
                      </a:pPr>
                      <a:r>
                        <a:rPr lang="it-IT" sz="1100" b="0" kern="1200" dirty="0">
                          <a:solidFill>
                            <a:schemeClr val="tx1"/>
                          </a:solidFill>
                          <a:effectLst/>
                          <a:latin typeface="+mn-lt"/>
                          <a:ea typeface="Calibri" panose="020F0502020204030204" pitchFamily="34" charset="0"/>
                          <a:cs typeface="Arial" panose="020B0604020202020204" pitchFamily="34" charset="0"/>
                        </a:rPr>
                        <a:t>St. Vincent's Hospital Melbourne; Royal Adelaide Hospital; Royal Prince Alfred Hospital; The Alfred Hospital; Monash Medical Centre</a:t>
                      </a: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94677064"/>
                  </a:ext>
                </a:extLst>
              </a:tr>
              <a:tr h="500734">
                <a:tc>
                  <a:txBody>
                    <a:bodyPr/>
                    <a:lstStyle/>
                    <a:p>
                      <a:pPr marL="0" marR="0" indent="168275" algn="l" defTabSz="914400" rtl="0" eaLnBrk="1" fontAlgn="auto" latinLnBrk="0" hangingPunct="1">
                        <a:lnSpc>
                          <a:spcPct val="100000"/>
                        </a:lnSpc>
                        <a:spcBef>
                          <a:spcPts val="0"/>
                        </a:spcBef>
                        <a:spcAft>
                          <a:spcPts val="0"/>
                        </a:spcAft>
                        <a:buClrTx/>
                        <a:buSzTx/>
                        <a:buFontTx/>
                        <a:buNone/>
                        <a:tabLst/>
                        <a:defRPr/>
                      </a:pP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defTabSz="914400" rtl="0" eaLnBrk="1" latinLnBrk="0" hangingPunct="1">
                        <a:lnSpc>
                          <a:spcPct val="90000"/>
                        </a:lnSpc>
                        <a:spcBef>
                          <a:spcPts val="0"/>
                        </a:spcBef>
                        <a:spcAft>
                          <a:spcPts val="0"/>
                        </a:spcAft>
                      </a:pPr>
                      <a:r>
                        <a:rPr lang="it-IT" sz="1100" b="1" kern="1200" dirty="0">
                          <a:solidFill>
                            <a:schemeClr val="tx1"/>
                          </a:solidFill>
                          <a:effectLst/>
                          <a:latin typeface="+mn-lt"/>
                          <a:ea typeface="Calibri" panose="020F0502020204030204" pitchFamily="34" charset="0"/>
                          <a:cs typeface="Arial" panose="020B0604020202020204" pitchFamily="34" charset="0"/>
                        </a:rPr>
                        <a:t>Belgium</a:t>
                      </a:r>
                    </a:p>
                    <a:p>
                      <a:pPr marL="0" marR="0" algn="l" defTabSz="914400" rtl="0" eaLnBrk="1" latinLnBrk="0" hangingPunct="1">
                        <a:lnSpc>
                          <a:spcPct val="90000"/>
                        </a:lnSpc>
                        <a:spcBef>
                          <a:spcPts val="0"/>
                        </a:spcBef>
                        <a:spcAft>
                          <a:spcPts val="0"/>
                        </a:spcAft>
                      </a:pPr>
                      <a:r>
                        <a:rPr lang="it-IT" sz="1100" b="0" kern="1200" dirty="0">
                          <a:solidFill>
                            <a:schemeClr val="tx1"/>
                          </a:solidFill>
                          <a:effectLst/>
                          <a:latin typeface="+mn-lt"/>
                          <a:ea typeface="Calibri" panose="020F0502020204030204" pitchFamily="34" charset="0"/>
                          <a:cs typeface="Arial" panose="020B0604020202020204" pitchFamily="34" charset="0"/>
                        </a:rPr>
                        <a:t>ZNA Stuivenberg; Cancer Research Institute Ghent; University Hospital Leuven; CHU UCL Namur</a:t>
                      </a: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3523962"/>
                  </a:ext>
                </a:extLst>
              </a:tr>
              <a:tr h="500734">
                <a:tc>
                  <a:txBody>
                    <a:bodyPr/>
                    <a:lstStyle/>
                    <a:p>
                      <a:pPr marL="0" marR="0" indent="168275" algn="l" defTabSz="914400" rtl="0" eaLnBrk="1" fontAlgn="auto" latinLnBrk="0" hangingPunct="1">
                        <a:lnSpc>
                          <a:spcPct val="100000"/>
                        </a:lnSpc>
                        <a:spcBef>
                          <a:spcPts val="0"/>
                        </a:spcBef>
                        <a:spcAft>
                          <a:spcPts val="0"/>
                        </a:spcAft>
                        <a:buClrTx/>
                        <a:buSzTx/>
                        <a:buFontTx/>
                        <a:buNone/>
                        <a:tabLst/>
                        <a:defRPr/>
                      </a:pP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mn-lt"/>
                        </a:rPr>
                        <a:t>Canada</a:t>
                      </a:r>
                    </a:p>
                    <a:p>
                      <a:pPr marL="0" marR="0" algn="l" defTabSz="914400" rtl="0" eaLnBrk="1" latinLnBrk="0" hangingPunct="1">
                        <a:lnSpc>
                          <a:spcPct val="90000"/>
                        </a:lnSpc>
                        <a:spcBef>
                          <a:spcPts val="0"/>
                        </a:spcBef>
                        <a:spcAft>
                          <a:spcPts val="0"/>
                        </a:spcAft>
                      </a:pPr>
                      <a:r>
                        <a:rPr lang="en-US" sz="1100" b="0" kern="1200" dirty="0">
                          <a:solidFill>
                            <a:schemeClr val="tx1"/>
                          </a:solidFill>
                          <a:effectLst/>
                          <a:latin typeface="+mn-lt"/>
                          <a:ea typeface="Calibri" panose="020F0502020204030204" pitchFamily="34" charset="0"/>
                          <a:cs typeface="Arial" panose="020B0604020202020204" pitchFamily="34" charset="0"/>
                        </a:rPr>
                        <a:t>Arnie Charbonneau Cancer Institute; Princess Margaret Cancer Centre; The Ottawa Hospital; McGill University Health Centre; </a:t>
                      </a:r>
                      <a:r>
                        <a:rPr lang="it-IT" sz="1100" b="0" kern="1200" dirty="0">
                          <a:solidFill>
                            <a:schemeClr val="tx1"/>
                          </a:solidFill>
                          <a:effectLst/>
                          <a:latin typeface="+mn-lt"/>
                          <a:ea typeface="Calibri" panose="020F0502020204030204" pitchFamily="34" charset="0"/>
                          <a:cs typeface="Arial" panose="020B0604020202020204" pitchFamily="34" charset="0"/>
                        </a:rPr>
                        <a:t>CHU de Québec Research Center; London Health Sciences Centre</a:t>
                      </a: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500734">
                <a:tc>
                  <a:txBody>
                    <a:bodyPr/>
                    <a:lstStyle/>
                    <a:p>
                      <a:pPr marL="0" indent="168275" algn="l"/>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bl>
          </a:graphicData>
        </a:graphic>
      </p:graphicFrame>
      <p:graphicFrame>
        <p:nvGraphicFramePr>
          <p:cNvPr id="272" name="Content Placeholder 4">
            <a:extLst>
              <a:ext uri="{FF2B5EF4-FFF2-40B4-BE49-F238E27FC236}">
                <a16:creationId xmlns:a16="http://schemas.microsoft.com/office/drawing/2014/main" id="{7B2792B2-90F6-4584-B665-200809554412}"/>
              </a:ext>
            </a:extLst>
          </p:cNvPr>
          <p:cNvGraphicFramePr>
            <a:graphicFrameLocks/>
          </p:cNvGraphicFramePr>
          <p:nvPr/>
        </p:nvGraphicFramePr>
        <p:xfrm>
          <a:off x="4228077" y="2050044"/>
          <a:ext cx="3693214" cy="2243032"/>
        </p:xfrm>
        <a:graphic>
          <a:graphicData uri="http://schemas.openxmlformats.org/drawingml/2006/table">
            <a:tbl>
              <a:tblPr firstRow="1" bandRow="1">
                <a:tableStyleId>{5C22544A-7EE6-4342-B048-85BDC9FD1C3A}</a:tableStyleId>
              </a:tblPr>
              <a:tblGrid>
                <a:gridCol w="280343">
                  <a:extLst>
                    <a:ext uri="{9D8B030D-6E8A-4147-A177-3AD203B41FA5}">
                      <a16:colId xmlns:a16="http://schemas.microsoft.com/office/drawing/2014/main" val="20001"/>
                    </a:ext>
                  </a:extLst>
                </a:gridCol>
                <a:gridCol w="3412871">
                  <a:extLst>
                    <a:ext uri="{9D8B030D-6E8A-4147-A177-3AD203B41FA5}">
                      <a16:colId xmlns:a16="http://schemas.microsoft.com/office/drawing/2014/main" val="20000"/>
                    </a:ext>
                  </a:extLst>
                </a:gridCol>
              </a:tblGrid>
              <a:tr h="516985">
                <a:tc>
                  <a:txBody>
                    <a:bodyPr/>
                    <a:lstStyle/>
                    <a:p>
                      <a:pPr marL="0" indent="168275" algn="l"/>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r>
                        <a:rPr lang="en-US" sz="1100" b="1" dirty="0">
                          <a:solidFill>
                            <a:schemeClr val="tx1"/>
                          </a:solidFill>
                          <a:latin typeface="+mn-lt"/>
                        </a:rPr>
                        <a:t>Denmark</a:t>
                      </a:r>
                    </a:p>
                    <a:p>
                      <a:pPr marL="0" marR="0" algn="l" defTabSz="914400" rtl="0" eaLnBrk="1" latinLnBrk="0" hangingPunct="1">
                        <a:lnSpc>
                          <a:spcPct val="90000"/>
                        </a:lnSpc>
                        <a:spcBef>
                          <a:spcPts val="0"/>
                        </a:spcBef>
                        <a:spcAft>
                          <a:spcPts val="0"/>
                        </a:spcAft>
                      </a:pPr>
                      <a:r>
                        <a:rPr lang="en-US" sz="1100" b="0" kern="1200" dirty="0" err="1">
                          <a:solidFill>
                            <a:schemeClr val="tx1"/>
                          </a:solidFill>
                          <a:effectLst/>
                          <a:latin typeface="+mn-lt"/>
                          <a:ea typeface="Calibri" panose="020F0502020204030204" pitchFamily="34" charset="0"/>
                          <a:cs typeface="Arial" panose="020B0604020202020204" pitchFamily="34" charset="0"/>
                        </a:rPr>
                        <a:t>Rigshospitalet</a:t>
                      </a:r>
                      <a:r>
                        <a:rPr lang="en-US" sz="1100" b="0" kern="1200" dirty="0">
                          <a:solidFill>
                            <a:schemeClr val="tx1"/>
                          </a:solidFill>
                          <a:effectLst/>
                          <a:latin typeface="+mn-lt"/>
                          <a:ea typeface="Calibri" panose="020F0502020204030204" pitchFamily="34" charset="0"/>
                          <a:cs typeface="Arial" panose="020B0604020202020204" pitchFamily="34" charset="0"/>
                        </a:rPr>
                        <a:t>; Odense University Hospital; Aarhus University Hospital</a:t>
                      </a: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19401543"/>
                  </a:ext>
                </a:extLst>
              </a:tr>
              <a:tr h="516985">
                <a:tc>
                  <a:txBody>
                    <a:bodyPr/>
                    <a:lstStyle/>
                    <a:p>
                      <a:pPr marL="0" indent="168275" algn="l"/>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r>
                        <a:rPr lang="en-US" sz="1100" b="1" dirty="0">
                          <a:solidFill>
                            <a:schemeClr val="tx1"/>
                          </a:solidFill>
                          <a:latin typeface="+mn-lt"/>
                        </a:rPr>
                        <a:t>Finland</a:t>
                      </a:r>
                    </a:p>
                    <a:p>
                      <a:pPr marL="0" indent="0" algn="l"/>
                      <a:r>
                        <a:rPr lang="en-US" sz="1100" b="0" dirty="0">
                          <a:solidFill>
                            <a:schemeClr val="tx1"/>
                          </a:solidFill>
                          <a:latin typeface="+mn-lt"/>
                        </a:rPr>
                        <a:t>Helsinki University Central Hospital</a:t>
                      </a: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1173080"/>
                  </a:ext>
                </a:extLst>
              </a:tr>
              <a:tr h="516985">
                <a:tc>
                  <a:txBody>
                    <a:bodyPr/>
                    <a:lstStyle/>
                    <a:p>
                      <a:pPr marL="0" indent="168275" algn="l"/>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r>
                        <a:rPr lang="it-IT" sz="1100" b="1" dirty="0">
                          <a:solidFill>
                            <a:schemeClr val="tx1"/>
                          </a:solidFill>
                          <a:latin typeface="+mn-lt"/>
                        </a:rPr>
                        <a:t>France</a:t>
                      </a:r>
                    </a:p>
                    <a:p>
                      <a:pPr marL="0" indent="0" algn="l"/>
                      <a:r>
                        <a:rPr lang="fr-FR" sz="1100" b="0" dirty="0">
                          <a:solidFill>
                            <a:schemeClr val="tx1"/>
                          </a:solidFill>
                          <a:latin typeface="+mn-lt"/>
                        </a:rPr>
                        <a:t>Centre Hospitalier Universitaire de Toulouse</a:t>
                      </a:r>
                      <a:endParaRPr lang="en-US" sz="1100" b="0" dirty="0">
                        <a:solidFill>
                          <a:schemeClr val="tx1"/>
                        </a:solidFill>
                        <a:latin typeface="+mn-lt"/>
                      </a:endParaRP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06897401"/>
                  </a:ext>
                </a:extLst>
              </a:tr>
              <a:tr h="516985">
                <a:tc>
                  <a:txBody>
                    <a:bodyPr/>
                    <a:lstStyle/>
                    <a:p>
                      <a:pPr marL="0" indent="168275" algn="l"/>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r>
                        <a:rPr lang="en-US" sz="1100" b="1" dirty="0">
                          <a:solidFill>
                            <a:schemeClr val="tx1"/>
                          </a:solidFill>
                          <a:latin typeface="+mn-lt"/>
                        </a:rPr>
                        <a:t>Greece</a:t>
                      </a:r>
                    </a:p>
                    <a:p>
                      <a:pPr marL="0" indent="0" algn="l"/>
                      <a:r>
                        <a:rPr lang="en-US" sz="1100" b="0" dirty="0">
                          <a:solidFill>
                            <a:schemeClr val="tx1"/>
                          </a:solidFill>
                          <a:latin typeface="+mn-lt"/>
                        </a:rPr>
                        <a:t>Alexandra General Hospital</a:t>
                      </a:r>
                    </a:p>
                  </a:txBody>
                  <a:tcPr marL="121888" marR="0"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50517379"/>
                  </a:ext>
                </a:extLst>
              </a:tr>
            </a:tbl>
          </a:graphicData>
        </a:graphic>
      </p:graphicFrame>
      <p:graphicFrame>
        <p:nvGraphicFramePr>
          <p:cNvPr id="273" name="Table 272">
            <a:extLst>
              <a:ext uri="{FF2B5EF4-FFF2-40B4-BE49-F238E27FC236}">
                <a16:creationId xmlns:a16="http://schemas.microsoft.com/office/drawing/2014/main" id="{42832B09-850A-4118-A0A2-02869C09A9AD}"/>
              </a:ext>
            </a:extLst>
          </p:cNvPr>
          <p:cNvGraphicFramePr>
            <a:graphicFrameLocks noGrp="1"/>
          </p:cNvGraphicFramePr>
          <p:nvPr/>
        </p:nvGraphicFramePr>
        <p:xfrm>
          <a:off x="8103906" y="2050044"/>
          <a:ext cx="3693214" cy="4120600"/>
        </p:xfrm>
        <a:graphic>
          <a:graphicData uri="http://schemas.openxmlformats.org/drawingml/2006/table">
            <a:tbl>
              <a:tblPr firstRow="1" bandRow="1">
                <a:tableStyleId>{5C22544A-7EE6-4342-B048-85BDC9FD1C3A}</a:tableStyleId>
              </a:tblPr>
              <a:tblGrid>
                <a:gridCol w="280343">
                  <a:extLst>
                    <a:ext uri="{9D8B030D-6E8A-4147-A177-3AD203B41FA5}">
                      <a16:colId xmlns:a16="http://schemas.microsoft.com/office/drawing/2014/main" val="20001"/>
                    </a:ext>
                  </a:extLst>
                </a:gridCol>
                <a:gridCol w="3412871">
                  <a:extLst>
                    <a:ext uri="{9D8B030D-6E8A-4147-A177-3AD203B41FA5}">
                      <a16:colId xmlns:a16="http://schemas.microsoft.com/office/drawing/2014/main" val="20000"/>
                    </a:ext>
                  </a:extLst>
                </a:gridCol>
              </a:tblGrid>
              <a:tr h="500734">
                <a:tc>
                  <a:txBody>
                    <a:bodyPr/>
                    <a:lstStyle/>
                    <a:p>
                      <a:pPr marL="0" marR="0" algn="l" defTabSz="914400" rtl="0" eaLnBrk="1" latinLnBrk="0" hangingPunct="1">
                        <a:lnSpc>
                          <a:spcPct val="90000"/>
                        </a:lnSpc>
                        <a:spcBef>
                          <a:spcPts val="0"/>
                        </a:spcBef>
                        <a:spcAft>
                          <a:spcPts val="0"/>
                        </a:spcAft>
                      </a:pP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r>
                        <a:rPr lang="en-US" sz="1100" b="1" dirty="0">
                          <a:solidFill>
                            <a:schemeClr val="tx1"/>
                          </a:solidFill>
                          <a:latin typeface="+mn-lt"/>
                        </a:rPr>
                        <a:t>Spain</a:t>
                      </a:r>
                    </a:p>
                    <a:p>
                      <a:pPr marL="0" marR="0" algn="l" defTabSz="914400" rtl="0" eaLnBrk="1" latinLnBrk="0" hangingPunct="1">
                        <a:lnSpc>
                          <a:spcPct val="90000"/>
                        </a:lnSpc>
                        <a:spcBef>
                          <a:spcPts val="0"/>
                        </a:spcBef>
                        <a:spcAft>
                          <a:spcPts val="0"/>
                        </a:spcAft>
                      </a:pPr>
                      <a:r>
                        <a:rPr lang="en-US" sz="1100" b="0" kern="1200" dirty="0">
                          <a:solidFill>
                            <a:schemeClr val="tx1"/>
                          </a:solidFill>
                          <a:effectLst/>
                          <a:latin typeface="+mn-lt"/>
                          <a:ea typeface="Calibri" panose="020F0502020204030204" pitchFamily="34" charset="0"/>
                          <a:cs typeface="Arial" panose="020B0604020202020204" pitchFamily="34" charset="0"/>
                        </a:rPr>
                        <a:t>University Hospital of Salamanca/IBSAL; Hospital 12 de </a:t>
                      </a:r>
                      <a:r>
                        <a:rPr lang="en-US" sz="1100" b="0" kern="1200" dirty="0" err="1">
                          <a:solidFill>
                            <a:schemeClr val="tx1"/>
                          </a:solidFill>
                          <a:effectLst/>
                          <a:latin typeface="+mn-lt"/>
                          <a:ea typeface="Calibri" panose="020F0502020204030204" pitchFamily="34" charset="0"/>
                          <a:cs typeface="Arial" panose="020B0604020202020204" pitchFamily="34" charset="0"/>
                        </a:rPr>
                        <a:t>Octubre</a:t>
                      </a:r>
                      <a:r>
                        <a:rPr lang="en-US" sz="1100" b="0" kern="1200" dirty="0">
                          <a:solidFill>
                            <a:schemeClr val="tx1"/>
                          </a:solidFill>
                          <a:effectLst/>
                          <a:latin typeface="+mn-lt"/>
                          <a:ea typeface="Calibri" panose="020F0502020204030204" pitchFamily="34" charset="0"/>
                          <a:cs typeface="Arial" panose="020B0604020202020204" pitchFamily="34" charset="0"/>
                        </a:rPr>
                        <a:t>; </a:t>
                      </a:r>
                      <a:r>
                        <a:rPr lang="it-IT" sz="1100" b="0" kern="1200" dirty="0">
                          <a:solidFill>
                            <a:schemeClr val="tx1"/>
                          </a:solidFill>
                          <a:effectLst/>
                          <a:latin typeface="+mn-lt"/>
                          <a:ea typeface="Calibri" panose="020F0502020204030204" pitchFamily="34" charset="0"/>
                          <a:cs typeface="Arial" panose="020B0604020202020204" pitchFamily="34" charset="0"/>
                        </a:rPr>
                        <a:t>Hospital Universitari i Politècnic La Fe</a:t>
                      </a:r>
                      <a:r>
                        <a:rPr lang="en-US" sz="1100" b="0" kern="1200" dirty="0">
                          <a:solidFill>
                            <a:schemeClr val="tx1"/>
                          </a:solidFill>
                          <a:effectLst/>
                          <a:latin typeface="+mn-lt"/>
                          <a:ea typeface="Calibri" panose="020F0502020204030204" pitchFamily="34" charset="0"/>
                          <a:cs typeface="Arial" panose="020B0604020202020204" pitchFamily="34" charset="0"/>
                        </a:rPr>
                        <a:t>; </a:t>
                      </a:r>
                      <a:r>
                        <a:rPr lang="en-US" sz="1100" b="0" kern="1200" dirty="0" err="1">
                          <a:solidFill>
                            <a:schemeClr val="tx1"/>
                          </a:solidFill>
                          <a:effectLst/>
                          <a:latin typeface="+mn-lt"/>
                          <a:ea typeface="Calibri" panose="020F0502020204030204" pitchFamily="34" charset="0"/>
                          <a:cs typeface="Arial" panose="020B0604020202020204" pitchFamily="34" charset="0"/>
                        </a:rPr>
                        <a:t>Josep</a:t>
                      </a:r>
                      <a:r>
                        <a:rPr lang="en-US" sz="1100" b="0" kern="1200" dirty="0">
                          <a:solidFill>
                            <a:schemeClr val="tx1"/>
                          </a:solidFill>
                          <a:effectLst/>
                          <a:latin typeface="+mn-lt"/>
                          <a:ea typeface="Calibri" panose="020F0502020204030204" pitchFamily="34" charset="0"/>
                          <a:cs typeface="Arial" panose="020B0604020202020204" pitchFamily="34" charset="0"/>
                        </a:rPr>
                        <a:t> Carreras </a:t>
                      </a:r>
                      <a:r>
                        <a:rPr lang="en-US" sz="1100" b="0" kern="1200" dirty="0" err="1">
                          <a:solidFill>
                            <a:schemeClr val="tx1"/>
                          </a:solidFill>
                          <a:effectLst/>
                          <a:latin typeface="+mn-lt"/>
                          <a:ea typeface="Calibri" panose="020F0502020204030204" pitchFamily="34" charset="0"/>
                          <a:cs typeface="Arial" panose="020B0604020202020204" pitchFamily="34" charset="0"/>
                        </a:rPr>
                        <a:t>Leukaemia</a:t>
                      </a:r>
                      <a:r>
                        <a:rPr lang="en-US" sz="1100" b="0" kern="1200" dirty="0">
                          <a:solidFill>
                            <a:schemeClr val="tx1"/>
                          </a:solidFill>
                          <a:effectLst/>
                          <a:latin typeface="+mn-lt"/>
                          <a:ea typeface="Calibri" panose="020F0502020204030204" pitchFamily="34" charset="0"/>
                          <a:cs typeface="Arial" panose="020B0604020202020204" pitchFamily="34" charset="0"/>
                        </a:rPr>
                        <a:t> Research Institute; </a:t>
                      </a:r>
                      <a:r>
                        <a:rPr lang="en-US" sz="1100" b="0" kern="1200" dirty="0" err="1">
                          <a:solidFill>
                            <a:schemeClr val="tx1"/>
                          </a:solidFill>
                          <a:effectLst/>
                          <a:latin typeface="+mn-lt"/>
                          <a:ea typeface="Calibri" panose="020F0502020204030204" pitchFamily="34" charset="0"/>
                          <a:cs typeface="Arial" panose="020B0604020202020204" pitchFamily="34" charset="0"/>
                        </a:rPr>
                        <a:t>Clínica</a:t>
                      </a:r>
                      <a:r>
                        <a:rPr lang="en-US" sz="1100" b="0" kern="1200" dirty="0">
                          <a:solidFill>
                            <a:schemeClr val="tx1"/>
                          </a:solidFill>
                          <a:effectLst/>
                          <a:latin typeface="+mn-lt"/>
                          <a:ea typeface="Calibri" panose="020F0502020204030204" pitchFamily="34" charset="0"/>
                          <a:cs typeface="Arial" panose="020B0604020202020204" pitchFamily="34" charset="0"/>
                        </a:rPr>
                        <a:t> Universidad de Navarra; Hospital San Pedro de </a:t>
                      </a:r>
                      <a:r>
                        <a:rPr lang="en-US" sz="1100" b="0" kern="1200" dirty="0" err="1">
                          <a:solidFill>
                            <a:schemeClr val="tx1"/>
                          </a:solidFill>
                          <a:effectLst/>
                          <a:latin typeface="+mn-lt"/>
                          <a:ea typeface="Calibri" panose="020F0502020204030204" pitchFamily="34" charset="0"/>
                          <a:cs typeface="Arial" panose="020B0604020202020204" pitchFamily="34" charset="0"/>
                        </a:rPr>
                        <a:t>Alcántara</a:t>
                      </a: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43047276"/>
                  </a:ext>
                </a:extLst>
              </a:tr>
              <a:tr h="500734">
                <a:tc>
                  <a:txBody>
                    <a:bodyPr/>
                    <a:lstStyle/>
                    <a:p>
                      <a:pPr marL="0" marR="0" algn="l" defTabSz="914400" rtl="0" eaLnBrk="1" latinLnBrk="0" hangingPunct="1">
                        <a:lnSpc>
                          <a:spcPct val="90000"/>
                        </a:lnSpc>
                        <a:spcBef>
                          <a:spcPts val="0"/>
                        </a:spcBef>
                        <a:spcAft>
                          <a:spcPts val="0"/>
                        </a:spcAft>
                      </a:pPr>
                      <a:endParaRPr lang="en-US" sz="1100" b="1"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defTabSz="914400" rtl="0" eaLnBrk="1" latinLnBrk="0" hangingPunct="1">
                        <a:lnSpc>
                          <a:spcPct val="90000"/>
                        </a:lnSpc>
                        <a:spcBef>
                          <a:spcPts val="0"/>
                        </a:spcBef>
                        <a:spcAft>
                          <a:spcPts val="0"/>
                        </a:spcAft>
                      </a:pPr>
                      <a:r>
                        <a:rPr lang="it-IT" sz="1100" b="1" kern="1200" dirty="0">
                          <a:solidFill>
                            <a:schemeClr val="tx1"/>
                          </a:solidFill>
                          <a:effectLst/>
                          <a:latin typeface="+mn-lt"/>
                          <a:ea typeface="Calibri" panose="020F0502020204030204" pitchFamily="34" charset="0"/>
                          <a:cs typeface="Arial" panose="020B0604020202020204" pitchFamily="34" charset="0"/>
                        </a:rPr>
                        <a:t>Korea</a:t>
                      </a:r>
                    </a:p>
                    <a:p>
                      <a:pPr marL="0" marR="0" algn="l" defTabSz="914400" rtl="0" eaLnBrk="1" latinLnBrk="0" hangingPunct="1">
                        <a:lnSpc>
                          <a:spcPct val="90000"/>
                        </a:lnSpc>
                        <a:spcBef>
                          <a:spcPts val="0"/>
                        </a:spcBef>
                        <a:spcAft>
                          <a:spcPts val="0"/>
                        </a:spcAft>
                      </a:pPr>
                      <a:r>
                        <a:rPr lang="en-US" sz="1100" b="0" kern="1200" dirty="0">
                          <a:solidFill>
                            <a:schemeClr val="tx1"/>
                          </a:solidFill>
                          <a:effectLst/>
                          <a:latin typeface="+mn-lt"/>
                          <a:ea typeface="Calibri" panose="020F0502020204030204" pitchFamily="34" charset="0"/>
                          <a:cs typeface="Arial" panose="020B0604020202020204" pitchFamily="34" charset="0"/>
                        </a:rPr>
                        <a:t>Samsung Medical Center; Seoul National University College of Medicine</a:t>
                      </a:r>
                    </a:p>
                  </a:txBody>
                  <a:tcPr marL="121888" marR="121888"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5023850"/>
                  </a:ext>
                </a:extLst>
              </a:tr>
              <a:tr h="500734">
                <a:tc>
                  <a:txBody>
                    <a:bodyPr/>
                    <a:lstStyle/>
                    <a:p>
                      <a:pPr marL="0" marR="0" algn="l" defTabSz="914400" rtl="0" eaLnBrk="1" latinLnBrk="0" hangingPunct="1">
                        <a:lnSpc>
                          <a:spcPct val="90000"/>
                        </a:lnSpc>
                        <a:spcBef>
                          <a:spcPts val="0"/>
                        </a:spcBef>
                        <a:spcAft>
                          <a:spcPts val="0"/>
                        </a:spcAft>
                      </a:pP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defTabSz="914400" rtl="0" eaLnBrk="1" latinLnBrk="0" hangingPunct="1">
                        <a:lnSpc>
                          <a:spcPct val="90000"/>
                        </a:lnSpc>
                        <a:spcBef>
                          <a:spcPts val="0"/>
                        </a:spcBef>
                        <a:spcAft>
                          <a:spcPts val="0"/>
                        </a:spcAft>
                      </a:pPr>
                      <a:r>
                        <a:rPr lang="it-IT" sz="1100" b="1" kern="1200" dirty="0">
                          <a:solidFill>
                            <a:schemeClr val="tx1"/>
                          </a:solidFill>
                          <a:effectLst/>
                          <a:latin typeface="+mn-lt"/>
                          <a:ea typeface="Calibri" panose="020F0502020204030204" pitchFamily="34" charset="0"/>
                          <a:cs typeface="Arial" panose="020B0604020202020204" pitchFamily="34" charset="0"/>
                        </a:rPr>
                        <a:t>United Kingdom</a:t>
                      </a:r>
                    </a:p>
                    <a:p>
                      <a:pPr marL="0" marR="0" algn="l" defTabSz="914400" rtl="0" eaLnBrk="1" latinLnBrk="0" hangingPunct="1">
                        <a:lnSpc>
                          <a:spcPct val="90000"/>
                        </a:lnSpc>
                        <a:spcBef>
                          <a:spcPts val="0"/>
                        </a:spcBef>
                        <a:spcAft>
                          <a:spcPts val="0"/>
                        </a:spcAft>
                      </a:pPr>
                      <a:r>
                        <a:rPr lang="en-US" sz="1100" b="0" kern="1200" dirty="0">
                          <a:solidFill>
                            <a:schemeClr val="tx1"/>
                          </a:solidFill>
                          <a:effectLst/>
                          <a:latin typeface="+mn-lt"/>
                          <a:ea typeface="Calibri" panose="020F0502020204030204" pitchFamily="34" charset="0"/>
                          <a:cs typeface="Arial" panose="020B0604020202020204" pitchFamily="34" charset="0"/>
                        </a:rPr>
                        <a:t>University College London Hospitals</a:t>
                      </a:r>
                      <a:r>
                        <a:rPr lang="it-IT" sz="1100" b="0" kern="1200" dirty="0">
                          <a:solidFill>
                            <a:schemeClr val="tx1"/>
                          </a:solidFill>
                          <a:effectLst/>
                          <a:latin typeface="+mn-lt"/>
                          <a:ea typeface="Calibri" panose="020F0502020204030204" pitchFamily="34" charset="0"/>
                          <a:cs typeface="Arial" panose="020B0604020202020204" pitchFamily="34" charset="0"/>
                        </a:rPr>
                        <a:t>; </a:t>
                      </a:r>
                      <a:r>
                        <a:rPr lang="en-US" sz="1100" b="0" kern="1200" dirty="0">
                          <a:solidFill>
                            <a:schemeClr val="tx1"/>
                          </a:solidFill>
                          <a:effectLst/>
                          <a:latin typeface="+mn-lt"/>
                          <a:ea typeface="Calibri" panose="020F0502020204030204" pitchFamily="34" charset="0"/>
                          <a:cs typeface="Arial" panose="020B0604020202020204" pitchFamily="34" charset="0"/>
                        </a:rPr>
                        <a:t>Oxford University Hospitals</a:t>
                      </a:r>
                      <a:r>
                        <a:rPr lang="it-IT" sz="1100" b="0" kern="1200" dirty="0">
                          <a:solidFill>
                            <a:schemeClr val="tx1"/>
                          </a:solidFill>
                          <a:effectLst/>
                          <a:latin typeface="+mn-lt"/>
                          <a:ea typeface="Calibri" panose="020F0502020204030204" pitchFamily="34" charset="0"/>
                          <a:cs typeface="Arial" panose="020B0604020202020204" pitchFamily="34" charset="0"/>
                        </a:rPr>
                        <a:t>; Institute of Cancer Research; University Hospital of Wales; University Hospitals Plymouths; Newcastle upon Tyne Hospitals; University Hospital Southampton</a:t>
                      </a: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4390072"/>
                  </a:ext>
                </a:extLst>
              </a:tr>
              <a:tr h="634061">
                <a:tc>
                  <a:txBody>
                    <a:bodyPr/>
                    <a:lstStyle/>
                    <a:p>
                      <a:pPr marL="0" marR="0" algn="l" defTabSz="914400" rtl="0" eaLnBrk="1" latinLnBrk="0" hangingPunct="1">
                        <a:lnSpc>
                          <a:spcPct val="90000"/>
                        </a:lnSpc>
                        <a:spcBef>
                          <a:spcPts val="0"/>
                        </a:spcBef>
                        <a:spcAft>
                          <a:spcPts val="0"/>
                        </a:spcAft>
                      </a:pP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60944" marB="6094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r>
                        <a:rPr lang="en-US" sz="1100" b="1" dirty="0">
                          <a:solidFill>
                            <a:schemeClr val="tx1"/>
                          </a:solidFill>
                          <a:latin typeface="+mn-lt"/>
                        </a:rPr>
                        <a:t>United States</a:t>
                      </a:r>
                    </a:p>
                    <a:p>
                      <a:pPr marL="0" marR="0" algn="l" defTabSz="914400" rtl="0" eaLnBrk="1" latinLnBrk="0" hangingPunct="1">
                        <a:lnSpc>
                          <a:spcPct val="90000"/>
                        </a:lnSpc>
                        <a:spcBef>
                          <a:spcPts val="0"/>
                        </a:spcBef>
                        <a:spcAft>
                          <a:spcPts val="0"/>
                        </a:spcAft>
                      </a:pPr>
                      <a:r>
                        <a:rPr lang="en-US" sz="1100" b="0" kern="1200" dirty="0">
                          <a:solidFill>
                            <a:schemeClr val="tx1"/>
                          </a:solidFill>
                          <a:effectLst/>
                          <a:latin typeface="+mn-lt"/>
                          <a:ea typeface="Calibri" panose="020F0502020204030204" pitchFamily="34" charset="0"/>
                          <a:cs typeface="Arial" panose="020B0604020202020204" pitchFamily="34" charset="0"/>
                        </a:rPr>
                        <a:t>Dana-Farber Cancer Institute; The University of Texas MD Anderson Cancer Center; </a:t>
                      </a:r>
                      <a:r>
                        <a:rPr lang="it-IT" sz="1100" b="0" kern="1200" dirty="0">
                          <a:solidFill>
                            <a:schemeClr val="tx1"/>
                          </a:solidFill>
                          <a:effectLst/>
                          <a:latin typeface="+mn-lt"/>
                          <a:ea typeface="Calibri" panose="020F0502020204030204" pitchFamily="34" charset="0"/>
                          <a:cs typeface="Arial" panose="020B0604020202020204" pitchFamily="34" charset="0"/>
                        </a:rPr>
                        <a:t>Winship Cancer Institute; City of Hope; Sarah Cannon Research Institute; Sylvester Comprehensive Cancer Center; Roswell Park Comprehensive Cancer Center; UVA Cancer Center</a:t>
                      </a:r>
                      <a:endParaRPr lang="en-US" sz="1100" b="0" kern="1200" dirty="0">
                        <a:solidFill>
                          <a:schemeClr val="tx1"/>
                        </a:solidFill>
                        <a:effectLst/>
                        <a:latin typeface="+mn-lt"/>
                        <a:ea typeface="Calibri" panose="020F0502020204030204" pitchFamily="34" charset="0"/>
                        <a:cs typeface="Arial" panose="020B0604020202020204" pitchFamily="34" charset="0"/>
                      </a:endParaRPr>
                    </a:p>
                  </a:txBody>
                  <a:tcPr marL="121888" marR="121888" marT="95975" marB="9597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grpSp>
        <p:nvGrpSpPr>
          <p:cNvPr id="274" name="Group 33">
            <a:extLst>
              <a:ext uri="{FF2B5EF4-FFF2-40B4-BE49-F238E27FC236}">
                <a16:creationId xmlns:a16="http://schemas.microsoft.com/office/drawing/2014/main" id="{C8D8BC05-1649-44D6-94EE-07D3DB43F0D3}"/>
              </a:ext>
            </a:extLst>
          </p:cNvPr>
          <p:cNvGrpSpPr>
            <a:grpSpLocks noChangeAspect="1"/>
          </p:cNvGrpSpPr>
          <p:nvPr/>
        </p:nvGrpSpPr>
        <p:grpSpPr bwMode="auto">
          <a:xfrm>
            <a:off x="358084" y="3599782"/>
            <a:ext cx="241237" cy="158709"/>
            <a:chOff x="11" y="1520"/>
            <a:chExt cx="114" cy="75"/>
          </a:xfrm>
        </p:grpSpPr>
        <p:sp>
          <p:nvSpPr>
            <p:cNvPr id="275" name="AutoShape 32">
              <a:extLst>
                <a:ext uri="{FF2B5EF4-FFF2-40B4-BE49-F238E27FC236}">
                  <a16:creationId xmlns:a16="http://schemas.microsoft.com/office/drawing/2014/main" id="{38E39672-472B-4777-A866-8FCD78D11497}"/>
                </a:ext>
              </a:extLst>
            </p:cNvPr>
            <p:cNvSpPr>
              <a:spLocks noChangeAspect="1" noChangeArrowheads="1" noTextEdit="1"/>
            </p:cNvSpPr>
            <p:nvPr/>
          </p:nvSpPr>
          <p:spPr bwMode="auto">
            <a:xfrm>
              <a:off x="11" y="1520"/>
              <a:ext cx="114" cy="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76" name="Freeform 34">
              <a:extLst>
                <a:ext uri="{FF2B5EF4-FFF2-40B4-BE49-F238E27FC236}">
                  <a16:creationId xmlns:a16="http://schemas.microsoft.com/office/drawing/2014/main" id="{B2EE7186-7D87-46A3-8C20-3465AB90310E}"/>
                </a:ext>
              </a:extLst>
            </p:cNvPr>
            <p:cNvSpPr>
              <a:spLocks noEditPoints="1"/>
            </p:cNvSpPr>
            <p:nvPr/>
          </p:nvSpPr>
          <p:spPr bwMode="auto">
            <a:xfrm>
              <a:off x="11" y="1520"/>
              <a:ext cx="114" cy="75"/>
            </a:xfrm>
            <a:custGeom>
              <a:avLst/>
              <a:gdLst>
                <a:gd name="T0" fmla="*/ 1610 w 1638"/>
                <a:gd name="T1" fmla="*/ 1073 h 1073"/>
                <a:gd name="T2" fmla="*/ 28 w 1638"/>
                <a:gd name="T3" fmla="*/ 1073 h 1073"/>
                <a:gd name="T4" fmla="*/ 0 w 1638"/>
                <a:gd name="T5" fmla="*/ 1045 h 1073"/>
                <a:gd name="T6" fmla="*/ 0 w 1638"/>
                <a:gd name="T7" fmla="*/ 28 h 1073"/>
                <a:gd name="T8" fmla="*/ 28 w 1638"/>
                <a:gd name="T9" fmla="*/ 0 h 1073"/>
                <a:gd name="T10" fmla="*/ 1610 w 1638"/>
                <a:gd name="T11" fmla="*/ 0 h 1073"/>
                <a:gd name="T12" fmla="*/ 1638 w 1638"/>
                <a:gd name="T13" fmla="*/ 28 h 1073"/>
                <a:gd name="T14" fmla="*/ 1638 w 1638"/>
                <a:gd name="T15" fmla="*/ 1045 h 1073"/>
                <a:gd name="T16" fmla="*/ 1610 w 1638"/>
                <a:gd name="T17" fmla="*/ 1073 h 1073"/>
                <a:gd name="T18" fmla="*/ 1610 w 1638"/>
                <a:gd name="T19" fmla="*/ 1073 h 1073"/>
                <a:gd name="T20" fmla="*/ 1610 w 1638"/>
                <a:gd name="T21" fmla="*/ 1073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38" h="1073">
                  <a:moveTo>
                    <a:pt x="1610" y="1073"/>
                  </a:moveTo>
                  <a:cubicBezTo>
                    <a:pt x="28" y="1073"/>
                    <a:pt x="28" y="1073"/>
                    <a:pt x="28" y="1073"/>
                  </a:cubicBezTo>
                  <a:cubicBezTo>
                    <a:pt x="13" y="1073"/>
                    <a:pt x="0" y="1061"/>
                    <a:pt x="0" y="1045"/>
                  </a:cubicBezTo>
                  <a:cubicBezTo>
                    <a:pt x="0" y="28"/>
                    <a:pt x="0" y="28"/>
                    <a:pt x="0" y="28"/>
                  </a:cubicBezTo>
                  <a:cubicBezTo>
                    <a:pt x="0" y="13"/>
                    <a:pt x="13" y="0"/>
                    <a:pt x="28" y="0"/>
                  </a:cubicBezTo>
                  <a:cubicBezTo>
                    <a:pt x="1610" y="0"/>
                    <a:pt x="1610" y="0"/>
                    <a:pt x="1610" y="0"/>
                  </a:cubicBezTo>
                  <a:cubicBezTo>
                    <a:pt x="1626" y="0"/>
                    <a:pt x="1638" y="13"/>
                    <a:pt x="1638" y="28"/>
                  </a:cubicBezTo>
                  <a:cubicBezTo>
                    <a:pt x="1638" y="1045"/>
                    <a:pt x="1638" y="1045"/>
                    <a:pt x="1638" y="1045"/>
                  </a:cubicBezTo>
                  <a:cubicBezTo>
                    <a:pt x="1638" y="1061"/>
                    <a:pt x="1626" y="1073"/>
                    <a:pt x="1610" y="1073"/>
                  </a:cubicBezTo>
                  <a:close/>
                  <a:moveTo>
                    <a:pt x="1610" y="1073"/>
                  </a:moveTo>
                  <a:cubicBezTo>
                    <a:pt x="1610" y="1073"/>
                    <a:pt x="1610" y="1073"/>
                    <a:pt x="1610" y="107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77" name="Rectangle 35">
              <a:extLst>
                <a:ext uri="{FF2B5EF4-FFF2-40B4-BE49-F238E27FC236}">
                  <a16:creationId xmlns:a16="http://schemas.microsoft.com/office/drawing/2014/main" id="{A5AEF354-5C72-44E3-908D-426B3169AC28}"/>
                </a:ext>
              </a:extLst>
            </p:cNvPr>
            <p:cNvSpPr>
              <a:spLocks noChangeArrowheads="1"/>
            </p:cNvSpPr>
            <p:nvPr/>
          </p:nvSpPr>
          <p:spPr bwMode="auto">
            <a:xfrm>
              <a:off x="36" y="1520"/>
              <a:ext cx="63" cy="75"/>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78" name="Freeform 36">
              <a:extLst>
                <a:ext uri="{FF2B5EF4-FFF2-40B4-BE49-F238E27FC236}">
                  <a16:creationId xmlns:a16="http://schemas.microsoft.com/office/drawing/2014/main" id="{52EAB52A-9D04-4A8B-BA38-6EFF4D7CF4DC}"/>
                </a:ext>
              </a:extLst>
            </p:cNvPr>
            <p:cNvSpPr>
              <a:spLocks noEditPoints="1"/>
            </p:cNvSpPr>
            <p:nvPr/>
          </p:nvSpPr>
          <p:spPr bwMode="auto">
            <a:xfrm>
              <a:off x="11" y="1520"/>
              <a:ext cx="25" cy="75"/>
            </a:xfrm>
            <a:custGeom>
              <a:avLst/>
              <a:gdLst>
                <a:gd name="T0" fmla="*/ 28 w 367"/>
                <a:gd name="T1" fmla="*/ 0 h 1073"/>
                <a:gd name="T2" fmla="*/ 0 w 367"/>
                <a:gd name="T3" fmla="*/ 28 h 1073"/>
                <a:gd name="T4" fmla="*/ 0 w 367"/>
                <a:gd name="T5" fmla="*/ 1045 h 1073"/>
                <a:gd name="T6" fmla="*/ 28 w 367"/>
                <a:gd name="T7" fmla="*/ 1073 h 1073"/>
                <a:gd name="T8" fmla="*/ 367 w 367"/>
                <a:gd name="T9" fmla="*/ 1073 h 1073"/>
                <a:gd name="T10" fmla="*/ 367 w 367"/>
                <a:gd name="T11" fmla="*/ 0 h 1073"/>
                <a:gd name="T12" fmla="*/ 28 w 367"/>
                <a:gd name="T13" fmla="*/ 0 h 1073"/>
                <a:gd name="T14" fmla="*/ 28 w 367"/>
                <a:gd name="T15" fmla="*/ 0 h 1073"/>
                <a:gd name="T16" fmla="*/ 28 w 367"/>
                <a:gd name="T17"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7" h="1073">
                  <a:moveTo>
                    <a:pt x="28" y="0"/>
                  </a:moveTo>
                  <a:cubicBezTo>
                    <a:pt x="13" y="0"/>
                    <a:pt x="0" y="13"/>
                    <a:pt x="0" y="28"/>
                  </a:cubicBezTo>
                  <a:cubicBezTo>
                    <a:pt x="0" y="1045"/>
                    <a:pt x="0" y="1045"/>
                    <a:pt x="0" y="1045"/>
                  </a:cubicBezTo>
                  <a:cubicBezTo>
                    <a:pt x="0" y="1061"/>
                    <a:pt x="13" y="1073"/>
                    <a:pt x="28" y="1073"/>
                  </a:cubicBezTo>
                  <a:cubicBezTo>
                    <a:pt x="367" y="1073"/>
                    <a:pt x="367" y="1073"/>
                    <a:pt x="367" y="1073"/>
                  </a:cubicBezTo>
                  <a:cubicBezTo>
                    <a:pt x="367" y="0"/>
                    <a:pt x="367" y="0"/>
                    <a:pt x="367" y="0"/>
                  </a:cubicBezTo>
                  <a:lnTo>
                    <a:pt x="28" y="0"/>
                  </a:lnTo>
                  <a:close/>
                  <a:moveTo>
                    <a:pt x="28" y="0"/>
                  </a:moveTo>
                  <a:cubicBezTo>
                    <a:pt x="28" y="0"/>
                    <a:pt x="28" y="0"/>
                    <a:pt x="28" y="0"/>
                  </a:cubicBezTo>
                </a:path>
              </a:pathLst>
            </a:custGeom>
            <a:solidFill>
              <a:srgbClr val="EE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79" name="Freeform 37">
              <a:extLst>
                <a:ext uri="{FF2B5EF4-FFF2-40B4-BE49-F238E27FC236}">
                  <a16:creationId xmlns:a16="http://schemas.microsoft.com/office/drawing/2014/main" id="{4B423D52-24F5-46E0-9FC3-0D64D1AB0886}"/>
                </a:ext>
              </a:extLst>
            </p:cNvPr>
            <p:cNvSpPr>
              <a:spLocks noEditPoints="1"/>
            </p:cNvSpPr>
            <p:nvPr/>
          </p:nvSpPr>
          <p:spPr bwMode="auto">
            <a:xfrm>
              <a:off x="99" y="1520"/>
              <a:ext cx="26" cy="75"/>
            </a:xfrm>
            <a:custGeom>
              <a:avLst/>
              <a:gdLst>
                <a:gd name="T0" fmla="*/ 339 w 367"/>
                <a:gd name="T1" fmla="*/ 0 h 1073"/>
                <a:gd name="T2" fmla="*/ 0 w 367"/>
                <a:gd name="T3" fmla="*/ 0 h 1073"/>
                <a:gd name="T4" fmla="*/ 0 w 367"/>
                <a:gd name="T5" fmla="*/ 1073 h 1073"/>
                <a:gd name="T6" fmla="*/ 339 w 367"/>
                <a:gd name="T7" fmla="*/ 1073 h 1073"/>
                <a:gd name="T8" fmla="*/ 367 w 367"/>
                <a:gd name="T9" fmla="*/ 1045 h 1073"/>
                <a:gd name="T10" fmla="*/ 367 w 367"/>
                <a:gd name="T11" fmla="*/ 28 h 1073"/>
                <a:gd name="T12" fmla="*/ 339 w 367"/>
                <a:gd name="T13" fmla="*/ 0 h 1073"/>
                <a:gd name="T14" fmla="*/ 339 w 367"/>
                <a:gd name="T15" fmla="*/ 0 h 1073"/>
                <a:gd name="T16" fmla="*/ 339 w 367"/>
                <a:gd name="T17"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7" h="1073">
                  <a:moveTo>
                    <a:pt x="339" y="0"/>
                  </a:moveTo>
                  <a:cubicBezTo>
                    <a:pt x="0" y="0"/>
                    <a:pt x="0" y="0"/>
                    <a:pt x="0" y="0"/>
                  </a:cubicBezTo>
                  <a:cubicBezTo>
                    <a:pt x="0" y="1073"/>
                    <a:pt x="0" y="1073"/>
                    <a:pt x="0" y="1073"/>
                  </a:cubicBezTo>
                  <a:cubicBezTo>
                    <a:pt x="339" y="1073"/>
                    <a:pt x="339" y="1073"/>
                    <a:pt x="339" y="1073"/>
                  </a:cubicBezTo>
                  <a:cubicBezTo>
                    <a:pt x="355" y="1073"/>
                    <a:pt x="367" y="1061"/>
                    <a:pt x="367" y="1045"/>
                  </a:cubicBezTo>
                  <a:cubicBezTo>
                    <a:pt x="367" y="28"/>
                    <a:pt x="367" y="28"/>
                    <a:pt x="367" y="28"/>
                  </a:cubicBezTo>
                  <a:cubicBezTo>
                    <a:pt x="367" y="13"/>
                    <a:pt x="355" y="0"/>
                    <a:pt x="339" y="0"/>
                  </a:cubicBezTo>
                  <a:close/>
                  <a:moveTo>
                    <a:pt x="339" y="0"/>
                  </a:moveTo>
                  <a:cubicBezTo>
                    <a:pt x="339" y="0"/>
                    <a:pt x="339" y="0"/>
                    <a:pt x="339" y="0"/>
                  </a:cubicBezTo>
                </a:path>
              </a:pathLst>
            </a:custGeom>
            <a:solidFill>
              <a:srgbClr val="EE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80" name="Freeform 38">
              <a:extLst>
                <a:ext uri="{FF2B5EF4-FFF2-40B4-BE49-F238E27FC236}">
                  <a16:creationId xmlns:a16="http://schemas.microsoft.com/office/drawing/2014/main" id="{F32877A8-6650-451C-99C3-DF3A1A6095E7}"/>
                </a:ext>
              </a:extLst>
            </p:cNvPr>
            <p:cNvSpPr>
              <a:spLocks noEditPoints="1"/>
            </p:cNvSpPr>
            <p:nvPr/>
          </p:nvSpPr>
          <p:spPr bwMode="auto">
            <a:xfrm>
              <a:off x="44" y="1534"/>
              <a:ext cx="48" cy="49"/>
            </a:xfrm>
            <a:custGeom>
              <a:avLst/>
              <a:gdLst>
                <a:gd name="T0" fmla="*/ 511 w 678"/>
                <a:gd name="T1" fmla="*/ 456 h 699"/>
                <a:gd name="T2" fmla="*/ 678 w 678"/>
                <a:gd name="T3" fmla="*/ 360 h 699"/>
                <a:gd name="T4" fmla="*/ 640 w 678"/>
                <a:gd name="T5" fmla="*/ 341 h 699"/>
                <a:gd name="T6" fmla="*/ 624 w 678"/>
                <a:gd name="T7" fmla="*/ 312 h 699"/>
                <a:gd name="T8" fmla="*/ 637 w 678"/>
                <a:gd name="T9" fmla="*/ 218 h 699"/>
                <a:gd name="T10" fmla="*/ 566 w 678"/>
                <a:gd name="T11" fmla="*/ 239 h 699"/>
                <a:gd name="T12" fmla="*/ 531 w 678"/>
                <a:gd name="T13" fmla="*/ 218 h 699"/>
                <a:gd name="T14" fmla="*/ 524 w 678"/>
                <a:gd name="T15" fmla="*/ 187 h 699"/>
                <a:gd name="T16" fmla="*/ 457 w 678"/>
                <a:gd name="T17" fmla="*/ 265 h 699"/>
                <a:gd name="T18" fmla="*/ 433 w 678"/>
                <a:gd name="T19" fmla="*/ 253 h 699"/>
                <a:gd name="T20" fmla="*/ 461 w 678"/>
                <a:gd name="T21" fmla="*/ 88 h 699"/>
                <a:gd name="T22" fmla="*/ 418 w 678"/>
                <a:gd name="T23" fmla="*/ 100 h 699"/>
                <a:gd name="T24" fmla="*/ 385 w 678"/>
                <a:gd name="T25" fmla="*/ 86 h 699"/>
                <a:gd name="T26" fmla="*/ 339 w 678"/>
                <a:gd name="T27" fmla="*/ 0 h 699"/>
                <a:gd name="T28" fmla="*/ 339 w 678"/>
                <a:gd name="T29" fmla="*/ 0 h 699"/>
                <a:gd name="T30" fmla="*/ 339 w 678"/>
                <a:gd name="T31" fmla="*/ 0 h 699"/>
                <a:gd name="T32" fmla="*/ 339 w 678"/>
                <a:gd name="T33" fmla="*/ 0 h 699"/>
                <a:gd name="T34" fmla="*/ 339 w 678"/>
                <a:gd name="T35" fmla="*/ 0 h 699"/>
                <a:gd name="T36" fmla="*/ 293 w 678"/>
                <a:gd name="T37" fmla="*/ 86 h 699"/>
                <a:gd name="T38" fmla="*/ 261 w 678"/>
                <a:gd name="T39" fmla="*/ 100 h 699"/>
                <a:gd name="T40" fmla="*/ 217 w 678"/>
                <a:gd name="T41" fmla="*/ 88 h 699"/>
                <a:gd name="T42" fmla="*/ 246 w 678"/>
                <a:gd name="T43" fmla="*/ 253 h 699"/>
                <a:gd name="T44" fmla="*/ 221 w 678"/>
                <a:gd name="T45" fmla="*/ 265 h 699"/>
                <a:gd name="T46" fmla="*/ 155 w 678"/>
                <a:gd name="T47" fmla="*/ 187 h 699"/>
                <a:gd name="T48" fmla="*/ 148 w 678"/>
                <a:gd name="T49" fmla="*/ 218 h 699"/>
                <a:gd name="T50" fmla="*/ 113 w 678"/>
                <a:gd name="T51" fmla="*/ 239 h 699"/>
                <a:gd name="T52" fmla="*/ 42 w 678"/>
                <a:gd name="T53" fmla="*/ 218 h 699"/>
                <a:gd name="T54" fmla="*/ 54 w 678"/>
                <a:gd name="T55" fmla="*/ 312 h 699"/>
                <a:gd name="T56" fmla="*/ 39 w 678"/>
                <a:gd name="T57" fmla="*/ 341 h 699"/>
                <a:gd name="T58" fmla="*/ 0 w 678"/>
                <a:gd name="T59" fmla="*/ 360 h 699"/>
                <a:gd name="T60" fmla="*/ 168 w 678"/>
                <a:gd name="T61" fmla="*/ 456 h 699"/>
                <a:gd name="T62" fmla="*/ 186 w 678"/>
                <a:gd name="T63" fmla="*/ 505 h 699"/>
                <a:gd name="T64" fmla="*/ 171 w 678"/>
                <a:gd name="T65" fmla="*/ 544 h 699"/>
                <a:gd name="T66" fmla="*/ 315 w 678"/>
                <a:gd name="T67" fmla="*/ 532 h 699"/>
                <a:gd name="T68" fmla="*/ 330 w 678"/>
                <a:gd name="T69" fmla="*/ 545 h 699"/>
                <a:gd name="T70" fmla="*/ 325 w 678"/>
                <a:gd name="T71" fmla="*/ 699 h 699"/>
                <a:gd name="T72" fmla="*/ 353 w 678"/>
                <a:gd name="T73" fmla="*/ 699 h 699"/>
                <a:gd name="T74" fmla="*/ 349 w 678"/>
                <a:gd name="T75" fmla="*/ 545 h 699"/>
                <a:gd name="T76" fmla="*/ 363 w 678"/>
                <a:gd name="T77" fmla="*/ 532 h 699"/>
                <a:gd name="T78" fmla="*/ 507 w 678"/>
                <a:gd name="T79" fmla="*/ 544 h 699"/>
                <a:gd name="T80" fmla="*/ 493 w 678"/>
                <a:gd name="T81" fmla="*/ 505 h 699"/>
                <a:gd name="T82" fmla="*/ 511 w 678"/>
                <a:gd name="T83" fmla="*/ 456 h 699"/>
                <a:gd name="T84" fmla="*/ 511 w 678"/>
                <a:gd name="T85" fmla="*/ 456 h 699"/>
                <a:gd name="T86" fmla="*/ 511 w 678"/>
                <a:gd name="T87" fmla="*/ 456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78" h="699">
                  <a:moveTo>
                    <a:pt x="511" y="456"/>
                  </a:moveTo>
                  <a:cubicBezTo>
                    <a:pt x="678" y="360"/>
                    <a:pt x="678" y="360"/>
                    <a:pt x="678" y="360"/>
                  </a:cubicBezTo>
                  <a:cubicBezTo>
                    <a:pt x="640" y="341"/>
                    <a:pt x="640" y="341"/>
                    <a:pt x="640" y="341"/>
                  </a:cubicBezTo>
                  <a:cubicBezTo>
                    <a:pt x="629" y="335"/>
                    <a:pt x="623" y="324"/>
                    <a:pt x="624" y="312"/>
                  </a:cubicBezTo>
                  <a:cubicBezTo>
                    <a:pt x="637" y="218"/>
                    <a:pt x="637" y="218"/>
                    <a:pt x="637" y="218"/>
                  </a:cubicBezTo>
                  <a:cubicBezTo>
                    <a:pt x="566" y="239"/>
                    <a:pt x="566" y="239"/>
                    <a:pt x="566" y="239"/>
                  </a:cubicBezTo>
                  <a:cubicBezTo>
                    <a:pt x="550" y="243"/>
                    <a:pt x="534" y="233"/>
                    <a:pt x="531" y="218"/>
                  </a:cubicBezTo>
                  <a:cubicBezTo>
                    <a:pt x="524" y="187"/>
                    <a:pt x="524" y="187"/>
                    <a:pt x="524" y="187"/>
                  </a:cubicBezTo>
                  <a:cubicBezTo>
                    <a:pt x="457" y="265"/>
                    <a:pt x="457" y="265"/>
                    <a:pt x="457" y="265"/>
                  </a:cubicBezTo>
                  <a:cubicBezTo>
                    <a:pt x="448" y="276"/>
                    <a:pt x="430" y="267"/>
                    <a:pt x="433" y="253"/>
                  </a:cubicBezTo>
                  <a:cubicBezTo>
                    <a:pt x="461" y="88"/>
                    <a:pt x="461" y="88"/>
                    <a:pt x="461" y="88"/>
                  </a:cubicBezTo>
                  <a:cubicBezTo>
                    <a:pt x="418" y="100"/>
                    <a:pt x="418" y="100"/>
                    <a:pt x="418" y="100"/>
                  </a:cubicBezTo>
                  <a:cubicBezTo>
                    <a:pt x="405" y="103"/>
                    <a:pt x="391" y="97"/>
                    <a:pt x="385" y="86"/>
                  </a:cubicBezTo>
                  <a:cubicBezTo>
                    <a:pt x="339" y="0"/>
                    <a:pt x="339" y="0"/>
                    <a:pt x="339" y="0"/>
                  </a:cubicBezTo>
                  <a:cubicBezTo>
                    <a:pt x="339" y="0"/>
                    <a:pt x="339" y="0"/>
                    <a:pt x="339" y="0"/>
                  </a:cubicBezTo>
                  <a:cubicBezTo>
                    <a:pt x="339" y="0"/>
                    <a:pt x="339" y="0"/>
                    <a:pt x="339" y="0"/>
                  </a:cubicBezTo>
                  <a:cubicBezTo>
                    <a:pt x="339" y="0"/>
                    <a:pt x="339" y="0"/>
                    <a:pt x="339" y="0"/>
                  </a:cubicBezTo>
                  <a:cubicBezTo>
                    <a:pt x="339" y="0"/>
                    <a:pt x="339" y="0"/>
                    <a:pt x="339" y="0"/>
                  </a:cubicBezTo>
                  <a:cubicBezTo>
                    <a:pt x="293" y="86"/>
                    <a:pt x="293" y="86"/>
                    <a:pt x="293" y="86"/>
                  </a:cubicBezTo>
                  <a:cubicBezTo>
                    <a:pt x="287" y="97"/>
                    <a:pt x="274" y="103"/>
                    <a:pt x="261" y="100"/>
                  </a:cubicBezTo>
                  <a:cubicBezTo>
                    <a:pt x="217" y="88"/>
                    <a:pt x="217" y="88"/>
                    <a:pt x="217" y="88"/>
                  </a:cubicBezTo>
                  <a:cubicBezTo>
                    <a:pt x="246" y="253"/>
                    <a:pt x="246" y="253"/>
                    <a:pt x="246" y="253"/>
                  </a:cubicBezTo>
                  <a:cubicBezTo>
                    <a:pt x="248" y="267"/>
                    <a:pt x="231" y="276"/>
                    <a:pt x="221" y="265"/>
                  </a:cubicBezTo>
                  <a:cubicBezTo>
                    <a:pt x="155" y="187"/>
                    <a:pt x="155" y="187"/>
                    <a:pt x="155" y="187"/>
                  </a:cubicBezTo>
                  <a:cubicBezTo>
                    <a:pt x="148" y="218"/>
                    <a:pt x="148" y="218"/>
                    <a:pt x="148" y="218"/>
                  </a:cubicBezTo>
                  <a:cubicBezTo>
                    <a:pt x="144" y="233"/>
                    <a:pt x="128" y="243"/>
                    <a:pt x="113" y="239"/>
                  </a:cubicBezTo>
                  <a:cubicBezTo>
                    <a:pt x="42" y="218"/>
                    <a:pt x="42" y="218"/>
                    <a:pt x="42" y="218"/>
                  </a:cubicBezTo>
                  <a:cubicBezTo>
                    <a:pt x="54" y="312"/>
                    <a:pt x="54" y="312"/>
                    <a:pt x="54" y="312"/>
                  </a:cubicBezTo>
                  <a:cubicBezTo>
                    <a:pt x="56" y="324"/>
                    <a:pt x="49" y="335"/>
                    <a:pt x="39" y="341"/>
                  </a:cubicBezTo>
                  <a:cubicBezTo>
                    <a:pt x="0" y="360"/>
                    <a:pt x="0" y="360"/>
                    <a:pt x="0" y="360"/>
                  </a:cubicBezTo>
                  <a:cubicBezTo>
                    <a:pt x="168" y="456"/>
                    <a:pt x="168" y="456"/>
                    <a:pt x="168" y="456"/>
                  </a:cubicBezTo>
                  <a:cubicBezTo>
                    <a:pt x="185" y="466"/>
                    <a:pt x="193" y="487"/>
                    <a:pt x="186" y="505"/>
                  </a:cubicBezTo>
                  <a:cubicBezTo>
                    <a:pt x="171" y="544"/>
                    <a:pt x="171" y="544"/>
                    <a:pt x="171" y="544"/>
                  </a:cubicBezTo>
                  <a:cubicBezTo>
                    <a:pt x="315" y="532"/>
                    <a:pt x="315" y="532"/>
                    <a:pt x="315" y="532"/>
                  </a:cubicBezTo>
                  <a:cubicBezTo>
                    <a:pt x="323" y="531"/>
                    <a:pt x="330" y="537"/>
                    <a:pt x="330" y="545"/>
                  </a:cubicBezTo>
                  <a:cubicBezTo>
                    <a:pt x="325" y="699"/>
                    <a:pt x="325" y="699"/>
                    <a:pt x="325" y="699"/>
                  </a:cubicBezTo>
                  <a:cubicBezTo>
                    <a:pt x="353" y="699"/>
                    <a:pt x="353" y="699"/>
                    <a:pt x="353" y="699"/>
                  </a:cubicBezTo>
                  <a:cubicBezTo>
                    <a:pt x="349" y="545"/>
                    <a:pt x="349" y="545"/>
                    <a:pt x="349" y="545"/>
                  </a:cubicBezTo>
                  <a:cubicBezTo>
                    <a:pt x="349" y="537"/>
                    <a:pt x="355" y="531"/>
                    <a:pt x="363" y="532"/>
                  </a:cubicBezTo>
                  <a:cubicBezTo>
                    <a:pt x="507" y="544"/>
                    <a:pt x="507" y="544"/>
                    <a:pt x="507" y="544"/>
                  </a:cubicBezTo>
                  <a:cubicBezTo>
                    <a:pt x="493" y="505"/>
                    <a:pt x="493" y="505"/>
                    <a:pt x="493" y="505"/>
                  </a:cubicBezTo>
                  <a:cubicBezTo>
                    <a:pt x="486" y="487"/>
                    <a:pt x="493" y="466"/>
                    <a:pt x="511" y="456"/>
                  </a:cubicBezTo>
                  <a:close/>
                  <a:moveTo>
                    <a:pt x="511" y="456"/>
                  </a:moveTo>
                  <a:cubicBezTo>
                    <a:pt x="511" y="456"/>
                    <a:pt x="511" y="456"/>
                    <a:pt x="511" y="456"/>
                  </a:cubicBezTo>
                </a:path>
              </a:pathLst>
            </a:custGeom>
            <a:solidFill>
              <a:srgbClr val="EE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grpSp>
      <p:grpSp>
        <p:nvGrpSpPr>
          <p:cNvPr id="286" name="Group 53">
            <a:extLst>
              <a:ext uri="{FF2B5EF4-FFF2-40B4-BE49-F238E27FC236}">
                <a16:creationId xmlns:a16="http://schemas.microsoft.com/office/drawing/2014/main" id="{E364F7BA-8547-4DCB-B84E-25C453AA3AE0}"/>
              </a:ext>
            </a:extLst>
          </p:cNvPr>
          <p:cNvGrpSpPr>
            <a:grpSpLocks noChangeAspect="1"/>
          </p:cNvGrpSpPr>
          <p:nvPr/>
        </p:nvGrpSpPr>
        <p:grpSpPr bwMode="auto">
          <a:xfrm>
            <a:off x="4226674" y="3340315"/>
            <a:ext cx="241237" cy="156593"/>
            <a:chOff x="22" y="2143"/>
            <a:chExt cx="114" cy="74"/>
          </a:xfrm>
        </p:grpSpPr>
        <p:sp>
          <p:nvSpPr>
            <p:cNvPr id="287" name="AutoShape 52">
              <a:extLst>
                <a:ext uri="{FF2B5EF4-FFF2-40B4-BE49-F238E27FC236}">
                  <a16:creationId xmlns:a16="http://schemas.microsoft.com/office/drawing/2014/main" id="{3E08CFBE-7C08-41D0-96B7-438A4D3C9AA7}"/>
                </a:ext>
              </a:extLst>
            </p:cNvPr>
            <p:cNvSpPr>
              <a:spLocks noChangeAspect="1" noChangeArrowheads="1" noTextEdit="1"/>
            </p:cNvSpPr>
            <p:nvPr/>
          </p:nvSpPr>
          <p:spPr bwMode="auto">
            <a:xfrm>
              <a:off x="22" y="2143"/>
              <a:ext cx="114"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88" name="Freeform 54">
              <a:extLst>
                <a:ext uri="{FF2B5EF4-FFF2-40B4-BE49-F238E27FC236}">
                  <a16:creationId xmlns:a16="http://schemas.microsoft.com/office/drawing/2014/main" id="{C3B9C14F-ECFC-4007-B4E6-284303B701C0}"/>
                </a:ext>
              </a:extLst>
            </p:cNvPr>
            <p:cNvSpPr>
              <a:spLocks noEditPoints="1"/>
            </p:cNvSpPr>
            <p:nvPr/>
          </p:nvSpPr>
          <p:spPr bwMode="auto">
            <a:xfrm>
              <a:off x="22" y="2143"/>
              <a:ext cx="38" cy="74"/>
            </a:xfrm>
            <a:custGeom>
              <a:avLst/>
              <a:gdLst>
                <a:gd name="T0" fmla="*/ 546 w 546"/>
                <a:gd name="T1" fmla="*/ 1073 h 1073"/>
                <a:gd name="T2" fmla="*/ 28 w 546"/>
                <a:gd name="T3" fmla="*/ 1073 h 1073"/>
                <a:gd name="T4" fmla="*/ 0 w 546"/>
                <a:gd name="T5" fmla="*/ 1045 h 1073"/>
                <a:gd name="T6" fmla="*/ 0 w 546"/>
                <a:gd name="T7" fmla="*/ 28 h 1073"/>
                <a:gd name="T8" fmla="*/ 28 w 546"/>
                <a:gd name="T9" fmla="*/ 0 h 1073"/>
                <a:gd name="T10" fmla="*/ 546 w 546"/>
                <a:gd name="T11" fmla="*/ 0 h 1073"/>
                <a:gd name="T12" fmla="*/ 546 w 546"/>
                <a:gd name="T13" fmla="*/ 1073 h 1073"/>
                <a:gd name="T14" fmla="*/ 546 w 546"/>
                <a:gd name="T15" fmla="*/ 1073 h 1073"/>
                <a:gd name="T16" fmla="*/ 546 w 546"/>
                <a:gd name="T17" fmla="*/ 1073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6" h="1073">
                  <a:moveTo>
                    <a:pt x="546" y="1073"/>
                  </a:moveTo>
                  <a:cubicBezTo>
                    <a:pt x="28" y="1073"/>
                    <a:pt x="28" y="1073"/>
                    <a:pt x="28" y="1073"/>
                  </a:cubicBezTo>
                  <a:cubicBezTo>
                    <a:pt x="13" y="1073"/>
                    <a:pt x="0" y="1061"/>
                    <a:pt x="0" y="1045"/>
                  </a:cubicBezTo>
                  <a:cubicBezTo>
                    <a:pt x="0" y="28"/>
                    <a:pt x="0" y="28"/>
                    <a:pt x="0" y="28"/>
                  </a:cubicBezTo>
                  <a:cubicBezTo>
                    <a:pt x="0" y="13"/>
                    <a:pt x="13" y="0"/>
                    <a:pt x="28" y="0"/>
                  </a:cubicBezTo>
                  <a:cubicBezTo>
                    <a:pt x="546" y="0"/>
                    <a:pt x="546" y="0"/>
                    <a:pt x="546" y="0"/>
                  </a:cubicBezTo>
                  <a:lnTo>
                    <a:pt x="546" y="1073"/>
                  </a:lnTo>
                  <a:close/>
                  <a:moveTo>
                    <a:pt x="546" y="1073"/>
                  </a:moveTo>
                  <a:cubicBezTo>
                    <a:pt x="546" y="1073"/>
                    <a:pt x="546" y="1073"/>
                    <a:pt x="546" y="1073"/>
                  </a:cubicBezTo>
                </a:path>
              </a:pathLst>
            </a:custGeom>
            <a:solidFill>
              <a:srgbClr val="0023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89" name="Rectangle 55">
              <a:extLst>
                <a:ext uri="{FF2B5EF4-FFF2-40B4-BE49-F238E27FC236}">
                  <a16:creationId xmlns:a16="http://schemas.microsoft.com/office/drawing/2014/main" id="{3EC94A46-EE4B-43C7-9EB9-CA99394FD608}"/>
                </a:ext>
              </a:extLst>
            </p:cNvPr>
            <p:cNvSpPr>
              <a:spLocks noChangeArrowheads="1"/>
            </p:cNvSpPr>
            <p:nvPr/>
          </p:nvSpPr>
          <p:spPr bwMode="auto">
            <a:xfrm>
              <a:off x="60" y="2143"/>
              <a:ext cx="38" cy="74"/>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0" name="Freeform 56">
              <a:extLst>
                <a:ext uri="{FF2B5EF4-FFF2-40B4-BE49-F238E27FC236}">
                  <a16:creationId xmlns:a16="http://schemas.microsoft.com/office/drawing/2014/main" id="{53366698-9397-484D-BD7F-EC1F800A3072}"/>
                </a:ext>
              </a:extLst>
            </p:cNvPr>
            <p:cNvSpPr>
              <a:spLocks noEditPoints="1"/>
            </p:cNvSpPr>
            <p:nvPr/>
          </p:nvSpPr>
          <p:spPr bwMode="auto">
            <a:xfrm>
              <a:off x="98" y="2143"/>
              <a:ext cx="38" cy="74"/>
            </a:xfrm>
            <a:custGeom>
              <a:avLst/>
              <a:gdLst>
                <a:gd name="T0" fmla="*/ 518 w 546"/>
                <a:gd name="T1" fmla="*/ 1073 h 1073"/>
                <a:gd name="T2" fmla="*/ 0 w 546"/>
                <a:gd name="T3" fmla="*/ 1073 h 1073"/>
                <a:gd name="T4" fmla="*/ 0 w 546"/>
                <a:gd name="T5" fmla="*/ 0 h 1073"/>
                <a:gd name="T6" fmla="*/ 518 w 546"/>
                <a:gd name="T7" fmla="*/ 0 h 1073"/>
                <a:gd name="T8" fmla="*/ 546 w 546"/>
                <a:gd name="T9" fmla="*/ 28 h 1073"/>
                <a:gd name="T10" fmla="*/ 546 w 546"/>
                <a:gd name="T11" fmla="*/ 1045 h 1073"/>
                <a:gd name="T12" fmla="*/ 518 w 546"/>
                <a:gd name="T13" fmla="*/ 1073 h 1073"/>
                <a:gd name="T14" fmla="*/ 518 w 546"/>
                <a:gd name="T15" fmla="*/ 1073 h 1073"/>
                <a:gd name="T16" fmla="*/ 518 w 546"/>
                <a:gd name="T17" fmla="*/ 1073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6" h="1073">
                  <a:moveTo>
                    <a:pt x="518" y="1073"/>
                  </a:moveTo>
                  <a:cubicBezTo>
                    <a:pt x="0" y="1073"/>
                    <a:pt x="0" y="1073"/>
                    <a:pt x="0" y="1073"/>
                  </a:cubicBezTo>
                  <a:cubicBezTo>
                    <a:pt x="0" y="0"/>
                    <a:pt x="0" y="0"/>
                    <a:pt x="0" y="0"/>
                  </a:cubicBezTo>
                  <a:cubicBezTo>
                    <a:pt x="518" y="0"/>
                    <a:pt x="518" y="0"/>
                    <a:pt x="518" y="0"/>
                  </a:cubicBezTo>
                  <a:cubicBezTo>
                    <a:pt x="534" y="0"/>
                    <a:pt x="546" y="13"/>
                    <a:pt x="546" y="28"/>
                  </a:cubicBezTo>
                  <a:cubicBezTo>
                    <a:pt x="546" y="1045"/>
                    <a:pt x="546" y="1045"/>
                    <a:pt x="546" y="1045"/>
                  </a:cubicBezTo>
                  <a:cubicBezTo>
                    <a:pt x="546" y="1061"/>
                    <a:pt x="534" y="1073"/>
                    <a:pt x="518" y="1073"/>
                  </a:cubicBezTo>
                  <a:close/>
                  <a:moveTo>
                    <a:pt x="518" y="1073"/>
                  </a:moveTo>
                  <a:cubicBezTo>
                    <a:pt x="518" y="1073"/>
                    <a:pt x="518" y="1073"/>
                    <a:pt x="518" y="1073"/>
                  </a:cubicBezTo>
                </a:path>
              </a:pathLst>
            </a:custGeom>
            <a:solidFill>
              <a:srgbClr val="EE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grpSp>
      <p:grpSp>
        <p:nvGrpSpPr>
          <p:cNvPr id="291" name="Group 59">
            <a:extLst>
              <a:ext uri="{FF2B5EF4-FFF2-40B4-BE49-F238E27FC236}">
                <a16:creationId xmlns:a16="http://schemas.microsoft.com/office/drawing/2014/main" id="{8F36E6D9-837B-4AD4-8F10-AFD3A277A93D}"/>
              </a:ext>
            </a:extLst>
          </p:cNvPr>
          <p:cNvGrpSpPr>
            <a:grpSpLocks noChangeAspect="1"/>
          </p:cNvGrpSpPr>
          <p:nvPr/>
        </p:nvGrpSpPr>
        <p:grpSpPr bwMode="auto">
          <a:xfrm>
            <a:off x="4226674" y="3886269"/>
            <a:ext cx="241237" cy="158708"/>
            <a:chOff x="35" y="2339"/>
            <a:chExt cx="114" cy="75"/>
          </a:xfrm>
        </p:grpSpPr>
        <p:sp>
          <p:nvSpPr>
            <p:cNvPr id="292" name="AutoShape 58">
              <a:extLst>
                <a:ext uri="{FF2B5EF4-FFF2-40B4-BE49-F238E27FC236}">
                  <a16:creationId xmlns:a16="http://schemas.microsoft.com/office/drawing/2014/main" id="{13EC34DF-AC20-40AA-A2DB-0537F4FA4DB4}"/>
                </a:ext>
              </a:extLst>
            </p:cNvPr>
            <p:cNvSpPr>
              <a:spLocks noChangeAspect="1" noChangeArrowheads="1" noTextEdit="1"/>
            </p:cNvSpPr>
            <p:nvPr/>
          </p:nvSpPr>
          <p:spPr bwMode="auto">
            <a:xfrm>
              <a:off x="35" y="2339"/>
              <a:ext cx="114" cy="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3" name="Rectangle 60">
              <a:extLst>
                <a:ext uri="{FF2B5EF4-FFF2-40B4-BE49-F238E27FC236}">
                  <a16:creationId xmlns:a16="http://schemas.microsoft.com/office/drawing/2014/main" id="{1C76EF38-9F09-4BC4-8E6F-929589F38AB9}"/>
                </a:ext>
              </a:extLst>
            </p:cNvPr>
            <p:cNvSpPr>
              <a:spLocks noChangeArrowheads="1"/>
            </p:cNvSpPr>
            <p:nvPr/>
          </p:nvSpPr>
          <p:spPr bwMode="auto">
            <a:xfrm>
              <a:off x="35" y="2347"/>
              <a:ext cx="114" cy="9"/>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4" name="Rectangle 61">
              <a:extLst>
                <a:ext uri="{FF2B5EF4-FFF2-40B4-BE49-F238E27FC236}">
                  <a16:creationId xmlns:a16="http://schemas.microsoft.com/office/drawing/2014/main" id="{B659A756-80A5-4E09-B335-2A3855A8A368}"/>
                </a:ext>
              </a:extLst>
            </p:cNvPr>
            <p:cNvSpPr>
              <a:spLocks noChangeArrowheads="1"/>
            </p:cNvSpPr>
            <p:nvPr/>
          </p:nvSpPr>
          <p:spPr bwMode="auto">
            <a:xfrm>
              <a:off x="35" y="2364"/>
              <a:ext cx="114" cy="8"/>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5" name="Rectangle 62">
              <a:extLst>
                <a:ext uri="{FF2B5EF4-FFF2-40B4-BE49-F238E27FC236}">
                  <a16:creationId xmlns:a16="http://schemas.microsoft.com/office/drawing/2014/main" id="{B489807D-344D-470E-AAB9-0725CC6FE133}"/>
                </a:ext>
              </a:extLst>
            </p:cNvPr>
            <p:cNvSpPr>
              <a:spLocks noChangeArrowheads="1"/>
            </p:cNvSpPr>
            <p:nvPr/>
          </p:nvSpPr>
          <p:spPr bwMode="auto">
            <a:xfrm>
              <a:off x="35" y="2381"/>
              <a:ext cx="114" cy="8"/>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6" name="Rectangle 63">
              <a:extLst>
                <a:ext uri="{FF2B5EF4-FFF2-40B4-BE49-F238E27FC236}">
                  <a16:creationId xmlns:a16="http://schemas.microsoft.com/office/drawing/2014/main" id="{783D1DCA-AE74-4447-AA83-E81913391DEF}"/>
                </a:ext>
              </a:extLst>
            </p:cNvPr>
            <p:cNvSpPr>
              <a:spLocks noChangeArrowheads="1"/>
            </p:cNvSpPr>
            <p:nvPr/>
          </p:nvSpPr>
          <p:spPr bwMode="auto">
            <a:xfrm>
              <a:off x="35" y="2389"/>
              <a:ext cx="114" cy="8"/>
            </a:xfrm>
            <a:prstGeom prst="rect">
              <a:avLst/>
            </a:prstGeom>
            <a:solidFill>
              <a:srgbClr val="0D5E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7" name="Rectangle 64">
              <a:extLst>
                <a:ext uri="{FF2B5EF4-FFF2-40B4-BE49-F238E27FC236}">
                  <a16:creationId xmlns:a16="http://schemas.microsoft.com/office/drawing/2014/main" id="{66B0BEF9-34FB-4CB9-98A2-AD1F6857C104}"/>
                </a:ext>
              </a:extLst>
            </p:cNvPr>
            <p:cNvSpPr>
              <a:spLocks noChangeArrowheads="1"/>
            </p:cNvSpPr>
            <p:nvPr/>
          </p:nvSpPr>
          <p:spPr bwMode="auto">
            <a:xfrm>
              <a:off x="35" y="2397"/>
              <a:ext cx="114" cy="9"/>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8" name="Freeform 65">
              <a:extLst>
                <a:ext uri="{FF2B5EF4-FFF2-40B4-BE49-F238E27FC236}">
                  <a16:creationId xmlns:a16="http://schemas.microsoft.com/office/drawing/2014/main" id="{A5EC549B-2AE4-4E7F-8178-3D910A7DCD68}"/>
                </a:ext>
              </a:extLst>
            </p:cNvPr>
            <p:cNvSpPr>
              <a:spLocks noEditPoints="1"/>
            </p:cNvSpPr>
            <p:nvPr/>
          </p:nvSpPr>
          <p:spPr bwMode="auto">
            <a:xfrm>
              <a:off x="35" y="2406"/>
              <a:ext cx="114" cy="8"/>
            </a:xfrm>
            <a:custGeom>
              <a:avLst/>
              <a:gdLst>
                <a:gd name="T0" fmla="*/ 28 w 1638"/>
                <a:gd name="T1" fmla="*/ 119 h 119"/>
                <a:gd name="T2" fmla="*/ 1610 w 1638"/>
                <a:gd name="T3" fmla="*/ 119 h 119"/>
                <a:gd name="T4" fmla="*/ 1638 w 1638"/>
                <a:gd name="T5" fmla="*/ 91 h 119"/>
                <a:gd name="T6" fmla="*/ 1638 w 1638"/>
                <a:gd name="T7" fmla="*/ 0 h 119"/>
                <a:gd name="T8" fmla="*/ 0 w 1638"/>
                <a:gd name="T9" fmla="*/ 0 h 119"/>
                <a:gd name="T10" fmla="*/ 0 w 1638"/>
                <a:gd name="T11" fmla="*/ 91 h 119"/>
                <a:gd name="T12" fmla="*/ 28 w 1638"/>
                <a:gd name="T13" fmla="*/ 119 h 119"/>
                <a:gd name="T14" fmla="*/ 28 w 1638"/>
                <a:gd name="T15" fmla="*/ 119 h 119"/>
                <a:gd name="T16" fmla="*/ 28 w 1638"/>
                <a:gd name="T17" fmla="*/ 11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8" h="119">
                  <a:moveTo>
                    <a:pt x="28" y="119"/>
                  </a:moveTo>
                  <a:cubicBezTo>
                    <a:pt x="1610" y="119"/>
                    <a:pt x="1610" y="119"/>
                    <a:pt x="1610" y="119"/>
                  </a:cubicBezTo>
                  <a:cubicBezTo>
                    <a:pt x="1626" y="119"/>
                    <a:pt x="1638" y="107"/>
                    <a:pt x="1638" y="91"/>
                  </a:cubicBezTo>
                  <a:cubicBezTo>
                    <a:pt x="1638" y="0"/>
                    <a:pt x="1638" y="0"/>
                    <a:pt x="1638" y="0"/>
                  </a:cubicBezTo>
                  <a:cubicBezTo>
                    <a:pt x="0" y="0"/>
                    <a:pt x="0" y="0"/>
                    <a:pt x="0" y="0"/>
                  </a:cubicBezTo>
                  <a:cubicBezTo>
                    <a:pt x="0" y="91"/>
                    <a:pt x="0" y="91"/>
                    <a:pt x="0" y="91"/>
                  </a:cubicBezTo>
                  <a:cubicBezTo>
                    <a:pt x="0" y="107"/>
                    <a:pt x="13" y="119"/>
                    <a:pt x="28" y="119"/>
                  </a:cubicBezTo>
                  <a:close/>
                  <a:moveTo>
                    <a:pt x="28" y="119"/>
                  </a:moveTo>
                  <a:cubicBezTo>
                    <a:pt x="28" y="119"/>
                    <a:pt x="28" y="119"/>
                    <a:pt x="28" y="119"/>
                  </a:cubicBezTo>
                </a:path>
              </a:pathLst>
            </a:custGeom>
            <a:solidFill>
              <a:srgbClr val="0D5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299" name="Freeform 66">
              <a:extLst>
                <a:ext uri="{FF2B5EF4-FFF2-40B4-BE49-F238E27FC236}">
                  <a16:creationId xmlns:a16="http://schemas.microsoft.com/office/drawing/2014/main" id="{5B59808F-1B42-4A1A-A7EA-A40D1568243E}"/>
                </a:ext>
              </a:extLst>
            </p:cNvPr>
            <p:cNvSpPr>
              <a:spLocks noEditPoints="1"/>
            </p:cNvSpPr>
            <p:nvPr/>
          </p:nvSpPr>
          <p:spPr bwMode="auto">
            <a:xfrm>
              <a:off x="35" y="2339"/>
              <a:ext cx="114" cy="42"/>
            </a:xfrm>
            <a:custGeom>
              <a:avLst/>
              <a:gdLst>
                <a:gd name="T0" fmla="*/ 1638 w 1638"/>
                <a:gd name="T1" fmla="*/ 119 h 596"/>
                <a:gd name="T2" fmla="*/ 1638 w 1638"/>
                <a:gd name="T3" fmla="*/ 28 h 596"/>
                <a:gd name="T4" fmla="*/ 1610 w 1638"/>
                <a:gd name="T5" fmla="*/ 0 h 596"/>
                <a:gd name="T6" fmla="*/ 28 w 1638"/>
                <a:gd name="T7" fmla="*/ 0 h 596"/>
                <a:gd name="T8" fmla="*/ 0 w 1638"/>
                <a:gd name="T9" fmla="*/ 28 h 596"/>
                <a:gd name="T10" fmla="*/ 0 w 1638"/>
                <a:gd name="T11" fmla="*/ 596 h 596"/>
                <a:gd name="T12" fmla="*/ 1638 w 1638"/>
                <a:gd name="T13" fmla="*/ 596 h 596"/>
                <a:gd name="T14" fmla="*/ 1638 w 1638"/>
                <a:gd name="T15" fmla="*/ 477 h 596"/>
                <a:gd name="T16" fmla="*/ 565 w 1638"/>
                <a:gd name="T17" fmla="*/ 477 h 596"/>
                <a:gd name="T18" fmla="*/ 565 w 1638"/>
                <a:gd name="T19" fmla="*/ 358 h 596"/>
                <a:gd name="T20" fmla="*/ 1638 w 1638"/>
                <a:gd name="T21" fmla="*/ 358 h 596"/>
                <a:gd name="T22" fmla="*/ 1638 w 1638"/>
                <a:gd name="T23" fmla="*/ 239 h 596"/>
                <a:gd name="T24" fmla="*/ 565 w 1638"/>
                <a:gd name="T25" fmla="*/ 239 h 596"/>
                <a:gd name="T26" fmla="*/ 565 w 1638"/>
                <a:gd name="T27" fmla="*/ 119 h 596"/>
                <a:gd name="T28" fmla="*/ 1638 w 1638"/>
                <a:gd name="T29" fmla="*/ 119 h 596"/>
                <a:gd name="T30" fmla="*/ 1638 w 1638"/>
                <a:gd name="T31" fmla="*/ 119 h 596"/>
                <a:gd name="T32" fmla="*/ 1638 w 1638"/>
                <a:gd name="T33" fmla="*/ 119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38" h="596">
                  <a:moveTo>
                    <a:pt x="1638" y="119"/>
                  </a:moveTo>
                  <a:cubicBezTo>
                    <a:pt x="1638" y="28"/>
                    <a:pt x="1638" y="28"/>
                    <a:pt x="1638" y="28"/>
                  </a:cubicBezTo>
                  <a:cubicBezTo>
                    <a:pt x="1638" y="13"/>
                    <a:pt x="1626" y="0"/>
                    <a:pt x="1610" y="0"/>
                  </a:cubicBezTo>
                  <a:cubicBezTo>
                    <a:pt x="28" y="0"/>
                    <a:pt x="28" y="0"/>
                    <a:pt x="28" y="0"/>
                  </a:cubicBezTo>
                  <a:cubicBezTo>
                    <a:pt x="13" y="0"/>
                    <a:pt x="0" y="13"/>
                    <a:pt x="0" y="28"/>
                  </a:cubicBezTo>
                  <a:cubicBezTo>
                    <a:pt x="0" y="596"/>
                    <a:pt x="0" y="596"/>
                    <a:pt x="0" y="596"/>
                  </a:cubicBezTo>
                  <a:cubicBezTo>
                    <a:pt x="1638" y="596"/>
                    <a:pt x="1638" y="596"/>
                    <a:pt x="1638" y="596"/>
                  </a:cubicBezTo>
                  <a:cubicBezTo>
                    <a:pt x="1638" y="477"/>
                    <a:pt x="1638" y="477"/>
                    <a:pt x="1638" y="477"/>
                  </a:cubicBezTo>
                  <a:cubicBezTo>
                    <a:pt x="565" y="477"/>
                    <a:pt x="565" y="477"/>
                    <a:pt x="565" y="477"/>
                  </a:cubicBezTo>
                  <a:cubicBezTo>
                    <a:pt x="565" y="358"/>
                    <a:pt x="565" y="358"/>
                    <a:pt x="565" y="358"/>
                  </a:cubicBezTo>
                  <a:cubicBezTo>
                    <a:pt x="1638" y="358"/>
                    <a:pt x="1638" y="358"/>
                    <a:pt x="1638" y="358"/>
                  </a:cubicBezTo>
                  <a:cubicBezTo>
                    <a:pt x="1638" y="239"/>
                    <a:pt x="1638" y="239"/>
                    <a:pt x="1638" y="239"/>
                  </a:cubicBezTo>
                  <a:cubicBezTo>
                    <a:pt x="565" y="239"/>
                    <a:pt x="565" y="239"/>
                    <a:pt x="565" y="239"/>
                  </a:cubicBezTo>
                  <a:cubicBezTo>
                    <a:pt x="565" y="119"/>
                    <a:pt x="565" y="119"/>
                    <a:pt x="565" y="119"/>
                  </a:cubicBezTo>
                  <a:lnTo>
                    <a:pt x="1638" y="119"/>
                  </a:lnTo>
                  <a:close/>
                  <a:moveTo>
                    <a:pt x="1638" y="119"/>
                  </a:moveTo>
                  <a:cubicBezTo>
                    <a:pt x="1638" y="119"/>
                    <a:pt x="1638" y="119"/>
                    <a:pt x="1638" y="119"/>
                  </a:cubicBezTo>
                </a:path>
              </a:pathLst>
            </a:custGeom>
            <a:solidFill>
              <a:srgbClr val="0D5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00" name="Freeform 67">
              <a:extLst>
                <a:ext uri="{FF2B5EF4-FFF2-40B4-BE49-F238E27FC236}">
                  <a16:creationId xmlns:a16="http://schemas.microsoft.com/office/drawing/2014/main" id="{643B4D35-BB12-424A-BB11-8985BFF45C86}"/>
                </a:ext>
              </a:extLst>
            </p:cNvPr>
            <p:cNvSpPr>
              <a:spLocks noEditPoints="1"/>
            </p:cNvSpPr>
            <p:nvPr/>
          </p:nvSpPr>
          <p:spPr bwMode="auto">
            <a:xfrm>
              <a:off x="35" y="2339"/>
              <a:ext cx="39" cy="42"/>
            </a:xfrm>
            <a:custGeom>
              <a:avLst/>
              <a:gdLst>
                <a:gd name="T0" fmla="*/ 39 w 39"/>
                <a:gd name="T1" fmla="*/ 17 h 42"/>
                <a:gd name="T2" fmla="*/ 24 w 39"/>
                <a:gd name="T3" fmla="*/ 17 h 42"/>
                <a:gd name="T4" fmla="*/ 24 w 39"/>
                <a:gd name="T5" fmla="*/ 0 h 42"/>
                <a:gd name="T6" fmla="*/ 15 w 39"/>
                <a:gd name="T7" fmla="*/ 0 h 42"/>
                <a:gd name="T8" fmla="*/ 15 w 39"/>
                <a:gd name="T9" fmla="*/ 17 h 42"/>
                <a:gd name="T10" fmla="*/ 0 w 39"/>
                <a:gd name="T11" fmla="*/ 17 h 42"/>
                <a:gd name="T12" fmla="*/ 0 w 39"/>
                <a:gd name="T13" fmla="*/ 25 h 42"/>
                <a:gd name="T14" fmla="*/ 15 w 39"/>
                <a:gd name="T15" fmla="*/ 25 h 42"/>
                <a:gd name="T16" fmla="*/ 15 w 39"/>
                <a:gd name="T17" fmla="*/ 42 h 42"/>
                <a:gd name="T18" fmla="*/ 24 w 39"/>
                <a:gd name="T19" fmla="*/ 42 h 42"/>
                <a:gd name="T20" fmla="*/ 24 w 39"/>
                <a:gd name="T21" fmla="*/ 25 h 42"/>
                <a:gd name="T22" fmla="*/ 39 w 39"/>
                <a:gd name="T23" fmla="*/ 25 h 42"/>
                <a:gd name="T24" fmla="*/ 39 w 39"/>
                <a:gd name="T25" fmla="*/ 17 h 42"/>
                <a:gd name="T26" fmla="*/ 39 w 39"/>
                <a:gd name="T27" fmla="*/ 17 h 42"/>
                <a:gd name="T28" fmla="*/ 39 w 39"/>
                <a:gd name="T29"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42">
                  <a:moveTo>
                    <a:pt x="39" y="17"/>
                  </a:moveTo>
                  <a:lnTo>
                    <a:pt x="24" y="17"/>
                  </a:lnTo>
                  <a:lnTo>
                    <a:pt x="24" y="0"/>
                  </a:lnTo>
                  <a:lnTo>
                    <a:pt x="15" y="0"/>
                  </a:lnTo>
                  <a:lnTo>
                    <a:pt x="15" y="17"/>
                  </a:lnTo>
                  <a:lnTo>
                    <a:pt x="0" y="17"/>
                  </a:lnTo>
                  <a:lnTo>
                    <a:pt x="0" y="25"/>
                  </a:lnTo>
                  <a:lnTo>
                    <a:pt x="15" y="25"/>
                  </a:lnTo>
                  <a:lnTo>
                    <a:pt x="15" y="42"/>
                  </a:lnTo>
                  <a:lnTo>
                    <a:pt x="24" y="42"/>
                  </a:lnTo>
                  <a:lnTo>
                    <a:pt x="24" y="25"/>
                  </a:lnTo>
                  <a:lnTo>
                    <a:pt x="39" y="25"/>
                  </a:lnTo>
                  <a:lnTo>
                    <a:pt x="39" y="17"/>
                  </a:lnTo>
                  <a:close/>
                  <a:moveTo>
                    <a:pt x="39" y="17"/>
                  </a:moveTo>
                  <a:lnTo>
                    <a:pt x="39" y="17"/>
                  </a:lnTo>
                  <a:close/>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01" name="Freeform 68">
              <a:extLst>
                <a:ext uri="{FF2B5EF4-FFF2-40B4-BE49-F238E27FC236}">
                  <a16:creationId xmlns:a16="http://schemas.microsoft.com/office/drawing/2014/main" id="{38929485-4D34-4C55-BDEE-F97C3544FD2B}"/>
                </a:ext>
              </a:extLst>
            </p:cNvPr>
            <p:cNvSpPr>
              <a:spLocks noEditPoints="1"/>
            </p:cNvSpPr>
            <p:nvPr/>
          </p:nvSpPr>
          <p:spPr bwMode="auto">
            <a:xfrm>
              <a:off x="35" y="2339"/>
              <a:ext cx="39" cy="42"/>
            </a:xfrm>
            <a:custGeom>
              <a:avLst/>
              <a:gdLst>
                <a:gd name="T0" fmla="*/ 39 w 39"/>
                <a:gd name="T1" fmla="*/ 17 h 42"/>
                <a:gd name="T2" fmla="*/ 24 w 39"/>
                <a:gd name="T3" fmla="*/ 17 h 42"/>
                <a:gd name="T4" fmla="*/ 24 w 39"/>
                <a:gd name="T5" fmla="*/ 0 h 42"/>
                <a:gd name="T6" fmla="*/ 15 w 39"/>
                <a:gd name="T7" fmla="*/ 0 h 42"/>
                <a:gd name="T8" fmla="*/ 15 w 39"/>
                <a:gd name="T9" fmla="*/ 17 h 42"/>
                <a:gd name="T10" fmla="*/ 0 w 39"/>
                <a:gd name="T11" fmla="*/ 17 h 42"/>
                <a:gd name="T12" fmla="*/ 0 w 39"/>
                <a:gd name="T13" fmla="*/ 25 h 42"/>
                <a:gd name="T14" fmla="*/ 15 w 39"/>
                <a:gd name="T15" fmla="*/ 25 h 42"/>
                <a:gd name="T16" fmla="*/ 15 w 39"/>
                <a:gd name="T17" fmla="*/ 42 h 42"/>
                <a:gd name="T18" fmla="*/ 24 w 39"/>
                <a:gd name="T19" fmla="*/ 42 h 42"/>
                <a:gd name="T20" fmla="*/ 24 w 39"/>
                <a:gd name="T21" fmla="*/ 25 h 42"/>
                <a:gd name="T22" fmla="*/ 39 w 39"/>
                <a:gd name="T23" fmla="*/ 25 h 42"/>
                <a:gd name="T24" fmla="*/ 39 w 39"/>
                <a:gd name="T25" fmla="*/ 17 h 42"/>
                <a:gd name="T26" fmla="*/ 39 w 39"/>
                <a:gd name="T27" fmla="*/ 17 h 42"/>
                <a:gd name="T28" fmla="*/ 39 w 39"/>
                <a:gd name="T29"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42">
                  <a:moveTo>
                    <a:pt x="39" y="17"/>
                  </a:moveTo>
                  <a:lnTo>
                    <a:pt x="24" y="17"/>
                  </a:lnTo>
                  <a:lnTo>
                    <a:pt x="24" y="0"/>
                  </a:lnTo>
                  <a:lnTo>
                    <a:pt x="15" y="0"/>
                  </a:lnTo>
                  <a:lnTo>
                    <a:pt x="15" y="17"/>
                  </a:lnTo>
                  <a:lnTo>
                    <a:pt x="0" y="17"/>
                  </a:lnTo>
                  <a:lnTo>
                    <a:pt x="0" y="25"/>
                  </a:lnTo>
                  <a:lnTo>
                    <a:pt x="15" y="25"/>
                  </a:lnTo>
                  <a:lnTo>
                    <a:pt x="15" y="42"/>
                  </a:lnTo>
                  <a:lnTo>
                    <a:pt x="24" y="42"/>
                  </a:lnTo>
                  <a:lnTo>
                    <a:pt x="24" y="25"/>
                  </a:lnTo>
                  <a:lnTo>
                    <a:pt x="39" y="25"/>
                  </a:lnTo>
                  <a:lnTo>
                    <a:pt x="39" y="17"/>
                  </a:lnTo>
                  <a:moveTo>
                    <a:pt x="39" y="17"/>
                  </a:moveTo>
                  <a:lnTo>
                    <a:pt x="39"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grpSp>
      <p:grpSp>
        <p:nvGrpSpPr>
          <p:cNvPr id="307" name="Group 133">
            <a:extLst>
              <a:ext uri="{FF2B5EF4-FFF2-40B4-BE49-F238E27FC236}">
                <a16:creationId xmlns:a16="http://schemas.microsoft.com/office/drawing/2014/main" id="{36770AB4-78CB-4586-BEA9-49876A4FB6F1}"/>
              </a:ext>
            </a:extLst>
          </p:cNvPr>
          <p:cNvGrpSpPr>
            <a:grpSpLocks noChangeAspect="1"/>
          </p:cNvGrpSpPr>
          <p:nvPr/>
        </p:nvGrpSpPr>
        <p:grpSpPr bwMode="auto">
          <a:xfrm>
            <a:off x="8098271" y="2166981"/>
            <a:ext cx="241237" cy="156593"/>
            <a:chOff x="3699" y="1086"/>
            <a:chExt cx="114" cy="74"/>
          </a:xfrm>
        </p:grpSpPr>
        <p:sp>
          <p:nvSpPr>
            <p:cNvPr id="308" name="AutoShape 132">
              <a:extLst>
                <a:ext uri="{FF2B5EF4-FFF2-40B4-BE49-F238E27FC236}">
                  <a16:creationId xmlns:a16="http://schemas.microsoft.com/office/drawing/2014/main" id="{31D5FB4F-95B7-498C-8C4A-5BF3A2AB9FE9}"/>
                </a:ext>
              </a:extLst>
            </p:cNvPr>
            <p:cNvSpPr>
              <a:spLocks noChangeAspect="1" noChangeArrowheads="1" noTextEdit="1"/>
            </p:cNvSpPr>
            <p:nvPr/>
          </p:nvSpPr>
          <p:spPr bwMode="auto">
            <a:xfrm>
              <a:off x="3699" y="1086"/>
              <a:ext cx="114"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09" name="Freeform 134">
              <a:extLst>
                <a:ext uri="{FF2B5EF4-FFF2-40B4-BE49-F238E27FC236}">
                  <a16:creationId xmlns:a16="http://schemas.microsoft.com/office/drawing/2014/main" id="{C9CD35FD-A397-44D2-915E-8040E0A3A8D1}"/>
                </a:ext>
              </a:extLst>
            </p:cNvPr>
            <p:cNvSpPr>
              <a:spLocks noEditPoints="1"/>
            </p:cNvSpPr>
            <p:nvPr/>
          </p:nvSpPr>
          <p:spPr bwMode="auto">
            <a:xfrm>
              <a:off x="3699" y="1086"/>
              <a:ext cx="114" cy="74"/>
            </a:xfrm>
            <a:custGeom>
              <a:avLst/>
              <a:gdLst>
                <a:gd name="T0" fmla="*/ 28 w 1638"/>
                <a:gd name="T1" fmla="*/ 1073 h 1073"/>
                <a:gd name="T2" fmla="*/ 1610 w 1638"/>
                <a:gd name="T3" fmla="*/ 1073 h 1073"/>
                <a:gd name="T4" fmla="*/ 1638 w 1638"/>
                <a:gd name="T5" fmla="*/ 1045 h 1073"/>
                <a:gd name="T6" fmla="*/ 1638 w 1638"/>
                <a:gd name="T7" fmla="*/ 28 h 1073"/>
                <a:gd name="T8" fmla="*/ 1610 w 1638"/>
                <a:gd name="T9" fmla="*/ 0 h 1073"/>
                <a:gd name="T10" fmla="*/ 28 w 1638"/>
                <a:gd name="T11" fmla="*/ 0 h 1073"/>
                <a:gd name="T12" fmla="*/ 0 w 1638"/>
                <a:gd name="T13" fmla="*/ 28 h 1073"/>
                <a:gd name="T14" fmla="*/ 0 w 1638"/>
                <a:gd name="T15" fmla="*/ 1045 h 1073"/>
                <a:gd name="T16" fmla="*/ 28 w 1638"/>
                <a:gd name="T17" fmla="*/ 1073 h 1073"/>
                <a:gd name="T18" fmla="*/ 28 w 1638"/>
                <a:gd name="T19" fmla="*/ 1073 h 1073"/>
                <a:gd name="T20" fmla="*/ 28 w 1638"/>
                <a:gd name="T21" fmla="*/ 1073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38" h="1073">
                  <a:moveTo>
                    <a:pt x="28" y="1073"/>
                  </a:moveTo>
                  <a:cubicBezTo>
                    <a:pt x="1610" y="1073"/>
                    <a:pt x="1610" y="1073"/>
                    <a:pt x="1610" y="1073"/>
                  </a:cubicBezTo>
                  <a:cubicBezTo>
                    <a:pt x="1626" y="1073"/>
                    <a:pt x="1638" y="1061"/>
                    <a:pt x="1638" y="1045"/>
                  </a:cubicBezTo>
                  <a:cubicBezTo>
                    <a:pt x="1638" y="28"/>
                    <a:pt x="1638" y="28"/>
                    <a:pt x="1638" y="28"/>
                  </a:cubicBezTo>
                  <a:cubicBezTo>
                    <a:pt x="1638" y="13"/>
                    <a:pt x="1626" y="0"/>
                    <a:pt x="1610" y="0"/>
                  </a:cubicBezTo>
                  <a:cubicBezTo>
                    <a:pt x="28" y="0"/>
                    <a:pt x="28" y="0"/>
                    <a:pt x="28" y="0"/>
                  </a:cubicBezTo>
                  <a:cubicBezTo>
                    <a:pt x="13" y="0"/>
                    <a:pt x="0" y="13"/>
                    <a:pt x="0" y="28"/>
                  </a:cubicBezTo>
                  <a:cubicBezTo>
                    <a:pt x="0" y="1045"/>
                    <a:pt x="0" y="1045"/>
                    <a:pt x="0" y="1045"/>
                  </a:cubicBezTo>
                  <a:cubicBezTo>
                    <a:pt x="0" y="1061"/>
                    <a:pt x="13" y="1073"/>
                    <a:pt x="28" y="1073"/>
                  </a:cubicBezTo>
                  <a:close/>
                  <a:moveTo>
                    <a:pt x="28" y="1073"/>
                  </a:moveTo>
                  <a:cubicBezTo>
                    <a:pt x="28" y="1073"/>
                    <a:pt x="28" y="1073"/>
                    <a:pt x="28" y="1073"/>
                  </a:cubicBezTo>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0" name="Rectangle 135">
              <a:extLst>
                <a:ext uri="{FF2B5EF4-FFF2-40B4-BE49-F238E27FC236}">
                  <a16:creationId xmlns:a16="http://schemas.microsoft.com/office/drawing/2014/main" id="{682FA632-D6A2-421A-B506-0A447B27EF91}"/>
                </a:ext>
              </a:extLst>
            </p:cNvPr>
            <p:cNvSpPr>
              <a:spLocks noChangeArrowheads="1"/>
            </p:cNvSpPr>
            <p:nvPr/>
          </p:nvSpPr>
          <p:spPr bwMode="auto">
            <a:xfrm>
              <a:off x="3699" y="1102"/>
              <a:ext cx="114" cy="42"/>
            </a:xfrm>
            <a:prstGeom prst="rect">
              <a:avLst/>
            </a:prstGeom>
            <a:solidFill>
              <a:srgbClr val="FFD2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1" name="Freeform 136">
              <a:extLst>
                <a:ext uri="{FF2B5EF4-FFF2-40B4-BE49-F238E27FC236}">
                  <a16:creationId xmlns:a16="http://schemas.microsoft.com/office/drawing/2014/main" id="{8AD3332B-7701-4315-AE78-4DBEEE136BDE}"/>
                </a:ext>
              </a:extLst>
            </p:cNvPr>
            <p:cNvSpPr>
              <a:spLocks noEditPoints="1"/>
            </p:cNvSpPr>
            <p:nvPr/>
          </p:nvSpPr>
          <p:spPr bwMode="auto">
            <a:xfrm>
              <a:off x="3745" y="1114"/>
              <a:ext cx="4" cy="9"/>
            </a:xfrm>
            <a:custGeom>
              <a:avLst/>
              <a:gdLst>
                <a:gd name="T0" fmla="*/ 26 w 52"/>
                <a:gd name="T1" fmla="*/ 127 h 127"/>
                <a:gd name="T2" fmla="*/ 50 w 52"/>
                <a:gd name="T3" fmla="*/ 19 h 127"/>
                <a:gd name="T4" fmla="*/ 35 w 52"/>
                <a:gd name="T5" fmla="*/ 0 h 127"/>
                <a:gd name="T6" fmla="*/ 18 w 52"/>
                <a:gd name="T7" fmla="*/ 0 h 127"/>
                <a:gd name="T8" fmla="*/ 2 w 52"/>
                <a:gd name="T9" fmla="*/ 19 h 127"/>
                <a:gd name="T10" fmla="*/ 26 w 52"/>
                <a:gd name="T11" fmla="*/ 127 h 127"/>
                <a:gd name="T12" fmla="*/ 26 w 52"/>
                <a:gd name="T13" fmla="*/ 127 h 127"/>
                <a:gd name="T14" fmla="*/ 26 w 52"/>
                <a:gd name="T15" fmla="*/ 127 h 1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127">
                  <a:moveTo>
                    <a:pt x="26" y="127"/>
                  </a:moveTo>
                  <a:cubicBezTo>
                    <a:pt x="50" y="19"/>
                    <a:pt x="50" y="19"/>
                    <a:pt x="50" y="19"/>
                  </a:cubicBezTo>
                  <a:cubicBezTo>
                    <a:pt x="52" y="9"/>
                    <a:pt x="45" y="0"/>
                    <a:pt x="35" y="0"/>
                  </a:cubicBezTo>
                  <a:cubicBezTo>
                    <a:pt x="18" y="0"/>
                    <a:pt x="18" y="0"/>
                    <a:pt x="18" y="0"/>
                  </a:cubicBezTo>
                  <a:cubicBezTo>
                    <a:pt x="7" y="0"/>
                    <a:pt x="0" y="9"/>
                    <a:pt x="2" y="19"/>
                  </a:cubicBezTo>
                  <a:lnTo>
                    <a:pt x="26" y="127"/>
                  </a:lnTo>
                  <a:close/>
                  <a:moveTo>
                    <a:pt x="26" y="127"/>
                  </a:moveTo>
                  <a:cubicBezTo>
                    <a:pt x="26" y="127"/>
                    <a:pt x="26" y="127"/>
                    <a:pt x="26" y="127"/>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2" name="Rectangle 137">
              <a:extLst>
                <a:ext uri="{FF2B5EF4-FFF2-40B4-BE49-F238E27FC236}">
                  <a16:creationId xmlns:a16="http://schemas.microsoft.com/office/drawing/2014/main" id="{EF3AB615-A43F-4001-9EBC-6427E28AFA25}"/>
                </a:ext>
              </a:extLst>
            </p:cNvPr>
            <p:cNvSpPr>
              <a:spLocks noChangeArrowheads="1"/>
            </p:cNvSpPr>
            <p:nvPr/>
          </p:nvSpPr>
          <p:spPr bwMode="auto">
            <a:xfrm>
              <a:off x="3745" y="1119"/>
              <a:ext cx="4" cy="17"/>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3" name="Rectangle 138">
              <a:extLst>
                <a:ext uri="{FF2B5EF4-FFF2-40B4-BE49-F238E27FC236}">
                  <a16:creationId xmlns:a16="http://schemas.microsoft.com/office/drawing/2014/main" id="{D725EA8E-AE96-490D-8289-AC18DC1C6896}"/>
                </a:ext>
              </a:extLst>
            </p:cNvPr>
            <p:cNvSpPr>
              <a:spLocks noChangeArrowheads="1"/>
            </p:cNvSpPr>
            <p:nvPr/>
          </p:nvSpPr>
          <p:spPr bwMode="auto">
            <a:xfrm>
              <a:off x="3744" y="1117"/>
              <a:ext cx="6" cy="2"/>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4" name="Rectangle 139">
              <a:extLst>
                <a:ext uri="{FF2B5EF4-FFF2-40B4-BE49-F238E27FC236}">
                  <a16:creationId xmlns:a16="http://schemas.microsoft.com/office/drawing/2014/main" id="{605659EB-7495-4A48-B6A6-197FCC81F4BD}"/>
                </a:ext>
              </a:extLst>
            </p:cNvPr>
            <p:cNvSpPr>
              <a:spLocks noChangeArrowheads="1"/>
            </p:cNvSpPr>
            <p:nvPr/>
          </p:nvSpPr>
          <p:spPr bwMode="auto">
            <a:xfrm>
              <a:off x="3740" y="1123"/>
              <a:ext cx="10" cy="2"/>
            </a:xfrm>
            <a:prstGeom prst="rect">
              <a:avLst/>
            </a:prstGeom>
            <a:solidFill>
              <a:srgbClr val="C841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5" name="Freeform 140">
              <a:extLst>
                <a:ext uri="{FF2B5EF4-FFF2-40B4-BE49-F238E27FC236}">
                  <a16:creationId xmlns:a16="http://schemas.microsoft.com/office/drawing/2014/main" id="{90FA8F95-F7C0-46A5-A612-597E1E42BCFB}"/>
                </a:ext>
              </a:extLst>
            </p:cNvPr>
            <p:cNvSpPr>
              <a:spLocks noEditPoints="1"/>
            </p:cNvSpPr>
            <p:nvPr/>
          </p:nvSpPr>
          <p:spPr bwMode="auto">
            <a:xfrm>
              <a:off x="3744" y="1127"/>
              <a:ext cx="6" cy="4"/>
            </a:xfrm>
            <a:custGeom>
              <a:avLst/>
              <a:gdLst>
                <a:gd name="T0" fmla="*/ 6 w 6"/>
                <a:gd name="T1" fmla="*/ 4 h 4"/>
                <a:gd name="T2" fmla="*/ 0 w 6"/>
                <a:gd name="T3" fmla="*/ 2 h 4"/>
                <a:gd name="T4" fmla="*/ 0 w 6"/>
                <a:gd name="T5" fmla="*/ 0 h 4"/>
                <a:gd name="T6" fmla="*/ 6 w 6"/>
                <a:gd name="T7" fmla="*/ 2 h 4"/>
                <a:gd name="T8" fmla="*/ 6 w 6"/>
                <a:gd name="T9" fmla="*/ 4 h 4"/>
                <a:gd name="T10" fmla="*/ 6 w 6"/>
                <a:gd name="T11" fmla="*/ 4 h 4"/>
                <a:gd name="T12" fmla="*/ 6 w 6"/>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6" y="4"/>
                  </a:moveTo>
                  <a:lnTo>
                    <a:pt x="0" y="2"/>
                  </a:lnTo>
                  <a:lnTo>
                    <a:pt x="0" y="0"/>
                  </a:lnTo>
                  <a:lnTo>
                    <a:pt x="6" y="2"/>
                  </a:lnTo>
                  <a:lnTo>
                    <a:pt x="6" y="4"/>
                  </a:lnTo>
                  <a:close/>
                  <a:moveTo>
                    <a:pt x="6" y="4"/>
                  </a:moveTo>
                  <a:lnTo>
                    <a:pt x="6" y="4"/>
                  </a:lnTo>
                  <a:close/>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6" name="Freeform 141">
              <a:extLst>
                <a:ext uri="{FF2B5EF4-FFF2-40B4-BE49-F238E27FC236}">
                  <a16:creationId xmlns:a16="http://schemas.microsoft.com/office/drawing/2014/main" id="{CC24F216-37DC-4C8A-9DC3-9901C3582531}"/>
                </a:ext>
              </a:extLst>
            </p:cNvPr>
            <p:cNvSpPr>
              <a:spLocks noEditPoints="1"/>
            </p:cNvSpPr>
            <p:nvPr/>
          </p:nvSpPr>
          <p:spPr bwMode="auto">
            <a:xfrm>
              <a:off x="3744" y="1127"/>
              <a:ext cx="6" cy="4"/>
            </a:xfrm>
            <a:custGeom>
              <a:avLst/>
              <a:gdLst>
                <a:gd name="T0" fmla="*/ 6 w 6"/>
                <a:gd name="T1" fmla="*/ 4 h 4"/>
                <a:gd name="T2" fmla="*/ 0 w 6"/>
                <a:gd name="T3" fmla="*/ 2 h 4"/>
                <a:gd name="T4" fmla="*/ 0 w 6"/>
                <a:gd name="T5" fmla="*/ 0 h 4"/>
                <a:gd name="T6" fmla="*/ 6 w 6"/>
                <a:gd name="T7" fmla="*/ 2 h 4"/>
                <a:gd name="T8" fmla="*/ 6 w 6"/>
                <a:gd name="T9" fmla="*/ 4 h 4"/>
                <a:gd name="T10" fmla="*/ 6 w 6"/>
                <a:gd name="T11" fmla="*/ 4 h 4"/>
                <a:gd name="T12" fmla="*/ 6 w 6"/>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6" y="4"/>
                  </a:moveTo>
                  <a:lnTo>
                    <a:pt x="0" y="2"/>
                  </a:lnTo>
                  <a:lnTo>
                    <a:pt x="0" y="0"/>
                  </a:lnTo>
                  <a:lnTo>
                    <a:pt x="6" y="2"/>
                  </a:lnTo>
                  <a:lnTo>
                    <a:pt x="6" y="4"/>
                  </a:lnTo>
                  <a:moveTo>
                    <a:pt x="6" y="4"/>
                  </a:moveTo>
                  <a:lnTo>
                    <a:pt x="6"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7" name="Freeform 142">
              <a:extLst>
                <a:ext uri="{FF2B5EF4-FFF2-40B4-BE49-F238E27FC236}">
                  <a16:creationId xmlns:a16="http://schemas.microsoft.com/office/drawing/2014/main" id="{F1CEAF40-9B35-4078-AF1E-F030CF5BC986}"/>
                </a:ext>
              </a:extLst>
            </p:cNvPr>
            <p:cNvSpPr>
              <a:spLocks noEditPoints="1"/>
            </p:cNvSpPr>
            <p:nvPr/>
          </p:nvSpPr>
          <p:spPr bwMode="auto">
            <a:xfrm>
              <a:off x="3716" y="1114"/>
              <a:ext cx="3" cy="9"/>
            </a:xfrm>
            <a:custGeom>
              <a:avLst/>
              <a:gdLst>
                <a:gd name="T0" fmla="*/ 26 w 53"/>
                <a:gd name="T1" fmla="*/ 127 h 127"/>
                <a:gd name="T2" fmla="*/ 50 w 53"/>
                <a:gd name="T3" fmla="*/ 19 h 127"/>
                <a:gd name="T4" fmla="*/ 35 w 53"/>
                <a:gd name="T5" fmla="*/ 0 h 127"/>
                <a:gd name="T6" fmla="*/ 18 w 53"/>
                <a:gd name="T7" fmla="*/ 0 h 127"/>
                <a:gd name="T8" fmla="*/ 2 w 53"/>
                <a:gd name="T9" fmla="*/ 19 h 127"/>
                <a:gd name="T10" fmla="*/ 26 w 53"/>
                <a:gd name="T11" fmla="*/ 127 h 127"/>
                <a:gd name="T12" fmla="*/ 26 w 53"/>
                <a:gd name="T13" fmla="*/ 127 h 127"/>
                <a:gd name="T14" fmla="*/ 26 w 53"/>
                <a:gd name="T15" fmla="*/ 127 h 1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27">
                  <a:moveTo>
                    <a:pt x="26" y="127"/>
                  </a:moveTo>
                  <a:cubicBezTo>
                    <a:pt x="50" y="19"/>
                    <a:pt x="50" y="19"/>
                    <a:pt x="50" y="19"/>
                  </a:cubicBezTo>
                  <a:cubicBezTo>
                    <a:pt x="53" y="9"/>
                    <a:pt x="45" y="0"/>
                    <a:pt x="35" y="0"/>
                  </a:cubicBezTo>
                  <a:cubicBezTo>
                    <a:pt x="18" y="0"/>
                    <a:pt x="18" y="0"/>
                    <a:pt x="18" y="0"/>
                  </a:cubicBezTo>
                  <a:cubicBezTo>
                    <a:pt x="8" y="0"/>
                    <a:pt x="0" y="9"/>
                    <a:pt x="2" y="19"/>
                  </a:cubicBezTo>
                  <a:lnTo>
                    <a:pt x="26" y="127"/>
                  </a:lnTo>
                  <a:close/>
                  <a:moveTo>
                    <a:pt x="26" y="127"/>
                  </a:moveTo>
                  <a:cubicBezTo>
                    <a:pt x="26" y="127"/>
                    <a:pt x="26" y="127"/>
                    <a:pt x="26" y="127"/>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8" name="Freeform 143">
              <a:extLst>
                <a:ext uri="{FF2B5EF4-FFF2-40B4-BE49-F238E27FC236}">
                  <a16:creationId xmlns:a16="http://schemas.microsoft.com/office/drawing/2014/main" id="{E5AD3CDD-692E-41E9-857E-B6B598232C74}"/>
                </a:ext>
              </a:extLst>
            </p:cNvPr>
            <p:cNvSpPr>
              <a:spLocks noEditPoints="1"/>
            </p:cNvSpPr>
            <p:nvPr/>
          </p:nvSpPr>
          <p:spPr bwMode="auto">
            <a:xfrm>
              <a:off x="3723" y="1117"/>
              <a:ext cx="19" cy="22"/>
            </a:xfrm>
            <a:custGeom>
              <a:avLst/>
              <a:gdLst>
                <a:gd name="T0" fmla="*/ 28 w 282"/>
                <a:gd name="T1" fmla="*/ 0 h 311"/>
                <a:gd name="T2" fmla="*/ 0 w 282"/>
                <a:gd name="T3" fmla="*/ 28 h 311"/>
                <a:gd name="T4" fmla="*/ 0 w 282"/>
                <a:gd name="T5" fmla="*/ 212 h 311"/>
                <a:gd name="T6" fmla="*/ 141 w 282"/>
                <a:gd name="T7" fmla="*/ 311 h 311"/>
                <a:gd name="T8" fmla="*/ 282 w 282"/>
                <a:gd name="T9" fmla="*/ 212 h 311"/>
                <a:gd name="T10" fmla="*/ 282 w 282"/>
                <a:gd name="T11" fmla="*/ 28 h 311"/>
                <a:gd name="T12" fmla="*/ 254 w 282"/>
                <a:gd name="T13" fmla="*/ 0 h 311"/>
                <a:gd name="T14" fmla="*/ 28 w 282"/>
                <a:gd name="T15" fmla="*/ 0 h 311"/>
                <a:gd name="T16" fmla="*/ 28 w 282"/>
                <a:gd name="T17" fmla="*/ 0 h 311"/>
                <a:gd name="T18" fmla="*/ 28 w 282"/>
                <a:gd name="T19" fmla="*/ 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2" h="311">
                  <a:moveTo>
                    <a:pt x="28" y="0"/>
                  </a:moveTo>
                  <a:cubicBezTo>
                    <a:pt x="13" y="0"/>
                    <a:pt x="0" y="13"/>
                    <a:pt x="0" y="28"/>
                  </a:cubicBezTo>
                  <a:cubicBezTo>
                    <a:pt x="0" y="212"/>
                    <a:pt x="0" y="212"/>
                    <a:pt x="0" y="212"/>
                  </a:cubicBezTo>
                  <a:cubicBezTo>
                    <a:pt x="0" y="246"/>
                    <a:pt x="32" y="311"/>
                    <a:pt x="141" y="311"/>
                  </a:cubicBezTo>
                  <a:cubicBezTo>
                    <a:pt x="250" y="311"/>
                    <a:pt x="282" y="246"/>
                    <a:pt x="282" y="212"/>
                  </a:cubicBezTo>
                  <a:cubicBezTo>
                    <a:pt x="282" y="28"/>
                    <a:pt x="282" y="28"/>
                    <a:pt x="282" y="28"/>
                  </a:cubicBezTo>
                  <a:cubicBezTo>
                    <a:pt x="282" y="13"/>
                    <a:pt x="270" y="0"/>
                    <a:pt x="254" y="0"/>
                  </a:cubicBezTo>
                  <a:lnTo>
                    <a:pt x="28" y="0"/>
                  </a:lnTo>
                  <a:close/>
                  <a:moveTo>
                    <a:pt x="28" y="0"/>
                  </a:moveTo>
                  <a:cubicBezTo>
                    <a:pt x="28" y="0"/>
                    <a:pt x="28" y="0"/>
                    <a:pt x="28" y="0"/>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19" name="Freeform 144">
              <a:extLst>
                <a:ext uri="{FF2B5EF4-FFF2-40B4-BE49-F238E27FC236}">
                  <a16:creationId xmlns:a16="http://schemas.microsoft.com/office/drawing/2014/main" id="{57F05565-A4C1-4E66-937A-D93911A95C84}"/>
                </a:ext>
              </a:extLst>
            </p:cNvPr>
            <p:cNvSpPr>
              <a:spLocks noEditPoints="1"/>
            </p:cNvSpPr>
            <p:nvPr/>
          </p:nvSpPr>
          <p:spPr bwMode="auto">
            <a:xfrm>
              <a:off x="3723" y="1117"/>
              <a:ext cx="9" cy="10"/>
            </a:xfrm>
            <a:custGeom>
              <a:avLst/>
              <a:gdLst>
                <a:gd name="T0" fmla="*/ 141 w 141"/>
                <a:gd name="T1" fmla="*/ 141 h 141"/>
                <a:gd name="T2" fmla="*/ 0 w 141"/>
                <a:gd name="T3" fmla="*/ 141 h 141"/>
                <a:gd name="T4" fmla="*/ 0 w 141"/>
                <a:gd name="T5" fmla="*/ 28 h 141"/>
                <a:gd name="T6" fmla="*/ 28 w 141"/>
                <a:gd name="T7" fmla="*/ 0 h 141"/>
                <a:gd name="T8" fmla="*/ 141 w 141"/>
                <a:gd name="T9" fmla="*/ 0 h 141"/>
                <a:gd name="T10" fmla="*/ 141 w 141"/>
                <a:gd name="T11" fmla="*/ 141 h 141"/>
                <a:gd name="T12" fmla="*/ 141 w 141"/>
                <a:gd name="T13" fmla="*/ 141 h 141"/>
                <a:gd name="T14" fmla="*/ 141 w 141"/>
                <a:gd name="T15" fmla="*/ 141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 h="141">
                  <a:moveTo>
                    <a:pt x="141" y="141"/>
                  </a:moveTo>
                  <a:cubicBezTo>
                    <a:pt x="0" y="141"/>
                    <a:pt x="0" y="141"/>
                    <a:pt x="0" y="141"/>
                  </a:cubicBezTo>
                  <a:cubicBezTo>
                    <a:pt x="0" y="28"/>
                    <a:pt x="0" y="28"/>
                    <a:pt x="0" y="28"/>
                  </a:cubicBezTo>
                  <a:cubicBezTo>
                    <a:pt x="0" y="13"/>
                    <a:pt x="13" y="0"/>
                    <a:pt x="28" y="0"/>
                  </a:cubicBezTo>
                  <a:cubicBezTo>
                    <a:pt x="141" y="0"/>
                    <a:pt x="141" y="0"/>
                    <a:pt x="141" y="0"/>
                  </a:cubicBezTo>
                  <a:lnTo>
                    <a:pt x="141" y="141"/>
                  </a:lnTo>
                  <a:close/>
                  <a:moveTo>
                    <a:pt x="141" y="141"/>
                  </a:moveTo>
                  <a:cubicBezTo>
                    <a:pt x="141" y="141"/>
                    <a:pt x="141" y="141"/>
                    <a:pt x="141" y="141"/>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0" name="Freeform 145">
              <a:extLst>
                <a:ext uri="{FF2B5EF4-FFF2-40B4-BE49-F238E27FC236}">
                  <a16:creationId xmlns:a16="http://schemas.microsoft.com/office/drawing/2014/main" id="{371CC56D-7740-459A-B40F-F43AC4775612}"/>
                </a:ext>
              </a:extLst>
            </p:cNvPr>
            <p:cNvSpPr>
              <a:spLocks noEditPoints="1"/>
            </p:cNvSpPr>
            <p:nvPr/>
          </p:nvSpPr>
          <p:spPr bwMode="auto">
            <a:xfrm>
              <a:off x="3732" y="1127"/>
              <a:ext cx="10" cy="10"/>
            </a:xfrm>
            <a:custGeom>
              <a:avLst/>
              <a:gdLst>
                <a:gd name="T0" fmla="*/ 0 w 141"/>
                <a:gd name="T1" fmla="*/ 0 h 141"/>
                <a:gd name="T2" fmla="*/ 141 w 141"/>
                <a:gd name="T3" fmla="*/ 0 h 141"/>
                <a:gd name="T4" fmla="*/ 141 w 141"/>
                <a:gd name="T5" fmla="*/ 71 h 141"/>
                <a:gd name="T6" fmla="*/ 71 w 141"/>
                <a:gd name="T7" fmla="*/ 141 h 141"/>
                <a:gd name="T8" fmla="*/ 0 w 141"/>
                <a:gd name="T9" fmla="*/ 71 h 141"/>
                <a:gd name="T10" fmla="*/ 0 w 141"/>
                <a:gd name="T11" fmla="*/ 0 h 141"/>
                <a:gd name="T12" fmla="*/ 0 w 141"/>
                <a:gd name="T13" fmla="*/ 0 h 141"/>
                <a:gd name="T14" fmla="*/ 0 w 141"/>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 h="141">
                  <a:moveTo>
                    <a:pt x="0" y="0"/>
                  </a:moveTo>
                  <a:cubicBezTo>
                    <a:pt x="141" y="0"/>
                    <a:pt x="141" y="0"/>
                    <a:pt x="141" y="0"/>
                  </a:cubicBezTo>
                  <a:cubicBezTo>
                    <a:pt x="141" y="71"/>
                    <a:pt x="141" y="71"/>
                    <a:pt x="141" y="71"/>
                  </a:cubicBezTo>
                  <a:cubicBezTo>
                    <a:pt x="141" y="110"/>
                    <a:pt x="110" y="141"/>
                    <a:pt x="71" y="141"/>
                  </a:cubicBezTo>
                  <a:cubicBezTo>
                    <a:pt x="32" y="141"/>
                    <a:pt x="0" y="110"/>
                    <a:pt x="0" y="71"/>
                  </a:cubicBezTo>
                  <a:lnTo>
                    <a:pt x="0" y="0"/>
                  </a:lnTo>
                  <a:close/>
                  <a:moveTo>
                    <a:pt x="0" y="0"/>
                  </a:moveTo>
                  <a:cubicBezTo>
                    <a:pt x="0" y="0"/>
                    <a:pt x="0" y="0"/>
                    <a:pt x="0" y="0"/>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1" name="Freeform 146">
              <a:extLst>
                <a:ext uri="{FF2B5EF4-FFF2-40B4-BE49-F238E27FC236}">
                  <a16:creationId xmlns:a16="http://schemas.microsoft.com/office/drawing/2014/main" id="{3FBF928E-7E2A-4112-9EC9-9203A15C8B6C}"/>
                </a:ext>
              </a:extLst>
            </p:cNvPr>
            <p:cNvSpPr>
              <a:spLocks noEditPoints="1"/>
            </p:cNvSpPr>
            <p:nvPr/>
          </p:nvSpPr>
          <p:spPr bwMode="auto">
            <a:xfrm>
              <a:off x="3723" y="1127"/>
              <a:ext cx="9" cy="10"/>
            </a:xfrm>
            <a:custGeom>
              <a:avLst/>
              <a:gdLst>
                <a:gd name="T0" fmla="*/ 0 w 141"/>
                <a:gd name="T1" fmla="*/ 0 h 141"/>
                <a:gd name="T2" fmla="*/ 141 w 141"/>
                <a:gd name="T3" fmla="*/ 0 h 141"/>
                <a:gd name="T4" fmla="*/ 141 w 141"/>
                <a:gd name="T5" fmla="*/ 71 h 141"/>
                <a:gd name="T6" fmla="*/ 71 w 141"/>
                <a:gd name="T7" fmla="*/ 141 h 141"/>
                <a:gd name="T8" fmla="*/ 0 w 141"/>
                <a:gd name="T9" fmla="*/ 71 h 141"/>
                <a:gd name="T10" fmla="*/ 0 w 141"/>
                <a:gd name="T11" fmla="*/ 0 h 141"/>
                <a:gd name="T12" fmla="*/ 0 w 141"/>
                <a:gd name="T13" fmla="*/ 0 h 141"/>
                <a:gd name="T14" fmla="*/ 0 w 141"/>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 h="141">
                  <a:moveTo>
                    <a:pt x="0" y="0"/>
                  </a:moveTo>
                  <a:cubicBezTo>
                    <a:pt x="141" y="0"/>
                    <a:pt x="141" y="0"/>
                    <a:pt x="141" y="0"/>
                  </a:cubicBezTo>
                  <a:cubicBezTo>
                    <a:pt x="141" y="71"/>
                    <a:pt x="141" y="71"/>
                    <a:pt x="141" y="71"/>
                  </a:cubicBezTo>
                  <a:cubicBezTo>
                    <a:pt x="141" y="110"/>
                    <a:pt x="110" y="141"/>
                    <a:pt x="71" y="141"/>
                  </a:cubicBezTo>
                  <a:cubicBezTo>
                    <a:pt x="32" y="141"/>
                    <a:pt x="0" y="110"/>
                    <a:pt x="0" y="71"/>
                  </a:cubicBezTo>
                  <a:lnTo>
                    <a:pt x="0" y="0"/>
                  </a:lnTo>
                  <a:close/>
                  <a:moveTo>
                    <a:pt x="0" y="0"/>
                  </a:moveTo>
                  <a:cubicBezTo>
                    <a:pt x="0" y="0"/>
                    <a:pt x="0" y="0"/>
                    <a:pt x="0" y="0"/>
                  </a:cubicBezTo>
                </a:path>
              </a:pathLst>
            </a:custGeom>
            <a:solidFill>
              <a:srgbClr val="FAB4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2" name="Freeform 147">
              <a:extLst>
                <a:ext uri="{FF2B5EF4-FFF2-40B4-BE49-F238E27FC236}">
                  <a16:creationId xmlns:a16="http://schemas.microsoft.com/office/drawing/2014/main" id="{C96CE3A0-7249-4572-AD2E-508A39F13DFC}"/>
                </a:ext>
              </a:extLst>
            </p:cNvPr>
            <p:cNvSpPr>
              <a:spLocks noEditPoints="1"/>
            </p:cNvSpPr>
            <p:nvPr/>
          </p:nvSpPr>
          <p:spPr bwMode="auto">
            <a:xfrm>
              <a:off x="3728" y="1127"/>
              <a:ext cx="2" cy="10"/>
            </a:xfrm>
            <a:custGeom>
              <a:avLst/>
              <a:gdLst>
                <a:gd name="T0" fmla="*/ 28 w 28"/>
                <a:gd name="T1" fmla="*/ 127 h 140"/>
                <a:gd name="T2" fmla="*/ 28 w 28"/>
                <a:gd name="T3" fmla="*/ 0 h 140"/>
                <a:gd name="T4" fmla="*/ 0 w 28"/>
                <a:gd name="T5" fmla="*/ 0 h 140"/>
                <a:gd name="T6" fmla="*/ 0 w 28"/>
                <a:gd name="T7" fmla="*/ 140 h 140"/>
                <a:gd name="T8" fmla="*/ 28 w 28"/>
                <a:gd name="T9" fmla="*/ 127 h 140"/>
                <a:gd name="T10" fmla="*/ 28 w 28"/>
                <a:gd name="T11" fmla="*/ 127 h 140"/>
                <a:gd name="T12" fmla="*/ 28 w 28"/>
                <a:gd name="T13" fmla="*/ 127 h 140"/>
              </a:gdLst>
              <a:ahLst/>
              <a:cxnLst>
                <a:cxn ang="0">
                  <a:pos x="T0" y="T1"/>
                </a:cxn>
                <a:cxn ang="0">
                  <a:pos x="T2" y="T3"/>
                </a:cxn>
                <a:cxn ang="0">
                  <a:pos x="T4" y="T5"/>
                </a:cxn>
                <a:cxn ang="0">
                  <a:pos x="T6" y="T7"/>
                </a:cxn>
                <a:cxn ang="0">
                  <a:pos x="T8" y="T9"/>
                </a:cxn>
                <a:cxn ang="0">
                  <a:pos x="T10" y="T11"/>
                </a:cxn>
                <a:cxn ang="0">
                  <a:pos x="T12" y="T13"/>
                </a:cxn>
              </a:cxnLst>
              <a:rect l="0" t="0" r="r" b="b"/>
              <a:pathLst>
                <a:path w="28" h="140">
                  <a:moveTo>
                    <a:pt x="28" y="127"/>
                  </a:moveTo>
                  <a:cubicBezTo>
                    <a:pt x="28" y="0"/>
                    <a:pt x="28" y="0"/>
                    <a:pt x="28" y="0"/>
                  </a:cubicBezTo>
                  <a:cubicBezTo>
                    <a:pt x="0" y="0"/>
                    <a:pt x="0" y="0"/>
                    <a:pt x="0" y="0"/>
                  </a:cubicBezTo>
                  <a:cubicBezTo>
                    <a:pt x="0" y="140"/>
                    <a:pt x="0" y="140"/>
                    <a:pt x="0" y="140"/>
                  </a:cubicBezTo>
                  <a:cubicBezTo>
                    <a:pt x="10" y="138"/>
                    <a:pt x="20" y="133"/>
                    <a:pt x="28" y="127"/>
                  </a:cubicBezTo>
                  <a:close/>
                  <a:moveTo>
                    <a:pt x="28" y="127"/>
                  </a:moveTo>
                  <a:cubicBezTo>
                    <a:pt x="28" y="127"/>
                    <a:pt x="28" y="127"/>
                    <a:pt x="28" y="127"/>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3" name="Freeform 148">
              <a:extLst>
                <a:ext uri="{FF2B5EF4-FFF2-40B4-BE49-F238E27FC236}">
                  <a16:creationId xmlns:a16="http://schemas.microsoft.com/office/drawing/2014/main" id="{3CDB336F-A1BE-4951-BC97-233E5323A3C7}"/>
                </a:ext>
              </a:extLst>
            </p:cNvPr>
            <p:cNvSpPr>
              <a:spLocks noEditPoints="1"/>
            </p:cNvSpPr>
            <p:nvPr/>
          </p:nvSpPr>
          <p:spPr bwMode="auto">
            <a:xfrm>
              <a:off x="3724" y="1127"/>
              <a:ext cx="2" cy="10"/>
            </a:xfrm>
            <a:custGeom>
              <a:avLst/>
              <a:gdLst>
                <a:gd name="T0" fmla="*/ 28 w 28"/>
                <a:gd name="T1" fmla="*/ 140 h 140"/>
                <a:gd name="T2" fmla="*/ 28 w 28"/>
                <a:gd name="T3" fmla="*/ 0 h 140"/>
                <a:gd name="T4" fmla="*/ 0 w 28"/>
                <a:gd name="T5" fmla="*/ 0 h 140"/>
                <a:gd name="T6" fmla="*/ 0 w 28"/>
                <a:gd name="T7" fmla="*/ 127 h 140"/>
                <a:gd name="T8" fmla="*/ 28 w 28"/>
                <a:gd name="T9" fmla="*/ 140 h 140"/>
                <a:gd name="T10" fmla="*/ 28 w 28"/>
                <a:gd name="T11" fmla="*/ 140 h 140"/>
                <a:gd name="T12" fmla="*/ 28 w 28"/>
                <a:gd name="T13" fmla="*/ 140 h 140"/>
              </a:gdLst>
              <a:ahLst/>
              <a:cxnLst>
                <a:cxn ang="0">
                  <a:pos x="T0" y="T1"/>
                </a:cxn>
                <a:cxn ang="0">
                  <a:pos x="T2" y="T3"/>
                </a:cxn>
                <a:cxn ang="0">
                  <a:pos x="T4" y="T5"/>
                </a:cxn>
                <a:cxn ang="0">
                  <a:pos x="T6" y="T7"/>
                </a:cxn>
                <a:cxn ang="0">
                  <a:pos x="T8" y="T9"/>
                </a:cxn>
                <a:cxn ang="0">
                  <a:pos x="T10" y="T11"/>
                </a:cxn>
                <a:cxn ang="0">
                  <a:pos x="T12" y="T13"/>
                </a:cxn>
              </a:cxnLst>
              <a:rect l="0" t="0" r="r" b="b"/>
              <a:pathLst>
                <a:path w="28" h="140">
                  <a:moveTo>
                    <a:pt x="28" y="140"/>
                  </a:moveTo>
                  <a:cubicBezTo>
                    <a:pt x="28" y="0"/>
                    <a:pt x="28" y="0"/>
                    <a:pt x="28" y="0"/>
                  </a:cubicBezTo>
                  <a:cubicBezTo>
                    <a:pt x="0" y="0"/>
                    <a:pt x="0" y="0"/>
                    <a:pt x="0" y="0"/>
                  </a:cubicBezTo>
                  <a:cubicBezTo>
                    <a:pt x="0" y="127"/>
                    <a:pt x="0" y="127"/>
                    <a:pt x="0" y="127"/>
                  </a:cubicBezTo>
                  <a:cubicBezTo>
                    <a:pt x="8" y="133"/>
                    <a:pt x="18" y="138"/>
                    <a:pt x="28" y="140"/>
                  </a:cubicBezTo>
                  <a:close/>
                  <a:moveTo>
                    <a:pt x="28" y="140"/>
                  </a:moveTo>
                  <a:cubicBezTo>
                    <a:pt x="28" y="140"/>
                    <a:pt x="28" y="140"/>
                    <a:pt x="28" y="140"/>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4" name="Rectangle 149">
              <a:extLst>
                <a:ext uri="{FF2B5EF4-FFF2-40B4-BE49-F238E27FC236}">
                  <a16:creationId xmlns:a16="http://schemas.microsoft.com/office/drawing/2014/main" id="{2382AE61-DA26-47DF-B6F7-27AB19A96E1C}"/>
                </a:ext>
              </a:extLst>
            </p:cNvPr>
            <p:cNvSpPr>
              <a:spLocks noChangeArrowheads="1"/>
            </p:cNvSpPr>
            <p:nvPr/>
          </p:nvSpPr>
          <p:spPr bwMode="auto">
            <a:xfrm>
              <a:off x="3724" y="1123"/>
              <a:ext cx="6" cy="2"/>
            </a:xfrm>
            <a:prstGeom prst="rect">
              <a:avLst/>
            </a:prstGeom>
            <a:solidFill>
              <a:srgbClr val="FFB44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5" name="Rectangle 150">
              <a:extLst>
                <a:ext uri="{FF2B5EF4-FFF2-40B4-BE49-F238E27FC236}">
                  <a16:creationId xmlns:a16="http://schemas.microsoft.com/office/drawing/2014/main" id="{F437C653-2295-4BAF-A214-B5988CD9F6E7}"/>
                </a:ext>
              </a:extLst>
            </p:cNvPr>
            <p:cNvSpPr>
              <a:spLocks noChangeArrowheads="1"/>
            </p:cNvSpPr>
            <p:nvPr/>
          </p:nvSpPr>
          <p:spPr bwMode="auto">
            <a:xfrm>
              <a:off x="3724" y="1119"/>
              <a:ext cx="6" cy="2"/>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6" name="Rectangle 151">
              <a:extLst>
                <a:ext uri="{FF2B5EF4-FFF2-40B4-BE49-F238E27FC236}">
                  <a16:creationId xmlns:a16="http://schemas.microsoft.com/office/drawing/2014/main" id="{CD33AF16-FA88-4D8C-A98F-CE9EED6384B3}"/>
                </a:ext>
              </a:extLst>
            </p:cNvPr>
            <p:cNvSpPr>
              <a:spLocks noChangeArrowheads="1"/>
            </p:cNvSpPr>
            <p:nvPr/>
          </p:nvSpPr>
          <p:spPr bwMode="auto">
            <a:xfrm>
              <a:off x="3725" y="1120"/>
              <a:ext cx="4" cy="4"/>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7" name="Rectangle 152">
              <a:extLst>
                <a:ext uri="{FF2B5EF4-FFF2-40B4-BE49-F238E27FC236}">
                  <a16:creationId xmlns:a16="http://schemas.microsoft.com/office/drawing/2014/main" id="{A6C608A6-78D4-4C8D-A795-5343D374E373}"/>
                </a:ext>
              </a:extLst>
            </p:cNvPr>
            <p:cNvSpPr>
              <a:spLocks noChangeArrowheads="1"/>
            </p:cNvSpPr>
            <p:nvPr/>
          </p:nvSpPr>
          <p:spPr bwMode="auto">
            <a:xfrm>
              <a:off x="3716" y="1119"/>
              <a:ext cx="4" cy="17"/>
            </a:xfrm>
            <a:prstGeom prst="rect">
              <a:avLst/>
            </a:prstGeom>
            <a:solidFill>
              <a:srgbClr val="F5F5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8" name="Rectangle 153">
              <a:extLst>
                <a:ext uri="{FF2B5EF4-FFF2-40B4-BE49-F238E27FC236}">
                  <a16:creationId xmlns:a16="http://schemas.microsoft.com/office/drawing/2014/main" id="{F212A5B7-49B2-4A87-9F20-1449224564CE}"/>
                </a:ext>
              </a:extLst>
            </p:cNvPr>
            <p:cNvSpPr>
              <a:spLocks noChangeArrowheads="1"/>
            </p:cNvSpPr>
            <p:nvPr/>
          </p:nvSpPr>
          <p:spPr bwMode="auto">
            <a:xfrm>
              <a:off x="3715" y="1135"/>
              <a:ext cx="6" cy="2"/>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29" name="Rectangle 154">
              <a:extLst>
                <a:ext uri="{FF2B5EF4-FFF2-40B4-BE49-F238E27FC236}">
                  <a16:creationId xmlns:a16="http://schemas.microsoft.com/office/drawing/2014/main" id="{C5A2FA9A-7979-4BC9-AE56-E3F9750B55E8}"/>
                </a:ext>
              </a:extLst>
            </p:cNvPr>
            <p:cNvSpPr>
              <a:spLocks noChangeArrowheads="1"/>
            </p:cNvSpPr>
            <p:nvPr/>
          </p:nvSpPr>
          <p:spPr bwMode="auto">
            <a:xfrm>
              <a:off x="3715" y="1117"/>
              <a:ext cx="6" cy="2"/>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0" name="Rectangle 155">
              <a:extLst>
                <a:ext uri="{FF2B5EF4-FFF2-40B4-BE49-F238E27FC236}">
                  <a16:creationId xmlns:a16="http://schemas.microsoft.com/office/drawing/2014/main" id="{0797E8AE-7F4A-4830-BF8E-A8B64C0CF53A}"/>
                </a:ext>
              </a:extLst>
            </p:cNvPr>
            <p:cNvSpPr>
              <a:spLocks noChangeArrowheads="1"/>
            </p:cNvSpPr>
            <p:nvPr/>
          </p:nvSpPr>
          <p:spPr bwMode="auto">
            <a:xfrm>
              <a:off x="3714" y="1137"/>
              <a:ext cx="8" cy="2"/>
            </a:xfrm>
            <a:prstGeom prst="rect">
              <a:avLst/>
            </a:prstGeom>
            <a:solidFill>
              <a:srgbClr val="5064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1" name="Rectangle 156">
              <a:extLst>
                <a:ext uri="{FF2B5EF4-FFF2-40B4-BE49-F238E27FC236}">
                  <a16:creationId xmlns:a16="http://schemas.microsoft.com/office/drawing/2014/main" id="{0D71EC92-DD57-4471-8723-35A55DD19D72}"/>
                </a:ext>
              </a:extLst>
            </p:cNvPr>
            <p:cNvSpPr>
              <a:spLocks noChangeArrowheads="1"/>
            </p:cNvSpPr>
            <p:nvPr/>
          </p:nvSpPr>
          <p:spPr bwMode="auto">
            <a:xfrm>
              <a:off x="3745" y="1135"/>
              <a:ext cx="6" cy="2"/>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2" name="Rectangle 157">
              <a:extLst>
                <a:ext uri="{FF2B5EF4-FFF2-40B4-BE49-F238E27FC236}">
                  <a16:creationId xmlns:a16="http://schemas.microsoft.com/office/drawing/2014/main" id="{6AF491A0-5532-4674-B65B-DE9FB7F9CEAC}"/>
                </a:ext>
              </a:extLst>
            </p:cNvPr>
            <p:cNvSpPr>
              <a:spLocks noChangeArrowheads="1"/>
            </p:cNvSpPr>
            <p:nvPr/>
          </p:nvSpPr>
          <p:spPr bwMode="auto">
            <a:xfrm>
              <a:off x="3743" y="1137"/>
              <a:ext cx="8" cy="2"/>
            </a:xfrm>
            <a:prstGeom prst="rect">
              <a:avLst/>
            </a:prstGeom>
            <a:solidFill>
              <a:srgbClr val="5064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3" name="Rectangle 158">
              <a:extLst>
                <a:ext uri="{FF2B5EF4-FFF2-40B4-BE49-F238E27FC236}">
                  <a16:creationId xmlns:a16="http://schemas.microsoft.com/office/drawing/2014/main" id="{EA358310-7427-4437-AFC8-57840AE548F8}"/>
                </a:ext>
              </a:extLst>
            </p:cNvPr>
            <p:cNvSpPr>
              <a:spLocks noChangeArrowheads="1"/>
            </p:cNvSpPr>
            <p:nvPr/>
          </p:nvSpPr>
          <p:spPr bwMode="auto">
            <a:xfrm>
              <a:off x="3726" y="1115"/>
              <a:ext cx="12" cy="2"/>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4" name="Rectangle 159">
              <a:extLst>
                <a:ext uri="{FF2B5EF4-FFF2-40B4-BE49-F238E27FC236}">
                  <a16:creationId xmlns:a16="http://schemas.microsoft.com/office/drawing/2014/main" id="{18BC5DAC-0E27-4B79-B275-81E1D4A8A997}"/>
                </a:ext>
              </a:extLst>
            </p:cNvPr>
            <p:cNvSpPr>
              <a:spLocks noChangeArrowheads="1"/>
            </p:cNvSpPr>
            <p:nvPr/>
          </p:nvSpPr>
          <p:spPr bwMode="auto">
            <a:xfrm>
              <a:off x="3731" y="1109"/>
              <a:ext cx="2" cy="6"/>
            </a:xfrm>
            <a:prstGeom prst="rect">
              <a:avLst/>
            </a:prstGeom>
            <a:solidFill>
              <a:srgbClr val="FFB44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5" name="Freeform 160">
              <a:extLst>
                <a:ext uri="{FF2B5EF4-FFF2-40B4-BE49-F238E27FC236}">
                  <a16:creationId xmlns:a16="http://schemas.microsoft.com/office/drawing/2014/main" id="{C2F8468E-772F-40CC-8093-6D7FFC3C8C14}"/>
                </a:ext>
              </a:extLst>
            </p:cNvPr>
            <p:cNvSpPr>
              <a:spLocks noEditPoints="1"/>
            </p:cNvSpPr>
            <p:nvPr/>
          </p:nvSpPr>
          <p:spPr bwMode="auto">
            <a:xfrm>
              <a:off x="3727" y="1107"/>
              <a:ext cx="6" cy="5"/>
            </a:xfrm>
            <a:custGeom>
              <a:avLst/>
              <a:gdLst>
                <a:gd name="T0" fmla="*/ 42 w 84"/>
                <a:gd name="T1" fmla="*/ 84 h 84"/>
                <a:gd name="T2" fmla="*/ 0 w 84"/>
                <a:gd name="T3" fmla="*/ 42 h 84"/>
                <a:gd name="T4" fmla="*/ 42 w 84"/>
                <a:gd name="T5" fmla="*/ 0 h 84"/>
                <a:gd name="T6" fmla="*/ 84 w 84"/>
                <a:gd name="T7" fmla="*/ 42 h 84"/>
                <a:gd name="T8" fmla="*/ 42 w 84"/>
                <a:gd name="T9" fmla="*/ 84 h 84"/>
                <a:gd name="T10" fmla="*/ 42 w 84"/>
                <a:gd name="T11" fmla="*/ 28 h 84"/>
                <a:gd name="T12" fmla="*/ 28 w 84"/>
                <a:gd name="T13" fmla="*/ 42 h 84"/>
                <a:gd name="T14" fmla="*/ 42 w 84"/>
                <a:gd name="T15" fmla="*/ 56 h 84"/>
                <a:gd name="T16" fmla="*/ 56 w 84"/>
                <a:gd name="T17" fmla="*/ 42 h 84"/>
                <a:gd name="T18" fmla="*/ 42 w 84"/>
                <a:gd name="T19" fmla="*/ 28 h 84"/>
                <a:gd name="T20" fmla="*/ 42 w 84"/>
                <a:gd name="T21" fmla="*/ 28 h 84"/>
                <a:gd name="T22" fmla="*/ 42 w 84"/>
                <a:gd name="T23"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4" h="84">
                  <a:moveTo>
                    <a:pt x="42" y="84"/>
                  </a:moveTo>
                  <a:cubicBezTo>
                    <a:pt x="19" y="84"/>
                    <a:pt x="0" y="65"/>
                    <a:pt x="0" y="42"/>
                  </a:cubicBezTo>
                  <a:cubicBezTo>
                    <a:pt x="0" y="19"/>
                    <a:pt x="19" y="0"/>
                    <a:pt x="42" y="0"/>
                  </a:cubicBezTo>
                  <a:cubicBezTo>
                    <a:pt x="65" y="0"/>
                    <a:pt x="84" y="19"/>
                    <a:pt x="84" y="42"/>
                  </a:cubicBezTo>
                  <a:cubicBezTo>
                    <a:pt x="84" y="65"/>
                    <a:pt x="65" y="84"/>
                    <a:pt x="42" y="84"/>
                  </a:cubicBezTo>
                  <a:close/>
                  <a:moveTo>
                    <a:pt x="42" y="28"/>
                  </a:moveTo>
                  <a:cubicBezTo>
                    <a:pt x="34" y="28"/>
                    <a:pt x="28" y="34"/>
                    <a:pt x="28" y="42"/>
                  </a:cubicBezTo>
                  <a:cubicBezTo>
                    <a:pt x="28" y="50"/>
                    <a:pt x="34" y="56"/>
                    <a:pt x="42" y="56"/>
                  </a:cubicBezTo>
                  <a:cubicBezTo>
                    <a:pt x="50" y="56"/>
                    <a:pt x="56" y="50"/>
                    <a:pt x="56" y="42"/>
                  </a:cubicBezTo>
                  <a:cubicBezTo>
                    <a:pt x="56" y="34"/>
                    <a:pt x="50" y="28"/>
                    <a:pt x="42" y="28"/>
                  </a:cubicBezTo>
                  <a:close/>
                  <a:moveTo>
                    <a:pt x="42" y="28"/>
                  </a:moveTo>
                  <a:cubicBezTo>
                    <a:pt x="42" y="28"/>
                    <a:pt x="42" y="28"/>
                    <a:pt x="42" y="28"/>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6" name="Freeform 161">
              <a:extLst>
                <a:ext uri="{FF2B5EF4-FFF2-40B4-BE49-F238E27FC236}">
                  <a16:creationId xmlns:a16="http://schemas.microsoft.com/office/drawing/2014/main" id="{2EBC9729-7C45-4970-B10B-F8C7C8C2E7EE}"/>
                </a:ext>
              </a:extLst>
            </p:cNvPr>
            <p:cNvSpPr>
              <a:spLocks noEditPoints="1"/>
            </p:cNvSpPr>
            <p:nvPr/>
          </p:nvSpPr>
          <p:spPr bwMode="auto">
            <a:xfrm>
              <a:off x="3731" y="1107"/>
              <a:ext cx="6" cy="5"/>
            </a:xfrm>
            <a:custGeom>
              <a:avLst/>
              <a:gdLst>
                <a:gd name="T0" fmla="*/ 42 w 85"/>
                <a:gd name="T1" fmla="*/ 84 h 84"/>
                <a:gd name="T2" fmla="*/ 0 w 85"/>
                <a:gd name="T3" fmla="*/ 42 h 84"/>
                <a:gd name="T4" fmla="*/ 42 w 85"/>
                <a:gd name="T5" fmla="*/ 0 h 84"/>
                <a:gd name="T6" fmla="*/ 85 w 85"/>
                <a:gd name="T7" fmla="*/ 42 h 84"/>
                <a:gd name="T8" fmla="*/ 42 w 85"/>
                <a:gd name="T9" fmla="*/ 84 h 84"/>
                <a:gd name="T10" fmla="*/ 42 w 85"/>
                <a:gd name="T11" fmla="*/ 28 h 84"/>
                <a:gd name="T12" fmla="*/ 28 w 85"/>
                <a:gd name="T13" fmla="*/ 42 h 84"/>
                <a:gd name="T14" fmla="*/ 42 w 85"/>
                <a:gd name="T15" fmla="*/ 56 h 84"/>
                <a:gd name="T16" fmla="*/ 57 w 85"/>
                <a:gd name="T17" fmla="*/ 42 h 84"/>
                <a:gd name="T18" fmla="*/ 42 w 85"/>
                <a:gd name="T19" fmla="*/ 28 h 84"/>
                <a:gd name="T20" fmla="*/ 42 w 85"/>
                <a:gd name="T21" fmla="*/ 28 h 84"/>
                <a:gd name="T22" fmla="*/ 42 w 85"/>
                <a:gd name="T23"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 h="84">
                  <a:moveTo>
                    <a:pt x="42" y="84"/>
                  </a:moveTo>
                  <a:cubicBezTo>
                    <a:pt x="19" y="84"/>
                    <a:pt x="0" y="65"/>
                    <a:pt x="0" y="42"/>
                  </a:cubicBezTo>
                  <a:cubicBezTo>
                    <a:pt x="0" y="19"/>
                    <a:pt x="19" y="0"/>
                    <a:pt x="42" y="0"/>
                  </a:cubicBezTo>
                  <a:cubicBezTo>
                    <a:pt x="66" y="0"/>
                    <a:pt x="85" y="19"/>
                    <a:pt x="85" y="42"/>
                  </a:cubicBezTo>
                  <a:cubicBezTo>
                    <a:pt x="85" y="65"/>
                    <a:pt x="66" y="84"/>
                    <a:pt x="42" y="84"/>
                  </a:cubicBezTo>
                  <a:close/>
                  <a:moveTo>
                    <a:pt x="42" y="28"/>
                  </a:moveTo>
                  <a:cubicBezTo>
                    <a:pt x="35" y="28"/>
                    <a:pt x="28" y="34"/>
                    <a:pt x="28" y="42"/>
                  </a:cubicBezTo>
                  <a:cubicBezTo>
                    <a:pt x="28" y="50"/>
                    <a:pt x="35" y="56"/>
                    <a:pt x="42" y="56"/>
                  </a:cubicBezTo>
                  <a:cubicBezTo>
                    <a:pt x="50" y="56"/>
                    <a:pt x="57" y="50"/>
                    <a:pt x="57" y="42"/>
                  </a:cubicBezTo>
                  <a:cubicBezTo>
                    <a:pt x="57" y="34"/>
                    <a:pt x="50" y="28"/>
                    <a:pt x="42" y="28"/>
                  </a:cubicBezTo>
                  <a:close/>
                  <a:moveTo>
                    <a:pt x="42" y="28"/>
                  </a:moveTo>
                  <a:cubicBezTo>
                    <a:pt x="42" y="28"/>
                    <a:pt x="42" y="28"/>
                    <a:pt x="42" y="28"/>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7" name="Freeform 162">
              <a:extLst>
                <a:ext uri="{FF2B5EF4-FFF2-40B4-BE49-F238E27FC236}">
                  <a16:creationId xmlns:a16="http://schemas.microsoft.com/office/drawing/2014/main" id="{4C39E414-C3E9-45B4-82BE-9232043C99CC}"/>
                </a:ext>
              </a:extLst>
            </p:cNvPr>
            <p:cNvSpPr>
              <a:spLocks noEditPoints="1"/>
            </p:cNvSpPr>
            <p:nvPr/>
          </p:nvSpPr>
          <p:spPr bwMode="auto">
            <a:xfrm>
              <a:off x="3735" y="1109"/>
              <a:ext cx="6" cy="5"/>
            </a:xfrm>
            <a:custGeom>
              <a:avLst/>
              <a:gdLst>
                <a:gd name="T0" fmla="*/ 42 w 84"/>
                <a:gd name="T1" fmla="*/ 85 h 85"/>
                <a:gd name="T2" fmla="*/ 0 w 84"/>
                <a:gd name="T3" fmla="*/ 42 h 85"/>
                <a:gd name="T4" fmla="*/ 42 w 84"/>
                <a:gd name="T5" fmla="*/ 0 h 85"/>
                <a:gd name="T6" fmla="*/ 84 w 84"/>
                <a:gd name="T7" fmla="*/ 42 h 85"/>
                <a:gd name="T8" fmla="*/ 42 w 84"/>
                <a:gd name="T9" fmla="*/ 85 h 85"/>
                <a:gd name="T10" fmla="*/ 42 w 84"/>
                <a:gd name="T11" fmla="*/ 28 h 85"/>
                <a:gd name="T12" fmla="*/ 28 w 84"/>
                <a:gd name="T13" fmla="*/ 42 h 85"/>
                <a:gd name="T14" fmla="*/ 42 w 84"/>
                <a:gd name="T15" fmla="*/ 56 h 85"/>
                <a:gd name="T16" fmla="*/ 56 w 84"/>
                <a:gd name="T17" fmla="*/ 42 h 85"/>
                <a:gd name="T18" fmla="*/ 42 w 84"/>
                <a:gd name="T19" fmla="*/ 28 h 85"/>
                <a:gd name="T20" fmla="*/ 42 w 84"/>
                <a:gd name="T21" fmla="*/ 28 h 85"/>
                <a:gd name="T22" fmla="*/ 42 w 84"/>
                <a:gd name="T23" fmla="*/ 2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4" h="85">
                  <a:moveTo>
                    <a:pt x="42" y="85"/>
                  </a:moveTo>
                  <a:cubicBezTo>
                    <a:pt x="19" y="85"/>
                    <a:pt x="0" y="66"/>
                    <a:pt x="0" y="42"/>
                  </a:cubicBezTo>
                  <a:cubicBezTo>
                    <a:pt x="0" y="19"/>
                    <a:pt x="19" y="0"/>
                    <a:pt x="42" y="0"/>
                  </a:cubicBezTo>
                  <a:cubicBezTo>
                    <a:pt x="65" y="0"/>
                    <a:pt x="84" y="19"/>
                    <a:pt x="84" y="42"/>
                  </a:cubicBezTo>
                  <a:cubicBezTo>
                    <a:pt x="84" y="66"/>
                    <a:pt x="65" y="85"/>
                    <a:pt x="42" y="85"/>
                  </a:cubicBezTo>
                  <a:close/>
                  <a:moveTo>
                    <a:pt x="42" y="28"/>
                  </a:moveTo>
                  <a:cubicBezTo>
                    <a:pt x="34" y="28"/>
                    <a:pt x="28" y="34"/>
                    <a:pt x="28" y="42"/>
                  </a:cubicBezTo>
                  <a:cubicBezTo>
                    <a:pt x="28" y="50"/>
                    <a:pt x="34" y="56"/>
                    <a:pt x="42" y="56"/>
                  </a:cubicBezTo>
                  <a:cubicBezTo>
                    <a:pt x="50" y="56"/>
                    <a:pt x="56" y="50"/>
                    <a:pt x="56" y="42"/>
                  </a:cubicBezTo>
                  <a:cubicBezTo>
                    <a:pt x="56" y="34"/>
                    <a:pt x="50" y="28"/>
                    <a:pt x="42" y="28"/>
                  </a:cubicBezTo>
                  <a:close/>
                  <a:moveTo>
                    <a:pt x="42" y="28"/>
                  </a:moveTo>
                  <a:cubicBezTo>
                    <a:pt x="42" y="28"/>
                    <a:pt x="42" y="28"/>
                    <a:pt x="42" y="28"/>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39" name="Freeform 163">
              <a:extLst>
                <a:ext uri="{FF2B5EF4-FFF2-40B4-BE49-F238E27FC236}">
                  <a16:creationId xmlns:a16="http://schemas.microsoft.com/office/drawing/2014/main" id="{34B54486-2024-4215-A8B7-1FEEA3867796}"/>
                </a:ext>
              </a:extLst>
            </p:cNvPr>
            <p:cNvSpPr>
              <a:spLocks noEditPoints="1"/>
            </p:cNvSpPr>
            <p:nvPr/>
          </p:nvSpPr>
          <p:spPr bwMode="auto">
            <a:xfrm>
              <a:off x="3724" y="1109"/>
              <a:ext cx="5" cy="5"/>
            </a:xfrm>
            <a:custGeom>
              <a:avLst/>
              <a:gdLst>
                <a:gd name="T0" fmla="*/ 42 w 85"/>
                <a:gd name="T1" fmla="*/ 85 h 85"/>
                <a:gd name="T2" fmla="*/ 0 w 85"/>
                <a:gd name="T3" fmla="*/ 42 h 85"/>
                <a:gd name="T4" fmla="*/ 42 w 85"/>
                <a:gd name="T5" fmla="*/ 0 h 85"/>
                <a:gd name="T6" fmla="*/ 85 w 85"/>
                <a:gd name="T7" fmla="*/ 42 h 85"/>
                <a:gd name="T8" fmla="*/ 42 w 85"/>
                <a:gd name="T9" fmla="*/ 85 h 85"/>
                <a:gd name="T10" fmla="*/ 42 w 85"/>
                <a:gd name="T11" fmla="*/ 28 h 85"/>
                <a:gd name="T12" fmla="*/ 28 w 85"/>
                <a:gd name="T13" fmla="*/ 42 h 85"/>
                <a:gd name="T14" fmla="*/ 42 w 85"/>
                <a:gd name="T15" fmla="*/ 56 h 85"/>
                <a:gd name="T16" fmla="*/ 57 w 85"/>
                <a:gd name="T17" fmla="*/ 42 h 85"/>
                <a:gd name="T18" fmla="*/ 42 w 85"/>
                <a:gd name="T19" fmla="*/ 28 h 85"/>
                <a:gd name="T20" fmla="*/ 42 w 85"/>
                <a:gd name="T21" fmla="*/ 28 h 85"/>
                <a:gd name="T22" fmla="*/ 42 w 85"/>
                <a:gd name="T23" fmla="*/ 2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 h="85">
                  <a:moveTo>
                    <a:pt x="42" y="85"/>
                  </a:moveTo>
                  <a:cubicBezTo>
                    <a:pt x="19" y="85"/>
                    <a:pt x="0" y="66"/>
                    <a:pt x="0" y="42"/>
                  </a:cubicBezTo>
                  <a:cubicBezTo>
                    <a:pt x="0" y="19"/>
                    <a:pt x="19" y="0"/>
                    <a:pt x="42" y="0"/>
                  </a:cubicBezTo>
                  <a:cubicBezTo>
                    <a:pt x="66" y="0"/>
                    <a:pt x="85" y="19"/>
                    <a:pt x="85" y="42"/>
                  </a:cubicBezTo>
                  <a:cubicBezTo>
                    <a:pt x="85" y="66"/>
                    <a:pt x="66" y="85"/>
                    <a:pt x="42" y="85"/>
                  </a:cubicBezTo>
                  <a:close/>
                  <a:moveTo>
                    <a:pt x="42" y="28"/>
                  </a:moveTo>
                  <a:cubicBezTo>
                    <a:pt x="35" y="28"/>
                    <a:pt x="28" y="34"/>
                    <a:pt x="28" y="42"/>
                  </a:cubicBezTo>
                  <a:cubicBezTo>
                    <a:pt x="28" y="50"/>
                    <a:pt x="35" y="56"/>
                    <a:pt x="42" y="56"/>
                  </a:cubicBezTo>
                  <a:cubicBezTo>
                    <a:pt x="50" y="56"/>
                    <a:pt x="57" y="50"/>
                    <a:pt x="57" y="42"/>
                  </a:cubicBezTo>
                  <a:cubicBezTo>
                    <a:pt x="57" y="34"/>
                    <a:pt x="50" y="28"/>
                    <a:pt x="42" y="28"/>
                  </a:cubicBezTo>
                  <a:close/>
                  <a:moveTo>
                    <a:pt x="42" y="28"/>
                  </a:moveTo>
                  <a:cubicBezTo>
                    <a:pt x="42" y="28"/>
                    <a:pt x="42" y="28"/>
                    <a:pt x="42" y="28"/>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0" name="Freeform 164">
              <a:extLst>
                <a:ext uri="{FF2B5EF4-FFF2-40B4-BE49-F238E27FC236}">
                  <a16:creationId xmlns:a16="http://schemas.microsoft.com/office/drawing/2014/main" id="{3E83353D-EC81-45DA-9E33-863C78D30AD2}"/>
                </a:ext>
              </a:extLst>
            </p:cNvPr>
            <p:cNvSpPr>
              <a:spLocks noEditPoints="1"/>
            </p:cNvSpPr>
            <p:nvPr/>
          </p:nvSpPr>
          <p:spPr bwMode="auto">
            <a:xfrm>
              <a:off x="3734" y="1129"/>
              <a:ext cx="6" cy="6"/>
            </a:xfrm>
            <a:custGeom>
              <a:avLst/>
              <a:gdLst>
                <a:gd name="T0" fmla="*/ 57 w 85"/>
                <a:gd name="T1" fmla="*/ 29 h 85"/>
                <a:gd name="T2" fmla="*/ 57 w 85"/>
                <a:gd name="T3" fmla="*/ 43 h 85"/>
                <a:gd name="T4" fmla="*/ 43 w 85"/>
                <a:gd name="T5" fmla="*/ 57 h 85"/>
                <a:gd name="T6" fmla="*/ 29 w 85"/>
                <a:gd name="T7" fmla="*/ 43 h 85"/>
                <a:gd name="T8" fmla="*/ 29 w 85"/>
                <a:gd name="T9" fmla="*/ 29 h 85"/>
                <a:gd name="T10" fmla="*/ 57 w 85"/>
                <a:gd name="T11" fmla="*/ 29 h 85"/>
                <a:gd name="T12" fmla="*/ 85 w 85"/>
                <a:gd name="T13" fmla="*/ 0 h 85"/>
                <a:gd name="T14" fmla="*/ 0 w 85"/>
                <a:gd name="T15" fmla="*/ 0 h 85"/>
                <a:gd name="T16" fmla="*/ 0 w 85"/>
                <a:gd name="T17" fmla="*/ 43 h 85"/>
                <a:gd name="T18" fmla="*/ 43 w 85"/>
                <a:gd name="T19" fmla="*/ 85 h 85"/>
                <a:gd name="T20" fmla="*/ 85 w 85"/>
                <a:gd name="T21" fmla="*/ 43 h 85"/>
                <a:gd name="T22" fmla="*/ 85 w 85"/>
                <a:gd name="T23" fmla="*/ 0 h 85"/>
                <a:gd name="T24" fmla="*/ 85 w 85"/>
                <a:gd name="T25" fmla="*/ 0 h 85"/>
                <a:gd name="T26" fmla="*/ 85 w 85"/>
                <a:gd name="T2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85">
                  <a:moveTo>
                    <a:pt x="57" y="29"/>
                  </a:moveTo>
                  <a:cubicBezTo>
                    <a:pt x="57" y="43"/>
                    <a:pt x="57" y="43"/>
                    <a:pt x="57" y="43"/>
                  </a:cubicBezTo>
                  <a:cubicBezTo>
                    <a:pt x="57" y="51"/>
                    <a:pt x="51" y="57"/>
                    <a:pt x="43" y="57"/>
                  </a:cubicBezTo>
                  <a:cubicBezTo>
                    <a:pt x="35" y="57"/>
                    <a:pt x="29" y="51"/>
                    <a:pt x="29" y="43"/>
                  </a:cubicBezTo>
                  <a:cubicBezTo>
                    <a:pt x="29" y="29"/>
                    <a:pt x="29" y="29"/>
                    <a:pt x="29" y="29"/>
                  </a:cubicBezTo>
                  <a:cubicBezTo>
                    <a:pt x="57" y="29"/>
                    <a:pt x="57" y="29"/>
                    <a:pt x="57" y="29"/>
                  </a:cubicBezTo>
                  <a:moveTo>
                    <a:pt x="85" y="0"/>
                  </a:moveTo>
                  <a:cubicBezTo>
                    <a:pt x="0" y="0"/>
                    <a:pt x="0" y="0"/>
                    <a:pt x="0" y="0"/>
                  </a:cubicBezTo>
                  <a:cubicBezTo>
                    <a:pt x="0" y="43"/>
                    <a:pt x="0" y="43"/>
                    <a:pt x="0" y="43"/>
                  </a:cubicBezTo>
                  <a:cubicBezTo>
                    <a:pt x="0" y="66"/>
                    <a:pt x="19" y="85"/>
                    <a:pt x="43" y="85"/>
                  </a:cubicBezTo>
                  <a:cubicBezTo>
                    <a:pt x="66" y="85"/>
                    <a:pt x="85" y="66"/>
                    <a:pt x="85" y="43"/>
                  </a:cubicBezTo>
                  <a:cubicBezTo>
                    <a:pt x="85" y="0"/>
                    <a:pt x="85" y="0"/>
                    <a:pt x="85" y="0"/>
                  </a:cubicBezTo>
                  <a:close/>
                  <a:moveTo>
                    <a:pt x="85" y="0"/>
                  </a:moveTo>
                  <a:cubicBezTo>
                    <a:pt x="85" y="0"/>
                    <a:pt x="85" y="0"/>
                    <a:pt x="85" y="0"/>
                  </a:cubicBezTo>
                </a:path>
              </a:pathLst>
            </a:custGeom>
            <a:solidFill>
              <a:srgbClr val="FAB4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1" name="Freeform 165">
              <a:extLst>
                <a:ext uri="{FF2B5EF4-FFF2-40B4-BE49-F238E27FC236}">
                  <a16:creationId xmlns:a16="http://schemas.microsoft.com/office/drawing/2014/main" id="{403C45A0-D19E-4034-815D-AEF6277294FD}"/>
                </a:ext>
              </a:extLst>
            </p:cNvPr>
            <p:cNvSpPr>
              <a:spLocks noEditPoints="1"/>
            </p:cNvSpPr>
            <p:nvPr/>
          </p:nvSpPr>
          <p:spPr bwMode="auto">
            <a:xfrm>
              <a:off x="3735" y="1119"/>
              <a:ext cx="4" cy="6"/>
            </a:xfrm>
            <a:custGeom>
              <a:avLst/>
              <a:gdLst>
                <a:gd name="T0" fmla="*/ 28 w 56"/>
                <a:gd name="T1" fmla="*/ 85 h 85"/>
                <a:gd name="T2" fmla="*/ 0 w 56"/>
                <a:gd name="T3" fmla="*/ 57 h 85"/>
                <a:gd name="T4" fmla="*/ 0 w 56"/>
                <a:gd name="T5" fmla="*/ 28 h 85"/>
                <a:gd name="T6" fmla="*/ 28 w 56"/>
                <a:gd name="T7" fmla="*/ 0 h 85"/>
                <a:gd name="T8" fmla="*/ 56 w 56"/>
                <a:gd name="T9" fmla="*/ 28 h 85"/>
                <a:gd name="T10" fmla="*/ 56 w 56"/>
                <a:gd name="T11" fmla="*/ 57 h 85"/>
                <a:gd name="T12" fmla="*/ 28 w 56"/>
                <a:gd name="T13" fmla="*/ 85 h 85"/>
                <a:gd name="T14" fmla="*/ 28 w 56"/>
                <a:gd name="T15" fmla="*/ 85 h 85"/>
                <a:gd name="T16" fmla="*/ 28 w 56"/>
                <a:gd name="T17"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85">
                  <a:moveTo>
                    <a:pt x="28" y="85"/>
                  </a:moveTo>
                  <a:cubicBezTo>
                    <a:pt x="12" y="85"/>
                    <a:pt x="0" y="72"/>
                    <a:pt x="0" y="57"/>
                  </a:cubicBezTo>
                  <a:cubicBezTo>
                    <a:pt x="0" y="28"/>
                    <a:pt x="0" y="28"/>
                    <a:pt x="0" y="28"/>
                  </a:cubicBezTo>
                  <a:cubicBezTo>
                    <a:pt x="0" y="13"/>
                    <a:pt x="12" y="0"/>
                    <a:pt x="28" y="0"/>
                  </a:cubicBezTo>
                  <a:cubicBezTo>
                    <a:pt x="43" y="0"/>
                    <a:pt x="56" y="13"/>
                    <a:pt x="56" y="28"/>
                  </a:cubicBezTo>
                  <a:cubicBezTo>
                    <a:pt x="56" y="57"/>
                    <a:pt x="56" y="57"/>
                    <a:pt x="56" y="57"/>
                  </a:cubicBezTo>
                  <a:cubicBezTo>
                    <a:pt x="56" y="72"/>
                    <a:pt x="43" y="85"/>
                    <a:pt x="28" y="85"/>
                  </a:cubicBezTo>
                  <a:close/>
                  <a:moveTo>
                    <a:pt x="28" y="85"/>
                  </a:moveTo>
                  <a:cubicBezTo>
                    <a:pt x="28" y="85"/>
                    <a:pt x="28" y="85"/>
                    <a:pt x="28" y="85"/>
                  </a:cubicBezTo>
                </a:path>
              </a:pathLst>
            </a:custGeom>
            <a:solidFill>
              <a:srgbClr val="FFA0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2" name="Freeform 166">
              <a:extLst>
                <a:ext uri="{FF2B5EF4-FFF2-40B4-BE49-F238E27FC236}">
                  <a16:creationId xmlns:a16="http://schemas.microsoft.com/office/drawing/2014/main" id="{31AD4016-CF6B-434C-9826-6AE8E4F0099D}"/>
                </a:ext>
              </a:extLst>
            </p:cNvPr>
            <p:cNvSpPr>
              <a:spLocks noEditPoints="1"/>
            </p:cNvSpPr>
            <p:nvPr/>
          </p:nvSpPr>
          <p:spPr bwMode="auto">
            <a:xfrm>
              <a:off x="3729" y="1124"/>
              <a:ext cx="6" cy="6"/>
            </a:xfrm>
            <a:custGeom>
              <a:avLst/>
              <a:gdLst>
                <a:gd name="T0" fmla="*/ 85 w 85"/>
                <a:gd name="T1" fmla="*/ 42 h 85"/>
                <a:gd name="T2" fmla="*/ 42 w 85"/>
                <a:gd name="T3" fmla="*/ 85 h 85"/>
                <a:gd name="T4" fmla="*/ 0 w 85"/>
                <a:gd name="T5" fmla="*/ 42 h 85"/>
                <a:gd name="T6" fmla="*/ 42 w 85"/>
                <a:gd name="T7" fmla="*/ 0 h 85"/>
                <a:gd name="T8" fmla="*/ 85 w 85"/>
                <a:gd name="T9" fmla="*/ 42 h 85"/>
                <a:gd name="T10" fmla="*/ 85 w 85"/>
                <a:gd name="T11" fmla="*/ 42 h 85"/>
                <a:gd name="T12" fmla="*/ 85 w 85"/>
                <a:gd name="T13" fmla="*/ 42 h 85"/>
              </a:gdLst>
              <a:ahLst/>
              <a:cxnLst>
                <a:cxn ang="0">
                  <a:pos x="T0" y="T1"/>
                </a:cxn>
                <a:cxn ang="0">
                  <a:pos x="T2" y="T3"/>
                </a:cxn>
                <a:cxn ang="0">
                  <a:pos x="T4" y="T5"/>
                </a:cxn>
                <a:cxn ang="0">
                  <a:pos x="T6" y="T7"/>
                </a:cxn>
                <a:cxn ang="0">
                  <a:pos x="T8" y="T9"/>
                </a:cxn>
                <a:cxn ang="0">
                  <a:pos x="T10" y="T11"/>
                </a:cxn>
                <a:cxn ang="0">
                  <a:pos x="T12" y="T13"/>
                </a:cxn>
              </a:cxnLst>
              <a:rect l="0" t="0" r="r" b="b"/>
              <a:pathLst>
                <a:path w="85" h="85">
                  <a:moveTo>
                    <a:pt x="85" y="42"/>
                  </a:moveTo>
                  <a:cubicBezTo>
                    <a:pt x="85" y="66"/>
                    <a:pt x="66" y="85"/>
                    <a:pt x="42" y="85"/>
                  </a:cubicBezTo>
                  <a:cubicBezTo>
                    <a:pt x="19" y="85"/>
                    <a:pt x="0" y="66"/>
                    <a:pt x="0" y="42"/>
                  </a:cubicBezTo>
                  <a:cubicBezTo>
                    <a:pt x="0" y="19"/>
                    <a:pt x="19" y="0"/>
                    <a:pt x="42" y="0"/>
                  </a:cubicBezTo>
                  <a:cubicBezTo>
                    <a:pt x="66" y="0"/>
                    <a:pt x="85" y="19"/>
                    <a:pt x="85" y="42"/>
                  </a:cubicBezTo>
                  <a:close/>
                  <a:moveTo>
                    <a:pt x="85" y="42"/>
                  </a:moveTo>
                  <a:cubicBezTo>
                    <a:pt x="85" y="42"/>
                    <a:pt x="85" y="42"/>
                    <a:pt x="85" y="42"/>
                  </a:cubicBezTo>
                </a:path>
              </a:pathLst>
            </a:custGeom>
            <a:solidFill>
              <a:srgbClr val="506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3" name="Rectangle 167">
              <a:extLst>
                <a:ext uri="{FF2B5EF4-FFF2-40B4-BE49-F238E27FC236}">
                  <a16:creationId xmlns:a16="http://schemas.microsoft.com/office/drawing/2014/main" id="{8B7D6614-41AB-40A2-BAF9-F1C48493A663}"/>
                </a:ext>
              </a:extLst>
            </p:cNvPr>
            <p:cNvSpPr>
              <a:spLocks noChangeArrowheads="1"/>
            </p:cNvSpPr>
            <p:nvPr/>
          </p:nvSpPr>
          <p:spPr bwMode="auto">
            <a:xfrm>
              <a:off x="3731" y="1106"/>
              <a:ext cx="2" cy="5"/>
            </a:xfrm>
            <a:prstGeom prst="rect">
              <a:avLst/>
            </a:prstGeom>
            <a:solidFill>
              <a:srgbClr val="FAB4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4" name="Freeform 168">
              <a:extLst>
                <a:ext uri="{FF2B5EF4-FFF2-40B4-BE49-F238E27FC236}">
                  <a16:creationId xmlns:a16="http://schemas.microsoft.com/office/drawing/2014/main" id="{6D84E99D-F151-427E-9D33-418ECAB64A6E}"/>
                </a:ext>
              </a:extLst>
            </p:cNvPr>
            <p:cNvSpPr>
              <a:spLocks noEditPoints="1"/>
            </p:cNvSpPr>
            <p:nvPr/>
          </p:nvSpPr>
          <p:spPr bwMode="auto">
            <a:xfrm>
              <a:off x="3724" y="1109"/>
              <a:ext cx="16" cy="6"/>
            </a:xfrm>
            <a:custGeom>
              <a:avLst/>
              <a:gdLst>
                <a:gd name="T0" fmla="*/ 28 w 226"/>
                <a:gd name="T1" fmla="*/ 85 h 85"/>
                <a:gd name="T2" fmla="*/ 0 w 226"/>
                <a:gd name="T3" fmla="*/ 56 h 85"/>
                <a:gd name="T4" fmla="*/ 17 w 226"/>
                <a:gd name="T5" fmla="*/ 40 h 85"/>
                <a:gd name="T6" fmla="*/ 113 w 226"/>
                <a:gd name="T7" fmla="*/ 0 h 85"/>
                <a:gd name="T8" fmla="*/ 210 w 226"/>
                <a:gd name="T9" fmla="*/ 40 h 85"/>
                <a:gd name="T10" fmla="*/ 226 w 226"/>
                <a:gd name="T11" fmla="*/ 56 h 85"/>
                <a:gd name="T12" fmla="*/ 198 w 226"/>
                <a:gd name="T13" fmla="*/ 85 h 85"/>
                <a:gd name="T14" fmla="*/ 28 w 226"/>
                <a:gd name="T15" fmla="*/ 85 h 85"/>
                <a:gd name="T16" fmla="*/ 28 w 226"/>
                <a:gd name="T17" fmla="*/ 85 h 85"/>
                <a:gd name="T18" fmla="*/ 28 w 226"/>
                <a:gd name="T19"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85">
                  <a:moveTo>
                    <a:pt x="28" y="85"/>
                  </a:moveTo>
                  <a:cubicBezTo>
                    <a:pt x="0" y="56"/>
                    <a:pt x="0" y="56"/>
                    <a:pt x="0" y="56"/>
                  </a:cubicBezTo>
                  <a:cubicBezTo>
                    <a:pt x="17" y="40"/>
                    <a:pt x="17" y="40"/>
                    <a:pt x="17" y="40"/>
                  </a:cubicBezTo>
                  <a:cubicBezTo>
                    <a:pt x="42" y="14"/>
                    <a:pt x="77" y="0"/>
                    <a:pt x="113" y="0"/>
                  </a:cubicBezTo>
                  <a:cubicBezTo>
                    <a:pt x="149" y="0"/>
                    <a:pt x="184" y="14"/>
                    <a:pt x="210" y="40"/>
                  </a:cubicBezTo>
                  <a:cubicBezTo>
                    <a:pt x="226" y="56"/>
                    <a:pt x="226" y="56"/>
                    <a:pt x="226" y="56"/>
                  </a:cubicBezTo>
                  <a:cubicBezTo>
                    <a:pt x="198" y="85"/>
                    <a:pt x="198" y="85"/>
                    <a:pt x="198" y="85"/>
                  </a:cubicBezTo>
                  <a:lnTo>
                    <a:pt x="28" y="85"/>
                  </a:lnTo>
                  <a:close/>
                  <a:moveTo>
                    <a:pt x="28" y="85"/>
                  </a:moveTo>
                  <a:cubicBezTo>
                    <a:pt x="28" y="85"/>
                    <a:pt x="28" y="85"/>
                    <a:pt x="28" y="85"/>
                  </a:cubicBezTo>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5" name="Freeform 169">
              <a:extLst>
                <a:ext uri="{FF2B5EF4-FFF2-40B4-BE49-F238E27FC236}">
                  <a16:creationId xmlns:a16="http://schemas.microsoft.com/office/drawing/2014/main" id="{6E76C978-9FAF-4A98-BEA0-77B1A8A714AC}"/>
                </a:ext>
              </a:extLst>
            </p:cNvPr>
            <p:cNvSpPr>
              <a:spLocks noEditPoints="1"/>
            </p:cNvSpPr>
            <p:nvPr/>
          </p:nvSpPr>
          <p:spPr bwMode="auto">
            <a:xfrm>
              <a:off x="3731" y="1112"/>
              <a:ext cx="2" cy="2"/>
            </a:xfrm>
            <a:custGeom>
              <a:avLst/>
              <a:gdLst>
                <a:gd name="T0" fmla="*/ 28 w 28"/>
                <a:gd name="T1" fmla="*/ 14 h 29"/>
                <a:gd name="T2" fmla="*/ 14 w 28"/>
                <a:gd name="T3" fmla="*/ 29 h 29"/>
                <a:gd name="T4" fmla="*/ 0 w 28"/>
                <a:gd name="T5" fmla="*/ 14 h 29"/>
                <a:gd name="T6" fmla="*/ 14 w 28"/>
                <a:gd name="T7" fmla="*/ 0 h 29"/>
                <a:gd name="T8" fmla="*/ 28 w 28"/>
                <a:gd name="T9" fmla="*/ 14 h 29"/>
                <a:gd name="T10" fmla="*/ 28 w 28"/>
                <a:gd name="T11" fmla="*/ 14 h 29"/>
                <a:gd name="T12" fmla="*/ 28 w 28"/>
                <a:gd name="T13" fmla="*/ 14 h 29"/>
              </a:gdLst>
              <a:ahLst/>
              <a:cxnLst>
                <a:cxn ang="0">
                  <a:pos x="T0" y="T1"/>
                </a:cxn>
                <a:cxn ang="0">
                  <a:pos x="T2" y="T3"/>
                </a:cxn>
                <a:cxn ang="0">
                  <a:pos x="T4" y="T5"/>
                </a:cxn>
                <a:cxn ang="0">
                  <a:pos x="T6" y="T7"/>
                </a:cxn>
                <a:cxn ang="0">
                  <a:pos x="T8" y="T9"/>
                </a:cxn>
                <a:cxn ang="0">
                  <a:pos x="T10" y="T11"/>
                </a:cxn>
                <a:cxn ang="0">
                  <a:pos x="T12" y="T13"/>
                </a:cxn>
              </a:cxnLst>
              <a:rect l="0" t="0" r="r" b="b"/>
              <a:pathLst>
                <a:path w="28" h="29">
                  <a:moveTo>
                    <a:pt x="28" y="14"/>
                  </a:moveTo>
                  <a:cubicBezTo>
                    <a:pt x="28" y="22"/>
                    <a:pt x="22" y="29"/>
                    <a:pt x="14" y="29"/>
                  </a:cubicBezTo>
                  <a:cubicBezTo>
                    <a:pt x="6" y="29"/>
                    <a:pt x="0" y="22"/>
                    <a:pt x="0" y="14"/>
                  </a:cubicBezTo>
                  <a:cubicBezTo>
                    <a:pt x="0" y="7"/>
                    <a:pt x="6" y="0"/>
                    <a:pt x="14" y="0"/>
                  </a:cubicBezTo>
                  <a:cubicBezTo>
                    <a:pt x="22" y="0"/>
                    <a:pt x="28" y="7"/>
                    <a:pt x="28" y="14"/>
                  </a:cubicBezTo>
                  <a:close/>
                  <a:moveTo>
                    <a:pt x="28" y="14"/>
                  </a:moveTo>
                  <a:cubicBezTo>
                    <a:pt x="28" y="14"/>
                    <a:pt x="28" y="14"/>
                    <a:pt x="28" y="14"/>
                  </a:cubicBezTo>
                </a:path>
              </a:pathLst>
            </a:custGeom>
            <a:solidFill>
              <a:srgbClr val="FFD2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6" name="Freeform 170">
              <a:extLst>
                <a:ext uri="{FF2B5EF4-FFF2-40B4-BE49-F238E27FC236}">
                  <a16:creationId xmlns:a16="http://schemas.microsoft.com/office/drawing/2014/main" id="{96E5EB44-7921-4563-808F-ACEAA6A0E757}"/>
                </a:ext>
              </a:extLst>
            </p:cNvPr>
            <p:cNvSpPr>
              <a:spLocks noEditPoints="1"/>
            </p:cNvSpPr>
            <p:nvPr/>
          </p:nvSpPr>
          <p:spPr bwMode="auto">
            <a:xfrm>
              <a:off x="3727" y="1112"/>
              <a:ext cx="2" cy="2"/>
            </a:xfrm>
            <a:custGeom>
              <a:avLst/>
              <a:gdLst>
                <a:gd name="T0" fmla="*/ 28 w 28"/>
                <a:gd name="T1" fmla="*/ 14 h 29"/>
                <a:gd name="T2" fmla="*/ 14 w 28"/>
                <a:gd name="T3" fmla="*/ 29 h 29"/>
                <a:gd name="T4" fmla="*/ 0 w 28"/>
                <a:gd name="T5" fmla="*/ 14 h 29"/>
                <a:gd name="T6" fmla="*/ 14 w 28"/>
                <a:gd name="T7" fmla="*/ 0 h 29"/>
                <a:gd name="T8" fmla="*/ 28 w 28"/>
                <a:gd name="T9" fmla="*/ 14 h 29"/>
                <a:gd name="T10" fmla="*/ 28 w 28"/>
                <a:gd name="T11" fmla="*/ 14 h 29"/>
                <a:gd name="T12" fmla="*/ 28 w 28"/>
                <a:gd name="T13" fmla="*/ 14 h 29"/>
              </a:gdLst>
              <a:ahLst/>
              <a:cxnLst>
                <a:cxn ang="0">
                  <a:pos x="T0" y="T1"/>
                </a:cxn>
                <a:cxn ang="0">
                  <a:pos x="T2" y="T3"/>
                </a:cxn>
                <a:cxn ang="0">
                  <a:pos x="T4" y="T5"/>
                </a:cxn>
                <a:cxn ang="0">
                  <a:pos x="T6" y="T7"/>
                </a:cxn>
                <a:cxn ang="0">
                  <a:pos x="T8" y="T9"/>
                </a:cxn>
                <a:cxn ang="0">
                  <a:pos x="T10" y="T11"/>
                </a:cxn>
                <a:cxn ang="0">
                  <a:pos x="T12" y="T13"/>
                </a:cxn>
              </a:cxnLst>
              <a:rect l="0" t="0" r="r" b="b"/>
              <a:pathLst>
                <a:path w="28" h="29">
                  <a:moveTo>
                    <a:pt x="28" y="14"/>
                  </a:moveTo>
                  <a:cubicBezTo>
                    <a:pt x="28" y="22"/>
                    <a:pt x="22" y="29"/>
                    <a:pt x="14" y="29"/>
                  </a:cubicBezTo>
                  <a:cubicBezTo>
                    <a:pt x="6" y="29"/>
                    <a:pt x="0" y="22"/>
                    <a:pt x="0" y="14"/>
                  </a:cubicBezTo>
                  <a:cubicBezTo>
                    <a:pt x="0" y="7"/>
                    <a:pt x="6" y="0"/>
                    <a:pt x="14" y="0"/>
                  </a:cubicBezTo>
                  <a:cubicBezTo>
                    <a:pt x="22" y="0"/>
                    <a:pt x="28" y="7"/>
                    <a:pt x="28" y="14"/>
                  </a:cubicBezTo>
                  <a:close/>
                  <a:moveTo>
                    <a:pt x="28" y="14"/>
                  </a:moveTo>
                  <a:cubicBezTo>
                    <a:pt x="28" y="14"/>
                    <a:pt x="28" y="14"/>
                    <a:pt x="28" y="14"/>
                  </a:cubicBezTo>
                </a:path>
              </a:pathLst>
            </a:custGeom>
            <a:solidFill>
              <a:srgbClr val="FFD2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7" name="Freeform 171">
              <a:extLst>
                <a:ext uri="{FF2B5EF4-FFF2-40B4-BE49-F238E27FC236}">
                  <a16:creationId xmlns:a16="http://schemas.microsoft.com/office/drawing/2014/main" id="{4360647A-F0D8-4E31-9CB2-3A9628B6E395}"/>
                </a:ext>
              </a:extLst>
            </p:cNvPr>
            <p:cNvSpPr>
              <a:spLocks noEditPoints="1"/>
            </p:cNvSpPr>
            <p:nvPr/>
          </p:nvSpPr>
          <p:spPr bwMode="auto">
            <a:xfrm>
              <a:off x="3735" y="1112"/>
              <a:ext cx="2" cy="2"/>
            </a:xfrm>
            <a:custGeom>
              <a:avLst/>
              <a:gdLst>
                <a:gd name="T0" fmla="*/ 28 w 28"/>
                <a:gd name="T1" fmla="*/ 14 h 29"/>
                <a:gd name="T2" fmla="*/ 14 w 28"/>
                <a:gd name="T3" fmla="*/ 29 h 29"/>
                <a:gd name="T4" fmla="*/ 0 w 28"/>
                <a:gd name="T5" fmla="*/ 14 h 29"/>
                <a:gd name="T6" fmla="*/ 14 w 28"/>
                <a:gd name="T7" fmla="*/ 0 h 29"/>
                <a:gd name="T8" fmla="*/ 28 w 28"/>
                <a:gd name="T9" fmla="*/ 14 h 29"/>
                <a:gd name="T10" fmla="*/ 28 w 28"/>
                <a:gd name="T11" fmla="*/ 14 h 29"/>
                <a:gd name="T12" fmla="*/ 28 w 28"/>
                <a:gd name="T13" fmla="*/ 14 h 29"/>
              </a:gdLst>
              <a:ahLst/>
              <a:cxnLst>
                <a:cxn ang="0">
                  <a:pos x="T0" y="T1"/>
                </a:cxn>
                <a:cxn ang="0">
                  <a:pos x="T2" y="T3"/>
                </a:cxn>
                <a:cxn ang="0">
                  <a:pos x="T4" y="T5"/>
                </a:cxn>
                <a:cxn ang="0">
                  <a:pos x="T6" y="T7"/>
                </a:cxn>
                <a:cxn ang="0">
                  <a:pos x="T8" y="T9"/>
                </a:cxn>
                <a:cxn ang="0">
                  <a:pos x="T10" y="T11"/>
                </a:cxn>
                <a:cxn ang="0">
                  <a:pos x="T12" y="T13"/>
                </a:cxn>
              </a:cxnLst>
              <a:rect l="0" t="0" r="r" b="b"/>
              <a:pathLst>
                <a:path w="28" h="29">
                  <a:moveTo>
                    <a:pt x="28" y="14"/>
                  </a:moveTo>
                  <a:cubicBezTo>
                    <a:pt x="28" y="22"/>
                    <a:pt x="22" y="29"/>
                    <a:pt x="14" y="29"/>
                  </a:cubicBezTo>
                  <a:cubicBezTo>
                    <a:pt x="6" y="29"/>
                    <a:pt x="0" y="22"/>
                    <a:pt x="0" y="14"/>
                  </a:cubicBezTo>
                  <a:cubicBezTo>
                    <a:pt x="0" y="7"/>
                    <a:pt x="6" y="0"/>
                    <a:pt x="14" y="0"/>
                  </a:cubicBezTo>
                  <a:cubicBezTo>
                    <a:pt x="22" y="0"/>
                    <a:pt x="28" y="7"/>
                    <a:pt x="28" y="14"/>
                  </a:cubicBezTo>
                  <a:close/>
                  <a:moveTo>
                    <a:pt x="28" y="14"/>
                  </a:moveTo>
                  <a:cubicBezTo>
                    <a:pt x="28" y="14"/>
                    <a:pt x="28" y="14"/>
                    <a:pt x="28" y="14"/>
                  </a:cubicBezTo>
                </a:path>
              </a:pathLst>
            </a:custGeom>
            <a:solidFill>
              <a:srgbClr val="FFD2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8" name="Rectangle 172">
              <a:extLst>
                <a:ext uri="{FF2B5EF4-FFF2-40B4-BE49-F238E27FC236}">
                  <a16:creationId xmlns:a16="http://schemas.microsoft.com/office/drawing/2014/main" id="{11690E7C-3F9F-48D4-AF74-A944FAD859B6}"/>
                </a:ext>
              </a:extLst>
            </p:cNvPr>
            <p:cNvSpPr>
              <a:spLocks noChangeArrowheads="1"/>
            </p:cNvSpPr>
            <p:nvPr/>
          </p:nvSpPr>
          <p:spPr bwMode="auto">
            <a:xfrm>
              <a:off x="3715" y="1123"/>
              <a:ext cx="9" cy="2"/>
            </a:xfrm>
            <a:prstGeom prst="rect">
              <a:avLst/>
            </a:prstGeom>
            <a:solidFill>
              <a:srgbClr val="C841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49" name="Freeform 173">
              <a:extLst>
                <a:ext uri="{FF2B5EF4-FFF2-40B4-BE49-F238E27FC236}">
                  <a16:creationId xmlns:a16="http://schemas.microsoft.com/office/drawing/2014/main" id="{BCF6F9AC-4D54-4C2E-83DE-8F9C54F0EF76}"/>
                </a:ext>
              </a:extLst>
            </p:cNvPr>
            <p:cNvSpPr>
              <a:spLocks noEditPoints="1"/>
            </p:cNvSpPr>
            <p:nvPr/>
          </p:nvSpPr>
          <p:spPr bwMode="auto">
            <a:xfrm>
              <a:off x="3715" y="1127"/>
              <a:ext cx="6" cy="4"/>
            </a:xfrm>
            <a:custGeom>
              <a:avLst/>
              <a:gdLst>
                <a:gd name="T0" fmla="*/ 0 w 6"/>
                <a:gd name="T1" fmla="*/ 4 h 4"/>
                <a:gd name="T2" fmla="*/ 6 w 6"/>
                <a:gd name="T3" fmla="*/ 2 h 4"/>
                <a:gd name="T4" fmla="*/ 6 w 6"/>
                <a:gd name="T5" fmla="*/ 0 h 4"/>
                <a:gd name="T6" fmla="*/ 0 w 6"/>
                <a:gd name="T7" fmla="*/ 2 h 4"/>
                <a:gd name="T8" fmla="*/ 0 w 6"/>
                <a:gd name="T9" fmla="*/ 4 h 4"/>
                <a:gd name="T10" fmla="*/ 0 w 6"/>
                <a:gd name="T11" fmla="*/ 4 h 4"/>
                <a:gd name="T12" fmla="*/ 0 w 6"/>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0" y="4"/>
                  </a:moveTo>
                  <a:lnTo>
                    <a:pt x="6" y="2"/>
                  </a:lnTo>
                  <a:lnTo>
                    <a:pt x="6" y="0"/>
                  </a:lnTo>
                  <a:lnTo>
                    <a:pt x="0" y="2"/>
                  </a:lnTo>
                  <a:lnTo>
                    <a:pt x="0" y="4"/>
                  </a:lnTo>
                  <a:close/>
                  <a:moveTo>
                    <a:pt x="0" y="4"/>
                  </a:moveTo>
                  <a:lnTo>
                    <a:pt x="0" y="4"/>
                  </a:lnTo>
                  <a:close/>
                </a:path>
              </a:pathLst>
            </a:custGeom>
            <a:solidFill>
              <a:srgbClr val="C841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0" name="Freeform 174">
              <a:extLst>
                <a:ext uri="{FF2B5EF4-FFF2-40B4-BE49-F238E27FC236}">
                  <a16:creationId xmlns:a16="http://schemas.microsoft.com/office/drawing/2014/main" id="{0710A40E-7DD9-43FA-ABA8-7E2878C0B02E}"/>
                </a:ext>
              </a:extLst>
            </p:cNvPr>
            <p:cNvSpPr>
              <a:spLocks noEditPoints="1"/>
            </p:cNvSpPr>
            <p:nvPr/>
          </p:nvSpPr>
          <p:spPr bwMode="auto">
            <a:xfrm>
              <a:off x="3715" y="1127"/>
              <a:ext cx="6" cy="4"/>
            </a:xfrm>
            <a:custGeom>
              <a:avLst/>
              <a:gdLst>
                <a:gd name="T0" fmla="*/ 0 w 6"/>
                <a:gd name="T1" fmla="*/ 4 h 4"/>
                <a:gd name="T2" fmla="*/ 6 w 6"/>
                <a:gd name="T3" fmla="*/ 2 h 4"/>
                <a:gd name="T4" fmla="*/ 6 w 6"/>
                <a:gd name="T5" fmla="*/ 0 h 4"/>
                <a:gd name="T6" fmla="*/ 0 w 6"/>
                <a:gd name="T7" fmla="*/ 2 h 4"/>
                <a:gd name="T8" fmla="*/ 0 w 6"/>
                <a:gd name="T9" fmla="*/ 4 h 4"/>
                <a:gd name="T10" fmla="*/ 0 w 6"/>
                <a:gd name="T11" fmla="*/ 4 h 4"/>
                <a:gd name="T12" fmla="*/ 0 w 6"/>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0" y="4"/>
                  </a:moveTo>
                  <a:lnTo>
                    <a:pt x="6" y="2"/>
                  </a:lnTo>
                  <a:lnTo>
                    <a:pt x="6" y="0"/>
                  </a:lnTo>
                  <a:lnTo>
                    <a:pt x="0" y="2"/>
                  </a:lnTo>
                  <a:lnTo>
                    <a:pt x="0" y="4"/>
                  </a:lnTo>
                  <a:moveTo>
                    <a:pt x="0" y="4"/>
                  </a:move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grpSp>
      <p:grpSp>
        <p:nvGrpSpPr>
          <p:cNvPr id="351" name="Group 209">
            <a:extLst>
              <a:ext uri="{FF2B5EF4-FFF2-40B4-BE49-F238E27FC236}">
                <a16:creationId xmlns:a16="http://schemas.microsoft.com/office/drawing/2014/main" id="{A91ADD76-92CD-4CE6-8A7C-CDC3EE46E4D7}"/>
              </a:ext>
            </a:extLst>
          </p:cNvPr>
          <p:cNvGrpSpPr>
            <a:grpSpLocks noChangeAspect="1"/>
          </p:cNvGrpSpPr>
          <p:nvPr/>
        </p:nvGrpSpPr>
        <p:grpSpPr bwMode="auto">
          <a:xfrm>
            <a:off x="8105686" y="4992355"/>
            <a:ext cx="226402" cy="158709"/>
            <a:chOff x="3699" y="2180"/>
            <a:chExt cx="114" cy="75"/>
          </a:xfrm>
        </p:grpSpPr>
        <p:sp>
          <p:nvSpPr>
            <p:cNvPr id="352" name="AutoShape 208">
              <a:extLst>
                <a:ext uri="{FF2B5EF4-FFF2-40B4-BE49-F238E27FC236}">
                  <a16:creationId xmlns:a16="http://schemas.microsoft.com/office/drawing/2014/main" id="{07B2A4C3-EFEF-4FFD-A92A-D9682A1B60D4}"/>
                </a:ext>
              </a:extLst>
            </p:cNvPr>
            <p:cNvSpPr>
              <a:spLocks noChangeAspect="1" noChangeArrowheads="1" noTextEdit="1"/>
            </p:cNvSpPr>
            <p:nvPr/>
          </p:nvSpPr>
          <p:spPr bwMode="auto">
            <a:xfrm>
              <a:off x="3699" y="2180"/>
              <a:ext cx="114" cy="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3" name="Freeform 210">
              <a:extLst>
                <a:ext uri="{FF2B5EF4-FFF2-40B4-BE49-F238E27FC236}">
                  <a16:creationId xmlns:a16="http://schemas.microsoft.com/office/drawing/2014/main" id="{0DFCB491-FEAD-4069-858C-81C1EFEA2143}"/>
                </a:ext>
              </a:extLst>
            </p:cNvPr>
            <p:cNvSpPr>
              <a:spLocks noEditPoints="1"/>
            </p:cNvSpPr>
            <p:nvPr/>
          </p:nvSpPr>
          <p:spPr bwMode="auto">
            <a:xfrm>
              <a:off x="3699" y="2180"/>
              <a:ext cx="114" cy="75"/>
            </a:xfrm>
            <a:custGeom>
              <a:avLst/>
              <a:gdLst>
                <a:gd name="T0" fmla="*/ 1610 w 1638"/>
                <a:gd name="T1" fmla="*/ 1073 h 1073"/>
                <a:gd name="T2" fmla="*/ 28 w 1638"/>
                <a:gd name="T3" fmla="*/ 1073 h 1073"/>
                <a:gd name="T4" fmla="*/ 0 w 1638"/>
                <a:gd name="T5" fmla="*/ 1045 h 1073"/>
                <a:gd name="T6" fmla="*/ 0 w 1638"/>
                <a:gd name="T7" fmla="*/ 28 h 1073"/>
                <a:gd name="T8" fmla="*/ 28 w 1638"/>
                <a:gd name="T9" fmla="*/ 0 h 1073"/>
                <a:gd name="T10" fmla="*/ 1610 w 1638"/>
                <a:gd name="T11" fmla="*/ 0 h 1073"/>
                <a:gd name="T12" fmla="*/ 1638 w 1638"/>
                <a:gd name="T13" fmla="*/ 28 h 1073"/>
                <a:gd name="T14" fmla="*/ 1638 w 1638"/>
                <a:gd name="T15" fmla="*/ 1045 h 1073"/>
                <a:gd name="T16" fmla="*/ 1610 w 1638"/>
                <a:gd name="T17" fmla="*/ 1073 h 1073"/>
                <a:gd name="T18" fmla="*/ 1610 w 1638"/>
                <a:gd name="T19" fmla="*/ 1073 h 1073"/>
                <a:gd name="T20" fmla="*/ 1610 w 1638"/>
                <a:gd name="T21" fmla="*/ 1073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38" h="1073">
                  <a:moveTo>
                    <a:pt x="1610" y="1073"/>
                  </a:moveTo>
                  <a:cubicBezTo>
                    <a:pt x="28" y="1073"/>
                    <a:pt x="28" y="1073"/>
                    <a:pt x="28" y="1073"/>
                  </a:cubicBezTo>
                  <a:cubicBezTo>
                    <a:pt x="13" y="1073"/>
                    <a:pt x="0" y="1061"/>
                    <a:pt x="0" y="1045"/>
                  </a:cubicBezTo>
                  <a:cubicBezTo>
                    <a:pt x="0" y="28"/>
                    <a:pt x="0" y="28"/>
                    <a:pt x="0" y="28"/>
                  </a:cubicBezTo>
                  <a:cubicBezTo>
                    <a:pt x="0" y="13"/>
                    <a:pt x="13" y="0"/>
                    <a:pt x="28" y="0"/>
                  </a:cubicBezTo>
                  <a:cubicBezTo>
                    <a:pt x="1610" y="0"/>
                    <a:pt x="1610" y="0"/>
                    <a:pt x="1610" y="0"/>
                  </a:cubicBezTo>
                  <a:cubicBezTo>
                    <a:pt x="1626" y="0"/>
                    <a:pt x="1638" y="13"/>
                    <a:pt x="1638" y="28"/>
                  </a:cubicBezTo>
                  <a:cubicBezTo>
                    <a:pt x="1638" y="1045"/>
                    <a:pt x="1638" y="1045"/>
                    <a:pt x="1638" y="1045"/>
                  </a:cubicBezTo>
                  <a:cubicBezTo>
                    <a:pt x="1638" y="1061"/>
                    <a:pt x="1626" y="1073"/>
                    <a:pt x="1610" y="1073"/>
                  </a:cubicBezTo>
                  <a:close/>
                  <a:moveTo>
                    <a:pt x="1610" y="1073"/>
                  </a:moveTo>
                  <a:cubicBezTo>
                    <a:pt x="1610" y="1073"/>
                    <a:pt x="1610" y="1073"/>
                    <a:pt x="1610" y="107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4" name="Freeform 211">
              <a:extLst>
                <a:ext uri="{FF2B5EF4-FFF2-40B4-BE49-F238E27FC236}">
                  <a16:creationId xmlns:a16="http://schemas.microsoft.com/office/drawing/2014/main" id="{5B7B7284-5857-4FD8-9475-CF798A7B33C3}"/>
                </a:ext>
              </a:extLst>
            </p:cNvPr>
            <p:cNvSpPr>
              <a:spLocks noEditPoints="1"/>
            </p:cNvSpPr>
            <p:nvPr/>
          </p:nvSpPr>
          <p:spPr bwMode="auto">
            <a:xfrm>
              <a:off x="3699" y="2180"/>
              <a:ext cx="114" cy="6"/>
            </a:xfrm>
            <a:custGeom>
              <a:avLst/>
              <a:gdLst>
                <a:gd name="T0" fmla="*/ 1638 w 1638"/>
                <a:gd name="T1" fmla="*/ 83 h 83"/>
                <a:gd name="T2" fmla="*/ 0 w 1638"/>
                <a:gd name="T3" fmla="*/ 83 h 83"/>
                <a:gd name="T4" fmla="*/ 0 w 1638"/>
                <a:gd name="T5" fmla="*/ 28 h 83"/>
                <a:gd name="T6" fmla="*/ 28 w 1638"/>
                <a:gd name="T7" fmla="*/ 0 h 83"/>
                <a:gd name="T8" fmla="*/ 1610 w 1638"/>
                <a:gd name="T9" fmla="*/ 0 h 83"/>
                <a:gd name="T10" fmla="*/ 1638 w 1638"/>
                <a:gd name="T11" fmla="*/ 28 h 83"/>
                <a:gd name="T12" fmla="*/ 1638 w 1638"/>
                <a:gd name="T13" fmla="*/ 83 h 83"/>
                <a:gd name="T14" fmla="*/ 1638 w 1638"/>
                <a:gd name="T15" fmla="*/ 83 h 83"/>
                <a:gd name="T16" fmla="*/ 1638 w 1638"/>
                <a:gd name="T17"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8" h="83">
                  <a:moveTo>
                    <a:pt x="1638" y="83"/>
                  </a:moveTo>
                  <a:cubicBezTo>
                    <a:pt x="0" y="83"/>
                    <a:pt x="0" y="83"/>
                    <a:pt x="0" y="83"/>
                  </a:cubicBezTo>
                  <a:cubicBezTo>
                    <a:pt x="0" y="28"/>
                    <a:pt x="0" y="28"/>
                    <a:pt x="0" y="28"/>
                  </a:cubicBezTo>
                  <a:cubicBezTo>
                    <a:pt x="0" y="13"/>
                    <a:pt x="13" y="0"/>
                    <a:pt x="28" y="0"/>
                  </a:cubicBezTo>
                  <a:cubicBezTo>
                    <a:pt x="1610" y="0"/>
                    <a:pt x="1610" y="0"/>
                    <a:pt x="1610" y="0"/>
                  </a:cubicBezTo>
                  <a:cubicBezTo>
                    <a:pt x="1626" y="0"/>
                    <a:pt x="1638" y="13"/>
                    <a:pt x="1638" y="28"/>
                  </a:cubicBezTo>
                  <a:lnTo>
                    <a:pt x="1638" y="83"/>
                  </a:lnTo>
                  <a:close/>
                  <a:moveTo>
                    <a:pt x="1638" y="83"/>
                  </a:moveTo>
                  <a:cubicBezTo>
                    <a:pt x="1638" y="83"/>
                    <a:pt x="1638" y="83"/>
                    <a:pt x="1638" y="83"/>
                  </a:cubicBezTo>
                </a:path>
              </a:pathLst>
            </a:custGeom>
            <a:solidFill>
              <a:srgbClr val="EC22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5" name="Rectangle 212">
              <a:extLst>
                <a:ext uri="{FF2B5EF4-FFF2-40B4-BE49-F238E27FC236}">
                  <a16:creationId xmlns:a16="http://schemas.microsoft.com/office/drawing/2014/main" id="{00D5CFDB-7FF1-489C-AA0C-074B4B15F101}"/>
                </a:ext>
              </a:extLst>
            </p:cNvPr>
            <p:cNvSpPr>
              <a:spLocks noChangeArrowheads="1"/>
            </p:cNvSpPr>
            <p:nvPr/>
          </p:nvSpPr>
          <p:spPr bwMode="auto">
            <a:xfrm>
              <a:off x="3699" y="2203"/>
              <a:ext cx="114" cy="6"/>
            </a:xfrm>
            <a:prstGeom prst="rect">
              <a:avLst/>
            </a:prstGeom>
            <a:solidFill>
              <a:srgbClr val="EC22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6" name="Rectangle 213">
              <a:extLst>
                <a:ext uri="{FF2B5EF4-FFF2-40B4-BE49-F238E27FC236}">
                  <a16:creationId xmlns:a16="http://schemas.microsoft.com/office/drawing/2014/main" id="{19003796-F943-4749-BCF7-1434FFA06DD9}"/>
                </a:ext>
              </a:extLst>
            </p:cNvPr>
            <p:cNvSpPr>
              <a:spLocks noChangeArrowheads="1"/>
            </p:cNvSpPr>
            <p:nvPr/>
          </p:nvSpPr>
          <p:spPr bwMode="auto">
            <a:xfrm>
              <a:off x="3699" y="2192"/>
              <a:ext cx="114" cy="5"/>
            </a:xfrm>
            <a:prstGeom prst="rect">
              <a:avLst/>
            </a:prstGeom>
            <a:solidFill>
              <a:srgbClr val="EC22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7" name="Freeform 214">
              <a:extLst>
                <a:ext uri="{FF2B5EF4-FFF2-40B4-BE49-F238E27FC236}">
                  <a16:creationId xmlns:a16="http://schemas.microsoft.com/office/drawing/2014/main" id="{FB03B403-D3EF-47C7-B1A8-7737185D6B0B}"/>
                </a:ext>
              </a:extLst>
            </p:cNvPr>
            <p:cNvSpPr>
              <a:spLocks noEditPoints="1"/>
            </p:cNvSpPr>
            <p:nvPr/>
          </p:nvSpPr>
          <p:spPr bwMode="auto">
            <a:xfrm>
              <a:off x="3699" y="2215"/>
              <a:ext cx="114" cy="5"/>
            </a:xfrm>
            <a:custGeom>
              <a:avLst/>
              <a:gdLst>
                <a:gd name="T0" fmla="*/ 1638 w 1638"/>
                <a:gd name="T1" fmla="*/ 83 h 83"/>
                <a:gd name="T2" fmla="*/ 28 w 1638"/>
                <a:gd name="T3" fmla="*/ 83 h 83"/>
                <a:gd name="T4" fmla="*/ 0 w 1638"/>
                <a:gd name="T5" fmla="*/ 55 h 83"/>
                <a:gd name="T6" fmla="*/ 0 w 1638"/>
                <a:gd name="T7" fmla="*/ 0 h 83"/>
                <a:gd name="T8" fmla="*/ 1638 w 1638"/>
                <a:gd name="T9" fmla="*/ 0 h 83"/>
                <a:gd name="T10" fmla="*/ 1638 w 1638"/>
                <a:gd name="T11" fmla="*/ 83 h 83"/>
                <a:gd name="T12" fmla="*/ 1638 w 1638"/>
                <a:gd name="T13" fmla="*/ 83 h 83"/>
                <a:gd name="T14" fmla="*/ 1638 w 1638"/>
                <a:gd name="T15" fmla="*/ 83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38" h="83">
                  <a:moveTo>
                    <a:pt x="1638" y="83"/>
                  </a:moveTo>
                  <a:cubicBezTo>
                    <a:pt x="28" y="83"/>
                    <a:pt x="28" y="83"/>
                    <a:pt x="28" y="83"/>
                  </a:cubicBezTo>
                  <a:cubicBezTo>
                    <a:pt x="13" y="83"/>
                    <a:pt x="0" y="70"/>
                    <a:pt x="0" y="55"/>
                  </a:cubicBezTo>
                  <a:cubicBezTo>
                    <a:pt x="0" y="0"/>
                    <a:pt x="0" y="0"/>
                    <a:pt x="0" y="0"/>
                  </a:cubicBezTo>
                  <a:cubicBezTo>
                    <a:pt x="1638" y="0"/>
                    <a:pt x="1638" y="0"/>
                    <a:pt x="1638" y="0"/>
                  </a:cubicBezTo>
                  <a:lnTo>
                    <a:pt x="1638" y="83"/>
                  </a:lnTo>
                  <a:close/>
                  <a:moveTo>
                    <a:pt x="1638" y="83"/>
                  </a:moveTo>
                  <a:cubicBezTo>
                    <a:pt x="1638" y="83"/>
                    <a:pt x="1638" y="83"/>
                    <a:pt x="1638" y="83"/>
                  </a:cubicBezTo>
                </a:path>
              </a:pathLst>
            </a:custGeom>
            <a:solidFill>
              <a:srgbClr val="EC22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8" name="Rectangle 215">
              <a:extLst>
                <a:ext uri="{FF2B5EF4-FFF2-40B4-BE49-F238E27FC236}">
                  <a16:creationId xmlns:a16="http://schemas.microsoft.com/office/drawing/2014/main" id="{6BB528ED-A209-4F53-998E-FA779BFCC49C}"/>
                </a:ext>
              </a:extLst>
            </p:cNvPr>
            <p:cNvSpPr>
              <a:spLocks noChangeArrowheads="1"/>
            </p:cNvSpPr>
            <p:nvPr/>
          </p:nvSpPr>
          <p:spPr bwMode="auto">
            <a:xfrm>
              <a:off x="3699" y="2238"/>
              <a:ext cx="114" cy="6"/>
            </a:xfrm>
            <a:prstGeom prst="rect">
              <a:avLst/>
            </a:prstGeom>
            <a:solidFill>
              <a:srgbClr val="EC22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59" name="Freeform 216">
              <a:extLst>
                <a:ext uri="{FF2B5EF4-FFF2-40B4-BE49-F238E27FC236}">
                  <a16:creationId xmlns:a16="http://schemas.microsoft.com/office/drawing/2014/main" id="{C395BF28-F6E9-4718-B8EB-2C73E2F50D9D}"/>
                </a:ext>
              </a:extLst>
            </p:cNvPr>
            <p:cNvSpPr>
              <a:spLocks noEditPoints="1"/>
            </p:cNvSpPr>
            <p:nvPr/>
          </p:nvSpPr>
          <p:spPr bwMode="auto">
            <a:xfrm>
              <a:off x="3699" y="2249"/>
              <a:ext cx="114" cy="6"/>
            </a:xfrm>
            <a:custGeom>
              <a:avLst/>
              <a:gdLst>
                <a:gd name="T0" fmla="*/ 1610 w 1638"/>
                <a:gd name="T1" fmla="*/ 82 h 82"/>
                <a:gd name="T2" fmla="*/ 28 w 1638"/>
                <a:gd name="T3" fmla="*/ 82 h 82"/>
                <a:gd name="T4" fmla="*/ 0 w 1638"/>
                <a:gd name="T5" fmla="*/ 54 h 82"/>
                <a:gd name="T6" fmla="*/ 0 w 1638"/>
                <a:gd name="T7" fmla="*/ 0 h 82"/>
                <a:gd name="T8" fmla="*/ 1638 w 1638"/>
                <a:gd name="T9" fmla="*/ 0 h 82"/>
                <a:gd name="T10" fmla="*/ 1638 w 1638"/>
                <a:gd name="T11" fmla="*/ 54 h 82"/>
                <a:gd name="T12" fmla="*/ 1610 w 1638"/>
                <a:gd name="T13" fmla="*/ 82 h 82"/>
                <a:gd name="T14" fmla="*/ 1610 w 1638"/>
                <a:gd name="T15" fmla="*/ 82 h 82"/>
                <a:gd name="T16" fmla="*/ 1610 w 1638"/>
                <a:gd name="T17"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8" h="82">
                  <a:moveTo>
                    <a:pt x="1610" y="82"/>
                  </a:moveTo>
                  <a:cubicBezTo>
                    <a:pt x="28" y="82"/>
                    <a:pt x="28" y="82"/>
                    <a:pt x="28" y="82"/>
                  </a:cubicBezTo>
                  <a:cubicBezTo>
                    <a:pt x="13" y="82"/>
                    <a:pt x="0" y="70"/>
                    <a:pt x="0" y="54"/>
                  </a:cubicBezTo>
                  <a:cubicBezTo>
                    <a:pt x="0" y="0"/>
                    <a:pt x="0" y="0"/>
                    <a:pt x="0" y="0"/>
                  </a:cubicBezTo>
                  <a:cubicBezTo>
                    <a:pt x="1638" y="0"/>
                    <a:pt x="1638" y="0"/>
                    <a:pt x="1638" y="0"/>
                  </a:cubicBezTo>
                  <a:cubicBezTo>
                    <a:pt x="1638" y="54"/>
                    <a:pt x="1638" y="54"/>
                    <a:pt x="1638" y="54"/>
                  </a:cubicBezTo>
                  <a:cubicBezTo>
                    <a:pt x="1638" y="70"/>
                    <a:pt x="1626" y="82"/>
                    <a:pt x="1610" y="82"/>
                  </a:cubicBezTo>
                  <a:close/>
                  <a:moveTo>
                    <a:pt x="1610" y="82"/>
                  </a:moveTo>
                  <a:cubicBezTo>
                    <a:pt x="1610" y="82"/>
                    <a:pt x="1610" y="82"/>
                    <a:pt x="1610" y="82"/>
                  </a:cubicBezTo>
                </a:path>
              </a:pathLst>
            </a:custGeom>
            <a:solidFill>
              <a:srgbClr val="EC22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0" name="Rectangle 217">
              <a:extLst>
                <a:ext uri="{FF2B5EF4-FFF2-40B4-BE49-F238E27FC236}">
                  <a16:creationId xmlns:a16="http://schemas.microsoft.com/office/drawing/2014/main" id="{7FC9944E-318F-4F83-AFA2-563F0B8137FA}"/>
                </a:ext>
              </a:extLst>
            </p:cNvPr>
            <p:cNvSpPr>
              <a:spLocks noChangeArrowheads="1"/>
            </p:cNvSpPr>
            <p:nvPr/>
          </p:nvSpPr>
          <p:spPr bwMode="auto">
            <a:xfrm>
              <a:off x="3699" y="2226"/>
              <a:ext cx="114" cy="6"/>
            </a:xfrm>
            <a:prstGeom prst="rect">
              <a:avLst/>
            </a:prstGeom>
            <a:solidFill>
              <a:srgbClr val="EC22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1" name="Freeform 218">
              <a:extLst>
                <a:ext uri="{FF2B5EF4-FFF2-40B4-BE49-F238E27FC236}">
                  <a16:creationId xmlns:a16="http://schemas.microsoft.com/office/drawing/2014/main" id="{2C9CAB79-EC96-4C7C-BE88-4212A74BB956}"/>
                </a:ext>
              </a:extLst>
            </p:cNvPr>
            <p:cNvSpPr>
              <a:spLocks noEditPoints="1"/>
            </p:cNvSpPr>
            <p:nvPr/>
          </p:nvSpPr>
          <p:spPr bwMode="auto">
            <a:xfrm>
              <a:off x="3699" y="2180"/>
              <a:ext cx="53" cy="40"/>
            </a:xfrm>
            <a:custGeom>
              <a:avLst/>
              <a:gdLst>
                <a:gd name="T0" fmla="*/ 734 w 763"/>
                <a:gd name="T1" fmla="*/ 0 h 578"/>
                <a:gd name="T2" fmla="*/ 28 w 763"/>
                <a:gd name="T3" fmla="*/ 0 h 578"/>
                <a:gd name="T4" fmla="*/ 0 w 763"/>
                <a:gd name="T5" fmla="*/ 28 h 578"/>
                <a:gd name="T6" fmla="*/ 0 w 763"/>
                <a:gd name="T7" fmla="*/ 550 h 578"/>
                <a:gd name="T8" fmla="*/ 28 w 763"/>
                <a:gd name="T9" fmla="*/ 578 h 578"/>
                <a:gd name="T10" fmla="*/ 734 w 763"/>
                <a:gd name="T11" fmla="*/ 578 h 578"/>
                <a:gd name="T12" fmla="*/ 763 w 763"/>
                <a:gd name="T13" fmla="*/ 550 h 578"/>
                <a:gd name="T14" fmla="*/ 763 w 763"/>
                <a:gd name="T15" fmla="*/ 28 h 578"/>
                <a:gd name="T16" fmla="*/ 734 w 763"/>
                <a:gd name="T17" fmla="*/ 0 h 578"/>
                <a:gd name="T18" fmla="*/ 734 w 763"/>
                <a:gd name="T19" fmla="*/ 0 h 578"/>
                <a:gd name="T20" fmla="*/ 734 w 763"/>
                <a:gd name="T21"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3" h="578">
                  <a:moveTo>
                    <a:pt x="734" y="0"/>
                  </a:moveTo>
                  <a:cubicBezTo>
                    <a:pt x="28" y="0"/>
                    <a:pt x="28" y="0"/>
                    <a:pt x="28" y="0"/>
                  </a:cubicBezTo>
                  <a:cubicBezTo>
                    <a:pt x="13" y="0"/>
                    <a:pt x="0" y="13"/>
                    <a:pt x="0" y="28"/>
                  </a:cubicBezTo>
                  <a:cubicBezTo>
                    <a:pt x="0" y="550"/>
                    <a:pt x="0" y="550"/>
                    <a:pt x="0" y="550"/>
                  </a:cubicBezTo>
                  <a:cubicBezTo>
                    <a:pt x="0" y="565"/>
                    <a:pt x="13" y="578"/>
                    <a:pt x="28" y="578"/>
                  </a:cubicBezTo>
                  <a:cubicBezTo>
                    <a:pt x="734" y="578"/>
                    <a:pt x="734" y="578"/>
                    <a:pt x="734" y="578"/>
                  </a:cubicBezTo>
                  <a:cubicBezTo>
                    <a:pt x="750" y="578"/>
                    <a:pt x="763" y="565"/>
                    <a:pt x="763" y="550"/>
                  </a:cubicBezTo>
                  <a:cubicBezTo>
                    <a:pt x="763" y="28"/>
                    <a:pt x="763" y="28"/>
                    <a:pt x="763" y="28"/>
                  </a:cubicBezTo>
                  <a:cubicBezTo>
                    <a:pt x="763" y="13"/>
                    <a:pt x="750" y="0"/>
                    <a:pt x="734" y="0"/>
                  </a:cubicBezTo>
                  <a:close/>
                  <a:moveTo>
                    <a:pt x="734" y="0"/>
                  </a:moveTo>
                  <a:cubicBezTo>
                    <a:pt x="734" y="0"/>
                    <a:pt x="734" y="0"/>
                    <a:pt x="734" y="0"/>
                  </a:cubicBezTo>
                </a:path>
              </a:pathLst>
            </a:custGeom>
            <a:solidFill>
              <a:srgbClr val="4147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2" name="Freeform 219">
              <a:extLst>
                <a:ext uri="{FF2B5EF4-FFF2-40B4-BE49-F238E27FC236}">
                  <a16:creationId xmlns:a16="http://schemas.microsoft.com/office/drawing/2014/main" id="{1C4AC047-EF34-4CF2-B8D2-489BB9077ADD}"/>
                </a:ext>
              </a:extLst>
            </p:cNvPr>
            <p:cNvSpPr>
              <a:spLocks noEditPoints="1"/>
            </p:cNvSpPr>
            <p:nvPr/>
          </p:nvSpPr>
          <p:spPr bwMode="auto">
            <a:xfrm>
              <a:off x="3702" y="2184"/>
              <a:ext cx="5" cy="5"/>
            </a:xfrm>
            <a:custGeom>
              <a:avLst/>
              <a:gdLst>
                <a:gd name="T0" fmla="*/ 34 w 64"/>
                <a:gd name="T1" fmla="*/ 3 h 62"/>
                <a:gd name="T2" fmla="*/ 41 w 64"/>
                <a:gd name="T3" fmla="*/ 22 h 62"/>
                <a:gd name="T4" fmla="*/ 60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3 w 64"/>
                <a:gd name="T25" fmla="*/ 22 h 62"/>
                <a:gd name="T26" fmla="*/ 23 w 64"/>
                <a:gd name="T27" fmla="*/ 22 h 62"/>
                <a:gd name="T28" fmla="*/ 29 w 64"/>
                <a:gd name="T29" fmla="*/ 3 h 62"/>
                <a:gd name="T30" fmla="*/ 34 w 64"/>
                <a:gd name="T31" fmla="*/ 3 h 62"/>
                <a:gd name="T32" fmla="*/ 34 w 64"/>
                <a:gd name="T33" fmla="*/ 3 h 62"/>
                <a:gd name="T34" fmla="*/ 34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4" y="3"/>
                  </a:moveTo>
                  <a:cubicBezTo>
                    <a:pt x="41" y="22"/>
                    <a:pt x="41" y="22"/>
                    <a:pt x="41" y="22"/>
                  </a:cubicBezTo>
                  <a:cubicBezTo>
                    <a:pt x="60" y="22"/>
                    <a:pt x="60" y="22"/>
                    <a:pt x="60"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3" y="22"/>
                  </a:cubicBezTo>
                  <a:cubicBezTo>
                    <a:pt x="23" y="22"/>
                    <a:pt x="23" y="22"/>
                    <a:pt x="23" y="22"/>
                  </a:cubicBezTo>
                  <a:cubicBezTo>
                    <a:pt x="29" y="3"/>
                    <a:pt x="29" y="3"/>
                    <a:pt x="29" y="3"/>
                  </a:cubicBezTo>
                  <a:cubicBezTo>
                    <a:pt x="30" y="0"/>
                    <a:pt x="34" y="0"/>
                    <a:pt x="34" y="3"/>
                  </a:cubicBezTo>
                  <a:close/>
                  <a:moveTo>
                    <a:pt x="34" y="3"/>
                  </a:moveTo>
                  <a:cubicBezTo>
                    <a:pt x="34" y="3"/>
                    <a:pt x="34" y="3"/>
                    <a:pt x="34"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3" name="Freeform 220">
              <a:extLst>
                <a:ext uri="{FF2B5EF4-FFF2-40B4-BE49-F238E27FC236}">
                  <a16:creationId xmlns:a16="http://schemas.microsoft.com/office/drawing/2014/main" id="{C62E00B0-DDFD-4D89-874E-7F9E63DA2E46}"/>
                </a:ext>
              </a:extLst>
            </p:cNvPr>
            <p:cNvSpPr>
              <a:spLocks noEditPoints="1"/>
            </p:cNvSpPr>
            <p:nvPr/>
          </p:nvSpPr>
          <p:spPr bwMode="auto">
            <a:xfrm>
              <a:off x="3702" y="2191"/>
              <a:ext cx="5" cy="5"/>
            </a:xfrm>
            <a:custGeom>
              <a:avLst/>
              <a:gdLst>
                <a:gd name="T0" fmla="*/ 34 w 64"/>
                <a:gd name="T1" fmla="*/ 3 h 62"/>
                <a:gd name="T2" fmla="*/ 41 w 64"/>
                <a:gd name="T3" fmla="*/ 22 h 62"/>
                <a:gd name="T4" fmla="*/ 60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3 w 64"/>
                <a:gd name="T25" fmla="*/ 22 h 62"/>
                <a:gd name="T26" fmla="*/ 23 w 64"/>
                <a:gd name="T27" fmla="*/ 22 h 62"/>
                <a:gd name="T28" fmla="*/ 29 w 64"/>
                <a:gd name="T29" fmla="*/ 3 h 62"/>
                <a:gd name="T30" fmla="*/ 34 w 64"/>
                <a:gd name="T31" fmla="*/ 3 h 62"/>
                <a:gd name="T32" fmla="*/ 34 w 64"/>
                <a:gd name="T33" fmla="*/ 3 h 62"/>
                <a:gd name="T34" fmla="*/ 34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4" y="3"/>
                  </a:moveTo>
                  <a:cubicBezTo>
                    <a:pt x="41" y="22"/>
                    <a:pt x="41" y="22"/>
                    <a:pt x="41" y="22"/>
                  </a:cubicBezTo>
                  <a:cubicBezTo>
                    <a:pt x="60" y="22"/>
                    <a:pt x="60" y="22"/>
                    <a:pt x="60"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3" y="22"/>
                  </a:cubicBezTo>
                  <a:cubicBezTo>
                    <a:pt x="23" y="22"/>
                    <a:pt x="23" y="22"/>
                    <a:pt x="23" y="22"/>
                  </a:cubicBezTo>
                  <a:cubicBezTo>
                    <a:pt x="29" y="3"/>
                    <a:pt x="29" y="3"/>
                    <a:pt x="29" y="3"/>
                  </a:cubicBezTo>
                  <a:cubicBezTo>
                    <a:pt x="30" y="0"/>
                    <a:pt x="34" y="0"/>
                    <a:pt x="34" y="3"/>
                  </a:cubicBezTo>
                  <a:close/>
                  <a:moveTo>
                    <a:pt x="34" y="3"/>
                  </a:moveTo>
                  <a:cubicBezTo>
                    <a:pt x="34" y="3"/>
                    <a:pt x="34" y="3"/>
                    <a:pt x="34"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4" name="Freeform 221">
              <a:extLst>
                <a:ext uri="{FF2B5EF4-FFF2-40B4-BE49-F238E27FC236}">
                  <a16:creationId xmlns:a16="http://schemas.microsoft.com/office/drawing/2014/main" id="{3859EE5F-405F-4916-BB0E-DB9F424DFE70}"/>
                </a:ext>
              </a:extLst>
            </p:cNvPr>
            <p:cNvSpPr>
              <a:spLocks noEditPoints="1"/>
            </p:cNvSpPr>
            <p:nvPr/>
          </p:nvSpPr>
          <p:spPr bwMode="auto">
            <a:xfrm>
              <a:off x="3702" y="2198"/>
              <a:ext cx="5" cy="4"/>
            </a:xfrm>
            <a:custGeom>
              <a:avLst/>
              <a:gdLst>
                <a:gd name="T0" fmla="*/ 34 w 64"/>
                <a:gd name="T1" fmla="*/ 2 h 61"/>
                <a:gd name="T2" fmla="*/ 41 w 64"/>
                <a:gd name="T3" fmla="*/ 21 h 61"/>
                <a:gd name="T4" fmla="*/ 60 w 64"/>
                <a:gd name="T5" fmla="*/ 21 h 61"/>
                <a:gd name="T6" fmla="*/ 62 w 64"/>
                <a:gd name="T7" fmla="*/ 26 h 61"/>
                <a:gd name="T8" fmla="*/ 46 w 64"/>
                <a:gd name="T9" fmla="*/ 37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7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7"/>
                    <a:pt x="46" y="37"/>
                    <a:pt x="46" y="37"/>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5" name="Freeform 222">
              <a:extLst>
                <a:ext uri="{FF2B5EF4-FFF2-40B4-BE49-F238E27FC236}">
                  <a16:creationId xmlns:a16="http://schemas.microsoft.com/office/drawing/2014/main" id="{9574BF35-A53F-4A56-89B7-215F66D127E4}"/>
                </a:ext>
              </a:extLst>
            </p:cNvPr>
            <p:cNvSpPr>
              <a:spLocks noEditPoints="1"/>
            </p:cNvSpPr>
            <p:nvPr/>
          </p:nvSpPr>
          <p:spPr bwMode="auto">
            <a:xfrm>
              <a:off x="3702" y="2205"/>
              <a:ext cx="5" cy="4"/>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6" name="Freeform 223">
              <a:extLst>
                <a:ext uri="{FF2B5EF4-FFF2-40B4-BE49-F238E27FC236}">
                  <a16:creationId xmlns:a16="http://schemas.microsoft.com/office/drawing/2014/main" id="{A01E5324-0011-4826-98F2-357629C64B58}"/>
                </a:ext>
              </a:extLst>
            </p:cNvPr>
            <p:cNvSpPr>
              <a:spLocks noEditPoints="1"/>
            </p:cNvSpPr>
            <p:nvPr/>
          </p:nvSpPr>
          <p:spPr bwMode="auto">
            <a:xfrm>
              <a:off x="3702" y="2212"/>
              <a:ext cx="5" cy="4"/>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7 h 61"/>
                <a:gd name="T12" fmla="*/ 48 w 64"/>
                <a:gd name="T13" fmla="*/ 59 h 61"/>
                <a:gd name="T14" fmla="*/ 32 w 64"/>
                <a:gd name="T15" fmla="*/ 48 h 61"/>
                <a:gd name="T16" fmla="*/ 16 w 64"/>
                <a:gd name="T17" fmla="*/ 59 h 61"/>
                <a:gd name="T18" fmla="*/ 12 w 64"/>
                <a:gd name="T19" fmla="*/ 57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7"/>
                    <a:pt x="52" y="57"/>
                    <a:pt x="52" y="57"/>
                  </a:cubicBezTo>
                  <a:cubicBezTo>
                    <a:pt x="53" y="59"/>
                    <a:pt x="50"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7" name="Freeform 224">
              <a:extLst>
                <a:ext uri="{FF2B5EF4-FFF2-40B4-BE49-F238E27FC236}">
                  <a16:creationId xmlns:a16="http://schemas.microsoft.com/office/drawing/2014/main" id="{E84932AD-6001-4962-A733-C58644F8F1FF}"/>
                </a:ext>
              </a:extLst>
            </p:cNvPr>
            <p:cNvSpPr>
              <a:spLocks noEditPoints="1"/>
            </p:cNvSpPr>
            <p:nvPr/>
          </p:nvSpPr>
          <p:spPr bwMode="auto">
            <a:xfrm>
              <a:off x="3707" y="2188"/>
              <a:ext cx="5" cy="4"/>
            </a:xfrm>
            <a:custGeom>
              <a:avLst/>
              <a:gdLst>
                <a:gd name="T0" fmla="*/ 34 w 64"/>
                <a:gd name="T1" fmla="*/ 3 h 62"/>
                <a:gd name="T2" fmla="*/ 41 w 64"/>
                <a:gd name="T3" fmla="*/ 22 h 62"/>
                <a:gd name="T4" fmla="*/ 60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3 w 64"/>
                <a:gd name="T25" fmla="*/ 22 h 62"/>
                <a:gd name="T26" fmla="*/ 23 w 64"/>
                <a:gd name="T27" fmla="*/ 22 h 62"/>
                <a:gd name="T28" fmla="*/ 29 w 64"/>
                <a:gd name="T29" fmla="*/ 3 h 62"/>
                <a:gd name="T30" fmla="*/ 34 w 64"/>
                <a:gd name="T31" fmla="*/ 3 h 62"/>
                <a:gd name="T32" fmla="*/ 34 w 64"/>
                <a:gd name="T33" fmla="*/ 3 h 62"/>
                <a:gd name="T34" fmla="*/ 34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4" y="3"/>
                  </a:moveTo>
                  <a:cubicBezTo>
                    <a:pt x="41" y="22"/>
                    <a:pt x="41" y="22"/>
                    <a:pt x="41" y="22"/>
                  </a:cubicBezTo>
                  <a:cubicBezTo>
                    <a:pt x="60" y="22"/>
                    <a:pt x="60" y="22"/>
                    <a:pt x="60"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3" y="22"/>
                  </a:cubicBezTo>
                  <a:cubicBezTo>
                    <a:pt x="23" y="22"/>
                    <a:pt x="23" y="22"/>
                    <a:pt x="23" y="22"/>
                  </a:cubicBezTo>
                  <a:cubicBezTo>
                    <a:pt x="29" y="3"/>
                    <a:pt x="29" y="3"/>
                    <a:pt x="29" y="3"/>
                  </a:cubicBezTo>
                  <a:cubicBezTo>
                    <a:pt x="30" y="0"/>
                    <a:pt x="34" y="0"/>
                    <a:pt x="34" y="3"/>
                  </a:cubicBezTo>
                  <a:close/>
                  <a:moveTo>
                    <a:pt x="34" y="3"/>
                  </a:moveTo>
                  <a:cubicBezTo>
                    <a:pt x="34" y="3"/>
                    <a:pt x="34" y="3"/>
                    <a:pt x="34"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8" name="Freeform 225">
              <a:extLst>
                <a:ext uri="{FF2B5EF4-FFF2-40B4-BE49-F238E27FC236}">
                  <a16:creationId xmlns:a16="http://schemas.microsoft.com/office/drawing/2014/main" id="{00E5D619-591B-4FB4-83B6-E4093B054926}"/>
                </a:ext>
              </a:extLst>
            </p:cNvPr>
            <p:cNvSpPr>
              <a:spLocks noEditPoints="1"/>
            </p:cNvSpPr>
            <p:nvPr/>
          </p:nvSpPr>
          <p:spPr bwMode="auto">
            <a:xfrm>
              <a:off x="3707" y="2195"/>
              <a:ext cx="5" cy="4"/>
            </a:xfrm>
            <a:custGeom>
              <a:avLst/>
              <a:gdLst>
                <a:gd name="T0" fmla="*/ 34 w 64"/>
                <a:gd name="T1" fmla="*/ 2 h 61"/>
                <a:gd name="T2" fmla="*/ 41 w 64"/>
                <a:gd name="T3" fmla="*/ 21 h 61"/>
                <a:gd name="T4" fmla="*/ 60 w 64"/>
                <a:gd name="T5" fmla="*/ 21 h 61"/>
                <a:gd name="T6" fmla="*/ 62 w 64"/>
                <a:gd name="T7" fmla="*/ 26 h 61"/>
                <a:gd name="T8" fmla="*/ 46 w 64"/>
                <a:gd name="T9" fmla="*/ 37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7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7"/>
                    <a:pt x="46" y="37"/>
                    <a:pt x="46" y="37"/>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69" name="Freeform 226">
              <a:extLst>
                <a:ext uri="{FF2B5EF4-FFF2-40B4-BE49-F238E27FC236}">
                  <a16:creationId xmlns:a16="http://schemas.microsoft.com/office/drawing/2014/main" id="{F0ACBF77-BAF2-4E03-BA96-95F257D6DC67}"/>
                </a:ext>
              </a:extLst>
            </p:cNvPr>
            <p:cNvSpPr>
              <a:spLocks noEditPoints="1"/>
            </p:cNvSpPr>
            <p:nvPr/>
          </p:nvSpPr>
          <p:spPr bwMode="auto">
            <a:xfrm>
              <a:off x="3707" y="2202"/>
              <a:ext cx="5" cy="4"/>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0" name="Freeform 227">
              <a:extLst>
                <a:ext uri="{FF2B5EF4-FFF2-40B4-BE49-F238E27FC236}">
                  <a16:creationId xmlns:a16="http://schemas.microsoft.com/office/drawing/2014/main" id="{40D75680-8476-4674-9A65-273CEB53256F}"/>
                </a:ext>
              </a:extLst>
            </p:cNvPr>
            <p:cNvSpPr>
              <a:spLocks noEditPoints="1"/>
            </p:cNvSpPr>
            <p:nvPr/>
          </p:nvSpPr>
          <p:spPr bwMode="auto">
            <a:xfrm>
              <a:off x="3707" y="2208"/>
              <a:ext cx="5" cy="5"/>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7 h 61"/>
                <a:gd name="T12" fmla="*/ 48 w 64"/>
                <a:gd name="T13" fmla="*/ 59 h 61"/>
                <a:gd name="T14" fmla="*/ 32 w 64"/>
                <a:gd name="T15" fmla="*/ 48 h 61"/>
                <a:gd name="T16" fmla="*/ 16 w 64"/>
                <a:gd name="T17" fmla="*/ 59 h 61"/>
                <a:gd name="T18" fmla="*/ 12 w 64"/>
                <a:gd name="T19" fmla="*/ 57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7"/>
                    <a:pt x="52" y="57"/>
                    <a:pt x="52" y="57"/>
                  </a:cubicBezTo>
                  <a:cubicBezTo>
                    <a:pt x="53" y="59"/>
                    <a:pt x="50"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1" name="Freeform 228">
              <a:extLst>
                <a:ext uri="{FF2B5EF4-FFF2-40B4-BE49-F238E27FC236}">
                  <a16:creationId xmlns:a16="http://schemas.microsoft.com/office/drawing/2014/main" id="{A43F40E2-FAEF-4304-849A-91203CB61B7C}"/>
                </a:ext>
              </a:extLst>
            </p:cNvPr>
            <p:cNvSpPr>
              <a:spLocks noEditPoints="1"/>
            </p:cNvSpPr>
            <p:nvPr/>
          </p:nvSpPr>
          <p:spPr bwMode="auto">
            <a:xfrm>
              <a:off x="3713" y="2184"/>
              <a:ext cx="4" cy="5"/>
            </a:xfrm>
            <a:custGeom>
              <a:avLst/>
              <a:gdLst>
                <a:gd name="T0" fmla="*/ 35 w 64"/>
                <a:gd name="T1" fmla="*/ 3 h 62"/>
                <a:gd name="T2" fmla="*/ 41 w 64"/>
                <a:gd name="T3" fmla="*/ 22 h 62"/>
                <a:gd name="T4" fmla="*/ 61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4 w 64"/>
                <a:gd name="T25" fmla="*/ 22 h 62"/>
                <a:gd name="T26" fmla="*/ 23 w 64"/>
                <a:gd name="T27" fmla="*/ 22 h 62"/>
                <a:gd name="T28" fmla="*/ 30 w 64"/>
                <a:gd name="T29" fmla="*/ 3 h 62"/>
                <a:gd name="T30" fmla="*/ 35 w 64"/>
                <a:gd name="T31" fmla="*/ 3 h 62"/>
                <a:gd name="T32" fmla="*/ 35 w 64"/>
                <a:gd name="T33" fmla="*/ 3 h 62"/>
                <a:gd name="T34" fmla="*/ 35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5" y="3"/>
                  </a:moveTo>
                  <a:cubicBezTo>
                    <a:pt x="41" y="22"/>
                    <a:pt x="41" y="22"/>
                    <a:pt x="41" y="22"/>
                  </a:cubicBezTo>
                  <a:cubicBezTo>
                    <a:pt x="61" y="22"/>
                    <a:pt x="61" y="22"/>
                    <a:pt x="61"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4" y="22"/>
                  </a:cubicBezTo>
                  <a:cubicBezTo>
                    <a:pt x="23" y="22"/>
                    <a:pt x="23" y="22"/>
                    <a:pt x="23" y="22"/>
                  </a:cubicBezTo>
                  <a:cubicBezTo>
                    <a:pt x="30" y="3"/>
                    <a:pt x="30" y="3"/>
                    <a:pt x="30" y="3"/>
                  </a:cubicBezTo>
                  <a:cubicBezTo>
                    <a:pt x="30"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2" name="Freeform 229">
              <a:extLst>
                <a:ext uri="{FF2B5EF4-FFF2-40B4-BE49-F238E27FC236}">
                  <a16:creationId xmlns:a16="http://schemas.microsoft.com/office/drawing/2014/main" id="{A3E4242D-0A5C-402D-B2FD-8D5E53590EA8}"/>
                </a:ext>
              </a:extLst>
            </p:cNvPr>
            <p:cNvSpPr>
              <a:spLocks noEditPoints="1"/>
            </p:cNvSpPr>
            <p:nvPr/>
          </p:nvSpPr>
          <p:spPr bwMode="auto">
            <a:xfrm>
              <a:off x="3713" y="2191"/>
              <a:ext cx="4" cy="5"/>
            </a:xfrm>
            <a:custGeom>
              <a:avLst/>
              <a:gdLst>
                <a:gd name="T0" fmla="*/ 35 w 64"/>
                <a:gd name="T1" fmla="*/ 3 h 62"/>
                <a:gd name="T2" fmla="*/ 41 w 64"/>
                <a:gd name="T3" fmla="*/ 22 h 62"/>
                <a:gd name="T4" fmla="*/ 61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4 w 64"/>
                <a:gd name="T25" fmla="*/ 22 h 62"/>
                <a:gd name="T26" fmla="*/ 23 w 64"/>
                <a:gd name="T27" fmla="*/ 22 h 62"/>
                <a:gd name="T28" fmla="*/ 30 w 64"/>
                <a:gd name="T29" fmla="*/ 3 h 62"/>
                <a:gd name="T30" fmla="*/ 35 w 64"/>
                <a:gd name="T31" fmla="*/ 3 h 62"/>
                <a:gd name="T32" fmla="*/ 35 w 64"/>
                <a:gd name="T33" fmla="*/ 3 h 62"/>
                <a:gd name="T34" fmla="*/ 35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5" y="3"/>
                  </a:moveTo>
                  <a:cubicBezTo>
                    <a:pt x="41" y="22"/>
                    <a:pt x="41" y="22"/>
                    <a:pt x="41" y="22"/>
                  </a:cubicBezTo>
                  <a:cubicBezTo>
                    <a:pt x="61" y="22"/>
                    <a:pt x="61" y="22"/>
                    <a:pt x="61"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4" y="22"/>
                  </a:cubicBezTo>
                  <a:cubicBezTo>
                    <a:pt x="23" y="22"/>
                    <a:pt x="23" y="22"/>
                    <a:pt x="23" y="22"/>
                  </a:cubicBezTo>
                  <a:cubicBezTo>
                    <a:pt x="30" y="3"/>
                    <a:pt x="30" y="3"/>
                    <a:pt x="30" y="3"/>
                  </a:cubicBezTo>
                  <a:cubicBezTo>
                    <a:pt x="30"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3" name="Freeform 230">
              <a:extLst>
                <a:ext uri="{FF2B5EF4-FFF2-40B4-BE49-F238E27FC236}">
                  <a16:creationId xmlns:a16="http://schemas.microsoft.com/office/drawing/2014/main" id="{204BFE01-371F-4E79-A114-14242D25E3F8}"/>
                </a:ext>
              </a:extLst>
            </p:cNvPr>
            <p:cNvSpPr>
              <a:spLocks noEditPoints="1"/>
            </p:cNvSpPr>
            <p:nvPr/>
          </p:nvSpPr>
          <p:spPr bwMode="auto">
            <a:xfrm>
              <a:off x="3713" y="2198"/>
              <a:ext cx="4" cy="4"/>
            </a:xfrm>
            <a:custGeom>
              <a:avLst/>
              <a:gdLst>
                <a:gd name="T0" fmla="*/ 35 w 64"/>
                <a:gd name="T1" fmla="*/ 2 h 61"/>
                <a:gd name="T2" fmla="*/ 41 w 64"/>
                <a:gd name="T3" fmla="*/ 21 h 61"/>
                <a:gd name="T4" fmla="*/ 61 w 64"/>
                <a:gd name="T5" fmla="*/ 21 h 61"/>
                <a:gd name="T6" fmla="*/ 62 w 64"/>
                <a:gd name="T7" fmla="*/ 26 h 61"/>
                <a:gd name="T8" fmla="*/ 46 w 64"/>
                <a:gd name="T9" fmla="*/ 37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7 h 61"/>
                <a:gd name="T22" fmla="*/ 2 w 64"/>
                <a:gd name="T23" fmla="*/ 26 h 61"/>
                <a:gd name="T24" fmla="*/ 4 w 64"/>
                <a:gd name="T25" fmla="*/ 21 h 61"/>
                <a:gd name="T26" fmla="*/ 23 w 64"/>
                <a:gd name="T27" fmla="*/ 21 h 61"/>
                <a:gd name="T28" fmla="*/ 30 w 64"/>
                <a:gd name="T29" fmla="*/ 2 h 61"/>
                <a:gd name="T30" fmla="*/ 35 w 64"/>
                <a:gd name="T31" fmla="*/ 2 h 61"/>
                <a:gd name="T32" fmla="*/ 35 w 64"/>
                <a:gd name="T33" fmla="*/ 2 h 61"/>
                <a:gd name="T34" fmla="*/ 35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5" y="2"/>
                  </a:moveTo>
                  <a:cubicBezTo>
                    <a:pt x="41" y="21"/>
                    <a:pt x="41" y="21"/>
                    <a:pt x="41" y="21"/>
                  </a:cubicBezTo>
                  <a:cubicBezTo>
                    <a:pt x="61" y="21"/>
                    <a:pt x="61" y="21"/>
                    <a:pt x="61" y="21"/>
                  </a:cubicBezTo>
                  <a:cubicBezTo>
                    <a:pt x="63" y="21"/>
                    <a:pt x="64" y="24"/>
                    <a:pt x="62" y="26"/>
                  </a:cubicBezTo>
                  <a:cubicBezTo>
                    <a:pt x="46" y="37"/>
                    <a:pt x="46" y="37"/>
                    <a:pt x="46" y="37"/>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4" y="21"/>
                  </a:cubicBezTo>
                  <a:cubicBezTo>
                    <a:pt x="23" y="21"/>
                    <a:pt x="23" y="21"/>
                    <a:pt x="23" y="21"/>
                  </a:cubicBezTo>
                  <a:cubicBezTo>
                    <a:pt x="30" y="2"/>
                    <a:pt x="30" y="2"/>
                    <a:pt x="30" y="2"/>
                  </a:cubicBezTo>
                  <a:cubicBezTo>
                    <a:pt x="30"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4" name="Freeform 231">
              <a:extLst>
                <a:ext uri="{FF2B5EF4-FFF2-40B4-BE49-F238E27FC236}">
                  <a16:creationId xmlns:a16="http://schemas.microsoft.com/office/drawing/2014/main" id="{E09D6215-6167-4951-914D-A0192A7BA3E6}"/>
                </a:ext>
              </a:extLst>
            </p:cNvPr>
            <p:cNvSpPr>
              <a:spLocks noEditPoints="1"/>
            </p:cNvSpPr>
            <p:nvPr/>
          </p:nvSpPr>
          <p:spPr bwMode="auto">
            <a:xfrm>
              <a:off x="3713" y="2205"/>
              <a:ext cx="4" cy="4"/>
            </a:xfrm>
            <a:custGeom>
              <a:avLst/>
              <a:gdLst>
                <a:gd name="T0" fmla="*/ 35 w 64"/>
                <a:gd name="T1" fmla="*/ 2 h 61"/>
                <a:gd name="T2" fmla="*/ 41 w 64"/>
                <a:gd name="T3" fmla="*/ 21 h 61"/>
                <a:gd name="T4" fmla="*/ 61 w 64"/>
                <a:gd name="T5" fmla="*/ 21 h 61"/>
                <a:gd name="T6" fmla="*/ 62 w 64"/>
                <a:gd name="T7" fmla="*/ 26 h 61"/>
                <a:gd name="T8" fmla="*/ 46 w 64"/>
                <a:gd name="T9" fmla="*/ 38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8 h 61"/>
                <a:gd name="T22" fmla="*/ 2 w 64"/>
                <a:gd name="T23" fmla="*/ 26 h 61"/>
                <a:gd name="T24" fmla="*/ 4 w 64"/>
                <a:gd name="T25" fmla="*/ 21 h 61"/>
                <a:gd name="T26" fmla="*/ 23 w 64"/>
                <a:gd name="T27" fmla="*/ 21 h 61"/>
                <a:gd name="T28" fmla="*/ 30 w 64"/>
                <a:gd name="T29" fmla="*/ 2 h 61"/>
                <a:gd name="T30" fmla="*/ 35 w 64"/>
                <a:gd name="T31" fmla="*/ 2 h 61"/>
                <a:gd name="T32" fmla="*/ 35 w 64"/>
                <a:gd name="T33" fmla="*/ 2 h 61"/>
                <a:gd name="T34" fmla="*/ 35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5" y="2"/>
                  </a:moveTo>
                  <a:cubicBezTo>
                    <a:pt x="41" y="21"/>
                    <a:pt x="41" y="21"/>
                    <a:pt x="41" y="21"/>
                  </a:cubicBezTo>
                  <a:cubicBezTo>
                    <a:pt x="61" y="21"/>
                    <a:pt x="61" y="21"/>
                    <a:pt x="61" y="21"/>
                  </a:cubicBezTo>
                  <a:cubicBezTo>
                    <a:pt x="63" y="21"/>
                    <a:pt x="64" y="24"/>
                    <a:pt x="62" y="26"/>
                  </a:cubicBezTo>
                  <a:cubicBezTo>
                    <a:pt x="46" y="38"/>
                    <a:pt x="46" y="38"/>
                    <a:pt x="46" y="38"/>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4" y="21"/>
                  </a:cubicBezTo>
                  <a:cubicBezTo>
                    <a:pt x="23" y="21"/>
                    <a:pt x="23" y="21"/>
                    <a:pt x="23" y="21"/>
                  </a:cubicBezTo>
                  <a:cubicBezTo>
                    <a:pt x="30" y="2"/>
                    <a:pt x="30" y="2"/>
                    <a:pt x="30" y="2"/>
                  </a:cubicBezTo>
                  <a:cubicBezTo>
                    <a:pt x="30"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5" name="Freeform 232">
              <a:extLst>
                <a:ext uri="{FF2B5EF4-FFF2-40B4-BE49-F238E27FC236}">
                  <a16:creationId xmlns:a16="http://schemas.microsoft.com/office/drawing/2014/main" id="{631588F4-356F-409B-9336-6AA147F77F9A}"/>
                </a:ext>
              </a:extLst>
            </p:cNvPr>
            <p:cNvSpPr>
              <a:spLocks noEditPoints="1"/>
            </p:cNvSpPr>
            <p:nvPr/>
          </p:nvSpPr>
          <p:spPr bwMode="auto">
            <a:xfrm>
              <a:off x="3713" y="2212"/>
              <a:ext cx="4" cy="4"/>
            </a:xfrm>
            <a:custGeom>
              <a:avLst/>
              <a:gdLst>
                <a:gd name="T0" fmla="*/ 35 w 64"/>
                <a:gd name="T1" fmla="*/ 2 h 61"/>
                <a:gd name="T2" fmla="*/ 41 w 64"/>
                <a:gd name="T3" fmla="*/ 21 h 61"/>
                <a:gd name="T4" fmla="*/ 61 w 64"/>
                <a:gd name="T5" fmla="*/ 21 h 61"/>
                <a:gd name="T6" fmla="*/ 62 w 64"/>
                <a:gd name="T7" fmla="*/ 26 h 61"/>
                <a:gd name="T8" fmla="*/ 46 w 64"/>
                <a:gd name="T9" fmla="*/ 38 h 61"/>
                <a:gd name="T10" fmla="*/ 52 w 64"/>
                <a:gd name="T11" fmla="*/ 57 h 61"/>
                <a:gd name="T12" fmla="*/ 48 w 64"/>
                <a:gd name="T13" fmla="*/ 59 h 61"/>
                <a:gd name="T14" fmla="*/ 32 w 64"/>
                <a:gd name="T15" fmla="*/ 48 h 61"/>
                <a:gd name="T16" fmla="*/ 16 w 64"/>
                <a:gd name="T17" fmla="*/ 59 h 61"/>
                <a:gd name="T18" fmla="*/ 12 w 64"/>
                <a:gd name="T19" fmla="*/ 57 h 61"/>
                <a:gd name="T20" fmla="*/ 18 w 64"/>
                <a:gd name="T21" fmla="*/ 38 h 61"/>
                <a:gd name="T22" fmla="*/ 2 w 64"/>
                <a:gd name="T23" fmla="*/ 26 h 61"/>
                <a:gd name="T24" fmla="*/ 4 w 64"/>
                <a:gd name="T25" fmla="*/ 21 h 61"/>
                <a:gd name="T26" fmla="*/ 23 w 64"/>
                <a:gd name="T27" fmla="*/ 21 h 61"/>
                <a:gd name="T28" fmla="*/ 30 w 64"/>
                <a:gd name="T29" fmla="*/ 2 h 61"/>
                <a:gd name="T30" fmla="*/ 35 w 64"/>
                <a:gd name="T31" fmla="*/ 2 h 61"/>
                <a:gd name="T32" fmla="*/ 35 w 64"/>
                <a:gd name="T33" fmla="*/ 2 h 61"/>
                <a:gd name="T34" fmla="*/ 35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5" y="2"/>
                  </a:moveTo>
                  <a:cubicBezTo>
                    <a:pt x="41" y="21"/>
                    <a:pt x="41" y="21"/>
                    <a:pt x="41" y="21"/>
                  </a:cubicBezTo>
                  <a:cubicBezTo>
                    <a:pt x="61" y="21"/>
                    <a:pt x="61" y="21"/>
                    <a:pt x="61" y="21"/>
                  </a:cubicBezTo>
                  <a:cubicBezTo>
                    <a:pt x="63" y="21"/>
                    <a:pt x="64" y="24"/>
                    <a:pt x="62" y="26"/>
                  </a:cubicBezTo>
                  <a:cubicBezTo>
                    <a:pt x="46" y="38"/>
                    <a:pt x="46" y="38"/>
                    <a:pt x="46" y="38"/>
                  </a:cubicBezTo>
                  <a:cubicBezTo>
                    <a:pt x="52" y="57"/>
                    <a:pt x="52" y="57"/>
                    <a:pt x="52" y="57"/>
                  </a:cubicBezTo>
                  <a:cubicBezTo>
                    <a:pt x="53" y="59"/>
                    <a:pt x="50"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4" y="21"/>
                  </a:cubicBezTo>
                  <a:cubicBezTo>
                    <a:pt x="23" y="21"/>
                    <a:pt x="23" y="21"/>
                    <a:pt x="23" y="21"/>
                  </a:cubicBezTo>
                  <a:cubicBezTo>
                    <a:pt x="30" y="2"/>
                    <a:pt x="30" y="2"/>
                    <a:pt x="30" y="2"/>
                  </a:cubicBezTo>
                  <a:cubicBezTo>
                    <a:pt x="30"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6" name="Freeform 233">
              <a:extLst>
                <a:ext uri="{FF2B5EF4-FFF2-40B4-BE49-F238E27FC236}">
                  <a16:creationId xmlns:a16="http://schemas.microsoft.com/office/drawing/2014/main" id="{62A7F103-AFA5-44D4-ADAB-540077AFC653}"/>
                </a:ext>
              </a:extLst>
            </p:cNvPr>
            <p:cNvSpPr>
              <a:spLocks noEditPoints="1"/>
            </p:cNvSpPr>
            <p:nvPr/>
          </p:nvSpPr>
          <p:spPr bwMode="auto">
            <a:xfrm>
              <a:off x="3718" y="2188"/>
              <a:ext cx="4" cy="4"/>
            </a:xfrm>
            <a:custGeom>
              <a:avLst/>
              <a:gdLst>
                <a:gd name="T0" fmla="*/ 35 w 64"/>
                <a:gd name="T1" fmla="*/ 3 h 62"/>
                <a:gd name="T2" fmla="*/ 41 w 64"/>
                <a:gd name="T3" fmla="*/ 22 h 62"/>
                <a:gd name="T4" fmla="*/ 61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4 w 64"/>
                <a:gd name="T25" fmla="*/ 22 h 62"/>
                <a:gd name="T26" fmla="*/ 23 w 64"/>
                <a:gd name="T27" fmla="*/ 22 h 62"/>
                <a:gd name="T28" fmla="*/ 30 w 64"/>
                <a:gd name="T29" fmla="*/ 3 h 62"/>
                <a:gd name="T30" fmla="*/ 35 w 64"/>
                <a:gd name="T31" fmla="*/ 3 h 62"/>
                <a:gd name="T32" fmla="*/ 35 w 64"/>
                <a:gd name="T33" fmla="*/ 3 h 62"/>
                <a:gd name="T34" fmla="*/ 35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5" y="3"/>
                  </a:moveTo>
                  <a:cubicBezTo>
                    <a:pt x="41" y="22"/>
                    <a:pt x="41" y="22"/>
                    <a:pt x="41" y="22"/>
                  </a:cubicBezTo>
                  <a:cubicBezTo>
                    <a:pt x="61" y="22"/>
                    <a:pt x="61" y="22"/>
                    <a:pt x="61"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4" y="22"/>
                  </a:cubicBezTo>
                  <a:cubicBezTo>
                    <a:pt x="23" y="22"/>
                    <a:pt x="23" y="22"/>
                    <a:pt x="23" y="22"/>
                  </a:cubicBezTo>
                  <a:cubicBezTo>
                    <a:pt x="30" y="3"/>
                    <a:pt x="30" y="3"/>
                    <a:pt x="30" y="3"/>
                  </a:cubicBezTo>
                  <a:cubicBezTo>
                    <a:pt x="31"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7" name="Freeform 234">
              <a:extLst>
                <a:ext uri="{FF2B5EF4-FFF2-40B4-BE49-F238E27FC236}">
                  <a16:creationId xmlns:a16="http://schemas.microsoft.com/office/drawing/2014/main" id="{5431C060-ACC8-4FBD-BBCF-C3B04E1B2D57}"/>
                </a:ext>
              </a:extLst>
            </p:cNvPr>
            <p:cNvSpPr>
              <a:spLocks noEditPoints="1"/>
            </p:cNvSpPr>
            <p:nvPr/>
          </p:nvSpPr>
          <p:spPr bwMode="auto">
            <a:xfrm>
              <a:off x="3718" y="2195"/>
              <a:ext cx="4" cy="4"/>
            </a:xfrm>
            <a:custGeom>
              <a:avLst/>
              <a:gdLst>
                <a:gd name="T0" fmla="*/ 35 w 64"/>
                <a:gd name="T1" fmla="*/ 2 h 61"/>
                <a:gd name="T2" fmla="*/ 41 w 64"/>
                <a:gd name="T3" fmla="*/ 21 h 61"/>
                <a:gd name="T4" fmla="*/ 61 w 64"/>
                <a:gd name="T5" fmla="*/ 21 h 61"/>
                <a:gd name="T6" fmla="*/ 62 w 64"/>
                <a:gd name="T7" fmla="*/ 26 h 61"/>
                <a:gd name="T8" fmla="*/ 46 w 64"/>
                <a:gd name="T9" fmla="*/ 37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7 h 61"/>
                <a:gd name="T22" fmla="*/ 2 w 64"/>
                <a:gd name="T23" fmla="*/ 26 h 61"/>
                <a:gd name="T24" fmla="*/ 4 w 64"/>
                <a:gd name="T25" fmla="*/ 21 h 61"/>
                <a:gd name="T26" fmla="*/ 23 w 64"/>
                <a:gd name="T27" fmla="*/ 21 h 61"/>
                <a:gd name="T28" fmla="*/ 30 w 64"/>
                <a:gd name="T29" fmla="*/ 2 h 61"/>
                <a:gd name="T30" fmla="*/ 35 w 64"/>
                <a:gd name="T31" fmla="*/ 2 h 61"/>
                <a:gd name="T32" fmla="*/ 35 w 64"/>
                <a:gd name="T33" fmla="*/ 2 h 61"/>
                <a:gd name="T34" fmla="*/ 35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5" y="2"/>
                  </a:moveTo>
                  <a:cubicBezTo>
                    <a:pt x="41" y="21"/>
                    <a:pt x="41" y="21"/>
                    <a:pt x="41" y="21"/>
                  </a:cubicBezTo>
                  <a:cubicBezTo>
                    <a:pt x="61" y="21"/>
                    <a:pt x="61" y="21"/>
                    <a:pt x="61" y="21"/>
                  </a:cubicBezTo>
                  <a:cubicBezTo>
                    <a:pt x="63" y="21"/>
                    <a:pt x="64" y="24"/>
                    <a:pt x="62" y="26"/>
                  </a:cubicBezTo>
                  <a:cubicBezTo>
                    <a:pt x="46" y="37"/>
                    <a:pt x="46" y="37"/>
                    <a:pt x="46" y="37"/>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4" y="21"/>
                  </a:cubicBezTo>
                  <a:cubicBezTo>
                    <a:pt x="23" y="21"/>
                    <a:pt x="23" y="21"/>
                    <a:pt x="23"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8" name="Freeform 235">
              <a:extLst>
                <a:ext uri="{FF2B5EF4-FFF2-40B4-BE49-F238E27FC236}">
                  <a16:creationId xmlns:a16="http://schemas.microsoft.com/office/drawing/2014/main" id="{5E74A28F-E695-4224-BD36-898EDF1DA89A}"/>
                </a:ext>
              </a:extLst>
            </p:cNvPr>
            <p:cNvSpPr>
              <a:spLocks noEditPoints="1"/>
            </p:cNvSpPr>
            <p:nvPr/>
          </p:nvSpPr>
          <p:spPr bwMode="auto">
            <a:xfrm>
              <a:off x="3718" y="2202"/>
              <a:ext cx="4" cy="4"/>
            </a:xfrm>
            <a:custGeom>
              <a:avLst/>
              <a:gdLst>
                <a:gd name="T0" fmla="*/ 35 w 64"/>
                <a:gd name="T1" fmla="*/ 2 h 61"/>
                <a:gd name="T2" fmla="*/ 41 w 64"/>
                <a:gd name="T3" fmla="*/ 21 h 61"/>
                <a:gd name="T4" fmla="*/ 61 w 64"/>
                <a:gd name="T5" fmla="*/ 21 h 61"/>
                <a:gd name="T6" fmla="*/ 62 w 64"/>
                <a:gd name="T7" fmla="*/ 26 h 61"/>
                <a:gd name="T8" fmla="*/ 46 w 64"/>
                <a:gd name="T9" fmla="*/ 38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8 h 61"/>
                <a:gd name="T22" fmla="*/ 2 w 64"/>
                <a:gd name="T23" fmla="*/ 26 h 61"/>
                <a:gd name="T24" fmla="*/ 4 w 64"/>
                <a:gd name="T25" fmla="*/ 21 h 61"/>
                <a:gd name="T26" fmla="*/ 23 w 64"/>
                <a:gd name="T27" fmla="*/ 21 h 61"/>
                <a:gd name="T28" fmla="*/ 30 w 64"/>
                <a:gd name="T29" fmla="*/ 2 h 61"/>
                <a:gd name="T30" fmla="*/ 35 w 64"/>
                <a:gd name="T31" fmla="*/ 2 h 61"/>
                <a:gd name="T32" fmla="*/ 35 w 64"/>
                <a:gd name="T33" fmla="*/ 2 h 61"/>
                <a:gd name="T34" fmla="*/ 35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5" y="2"/>
                  </a:moveTo>
                  <a:cubicBezTo>
                    <a:pt x="41" y="21"/>
                    <a:pt x="41" y="21"/>
                    <a:pt x="41" y="21"/>
                  </a:cubicBezTo>
                  <a:cubicBezTo>
                    <a:pt x="61" y="21"/>
                    <a:pt x="61" y="21"/>
                    <a:pt x="61" y="21"/>
                  </a:cubicBezTo>
                  <a:cubicBezTo>
                    <a:pt x="63" y="21"/>
                    <a:pt x="64" y="24"/>
                    <a:pt x="62" y="26"/>
                  </a:cubicBezTo>
                  <a:cubicBezTo>
                    <a:pt x="46" y="38"/>
                    <a:pt x="46" y="38"/>
                    <a:pt x="46" y="38"/>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4" y="21"/>
                  </a:cubicBezTo>
                  <a:cubicBezTo>
                    <a:pt x="23" y="21"/>
                    <a:pt x="23" y="21"/>
                    <a:pt x="23"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79" name="Freeform 236">
              <a:extLst>
                <a:ext uri="{FF2B5EF4-FFF2-40B4-BE49-F238E27FC236}">
                  <a16:creationId xmlns:a16="http://schemas.microsoft.com/office/drawing/2014/main" id="{610999FE-B34B-4281-89AA-554F9123BB3F}"/>
                </a:ext>
              </a:extLst>
            </p:cNvPr>
            <p:cNvSpPr>
              <a:spLocks noEditPoints="1"/>
            </p:cNvSpPr>
            <p:nvPr/>
          </p:nvSpPr>
          <p:spPr bwMode="auto">
            <a:xfrm>
              <a:off x="3718" y="2208"/>
              <a:ext cx="4" cy="5"/>
            </a:xfrm>
            <a:custGeom>
              <a:avLst/>
              <a:gdLst>
                <a:gd name="T0" fmla="*/ 35 w 64"/>
                <a:gd name="T1" fmla="*/ 2 h 61"/>
                <a:gd name="T2" fmla="*/ 41 w 64"/>
                <a:gd name="T3" fmla="*/ 21 h 61"/>
                <a:gd name="T4" fmla="*/ 61 w 64"/>
                <a:gd name="T5" fmla="*/ 21 h 61"/>
                <a:gd name="T6" fmla="*/ 62 w 64"/>
                <a:gd name="T7" fmla="*/ 26 h 61"/>
                <a:gd name="T8" fmla="*/ 46 w 64"/>
                <a:gd name="T9" fmla="*/ 38 h 61"/>
                <a:gd name="T10" fmla="*/ 52 w 64"/>
                <a:gd name="T11" fmla="*/ 57 h 61"/>
                <a:gd name="T12" fmla="*/ 48 w 64"/>
                <a:gd name="T13" fmla="*/ 59 h 61"/>
                <a:gd name="T14" fmla="*/ 32 w 64"/>
                <a:gd name="T15" fmla="*/ 48 h 61"/>
                <a:gd name="T16" fmla="*/ 16 w 64"/>
                <a:gd name="T17" fmla="*/ 59 h 61"/>
                <a:gd name="T18" fmla="*/ 12 w 64"/>
                <a:gd name="T19" fmla="*/ 57 h 61"/>
                <a:gd name="T20" fmla="*/ 18 w 64"/>
                <a:gd name="T21" fmla="*/ 38 h 61"/>
                <a:gd name="T22" fmla="*/ 2 w 64"/>
                <a:gd name="T23" fmla="*/ 26 h 61"/>
                <a:gd name="T24" fmla="*/ 4 w 64"/>
                <a:gd name="T25" fmla="*/ 21 h 61"/>
                <a:gd name="T26" fmla="*/ 23 w 64"/>
                <a:gd name="T27" fmla="*/ 21 h 61"/>
                <a:gd name="T28" fmla="*/ 30 w 64"/>
                <a:gd name="T29" fmla="*/ 2 h 61"/>
                <a:gd name="T30" fmla="*/ 35 w 64"/>
                <a:gd name="T31" fmla="*/ 2 h 61"/>
                <a:gd name="T32" fmla="*/ 35 w 64"/>
                <a:gd name="T33" fmla="*/ 2 h 61"/>
                <a:gd name="T34" fmla="*/ 35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5" y="2"/>
                  </a:moveTo>
                  <a:cubicBezTo>
                    <a:pt x="41" y="21"/>
                    <a:pt x="41" y="21"/>
                    <a:pt x="41" y="21"/>
                  </a:cubicBezTo>
                  <a:cubicBezTo>
                    <a:pt x="61" y="21"/>
                    <a:pt x="61" y="21"/>
                    <a:pt x="61" y="21"/>
                  </a:cubicBezTo>
                  <a:cubicBezTo>
                    <a:pt x="63" y="21"/>
                    <a:pt x="64" y="24"/>
                    <a:pt x="62" y="26"/>
                  </a:cubicBezTo>
                  <a:cubicBezTo>
                    <a:pt x="46" y="38"/>
                    <a:pt x="46" y="38"/>
                    <a:pt x="46" y="38"/>
                  </a:cubicBezTo>
                  <a:cubicBezTo>
                    <a:pt x="52" y="57"/>
                    <a:pt x="52" y="57"/>
                    <a:pt x="52" y="57"/>
                  </a:cubicBezTo>
                  <a:cubicBezTo>
                    <a:pt x="53" y="59"/>
                    <a:pt x="50"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4" y="21"/>
                  </a:cubicBezTo>
                  <a:cubicBezTo>
                    <a:pt x="23" y="21"/>
                    <a:pt x="23" y="21"/>
                    <a:pt x="23"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0" name="Freeform 237">
              <a:extLst>
                <a:ext uri="{FF2B5EF4-FFF2-40B4-BE49-F238E27FC236}">
                  <a16:creationId xmlns:a16="http://schemas.microsoft.com/office/drawing/2014/main" id="{D83F1795-0395-4157-8466-59D6108283DB}"/>
                </a:ext>
              </a:extLst>
            </p:cNvPr>
            <p:cNvSpPr>
              <a:spLocks noEditPoints="1"/>
            </p:cNvSpPr>
            <p:nvPr/>
          </p:nvSpPr>
          <p:spPr bwMode="auto">
            <a:xfrm>
              <a:off x="3723" y="2184"/>
              <a:ext cx="5" cy="5"/>
            </a:xfrm>
            <a:custGeom>
              <a:avLst/>
              <a:gdLst>
                <a:gd name="T0" fmla="*/ 35 w 65"/>
                <a:gd name="T1" fmla="*/ 3 h 62"/>
                <a:gd name="T2" fmla="*/ 41 w 65"/>
                <a:gd name="T3" fmla="*/ 22 h 62"/>
                <a:gd name="T4" fmla="*/ 61 w 65"/>
                <a:gd name="T5" fmla="*/ 22 h 62"/>
                <a:gd name="T6" fmla="*/ 62 w 65"/>
                <a:gd name="T7" fmla="*/ 27 h 62"/>
                <a:gd name="T8" fmla="*/ 47 w 65"/>
                <a:gd name="T9" fmla="*/ 38 h 62"/>
                <a:gd name="T10" fmla="*/ 53 w 65"/>
                <a:gd name="T11" fmla="*/ 57 h 62"/>
                <a:gd name="T12" fmla="*/ 48 w 65"/>
                <a:gd name="T13" fmla="*/ 60 h 62"/>
                <a:gd name="T14" fmla="*/ 32 w 65"/>
                <a:gd name="T15" fmla="*/ 49 h 62"/>
                <a:gd name="T16" fmla="*/ 16 w 65"/>
                <a:gd name="T17" fmla="*/ 60 h 62"/>
                <a:gd name="T18" fmla="*/ 12 w 65"/>
                <a:gd name="T19" fmla="*/ 57 h 62"/>
                <a:gd name="T20" fmla="*/ 18 w 65"/>
                <a:gd name="T21" fmla="*/ 38 h 62"/>
                <a:gd name="T22" fmla="*/ 2 w 65"/>
                <a:gd name="T23" fmla="*/ 27 h 62"/>
                <a:gd name="T24" fmla="*/ 4 w 65"/>
                <a:gd name="T25" fmla="*/ 22 h 62"/>
                <a:gd name="T26" fmla="*/ 24 w 65"/>
                <a:gd name="T27" fmla="*/ 22 h 62"/>
                <a:gd name="T28" fmla="*/ 30 w 65"/>
                <a:gd name="T29" fmla="*/ 3 h 62"/>
                <a:gd name="T30" fmla="*/ 35 w 65"/>
                <a:gd name="T31" fmla="*/ 3 h 62"/>
                <a:gd name="T32" fmla="*/ 35 w 65"/>
                <a:gd name="T33" fmla="*/ 3 h 62"/>
                <a:gd name="T34" fmla="*/ 35 w 65"/>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2">
                  <a:moveTo>
                    <a:pt x="35" y="3"/>
                  </a:moveTo>
                  <a:cubicBezTo>
                    <a:pt x="41" y="22"/>
                    <a:pt x="41" y="22"/>
                    <a:pt x="41" y="22"/>
                  </a:cubicBezTo>
                  <a:cubicBezTo>
                    <a:pt x="61" y="22"/>
                    <a:pt x="61" y="22"/>
                    <a:pt x="61" y="22"/>
                  </a:cubicBezTo>
                  <a:cubicBezTo>
                    <a:pt x="63" y="22"/>
                    <a:pt x="65" y="25"/>
                    <a:pt x="62" y="27"/>
                  </a:cubicBezTo>
                  <a:cubicBezTo>
                    <a:pt x="47" y="38"/>
                    <a:pt x="47" y="38"/>
                    <a:pt x="47" y="38"/>
                  </a:cubicBezTo>
                  <a:cubicBezTo>
                    <a:pt x="53" y="57"/>
                    <a:pt x="53" y="57"/>
                    <a:pt x="53" y="57"/>
                  </a:cubicBezTo>
                  <a:cubicBezTo>
                    <a:pt x="53" y="60"/>
                    <a:pt x="51"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4" y="22"/>
                  </a:cubicBezTo>
                  <a:cubicBezTo>
                    <a:pt x="24" y="22"/>
                    <a:pt x="24" y="22"/>
                    <a:pt x="24" y="22"/>
                  </a:cubicBezTo>
                  <a:cubicBezTo>
                    <a:pt x="30" y="3"/>
                    <a:pt x="30" y="3"/>
                    <a:pt x="30" y="3"/>
                  </a:cubicBezTo>
                  <a:cubicBezTo>
                    <a:pt x="31"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1" name="Freeform 238">
              <a:extLst>
                <a:ext uri="{FF2B5EF4-FFF2-40B4-BE49-F238E27FC236}">
                  <a16:creationId xmlns:a16="http://schemas.microsoft.com/office/drawing/2014/main" id="{7F77983D-8CED-4BC4-B9E4-F94158005292}"/>
                </a:ext>
              </a:extLst>
            </p:cNvPr>
            <p:cNvSpPr>
              <a:spLocks noEditPoints="1"/>
            </p:cNvSpPr>
            <p:nvPr/>
          </p:nvSpPr>
          <p:spPr bwMode="auto">
            <a:xfrm>
              <a:off x="3723" y="2191"/>
              <a:ext cx="5" cy="5"/>
            </a:xfrm>
            <a:custGeom>
              <a:avLst/>
              <a:gdLst>
                <a:gd name="T0" fmla="*/ 35 w 65"/>
                <a:gd name="T1" fmla="*/ 3 h 62"/>
                <a:gd name="T2" fmla="*/ 41 w 65"/>
                <a:gd name="T3" fmla="*/ 22 h 62"/>
                <a:gd name="T4" fmla="*/ 61 w 65"/>
                <a:gd name="T5" fmla="*/ 22 h 62"/>
                <a:gd name="T6" fmla="*/ 62 w 65"/>
                <a:gd name="T7" fmla="*/ 27 h 62"/>
                <a:gd name="T8" fmla="*/ 47 w 65"/>
                <a:gd name="T9" fmla="*/ 38 h 62"/>
                <a:gd name="T10" fmla="*/ 53 w 65"/>
                <a:gd name="T11" fmla="*/ 57 h 62"/>
                <a:gd name="T12" fmla="*/ 48 w 65"/>
                <a:gd name="T13" fmla="*/ 60 h 62"/>
                <a:gd name="T14" fmla="*/ 32 w 65"/>
                <a:gd name="T15" fmla="*/ 49 h 62"/>
                <a:gd name="T16" fmla="*/ 16 w 65"/>
                <a:gd name="T17" fmla="*/ 60 h 62"/>
                <a:gd name="T18" fmla="*/ 12 w 65"/>
                <a:gd name="T19" fmla="*/ 57 h 62"/>
                <a:gd name="T20" fmla="*/ 18 w 65"/>
                <a:gd name="T21" fmla="*/ 38 h 62"/>
                <a:gd name="T22" fmla="*/ 2 w 65"/>
                <a:gd name="T23" fmla="*/ 27 h 62"/>
                <a:gd name="T24" fmla="*/ 4 w 65"/>
                <a:gd name="T25" fmla="*/ 22 h 62"/>
                <a:gd name="T26" fmla="*/ 24 w 65"/>
                <a:gd name="T27" fmla="*/ 22 h 62"/>
                <a:gd name="T28" fmla="*/ 30 w 65"/>
                <a:gd name="T29" fmla="*/ 3 h 62"/>
                <a:gd name="T30" fmla="*/ 35 w 65"/>
                <a:gd name="T31" fmla="*/ 3 h 62"/>
                <a:gd name="T32" fmla="*/ 35 w 65"/>
                <a:gd name="T33" fmla="*/ 3 h 62"/>
                <a:gd name="T34" fmla="*/ 35 w 65"/>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2">
                  <a:moveTo>
                    <a:pt x="35" y="3"/>
                  </a:moveTo>
                  <a:cubicBezTo>
                    <a:pt x="41" y="22"/>
                    <a:pt x="41" y="22"/>
                    <a:pt x="41" y="22"/>
                  </a:cubicBezTo>
                  <a:cubicBezTo>
                    <a:pt x="61" y="22"/>
                    <a:pt x="61" y="22"/>
                    <a:pt x="61" y="22"/>
                  </a:cubicBezTo>
                  <a:cubicBezTo>
                    <a:pt x="63" y="22"/>
                    <a:pt x="65" y="25"/>
                    <a:pt x="62" y="27"/>
                  </a:cubicBezTo>
                  <a:cubicBezTo>
                    <a:pt x="47" y="38"/>
                    <a:pt x="47" y="38"/>
                    <a:pt x="47" y="38"/>
                  </a:cubicBezTo>
                  <a:cubicBezTo>
                    <a:pt x="53" y="57"/>
                    <a:pt x="53" y="57"/>
                    <a:pt x="53" y="57"/>
                  </a:cubicBezTo>
                  <a:cubicBezTo>
                    <a:pt x="53" y="60"/>
                    <a:pt x="51"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4" y="22"/>
                  </a:cubicBezTo>
                  <a:cubicBezTo>
                    <a:pt x="24" y="22"/>
                    <a:pt x="24" y="22"/>
                    <a:pt x="24" y="22"/>
                  </a:cubicBezTo>
                  <a:cubicBezTo>
                    <a:pt x="30" y="3"/>
                    <a:pt x="30" y="3"/>
                    <a:pt x="30" y="3"/>
                  </a:cubicBezTo>
                  <a:cubicBezTo>
                    <a:pt x="31"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2" name="Freeform 239">
              <a:extLst>
                <a:ext uri="{FF2B5EF4-FFF2-40B4-BE49-F238E27FC236}">
                  <a16:creationId xmlns:a16="http://schemas.microsoft.com/office/drawing/2014/main" id="{82189CC0-FB73-4DCE-979B-0B59325B55DD}"/>
                </a:ext>
              </a:extLst>
            </p:cNvPr>
            <p:cNvSpPr>
              <a:spLocks noEditPoints="1"/>
            </p:cNvSpPr>
            <p:nvPr/>
          </p:nvSpPr>
          <p:spPr bwMode="auto">
            <a:xfrm>
              <a:off x="3723" y="2198"/>
              <a:ext cx="5" cy="4"/>
            </a:xfrm>
            <a:custGeom>
              <a:avLst/>
              <a:gdLst>
                <a:gd name="T0" fmla="*/ 35 w 65"/>
                <a:gd name="T1" fmla="*/ 2 h 61"/>
                <a:gd name="T2" fmla="*/ 41 w 65"/>
                <a:gd name="T3" fmla="*/ 21 h 61"/>
                <a:gd name="T4" fmla="*/ 61 w 65"/>
                <a:gd name="T5" fmla="*/ 21 h 61"/>
                <a:gd name="T6" fmla="*/ 62 w 65"/>
                <a:gd name="T7" fmla="*/ 26 h 61"/>
                <a:gd name="T8" fmla="*/ 47 w 65"/>
                <a:gd name="T9" fmla="*/ 37 h 61"/>
                <a:gd name="T10" fmla="*/ 53 w 65"/>
                <a:gd name="T11" fmla="*/ 56 h 61"/>
                <a:gd name="T12" fmla="*/ 48 w 65"/>
                <a:gd name="T13" fmla="*/ 59 h 61"/>
                <a:gd name="T14" fmla="*/ 32 w 65"/>
                <a:gd name="T15" fmla="*/ 48 h 61"/>
                <a:gd name="T16" fmla="*/ 16 w 65"/>
                <a:gd name="T17" fmla="*/ 59 h 61"/>
                <a:gd name="T18" fmla="*/ 12 w 65"/>
                <a:gd name="T19" fmla="*/ 56 h 61"/>
                <a:gd name="T20" fmla="*/ 18 w 65"/>
                <a:gd name="T21" fmla="*/ 37 h 61"/>
                <a:gd name="T22" fmla="*/ 2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3" y="21"/>
                    <a:pt x="65" y="24"/>
                    <a:pt x="62" y="26"/>
                  </a:cubicBezTo>
                  <a:cubicBezTo>
                    <a:pt x="47" y="37"/>
                    <a:pt x="47" y="37"/>
                    <a:pt x="47" y="37"/>
                  </a:cubicBezTo>
                  <a:cubicBezTo>
                    <a:pt x="53" y="56"/>
                    <a:pt x="53" y="56"/>
                    <a:pt x="53" y="56"/>
                  </a:cubicBezTo>
                  <a:cubicBezTo>
                    <a:pt x="53" y="59"/>
                    <a:pt x="51"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3" name="Freeform 240">
              <a:extLst>
                <a:ext uri="{FF2B5EF4-FFF2-40B4-BE49-F238E27FC236}">
                  <a16:creationId xmlns:a16="http://schemas.microsoft.com/office/drawing/2014/main" id="{90CA7F5E-792E-4B95-98A4-CB09DB832490}"/>
                </a:ext>
              </a:extLst>
            </p:cNvPr>
            <p:cNvSpPr>
              <a:spLocks noEditPoints="1"/>
            </p:cNvSpPr>
            <p:nvPr/>
          </p:nvSpPr>
          <p:spPr bwMode="auto">
            <a:xfrm>
              <a:off x="3723" y="2205"/>
              <a:ext cx="5" cy="4"/>
            </a:xfrm>
            <a:custGeom>
              <a:avLst/>
              <a:gdLst>
                <a:gd name="T0" fmla="*/ 35 w 65"/>
                <a:gd name="T1" fmla="*/ 2 h 61"/>
                <a:gd name="T2" fmla="*/ 41 w 65"/>
                <a:gd name="T3" fmla="*/ 21 h 61"/>
                <a:gd name="T4" fmla="*/ 61 w 65"/>
                <a:gd name="T5" fmla="*/ 21 h 61"/>
                <a:gd name="T6" fmla="*/ 62 w 65"/>
                <a:gd name="T7" fmla="*/ 26 h 61"/>
                <a:gd name="T8" fmla="*/ 47 w 65"/>
                <a:gd name="T9" fmla="*/ 38 h 61"/>
                <a:gd name="T10" fmla="*/ 53 w 65"/>
                <a:gd name="T11" fmla="*/ 56 h 61"/>
                <a:gd name="T12" fmla="*/ 48 w 65"/>
                <a:gd name="T13" fmla="*/ 59 h 61"/>
                <a:gd name="T14" fmla="*/ 32 w 65"/>
                <a:gd name="T15" fmla="*/ 48 h 61"/>
                <a:gd name="T16" fmla="*/ 16 w 65"/>
                <a:gd name="T17" fmla="*/ 59 h 61"/>
                <a:gd name="T18" fmla="*/ 12 w 65"/>
                <a:gd name="T19" fmla="*/ 56 h 61"/>
                <a:gd name="T20" fmla="*/ 18 w 65"/>
                <a:gd name="T21" fmla="*/ 38 h 61"/>
                <a:gd name="T22" fmla="*/ 2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3" y="21"/>
                    <a:pt x="65" y="24"/>
                    <a:pt x="62" y="26"/>
                  </a:cubicBezTo>
                  <a:cubicBezTo>
                    <a:pt x="47" y="38"/>
                    <a:pt x="47" y="38"/>
                    <a:pt x="47" y="38"/>
                  </a:cubicBezTo>
                  <a:cubicBezTo>
                    <a:pt x="53" y="56"/>
                    <a:pt x="53" y="56"/>
                    <a:pt x="53" y="56"/>
                  </a:cubicBezTo>
                  <a:cubicBezTo>
                    <a:pt x="53" y="59"/>
                    <a:pt x="51"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4" name="Freeform 241">
              <a:extLst>
                <a:ext uri="{FF2B5EF4-FFF2-40B4-BE49-F238E27FC236}">
                  <a16:creationId xmlns:a16="http://schemas.microsoft.com/office/drawing/2014/main" id="{F49BF69D-BE0E-4FE2-A280-839ACB96AF55}"/>
                </a:ext>
              </a:extLst>
            </p:cNvPr>
            <p:cNvSpPr>
              <a:spLocks noEditPoints="1"/>
            </p:cNvSpPr>
            <p:nvPr/>
          </p:nvSpPr>
          <p:spPr bwMode="auto">
            <a:xfrm>
              <a:off x="3723" y="2212"/>
              <a:ext cx="5" cy="4"/>
            </a:xfrm>
            <a:custGeom>
              <a:avLst/>
              <a:gdLst>
                <a:gd name="T0" fmla="*/ 35 w 65"/>
                <a:gd name="T1" fmla="*/ 2 h 61"/>
                <a:gd name="T2" fmla="*/ 41 w 65"/>
                <a:gd name="T3" fmla="*/ 21 h 61"/>
                <a:gd name="T4" fmla="*/ 61 w 65"/>
                <a:gd name="T5" fmla="*/ 21 h 61"/>
                <a:gd name="T6" fmla="*/ 62 w 65"/>
                <a:gd name="T7" fmla="*/ 26 h 61"/>
                <a:gd name="T8" fmla="*/ 47 w 65"/>
                <a:gd name="T9" fmla="*/ 38 h 61"/>
                <a:gd name="T10" fmla="*/ 53 w 65"/>
                <a:gd name="T11" fmla="*/ 57 h 61"/>
                <a:gd name="T12" fmla="*/ 48 w 65"/>
                <a:gd name="T13" fmla="*/ 59 h 61"/>
                <a:gd name="T14" fmla="*/ 32 w 65"/>
                <a:gd name="T15" fmla="*/ 48 h 61"/>
                <a:gd name="T16" fmla="*/ 16 w 65"/>
                <a:gd name="T17" fmla="*/ 59 h 61"/>
                <a:gd name="T18" fmla="*/ 12 w 65"/>
                <a:gd name="T19" fmla="*/ 57 h 61"/>
                <a:gd name="T20" fmla="*/ 18 w 65"/>
                <a:gd name="T21" fmla="*/ 38 h 61"/>
                <a:gd name="T22" fmla="*/ 2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3" y="21"/>
                    <a:pt x="65" y="24"/>
                    <a:pt x="62" y="26"/>
                  </a:cubicBezTo>
                  <a:cubicBezTo>
                    <a:pt x="47" y="38"/>
                    <a:pt x="47" y="38"/>
                    <a:pt x="47" y="38"/>
                  </a:cubicBezTo>
                  <a:cubicBezTo>
                    <a:pt x="53" y="57"/>
                    <a:pt x="53" y="57"/>
                    <a:pt x="53" y="57"/>
                  </a:cubicBezTo>
                  <a:cubicBezTo>
                    <a:pt x="53" y="59"/>
                    <a:pt x="51"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5" name="Freeform 242">
              <a:extLst>
                <a:ext uri="{FF2B5EF4-FFF2-40B4-BE49-F238E27FC236}">
                  <a16:creationId xmlns:a16="http://schemas.microsoft.com/office/drawing/2014/main" id="{2A659EFD-B9DB-4E5E-AF76-F2C108A7C4A0}"/>
                </a:ext>
              </a:extLst>
            </p:cNvPr>
            <p:cNvSpPr>
              <a:spLocks noEditPoints="1"/>
            </p:cNvSpPr>
            <p:nvPr/>
          </p:nvSpPr>
          <p:spPr bwMode="auto">
            <a:xfrm>
              <a:off x="3729" y="2188"/>
              <a:ext cx="4" cy="4"/>
            </a:xfrm>
            <a:custGeom>
              <a:avLst/>
              <a:gdLst>
                <a:gd name="T0" fmla="*/ 35 w 65"/>
                <a:gd name="T1" fmla="*/ 3 h 62"/>
                <a:gd name="T2" fmla="*/ 41 w 65"/>
                <a:gd name="T3" fmla="*/ 22 h 62"/>
                <a:gd name="T4" fmla="*/ 61 w 65"/>
                <a:gd name="T5" fmla="*/ 22 h 62"/>
                <a:gd name="T6" fmla="*/ 63 w 65"/>
                <a:gd name="T7" fmla="*/ 27 h 62"/>
                <a:gd name="T8" fmla="*/ 47 w 65"/>
                <a:gd name="T9" fmla="*/ 38 h 62"/>
                <a:gd name="T10" fmla="*/ 53 w 65"/>
                <a:gd name="T11" fmla="*/ 57 h 62"/>
                <a:gd name="T12" fmla="*/ 49 w 65"/>
                <a:gd name="T13" fmla="*/ 60 h 62"/>
                <a:gd name="T14" fmla="*/ 32 w 65"/>
                <a:gd name="T15" fmla="*/ 49 h 62"/>
                <a:gd name="T16" fmla="*/ 16 w 65"/>
                <a:gd name="T17" fmla="*/ 60 h 62"/>
                <a:gd name="T18" fmla="*/ 12 w 65"/>
                <a:gd name="T19" fmla="*/ 57 h 62"/>
                <a:gd name="T20" fmla="*/ 18 w 65"/>
                <a:gd name="T21" fmla="*/ 38 h 62"/>
                <a:gd name="T22" fmla="*/ 2 w 65"/>
                <a:gd name="T23" fmla="*/ 27 h 62"/>
                <a:gd name="T24" fmla="*/ 4 w 65"/>
                <a:gd name="T25" fmla="*/ 22 h 62"/>
                <a:gd name="T26" fmla="*/ 24 w 65"/>
                <a:gd name="T27" fmla="*/ 22 h 62"/>
                <a:gd name="T28" fmla="*/ 30 w 65"/>
                <a:gd name="T29" fmla="*/ 3 h 62"/>
                <a:gd name="T30" fmla="*/ 35 w 65"/>
                <a:gd name="T31" fmla="*/ 3 h 62"/>
                <a:gd name="T32" fmla="*/ 35 w 65"/>
                <a:gd name="T33" fmla="*/ 3 h 62"/>
                <a:gd name="T34" fmla="*/ 35 w 65"/>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2">
                  <a:moveTo>
                    <a:pt x="35" y="3"/>
                  </a:moveTo>
                  <a:cubicBezTo>
                    <a:pt x="41" y="22"/>
                    <a:pt x="41" y="22"/>
                    <a:pt x="41" y="22"/>
                  </a:cubicBezTo>
                  <a:cubicBezTo>
                    <a:pt x="61" y="22"/>
                    <a:pt x="61" y="22"/>
                    <a:pt x="61" y="22"/>
                  </a:cubicBezTo>
                  <a:cubicBezTo>
                    <a:pt x="64" y="22"/>
                    <a:pt x="65" y="25"/>
                    <a:pt x="63" y="27"/>
                  </a:cubicBezTo>
                  <a:cubicBezTo>
                    <a:pt x="47" y="38"/>
                    <a:pt x="47" y="38"/>
                    <a:pt x="47" y="38"/>
                  </a:cubicBezTo>
                  <a:cubicBezTo>
                    <a:pt x="53" y="57"/>
                    <a:pt x="53" y="57"/>
                    <a:pt x="53" y="57"/>
                  </a:cubicBezTo>
                  <a:cubicBezTo>
                    <a:pt x="53" y="60"/>
                    <a:pt x="51" y="62"/>
                    <a:pt x="49" y="60"/>
                  </a:cubicBezTo>
                  <a:cubicBezTo>
                    <a:pt x="32" y="49"/>
                    <a:pt x="32" y="49"/>
                    <a:pt x="32" y="49"/>
                  </a:cubicBezTo>
                  <a:cubicBezTo>
                    <a:pt x="16" y="60"/>
                    <a:pt x="16" y="60"/>
                    <a:pt x="16" y="60"/>
                  </a:cubicBezTo>
                  <a:cubicBezTo>
                    <a:pt x="14" y="62"/>
                    <a:pt x="12" y="60"/>
                    <a:pt x="12" y="57"/>
                  </a:cubicBezTo>
                  <a:cubicBezTo>
                    <a:pt x="18" y="38"/>
                    <a:pt x="18" y="38"/>
                    <a:pt x="18" y="38"/>
                  </a:cubicBezTo>
                  <a:cubicBezTo>
                    <a:pt x="2" y="27"/>
                    <a:pt x="2" y="27"/>
                    <a:pt x="2" y="27"/>
                  </a:cubicBezTo>
                  <a:cubicBezTo>
                    <a:pt x="0" y="25"/>
                    <a:pt x="1" y="22"/>
                    <a:pt x="4" y="22"/>
                  </a:cubicBezTo>
                  <a:cubicBezTo>
                    <a:pt x="24" y="22"/>
                    <a:pt x="24" y="22"/>
                    <a:pt x="24" y="22"/>
                  </a:cubicBezTo>
                  <a:cubicBezTo>
                    <a:pt x="30" y="3"/>
                    <a:pt x="30" y="3"/>
                    <a:pt x="30" y="3"/>
                  </a:cubicBezTo>
                  <a:cubicBezTo>
                    <a:pt x="31"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6" name="Freeform 243">
              <a:extLst>
                <a:ext uri="{FF2B5EF4-FFF2-40B4-BE49-F238E27FC236}">
                  <a16:creationId xmlns:a16="http://schemas.microsoft.com/office/drawing/2014/main" id="{B3FBC60A-15F2-425C-BCD1-9EA00440580E}"/>
                </a:ext>
              </a:extLst>
            </p:cNvPr>
            <p:cNvSpPr>
              <a:spLocks noEditPoints="1"/>
            </p:cNvSpPr>
            <p:nvPr/>
          </p:nvSpPr>
          <p:spPr bwMode="auto">
            <a:xfrm>
              <a:off x="3729" y="2195"/>
              <a:ext cx="4" cy="4"/>
            </a:xfrm>
            <a:custGeom>
              <a:avLst/>
              <a:gdLst>
                <a:gd name="T0" fmla="*/ 35 w 65"/>
                <a:gd name="T1" fmla="*/ 2 h 61"/>
                <a:gd name="T2" fmla="*/ 41 w 65"/>
                <a:gd name="T3" fmla="*/ 21 h 61"/>
                <a:gd name="T4" fmla="*/ 61 w 65"/>
                <a:gd name="T5" fmla="*/ 21 h 61"/>
                <a:gd name="T6" fmla="*/ 63 w 65"/>
                <a:gd name="T7" fmla="*/ 26 h 61"/>
                <a:gd name="T8" fmla="*/ 47 w 65"/>
                <a:gd name="T9" fmla="*/ 37 h 61"/>
                <a:gd name="T10" fmla="*/ 53 w 65"/>
                <a:gd name="T11" fmla="*/ 56 h 61"/>
                <a:gd name="T12" fmla="*/ 49 w 65"/>
                <a:gd name="T13" fmla="*/ 59 h 61"/>
                <a:gd name="T14" fmla="*/ 32 w 65"/>
                <a:gd name="T15" fmla="*/ 48 h 61"/>
                <a:gd name="T16" fmla="*/ 16 w 65"/>
                <a:gd name="T17" fmla="*/ 59 h 61"/>
                <a:gd name="T18" fmla="*/ 12 w 65"/>
                <a:gd name="T19" fmla="*/ 56 h 61"/>
                <a:gd name="T20" fmla="*/ 18 w 65"/>
                <a:gd name="T21" fmla="*/ 37 h 61"/>
                <a:gd name="T22" fmla="*/ 2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4" y="21"/>
                    <a:pt x="65" y="24"/>
                    <a:pt x="63" y="26"/>
                  </a:cubicBezTo>
                  <a:cubicBezTo>
                    <a:pt x="47" y="37"/>
                    <a:pt x="47" y="37"/>
                    <a:pt x="47" y="37"/>
                  </a:cubicBezTo>
                  <a:cubicBezTo>
                    <a:pt x="53" y="56"/>
                    <a:pt x="53" y="56"/>
                    <a:pt x="53" y="56"/>
                  </a:cubicBezTo>
                  <a:cubicBezTo>
                    <a:pt x="53" y="59"/>
                    <a:pt x="51" y="61"/>
                    <a:pt x="49" y="59"/>
                  </a:cubicBezTo>
                  <a:cubicBezTo>
                    <a:pt x="32" y="48"/>
                    <a:pt x="32" y="48"/>
                    <a:pt x="32" y="48"/>
                  </a:cubicBezTo>
                  <a:cubicBezTo>
                    <a:pt x="16" y="59"/>
                    <a:pt x="16" y="59"/>
                    <a:pt x="16" y="59"/>
                  </a:cubicBezTo>
                  <a:cubicBezTo>
                    <a:pt x="14" y="61"/>
                    <a:pt x="12" y="59"/>
                    <a:pt x="12" y="56"/>
                  </a:cubicBezTo>
                  <a:cubicBezTo>
                    <a:pt x="18" y="37"/>
                    <a:pt x="18" y="37"/>
                    <a:pt x="18" y="37"/>
                  </a:cubicBezTo>
                  <a:cubicBezTo>
                    <a:pt x="2" y="26"/>
                    <a:pt x="2" y="26"/>
                    <a:pt x="2" y="26"/>
                  </a:cubicBezTo>
                  <a:cubicBezTo>
                    <a:pt x="0" y="24"/>
                    <a:pt x="1"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7" name="Freeform 244">
              <a:extLst>
                <a:ext uri="{FF2B5EF4-FFF2-40B4-BE49-F238E27FC236}">
                  <a16:creationId xmlns:a16="http://schemas.microsoft.com/office/drawing/2014/main" id="{F1E4A68F-D967-45F4-8082-F44833514ECD}"/>
                </a:ext>
              </a:extLst>
            </p:cNvPr>
            <p:cNvSpPr>
              <a:spLocks noEditPoints="1"/>
            </p:cNvSpPr>
            <p:nvPr/>
          </p:nvSpPr>
          <p:spPr bwMode="auto">
            <a:xfrm>
              <a:off x="3729" y="2202"/>
              <a:ext cx="4" cy="4"/>
            </a:xfrm>
            <a:custGeom>
              <a:avLst/>
              <a:gdLst>
                <a:gd name="T0" fmla="*/ 35 w 65"/>
                <a:gd name="T1" fmla="*/ 2 h 61"/>
                <a:gd name="T2" fmla="*/ 41 w 65"/>
                <a:gd name="T3" fmla="*/ 21 h 61"/>
                <a:gd name="T4" fmla="*/ 61 w 65"/>
                <a:gd name="T5" fmla="*/ 21 h 61"/>
                <a:gd name="T6" fmla="*/ 63 w 65"/>
                <a:gd name="T7" fmla="*/ 26 h 61"/>
                <a:gd name="T8" fmla="*/ 47 w 65"/>
                <a:gd name="T9" fmla="*/ 38 h 61"/>
                <a:gd name="T10" fmla="*/ 53 w 65"/>
                <a:gd name="T11" fmla="*/ 56 h 61"/>
                <a:gd name="T12" fmla="*/ 49 w 65"/>
                <a:gd name="T13" fmla="*/ 59 h 61"/>
                <a:gd name="T14" fmla="*/ 32 w 65"/>
                <a:gd name="T15" fmla="*/ 48 h 61"/>
                <a:gd name="T16" fmla="*/ 16 w 65"/>
                <a:gd name="T17" fmla="*/ 59 h 61"/>
                <a:gd name="T18" fmla="*/ 12 w 65"/>
                <a:gd name="T19" fmla="*/ 56 h 61"/>
                <a:gd name="T20" fmla="*/ 18 w 65"/>
                <a:gd name="T21" fmla="*/ 38 h 61"/>
                <a:gd name="T22" fmla="*/ 2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4" y="21"/>
                    <a:pt x="65" y="24"/>
                    <a:pt x="63" y="26"/>
                  </a:cubicBezTo>
                  <a:cubicBezTo>
                    <a:pt x="47" y="38"/>
                    <a:pt x="47" y="38"/>
                    <a:pt x="47" y="38"/>
                  </a:cubicBezTo>
                  <a:cubicBezTo>
                    <a:pt x="53" y="56"/>
                    <a:pt x="53" y="56"/>
                    <a:pt x="53" y="56"/>
                  </a:cubicBezTo>
                  <a:cubicBezTo>
                    <a:pt x="53" y="59"/>
                    <a:pt x="51" y="61"/>
                    <a:pt x="49" y="59"/>
                  </a:cubicBezTo>
                  <a:cubicBezTo>
                    <a:pt x="32" y="48"/>
                    <a:pt x="32" y="48"/>
                    <a:pt x="32" y="48"/>
                  </a:cubicBezTo>
                  <a:cubicBezTo>
                    <a:pt x="16" y="59"/>
                    <a:pt x="16" y="59"/>
                    <a:pt x="16" y="59"/>
                  </a:cubicBezTo>
                  <a:cubicBezTo>
                    <a:pt x="14" y="61"/>
                    <a:pt x="12" y="59"/>
                    <a:pt x="12" y="56"/>
                  </a:cubicBezTo>
                  <a:cubicBezTo>
                    <a:pt x="18" y="38"/>
                    <a:pt x="18" y="38"/>
                    <a:pt x="18" y="38"/>
                  </a:cubicBezTo>
                  <a:cubicBezTo>
                    <a:pt x="2" y="26"/>
                    <a:pt x="2" y="26"/>
                    <a:pt x="2" y="26"/>
                  </a:cubicBezTo>
                  <a:cubicBezTo>
                    <a:pt x="0" y="24"/>
                    <a:pt x="1"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8" name="Freeform 245">
              <a:extLst>
                <a:ext uri="{FF2B5EF4-FFF2-40B4-BE49-F238E27FC236}">
                  <a16:creationId xmlns:a16="http://schemas.microsoft.com/office/drawing/2014/main" id="{CB363CCD-E419-439E-8A77-3BDD4D902409}"/>
                </a:ext>
              </a:extLst>
            </p:cNvPr>
            <p:cNvSpPr>
              <a:spLocks noEditPoints="1"/>
            </p:cNvSpPr>
            <p:nvPr/>
          </p:nvSpPr>
          <p:spPr bwMode="auto">
            <a:xfrm>
              <a:off x="3729" y="2208"/>
              <a:ext cx="4" cy="5"/>
            </a:xfrm>
            <a:custGeom>
              <a:avLst/>
              <a:gdLst>
                <a:gd name="T0" fmla="*/ 35 w 65"/>
                <a:gd name="T1" fmla="*/ 2 h 61"/>
                <a:gd name="T2" fmla="*/ 41 w 65"/>
                <a:gd name="T3" fmla="*/ 21 h 61"/>
                <a:gd name="T4" fmla="*/ 61 w 65"/>
                <a:gd name="T5" fmla="*/ 21 h 61"/>
                <a:gd name="T6" fmla="*/ 63 w 65"/>
                <a:gd name="T7" fmla="*/ 26 h 61"/>
                <a:gd name="T8" fmla="*/ 47 w 65"/>
                <a:gd name="T9" fmla="*/ 38 h 61"/>
                <a:gd name="T10" fmla="*/ 53 w 65"/>
                <a:gd name="T11" fmla="*/ 57 h 61"/>
                <a:gd name="T12" fmla="*/ 49 w 65"/>
                <a:gd name="T13" fmla="*/ 59 h 61"/>
                <a:gd name="T14" fmla="*/ 32 w 65"/>
                <a:gd name="T15" fmla="*/ 48 h 61"/>
                <a:gd name="T16" fmla="*/ 16 w 65"/>
                <a:gd name="T17" fmla="*/ 59 h 61"/>
                <a:gd name="T18" fmla="*/ 12 w 65"/>
                <a:gd name="T19" fmla="*/ 57 h 61"/>
                <a:gd name="T20" fmla="*/ 18 w 65"/>
                <a:gd name="T21" fmla="*/ 38 h 61"/>
                <a:gd name="T22" fmla="*/ 2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4" y="21"/>
                    <a:pt x="65" y="24"/>
                    <a:pt x="63" y="26"/>
                  </a:cubicBezTo>
                  <a:cubicBezTo>
                    <a:pt x="47" y="38"/>
                    <a:pt x="47" y="38"/>
                    <a:pt x="47" y="38"/>
                  </a:cubicBezTo>
                  <a:cubicBezTo>
                    <a:pt x="53" y="57"/>
                    <a:pt x="53" y="57"/>
                    <a:pt x="53" y="57"/>
                  </a:cubicBezTo>
                  <a:cubicBezTo>
                    <a:pt x="53" y="59"/>
                    <a:pt x="51" y="61"/>
                    <a:pt x="49" y="59"/>
                  </a:cubicBezTo>
                  <a:cubicBezTo>
                    <a:pt x="32" y="48"/>
                    <a:pt x="32" y="48"/>
                    <a:pt x="32" y="48"/>
                  </a:cubicBezTo>
                  <a:cubicBezTo>
                    <a:pt x="16" y="59"/>
                    <a:pt x="16" y="59"/>
                    <a:pt x="16" y="59"/>
                  </a:cubicBezTo>
                  <a:cubicBezTo>
                    <a:pt x="14" y="61"/>
                    <a:pt x="12" y="59"/>
                    <a:pt x="12" y="57"/>
                  </a:cubicBezTo>
                  <a:cubicBezTo>
                    <a:pt x="18" y="38"/>
                    <a:pt x="18" y="38"/>
                    <a:pt x="18" y="38"/>
                  </a:cubicBezTo>
                  <a:cubicBezTo>
                    <a:pt x="2" y="26"/>
                    <a:pt x="2" y="26"/>
                    <a:pt x="2" y="26"/>
                  </a:cubicBezTo>
                  <a:cubicBezTo>
                    <a:pt x="0" y="24"/>
                    <a:pt x="1"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89" name="Freeform 246">
              <a:extLst>
                <a:ext uri="{FF2B5EF4-FFF2-40B4-BE49-F238E27FC236}">
                  <a16:creationId xmlns:a16="http://schemas.microsoft.com/office/drawing/2014/main" id="{2D0A425E-5AEB-4800-A5BD-A7542D7D9498}"/>
                </a:ext>
              </a:extLst>
            </p:cNvPr>
            <p:cNvSpPr>
              <a:spLocks noEditPoints="1"/>
            </p:cNvSpPr>
            <p:nvPr/>
          </p:nvSpPr>
          <p:spPr bwMode="auto">
            <a:xfrm>
              <a:off x="3734" y="2184"/>
              <a:ext cx="4" cy="5"/>
            </a:xfrm>
            <a:custGeom>
              <a:avLst/>
              <a:gdLst>
                <a:gd name="T0" fmla="*/ 35 w 65"/>
                <a:gd name="T1" fmla="*/ 3 h 62"/>
                <a:gd name="T2" fmla="*/ 41 w 65"/>
                <a:gd name="T3" fmla="*/ 22 h 62"/>
                <a:gd name="T4" fmla="*/ 61 w 65"/>
                <a:gd name="T5" fmla="*/ 22 h 62"/>
                <a:gd name="T6" fmla="*/ 63 w 65"/>
                <a:gd name="T7" fmla="*/ 27 h 62"/>
                <a:gd name="T8" fmla="*/ 47 w 65"/>
                <a:gd name="T9" fmla="*/ 38 h 62"/>
                <a:gd name="T10" fmla="*/ 53 w 65"/>
                <a:gd name="T11" fmla="*/ 57 h 62"/>
                <a:gd name="T12" fmla="*/ 49 w 65"/>
                <a:gd name="T13" fmla="*/ 60 h 62"/>
                <a:gd name="T14" fmla="*/ 33 w 65"/>
                <a:gd name="T15" fmla="*/ 49 h 62"/>
                <a:gd name="T16" fmla="*/ 17 w 65"/>
                <a:gd name="T17" fmla="*/ 60 h 62"/>
                <a:gd name="T18" fmla="*/ 12 w 65"/>
                <a:gd name="T19" fmla="*/ 57 h 62"/>
                <a:gd name="T20" fmla="*/ 18 w 65"/>
                <a:gd name="T21" fmla="*/ 38 h 62"/>
                <a:gd name="T22" fmla="*/ 3 w 65"/>
                <a:gd name="T23" fmla="*/ 27 h 62"/>
                <a:gd name="T24" fmla="*/ 4 w 65"/>
                <a:gd name="T25" fmla="*/ 22 h 62"/>
                <a:gd name="T26" fmla="*/ 24 w 65"/>
                <a:gd name="T27" fmla="*/ 22 h 62"/>
                <a:gd name="T28" fmla="*/ 30 w 65"/>
                <a:gd name="T29" fmla="*/ 3 h 62"/>
                <a:gd name="T30" fmla="*/ 35 w 65"/>
                <a:gd name="T31" fmla="*/ 3 h 62"/>
                <a:gd name="T32" fmla="*/ 35 w 65"/>
                <a:gd name="T33" fmla="*/ 3 h 62"/>
                <a:gd name="T34" fmla="*/ 35 w 65"/>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2">
                  <a:moveTo>
                    <a:pt x="35" y="3"/>
                  </a:moveTo>
                  <a:cubicBezTo>
                    <a:pt x="41" y="22"/>
                    <a:pt x="41" y="22"/>
                    <a:pt x="41" y="22"/>
                  </a:cubicBezTo>
                  <a:cubicBezTo>
                    <a:pt x="61" y="22"/>
                    <a:pt x="61" y="22"/>
                    <a:pt x="61" y="22"/>
                  </a:cubicBezTo>
                  <a:cubicBezTo>
                    <a:pt x="64" y="22"/>
                    <a:pt x="65" y="25"/>
                    <a:pt x="63" y="27"/>
                  </a:cubicBezTo>
                  <a:cubicBezTo>
                    <a:pt x="47" y="38"/>
                    <a:pt x="47" y="38"/>
                    <a:pt x="47" y="38"/>
                  </a:cubicBezTo>
                  <a:cubicBezTo>
                    <a:pt x="53" y="57"/>
                    <a:pt x="53" y="57"/>
                    <a:pt x="53" y="57"/>
                  </a:cubicBezTo>
                  <a:cubicBezTo>
                    <a:pt x="54" y="60"/>
                    <a:pt x="51" y="62"/>
                    <a:pt x="49" y="60"/>
                  </a:cubicBezTo>
                  <a:cubicBezTo>
                    <a:pt x="33" y="49"/>
                    <a:pt x="33" y="49"/>
                    <a:pt x="33" y="49"/>
                  </a:cubicBezTo>
                  <a:cubicBezTo>
                    <a:pt x="17" y="60"/>
                    <a:pt x="17" y="60"/>
                    <a:pt x="17" y="60"/>
                  </a:cubicBezTo>
                  <a:cubicBezTo>
                    <a:pt x="14" y="62"/>
                    <a:pt x="12" y="60"/>
                    <a:pt x="12" y="57"/>
                  </a:cubicBezTo>
                  <a:cubicBezTo>
                    <a:pt x="18" y="38"/>
                    <a:pt x="18" y="38"/>
                    <a:pt x="18" y="38"/>
                  </a:cubicBezTo>
                  <a:cubicBezTo>
                    <a:pt x="3" y="27"/>
                    <a:pt x="3" y="27"/>
                    <a:pt x="3" y="27"/>
                  </a:cubicBezTo>
                  <a:cubicBezTo>
                    <a:pt x="0" y="25"/>
                    <a:pt x="2" y="22"/>
                    <a:pt x="4" y="22"/>
                  </a:cubicBezTo>
                  <a:cubicBezTo>
                    <a:pt x="24" y="22"/>
                    <a:pt x="24" y="22"/>
                    <a:pt x="24" y="22"/>
                  </a:cubicBezTo>
                  <a:cubicBezTo>
                    <a:pt x="30" y="3"/>
                    <a:pt x="30" y="3"/>
                    <a:pt x="30" y="3"/>
                  </a:cubicBezTo>
                  <a:cubicBezTo>
                    <a:pt x="31"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0" name="Freeform 247">
              <a:extLst>
                <a:ext uri="{FF2B5EF4-FFF2-40B4-BE49-F238E27FC236}">
                  <a16:creationId xmlns:a16="http://schemas.microsoft.com/office/drawing/2014/main" id="{604779E3-1226-49E5-9055-37809F2D4D8D}"/>
                </a:ext>
              </a:extLst>
            </p:cNvPr>
            <p:cNvSpPr>
              <a:spLocks noEditPoints="1"/>
            </p:cNvSpPr>
            <p:nvPr/>
          </p:nvSpPr>
          <p:spPr bwMode="auto">
            <a:xfrm>
              <a:off x="3734" y="2191"/>
              <a:ext cx="4" cy="5"/>
            </a:xfrm>
            <a:custGeom>
              <a:avLst/>
              <a:gdLst>
                <a:gd name="T0" fmla="*/ 35 w 65"/>
                <a:gd name="T1" fmla="*/ 3 h 62"/>
                <a:gd name="T2" fmla="*/ 41 w 65"/>
                <a:gd name="T3" fmla="*/ 22 h 62"/>
                <a:gd name="T4" fmla="*/ 61 w 65"/>
                <a:gd name="T5" fmla="*/ 22 h 62"/>
                <a:gd name="T6" fmla="*/ 63 w 65"/>
                <a:gd name="T7" fmla="*/ 27 h 62"/>
                <a:gd name="T8" fmla="*/ 47 w 65"/>
                <a:gd name="T9" fmla="*/ 38 h 62"/>
                <a:gd name="T10" fmla="*/ 53 w 65"/>
                <a:gd name="T11" fmla="*/ 57 h 62"/>
                <a:gd name="T12" fmla="*/ 49 w 65"/>
                <a:gd name="T13" fmla="*/ 60 h 62"/>
                <a:gd name="T14" fmla="*/ 33 w 65"/>
                <a:gd name="T15" fmla="*/ 49 h 62"/>
                <a:gd name="T16" fmla="*/ 17 w 65"/>
                <a:gd name="T17" fmla="*/ 60 h 62"/>
                <a:gd name="T18" fmla="*/ 12 w 65"/>
                <a:gd name="T19" fmla="*/ 57 h 62"/>
                <a:gd name="T20" fmla="*/ 18 w 65"/>
                <a:gd name="T21" fmla="*/ 38 h 62"/>
                <a:gd name="T22" fmla="*/ 3 w 65"/>
                <a:gd name="T23" fmla="*/ 27 h 62"/>
                <a:gd name="T24" fmla="*/ 4 w 65"/>
                <a:gd name="T25" fmla="*/ 22 h 62"/>
                <a:gd name="T26" fmla="*/ 24 w 65"/>
                <a:gd name="T27" fmla="*/ 22 h 62"/>
                <a:gd name="T28" fmla="*/ 30 w 65"/>
                <a:gd name="T29" fmla="*/ 3 h 62"/>
                <a:gd name="T30" fmla="*/ 35 w 65"/>
                <a:gd name="T31" fmla="*/ 3 h 62"/>
                <a:gd name="T32" fmla="*/ 35 w 65"/>
                <a:gd name="T33" fmla="*/ 3 h 62"/>
                <a:gd name="T34" fmla="*/ 35 w 65"/>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2">
                  <a:moveTo>
                    <a:pt x="35" y="3"/>
                  </a:moveTo>
                  <a:cubicBezTo>
                    <a:pt x="41" y="22"/>
                    <a:pt x="41" y="22"/>
                    <a:pt x="41" y="22"/>
                  </a:cubicBezTo>
                  <a:cubicBezTo>
                    <a:pt x="61" y="22"/>
                    <a:pt x="61" y="22"/>
                    <a:pt x="61" y="22"/>
                  </a:cubicBezTo>
                  <a:cubicBezTo>
                    <a:pt x="64" y="22"/>
                    <a:pt x="65" y="25"/>
                    <a:pt x="63" y="27"/>
                  </a:cubicBezTo>
                  <a:cubicBezTo>
                    <a:pt x="47" y="38"/>
                    <a:pt x="47" y="38"/>
                    <a:pt x="47" y="38"/>
                  </a:cubicBezTo>
                  <a:cubicBezTo>
                    <a:pt x="53" y="57"/>
                    <a:pt x="53" y="57"/>
                    <a:pt x="53" y="57"/>
                  </a:cubicBezTo>
                  <a:cubicBezTo>
                    <a:pt x="54" y="60"/>
                    <a:pt x="51" y="62"/>
                    <a:pt x="49" y="60"/>
                  </a:cubicBezTo>
                  <a:cubicBezTo>
                    <a:pt x="33" y="49"/>
                    <a:pt x="33" y="49"/>
                    <a:pt x="33" y="49"/>
                  </a:cubicBezTo>
                  <a:cubicBezTo>
                    <a:pt x="17" y="60"/>
                    <a:pt x="17" y="60"/>
                    <a:pt x="17" y="60"/>
                  </a:cubicBezTo>
                  <a:cubicBezTo>
                    <a:pt x="14" y="62"/>
                    <a:pt x="12" y="60"/>
                    <a:pt x="12" y="57"/>
                  </a:cubicBezTo>
                  <a:cubicBezTo>
                    <a:pt x="18" y="38"/>
                    <a:pt x="18" y="38"/>
                    <a:pt x="18" y="38"/>
                  </a:cubicBezTo>
                  <a:cubicBezTo>
                    <a:pt x="3" y="27"/>
                    <a:pt x="3" y="27"/>
                    <a:pt x="3" y="27"/>
                  </a:cubicBezTo>
                  <a:cubicBezTo>
                    <a:pt x="0" y="25"/>
                    <a:pt x="2" y="22"/>
                    <a:pt x="4" y="22"/>
                  </a:cubicBezTo>
                  <a:cubicBezTo>
                    <a:pt x="24" y="22"/>
                    <a:pt x="24" y="22"/>
                    <a:pt x="24" y="22"/>
                  </a:cubicBezTo>
                  <a:cubicBezTo>
                    <a:pt x="30" y="3"/>
                    <a:pt x="30" y="3"/>
                    <a:pt x="30" y="3"/>
                  </a:cubicBezTo>
                  <a:cubicBezTo>
                    <a:pt x="31" y="0"/>
                    <a:pt x="34" y="0"/>
                    <a:pt x="35" y="3"/>
                  </a:cubicBezTo>
                  <a:close/>
                  <a:moveTo>
                    <a:pt x="35" y="3"/>
                  </a:moveTo>
                  <a:cubicBezTo>
                    <a:pt x="35" y="3"/>
                    <a:pt x="35" y="3"/>
                    <a:pt x="35"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1" name="Freeform 248">
              <a:extLst>
                <a:ext uri="{FF2B5EF4-FFF2-40B4-BE49-F238E27FC236}">
                  <a16:creationId xmlns:a16="http://schemas.microsoft.com/office/drawing/2014/main" id="{37756875-4732-477E-A96D-473F1710634D}"/>
                </a:ext>
              </a:extLst>
            </p:cNvPr>
            <p:cNvSpPr>
              <a:spLocks noEditPoints="1"/>
            </p:cNvSpPr>
            <p:nvPr/>
          </p:nvSpPr>
          <p:spPr bwMode="auto">
            <a:xfrm>
              <a:off x="3734" y="2198"/>
              <a:ext cx="4" cy="4"/>
            </a:xfrm>
            <a:custGeom>
              <a:avLst/>
              <a:gdLst>
                <a:gd name="T0" fmla="*/ 35 w 65"/>
                <a:gd name="T1" fmla="*/ 2 h 61"/>
                <a:gd name="T2" fmla="*/ 41 w 65"/>
                <a:gd name="T3" fmla="*/ 21 h 61"/>
                <a:gd name="T4" fmla="*/ 61 w 65"/>
                <a:gd name="T5" fmla="*/ 21 h 61"/>
                <a:gd name="T6" fmla="*/ 63 w 65"/>
                <a:gd name="T7" fmla="*/ 26 h 61"/>
                <a:gd name="T8" fmla="*/ 47 w 65"/>
                <a:gd name="T9" fmla="*/ 37 h 61"/>
                <a:gd name="T10" fmla="*/ 53 w 65"/>
                <a:gd name="T11" fmla="*/ 56 h 61"/>
                <a:gd name="T12" fmla="*/ 49 w 65"/>
                <a:gd name="T13" fmla="*/ 59 h 61"/>
                <a:gd name="T14" fmla="*/ 33 w 65"/>
                <a:gd name="T15" fmla="*/ 48 h 61"/>
                <a:gd name="T16" fmla="*/ 17 w 65"/>
                <a:gd name="T17" fmla="*/ 59 h 61"/>
                <a:gd name="T18" fmla="*/ 12 w 65"/>
                <a:gd name="T19" fmla="*/ 56 h 61"/>
                <a:gd name="T20" fmla="*/ 18 w 65"/>
                <a:gd name="T21" fmla="*/ 37 h 61"/>
                <a:gd name="T22" fmla="*/ 3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4" y="21"/>
                    <a:pt x="65" y="24"/>
                    <a:pt x="63" y="26"/>
                  </a:cubicBezTo>
                  <a:cubicBezTo>
                    <a:pt x="47" y="37"/>
                    <a:pt x="47" y="37"/>
                    <a:pt x="47" y="37"/>
                  </a:cubicBezTo>
                  <a:cubicBezTo>
                    <a:pt x="53" y="56"/>
                    <a:pt x="53" y="56"/>
                    <a:pt x="53" y="56"/>
                  </a:cubicBezTo>
                  <a:cubicBezTo>
                    <a:pt x="54" y="59"/>
                    <a:pt x="51" y="61"/>
                    <a:pt x="49" y="59"/>
                  </a:cubicBezTo>
                  <a:cubicBezTo>
                    <a:pt x="33" y="48"/>
                    <a:pt x="33" y="48"/>
                    <a:pt x="33" y="48"/>
                  </a:cubicBezTo>
                  <a:cubicBezTo>
                    <a:pt x="17" y="59"/>
                    <a:pt x="17" y="59"/>
                    <a:pt x="17" y="59"/>
                  </a:cubicBezTo>
                  <a:cubicBezTo>
                    <a:pt x="14" y="61"/>
                    <a:pt x="12" y="59"/>
                    <a:pt x="12" y="56"/>
                  </a:cubicBezTo>
                  <a:cubicBezTo>
                    <a:pt x="18" y="37"/>
                    <a:pt x="18" y="37"/>
                    <a:pt x="18" y="37"/>
                  </a:cubicBezTo>
                  <a:cubicBezTo>
                    <a:pt x="3" y="26"/>
                    <a:pt x="3" y="26"/>
                    <a:pt x="3" y="26"/>
                  </a:cubicBezTo>
                  <a:cubicBezTo>
                    <a:pt x="0" y="24"/>
                    <a:pt x="2"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2" name="Freeform 249">
              <a:extLst>
                <a:ext uri="{FF2B5EF4-FFF2-40B4-BE49-F238E27FC236}">
                  <a16:creationId xmlns:a16="http://schemas.microsoft.com/office/drawing/2014/main" id="{595B65DD-76E2-46C0-BE07-F5E06C6D7CBE}"/>
                </a:ext>
              </a:extLst>
            </p:cNvPr>
            <p:cNvSpPr>
              <a:spLocks noEditPoints="1"/>
            </p:cNvSpPr>
            <p:nvPr/>
          </p:nvSpPr>
          <p:spPr bwMode="auto">
            <a:xfrm>
              <a:off x="3734" y="2205"/>
              <a:ext cx="4" cy="4"/>
            </a:xfrm>
            <a:custGeom>
              <a:avLst/>
              <a:gdLst>
                <a:gd name="T0" fmla="*/ 35 w 65"/>
                <a:gd name="T1" fmla="*/ 2 h 61"/>
                <a:gd name="T2" fmla="*/ 41 w 65"/>
                <a:gd name="T3" fmla="*/ 21 h 61"/>
                <a:gd name="T4" fmla="*/ 61 w 65"/>
                <a:gd name="T5" fmla="*/ 21 h 61"/>
                <a:gd name="T6" fmla="*/ 63 w 65"/>
                <a:gd name="T7" fmla="*/ 26 h 61"/>
                <a:gd name="T8" fmla="*/ 47 w 65"/>
                <a:gd name="T9" fmla="*/ 38 h 61"/>
                <a:gd name="T10" fmla="*/ 53 w 65"/>
                <a:gd name="T11" fmla="*/ 56 h 61"/>
                <a:gd name="T12" fmla="*/ 49 w 65"/>
                <a:gd name="T13" fmla="*/ 59 h 61"/>
                <a:gd name="T14" fmla="*/ 33 w 65"/>
                <a:gd name="T15" fmla="*/ 48 h 61"/>
                <a:gd name="T16" fmla="*/ 17 w 65"/>
                <a:gd name="T17" fmla="*/ 59 h 61"/>
                <a:gd name="T18" fmla="*/ 12 w 65"/>
                <a:gd name="T19" fmla="*/ 56 h 61"/>
                <a:gd name="T20" fmla="*/ 18 w 65"/>
                <a:gd name="T21" fmla="*/ 38 h 61"/>
                <a:gd name="T22" fmla="*/ 3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4" y="21"/>
                    <a:pt x="65" y="24"/>
                    <a:pt x="63" y="26"/>
                  </a:cubicBezTo>
                  <a:cubicBezTo>
                    <a:pt x="47" y="38"/>
                    <a:pt x="47" y="38"/>
                    <a:pt x="47" y="38"/>
                  </a:cubicBezTo>
                  <a:cubicBezTo>
                    <a:pt x="53" y="56"/>
                    <a:pt x="53" y="56"/>
                    <a:pt x="53" y="56"/>
                  </a:cubicBezTo>
                  <a:cubicBezTo>
                    <a:pt x="54" y="59"/>
                    <a:pt x="51" y="61"/>
                    <a:pt x="49" y="59"/>
                  </a:cubicBezTo>
                  <a:cubicBezTo>
                    <a:pt x="33" y="48"/>
                    <a:pt x="33" y="48"/>
                    <a:pt x="33" y="48"/>
                  </a:cubicBezTo>
                  <a:cubicBezTo>
                    <a:pt x="17" y="59"/>
                    <a:pt x="17" y="59"/>
                    <a:pt x="17" y="59"/>
                  </a:cubicBezTo>
                  <a:cubicBezTo>
                    <a:pt x="14" y="61"/>
                    <a:pt x="12" y="59"/>
                    <a:pt x="12" y="56"/>
                  </a:cubicBezTo>
                  <a:cubicBezTo>
                    <a:pt x="18" y="38"/>
                    <a:pt x="18" y="38"/>
                    <a:pt x="18" y="38"/>
                  </a:cubicBezTo>
                  <a:cubicBezTo>
                    <a:pt x="3" y="26"/>
                    <a:pt x="3" y="26"/>
                    <a:pt x="3" y="26"/>
                  </a:cubicBezTo>
                  <a:cubicBezTo>
                    <a:pt x="0" y="24"/>
                    <a:pt x="2"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3" name="Freeform 250">
              <a:extLst>
                <a:ext uri="{FF2B5EF4-FFF2-40B4-BE49-F238E27FC236}">
                  <a16:creationId xmlns:a16="http://schemas.microsoft.com/office/drawing/2014/main" id="{47561FA5-7D62-4651-9E69-95921B47D832}"/>
                </a:ext>
              </a:extLst>
            </p:cNvPr>
            <p:cNvSpPr>
              <a:spLocks noEditPoints="1"/>
            </p:cNvSpPr>
            <p:nvPr/>
          </p:nvSpPr>
          <p:spPr bwMode="auto">
            <a:xfrm>
              <a:off x="3734" y="2212"/>
              <a:ext cx="4" cy="4"/>
            </a:xfrm>
            <a:custGeom>
              <a:avLst/>
              <a:gdLst>
                <a:gd name="T0" fmla="*/ 35 w 65"/>
                <a:gd name="T1" fmla="*/ 2 h 61"/>
                <a:gd name="T2" fmla="*/ 41 w 65"/>
                <a:gd name="T3" fmla="*/ 21 h 61"/>
                <a:gd name="T4" fmla="*/ 61 w 65"/>
                <a:gd name="T5" fmla="*/ 21 h 61"/>
                <a:gd name="T6" fmla="*/ 63 w 65"/>
                <a:gd name="T7" fmla="*/ 26 h 61"/>
                <a:gd name="T8" fmla="*/ 47 w 65"/>
                <a:gd name="T9" fmla="*/ 38 h 61"/>
                <a:gd name="T10" fmla="*/ 53 w 65"/>
                <a:gd name="T11" fmla="*/ 57 h 61"/>
                <a:gd name="T12" fmla="*/ 49 w 65"/>
                <a:gd name="T13" fmla="*/ 59 h 61"/>
                <a:gd name="T14" fmla="*/ 33 w 65"/>
                <a:gd name="T15" fmla="*/ 48 h 61"/>
                <a:gd name="T16" fmla="*/ 17 w 65"/>
                <a:gd name="T17" fmla="*/ 59 h 61"/>
                <a:gd name="T18" fmla="*/ 12 w 65"/>
                <a:gd name="T19" fmla="*/ 57 h 61"/>
                <a:gd name="T20" fmla="*/ 18 w 65"/>
                <a:gd name="T21" fmla="*/ 38 h 61"/>
                <a:gd name="T22" fmla="*/ 3 w 65"/>
                <a:gd name="T23" fmla="*/ 26 h 61"/>
                <a:gd name="T24" fmla="*/ 4 w 65"/>
                <a:gd name="T25" fmla="*/ 21 h 61"/>
                <a:gd name="T26" fmla="*/ 24 w 65"/>
                <a:gd name="T27" fmla="*/ 21 h 61"/>
                <a:gd name="T28" fmla="*/ 30 w 65"/>
                <a:gd name="T29" fmla="*/ 2 h 61"/>
                <a:gd name="T30" fmla="*/ 35 w 65"/>
                <a:gd name="T31" fmla="*/ 2 h 61"/>
                <a:gd name="T32" fmla="*/ 35 w 65"/>
                <a:gd name="T33" fmla="*/ 2 h 61"/>
                <a:gd name="T34" fmla="*/ 35 w 65"/>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61">
                  <a:moveTo>
                    <a:pt x="35" y="2"/>
                  </a:moveTo>
                  <a:cubicBezTo>
                    <a:pt x="41" y="21"/>
                    <a:pt x="41" y="21"/>
                    <a:pt x="41" y="21"/>
                  </a:cubicBezTo>
                  <a:cubicBezTo>
                    <a:pt x="61" y="21"/>
                    <a:pt x="61" y="21"/>
                    <a:pt x="61" y="21"/>
                  </a:cubicBezTo>
                  <a:cubicBezTo>
                    <a:pt x="64" y="21"/>
                    <a:pt x="65" y="24"/>
                    <a:pt x="63" y="26"/>
                  </a:cubicBezTo>
                  <a:cubicBezTo>
                    <a:pt x="47" y="38"/>
                    <a:pt x="47" y="38"/>
                    <a:pt x="47" y="38"/>
                  </a:cubicBezTo>
                  <a:cubicBezTo>
                    <a:pt x="53" y="57"/>
                    <a:pt x="53" y="57"/>
                    <a:pt x="53" y="57"/>
                  </a:cubicBezTo>
                  <a:cubicBezTo>
                    <a:pt x="54" y="59"/>
                    <a:pt x="51" y="61"/>
                    <a:pt x="49" y="59"/>
                  </a:cubicBezTo>
                  <a:cubicBezTo>
                    <a:pt x="33" y="48"/>
                    <a:pt x="33" y="48"/>
                    <a:pt x="33" y="48"/>
                  </a:cubicBezTo>
                  <a:cubicBezTo>
                    <a:pt x="17" y="59"/>
                    <a:pt x="17" y="59"/>
                    <a:pt x="17" y="59"/>
                  </a:cubicBezTo>
                  <a:cubicBezTo>
                    <a:pt x="14" y="61"/>
                    <a:pt x="12" y="59"/>
                    <a:pt x="12" y="57"/>
                  </a:cubicBezTo>
                  <a:cubicBezTo>
                    <a:pt x="18" y="38"/>
                    <a:pt x="18" y="38"/>
                    <a:pt x="18" y="38"/>
                  </a:cubicBezTo>
                  <a:cubicBezTo>
                    <a:pt x="3" y="26"/>
                    <a:pt x="3" y="26"/>
                    <a:pt x="3" y="26"/>
                  </a:cubicBezTo>
                  <a:cubicBezTo>
                    <a:pt x="0" y="24"/>
                    <a:pt x="2" y="21"/>
                    <a:pt x="4" y="21"/>
                  </a:cubicBezTo>
                  <a:cubicBezTo>
                    <a:pt x="24" y="21"/>
                    <a:pt x="24" y="21"/>
                    <a:pt x="24" y="21"/>
                  </a:cubicBezTo>
                  <a:cubicBezTo>
                    <a:pt x="30" y="2"/>
                    <a:pt x="30" y="2"/>
                    <a:pt x="30" y="2"/>
                  </a:cubicBezTo>
                  <a:cubicBezTo>
                    <a:pt x="31" y="0"/>
                    <a:pt x="34" y="0"/>
                    <a:pt x="35" y="2"/>
                  </a:cubicBezTo>
                  <a:close/>
                  <a:moveTo>
                    <a:pt x="35" y="2"/>
                  </a:moveTo>
                  <a:cubicBezTo>
                    <a:pt x="35" y="2"/>
                    <a:pt x="35" y="2"/>
                    <a:pt x="35"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4" name="Freeform 251">
              <a:extLst>
                <a:ext uri="{FF2B5EF4-FFF2-40B4-BE49-F238E27FC236}">
                  <a16:creationId xmlns:a16="http://schemas.microsoft.com/office/drawing/2014/main" id="{4AC026C5-A087-49E3-B88B-E51D0802D9EB}"/>
                </a:ext>
              </a:extLst>
            </p:cNvPr>
            <p:cNvSpPr>
              <a:spLocks noEditPoints="1"/>
            </p:cNvSpPr>
            <p:nvPr/>
          </p:nvSpPr>
          <p:spPr bwMode="auto">
            <a:xfrm>
              <a:off x="3739" y="2188"/>
              <a:ext cx="5" cy="4"/>
            </a:xfrm>
            <a:custGeom>
              <a:avLst/>
              <a:gdLst>
                <a:gd name="T0" fmla="*/ 34 w 64"/>
                <a:gd name="T1" fmla="*/ 3 h 62"/>
                <a:gd name="T2" fmla="*/ 41 w 64"/>
                <a:gd name="T3" fmla="*/ 22 h 62"/>
                <a:gd name="T4" fmla="*/ 60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3 w 64"/>
                <a:gd name="T25" fmla="*/ 22 h 62"/>
                <a:gd name="T26" fmla="*/ 23 w 64"/>
                <a:gd name="T27" fmla="*/ 22 h 62"/>
                <a:gd name="T28" fmla="*/ 29 w 64"/>
                <a:gd name="T29" fmla="*/ 3 h 62"/>
                <a:gd name="T30" fmla="*/ 34 w 64"/>
                <a:gd name="T31" fmla="*/ 3 h 62"/>
                <a:gd name="T32" fmla="*/ 34 w 64"/>
                <a:gd name="T33" fmla="*/ 3 h 62"/>
                <a:gd name="T34" fmla="*/ 34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4" y="3"/>
                  </a:moveTo>
                  <a:cubicBezTo>
                    <a:pt x="41" y="22"/>
                    <a:pt x="41" y="22"/>
                    <a:pt x="41" y="22"/>
                  </a:cubicBezTo>
                  <a:cubicBezTo>
                    <a:pt x="60" y="22"/>
                    <a:pt x="60" y="22"/>
                    <a:pt x="60"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3" y="22"/>
                  </a:cubicBezTo>
                  <a:cubicBezTo>
                    <a:pt x="23" y="22"/>
                    <a:pt x="23" y="22"/>
                    <a:pt x="23" y="22"/>
                  </a:cubicBezTo>
                  <a:cubicBezTo>
                    <a:pt x="29" y="3"/>
                    <a:pt x="29" y="3"/>
                    <a:pt x="29" y="3"/>
                  </a:cubicBezTo>
                  <a:cubicBezTo>
                    <a:pt x="30" y="0"/>
                    <a:pt x="33" y="0"/>
                    <a:pt x="34" y="3"/>
                  </a:cubicBezTo>
                  <a:close/>
                  <a:moveTo>
                    <a:pt x="34" y="3"/>
                  </a:moveTo>
                  <a:cubicBezTo>
                    <a:pt x="34" y="3"/>
                    <a:pt x="34" y="3"/>
                    <a:pt x="34"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5" name="Freeform 252">
              <a:extLst>
                <a:ext uri="{FF2B5EF4-FFF2-40B4-BE49-F238E27FC236}">
                  <a16:creationId xmlns:a16="http://schemas.microsoft.com/office/drawing/2014/main" id="{E55D275E-0567-4022-8BD6-AF1DEE2A860D}"/>
                </a:ext>
              </a:extLst>
            </p:cNvPr>
            <p:cNvSpPr>
              <a:spLocks noEditPoints="1"/>
            </p:cNvSpPr>
            <p:nvPr/>
          </p:nvSpPr>
          <p:spPr bwMode="auto">
            <a:xfrm>
              <a:off x="3739" y="2195"/>
              <a:ext cx="5" cy="4"/>
            </a:xfrm>
            <a:custGeom>
              <a:avLst/>
              <a:gdLst>
                <a:gd name="T0" fmla="*/ 34 w 64"/>
                <a:gd name="T1" fmla="*/ 2 h 61"/>
                <a:gd name="T2" fmla="*/ 41 w 64"/>
                <a:gd name="T3" fmla="*/ 21 h 61"/>
                <a:gd name="T4" fmla="*/ 60 w 64"/>
                <a:gd name="T5" fmla="*/ 21 h 61"/>
                <a:gd name="T6" fmla="*/ 62 w 64"/>
                <a:gd name="T7" fmla="*/ 26 h 61"/>
                <a:gd name="T8" fmla="*/ 46 w 64"/>
                <a:gd name="T9" fmla="*/ 37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7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7"/>
                    <a:pt x="46" y="37"/>
                    <a:pt x="46" y="37"/>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3" y="21"/>
                  </a:cubicBezTo>
                  <a:cubicBezTo>
                    <a:pt x="23" y="21"/>
                    <a:pt x="23" y="21"/>
                    <a:pt x="23" y="21"/>
                  </a:cubicBezTo>
                  <a:cubicBezTo>
                    <a:pt x="29" y="2"/>
                    <a:pt x="29" y="2"/>
                    <a:pt x="29" y="2"/>
                  </a:cubicBezTo>
                  <a:cubicBezTo>
                    <a:pt x="30" y="0"/>
                    <a:pt x="33"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6" name="Freeform 253">
              <a:extLst>
                <a:ext uri="{FF2B5EF4-FFF2-40B4-BE49-F238E27FC236}">
                  <a16:creationId xmlns:a16="http://schemas.microsoft.com/office/drawing/2014/main" id="{C6836FAA-FF93-48AB-827F-15CA7CFAF44D}"/>
                </a:ext>
              </a:extLst>
            </p:cNvPr>
            <p:cNvSpPr>
              <a:spLocks noEditPoints="1"/>
            </p:cNvSpPr>
            <p:nvPr/>
          </p:nvSpPr>
          <p:spPr bwMode="auto">
            <a:xfrm>
              <a:off x="3739" y="2202"/>
              <a:ext cx="5" cy="4"/>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3"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7" name="Freeform 254">
              <a:extLst>
                <a:ext uri="{FF2B5EF4-FFF2-40B4-BE49-F238E27FC236}">
                  <a16:creationId xmlns:a16="http://schemas.microsoft.com/office/drawing/2014/main" id="{2E9CB018-A946-4EEA-89C5-C3C595B63B4A}"/>
                </a:ext>
              </a:extLst>
            </p:cNvPr>
            <p:cNvSpPr>
              <a:spLocks noEditPoints="1"/>
            </p:cNvSpPr>
            <p:nvPr/>
          </p:nvSpPr>
          <p:spPr bwMode="auto">
            <a:xfrm>
              <a:off x="3739" y="2208"/>
              <a:ext cx="5" cy="5"/>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7 h 61"/>
                <a:gd name="T12" fmla="*/ 48 w 64"/>
                <a:gd name="T13" fmla="*/ 59 h 61"/>
                <a:gd name="T14" fmla="*/ 32 w 64"/>
                <a:gd name="T15" fmla="*/ 48 h 61"/>
                <a:gd name="T16" fmla="*/ 16 w 64"/>
                <a:gd name="T17" fmla="*/ 59 h 61"/>
                <a:gd name="T18" fmla="*/ 12 w 64"/>
                <a:gd name="T19" fmla="*/ 57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7"/>
                    <a:pt x="52" y="57"/>
                    <a:pt x="52" y="57"/>
                  </a:cubicBezTo>
                  <a:cubicBezTo>
                    <a:pt x="53" y="59"/>
                    <a:pt x="50"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3"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8" name="Freeform 255">
              <a:extLst>
                <a:ext uri="{FF2B5EF4-FFF2-40B4-BE49-F238E27FC236}">
                  <a16:creationId xmlns:a16="http://schemas.microsoft.com/office/drawing/2014/main" id="{FA013FA2-31AA-4DB0-9D63-423CB61FF5E1}"/>
                </a:ext>
              </a:extLst>
            </p:cNvPr>
            <p:cNvSpPr>
              <a:spLocks noEditPoints="1"/>
            </p:cNvSpPr>
            <p:nvPr/>
          </p:nvSpPr>
          <p:spPr bwMode="auto">
            <a:xfrm>
              <a:off x="3744" y="2184"/>
              <a:ext cx="5" cy="5"/>
            </a:xfrm>
            <a:custGeom>
              <a:avLst/>
              <a:gdLst>
                <a:gd name="T0" fmla="*/ 34 w 64"/>
                <a:gd name="T1" fmla="*/ 3 h 62"/>
                <a:gd name="T2" fmla="*/ 41 w 64"/>
                <a:gd name="T3" fmla="*/ 22 h 62"/>
                <a:gd name="T4" fmla="*/ 60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3 w 64"/>
                <a:gd name="T25" fmla="*/ 22 h 62"/>
                <a:gd name="T26" fmla="*/ 23 w 64"/>
                <a:gd name="T27" fmla="*/ 22 h 62"/>
                <a:gd name="T28" fmla="*/ 29 w 64"/>
                <a:gd name="T29" fmla="*/ 3 h 62"/>
                <a:gd name="T30" fmla="*/ 34 w 64"/>
                <a:gd name="T31" fmla="*/ 3 h 62"/>
                <a:gd name="T32" fmla="*/ 34 w 64"/>
                <a:gd name="T33" fmla="*/ 3 h 62"/>
                <a:gd name="T34" fmla="*/ 34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4" y="3"/>
                  </a:moveTo>
                  <a:cubicBezTo>
                    <a:pt x="41" y="22"/>
                    <a:pt x="41" y="22"/>
                    <a:pt x="41" y="22"/>
                  </a:cubicBezTo>
                  <a:cubicBezTo>
                    <a:pt x="60" y="22"/>
                    <a:pt x="60" y="22"/>
                    <a:pt x="60"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3" y="22"/>
                  </a:cubicBezTo>
                  <a:cubicBezTo>
                    <a:pt x="23" y="22"/>
                    <a:pt x="23" y="22"/>
                    <a:pt x="23" y="22"/>
                  </a:cubicBezTo>
                  <a:cubicBezTo>
                    <a:pt x="29" y="3"/>
                    <a:pt x="29" y="3"/>
                    <a:pt x="29" y="3"/>
                  </a:cubicBezTo>
                  <a:cubicBezTo>
                    <a:pt x="30" y="0"/>
                    <a:pt x="34" y="0"/>
                    <a:pt x="34" y="3"/>
                  </a:cubicBezTo>
                  <a:close/>
                  <a:moveTo>
                    <a:pt x="34" y="3"/>
                  </a:moveTo>
                  <a:cubicBezTo>
                    <a:pt x="34" y="3"/>
                    <a:pt x="34" y="3"/>
                    <a:pt x="34"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399" name="Freeform 256">
              <a:extLst>
                <a:ext uri="{FF2B5EF4-FFF2-40B4-BE49-F238E27FC236}">
                  <a16:creationId xmlns:a16="http://schemas.microsoft.com/office/drawing/2014/main" id="{3FB6AC2B-6D23-445A-B2C8-F78399A6D731}"/>
                </a:ext>
              </a:extLst>
            </p:cNvPr>
            <p:cNvSpPr>
              <a:spLocks noEditPoints="1"/>
            </p:cNvSpPr>
            <p:nvPr/>
          </p:nvSpPr>
          <p:spPr bwMode="auto">
            <a:xfrm>
              <a:off x="3744" y="2191"/>
              <a:ext cx="5" cy="5"/>
            </a:xfrm>
            <a:custGeom>
              <a:avLst/>
              <a:gdLst>
                <a:gd name="T0" fmla="*/ 34 w 64"/>
                <a:gd name="T1" fmla="*/ 3 h 62"/>
                <a:gd name="T2" fmla="*/ 41 w 64"/>
                <a:gd name="T3" fmla="*/ 22 h 62"/>
                <a:gd name="T4" fmla="*/ 60 w 64"/>
                <a:gd name="T5" fmla="*/ 22 h 62"/>
                <a:gd name="T6" fmla="*/ 62 w 64"/>
                <a:gd name="T7" fmla="*/ 27 h 62"/>
                <a:gd name="T8" fmla="*/ 46 w 64"/>
                <a:gd name="T9" fmla="*/ 38 h 62"/>
                <a:gd name="T10" fmla="*/ 52 w 64"/>
                <a:gd name="T11" fmla="*/ 57 h 62"/>
                <a:gd name="T12" fmla="*/ 48 w 64"/>
                <a:gd name="T13" fmla="*/ 60 h 62"/>
                <a:gd name="T14" fmla="*/ 32 w 64"/>
                <a:gd name="T15" fmla="*/ 49 h 62"/>
                <a:gd name="T16" fmla="*/ 16 w 64"/>
                <a:gd name="T17" fmla="*/ 60 h 62"/>
                <a:gd name="T18" fmla="*/ 12 w 64"/>
                <a:gd name="T19" fmla="*/ 57 h 62"/>
                <a:gd name="T20" fmla="*/ 18 w 64"/>
                <a:gd name="T21" fmla="*/ 38 h 62"/>
                <a:gd name="T22" fmla="*/ 2 w 64"/>
                <a:gd name="T23" fmla="*/ 27 h 62"/>
                <a:gd name="T24" fmla="*/ 3 w 64"/>
                <a:gd name="T25" fmla="*/ 22 h 62"/>
                <a:gd name="T26" fmla="*/ 23 w 64"/>
                <a:gd name="T27" fmla="*/ 22 h 62"/>
                <a:gd name="T28" fmla="*/ 29 w 64"/>
                <a:gd name="T29" fmla="*/ 3 h 62"/>
                <a:gd name="T30" fmla="*/ 34 w 64"/>
                <a:gd name="T31" fmla="*/ 3 h 62"/>
                <a:gd name="T32" fmla="*/ 34 w 64"/>
                <a:gd name="T33" fmla="*/ 3 h 62"/>
                <a:gd name="T34" fmla="*/ 34 w 64"/>
                <a:gd name="T35"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2">
                  <a:moveTo>
                    <a:pt x="34" y="3"/>
                  </a:moveTo>
                  <a:cubicBezTo>
                    <a:pt x="41" y="22"/>
                    <a:pt x="41" y="22"/>
                    <a:pt x="41" y="22"/>
                  </a:cubicBezTo>
                  <a:cubicBezTo>
                    <a:pt x="60" y="22"/>
                    <a:pt x="60" y="22"/>
                    <a:pt x="60" y="22"/>
                  </a:cubicBezTo>
                  <a:cubicBezTo>
                    <a:pt x="63" y="22"/>
                    <a:pt x="64" y="25"/>
                    <a:pt x="62" y="27"/>
                  </a:cubicBezTo>
                  <a:cubicBezTo>
                    <a:pt x="46" y="38"/>
                    <a:pt x="46" y="38"/>
                    <a:pt x="46" y="38"/>
                  </a:cubicBezTo>
                  <a:cubicBezTo>
                    <a:pt x="52" y="57"/>
                    <a:pt x="52" y="57"/>
                    <a:pt x="52" y="57"/>
                  </a:cubicBezTo>
                  <a:cubicBezTo>
                    <a:pt x="53" y="60"/>
                    <a:pt x="50" y="62"/>
                    <a:pt x="48" y="60"/>
                  </a:cubicBezTo>
                  <a:cubicBezTo>
                    <a:pt x="32" y="49"/>
                    <a:pt x="32" y="49"/>
                    <a:pt x="32" y="49"/>
                  </a:cubicBezTo>
                  <a:cubicBezTo>
                    <a:pt x="16" y="60"/>
                    <a:pt x="16" y="60"/>
                    <a:pt x="16" y="60"/>
                  </a:cubicBezTo>
                  <a:cubicBezTo>
                    <a:pt x="14" y="62"/>
                    <a:pt x="11" y="60"/>
                    <a:pt x="12" y="57"/>
                  </a:cubicBezTo>
                  <a:cubicBezTo>
                    <a:pt x="18" y="38"/>
                    <a:pt x="18" y="38"/>
                    <a:pt x="18" y="38"/>
                  </a:cubicBezTo>
                  <a:cubicBezTo>
                    <a:pt x="2" y="27"/>
                    <a:pt x="2" y="27"/>
                    <a:pt x="2" y="27"/>
                  </a:cubicBezTo>
                  <a:cubicBezTo>
                    <a:pt x="0" y="25"/>
                    <a:pt x="1" y="22"/>
                    <a:pt x="3" y="22"/>
                  </a:cubicBezTo>
                  <a:cubicBezTo>
                    <a:pt x="23" y="22"/>
                    <a:pt x="23" y="22"/>
                    <a:pt x="23" y="22"/>
                  </a:cubicBezTo>
                  <a:cubicBezTo>
                    <a:pt x="29" y="3"/>
                    <a:pt x="29" y="3"/>
                    <a:pt x="29" y="3"/>
                  </a:cubicBezTo>
                  <a:cubicBezTo>
                    <a:pt x="30" y="0"/>
                    <a:pt x="34" y="0"/>
                    <a:pt x="34" y="3"/>
                  </a:cubicBezTo>
                  <a:close/>
                  <a:moveTo>
                    <a:pt x="34" y="3"/>
                  </a:moveTo>
                  <a:cubicBezTo>
                    <a:pt x="34" y="3"/>
                    <a:pt x="34" y="3"/>
                    <a:pt x="34" y="3"/>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400" name="Freeform 257">
              <a:extLst>
                <a:ext uri="{FF2B5EF4-FFF2-40B4-BE49-F238E27FC236}">
                  <a16:creationId xmlns:a16="http://schemas.microsoft.com/office/drawing/2014/main" id="{51B6AE62-D907-4155-9805-27329865CC8A}"/>
                </a:ext>
              </a:extLst>
            </p:cNvPr>
            <p:cNvSpPr>
              <a:spLocks noEditPoints="1"/>
            </p:cNvSpPr>
            <p:nvPr/>
          </p:nvSpPr>
          <p:spPr bwMode="auto">
            <a:xfrm>
              <a:off x="3744" y="2198"/>
              <a:ext cx="5" cy="4"/>
            </a:xfrm>
            <a:custGeom>
              <a:avLst/>
              <a:gdLst>
                <a:gd name="T0" fmla="*/ 34 w 64"/>
                <a:gd name="T1" fmla="*/ 2 h 61"/>
                <a:gd name="T2" fmla="*/ 41 w 64"/>
                <a:gd name="T3" fmla="*/ 21 h 61"/>
                <a:gd name="T4" fmla="*/ 60 w 64"/>
                <a:gd name="T5" fmla="*/ 21 h 61"/>
                <a:gd name="T6" fmla="*/ 62 w 64"/>
                <a:gd name="T7" fmla="*/ 26 h 61"/>
                <a:gd name="T8" fmla="*/ 46 w 64"/>
                <a:gd name="T9" fmla="*/ 37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7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7"/>
                    <a:pt x="46" y="37"/>
                    <a:pt x="46" y="37"/>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7"/>
                    <a:pt x="18" y="37"/>
                    <a:pt x="18" y="37"/>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401" name="Freeform 258">
              <a:extLst>
                <a:ext uri="{FF2B5EF4-FFF2-40B4-BE49-F238E27FC236}">
                  <a16:creationId xmlns:a16="http://schemas.microsoft.com/office/drawing/2014/main" id="{D9EFCB38-A2DA-40E0-B0B8-9581722321BF}"/>
                </a:ext>
              </a:extLst>
            </p:cNvPr>
            <p:cNvSpPr>
              <a:spLocks noEditPoints="1"/>
            </p:cNvSpPr>
            <p:nvPr/>
          </p:nvSpPr>
          <p:spPr bwMode="auto">
            <a:xfrm>
              <a:off x="3744" y="2205"/>
              <a:ext cx="5" cy="4"/>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6 h 61"/>
                <a:gd name="T12" fmla="*/ 48 w 64"/>
                <a:gd name="T13" fmla="*/ 59 h 61"/>
                <a:gd name="T14" fmla="*/ 32 w 64"/>
                <a:gd name="T15" fmla="*/ 48 h 61"/>
                <a:gd name="T16" fmla="*/ 16 w 64"/>
                <a:gd name="T17" fmla="*/ 59 h 61"/>
                <a:gd name="T18" fmla="*/ 12 w 64"/>
                <a:gd name="T19" fmla="*/ 56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6"/>
                    <a:pt x="52" y="56"/>
                    <a:pt x="52" y="56"/>
                  </a:cubicBezTo>
                  <a:cubicBezTo>
                    <a:pt x="53" y="59"/>
                    <a:pt x="50" y="61"/>
                    <a:pt x="48" y="59"/>
                  </a:cubicBezTo>
                  <a:cubicBezTo>
                    <a:pt x="32" y="48"/>
                    <a:pt x="32" y="48"/>
                    <a:pt x="32" y="48"/>
                  </a:cubicBezTo>
                  <a:cubicBezTo>
                    <a:pt x="16" y="59"/>
                    <a:pt x="16" y="59"/>
                    <a:pt x="16" y="59"/>
                  </a:cubicBezTo>
                  <a:cubicBezTo>
                    <a:pt x="14" y="61"/>
                    <a:pt x="11" y="59"/>
                    <a:pt x="12" y="56"/>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sp>
          <p:nvSpPr>
            <p:cNvPr id="402" name="Freeform 259">
              <a:extLst>
                <a:ext uri="{FF2B5EF4-FFF2-40B4-BE49-F238E27FC236}">
                  <a16:creationId xmlns:a16="http://schemas.microsoft.com/office/drawing/2014/main" id="{909A3C9E-6CB7-457A-A841-EE27312BF20A}"/>
                </a:ext>
              </a:extLst>
            </p:cNvPr>
            <p:cNvSpPr>
              <a:spLocks noEditPoints="1"/>
            </p:cNvSpPr>
            <p:nvPr/>
          </p:nvSpPr>
          <p:spPr bwMode="auto">
            <a:xfrm>
              <a:off x="3744" y="2212"/>
              <a:ext cx="5" cy="4"/>
            </a:xfrm>
            <a:custGeom>
              <a:avLst/>
              <a:gdLst>
                <a:gd name="T0" fmla="*/ 34 w 64"/>
                <a:gd name="T1" fmla="*/ 2 h 61"/>
                <a:gd name="T2" fmla="*/ 41 w 64"/>
                <a:gd name="T3" fmla="*/ 21 h 61"/>
                <a:gd name="T4" fmla="*/ 60 w 64"/>
                <a:gd name="T5" fmla="*/ 21 h 61"/>
                <a:gd name="T6" fmla="*/ 62 w 64"/>
                <a:gd name="T7" fmla="*/ 26 h 61"/>
                <a:gd name="T8" fmla="*/ 46 w 64"/>
                <a:gd name="T9" fmla="*/ 38 h 61"/>
                <a:gd name="T10" fmla="*/ 52 w 64"/>
                <a:gd name="T11" fmla="*/ 57 h 61"/>
                <a:gd name="T12" fmla="*/ 48 w 64"/>
                <a:gd name="T13" fmla="*/ 59 h 61"/>
                <a:gd name="T14" fmla="*/ 32 w 64"/>
                <a:gd name="T15" fmla="*/ 48 h 61"/>
                <a:gd name="T16" fmla="*/ 16 w 64"/>
                <a:gd name="T17" fmla="*/ 59 h 61"/>
                <a:gd name="T18" fmla="*/ 12 w 64"/>
                <a:gd name="T19" fmla="*/ 57 h 61"/>
                <a:gd name="T20" fmla="*/ 18 w 64"/>
                <a:gd name="T21" fmla="*/ 38 h 61"/>
                <a:gd name="T22" fmla="*/ 2 w 64"/>
                <a:gd name="T23" fmla="*/ 26 h 61"/>
                <a:gd name="T24" fmla="*/ 3 w 64"/>
                <a:gd name="T25" fmla="*/ 21 h 61"/>
                <a:gd name="T26" fmla="*/ 23 w 64"/>
                <a:gd name="T27" fmla="*/ 21 h 61"/>
                <a:gd name="T28" fmla="*/ 29 w 64"/>
                <a:gd name="T29" fmla="*/ 2 h 61"/>
                <a:gd name="T30" fmla="*/ 34 w 64"/>
                <a:gd name="T31" fmla="*/ 2 h 61"/>
                <a:gd name="T32" fmla="*/ 34 w 64"/>
                <a:gd name="T33" fmla="*/ 2 h 61"/>
                <a:gd name="T34" fmla="*/ 34 w 64"/>
                <a:gd name="T35" fmla="*/ 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1">
                  <a:moveTo>
                    <a:pt x="34" y="2"/>
                  </a:moveTo>
                  <a:cubicBezTo>
                    <a:pt x="41" y="21"/>
                    <a:pt x="41" y="21"/>
                    <a:pt x="41" y="21"/>
                  </a:cubicBezTo>
                  <a:cubicBezTo>
                    <a:pt x="60" y="21"/>
                    <a:pt x="60" y="21"/>
                    <a:pt x="60" y="21"/>
                  </a:cubicBezTo>
                  <a:cubicBezTo>
                    <a:pt x="63" y="21"/>
                    <a:pt x="64" y="24"/>
                    <a:pt x="62" y="26"/>
                  </a:cubicBezTo>
                  <a:cubicBezTo>
                    <a:pt x="46" y="38"/>
                    <a:pt x="46" y="38"/>
                    <a:pt x="46" y="38"/>
                  </a:cubicBezTo>
                  <a:cubicBezTo>
                    <a:pt x="52" y="57"/>
                    <a:pt x="52" y="57"/>
                    <a:pt x="52" y="57"/>
                  </a:cubicBezTo>
                  <a:cubicBezTo>
                    <a:pt x="53" y="59"/>
                    <a:pt x="50" y="61"/>
                    <a:pt x="48" y="59"/>
                  </a:cubicBezTo>
                  <a:cubicBezTo>
                    <a:pt x="32" y="48"/>
                    <a:pt x="32" y="48"/>
                    <a:pt x="32" y="48"/>
                  </a:cubicBezTo>
                  <a:cubicBezTo>
                    <a:pt x="16" y="59"/>
                    <a:pt x="16" y="59"/>
                    <a:pt x="16" y="59"/>
                  </a:cubicBezTo>
                  <a:cubicBezTo>
                    <a:pt x="14" y="61"/>
                    <a:pt x="11" y="59"/>
                    <a:pt x="12" y="57"/>
                  </a:cubicBezTo>
                  <a:cubicBezTo>
                    <a:pt x="18" y="38"/>
                    <a:pt x="18" y="38"/>
                    <a:pt x="18" y="38"/>
                  </a:cubicBezTo>
                  <a:cubicBezTo>
                    <a:pt x="2" y="26"/>
                    <a:pt x="2" y="26"/>
                    <a:pt x="2" y="26"/>
                  </a:cubicBezTo>
                  <a:cubicBezTo>
                    <a:pt x="0" y="24"/>
                    <a:pt x="1" y="21"/>
                    <a:pt x="3" y="21"/>
                  </a:cubicBezTo>
                  <a:cubicBezTo>
                    <a:pt x="23" y="21"/>
                    <a:pt x="23" y="21"/>
                    <a:pt x="23" y="21"/>
                  </a:cubicBezTo>
                  <a:cubicBezTo>
                    <a:pt x="29" y="2"/>
                    <a:pt x="29" y="2"/>
                    <a:pt x="29" y="2"/>
                  </a:cubicBezTo>
                  <a:cubicBezTo>
                    <a:pt x="30" y="0"/>
                    <a:pt x="34" y="0"/>
                    <a:pt x="34" y="2"/>
                  </a:cubicBezTo>
                  <a:close/>
                  <a:moveTo>
                    <a:pt x="34" y="2"/>
                  </a:moveTo>
                  <a:cubicBezTo>
                    <a:pt x="34" y="2"/>
                    <a:pt x="34" y="2"/>
                    <a:pt x="34" y="2"/>
                  </a:cubicBezTo>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bodyPr>
            <a:lstStyle/>
            <a:p>
              <a:endParaRPr lang="en-US" sz="3199" dirty="0"/>
            </a:p>
          </p:txBody>
        </p:sp>
      </p:grpSp>
      <p:pic>
        <p:nvPicPr>
          <p:cNvPr id="404" name="Picture 4" descr="upload.wikimedia.org/wikipedia/commons/9/9c/Fla...">
            <a:extLst>
              <a:ext uri="{FF2B5EF4-FFF2-40B4-BE49-F238E27FC236}">
                <a16:creationId xmlns:a16="http://schemas.microsoft.com/office/drawing/2014/main" id="{E4A3E6FC-F9CD-41B0-8B17-5CEDD79CBE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674" y="2157304"/>
            <a:ext cx="241237" cy="150553"/>
          </a:xfrm>
          <a:prstGeom prst="rect">
            <a:avLst/>
          </a:prstGeom>
          <a:noFill/>
          <a:extLst>
            <a:ext uri="{909E8E84-426E-40DD-AFC4-6F175D3DCCD1}">
              <a14:hiddenFill xmlns:a14="http://schemas.microsoft.com/office/drawing/2010/main">
                <a:solidFill>
                  <a:srgbClr val="FFFFFF"/>
                </a:solidFill>
              </a14:hiddenFill>
            </a:ext>
          </a:extLst>
        </p:spPr>
      </p:pic>
      <p:pic>
        <p:nvPicPr>
          <p:cNvPr id="142" name="Picture 6" descr="South Korea | History, Map, Flag, Capital, Population, President, &amp; Facts |  Britannica">
            <a:extLst>
              <a:ext uri="{FF2B5EF4-FFF2-40B4-BE49-F238E27FC236}">
                <a16:creationId xmlns:a16="http://schemas.microsoft.com/office/drawing/2014/main" id="{BDCA4CB2-643A-48F5-980A-170DE522B97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97199" y="3280431"/>
            <a:ext cx="234889" cy="156593"/>
          </a:xfrm>
          <a:prstGeom prst="rect">
            <a:avLst/>
          </a:prstGeom>
          <a:noFill/>
          <a:ln w="3175">
            <a:solidFill>
              <a:schemeClr val="tx1">
                <a:lumMod val="20000"/>
                <a:lumOff val="80000"/>
              </a:schemeClr>
            </a:solidFill>
          </a:ln>
          <a:extLst>
            <a:ext uri="{909E8E84-426E-40DD-AFC4-6F175D3DCCD1}">
              <a14:hiddenFill xmlns:a14="http://schemas.microsoft.com/office/drawing/2010/main">
                <a:solidFill>
                  <a:srgbClr val="FFFFFF"/>
                </a:solidFill>
              </a14:hiddenFill>
            </a:ext>
          </a:extLst>
        </p:spPr>
      </p:pic>
      <p:pic>
        <p:nvPicPr>
          <p:cNvPr id="1034" name="Picture 10" descr="12,055 Australian Flag Stock Photos, Pictures &amp; Royalty-Free Images - iStock">
            <a:extLst>
              <a:ext uri="{FF2B5EF4-FFF2-40B4-BE49-F238E27FC236}">
                <a16:creationId xmlns:a16="http://schemas.microsoft.com/office/drawing/2014/main" id="{6500DDF4-D0FD-4A91-B5DB-9D873B3AA8A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21" y="2152167"/>
            <a:ext cx="241237" cy="1608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A8DB1570-FA6F-477B-8D27-22C3403ED96C}"/>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20471"/>
          <a:stretch/>
        </p:blipFill>
        <p:spPr bwMode="auto">
          <a:xfrm>
            <a:off x="356321" y="2941574"/>
            <a:ext cx="241237" cy="166029"/>
          </a:xfrm>
          <a:prstGeom prst="rect">
            <a:avLst/>
          </a:prstGeom>
          <a:noFill/>
          <a:extLst>
            <a:ext uri="{909E8E84-426E-40DD-AFC4-6F175D3DCCD1}">
              <a14:hiddenFill xmlns:a14="http://schemas.microsoft.com/office/drawing/2010/main">
                <a:solidFill>
                  <a:srgbClr val="FFFFFF"/>
                </a:solidFill>
              </a14:hiddenFill>
            </a:ext>
          </a:extLst>
        </p:spPr>
      </p:pic>
      <p:pic>
        <p:nvPicPr>
          <p:cNvPr id="147" name="Picture 14" descr="Flag of Finland - Wikipedia">
            <a:extLst>
              <a:ext uri="{FF2B5EF4-FFF2-40B4-BE49-F238E27FC236}">
                <a16:creationId xmlns:a16="http://schemas.microsoft.com/office/drawing/2014/main" id="{001EF1F0-B502-4448-9FE1-A19158484EE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37434" y="2841824"/>
            <a:ext cx="245504" cy="150553"/>
          </a:xfrm>
          <a:prstGeom prst="rect">
            <a:avLst/>
          </a:prstGeom>
          <a:noFill/>
          <a:ln w="3175">
            <a:solidFill>
              <a:schemeClr val="tx1">
                <a:lumMod val="20000"/>
                <a:lumOff val="80000"/>
              </a:schemeClr>
            </a:solidFill>
          </a:ln>
          <a:extLst>
            <a:ext uri="{909E8E84-426E-40DD-AFC4-6F175D3DCCD1}">
              <a14:hiddenFill xmlns:a14="http://schemas.microsoft.com/office/drawing/2010/main">
                <a:solidFill>
                  <a:srgbClr val="FFFFFF"/>
                </a:solidFill>
              </a14:hiddenFill>
            </a:ext>
          </a:extLst>
        </p:spPr>
      </p:pic>
      <p:pic>
        <p:nvPicPr>
          <p:cNvPr id="1040" name="Picture 16" descr="Union Jack - Wikipedia">
            <a:extLst>
              <a:ext uri="{FF2B5EF4-FFF2-40B4-BE49-F238E27FC236}">
                <a16:creationId xmlns:a16="http://schemas.microsoft.com/office/drawing/2014/main" id="{22FDE690-D586-480F-980C-4C84D208F55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97199" y="3900917"/>
            <a:ext cx="242618" cy="121309"/>
          </a:xfrm>
          <a:prstGeom prst="rect">
            <a:avLst/>
          </a:prstGeom>
          <a:noFill/>
          <a:ln>
            <a:solidFill>
              <a:srgbClr val="012169"/>
            </a:solidFill>
          </a:ln>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508601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7369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BDC8BFA-FBC0-452D-89DC-CCC02DEB833B}"/>
              </a:ext>
            </a:extLst>
          </p:cNvPr>
          <p:cNvGrpSpPr/>
          <p:nvPr/>
        </p:nvGrpSpPr>
        <p:grpSpPr>
          <a:xfrm>
            <a:off x="570046" y="3113823"/>
            <a:ext cx="11023065" cy="2508043"/>
            <a:chOff x="789121" y="3494823"/>
            <a:chExt cx="11023065" cy="2508043"/>
          </a:xfrm>
        </p:grpSpPr>
        <p:sp>
          <p:nvSpPr>
            <p:cNvPr id="10" name="TextBox 9">
              <a:extLst>
                <a:ext uri="{FF2B5EF4-FFF2-40B4-BE49-F238E27FC236}">
                  <a16:creationId xmlns:a16="http://schemas.microsoft.com/office/drawing/2014/main" id="{7F4DC16E-D621-48B8-B1EB-DE63F31952A1}"/>
                </a:ext>
              </a:extLst>
            </p:cNvPr>
            <p:cNvSpPr txBox="1"/>
            <p:nvPr/>
          </p:nvSpPr>
          <p:spPr>
            <a:xfrm>
              <a:off x="789121" y="4484689"/>
              <a:ext cx="2393564" cy="707886"/>
            </a:xfrm>
            <a:prstGeom prst="rect">
              <a:avLst/>
            </a:prstGeom>
            <a:noFill/>
          </p:spPr>
          <p:txBody>
            <a:bodyPr wrap="square" rtlCol="0">
              <a:spAutoFit/>
            </a:bodyPr>
            <a:lstStyle/>
            <a:p>
              <a:pPr algn="ctr" defTabSz="1219170"/>
              <a:r>
                <a:rPr lang="fy-NL" sz="2000" b="1" dirty="0">
                  <a:solidFill>
                    <a:srgbClr val="595454"/>
                  </a:solidFill>
                </a:rPr>
                <a:t>CUL4 E3 ligase complex</a:t>
              </a:r>
              <a:endParaRPr lang="en-US" sz="2000" b="1" dirty="0">
                <a:solidFill>
                  <a:srgbClr val="595454"/>
                </a:solidFill>
              </a:endParaRPr>
            </a:p>
          </p:txBody>
        </p:sp>
        <p:sp>
          <p:nvSpPr>
            <p:cNvPr id="11" name="Left Brace 10">
              <a:extLst>
                <a:ext uri="{FF2B5EF4-FFF2-40B4-BE49-F238E27FC236}">
                  <a16:creationId xmlns:a16="http://schemas.microsoft.com/office/drawing/2014/main" id="{E14EA81E-177D-4F9D-9F26-4F7E773EC57B}"/>
                </a:ext>
              </a:extLst>
            </p:cNvPr>
            <p:cNvSpPr/>
            <p:nvPr/>
          </p:nvSpPr>
          <p:spPr>
            <a:xfrm>
              <a:off x="3050915" y="4494551"/>
              <a:ext cx="484641" cy="1447906"/>
            </a:xfrm>
            <a:prstGeom prst="leftBrace">
              <a:avLst>
                <a:gd name="adj1" fmla="val 14913"/>
                <a:gd name="adj2" fmla="val 49883"/>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1219170"/>
              <a:endParaRPr lang="en-US" sz="2800">
                <a:solidFill>
                  <a:srgbClr val="595454"/>
                </a:solidFill>
              </a:endParaRPr>
            </a:p>
          </p:txBody>
        </p:sp>
        <p:sp>
          <p:nvSpPr>
            <p:cNvPr id="12" name="Rectangle 11">
              <a:extLst>
                <a:ext uri="{FF2B5EF4-FFF2-40B4-BE49-F238E27FC236}">
                  <a16:creationId xmlns:a16="http://schemas.microsoft.com/office/drawing/2014/main" id="{4EC990D4-CC8D-49ED-80CA-26CB9AC9DA08}"/>
                </a:ext>
              </a:extLst>
            </p:cNvPr>
            <p:cNvSpPr/>
            <p:nvPr/>
          </p:nvSpPr>
          <p:spPr>
            <a:xfrm>
              <a:off x="3685514" y="5489326"/>
              <a:ext cx="2772968" cy="43185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r>
                <a:rPr lang="en-US" sz="2000" b="1">
                  <a:solidFill>
                    <a:srgbClr val="FFFFFF"/>
                  </a:solidFill>
                </a:rPr>
                <a:t>CUL4</a:t>
              </a:r>
            </a:p>
          </p:txBody>
        </p:sp>
        <p:sp>
          <p:nvSpPr>
            <p:cNvPr id="13" name="Oval 12">
              <a:extLst>
                <a:ext uri="{FF2B5EF4-FFF2-40B4-BE49-F238E27FC236}">
                  <a16:creationId xmlns:a16="http://schemas.microsoft.com/office/drawing/2014/main" id="{28562A30-BA55-40A7-8C48-E1695C4B22AF}"/>
                </a:ext>
              </a:extLst>
            </p:cNvPr>
            <p:cNvSpPr/>
            <p:nvPr/>
          </p:nvSpPr>
          <p:spPr>
            <a:xfrm>
              <a:off x="3914493" y="4910086"/>
              <a:ext cx="777605" cy="777604"/>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400" b="1">
                  <a:solidFill>
                    <a:srgbClr val="FFFFFF"/>
                  </a:solidFill>
                </a:rPr>
                <a:t>DDB1</a:t>
              </a:r>
              <a:endParaRPr lang="en-US" sz="1200" b="1">
                <a:solidFill>
                  <a:srgbClr val="FFFFFF"/>
                </a:solidFill>
              </a:endParaRPr>
            </a:p>
          </p:txBody>
        </p:sp>
        <p:sp>
          <p:nvSpPr>
            <p:cNvPr id="14" name="Oval 13">
              <a:extLst>
                <a:ext uri="{FF2B5EF4-FFF2-40B4-BE49-F238E27FC236}">
                  <a16:creationId xmlns:a16="http://schemas.microsoft.com/office/drawing/2014/main" id="{A1398FA4-EB42-4116-B2D9-3B40AF6CBE5E}"/>
                </a:ext>
              </a:extLst>
            </p:cNvPr>
            <p:cNvSpPr/>
            <p:nvPr/>
          </p:nvSpPr>
          <p:spPr>
            <a:xfrm>
              <a:off x="4143427" y="4367792"/>
              <a:ext cx="777605" cy="777604"/>
            </a:xfrm>
            <a:prstGeom prst="ellipse">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400" b="1">
                  <a:solidFill>
                    <a:srgbClr val="FFFFFF"/>
                  </a:solidFill>
                </a:rPr>
                <a:t>CRBN</a:t>
              </a:r>
            </a:p>
          </p:txBody>
        </p:sp>
        <p:sp>
          <p:nvSpPr>
            <p:cNvPr id="15" name="Oval 14">
              <a:extLst>
                <a:ext uri="{FF2B5EF4-FFF2-40B4-BE49-F238E27FC236}">
                  <a16:creationId xmlns:a16="http://schemas.microsoft.com/office/drawing/2014/main" id="{4EB68B16-4699-4A34-9A54-02FD02DF5433}"/>
                </a:ext>
              </a:extLst>
            </p:cNvPr>
            <p:cNvSpPr/>
            <p:nvPr/>
          </p:nvSpPr>
          <p:spPr>
            <a:xfrm>
              <a:off x="5492172" y="4910086"/>
              <a:ext cx="777605" cy="777604"/>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400" b="1">
                  <a:solidFill>
                    <a:srgbClr val="595454"/>
                  </a:solidFill>
                </a:rPr>
                <a:t>ROC1</a:t>
              </a:r>
              <a:endParaRPr lang="en-US" sz="1200" b="1">
                <a:solidFill>
                  <a:srgbClr val="595454"/>
                </a:solidFill>
              </a:endParaRPr>
            </a:p>
          </p:txBody>
        </p:sp>
        <p:sp>
          <p:nvSpPr>
            <p:cNvPr id="16" name="Diamond 15">
              <a:extLst>
                <a:ext uri="{FF2B5EF4-FFF2-40B4-BE49-F238E27FC236}">
                  <a16:creationId xmlns:a16="http://schemas.microsoft.com/office/drawing/2014/main" id="{4F2217B1-8D34-44B5-B59C-FB302B303B07}"/>
                </a:ext>
              </a:extLst>
            </p:cNvPr>
            <p:cNvSpPr/>
            <p:nvPr/>
          </p:nvSpPr>
          <p:spPr>
            <a:xfrm>
              <a:off x="4273692" y="3534139"/>
              <a:ext cx="960413" cy="960413"/>
            </a:xfrm>
            <a:prstGeom prst="diamond">
              <a:avLst/>
            </a:prstGeom>
            <a:solidFill>
              <a:srgbClr val="5954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21920" rtlCol="0" anchor="ctr"/>
            <a:lstStyle/>
            <a:p>
              <a:pPr algn="ctr" defTabSz="1219170"/>
              <a:r>
                <a:rPr lang="en-US" sz="1100" b="1">
                  <a:solidFill>
                    <a:srgbClr val="FFFFFF"/>
                  </a:solidFill>
                </a:rPr>
                <a:t>Ikaros/Aiolos</a:t>
              </a:r>
            </a:p>
          </p:txBody>
        </p:sp>
        <p:sp>
          <p:nvSpPr>
            <p:cNvPr id="17" name="Hexagon 16">
              <a:extLst>
                <a:ext uri="{FF2B5EF4-FFF2-40B4-BE49-F238E27FC236}">
                  <a16:creationId xmlns:a16="http://schemas.microsoft.com/office/drawing/2014/main" id="{8BA5586E-849A-41C5-A1DC-A46884254CED}"/>
                </a:ext>
              </a:extLst>
            </p:cNvPr>
            <p:cNvSpPr/>
            <p:nvPr/>
          </p:nvSpPr>
          <p:spPr>
            <a:xfrm>
              <a:off x="4439346" y="4225699"/>
              <a:ext cx="943259" cy="340457"/>
            </a:xfrm>
            <a:prstGeom prst="hexagon">
              <a:avLst>
                <a:gd name="adj" fmla="val 13284"/>
                <a:gd name="vf" fmla="val 115470"/>
              </a:avLst>
            </a:prstGeom>
            <a:solidFill>
              <a:srgbClr val="097789"/>
            </a:solidFill>
            <a:ln w="12700" cap="flat" cmpd="sng" algn="ctr">
              <a:noFill/>
              <a:prstDash val="solid"/>
              <a:miter lim="800000"/>
            </a:ln>
            <a:effectLst/>
          </p:spPr>
          <p:txBody>
            <a:bodyPr rot="0" spcFirstLastPara="0" vertOverflow="overflow" horzOverflow="overflow" vert="horz" wrap="none" lIns="121920" tIns="60960" rIns="121920" bIns="60960" numCol="1" spcCol="0" rtlCol="0" fromWordArt="0" anchor="ctr" anchorCtr="0" forceAA="0" compatLnSpc="1">
              <a:prstTxWarp prst="textNoShape">
                <a:avLst/>
              </a:prstTxWarp>
              <a:noAutofit/>
            </a:bodyPr>
            <a:lstStyle/>
            <a:p>
              <a:pPr algn="ctr" defTabSz="1219170">
                <a:defRPr/>
              </a:pPr>
              <a:r>
                <a:rPr lang="en-US" sz="1400" b="1" kern="0">
                  <a:solidFill>
                    <a:prstClr val="white"/>
                  </a:solidFill>
                </a:rPr>
                <a:t>MEZI</a:t>
              </a:r>
            </a:p>
          </p:txBody>
        </p:sp>
        <p:sp>
          <p:nvSpPr>
            <p:cNvPr id="18" name="Arc 17">
              <a:extLst>
                <a:ext uri="{FF2B5EF4-FFF2-40B4-BE49-F238E27FC236}">
                  <a16:creationId xmlns:a16="http://schemas.microsoft.com/office/drawing/2014/main" id="{5274616C-301E-483B-BA98-50A1F84D6814}"/>
                </a:ext>
              </a:extLst>
            </p:cNvPr>
            <p:cNvSpPr/>
            <p:nvPr/>
          </p:nvSpPr>
          <p:spPr>
            <a:xfrm rot="14436511" flipV="1">
              <a:off x="4891146" y="3894656"/>
              <a:ext cx="1210679" cy="1068269"/>
            </a:xfrm>
            <a:prstGeom prst="arc">
              <a:avLst/>
            </a:prstGeom>
            <a:noFill/>
            <a:ln w="22225" cap="flat" cmpd="sng" algn="ctr">
              <a:solidFill>
                <a:sysClr val="windowText" lastClr="000000">
                  <a:lumMod val="50000"/>
                  <a:lumOff val="50000"/>
                </a:sysClr>
              </a:solidFill>
              <a:prstDash val="solid"/>
              <a:miter lim="800000"/>
              <a:headEnd type="arrow" w="med" len="med"/>
              <a:tailEnd type="none" w="med" len="med"/>
            </a:ln>
            <a:effectLst/>
          </p:spPr>
          <p:txBody>
            <a:bodyPr rtlCol="0" anchor="ctr"/>
            <a:lstStyle/>
            <a:p>
              <a:pPr algn="ctr" defTabSz="1219170">
                <a:defRPr/>
              </a:pPr>
              <a:endParaRPr lang="en-US" sz="2000" kern="0">
                <a:solidFill>
                  <a:prstClr val="black"/>
                </a:solidFill>
              </a:endParaRPr>
            </a:p>
          </p:txBody>
        </p:sp>
        <p:grpSp>
          <p:nvGrpSpPr>
            <p:cNvPr id="19" name="Group 18">
              <a:extLst>
                <a:ext uri="{FF2B5EF4-FFF2-40B4-BE49-F238E27FC236}">
                  <a16:creationId xmlns:a16="http://schemas.microsoft.com/office/drawing/2014/main" id="{C76AE585-931A-4C91-A646-BBE50741BFC3}"/>
                </a:ext>
              </a:extLst>
            </p:cNvPr>
            <p:cNvGrpSpPr/>
            <p:nvPr/>
          </p:nvGrpSpPr>
          <p:grpSpPr>
            <a:xfrm>
              <a:off x="5749720" y="3494823"/>
              <a:ext cx="1040219" cy="1415264"/>
              <a:chOff x="4180283" y="2434501"/>
              <a:chExt cx="815476" cy="1109491"/>
            </a:xfrm>
          </p:grpSpPr>
          <p:sp>
            <p:nvSpPr>
              <p:cNvPr id="56" name="Diamond 55">
                <a:extLst>
                  <a:ext uri="{FF2B5EF4-FFF2-40B4-BE49-F238E27FC236}">
                    <a16:creationId xmlns:a16="http://schemas.microsoft.com/office/drawing/2014/main" id="{38EE4E02-CFCB-40AB-ABDF-931271F6B298}"/>
                  </a:ext>
                </a:extLst>
              </p:cNvPr>
              <p:cNvSpPr/>
              <p:nvPr/>
            </p:nvSpPr>
            <p:spPr>
              <a:xfrm>
                <a:off x="4180283" y="2786212"/>
                <a:ext cx="757780" cy="757780"/>
              </a:xfrm>
              <a:prstGeom prst="diamond">
                <a:avLst/>
              </a:prstGeom>
              <a:solidFill>
                <a:srgbClr val="5954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100" b="1">
                    <a:solidFill>
                      <a:srgbClr val="FFFFFF"/>
                    </a:solidFill>
                  </a:rPr>
                  <a:t>Ikaros/Aiolos</a:t>
                </a:r>
              </a:p>
            </p:txBody>
          </p:sp>
          <p:sp>
            <p:nvSpPr>
              <p:cNvPr id="57" name="Oval 56">
                <a:extLst>
                  <a:ext uri="{FF2B5EF4-FFF2-40B4-BE49-F238E27FC236}">
                    <a16:creationId xmlns:a16="http://schemas.microsoft.com/office/drawing/2014/main" id="{08C3E01F-6317-4BBC-A06E-D5C89D1658C0}"/>
                  </a:ext>
                </a:extLst>
              </p:cNvPr>
              <p:cNvSpPr/>
              <p:nvPr/>
            </p:nvSpPr>
            <p:spPr>
              <a:xfrm>
                <a:off x="4734149" y="2843060"/>
                <a:ext cx="261610" cy="261610"/>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200" b="1">
                    <a:solidFill>
                      <a:srgbClr val="FFFFFF"/>
                    </a:solidFill>
                  </a:rPr>
                  <a:t>Ub</a:t>
                </a:r>
              </a:p>
            </p:txBody>
          </p:sp>
          <p:sp>
            <p:nvSpPr>
              <p:cNvPr id="58" name="Oval 57">
                <a:extLst>
                  <a:ext uri="{FF2B5EF4-FFF2-40B4-BE49-F238E27FC236}">
                    <a16:creationId xmlns:a16="http://schemas.microsoft.com/office/drawing/2014/main" id="{690FF570-E19B-49F5-B57D-D175F5431654}"/>
                  </a:ext>
                </a:extLst>
              </p:cNvPr>
              <p:cNvSpPr/>
              <p:nvPr/>
            </p:nvSpPr>
            <p:spPr>
              <a:xfrm>
                <a:off x="4698252" y="2612665"/>
                <a:ext cx="261610" cy="261610"/>
              </a:xfrm>
              <a:prstGeom prst="ellipse">
                <a:avLst/>
              </a:prstGeom>
              <a:solidFill>
                <a:schemeClr val="accent5">
                  <a:lumMod val="5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200" b="1">
                    <a:solidFill>
                      <a:srgbClr val="FFFFFF"/>
                    </a:solidFill>
                  </a:rPr>
                  <a:t>Ub</a:t>
                </a:r>
              </a:p>
            </p:txBody>
          </p:sp>
          <p:sp>
            <p:nvSpPr>
              <p:cNvPr id="59" name="Oval 58">
                <a:extLst>
                  <a:ext uri="{FF2B5EF4-FFF2-40B4-BE49-F238E27FC236}">
                    <a16:creationId xmlns:a16="http://schemas.microsoft.com/office/drawing/2014/main" id="{4E34EB0C-888E-4938-8D19-975FC053466D}"/>
                  </a:ext>
                </a:extLst>
              </p:cNvPr>
              <p:cNvSpPr/>
              <p:nvPr/>
            </p:nvSpPr>
            <p:spPr>
              <a:xfrm>
                <a:off x="4535063" y="2434501"/>
                <a:ext cx="261610" cy="261610"/>
              </a:xfrm>
              <a:prstGeom prst="ellipse">
                <a:avLst/>
              </a:prstGeom>
              <a:solidFill>
                <a:schemeClr val="accent5">
                  <a:lumMod val="5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1219170"/>
                <a:r>
                  <a:rPr lang="en-US" sz="1200" b="1" dirty="0" err="1">
                    <a:solidFill>
                      <a:srgbClr val="FFFFFF"/>
                    </a:solidFill>
                  </a:rPr>
                  <a:t>Ub</a:t>
                </a:r>
                <a:endParaRPr lang="en-US" sz="1200" b="1" dirty="0">
                  <a:solidFill>
                    <a:srgbClr val="FFFFFF"/>
                  </a:solidFill>
                </a:endParaRPr>
              </a:p>
            </p:txBody>
          </p:sp>
        </p:grpSp>
        <p:sp>
          <p:nvSpPr>
            <p:cNvPr id="20" name="Arc 19">
              <a:extLst>
                <a:ext uri="{FF2B5EF4-FFF2-40B4-BE49-F238E27FC236}">
                  <a16:creationId xmlns:a16="http://schemas.microsoft.com/office/drawing/2014/main" id="{65D7AC9B-3AE8-4955-B3AB-DDCB8AE8B84F}"/>
                </a:ext>
              </a:extLst>
            </p:cNvPr>
            <p:cNvSpPr/>
            <p:nvPr/>
          </p:nvSpPr>
          <p:spPr>
            <a:xfrm rot="14436511" flipV="1">
              <a:off x="6464508" y="4371479"/>
              <a:ext cx="1210679" cy="1068269"/>
            </a:xfrm>
            <a:prstGeom prst="arc">
              <a:avLst/>
            </a:prstGeom>
            <a:noFill/>
            <a:ln w="22225" cap="flat" cmpd="sng" algn="ctr">
              <a:solidFill>
                <a:sysClr val="windowText" lastClr="000000">
                  <a:lumMod val="50000"/>
                  <a:lumOff val="50000"/>
                </a:sysClr>
              </a:solidFill>
              <a:prstDash val="solid"/>
              <a:miter lim="800000"/>
              <a:headEnd type="arrow" w="med" len="med"/>
              <a:tailEnd type="none" w="med" len="med"/>
            </a:ln>
            <a:effectLst/>
          </p:spPr>
          <p:txBody>
            <a:bodyPr rtlCol="0" anchor="ctr"/>
            <a:lstStyle/>
            <a:p>
              <a:pPr algn="ctr" defTabSz="1219170">
                <a:defRPr/>
              </a:pPr>
              <a:endParaRPr lang="en-US" sz="2000" kern="0">
                <a:solidFill>
                  <a:prstClr val="black"/>
                </a:solidFill>
              </a:endParaRPr>
            </a:p>
          </p:txBody>
        </p:sp>
        <p:pic>
          <p:nvPicPr>
            <p:cNvPr id="21" name="Picture 20">
              <a:extLst>
                <a:ext uri="{FF2B5EF4-FFF2-40B4-BE49-F238E27FC236}">
                  <a16:creationId xmlns:a16="http://schemas.microsoft.com/office/drawing/2014/main" id="{4E1AD0F1-0642-4BCA-8AD3-9C74EAA58E4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82346" y="4010679"/>
              <a:ext cx="598247" cy="1345726"/>
            </a:xfrm>
            <a:prstGeom prst="rect">
              <a:avLst/>
            </a:prstGeom>
          </p:spPr>
        </p:pic>
        <p:sp>
          <p:nvSpPr>
            <p:cNvPr id="22" name="TextBox 21">
              <a:extLst>
                <a:ext uri="{FF2B5EF4-FFF2-40B4-BE49-F238E27FC236}">
                  <a16:creationId xmlns:a16="http://schemas.microsoft.com/office/drawing/2014/main" id="{44C56566-E919-4DEA-8B16-2085D40C7812}"/>
                </a:ext>
              </a:extLst>
            </p:cNvPr>
            <p:cNvSpPr txBox="1"/>
            <p:nvPr/>
          </p:nvSpPr>
          <p:spPr>
            <a:xfrm>
              <a:off x="8091105" y="4409215"/>
              <a:ext cx="1210588" cy="307777"/>
            </a:xfrm>
            <a:prstGeom prst="rect">
              <a:avLst/>
            </a:prstGeom>
            <a:noFill/>
          </p:spPr>
          <p:txBody>
            <a:bodyPr wrap="none" rtlCol="0">
              <a:spAutoFit/>
            </a:bodyPr>
            <a:lstStyle/>
            <a:p>
              <a:pPr defTabSz="1219170">
                <a:defRPr/>
              </a:pPr>
              <a:r>
                <a:rPr lang="en-US" sz="1400" b="1" kern="0">
                  <a:solidFill>
                    <a:srgbClr val="595454"/>
                  </a:solidFill>
                  <a:ea typeface="ＭＳ Ｐゴシック" pitchFamily="34" charset="-128"/>
                </a:rPr>
                <a:t>Proteasome</a:t>
              </a:r>
            </a:p>
          </p:txBody>
        </p:sp>
        <p:grpSp>
          <p:nvGrpSpPr>
            <p:cNvPr id="23" name="Group 22">
              <a:extLst>
                <a:ext uri="{FF2B5EF4-FFF2-40B4-BE49-F238E27FC236}">
                  <a16:creationId xmlns:a16="http://schemas.microsoft.com/office/drawing/2014/main" id="{751843B8-08E9-4A2A-9871-0A2DFA7F7595}"/>
                </a:ext>
              </a:extLst>
            </p:cNvPr>
            <p:cNvGrpSpPr/>
            <p:nvPr/>
          </p:nvGrpSpPr>
          <p:grpSpPr>
            <a:xfrm>
              <a:off x="9116110" y="4925858"/>
              <a:ext cx="1445877" cy="475025"/>
              <a:chOff x="8605730" y="4261736"/>
              <a:chExt cx="1133489" cy="372394"/>
            </a:xfrm>
            <a:solidFill>
              <a:schemeClr val="tx1"/>
            </a:solidFill>
          </p:grpSpPr>
          <p:sp>
            <p:nvSpPr>
              <p:cNvPr id="25" name="Freeform 154">
                <a:extLst>
                  <a:ext uri="{FF2B5EF4-FFF2-40B4-BE49-F238E27FC236}">
                    <a16:creationId xmlns:a16="http://schemas.microsoft.com/office/drawing/2014/main" id="{E7ACC5B6-8809-43A7-838A-1D9B7592A450}"/>
                  </a:ext>
                </a:extLst>
              </p:cNvPr>
              <p:cNvSpPr>
                <a:spLocks/>
              </p:cNvSpPr>
              <p:nvPr/>
            </p:nvSpPr>
            <p:spPr bwMode="auto">
              <a:xfrm flipV="1">
                <a:off x="9116811" y="4396508"/>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26" name="Freeform 155">
                <a:extLst>
                  <a:ext uri="{FF2B5EF4-FFF2-40B4-BE49-F238E27FC236}">
                    <a16:creationId xmlns:a16="http://schemas.microsoft.com/office/drawing/2014/main" id="{DB890CA9-0B2B-477E-8BE5-3CFFFEAB042A}"/>
                  </a:ext>
                </a:extLst>
              </p:cNvPr>
              <p:cNvSpPr>
                <a:spLocks/>
              </p:cNvSpPr>
              <p:nvPr/>
            </p:nvSpPr>
            <p:spPr bwMode="auto">
              <a:xfrm flipV="1">
                <a:off x="9116811" y="4261736"/>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27" name="Freeform 156">
                <a:extLst>
                  <a:ext uri="{FF2B5EF4-FFF2-40B4-BE49-F238E27FC236}">
                    <a16:creationId xmlns:a16="http://schemas.microsoft.com/office/drawing/2014/main" id="{EB89BE30-33D5-4937-98EE-912D19C91C1F}"/>
                  </a:ext>
                </a:extLst>
              </p:cNvPr>
              <p:cNvSpPr>
                <a:spLocks/>
              </p:cNvSpPr>
              <p:nvPr/>
            </p:nvSpPr>
            <p:spPr bwMode="auto">
              <a:xfrm flipV="1">
                <a:off x="9180907" y="4275922"/>
                <a:ext cx="47229" cy="51425"/>
              </a:xfrm>
              <a:custGeom>
                <a:avLst/>
                <a:gdLst>
                  <a:gd name="T0" fmla="*/ 670 w 319938"/>
                  <a:gd name="T1" fmla="*/ 499 h 323545"/>
                  <a:gd name="T2" fmla="*/ 490 w 319938"/>
                  <a:gd name="T3" fmla="*/ 819 h 323545"/>
                  <a:gd name="T4" fmla="*/ 670 w 319938"/>
                  <a:gd name="T5" fmla="*/ 766 h 323545"/>
                  <a:gd name="T6" fmla="*/ 824 w 319938"/>
                  <a:gd name="T7" fmla="*/ 685 h 323545"/>
                  <a:gd name="T8" fmla="*/ 850 w 319938"/>
                  <a:gd name="T9" fmla="*/ 766 h 323545"/>
                  <a:gd name="T10" fmla="*/ 799 w 319938"/>
                  <a:gd name="T11" fmla="*/ 872 h 323545"/>
                  <a:gd name="T12" fmla="*/ 516 w 319938"/>
                  <a:gd name="T13" fmla="*/ 739 h 323545"/>
                  <a:gd name="T14" fmla="*/ 413 w 319938"/>
                  <a:gd name="T15" fmla="*/ 659 h 323545"/>
                  <a:gd name="T16" fmla="*/ 361 w 319938"/>
                  <a:gd name="T17" fmla="*/ 685 h 323545"/>
                  <a:gd name="T18" fmla="*/ 387 w 319938"/>
                  <a:gd name="T19" fmla="*/ 792 h 323545"/>
                  <a:gd name="T20" fmla="*/ 490 w 319938"/>
                  <a:gd name="T21" fmla="*/ 739 h 323545"/>
                  <a:gd name="T22" fmla="*/ 516 w 319938"/>
                  <a:gd name="T23" fmla="*/ 659 h 323545"/>
                  <a:gd name="T24" fmla="*/ 644 w 319938"/>
                  <a:gd name="T25" fmla="*/ 605 h 323545"/>
                  <a:gd name="T26" fmla="*/ 747 w 319938"/>
                  <a:gd name="T27" fmla="*/ 632 h 323545"/>
                  <a:gd name="T28" fmla="*/ 850 w 319938"/>
                  <a:gd name="T29" fmla="*/ 579 h 323545"/>
                  <a:gd name="T30" fmla="*/ 799 w 319938"/>
                  <a:gd name="T31" fmla="*/ 338 h 323545"/>
                  <a:gd name="T32" fmla="*/ 747 w 319938"/>
                  <a:gd name="T33" fmla="*/ 258 h 323545"/>
                  <a:gd name="T34" fmla="*/ 567 w 319938"/>
                  <a:gd name="T35" fmla="*/ 312 h 323545"/>
                  <a:gd name="T36" fmla="*/ 670 w 319938"/>
                  <a:gd name="T37" fmla="*/ 605 h 323545"/>
                  <a:gd name="T38" fmla="*/ 824 w 319938"/>
                  <a:gd name="T39" fmla="*/ 632 h 323545"/>
                  <a:gd name="T40" fmla="*/ 850 w 319938"/>
                  <a:gd name="T41" fmla="*/ 712 h 323545"/>
                  <a:gd name="T42" fmla="*/ 773 w 319938"/>
                  <a:gd name="T43" fmla="*/ 792 h 323545"/>
                  <a:gd name="T44" fmla="*/ 696 w 319938"/>
                  <a:gd name="T45" fmla="*/ 899 h 323545"/>
                  <a:gd name="T46" fmla="*/ 490 w 319938"/>
                  <a:gd name="T47" fmla="*/ 792 h 323545"/>
                  <a:gd name="T48" fmla="*/ 387 w 319938"/>
                  <a:gd name="T49" fmla="*/ 739 h 323545"/>
                  <a:gd name="T50" fmla="*/ 335 w 319938"/>
                  <a:gd name="T51" fmla="*/ 659 h 323545"/>
                  <a:gd name="T52" fmla="*/ 258 w 319938"/>
                  <a:gd name="T53" fmla="*/ 552 h 323545"/>
                  <a:gd name="T54" fmla="*/ 232 w 319938"/>
                  <a:gd name="T55" fmla="*/ 445 h 323545"/>
                  <a:gd name="T56" fmla="*/ 207 w 319938"/>
                  <a:gd name="T57" fmla="*/ 365 h 323545"/>
                  <a:gd name="T58" fmla="*/ 129 w 319938"/>
                  <a:gd name="T59" fmla="*/ 312 h 323545"/>
                  <a:gd name="T60" fmla="*/ 232 w 319938"/>
                  <a:gd name="T61" fmla="*/ 365 h 323545"/>
                  <a:gd name="T62" fmla="*/ 361 w 319938"/>
                  <a:gd name="T63" fmla="*/ 499 h 323545"/>
                  <a:gd name="T64" fmla="*/ 387 w 319938"/>
                  <a:gd name="T65" fmla="*/ 258 h 323545"/>
                  <a:gd name="T66" fmla="*/ 464 w 319938"/>
                  <a:gd name="T67" fmla="*/ 285 h 323545"/>
                  <a:gd name="T68" fmla="*/ 541 w 319938"/>
                  <a:gd name="T69" fmla="*/ 872 h 323545"/>
                  <a:gd name="T70" fmla="*/ 619 w 319938"/>
                  <a:gd name="T71" fmla="*/ 926 h 323545"/>
                  <a:gd name="T72" fmla="*/ 721 w 319938"/>
                  <a:gd name="T73" fmla="*/ 846 h 323545"/>
                  <a:gd name="T74" fmla="*/ 876 w 319938"/>
                  <a:gd name="T75" fmla="*/ 739 h 323545"/>
                  <a:gd name="T76" fmla="*/ 773 w 319938"/>
                  <a:gd name="T77" fmla="*/ 552 h 323545"/>
                  <a:gd name="T78" fmla="*/ 644 w 319938"/>
                  <a:gd name="T79" fmla="*/ 392 h 323545"/>
                  <a:gd name="T80" fmla="*/ 567 w 319938"/>
                  <a:gd name="T81" fmla="*/ 365 h 323545"/>
                  <a:gd name="T82" fmla="*/ 464 w 319938"/>
                  <a:gd name="T83" fmla="*/ 312 h 323545"/>
                  <a:gd name="T84" fmla="*/ 361 w 319938"/>
                  <a:gd name="T85" fmla="*/ 392 h 323545"/>
                  <a:gd name="T86" fmla="*/ 387 w 319938"/>
                  <a:gd name="T87" fmla="*/ 525 h 323545"/>
                  <a:gd name="T88" fmla="*/ 490 w 319938"/>
                  <a:gd name="T89" fmla="*/ 712 h 323545"/>
                  <a:gd name="T90" fmla="*/ 464 w 319938"/>
                  <a:gd name="T91" fmla="*/ 792 h 323545"/>
                  <a:gd name="T92" fmla="*/ 310 w 319938"/>
                  <a:gd name="T93" fmla="*/ 846 h 323545"/>
                  <a:gd name="T94" fmla="*/ 207 w 319938"/>
                  <a:gd name="T95" fmla="*/ 792 h 323545"/>
                  <a:gd name="T96" fmla="*/ 104 w 319938"/>
                  <a:gd name="T97" fmla="*/ 766 h 323545"/>
                  <a:gd name="T98" fmla="*/ 52 w 319938"/>
                  <a:gd name="T99" fmla="*/ 659 h 323545"/>
                  <a:gd name="T100" fmla="*/ 1 w 319938"/>
                  <a:gd name="T101" fmla="*/ 579 h 323545"/>
                  <a:gd name="T102" fmla="*/ 27 w 319938"/>
                  <a:gd name="T103" fmla="*/ 365 h 323545"/>
                  <a:gd name="T104" fmla="*/ 207 w 319938"/>
                  <a:gd name="T105" fmla="*/ 205 h 323545"/>
                  <a:gd name="T106" fmla="*/ 335 w 319938"/>
                  <a:gd name="T107" fmla="*/ 232 h 323545"/>
                  <a:gd name="T108" fmla="*/ 387 w 319938"/>
                  <a:gd name="T109" fmla="*/ 312 h 323545"/>
                  <a:gd name="T110" fmla="*/ 516 w 319938"/>
                  <a:gd name="T111" fmla="*/ 365 h 323545"/>
                  <a:gd name="T112" fmla="*/ 824 w 319938"/>
                  <a:gd name="T113" fmla="*/ 205 h 323545"/>
                  <a:gd name="T114" fmla="*/ 696 w 319938"/>
                  <a:gd name="T115" fmla="*/ 18 h 323545"/>
                  <a:gd name="T116" fmla="*/ 644 w 319938"/>
                  <a:gd name="T117" fmla="*/ 152 h 323545"/>
                  <a:gd name="T118" fmla="*/ 619 w 319938"/>
                  <a:gd name="T119" fmla="*/ 285 h 323545"/>
                  <a:gd name="T120" fmla="*/ 464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28" name="Freeform 164">
                <a:extLst>
                  <a:ext uri="{FF2B5EF4-FFF2-40B4-BE49-F238E27FC236}">
                    <a16:creationId xmlns:a16="http://schemas.microsoft.com/office/drawing/2014/main" id="{E4A7E65D-CAE1-4D48-B49A-022AB7D433DE}"/>
                  </a:ext>
                </a:extLst>
              </p:cNvPr>
              <p:cNvSpPr>
                <a:spLocks/>
              </p:cNvSpPr>
              <p:nvPr/>
            </p:nvSpPr>
            <p:spPr bwMode="auto">
              <a:xfrm flipV="1">
                <a:off x="9243317" y="4456800"/>
                <a:ext cx="48915" cy="51425"/>
              </a:xfrm>
              <a:custGeom>
                <a:avLst/>
                <a:gdLst>
                  <a:gd name="T0" fmla="*/ 719 w 319938"/>
                  <a:gd name="T1" fmla="*/ 499 h 323545"/>
                  <a:gd name="T2" fmla="*/ 525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5 w 319938"/>
                  <a:gd name="T21" fmla="*/ 739 h 323545"/>
                  <a:gd name="T22" fmla="*/ 553 w 319938"/>
                  <a:gd name="T23" fmla="*/ 659 h 323545"/>
                  <a:gd name="T24" fmla="*/ 691 w 319938"/>
                  <a:gd name="T25" fmla="*/ 605 h 323545"/>
                  <a:gd name="T26" fmla="*/ 801 w 319938"/>
                  <a:gd name="T27" fmla="*/ 632 h 323545"/>
                  <a:gd name="T28" fmla="*/ 912 w 319938"/>
                  <a:gd name="T29" fmla="*/ 579 h 323545"/>
                  <a:gd name="T30" fmla="*/ 857 w 319938"/>
                  <a:gd name="T31" fmla="*/ 338 h 323545"/>
                  <a:gd name="T32" fmla="*/ 801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5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3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5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3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29" name="Freeform 166">
                <a:extLst>
                  <a:ext uri="{FF2B5EF4-FFF2-40B4-BE49-F238E27FC236}">
                    <a16:creationId xmlns:a16="http://schemas.microsoft.com/office/drawing/2014/main" id="{086458C8-4A38-48EC-B321-7B57B8E6AEC4}"/>
                  </a:ext>
                </a:extLst>
              </p:cNvPr>
              <p:cNvSpPr>
                <a:spLocks/>
              </p:cNvSpPr>
              <p:nvPr/>
            </p:nvSpPr>
            <p:spPr bwMode="auto">
              <a:xfrm flipV="1">
                <a:off x="9354643" y="4304294"/>
                <a:ext cx="48915" cy="49653"/>
              </a:xfrm>
              <a:custGeom>
                <a:avLst/>
                <a:gdLst>
                  <a:gd name="T0" fmla="*/ 719 w 319938"/>
                  <a:gd name="T1" fmla="*/ 465 h 323545"/>
                  <a:gd name="T2" fmla="*/ 525 w 319938"/>
                  <a:gd name="T3" fmla="*/ 763 h 323545"/>
                  <a:gd name="T4" fmla="*/ 719 w 319938"/>
                  <a:gd name="T5" fmla="*/ 714 h 323545"/>
                  <a:gd name="T6" fmla="*/ 884 w 319938"/>
                  <a:gd name="T7" fmla="*/ 639 h 323545"/>
                  <a:gd name="T8" fmla="*/ 912 w 319938"/>
                  <a:gd name="T9" fmla="*/ 714 h 323545"/>
                  <a:gd name="T10" fmla="*/ 857 w 319938"/>
                  <a:gd name="T11" fmla="*/ 813 h 323545"/>
                  <a:gd name="T12" fmla="*/ 553 w 319938"/>
                  <a:gd name="T13" fmla="*/ 689 h 323545"/>
                  <a:gd name="T14" fmla="*/ 443 w 319938"/>
                  <a:gd name="T15" fmla="*/ 614 h 323545"/>
                  <a:gd name="T16" fmla="*/ 388 w 319938"/>
                  <a:gd name="T17" fmla="*/ 639 h 323545"/>
                  <a:gd name="T18" fmla="*/ 415 w 319938"/>
                  <a:gd name="T19" fmla="*/ 738 h 323545"/>
                  <a:gd name="T20" fmla="*/ 525 w 319938"/>
                  <a:gd name="T21" fmla="*/ 689 h 323545"/>
                  <a:gd name="T22" fmla="*/ 553 w 319938"/>
                  <a:gd name="T23" fmla="*/ 614 h 323545"/>
                  <a:gd name="T24" fmla="*/ 691 w 319938"/>
                  <a:gd name="T25" fmla="*/ 564 h 323545"/>
                  <a:gd name="T26" fmla="*/ 801 w 319938"/>
                  <a:gd name="T27" fmla="*/ 589 h 323545"/>
                  <a:gd name="T28" fmla="*/ 912 w 319938"/>
                  <a:gd name="T29" fmla="*/ 539 h 323545"/>
                  <a:gd name="T30" fmla="*/ 857 w 319938"/>
                  <a:gd name="T31" fmla="*/ 315 h 323545"/>
                  <a:gd name="T32" fmla="*/ 801 w 319938"/>
                  <a:gd name="T33" fmla="*/ 241 h 323545"/>
                  <a:gd name="T34" fmla="*/ 608 w 319938"/>
                  <a:gd name="T35" fmla="*/ 291 h 323545"/>
                  <a:gd name="T36" fmla="*/ 719 w 319938"/>
                  <a:gd name="T37" fmla="*/ 564 h 323545"/>
                  <a:gd name="T38" fmla="*/ 884 w 319938"/>
                  <a:gd name="T39" fmla="*/ 589 h 323545"/>
                  <a:gd name="T40" fmla="*/ 912 w 319938"/>
                  <a:gd name="T41" fmla="*/ 664 h 323545"/>
                  <a:gd name="T42" fmla="*/ 829 w 319938"/>
                  <a:gd name="T43" fmla="*/ 738 h 323545"/>
                  <a:gd name="T44" fmla="*/ 746 w 319938"/>
                  <a:gd name="T45" fmla="*/ 838 h 323545"/>
                  <a:gd name="T46" fmla="*/ 525 w 319938"/>
                  <a:gd name="T47" fmla="*/ 738 h 323545"/>
                  <a:gd name="T48" fmla="*/ 415 w 319938"/>
                  <a:gd name="T49" fmla="*/ 689 h 323545"/>
                  <a:gd name="T50" fmla="*/ 360 w 319938"/>
                  <a:gd name="T51" fmla="*/ 614 h 323545"/>
                  <a:gd name="T52" fmla="*/ 277 w 319938"/>
                  <a:gd name="T53" fmla="*/ 515 h 323545"/>
                  <a:gd name="T54" fmla="*/ 249 w 319938"/>
                  <a:gd name="T55" fmla="*/ 415 h 323545"/>
                  <a:gd name="T56" fmla="*/ 222 w 319938"/>
                  <a:gd name="T57" fmla="*/ 340 h 323545"/>
                  <a:gd name="T58" fmla="*/ 139 w 319938"/>
                  <a:gd name="T59" fmla="*/ 291 h 323545"/>
                  <a:gd name="T60" fmla="*/ 249 w 319938"/>
                  <a:gd name="T61" fmla="*/ 340 h 323545"/>
                  <a:gd name="T62" fmla="*/ 388 w 319938"/>
                  <a:gd name="T63" fmla="*/ 465 h 323545"/>
                  <a:gd name="T64" fmla="*/ 415 w 319938"/>
                  <a:gd name="T65" fmla="*/ 241 h 323545"/>
                  <a:gd name="T66" fmla="*/ 498 w 319938"/>
                  <a:gd name="T67" fmla="*/ 266 h 323545"/>
                  <a:gd name="T68" fmla="*/ 581 w 319938"/>
                  <a:gd name="T69" fmla="*/ 813 h 323545"/>
                  <a:gd name="T70" fmla="*/ 663 w 319938"/>
                  <a:gd name="T71" fmla="*/ 863 h 323545"/>
                  <a:gd name="T72" fmla="*/ 774 w 319938"/>
                  <a:gd name="T73" fmla="*/ 788 h 323545"/>
                  <a:gd name="T74" fmla="*/ 940 w 319938"/>
                  <a:gd name="T75" fmla="*/ 689 h 323545"/>
                  <a:gd name="T76" fmla="*/ 829 w 319938"/>
                  <a:gd name="T77" fmla="*/ 515 h 323545"/>
                  <a:gd name="T78" fmla="*/ 691 w 319938"/>
                  <a:gd name="T79" fmla="*/ 365 h 323545"/>
                  <a:gd name="T80" fmla="*/ 608 w 319938"/>
                  <a:gd name="T81" fmla="*/ 340 h 323545"/>
                  <a:gd name="T82" fmla="*/ 498 w 319938"/>
                  <a:gd name="T83" fmla="*/ 291 h 323545"/>
                  <a:gd name="T84" fmla="*/ 388 w 319938"/>
                  <a:gd name="T85" fmla="*/ 365 h 323545"/>
                  <a:gd name="T86" fmla="*/ 415 w 319938"/>
                  <a:gd name="T87" fmla="*/ 490 h 323545"/>
                  <a:gd name="T88" fmla="*/ 525 w 319938"/>
                  <a:gd name="T89" fmla="*/ 664 h 323545"/>
                  <a:gd name="T90" fmla="*/ 498 w 319938"/>
                  <a:gd name="T91" fmla="*/ 738 h 323545"/>
                  <a:gd name="T92" fmla="*/ 332 w 319938"/>
                  <a:gd name="T93" fmla="*/ 788 h 323545"/>
                  <a:gd name="T94" fmla="*/ 222 w 319938"/>
                  <a:gd name="T95" fmla="*/ 738 h 323545"/>
                  <a:gd name="T96" fmla="*/ 111 w 319938"/>
                  <a:gd name="T97" fmla="*/ 714 h 323545"/>
                  <a:gd name="T98" fmla="*/ 56 w 319938"/>
                  <a:gd name="T99" fmla="*/ 614 h 323545"/>
                  <a:gd name="T100" fmla="*/ 1 w 319938"/>
                  <a:gd name="T101" fmla="*/ 539 h 323545"/>
                  <a:gd name="T102" fmla="*/ 28 w 319938"/>
                  <a:gd name="T103" fmla="*/ 340 h 323545"/>
                  <a:gd name="T104" fmla="*/ 222 w 319938"/>
                  <a:gd name="T105" fmla="*/ 191 h 323545"/>
                  <a:gd name="T106" fmla="*/ 360 w 319938"/>
                  <a:gd name="T107" fmla="*/ 216 h 323545"/>
                  <a:gd name="T108" fmla="*/ 415 w 319938"/>
                  <a:gd name="T109" fmla="*/ 291 h 323545"/>
                  <a:gd name="T110" fmla="*/ 553 w 319938"/>
                  <a:gd name="T111" fmla="*/ 340 h 323545"/>
                  <a:gd name="T112" fmla="*/ 884 w 319938"/>
                  <a:gd name="T113" fmla="*/ 191 h 323545"/>
                  <a:gd name="T114" fmla="*/ 746 w 319938"/>
                  <a:gd name="T115" fmla="*/ 17 h 323545"/>
                  <a:gd name="T116" fmla="*/ 691 w 319938"/>
                  <a:gd name="T117" fmla="*/ 141 h 323545"/>
                  <a:gd name="T118" fmla="*/ 663 w 319938"/>
                  <a:gd name="T119" fmla="*/ 266 h 323545"/>
                  <a:gd name="T120" fmla="*/ 498 w 319938"/>
                  <a:gd name="T121" fmla="*/ 241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0" name="Freeform 278">
                <a:extLst>
                  <a:ext uri="{FF2B5EF4-FFF2-40B4-BE49-F238E27FC236}">
                    <a16:creationId xmlns:a16="http://schemas.microsoft.com/office/drawing/2014/main" id="{DA23B8D5-B820-4FD8-BC5C-B178FDEFDB04}"/>
                  </a:ext>
                </a:extLst>
              </p:cNvPr>
              <p:cNvSpPr>
                <a:spLocks/>
              </p:cNvSpPr>
              <p:nvPr/>
            </p:nvSpPr>
            <p:spPr bwMode="auto">
              <a:xfrm flipV="1">
                <a:off x="9278738" y="4566745"/>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1" name="Freeform 154">
                <a:extLst>
                  <a:ext uri="{FF2B5EF4-FFF2-40B4-BE49-F238E27FC236}">
                    <a16:creationId xmlns:a16="http://schemas.microsoft.com/office/drawing/2014/main" id="{824AFBF4-708B-4741-9763-12F7336E6D17}"/>
                  </a:ext>
                </a:extLst>
              </p:cNvPr>
              <p:cNvSpPr>
                <a:spLocks/>
              </p:cNvSpPr>
              <p:nvPr/>
            </p:nvSpPr>
            <p:spPr bwMode="auto">
              <a:xfrm flipV="1">
                <a:off x="9452473" y="4412466"/>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2" name="Freeform 155">
                <a:extLst>
                  <a:ext uri="{FF2B5EF4-FFF2-40B4-BE49-F238E27FC236}">
                    <a16:creationId xmlns:a16="http://schemas.microsoft.com/office/drawing/2014/main" id="{5D0592C0-7158-4BE3-8BE8-5B975358DB53}"/>
                  </a:ext>
                </a:extLst>
              </p:cNvPr>
              <p:cNvSpPr>
                <a:spLocks/>
              </p:cNvSpPr>
              <p:nvPr/>
            </p:nvSpPr>
            <p:spPr bwMode="auto">
              <a:xfrm flipV="1">
                <a:off x="9452473" y="4277694"/>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3" name="Freeform 156">
                <a:extLst>
                  <a:ext uri="{FF2B5EF4-FFF2-40B4-BE49-F238E27FC236}">
                    <a16:creationId xmlns:a16="http://schemas.microsoft.com/office/drawing/2014/main" id="{6785D1AC-940E-4688-A9F6-652F73763BFE}"/>
                  </a:ext>
                </a:extLst>
              </p:cNvPr>
              <p:cNvSpPr>
                <a:spLocks/>
              </p:cNvSpPr>
              <p:nvPr/>
            </p:nvSpPr>
            <p:spPr bwMode="auto">
              <a:xfrm flipV="1">
                <a:off x="9516568" y="4291881"/>
                <a:ext cx="47229" cy="51425"/>
              </a:xfrm>
              <a:custGeom>
                <a:avLst/>
                <a:gdLst>
                  <a:gd name="T0" fmla="*/ 670 w 319938"/>
                  <a:gd name="T1" fmla="*/ 499 h 323545"/>
                  <a:gd name="T2" fmla="*/ 490 w 319938"/>
                  <a:gd name="T3" fmla="*/ 819 h 323545"/>
                  <a:gd name="T4" fmla="*/ 670 w 319938"/>
                  <a:gd name="T5" fmla="*/ 766 h 323545"/>
                  <a:gd name="T6" fmla="*/ 824 w 319938"/>
                  <a:gd name="T7" fmla="*/ 685 h 323545"/>
                  <a:gd name="T8" fmla="*/ 850 w 319938"/>
                  <a:gd name="T9" fmla="*/ 766 h 323545"/>
                  <a:gd name="T10" fmla="*/ 799 w 319938"/>
                  <a:gd name="T11" fmla="*/ 872 h 323545"/>
                  <a:gd name="T12" fmla="*/ 516 w 319938"/>
                  <a:gd name="T13" fmla="*/ 739 h 323545"/>
                  <a:gd name="T14" fmla="*/ 413 w 319938"/>
                  <a:gd name="T15" fmla="*/ 659 h 323545"/>
                  <a:gd name="T16" fmla="*/ 361 w 319938"/>
                  <a:gd name="T17" fmla="*/ 685 h 323545"/>
                  <a:gd name="T18" fmla="*/ 387 w 319938"/>
                  <a:gd name="T19" fmla="*/ 792 h 323545"/>
                  <a:gd name="T20" fmla="*/ 490 w 319938"/>
                  <a:gd name="T21" fmla="*/ 739 h 323545"/>
                  <a:gd name="T22" fmla="*/ 516 w 319938"/>
                  <a:gd name="T23" fmla="*/ 659 h 323545"/>
                  <a:gd name="T24" fmla="*/ 644 w 319938"/>
                  <a:gd name="T25" fmla="*/ 605 h 323545"/>
                  <a:gd name="T26" fmla="*/ 747 w 319938"/>
                  <a:gd name="T27" fmla="*/ 632 h 323545"/>
                  <a:gd name="T28" fmla="*/ 850 w 319938"/>
                  <a:gd name="T29" fmla="*/ 579 h 323545"/>
                  <a:gd name="T30" fmla="*/ 799 w 319938"/>
                  <a:gd name="T31" fmla="*/ 338 h 323545"/>
                  <a:gd name="T32" fmla="*/ 747 w 319938"/>
                  <a:gd name="T33" fmla="*/ 258 h 323545"/>
                  <a:gd name="T34" fmla="*/ 567 w 319938"/>
                  <a:gd name="T35" fmla="*/ 312 h 323545"/>
                  <a:gd name="T36" fmla="*/ 670 w 319938"/>
                  <a:gd name="T37" fmla="*/ 605 h 323545"/>
                  <a:gd name="T38" fmla="*/ 824 w 319938"/>
                  <a:gd name="T39" fmla="*/ 632 h 323545"/>
                  <a:gd name="T40" fmla="*/ 850 w 319938"/>
                  <a:gd name="T41" fmla="*/ 712 h 323545"/>
                  <a:gd name="T42" fmla="*/ 773 w 319938"/>
                  <a:gd name="T43" fmla="*/ 792 h 323545"/>
                  <a:gd name="T44" fmla="*/ 696 w 319938"/>
                  <a:gd name="T45" fmla="*/ 899 h 323545"/>
                  <a:gd name="T46" fmla="*/ 490 w 319938"/>
                  <a:gd name="T47" fmla="*/ 792 h 323545"/>
                  <a:gd name="T48" fmla="*/ 387 w 319938"/>
                  <a:gd name="T49" fmla="*/ 739 h 323545"/>
                  <a:gd name="T50" fmla="*/ 335 w 319938"/>
                  <a:gd name="T51" fmla="*/ 659 h 323545"/>
                  <a:gd name="T52" fmla="*/ 258 w 319938"/>
                  <a:gd name="T53" fmla="*/ 552 h 323545"/>
                  <a:gd name="T54" fmla="*/ 232 w 319938"/>
                  <a:gd name="T55" fmla="*/ 445 h 323545"/>
                  <a:gd name="T56" fmla="*/ 207 w 319938"/>
                  <a:gd name="T57" fmla="*/ 365 h 323545"/>
                  <a:gd name="T58" fmla="*/ 129 w 319938"/>
                  <a:gd name="T59" fmla="*/ 312 h 323545"/>
                  <a:gd name="T60" fmla="*/ 232 w 319938"/>
                  <a:gd name="T61" fmla="*/ 365 h 323545"/>
                  <a:gd name="T62" fmla="*/ 361 w 319938"/>
                  <a:gd name="T63" fmla="*/ 499 h 323545"/>
                  <a:gd name="T64" fmla="*/ 387 w 319938"/>
                  <a:gd name="T65" fmla="*/ 258 h 323545"/>
                  <a:gd name="T66" fmla="*/ 464 w 319938"/>
                  <a:gd name="T67" fmla="*/ 285 h 323545"/>
                  <a:gd name="T68" fmla="*/ 541 w 319938"/>
                  <a:gd name="T69" fmla="*/ 872 h 323545"/>
                  <a:gd name="T70" fmla="*/ 619 w 319938"/>
                  <a:gd name="T71" fmla="*/ 926 h 323545"/>
                  <a:gd name="T72" fmla="*/ 721 w 319938"/>
                  <a:gd name="T73" fmla="*/ 846 h 323545"/>
                  <a:gd name="T74" fmla="*/ 876 w 319938"/>
                  <a:gd name="T75" fmla="*/ 739 h 323545"/>
                  <a:gd name="T76" fmla="*/ 773 w 319938"/>
                  <a:gd name="T77" fmla="*/ 552 h 323545"/>
                  <a:gd name="T78" fmla="*/ 644 w 319938"/>
                  <a:gd name="T79" fmla="*/ 392 h 323545"/>
                  <a:gd name="T80" fmla="*/ 567 w 319938"/>
                  <a:gd name="T81" fmla="*/ 365 h 323545"/>
                  <a:gd name="T82" fmla="*/ 464 w 319938"/>
                  <a:gd name="T83" fmla="*/ 312 h 323545"/>
                  <a:gd name="T84" fmla="*/ 361 w 319938"/>
                  <a:gd name="T85" fmla="*/ 392 h 323545"/>
                  <a:gd name="T86" fmla="*/ 387 w 319938"/>
                  <a:gd name="T87" fmla="*/ 525 h 323545"/>
                  <a:gd name="T88" fmla="*/ 490 w 319938"/>
                  <a:gd name="T89" fmla="*/ 712 h 323545"/>
                  <a:gd name="T90" fmla="*/ 464 w 319938"/>
                  <a:gd name="T91" fmla="*/ 792 h 323545"/>
                  <a:gd name="T92" fmla="*/ 310 w 319938"/>
                  <a:gd name="T93" fmla="*/ 846 h 323545"/>
                  <a:gd name="T94" fmla="*/ 207 w 319938"/>
                  <a:gd name="T95" fmla="*/ 792 h 323545"/>
                  <a:gd name="T96" fmla="*/ 104 w 319938"/>
                  <a:gd name="T97" fmla="*/ 766 h 323545"/>
                  <a:gd name="T98" fmla="*/ 52 w 319938"/>
                  <a:gd name="T99" fmla="*/ 659 h 323545"/>
                  <a:gd name="T100" fmla="*/ 1 w 319938"/>
                  <a:gd name="T101" fmla="*/ 579 h 323545"/>
                  <a:gd name="T102" fmla="*/ 27 w 319938"/>
                  <a:gd name="T103" fmla="*/ 365 h 323545"/>
                  <a:gd name="T104" fmla="*/ 207 w 319938"/>
                  <a:gd name="T105" fmla="*/ 205 h 323545"/>
                  <a:gd name="T106" fmla="*/ 335 w 319938"/>
                  <a:gd name="T107" fmla="*/ 232 h 323545"/>
                  <a:gd name="T108" fmla="*/ 387 w 319938"/>
                  <a:gd name="T109" fmla="*/ 312 h 323545"/>
                  <a:gd name="T110" fmla="*/ 516 w 319938"/>
                  <a:gd name="T111" fmla="*/ 365 h 323545"/>
                  <a:gd name="T112" fmla="*/ 824 w 319938"/>
                  <a:gd name="T113" fmla="*/ 205 h 323545"/>
                  <a:gd name="T114" fmla="*/ 696 w 319938"/>
                  <a:gd name="T115" fmla="*/ 18 h 323545"/>
                  <a:gd name="T116" fmla="*/ 644 w 319938"/>
                  <a:gd name="T117" fmla="*/ 152 h 323545"/>
                  <a:gd name="T118" fmla="*/ 619 w 319938"/>
                  <a:gd name="T119" fmla="*/ 285 h 323545"/>
                  <a:gd name="T120" fmla="*/ 464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4" name="Freeform 164">
                <a:extLst>
                  <a:ext uri="{FF2B5EF4-FFF2-40B4-BE49-F238E27FC236}">
                    <a16:creationId xmlns:a16="http://schemas.microsoft.com/office/drawing/2014/main" id="{582E9F98-0922-487A-88E2-A6C5308EE4D9}"/>
                  </a:ext>
                </a:extLst>
              </p:cNvPr>
              <p:cNvSpPr>
                <a:spLocks/>
              </p:cNvSpPr>
              <p:nvPr/>
            </p:nvSpPr>
            <p:spPr bwMode="auto">
              <a:xfrm flipV="1">
                <a:off x="9578979" y="4472760"/>
                <a:ext cx="48915" cy="51425"/>
              </a:xfrm>
              <a:custGeom>
                <a:avLst/>
                <a:gdLst>
                  <a:gd name="T0" fmla="*/ 719 w 319938"/>
                  <a:gd name="T1" fmla="*/ 499 h 323545"/>
                  <a:gd name="T2" fmla="*/ 525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5 w 319938"/>
                  <a:gd name="T21" fmla="*/ 739 h 323545"/>
                  <a:gd name="T22" fmla="*/ 553 w 319938"/>
                  <a:gd name="T23" fmla="*/ 659 h 323545"/>
                  <a:gd name="T24" fmla="*/ 691 w 319938"/>
                  <a:gd name="T25" fmla="*/ 605 h 323545"/>
                  <a:gd name="T26" fmla="*/ 801 w 319938"/>
                  <a:gd name="T27" fmla="*/ 632 h 323545"/>
                  <a:gd name="T28" fmla="*/ 912 w 319938"/>
                  <a:gd name="T29" fmla="*/ 579 h 323545"/>
                  <a:gd name="T30" fmla="*/ 857 w 319938"/>
                  <a:gd name="T31" fmla="*/ 338 h 323545"/>
                  <a:gd name="T32" fmla="*/ 801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5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3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5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3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5" name="Freeform 166">
                <a:extLst>
                  <a:ext uri="{FF2B5EF4-FFF2-40B4-BE49-F238E27FC236}">
                    <a16:creationId xmlns:a16="http://schemas.microsoft.com/office/drawing/2014/main" id="{BFB280A5-230B-4293-9963-6466475BCFFF}"/>
                  </a:ext>
                </a:extLst>
              </p:cNvPr>
              <p:cNvSpPr>
                <a:spLocks/>
              </p:cNvSpPr>
              <p:nvPr/>
            </p:nvSpPr>
            <p:spPr bwMode="auto">
              <a:xfrm flipV="1">
                <a:off x="9690304" y="4320252"/>
                <a:ext cx="48915" cy="49653"/>
              </a:xfrm>
              <a:custGeom>
                <a:avLst/>
                <a:gdLst>
                  <a:gd name="T0" fmla="*/ 719 w 319938"/>
                  <a:gd name="T1" fmla="*/ 465 h 323545"/>
                  <a:gd name="T2" fmla="*/ 525 w 319938"/>
                  <a:gd name="T3" fmla="*/ 763 h 323545"/>
                  <a:gd name="T4" fmla="*/ 719 w 319938"/>
                  <a:gd name="T5" fmla="*/ 714 h 323545"/>
                  <a:gd name="T6" fmla="*/ 884 w 319938"/>
                  <a:gd name="T7" fmla="*/ 639 h 323545"/>
                  <a:gd name="T8" fmla="*/ 912 w 319938"/>
                  <a:gd name="T9" fmla="*/ 714 h 323545"/>
                  <a:gd name="T10" fmla="*/ 857 w 319938"/>
                  <a:gd name="T11" fmla="*/ 813 h 323545"/>
                  <a:gd name="T12" fmla="*/ 553 w 319938"/>
                  <a:gd name="T13" fmla="*/ 689 h 323545"/>
                  <a:gd name="T14" fmla="*/ 443 w 319938"/>
                  <a:gd name="T15" fmla="*/ 614 h 323545"/>
                  <a:gd name="T16" fmla="*/ 388 w 319938"/>
                  <a:gd name="T17" fmla="*/ 639 h 323545"/>
                  <a:gd name="T18" fmla="*/ 415 w 319938"/>
                  <a:gd name="T19" fmla="*/ 738 h 323545"/>
                  <a:gd name="T20" fmla="*/ 525 w 319938"/>
                  <a:gd name="T21" fmla="*/ 689 h 323545"/>
                  <a:gd name="T22" fmla="*/ 553 w 319938"/>
                  <a:gd name="T23" fmla="*/ 614 h 323545"/>
                  <a:gd name="T24" fmla="*/ 691 w 319938"/>
                  <a:gd name="T25" fmla="*/ 564 h 323545"/>
                  <a:gd name="T26" fmla="*/ 801 w 319938"/>
                  <a:gd name="T27" fmla="*/ 589 h 323545"/>
                  <a:gd name="T28" fmla="*/ 912 w 319938"/>
                  <a:gd name="T29" fmla="*/ 539 h 323545"/>
                  <a:gd name="T30" fmla="*/ 857 w 319938"/>
                  <a:gd name="T31" fmla="*/ 315 h 323545"/>
                  <a:gd name="T32" fmla="*/ 801 w 319938"/>
                  <a:gd name="T33" fmla="*/ 241 h 323545"/>
                  <a:gd name="T34" fmla="*/ 608 w 319938"/>
                  <a:gd name="T35" fmla="*/ 291 h 323545"/>
                  <a:gd name="T36" fmla="*/ 719 w 319938"/>
                  <a:gd name="T37" fmla="*/ 564 h 323545"/>
                  <a:gd name="T38" fmla="*/ 884 w 319938"/>
                  <a:gd name="T39" fmla="*/ 589 h 323545"/>
                  <a:gd name="T40" fmla="*/ 912 w 319938"/>
                  <a:gd name="T41" fmla="*/ 664 h 323545"/>
                  <a:gd name="T42" fmla="*/ 829 w 319938"/>
                  <a:gd name="T43" fmla="*/ 738 h 323545"/>
                  <a:gd name="T44" fmla="*/ 746 w 319938"/>
                  <a:gd name="T45" fmla="*/ 838 h 323545"/>
                  <a:gd name="T46" fmla="*/ 525 w 319938"/>
                  <a:gd name="T47" fmla="*/ 738 h 323545"/>
                  <a:gd name="T48" fmla="*/ 415 w 319938"/>
                  <a:gd name="T49" fmla="*/ 689 h 323545"/>
                  <a:gd name="T50" fmla="*/ 360 w 319938"/>
                  <a:gd name="T51" fmla="*/ 614 h 323545"/>
                  <a:gd name="T52" fmla="*/ 277 w 319938"/>
                  <a:gd name="T53" fmla="*/ 515 h 323545"/>
                  <a:gd name="T54" fmla="*/ 249 w 319938"/>
                  <a:gd name="T55" fmla="*/ 415 h 323545"/>
                  <a:gd name="T56" fmla="*/ 222 w 319938"/>
                  <a:gd name="T57" fmla="*/ 340 h 323545"/>
                  <a:gd name="T58" fmla="*/ 139 w 319938"/>
                  <a:gd name="T59" fmla="*/ 291 h 323545"/>
                  <a:gd name="T60" fmla="*/ 249 w 319938"/>
                  <a:gd name="T61" fmla="*/ 340 h 323545"/>
                  <a:gd name="T62" fmla="*/ 388 w 319938"/>
                  <a:gd name="T63" fmla="*/ 465 h 323545"/>
                  <a:gd name="T64" fmla="*/ 415 w 319938"/>
                  <a:gd name="T65" fmla="*/ 241 h 323545"/>
                  <a:gd name="T66" fmla="*/ 498 w 319938"/>
                  <a:gd name="T67" fmla="*/ 266 h 323545"/>
                  <a:gd name="T68" fmla="*/ 581 w 319938"/>
                  <a:gd name="T69" fmla="*/ 813 h 323545"/>
                  <a:gd name="T70" fmla="*/ 663 w 319938"/>
                  <a:gd name="T71" fmla="*/ 863 h 323545"/>
                  <a:gd name="T72" fmla="*/ 774 w 319938"/>
                  <a:gd name="T73" fmla="*/ 788 h 323545"/>
                  <a:gd name="T74" fmla="*/ 940 w 319938"/>
                  <a:gd name="T75" fmla="*/ 689 h 323545"/>
                  <a:gd name="T76" fmla="*/ 829 w 319938"/>
                  <a:gd name="T77" fmla="*/ 515 h 323545"/>
                  <a:gd name="T78" fmla="*/ 691 w 319938"/>
                  <a:gd name="T79" fmla="*/ 365 h 323545"/>
                  <a:gd name="T80" fmla="*/ 608 w 319938"/>
                  <a:gd name="T81" fmla="*/ 340 h 323545"/>
                  <a:gd name="T82" fmla="*/ 498 w 319938"/>
                  <a:gd name="T83" fmla="*/ 291 h 323545"/>
                  <a:gd name="T84" fmla="*/ 388 w 319938"/>
                  <a:gd name="T85" fmla="*/ 365 h 323545"/>
                  <a:gd name="T86" fmla="*/ 415 w 319938"/>
                  <a:gd name="T87" fmla="*/ 490 h 323545"/>
                  <a:gd name="T88" fmla="*/ 525 w 319938"/>
                  <a:gd name="T89" fmla="*/ 664 h 323545"/>
                  <a:gd name="T90" fmla="*/ 498 w 319938"/>
                  <a:gd name="T91" fmla="*/ 738 h 323545"/>
                  <a:gd name="T92" fmla="*/ 332 w 319938"/>
                  <a:gd name="T93" fmla="*/ 788 h 323545"/>
                  <a:gd name="T94" fmla="*/ 222 w 319938"/>
                  <a:gd name="T95" fmla="*/ 738 h 323545"/>
                  <a:gd name="T96" fmla="*/ 111 w 319938"/>
                  <a:gd name="T97" fmla="*/ 714 h 323545"/>
                  <a:gd name="T98" fmla="*/ 56 w 319938"/>
                  <a:gd name="T99" fmla="*/ 614 h 323545"/>
                  <a:gd name="T100" fmla="*/ 1 w 319938"/>
                  <a:gd name="T101" fmla="*/ 539 h 323545"/>
                  <a:gd name="T102" fmla="*/ 28 w 319938"/>
                  <a:gd name="T103" fmla="*/ 340 h 323545"/>
                  <a:gd name="T104" fmla="*/ 222 w 319938"/>
                  <a:gd name="T105" fmla="*/ 191 h 323545"/>
                  <a:gd name="T106" fmla="*/ 360 w 319938"/>
                  <a:gd name="T107" fmla="*/ 216 h 323545"/>
                  <a:gd name="T108" fmla="*/ 415 w 319938"/>
                  <a:gd name="T109" fmla="*/ 291 h 323545"/>
                  <a:gd name="T110" fmla="*/ 553 w 319938"/>
                  <a:gd name="T111" fmla="*/ 340 h 323545"/>
                  <a:gd name="T112" fmla="*/ 884 w 319938"/>
                  <a:gd name="T113" fmla="*/ 191 h 323545"/>
                  <a:gd name="T114" fmla="*/ 746 w 319938"/>
                  <a:gd name="T115" fmla="*/ 17 h 323545"/>
                  <a:gd name="T116" fmla="*/ 691 w 319938"/>
                  <a:gd name="T117" fmla="*/ 141 h 323545"/>
                  <a:gd name="T118" fmla="*/ 663 w 319938"/>
                  <a:gd name="T119" fmla="*/ 266 h 323545"/>
                  <a:gd name="T120" fmla="*/ 498 w 319938"/>
                  <a:gd name="T121" fmla="*/ 241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6" name="Freeform 278">
                <a:extLst>
                  <a:ext uri="{FF2B5EF4-FFF2-40B4-BE49-F238E27FC236}">
                    <a16:creationId xmlns:a16="http://schemas.microsoft.com/office/drawing/2014/main" id="{2B810BCB-3D7F-492A-87A0-F46056C6BC1E}"/>
                  </a:ext>
                </a:extLst>
              </p:cNvPr>
              <p:cNvSpPr>
                <a:spLocks/>
              </p:cNvSpPr>
              <p:nvPr/>
            </p:nvSpPr>
            <p:spPr bwMode="auto">
              <a:xfrm flipV="1">
                <a:off x="9614399" y="4582705"/>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7" name="Freeform 154">
                <a:extLst>
                  <a:ext uri="{FF2B5EF4-FFF2-40B4-BE49-F238E27FC236}">
                    <a16:creationId xmlns:a16="http://schemas.microsoft.com/office/drawing/2014/main" id="{FEAE07D3-C1C3-4C83-9184-6633045FF40E}"/>
                  </a:ext>
                </a:extLst>
              </p:cNvPr>
              <p:cNvSpPr>
                <a:spLocks/>
              </p:cNvSpPr>
              <p:nvPr/>
            </p:nvSpPr>
            <p:spPr bwMode="auto">
              <a:xfrm flipV="1">
                <a:off x="9278738" y="4566745"/>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8" name="Freeform 155">
                <a:extLst>
                  <a:ext uri="{FF2B5EF4-FFF2-40B4-BE49-F238E27FC236}">
                    <a16:creationId xmlns:a16="http://schemas.microsoft.com/office/drawing/2014/main" id="{A2C1E686-9A6D-4F35-AF8D-6701856A7451}"/>
                  </a:ext>
                </a:extLst>
              </p:cNvPr>
              <p:cNvSpPr>
                <a:spLocks/>
              </p:cNvSpPr>
              <p:nvPr/>
            </p:nvSpPr>
            <p:spPr bwMode="auto">
              <a:xfrm flipV="1">
                <a:off x="9278738" y="4431974"/>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39" name="Freeform 156">
                <a:extLst>
                  <a:ext uri="{FF2B5EF4-FFF2-40B4-BE49-F238E27FC236}">
                    <a16:creationId xmlns:a16="http://schemas.microsoft.com/office/drawing/2014/main" id="{C3561FAE-A54B-4B9F-BBFF-040E6D46D3F9}"/>
                  </a:ext>
                </a:extLst>
              </p:cNvPr>
              <p:cNvSpPr>
                <a:spLocks/>
              </p:cNvSpPr>
              <p:nvPr/>
            </p:nvSpPr>
            <p:spPr bwMode="auto">
              <a:xfrm flipV="1">
                <a:off x="9342834" y="4446160"/>
                <a:ext cx="47229" cy="51425"/>
              </a:xfrm>
              <a:custGeom>
                <a:avLst/>
                <a:gdLst>
                  <a:gd name="T0" fmla="*/ 670 w 319938"/>
                  <a:gd name="T1" fmla="*/ 499 h 323545"/>
                  <a:gd name="T2" fmla="*/ 490 w 319938"/>
                  <a:gd name="T3" fmla="*/ 819 h 323545"/>
                  <a:gd name="T4" fmla="*/ 670 w 319938"/>
                  <a:gd name="T5" fmla="*/ 766 h 323545"/>
                  <a:gd name="T6" fmla="*/ 824 w 319938"/>
                  <a:gd name="T7" fmla="*/ 685 h 323545"/>
                  <a:gd name="T8" fmla="*/ 850 w 319938"/>
                  <a:gd name="T9" fmla="*/ 766 h 323545"/>
                  <a:gd name="T10" fmla="*/ 799 w 319938"/>
                  <a:gd name="T11" fmla="*/ 872 h 323545"/>
                  <a:gd name="T12" fmla="*/ 516 w 319938"/>
                  <a:gd name="T13" fmla="*/ 739 h 323545"/>
                  <a:gd name="T14" fmla="*/ 413 w 319938"/>
                  <a:gd name="T15" fmla="*/ 659 h 323545"/>
                  <a:gd name="T16" fmla="*/ 361 w 319938"/>
                  <a:gd name="T17" fmla="*/ 685 h 323545"/>
                  <a:gd name="T18" fmla="*/ 387 w 319938"/>
                  <a:gd name="T19" fmla="*/ 792 h 323545"/>
                  <a:gd name="T20" fmla="*/ 490 w 319938"/>
                  <a:gd name="T21" fmla="*/ 739 h 323545"/>
                  <a:gd name="T22" fmla="*/ 516 w 319938"/>
                  <a:gd name="T23" fmla="*/ 659 h 323545"/>
                  <a:gd name="T24" fmla="*/ 644 w 319938"/>
                  <a:gd name="T25" fmla="*/ 605 h 323545"/>
                  <a:gd name="T26" fmla="*/ 747 w 319938"/>
                  <a:gd name="T27" fmla="*/ 632 h 323545"/>
                  <a:gd name="T28" fmla="*/ 850 w 319938"/>
                  <a:gd name="T29" fmla="*/ 579 h 323545"/>
                  <a:gd name="T30" fmla="*/ 799 w 319938"/>
                  <a:gd name="T31" fmla="*/ 338 h 323545"/>
                  <a:gd name="T32" fmla="*/ 747 w 319938"/>
                  <a:gd name="T33" fmla="*/ 258 h 323545"/>
                  <a:gd name="T34" fmla="*/ 567 w 319938"/>
                  <a:gd name="T35" fmla="*/ 312 h 323545"/>
                  <a:gd name="T36" fmla="*/ 670 w 319938"/>
                  <a:gd name="T37" fmla="*/ 605 h 323545"/>
                  <a:gd name="T38" fmla="*/ 824 w 319938"/>
                  <a:gd name="T39" fmla="*/ 632 h 323545"/>
                  <a:gd name="T40" fmla="*/ 850 w 319938"/>
                  <a:gd name="T41" fmla="*/ 712 h 323545"/>
                  <a:gd name="T42" fmla="*/ 773 w 319938"/>
                  <a:gd name="T43" fmla="*/ 792 h 323545"/>
                  <a:gd name="T44" fmla="*/ 696 w 319938"/>
                  <a:gd name="T45" fmla="*/ 899 h 323545"/>
                  <a:gd name="T46" fmla="*/ 490 w 319938"/>
                  <a:gd name="T47" fmla="*/ 792 h 323545"/>
                  <a:gd name="T48" fmla="*/ 387 w 319938"/>
                  <a:gd name="T49" fmla="*/ 739 h 323545"/>
                  <a:gd name="T50" fmla="*/ 335 w 319938"/>
                  <a:gd name="T51" fmla="*/ 659 h 323545"/>
                  <a:gd name="T52" fmla="*/ 258 w 319938"/>
                  <a:gd name="T53" fmla="*/ 552 h 323545"/>
                  <a:gd name="T54" fmla="*/ 232 w 319938"/>
                  <a:gd name="T55" fmla="*/ 445 h 323545"/>
                  <a:gd name="T56" fmla="*/ 207 w 319938"/>
                  <a:gd name="T57" fmla="*/ 365 h 323545"/>
                  <a:gd name="T58" fmla="*/ 129 w 319938"/>
                  <a:gd name="T59" fmla="*/ 312 h 323545"/>
                  <a:gd name="T60" fmla="*/ 232 w 319938"/>
                  <a:gd name="T61" fmla="*/ 365 h 323545"/>
                  <a:gd name="T62" fmla="*/ 361 w 319938"/>
                  <a:gd name="T63" fmla="*/ 499 h 323545"/>
                  <a:gd name="T64" fmla="*/ 387 w 319938"/>
                  <a:gd name="T65" fmla="*/ 258 h 323545"/>
                  <a:gd name="T66" fmla="*/ 464 w 319938"/>
                  <a:gd name="T67" fmla="*/ 285 h 323545"/>
                  <a:gd name="T68" fmla="*/ 541 w 319938"/>
                  <a:gd name="T69" fmla="*/ 872 h 323545"/>
                  <a:gd name="T70" fmla="*/ 619 w 319938"/>
                  <a:gd name="T71" fmla="*/ 926 h 323545"/>
                  <a:gd name="T72" fmla="*/ 721 w 319938"/>
                  <a:gd name="T73" fmla="*/ 846 h 323545"/>
                  <a:gd name="T74" fmla="*/ 876 w 319938"/>
                  <a:gd name="T75" fmla="*/ 739 h 323545"/>
                  <a:gd name="T76" fmla="*/ 773 w 319938"/>
                  <a:gd name="T77" fmla="*/ 552 h 323545"/>
                  <a:gd name="T78" fmla="*/ 644 w 319938"/>
                  <a:gd name="T79" fmla="*/ 392 h 323545"/>
                  <a:gd name="T80" fmla="*/ 567 w 319938"/>
                  <a:gd name="T81" fmla="*/ 365 h 323545"/>
                  <a:gd name="T82" fmla="*/ 464 w 319938"/>
                  <a:gd name="T83" fmla="*/ 312 h 323545"/>
                  <a:gd name="T84" fmla="*/ 361 w 319938"/>
                  <a:gd name="T85" fmla="*/ 392 h 323545"/>
                  <a:gd name="T86" fmla="*/ 387 w 319938"/>
                  <a:gd name="T87" fmla="*/ 525 h 323545"/>
                  <a:gd name="T88" fmla="*/ 490 w 319938"/>
                  <a:gd name="T89" fmla="*/ 712 h 323545"/>
                  <a:gd name="T90" fmla="*/ 464 w 319938"/>
                  <a:gd name="T91" fmla="*/ 792 h 323545"/>
                  <a:gd name="T92" fmla="*/ 310 w 319938"/>
                  <a:gd name="T93" fmla="*/ 846 h 323545"/>
                  <a:gd name="T94" fmla="*/ 207 w 319938"/>
                  <a:gd name="T95" fmla="*/ 792 h 323545"/>
                  <a:gd name="T96" fmla="*/ 104 w 319938"/>
                  <a:gd name="T97" fmla="*/ 766 h 323545"/>
                  <a:gd name="T98" fmla="*/ 52 w 319938"/>
                  <a:gd name="T99" fmla="*/ 659 h 323545"/>
                  <a:gd name="T100" fmla="*/ 1 w 319938"/>
                  <a:gd name="T101" fmla="*/ 579 h 323545"/>
                  <a:gd name="T102" fmla="*/ 27 w 319938"/>
                  <a:gd name="T103" fmla="*/ 365 h 323545"/>
                  <a:gd name="T104" fmla="*/ 207 w 319938"/>
                  <a:gd name="T105" fmla="*/ 205 h 323545"/>
                  <a:gd name="T106" fmla="*/ 335 w 319938"/>
                  <a:gd name="T107" fmla="*/ 232 h 323545"/>
                  <a:gd name="T108" fmla="*/ 387 w 319938"/>
                  <a:gd name="T109" fmla="*/ 312 h 323545"/>
                  <a:gd name="T110" fmla="*/ 516 w 319938"/>
                  <a:gd name="T111" fmla="*/ 365 h 323545"/>
                  <a:gd name="T112" fmla="*/ 824 w 319938"/>
                  <a:gd name="T113" fmla="*/ 205 h 323545"/>
                  <a:gd name="T114" fmla="*/ 696 w 319938"/>
                  <a:gd name="T115" fmla="*/ 18 h 323545"/>
                  <a:gd name="T116" fmla="*/ 644 w 319938"/>
                  <a:gd name="T117" fmla="*/ 152 h 323545"/>
                  <a:gd name="T118" fmla="*/ 619 w 319938"/>
                  <a:gd name="T119" fmla="*/ 285 h 323545"/>
                  <a:gd name="T120" fmla="*/ 464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0" name="Freeform 166">
                <a:extLst>
                  <a:ext uri="{FF2B5EF4-FFF2-40B4-BE49-F238E27FC236}">
                    <a16:creationId xmlns:a16="http://schemas.microsoft.com/office/drawing/2014/main" id="{56820875-FCBC-446D-9AA5-9FA4E69580C8}"/>
                  </a:ext>
                </a:extLst>
              </p:cNvPr>
              <p:cNvSpPr>
                <a:spLocks/>
              </p:cNvSpPr>
              <p:nvPr/>
            </p:nvSpPr>
            <p:spPr bwMode="auto">
              <a:xfrm flipV="1">
                <a:off x="9516569" y="4474531"/>
                <a:ext cx="48915" cy="49653"/>
              </a:xfrm>
              <a:custGeom>
                <a:avLst/>
                <a:gdLst>
                  <a:gd name="T0" fmla="*/ 719 w 319938"/>
                  <a:gd name="T1" fmla="*/ 465 h 323545"/>
                  <a:gd name="T2" fmla="*/ 525 w 319938"/>
                  <a:gd name="T3" fmla="*/ 763 h 323545"/>
                  <a:gd name="T4" fmla="*/ 719 w 319938"/>
                  <a:gd name="T5" fmla="*/ 714 h 323545"/>
                  <a:gd name="T6" fmla="*/ 884 w 319938"/>
                  <a:gd name="T7" fmla="*/ 639 h 323545"/>
                  <a:gd name="T8" fmla="*/ 912 w 319938"/>
                  <a:gd name="T9" fmla="*/ 714 h 323545"/>
                  <a:gd name="T10" fmla="*/ 857 w 319938"/>
                  <a:gd name="T11" fmla="*/ 813 h 323545"/>
                  <a:gd name="T12" fmla="*/ 553 w 319938"/>
                  <a:gd name="T13" fmla="*/ 689 h 323545"/>
                  <a:gd name="T14" fmla="*/ 443 w 319938"/>
                  <a:gd name="T15" fmla="*/ 614 h 323545"/>
                  <a:gd name="T16" fmla="*/ 388 w 319938"/>
                  <a:gd name="T17" fmla="*/ 639 h 323545"/>
                  <a:gd name="T18" fmla="*/ 415 w 319938"/>
                  <a:gd name="T19" fmla="*/ 738 h 323545"/>
                  <a:gd name="T20" fmla="*/ 525 w 319938"/>
                  <a:gd name="T21" fmla="*/ 689 h 323545"/>
                  <a:gd name="T22" fmla="*/ 553 w 319938"/>
                  <a:gd name="T23" fmla="*/ 614 h 323545"/>
                  <a:gd name="T24" fmla="*/ 691 w 319938"/>
                  <a:gd name="T25" fmla="*/ 564 h 323545"/>
                  <a:gd name="T26" fmla="*/ 801 w 319938"/>
                  <a:gd name="T27" fmla="*/ 589 h 323545"/>
                  <a:gd name="T28" fmla="*/ 912 w 319938"/>
                  <a:gd name="T29" fmla="*/ 539 h 323545"/>
                  <a:gd name="T30" fmla="*/ 857 w 319938"/>
                  <a:gd name="T31" fmla="*/ 315 h 323545"/>
                  <a:gd name="T32" fmla="*/ 801 w 319938"/>
                  <a:gd name="T33" fmla="*/ 241 h 323545"/>
                  <a:gd name="T34" fmla="*/ 608 w 319938"/>
                  <a:gd name="T35" fmla="*/ 291 h 323545"/>
                  <a:gd name="T36" fmla="*/ 719 w 319938"/>
                  <a:gd name="T37" fmla="*/ 564 h 323545"/>
                  <a:gd name="T38" fmla="*/ 884 w 319938"/>
                  <a:gd name="T39" fmla="*/ 589 h 323545"/>
                  <a:gd name="T40" fmla="*/ 912 w 319938"/>
                  <a:gd name="T41" fmla="*/ 664 h 323545"/>
                  <a:gd name="T42" fmla="*/ 829 w 319938"/>
                  <a:gd name="T43" fmla="*/ 738 h 323545"/>
                  <a:gd name="T44" fmla="*/ 746 w 319938"/>
                  <a:gd name="T45" fmla="*/ 838 h 323545"/>
                  <a:gd name="T46" fmla="*/ 525 w 319938"/>
                  <a:gd name="T47" fmla="*/ 738 h 323545"/>
                  <a:gd name="T48" fmla="*/ 415 w 319938"/>
                  <a:gd name="T49" fmla="*/ 689 h 323545"/>
                  <a:gd name="T50" fmla="*/ 360 w 319938"/>
                  <a:gd name="T51" fmla="*/ 614 h 323545"/>
                  <a:gd name="T52" fmla="*/ 277 w 319938"/>
                  <a:gd name="T53" fmla="*/ 515 h 323545"/>
                  <a:gd name="T54" fmla="*/ 249 w 319938"/>
                  <a:gd name="T55" fmla="*/ 415 h 323545"/>
                  <a:gd name="T56" fmla="*/ 222 w 319938"/>
                  <a:gd name="T57" fmla="*/ 340 h 323545"/>
                  <a:gd name="T58" fmla="*/ 139 w 319938"/>
                  <a:gd name="T59" fmla="*/ 291 h 323545"/>
                  <a:gd name="T60" fmla="*/ 249 w 319938"/>
                  <a:gd name="T61" fmla="*/ 340 h 323545"/>
                  <a:gd name="T62" fmla="*/ 388 w 319938"/>
                  <a:gd name="T63" fmla="*/ 465 h 323545"/>
                  <a:gd name="T64" fmla="*/ 415 w 319938"/>
                  <a:gd name="T65" fmla="*/ 241 h 323545"/>
                  <a:gd name="T66" fmla="*/ 498 w 319938"/>
                  <a:gd name="T67" fmla="*/ 266 h 323545"/>
                  <a:gd name="T68" fmla="*/ 581 w 319938"/>
                  <a:gd name="T69" fmla="*/ 813 h 323545"/>
                  <a:gd name="T70" fmla="*/ 663 w 319938"/>
                  <a:gd name="T71" fmla="*/ 863 h 323545"/>
                  <a:gd name="T72" fmla="*/ 774 w 319938"/>
                  <a:gd name="T73" fmla="*/ 788 h 323545"/>
                  <a:gd name="T74" fmla="*/ 940 w 319938"/>
                  <a:gd name="T75" fmla="*/ 689 h 323545"/>
                  <a:gd name="T76" fmla="*/ 829 w 319938"/>
                  <a:gd name="T77" fmla="*/ 515 h 323545"/>
                  <a:gd name="T78" fmla="*/ 691 w 319938"/>
                  <a:gd name="T79" fmla="*/ 365 h 323545"/>
                  <a:gd name="T80" fmla="*/ 608 w 319938"/>
                  <a:gd name="T81" fmla="*/ 340 h 323545"/>
                  <a:gd name="T82" fmla="*/ 498 w 319938"/>
                  <a:gd name="T83" fmla="*/ 291 h 323545"/>
                  <a:gd name="T84" fmla="*/ 388 w 319938"/>
                  <a:gd name="T85" fmla="*/ 365 h 323545"/>
                  <a:gd name="T86" fmla="*/ 415 w 319938"/>
                  <a:gd name="T87" fmla="*/ 490 h 323545"/>
                  <a:gd name="T88" fmla="*/ 525 w 319938"/>
                  <a:gd name="T89" fmla="*/ 664 h 323545"/>
                  <a:gd name="T90" fmla="*/ 498 w 319938"/>
                  <a:gd name="T91" fmla="*/ 738 h 323545"/>
                  <a:gd name="T92" fmla="*/ 332 w 319938"/>
                  <a:gd name="T93" fmla="*/ 788 h 323545"/>
                  <a:gd name="T94" fmla="*/ 222 w 319938"/>
                  <a:gd name="T95" fmla="*/ 738 h 323545"/>
                  <a:gd name="T96" fmla="*/ 111 w 319938"/>
                  <a:gd name="T97" fmla="*/ 714 h 323545"/>
                  <a:gd name="T98" fmla="*/ 56 w 319938"/>
                  <a:gd name="T99" fmla="*/ 614 h 323545"/>
                  <a:gd name="T100" fmla="*/ 1 w 319938"/>
                  <a:gd name="T101" fmla="*/ 539 h 323545"/>
                  <a:gd name="T102" fmla="*/ 28 w 319938"/>
                  <a:gd name="T103" fmla="*/ 340 h 323545"/>
                  <a:gd name="T104" fmla="*/ 222 w 319938"/>
                  <a:gd name="T105" fmla="*/ 191 h 323545"/>
                  <a:gd name="T106" fmla="*/ 360 w 319938"/>
                  <a:gd name="T107" fmla="*/ 216 h 323545"/>
                  <a:gd name="T108" fmla="*/ 415 w 319938"/>
                  <a:gd name="T109" fmla="*/ 291 h 323545"/>
                  <a:gd name="T110" fmla="*/ 553 w 319938"/>
                  <a:gd name="T111" fmla="*/ 340 h 323545"/>
                  <a:gd name="T112" fmla="*/ 884 w 319938"/>
                  <a:gd name="T113" fmla="*/ 191 h 323545"/>
                  <a:gd name="T114" fmla="*/ 746 w 319938"/>
                  <a:gd name="T115" fmla="*/ 17 h 323545"/>
                  <a:gd name="T116" fmla="*/ 691 w 319938"/>
                  <a:gd name="T117" fmla="*/ 141 h 323545"/>
                  <a:gd name="T118" fmla="*/ 663 w 319938"/>
                  <a:gd name="T119" fmla="*/ 266 h 323545"/>
                  <a:gd name="T120" fmla="*/ 498 w 319938"/>
                  <a:gd name="T121" fmla="*/ 241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1" name="Freeform 154">
                <a:extLst>
                  <a:ext uri="{FF2B5EF4-FFF2-40B4-BE49-F238E27FC236}">
                    <a16:creationId xmlns:a16="http://schemas.microsoft.com/office/drawing/2014/main" id="{665494E2-527B-48A6-9EF0-02038DA5D88D}"/>
                  </a:ext>
                </a:extLst>
              </p:cNvPr>
              <p:cNvSpPr>
                <a:spLocks/>
              </p:cNvSpPr>
              <p:nvPr/>
            </p:nvSpPr>
            <p:spPr bwMode="auto">
              <a:xfrm flipV="1">
                <a:off x="8605730" y="4412466"/>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2" name="Freeform 155">
                <a:extLst>
                  <a:ext uri="{FF2B5EF4-FFF2-40B4-BE49-F238E27FC236}">
                    <a16:creationId xmlns:a16="http://schemas.microsoft.com/office/drawing/2014/main" id="{7DF815D7-8DE9-4A1B-9FEC-0D6FA29C4F7A}"/>
                  </a:ext>
                </a:extLst>
              </p:cNvPr>
              <p:cNvSpPr>
                <a:spLocks/>
              </p:cNvSpPr>
              <p:nvPr/>
            </p:nvSpPr>
            <p:spPr bwMode="auto">
              <a:xfrm flipV="1">
                <a:off x="8605730" y="4277694"/>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3" name="Freeform 156">
                <a:extLst>
                  <a:ext uri="{FF2B5EF4-FFF2-40B4-BE49-F238E27FC236}">
                    <a16:creationId xmlns:a16="http://schemas.microsoft.com/office/drawing/2014/main" id="{F6944CF9-42B6-41BD-A681-759729F73A71}"/>
                  </a:ext>
                </a:extLst>
              </p:cNvPr>
              <p:cNvSpPr>
                <a:spLocks/>
              </p:cNvSpPr>
              <p:nvPr/>
            </p:nvSpPr>
            <p:spPr bwMode="auto">
              <a:xfrm flipV="1">
                <a:off x="8669826" y="4291881"/>
                <a:ext cx="47229" cy="51425"/>
              </a:xfrm>
              <a:custGeom>
                <a:avLst/>
                <a:gdLst>
                  <a:gd name="T0" fmla="*/ 670 w 319938"/>
                  <a:gd name="T1" fmla="*/ 499 h 323545"/>
                  <a:gd name="T2" fmla="*/ 490 w 319938"/>
                  <a:gd name="T3" fmla="*/ 819 h 323545"/>
                  <a:gd name="T4" fmla="*/ 670 w 319938"/>
                  <a:gd name="T5" fmla="*/ 766 h 323545"/>
                  <a:gd name="T6" fmla="*/ 824 w 319938"/>
                  <a:gd name="T7" fmla="*/ 685 h 323545"/>
                  <a:gd name="T8" fmla="*/ 850 w 319938"/>
                  <a:gd name="T9" fmla="*/ 766 h 323545"/>
                  <a:gd name="T10" fmla="*/ 799 w 319938"/>
                  <a:gd name="T11" fmla="*/ 872 h 323545"/>
                  <a:gd name="T12" fmla="*/ 516 w 319938"/>
                  <a:gd name="T13" fmla="*/ 739 h 323545"/>
                  <a:gd name="T14" fmla="*/ 413 w 319938"/>
                  <a:gd name="T15" fmla="*/ 659 h 323545"/>
                  <a:gd name="T16" fmla="*/ 361 w 319938"/>
                  <a:gd name="T17" fmla="*/ 685 h 323545"/>
                  <a:gd name="T18" fmla="*/ 387 w 319938"/>
                  <a:gd name="T19" fmla="*/ 792 h 323545"/>
                  <a:gd name="T20" fmla="*/ 490 w 319938"/>
                  <a:gd name="T21" fmla="*/ 739 h 323545"/>
                  <a:gd name="T22" fmla="*/ 516 w 319938"/>
                  <a:gd name="T23" fmla="*/ 659 h 323545"/>
                  <a:gd name="T24" fmla="*/ 644 w 319938"/>
                  <a:gd name="T25" fmla="*/ 605 h 323545"/>
                  <a:gd name="T26" fmla="*/ 747 w 319938"/>
                  <a:gd name="T27" fmla="*/ 632 h 323545"/>
                  <a:gd name="T28" fmla="*/ 850 w 319938"/>
                  <a:gd name="T29" fmla="*/ 579 h 323545"/>
                  <a:gd name="T30" fmla="*/ 799 w 319938"/>
                  <a:gd name="T31" fmla="*/ 338 h 323545"/>
                  <a:gd name="T32" fmla="*/ 747 w 319938"/>
                  <a:gd name="T33" fmla="*/ 258 h 323545"/>
                  <a:gd name="T34" fmla="*/ 567 w 319938"/>
                  <a:gd name="T35" fmla="*/ 312 h 323545"/>
                  <a:gd name="T36" fmla="*/ 670 w 319938"/>
                  <a:gd name="T37" fmla="*/ 605 h 323545"/>
                  <a:gd name="T38" fmla="*/ 824 w 319938"/>
                  <a:gd name="T39" fmla="*/ 632 h 323545"/>
                  <a:gd name="T40" fmla="*/ 850 w 319938"/>
                  <a:gd name="T41" fmla="*/ 712 h 323545"/>
                  <a:gd name="T42" fmla="*/ 773 w 319938"/>
                  <a:gd name="T43" fmla="*/ 792 h 323545"/>
                  <a:gd name="T44" fmla="*/ 696 w 319938"/>
                  <a:gd name="T45" fmla="*/ 899 h 323545"/>
                  <a:gd name="T46" fmla="*/ 490 w 319938"/>
                  <a:gd name="T47" fmla="*/ 792 h 323545"/>
                  <a:gd name="T48" fmla="*/ 387 w 319938"/>
                  <a:gd name="T49" fmla="*/ 739 h 323545"/>
                  <a:gd name="T50" fmla="*/ 335 w 319938"/>
                  <a:gd name="T51" fmla="*/ 659 h 323545"/>
                  <a:gd name="T52" fmla="*/ 258 w 319938"/>
                  <a:gd name="T53" fmla="*/ 552 h 323545"/>
                  <a:gd name="T54" fmla="*/ 232 w 319938"/>
                  <a:gd name="T55" fmla="*/ 445 h 323545"/>
                  <a:gd name="T56" fmla="*/ 207 w 319938"/>
                  <a:gd name="T57" fmla="*/ 365 h 323545"/>
                  <a:gd name="T58" fmla="*/ 129 w 319938"/>
                  <a:gd name="T59" fmla="*/ 312 h 323545"/>
                  <a:gd name="T60" fmla="*/ 232 w 319938"/>
                  <a:gd name="T61" fmla="*/ 365 h 323545"/>
                  <a:gd name="T62" fmla="*/ 361 w 319938"/>
                  <a:gd name="T63" fmla="*/ 499 h 323545"/>
                  <a:gd name="T64" fmla="*/ 387 w 319938"/>
                  <a:gd name="T65" fmla="*/ 258 h 323545"/>
                  <a:gd name="T66" fmla="*/ 464 w 319938"/>
                  <a:gd name="T67" fmla="*/ 285 h 323545"/>
                  <a:gd name="T68" fmla="*/ 541 w 319938"/>
                  <a:gd name="T69" fmla="*/ 872 h 323545"/>
                  <a:gd name="T70" fmla="*/ 619 w 319938"/>
                  <a:gd name="T71" fmla="*/ 926 h 323545"/>
                  <a:gd name="T72" fmla="*/ 721 w 319938"/>
                  <a:gd name="T73" fmla="*/ 846 h 323545"/>
                  <a:gd name="T74" fmla="*/ 876 w 319938"/>
                  <a:gd name="T75" fmla="*/ 739 h 323545"/>
                  <a:gd name="T76" fmla="*/ 773 w 319938"/>
                  <a:gd name="T77" fmla="*/ 552 h 323545"/>
                  <a:gd name="T78" fmla="*/ 644 w 319938"/>
                  <a:gd name="T79" fmla="*/ 392 h 323545"/>
                  <a:gd name="T80" fmla="*/ 567 w 319938"/>
                  <a:gd name="T81" fmla="*/ 365 h 323545"/>
                  <a:gd name="T82" fmla="*/ 464 w 319938"/>
                  <a:gd name="T83" fmla="*/ 312 h 323545"/>
                  <a:gd name="T84" fmla="*/ 361 w 319938"/>
                  <a:gd name="T85" fmla="*/ 392 h 323545"/>
                  <a:gd name="T86" fmla="*/ 387 w 319938"/>
                  <a:gd name="T87" fmla="*/ 525 h 323545"/>
                  <a:gd name="T88" fmla="*/ 490 w 319938"/>
                  <a:gd name="T89" fmla="*/ 712 h 323545"/>
                  <a:gd name="T90" fmla="*/ 464 w 319938"/>
                  <a:gd name="T91" fmla="*/ 792 h 323545"/>
                  <a:gd name="T92" fmla="*/ 310 w 319938"/>
                  <a:gd name="T93" fmla="*/ 846 h 323545"/>
                  <a:gd name="T94" fmla="*/ 207 w 319938"/>
                  <a:gd name="T95" fmla="*/ 792 h 323545"/>
                  <a:gd name="T96" fmla="*/ 104 w 319938"/>
                  <a:gd name="T97" fmla="*/ 766 h 323545"/>
                  <a:gd name="T98" fmla="*/ 52 w 319938"/>
                  <a:gd name="T99" fmla="*/ 659 h 323545"/>
                  <a:gd name="T100" fmla="*/ 1 w 319938"/>
                  <a:gd name="T101" fmla="*/ 579 h 323545"/>
                  <a:gd name="T102" fmla="*/ 27 w 319938"/>
                  <a:gd name="T103" fmla="*/ 365 h 323545"/>
                  <a:gd name="T104" fmla="*/ 207 w 319938"/>
                  <a:gd name="T105" fmla="*/ 205 h 323545"/>
                  <a:gd name="T106" fmla="*/ 335 w 319938"/>
                  <a:gd name="T107" fmla="*/ 232 h 323545"/>
                  <a:gd name="T108" fmla="*/ 387 w 319938"/>
                  <a:gd name="T109" fmla="*/ 312 h 323545"/>
                  <a:gd name="T110" fmla="*/ 516 w 319938"/>
                  <a:gd name="T111" fmla="*/ 365 h 323545"/>
                  <a:gd name="T112" fmla="*/ 824 w 319938"/>
                  <a:gd name="T113" fmla="*/ 205 h 323545"/>
                  <a:gd name="T114" fmla="*/ 696 w 319938"/>
                  <a:gd name="T115" fmla="*/ 18 h 323545"/>
                  <a:gd name="T116" fmla="*/ 644 w 319938"/>
                  <a:gd name="T117" fmla="*/ 152 h 323545"/>
                  <a:gd name="T118" fmla="*/ 619 w 319938"/>
                  <a:gd name="T119" fmla="*/ 285 h 323545"/>
                  <a:gd name="T120" fmla="*/ 464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4" name="Freeform 164">
                <a:extLst>
                  <a:ext uri="{FF2B5EF4-FFF2-40B4-BE49-F238E27FC236}">
                    <a16:creationId xmlns:a16="http://schemas.microsoft.com/office/drawing/2014/main" id="{47C4DAD4-3883-4165-9A15-994E7E02538D}"/>
                  </a:ext>
                </a:extLst>
              </p:cNvPr>
              <p:cNvSpPr>
                <a:spLocks/>
              </p:cNvSpPr>
              <p:nvPr/>
            </p:nvSpPr>
            <p:spPr bwMode="auto">
              <a:xfrm flipV="1">
                <a:off x="8732236" y="4472760"/>
                <a:ext cx="48915" cy="51425"/>
              </a:xfrm>
              <a:custGeom>
                <a:avLst/>
                <a:gdLst>
                  <a:gd name="T0" fmla="*/ 719 w 319938"/>
                  <a:gd name="T1" fmla="*/ 499 h 323545"/>
                  <a:gd name="T2" fmla="*/ 525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5 w 319938"/>
                  <a:gd name="T21" fmla="*/ 739 h 323545"/>
                  <a:gd name="T22" fmla="*/ 553 w 319938"/>
                  <a:gd name="T23" fmla="*/ 659 h 323545"/>
                  <a:gd name="T24" fmla="*/ 691 w 319938"/>
                  <a:gd name="T25" fmla="*/ 605 h 323545"/>
                  <a:gd name="T26" fmla="*/ 801 w 319938"/>
                  <a:gd name="T27" fmla="*/ 632 h 323545"/>
                  <a:gd name="T28" fmla="*/ 912 w 319938"/>
                  <a:gd name="T29" fmla="*/ 579 h 323545"/>
                  <a:gd name="T30" fmla="*/ 857 w 319938"/>
                  <a:gd name="T31" fmla="*/ 338 h 323545"/>
                  <a:gd name="T32" fmla="*/ 801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5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3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5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3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5" name="Freeform 166">
                <a:extLst>
                  <a:ext uri="{FF2B5EF4-FFF2-40B4-BE49-F238E27FC236}">
                    <a16:creationId xmlns:a16="http://schemas.microsoft.com/office/drawing/2014/main" id="{9F78C68E-211E-436E-BF20-C9D234F4D2C8}"/>
                  </a:ext>
                </a:extLst>
              </p:cNvPr>
              <p:cNvSpPr>
                <a:spLocks/>
              </p:cNvSpPr>
              <p:nvPr/>
            </p:nvSpPr>
            <p:spPr bwMode="auto">
              <a:xfrm flipV="1">
                <a:off x="8843561" y="4320252"/>
                <a:ext cx="48915" cy="49653"/>
              </a:xfrm>
              <a:custGeom>
                <a:avLst/>
                <a:gdLst>
                  <a:gd name="T0" fmla="*/ 719 w 319938"/>
                  <a:gd name="T1" fmla="*/ 465 h 323545"/>
                  <a:gd name="T2" fmla="*/ 525 w 319938"/>
                  <a:gd name="T3" fmla="*/ 763 h 323545"/>
                  <a:gd name="T4" fmla="*/ 719 w 319938"/>
                  <a:gd name="T5" fmla="*/ 714 h 323545"/>
                  <a:gd name="T6" fmla="*/ 884 w 319938"/>
                  <a:gd name="T7" fmla="*/ 639 h 323545"/>
                  <a:gd name="T8" fmla="*/ 912 w 319938"/>
                  <a:gd name="T9" fmla="*/ 714 h 323545"/>
                  <a:gd name="T10" fmla="*/ 857 w 319938"/>
                  <a:gd name="T11" fmla="*/ 813 h 323545"/>
                  <a:gd name="T12" fmla="*/ 553 w 319938"/>
                  <a:gd name="T13" fmla="*/ 689 h 323545"/>
                  <a:gd name="T14" fmla="*/ 443 w 319938"/>
                  <a:gd name="T15" fmla="*/ 614 h 323545"/>
                  <a:gd name="T16" fmla="*/ 388 w 319938"/>
                  <a:gd name="T17" fmla="*/ 639 h 323545"/>
                  <a:gd name="T18" fmla="*/ 415 w 319938"/>
                  <a:gd name="T19" fmla="*/ 738 h 323545"/>
                  <a:gd name="T20" fmla="*/ 525 w 319938"/>
                  <a:gd name="T21" fmla="*/ 689 h 323545"/>
                  <a:gd name="T22" fmla="*/ 553 w 319938"/>
                  <a:gd name="T23" fmla="*/ 614 h 323545"/>
                  <a:gd name="T24" fmla="*/ 691 w 319938"/>
                  <a:gd name="T25" fmla="*/ 564 h 323545"/>
                  <a:gd name="T26" fmla="*/ 801 w 319938"/>
                  <a:gd name="T27" fmla="*/ 589 h 323545"/>
                  <a:gd name="T28" fmla="*/ 912 w 319938"/>
                  <a:gd name="T29" fmla="*/ 539 h 323545"/>
                  <a:gd name="T30" fmla="*/ 857 w 319938"/>
                  <a:gd name="T31" fmla="*/ 315 h 323545"/>
                  <a:gd name="T32" fmla="*/ 801 w 319938"/>
                  <a:gd name="T33" fmla="*/ 241 h 323545"/>
                  <a:gd name="T34" fmla="*/ 608 w 319938"/>
                  <a:gd name="T35" fmla="*/ 291 h 323545"/>
                  <a:gd name="T36" fmla="*/ 719 w 319938"/>
                  <a:gd name="T37" fmla="*/ 564 h 323545"/>
                  <a:gd name="T38" fmla="*/ 884 w 319938"/>
                  <a:gd name="T39" fmla="*/ 589 h 323545"/>
                  <a:gd name="T40" fmla="*/ 912 w 319938"/>
                  <a:gd name="T41" fmla="*/ 664 h 323545"/>
                  <a:gd name="T42" fmla="*/ 829 w 319938"/>
                  <a:gd name="T43" fmla="*/ 738 h 323545"/>
                  <a:gd name="T44" fmla="*/ 746 w 319938"/>
                  <a:gd name="T45" fmla="*/ 838 h 323545"/>
                  <a:gd name="T46" fmla="*/ 525 w 319938"/>
                  <a:gd name="T47" fmla="*/ 738 h 323545"/>
                  <a:gd name="T48" fmla="*/ 415 w 319938"/>
                  <a:gd name="T49" fmla="*/ 689 h 323545"/>
                  <a:gd name="T50" fmla="*/ 360 w 319938"/>
                  <a:gd name="T51" fmla="*/ 614 h 323545"/>
                  <a:gd name="T52" fmla="*/ 277 w 319938"/>
                  <a:gd name="T53" fmla="*/ 515 h 323545"/>
                  <a:gd name="T54" fmla="*/ 249 w 319938"/>
                  <a:gd name="T55" fmla="*/ 415 h 323545"/>
                  <a:gd name="T56" fmla="*/ 222 w 319938"/>
                  <a:gd name="T57" fmla="*/ 340 h 323545"/>
                  <a:gd name="T58" fmla="*/ 139 w 319938"/>
                  <a:gd name="T59" fmla="*/ 291 h 323545"/>
                  <a:gd name="T60" fmla="*/ 249 w 319938"/>
                  <a:gd name="T61" fmla="*/ 340 h 323545"/>
                  <a:gd name="T62" fmla="*/ 388 w 319938"/>
                  <a:gd name="T63" fmla="*/ 465 h 323545"/>
                  <a:gd name="T64" fmla="*/ 415 w 319938"/>
                  <a:gd name="T65" fmla="*/ 241 h 323545"/>
                  <a:gd name="T66" fmla="*/ 498 w 319938"/>
                  <a:gd name="T67" fmla="*/ 266 h 323545"/>
                  <a:gd name="T68" fmla="*/ 581 w 319938"/>
                  <a:gd name="T69" fmla="*/ 813 h 323545"/>
                  <a:gd name="T70" fmla="*/ 663 w 319938"/>
                  <a:gd name="T71" fmla="*/ 863 h 323545"/>
                  <a:gd name="T72" fmla="*/ 774 w 319938"/>
                  <a:gd name="T73" fmla="*/ 788 h 323545"/>
                  <a:gd name="T74" fmla="*/ 940 w 319938"/>
                  <a:gd name="T75" fmla="*/ 689 h 323545"/>
                  <a:gd name="T76" fmla="*/ 829 w 319938"/>
                  <a:gd name="T77" fmla="*/ 515 h 323545"/>
                  <a:gd name="T78" fmla="*/ 691 w 319938"/>
                  <a:gd name="T79" fmla="*/ 365 h 323545"/>
                  <a:gd name="T80" fmla="*/ 608 w 319938"/>
                  <a:gd name="T81" fmla="*/ 340 h 323545"/>
                  <a:gd name="T82" fmla="*/ 498 w 319938"/>
                  <a:gd name="T83" fmla="*/ 291 h 323545"/>
                  <a:gd name="T84" fmla="*/ 388 w 319938"/>
                  <a:gd name="T85" fmla="*/ 365 h 323545"/>
                  <a:gd name="T86" fmla="*/ 415 w 319938"/>
                  <a:gd name="T87" fmla="*/ 490 h 323545"/>
                  <a:gd name="T88" fmla="*/ 525 w 319938"/>
                  <a:gd name="T89" fmla="*/ 664 h 323545"/>
                  <a:gd name="T90" fmla="*/ 498 w 319938"/>
                  <a:gd name="T91" fmla="*/ 738 h 323545"/>
                  <a:gd name="T92" fmla="*/ 332 w 319938"/>
                  <a:gd name="T93" fmla="*/ 788 h 323545"/>
                  <a:gd name="T94" fmla="*/ 222 w 319938"/>
                  <a:gd name="T95" fmla="*/ 738 h 323545"/>
                  <a:gd name="T96" fmla="*/ 111 w 319938"/>
                  <a:gd name="T97" fmla="*/ 714 h 323545"/>
                  <a:gd name="T98" fmla="*/ 56 w 319938"/>
                  <a:gd name="T99" fmla="*/ 614 h 323545"/>
                  <a:gd name="T100" fmla="*/ 1 w 319938"/>
                  <a:gd name="T101" fmla="*/ 539 h 323545"/>
                  <a:gd name="T102" fmla="*/ 28 w 319938"/>
                  <a:gd name="T103" fmla="*/ 340 h 323545"/>
                  <a:gd name="T104" fmla="*/ 222 w 319938"/>
                  <a:gd name="T105" fmla="*/ 191 h 323545"/>
                  <a:gd name="T106" fmla="*/ 360 w 319938"/>
                  <a:gd name="T107" fmla="*/ 216 h 323545"/>
                  <a:gd name="T108" fmla="*/ 415 w 319938"/>
                  <a:gd name="T109" fmla="*/ 291 h 323545"/>
                  <a:gd name="T110" fmla="*/ 553 w 319938"/>
                  <a:gd name="T111" fmla="*/ 340 h 323545"/>
                  <a:gd name="T112" fmla="*/ 884 w 319938"/>
                  <a:gd name="T113" fmla="*/ 191 h 323545"/>
                  <a:gd name="T114" fmla="*/ 746 w 319938"/>
                  <a:gd name="T115" fmla="*/ 17 h 323545"/>
                  <a:gd name="T116" fmla="*/ 691 w 319938"/>
                  <a:gd name="T117" fmla="*/ 141 h 323545"/>
                  <a:gd name="T118" fmla="*/ 663 w 319938"/>
                  <a:gd name="T119" fmla="*/ 266 h 323545"/>
                  <a:gd name="T120" fmla="*/ 498 w 319938"/>
                  <a:gd name="T121" fmla="*/ 241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6" name="Freeform 278">
                <a:extLst>
                  <a:ext uri="{FF2B5EF4-FFF2-40B4-BE49-F238E27FC236}">
                    <a16:creationId xmlns:a16="http://schemas.microsoft.com/office/drawing/2014/main" id="{2505F7BF-E475-4C22-B459-1B3037E33055}"/>
                  </a:ext>
                </a:extLst>
              </p:cNvPr>
              <p:cNvSpPr>
                <a:spLocks/>
              </p:cNvSpPr>
              <p:nvPr/>
            </p:nvSpPr>
            <p:spPr bwMode="auto">
              <a:xfrm flipV="1">
                <a:off x="8767657" y="4582705"/>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7" name="Freeform 154">
                <a:extLst>
                  <a:ext uri="{FF2B5EF4-FFF2-40B4-BE49-F238E27FC236}">
                    <a16:creationId xmlns:a16="http://schemas.microsoft.com/office/drawing/2014/main" id="{6A1FB4E0-D7B0-4907-89CC-05769830946A}"/>
                  </a:ext>
                </a:extLst>
              </p:cNvPr>
              <p:cNvSpPr>
                <a:spLocks/>
              </p:cNvSpPr>
              <p:nvPr/>
            </p:nvSpPr>
            <p:spPr bwMode="auto">
              <a:xfrm flipV="1">
                <a:off x="8941391" y="4428426"/>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8" name="Freeform 155">
                <a:extLst>
                  <a:ext uri="{FF2B5EF4-FFF2-40B4-BE49-F238E27FC236}">
                    <a16:creationId xmlns:a16="http://schemas.microsoft.com/office/drawing/2014/main" id="{54A4A42B-4583-4ADE-8E48-BB2F97888FB7}"/>
                  </a:ext>
                </a:extLst>
              </p:cNvPr>
              <p:cNvSpPr>
                <a:spLocks/>
              </p:cNvSpPr>
              <p:nvPr/>
            </p:nvSpPr>
            <p:spPr bwMode="auto">
              <a:xfrm flipV="1">
                <a:off x="8941391" y="4293654"/>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49" name="Freeform 156">
                <a:extLst>
                  <a:ext uri="{FF2B5EF4-FFF2-40B4-BE49-F238E27FC236}">
                    <a16:creationId xmlns:a16="http://schemas.microsoft.com/office/drawing/2014/main" id="{29D3B9B1-B1B2-4896-873B-6AEF4B433744}"/>
                  </a:ext>
                </a:extLst>
              </p:cNvPr>
              <p:cNvSpPr>
                <a:spLocks/>
              </p:cNvSpPr>
              <p:nvPr/>
            </p:nvSpPr>
            <p:spPr bwMode="auto">
              <a:xfrm flipV="1">
                <a:off x="9005487" y="4307841"/>
                <a:ext cx="47229" cy="51425"/>
              </a:xfrm>
              <a:custGeom>
                <a:avLst/>
                <a:gdLst>
                  <a:gd name="T0" fmla="*/ 670 w 319938"/>
                  <a:gd name="T1" fmla="*/ 499 h 323545"/>
                  <a:gd name="T2" fmla="*/ 490 w 319938"/>
                  <a:gd name="T3" fmla="*/ 819 h 323545"/>
                  <a:gd name="T4" fmla="*/ 670 w 319938"/>
                  <a:gd name="T5" fmla="*/ 766 h 323545"/>
                  <a:gd name="T6" fmla="*/ 824 w 319938"/>
                  <a:gd name="T7" fmla="*/ 685 h 323545"/>
                  <a:gd name="T8" fmla="*/ 850 w 319938"/>
                  <a:gd name="T9" fmla="*/ 766 h 323545"/>
                  <a:gd name="T10" fmla="*/ 799 w 319938"/>
                  <a:gd name="T11" fmla="*/ 872 h 323545"/>
                  <a:gd name="T12" fmla="*/ 516 w 319938"/>
                  <a:gd name="T13" fmla="*/ 739 h 323545"/>
                  <a:gd name="T14" fmla="*/ 413 w 319938"/>
                  <a:gd name="T15" fmla="*/ 659 h 323545"/>
                  <a:gd name="T16" fmla="*/ 361 w 319938"/>
                  <a:gd name="T17" fmla="*/ 685 h 323545"/>
                  <a:gd name="T18" fmla="*/ 387 w 319938"/>
                  <a:gd name="T19" fmla="*/ 792 h 323545"/>
                  <a:gd name="T20" fmla="*/ 490 w 319938"/>
                  <a:gd name="T21" fmla="*/ 739 h 323545"/>
                  <a:gd name="T22" fmla="*/ 516 w 319938"/>
                  <a:gd name="T23" fmla="*/ 659 h 323545"/>
                  <a:gd name="T24" fmla="*/ 644 w 319938"/>
                  <a:gd name="T25" fmla="*/ 605 h 323545"/>
                  <a:gd name="T26" fmla="*/ 747 w 319938"/>
                  <a:gd name="T27" fmla="*/ 632 h 323545"/>
                  <a:gd name="T28" fmla="*/ 850 w 319938"/>
                  <a:gd name="T29" fmla="*/ 579 h 323545"/>
                  <a:gd name="T30" fmla="*/ 799 w 319938"/>
                  <a:gd name="T31" fmla="*/ 338 h 323545"/>
                  <a:gd name="T32" fmla="*/ 747 w 319938"/>
                  <a:gd name="T33" fmla="*/ 258 h 323545"/>
                  <a:gd name="T34" fmla="*/ 567 w 319938"/>
                  <a:gd name="T35" fmla="*/ 312 h 323545"/>
                  <a:gd name="T36" fmla="*/ 670 w 319938"/>
                  <a:gd name="T37" fmla="*/ 605 h 323545"/>
                  <a:gd name="T38" fmla="*/ 824 w 319938"/>
                  <a:gd name="T39" fmla="*/ 632 h 323545"/>
                  <a:gd name="T40" fmla="*/ 850 w 319938"/>
                  <a:gd name="T41" fmla="*/ 712 h 323545"/>
                  <a:gd name="T42" fmla="*/ 773 w 319938"/>
                  <a:gd name="T43" fmla="*/ 792 h 323545"/>
                  <a:gd name="T44" fmla="*/ 696 w 319938"/>
                  <a:gd name="T45" fmla="*/ 899 h 323545"/>
                  <a:gd name="T46" fmla="*/ 490 w 319938"/>
                  <a:gd name="T47" fmla="*/ 792 h 323545"/>
                  <a:gd name="T48" fmla="*/ 387 w 319938"/>
                  <a:gd name="T49" fmla="*/ 739 h 323545"/>
                  <a:gd name="T50" fmla="*/ 335 w 319938"/>
                  <a:gd name="T51" fmla="*/ 659 h 323545"/>
                  <a:gd name="T52" fmla="*/ 258 w 319938"/>
                  <a:gd name="T53" fmla="*/ 552 h 323545"/>
                  <a:gd name="T54" fmla="*/ 232 w 319938"/>
                  <a:gd name="T55" fmla="*/ 445 h 323545"/>
                  <a:gd name="T56" fmla="*/ 207 w 319938"/>
                  <a:gd name="T57" fmla="*/ 365 h 323545"/>
                  <a:gd name="T58" fmla="*/ 129 w 319938"/>
                  <a:gd name="T59" fmla="*/ 312 h 323545"/>
                  <a:gd name="T60" fmla="*/ 232 w 319938"/>
                  <a:gd name="T61" fmla="*/ 365 h 323545"/>
                  <a:gd name="T62" fmla="*/ 361 w 319938"/>
                  <a:gd name="T63" fmla="*/ 499 h 323545"/>
                  <a:gd name="T64" fmla="*/ 387 w 319938"/>
                  <a:gd name="T65" fmla="*/ 258 h 323545"/>
                  <a:gd name="T66" fmla="*/ 464 w 319938"/>
                  <a:gd name="T67" fmla="*/ 285 h 323545"/>
                  <a:gd name="T68" fmla="*/ 541 w 319938"/>
                  <a:gd name="T69" fmla="*/ 872 h 323545"/>
                  <a:gd name="T70" fmla="*/ 619 w 319938"/>
                  <a:gd name="T71" fmla="*/ 926 h 323545"/>
                  <a:gd name="T72" fmla="*/ 721 w 319938"/>
                  <a:gd name="T73" fmla="*/ 846 h 323545"/>
                  <a:gd name="T74" fmla="*/ 876 w 319938"/>
                  <a:gd name="T75" fmla="*/ 739 h 323545"/>
                  <a:gd name="T76" fmla="*/ 773 w 319938"/>
                  <a:gd name="T77" fmla="*/ 552 h 323545"/>
                  <a:gd name="T78" fmla="*/ 644 w 319938"/>
                  <a:gd name="T79" fmla="*/ 392 h 323545"/>
                  <a:gd name="T80" fmla="*/ 567 w 319938"/>
                  <a:gd name="T81" fmla="*/ 365 h 323545"/>
                  <a:gd name="T82" fmla="*/ 464 w 319938"/>
                  <a:gd name="T83" fmla="*/ 312 h 323545"/>
                  <a:gd name="T84" fmla="*/ 361 w 319938"/>
                  <a:gd name="T85" fmla="*/ 392 h 323545"/>
                  <a:gd name="T86" fmla="*/ 387 w 319938"/>
                  <a:gd name="T87" fmla="*/ 525 h 323545"/>
                  <a:gd name="T88" fmla="*/ 490 w 319938"/>
                  <a:gd name="T89" fmla="*/ 712 h 323545"/>
                  <a:gd name="T90" fmla="*/ 464 w 319938"/>
                  <a:gd name="T91" fmla="*/ 792 h 323545"/>
                  <a:gd name="T92" fmla="*/ 310 w 319938"/>
                  <a:gd name="T93" fmla="*/ 846 h 323545"/>
                  <a:gd name="T94" fmla="*/ 207 w 319938"/>
                  <a:gd name="T95" fmla="*/ 792 h 323545"/>
                  <a:gd name="T96" fmla="*/ 104 w 319938"/>
                  <a:gd name="T97" fmla="*/ 766 h 323545"/>
                  <a:gd name="T98" fmla="*/ 52 w 319938"/>
                  <a:gd name="T99" fmla="*/ 659 h 323545"/>
                  <a:gd name="T100" fmla="*/ 1 w 319938"/>
                  <a:gd name="T101" fmla="*/ 579 h 323545"/>
                  <a:gd name="T102" fmla="*/ 27 w 319938"/>
                  <a:gd name="T103" fmla="*/ 365 h 323545"/>
                  <a:gd name="T104" fmla="*/ 207 w 319938"/>
                  <a:gd name="T105" fmla="*/ 205 h 323545"/>
                  <a:gd name="T106" fmla="*/ 335 w 319938"/>
                  <a:gd name="T107" fmla="*/ 232 h 323545"/>
                  <a:gd name="T108" fmla="*/ 387 w 319938"/>
                  <a:gd name="T109" fmla="*/ 312 h 323545"/>
                  <a:gd name="T110" fmla="*/ 516 w 319938"/>
                  <a:gd name="T111" fmla="*/ 365 h 323545"/>
                  <a:gd name="T112" fmla="*/ 824 w 319938"/>
                  <a:gd name="T113" fmla="*/ 205 h 323545"/>
                  <a:gd name="T114" fmla="*/ 696 w 319938"/>
                  <a:gd name="T115" fmla="*/ 18 h 323545"/>
                  <a:gd name="T116" fmla="*/ 644 w 319938"/>
                  <a:gd name="T117" fmla="*/ 152 h 323545"/>
                  <a:gd name="T118" fmla="*/ 619 w 319938"/>
                  <a:gd name="T119" fmla="*/ 285 h 323545"/>
                  <a:gd name="T120" fmla="*/ 464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50" name="Freeform 164">
                <a:extLst>
                  <a:ext uri="{FF2B5EF4-FFF2-40B4-BE49-F238E27FC236}">
                    <a16:creationId xmlns:a16="http://schemas.microsoft.com/office/drawing/2014/main" id="{A40FB1B9-C7E4-4D6D-84F3-48D766EE9FD8}"/>
                  </a:ext>
                </a:extLst>
              </p:cNvPr>
              <p:cNvSpPr>
                <a:spLocks/>
              </p:cNvSpPr>
              <p:nvPr/>
            </p:nvSpPr>
            <p:spPr bwMode="auto">
              <a:xfrm flipV="1">
                <a:off x="9067897" y="4488718"/>
                <a:ext cx="48915" cy="51425"/>
              </a:xfrm>
              <a:custGeom>
                <a:avLst/>
                <a:gdLst>
                  <a:gd name="T0" fmla="*/ 719 w 319938"/>
                  <a:gd name="T1" fmla="*/ 499 h 323545"/>
                  <a:gd name="T2" fmla="*/ 525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5 w 319938"/>
                  <a:gd name="T21" fmla="*/ 739 h 323545"/>
                  <a:gd name="T22" fmla="*/ 553 w 319938"/>
                  <a:gd name="T23" fmla="*/ 659 h 323545"/>
                  <a:gd name="T24" fmla="*/ 691 w 319938"/>
                  <a:gd name="T25" fmla="*/ 605 h 323545"/>
                  <a:gd name="T26" fmla="*/ 801 w 319938"/>
                  <a:gd name="T27" fmla="*/ 632 h 323545"/>
                  <a:gd name="T28" fmla="*/ 912 w 319938"/>
                  <a:gd name="T29" fmla="*/ 579 h 323545"/>
                  <a:gd name="T30" fmla="*/ 857 w 319938"/>
                  <a:gd name="T31" fmla="*/ 338 h 323545"/>
                  <a:gd name="T32" fmla="*/ 801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5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3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5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3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51" name="Freeform 166">
                <a:extLst>
                  <a:ext uri="{FF2B5EF4-FFF2-40B4-BE49-F238E27FC236}">
                    <a16:creationId xmlns:a16="http://schemas.microsoft.com/office/drawing/2014/main" id="{CA918F9A-8E73-4854-833E-5BCB2F173A0A}"/>
                  </a:ext>
                </a:extLst>
              </p:cNvPr>
              <p:cNvSpPr>
                <a:spLocks/>
              </p:cNvSpPr>
              <p:nvPr/>
            </p:nvSpPr>
            <p:spPr bwMode="auto">
              <a:xfrm flipV="1">
                <a:off x="9179223" y="4336212"/>
                <a:ext cx="48915" cy="49653"/>
              </a:xfrm>
              <a:custGeom>
                <a:avLst/>
                <a:gdLst>
                  <a:gd name="T0" fmla="*/ 719 w 319938"/>
                  <a:gd name="T1" fmla="*/ 465 h 323545"/>
                  <a:gd name="T2" fmla="*/ 525 w 319938"/>
                  <a:gd name="T3" fmla="*/ 763 h 323545"/>
                  <a:gd name="T4" fmla="*/ 719 w 319938"/>
                  <a:gd name="T5" fmla="*/ 714 h 323545"/>
                  <a:gd name="T6" fmla="*/ 884 w 319938"/>
                  <a:gd name="T7" fmla="*/ 639 h 323545"/>
                  <a:gd name="T8" fmla="*/ 912 w 319938"/>
                  <a:gd name="T9" fmla="*/ 714 h 323545"/>
                  <a:gd name="T10" fmla="*/ 857 w 319938"/>
                  <a:gd name="T11" fmla="*/ 813 h 323545"/>
                  <a:gd name="T12" fmla="*/ 553 w 319938"/>
                  <a:gd name="T13" fmla="*/ 689 h 323545"/>
                  <a:gd name="T14" fmla="*/ 443 w 319938"/>
                  <a:gd name="T15" fmla="*/ 614 h 323545"/>
                  <a:gd name="T16" fmla="*/ 388 w 319938"/>
                  <a:gd name="T17" fmla="*/ 639 h 323545"/>
                  <a:gd name="T18" fmla="*/ 415 w 319938"/>
                  <a:gd name="T19" fmla="*/ 738 h 323545"/>
                  <a:gd name="T20" fmla="*/ 525 w 319938"/>
                  <a:gd name="T21" fmla="*/ 689 h 323545"/>
                  <a:gd name="T22" fmla="*/ 553 w 319938"/>
                  <a:gd name="T23" fmla="*/ 614 h 323545"/>
                  <a:gd name="T24" fmla="*/ 691 w 319938"/>
                  <a:gd name="T25" fmla="*/ 564 h 323545"/>
                  <a:gd name="T26" fmla="*/ 801 w 319938"/>
                  <a:gd name="T27" fmla="*/ 589 h 323545"/>
                  <a:gd name="T28" fmla="*/ 912 w 319938"/>
                  <a:gd name="T29" fmla="*/ 539 h 323545"/>
                  <a:gd name="T30" fmla="*/ 857 w 319938"/>
                  <a:gd name="T31" fmla="*/ 315 h 323545"/>
                  <a:gd name="T32" fmla="*/ 801 w 319938"/>
                  <a:gd name="T33" fmla="*/ 241 h 323545"/>
                  <a:gd name="T34" fmla="*/ 608 w 319938"/>
                  <a:gd name="T35" fmla="*/ 291 h 323545"/>
                  <a:gd name="T36" fmla="*/ 719 w 319938"/>
                  <a:gd name="T37" fmla="*/ 564 h 323545"/>
                  <a:gd name="T38" fmla="*/ 884 w 319938"/>
                  <a:gd name="T39" fmla="*/ 589 h 323545"/>
                  <a:gd name="T40" fmla="*/ 912 w 319938"/>
                  <a:gd name="T41" fmla="*/ 664 h 323545"/>
                  <a:gd name="T42" fmla="*/ 829 w 319938"/>
                  <a:gd name="T43" fmla="*/ 738 h 323545"/>
                  <a:gd name="T44" fmla="*/ 746 w 319938"/>
                  <a:gd name="T45" fmla="*/ 838 h 323545"/>
                  <a:gd name="T46" fmla="*/ 525 w 319938"/>
                  <a:gd name="T47" fmla="*/ 738 h 323545"/>
                  <a:gd name="T48" fmla="*/ 415 w 319938"/>
                  <a:gd name="T49" fmla="*/ 689 h 323545"/>
                  <a:gd name="T50" fmla="*/ 360 w 319938"/>
                  <a:gd name="T51" fmla="*/ 614 h 323545"/>
                  <a:gd name="T52" fmla="*/ 277 w 319938"/>
                  <a:gd name="T53" fmla="*/ 515 h 323545"/>
                  <a:gd name="T54" fmla="*/ 249 w 319938"/>
                  <a:gd name="T55" fmla="*/ 415 h 323545"/>
                  <a:gd name="T56" fmla="*/ 222 w 319938"/>
                  <a:gd name="T57" fmla="*/ 340 h 323545"/>
                  <a:gd name="T58" fmla="*/ 139 w 319938"/>
                  <a:gd name="T59" fmla="*/ 291 h 323545"/>
                  <a:gd name="T60" fmla="*/ 249 w 319938"/>
                  <a:gd name="T61" fmla="*/ 340 h 323545"/>
                  <a:gd name="T62" fmla="*/ 388 w 319938"/>
                  <a:gd name="T63" fmla="*/ 465 h 323545"/>
                  <a:gd name="T64" fmla="*/ 415 w 319938"/>
                  <a:gd name="T65" fmla="*/ 241 h 323545"/>
                  <a:gd name="T66" fmla="*/ 498 w 319938"/>
                  <a:gd name="T67" fmla="*/ 266 h 323545"/>
                  <a:gd name="T68" fmla="*/ 581 w 319938"/>
                  <a:gd name="T69" fmla="*/ 813 h 323545"/>
                  <a:gd name="T70" fmla="*/ 663 w 319938"/>
                  <a:gd name="T71" fmla="*/ 863 h 323545"/>
                  <a:gd name="T72" fmla="*/ 774 w 319938"/>
                  <a:gd name="T73" fmla="*/ 788 h 323545"/>
                  <a:gd name="T74" fmla="*/ 940 w 319938"/>
                  <a:gd name="T75" fmla="*/ 689 h 323545"/>
                  <a:gd name="T76" fmla="*/ 829 w 319938"/>
                  <a:gd name="T77" fmla="*/ 515 h 323545"/>
                  <a:gd name="T78" fmla="*/ 691 w 319938"/>
                  <a:gd name="T79" fmla="*/ 365 h 323545"/>
                  <a:gd name="T80" fmla="*/ 608 w 319938"/>
                  <a:gd name="T81" fmla="*/ 340 h 323545"/>
                  <a:gd name="T82" fmla="*/ 498 w 319938"/>
                  <a:gd name="T83" fmla="*/ 291 h 323545"/>
                  <a:gd name="T84" fmla="*/ 388 w 319938"/>
                  <a:gd name="T85" fmla="*/ 365 h 323545"/>
                  <a:gd name="T86" fmla="*/ 415 w 319938"/>
                  <a:gd name="T87" fmla="*/ 490 h 323545"/>
                  <a:gd name="T88" fmla="*/ 525 w 319938"/>
                  <a:gd name="T89" fmla="*/ 664 h 323545"/>
                  <a:gd name="T90" fmla="*/ 498 w 319938"/>
                  <a:gd name="T91" fmla="*/ 738 h 323545"/>
                  <a:gd name="T92" fmla="*/ 332 w 319938"/>
                  <a:gd name="T93" fmla="*/ 788 h 323545"/>
                  <a:gd name="T94" fmla="*/ 222 w 319938"/>
                  <a:gd name="T95" fmla="*/ 738 h 323545"/>
                  <a:gd name="T96" fmla="*/ 111 w 319938"/>
                  <a:gd name="T97" fmla="*/ 714 h 323545"/>
                  <a:gd name="T98" fmla="*/ 56 w 319938"/>
                  <a:gd name="T99" fmla="*/ 614 h 323545"/>
                  <a:gd name="T100" fmla="*/ 1 w 319938"/>
                  <a:gd name="T101" fmla="*/ 539 h 323545"/>
                  <a:gd name="T102" fmla="*/ 28 w 319938"/>
                  <a:gd name="T103" fmla="*/ 340 h 323545"/>
                  <a:gd name="T104" fmla="*/ 222 w 319938"/>
                  <a:gd name="T105" fmla="*/ 191 h 323545"/>
                  <a:gd name="T106" fmla="*/ 360 w 319938"/>
                  <a:gd name="T107" fmla="*/ 216 h 323545"/>
                  <a:gd name="T108" fmla="*/ 415 w 319938"/>
                  <a:gd name="T109" fmla="*/ 291 h 323545"/>
                  <a:gd name="T110" fmla="*/ 553 w 319938"/>
                  <a:gd name="T111" fmla="*/ 340 h 323545"/>
                  <a:gd name="T112" fmla="*/ 884 w 319938"/>
                  <a:gd name="T113" fmla="*/ 191 h 323545"/>
                  <a:gd name="T114" fmla="*/ 746 w 319938"/>
                  <a:gd name="T115" fmla="*/ 17 h 323545"/>
                  <a:gd name="T116" fmla="*/ 691 w 319938"/>
                  <a:gd name="T117" fmla="*/ 141 h 323545"/>
                  <a:gd name="T118" fmla="*/ 663 w 319938"/>
                  <a:gd name="T119" fmla="*/ 266 h 323545"/>
                  <a:gd name="T120" fmla="*/ 498 w 319938"/>
                  <a:gd name="T121" fmla="*/ 241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52" name="Freeform 154">
                <a:extLst>
                  <a:ext uri="{FF2B5EF4-FFF2-40B4-BE49-F238E27FC236}">
                    <a16:creationId xmlns:a16="http://schemas.microsoft.com/office/drawing/2014/main" id="{2342D1B6-9470-4EDE-89D8-B2462B5D796A}"/>
                  </a:ext>
                </a:extLst>
              </p:cNvPr>
              <p:cNvSpPr>
                <a:spLocks/>
              </p:cNvSpPr>
              <p:nvPr/>
            </p:nvSpPr>
            <p:spPr bwMode="auto">
              <a:xfrm flipV="1">
                <a:off x="8767657" y="4582705"/>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53" name="Freeform 155">
                <a:extLst>
                  <a:ext uri="{FF2B5EF4-FFF2-40B4-BE49-F238E27FC236}">
                    <a16:creationId xmlns:a16="http://schemas.microsoft.com/office/drawing/2014/main" id="{117EE605-41C4-4E86-A99D-42A852A33FFF}"/>
                  </a:ext>
                </a:extLst>
              </p:cNvPr>
              <p:cNvSpPr>
                <a:spLocks/>
              </p:cNvSpPr>
              <p:nvPr/>
            </p:nvSpPr>
            <p:spPr bwMode="auto">
              <a:xfrm flipV="1">
                <a:off x="8767657" y="4447933"/>
                <a:ext cx="48916" cy="51425"/>
              </a:xfrm>
              <a:custGeom>
                <a:avLst/>
                <a:gdLst>
                  <a:gd name="T0" fmla="*/ 719 w 319938"/>
                  <a:gd name="T1" fmla="*/ 499 h 323545"/>
                  <a:gd name="T2" fmla="*/ 526 w 319938"/>
                  <a:gd name="T3" fmla="*/ 819 h 323545"/>
                  <a:gd name="T4" fmla="*/ 719 w 319938"/>
                  <a:gd name="T5" fmla="*/ 766 h 323545"/>
                  <a:gd name="T6" fmla="*/ 884 w 319938"/>
                  <a:gd name="T7" fmla="*/ 685 h 323545"/>
                  <a:gd name="T8" fmla="*/ 912 w 319938"/>
                  <a:gd name="T9" fmla="*/ 766 h 323545"/>
                  <a:gd name="T10" fmla="*/ 857 w 319938"/>
                  <a:gd name="T11" fmla="*/ 872 h 323545"/>
                  <a:gd name="T12" fmla="*/ 553 w 319938"/>
                  <a:gd name="T13" fmla="*/ 739 h 323545"/>
                  <a:gd name="T14" fmla="*/ 443 w 319938"/>
                  <a:gd name="T15" fmla="*/ 659 h 323545"/>
                  <a:gd name="T16" fmla="*/ 388 w 319938"/>
                  <a:gd name="T17" fmla="*/ 685 h 323545"/>
                  <a:gd name="T18" fmla="*/ 415 w 319938"/>
                  <a:gd name="T19" fmla="*/ 792 h 323545"/>
                  <a:gd name="T20" fmla="*/ 526 w 319938"/>
                  <a:gd name="T21" fmla="*/ 739 h 323545"/>
                  <a:gd name="T22" fmla="*/ 553 w 319938"/>
                  <a:gd name="T23" fmla="*/ 659 h 323545"/>
                  <a:gd name="T24" fmla="*/ 691 w 319938"/>
                  <a:gd name="T25" fmla="*/ 605 h 323545"/>
                  <a:gd name="T26" fmla="*/ 802 w 319938"/>
                  <a:gd name="T27" fmla="*/ 632 h 323545"/>
                  <a:gd name="T28" fmla="*/ 912 w 319938"/>
                  <a:gd name="T29" fmla="*/ 579 h 323545"/>
                  <a:gd name="T30" fmla="*/ 857 w 319938"/>
                  <a:gd name="T31" fmla="*/ 338 h 323545"/>
                  <a:gd name="T32" fmla="*/ 802 w 319938"/>
                  <a:gd name="T33" fmla="*/ 258 h 323545"/>
                  <a:gd name="T34" fmla="*/ 608 w 319938"/>
                  <a:gd name="T35" fmla="*/ 312 h 323545"/>
                  <a:gd name="T36" fmla="*/ 719 w 319938"/>
                  <a:gd name="T37" fmla="*/ 605 h 323545"/>
                  <a:gd name="T38" fmla="*/ 884 w 319938"/>
                  <a:gd name="T39" fmla="*/ 632 h 323545"/>
                  <a:gd name="T40" fmla="*/ 912 w 319938"/>
                  <a:gd name="T41" fmla="*/ 712 h 323545"/>
                  <a:gd name="T42" fmla="*/ 829 w 319938"/>
                  <a:gd name="T43" fmla="*/ 792 h 323545"/>
                  <a:gd name="T44" fmla="*/ 746 w 319938"/>
                  <a:gd name="T45" fmla="*/ 899 h 323545"/>
                  <a:gd name="T46" fmla="*/ 526 w 319938"/>
                  <a:gd name="T47" fmla="*/ 792 h 323545"/>
                  <a:gd name="T48" fmla="*/ 415 w 319938"/>
                  <a:gd name="T49" fmla="*/ 739 h 323545"/>
                  <a:gd name="T50" fmla="*/ 360 w 319938"/>
                  <a:gd name="T51" fmla="*/ 659 h 323545"/>
                  <a:gd name="T52" fmla="*/ 277 w 319938"/>
                  <a:gd name="T53" fmla="*/ 552 h 323545"/>
                  <a:gd name="T54" fmla="*/ 249 w 319938"/>
                  <a:gd name="T55" fmla="*/ 445 h 323545"/>
                  <a:gd name="T56" fmla="*/ 222 w 319938"/>
                  <a:gd name="T57" fmla="*/ 365 h 323545"/>
                  <a:gd name="T58" fmla="*/ 139 w 319938"/>
                  <a:gd name="T59" fmla="*/ 312 h 323545"/>
                  <a:gd name="T60" fmla="*/ 249 w 319938"/>
                  <a:gd name="T61" fmla="*/ 365 h 323545"/>
                  <a:gd name="T62" fmla="*/ 388 w 319938"/>
                  <a:gd name="T63" fmla="*/ 499 h 323545"/>
                  <a:gd name="T64" fmla="*/ 415 w 319938"/>
                  <a:gd name="T65" fmla="*/ 258 h 323545"/>
                  <a:gd name="T66" fmla="*/ 498 w 319938"/>
                  <a:gd name="T67" fmla="*/ 285 h 323545"/>
                  <a:gd name="T68" fmla="*/ 581 w 319938"/>
                  <a:gd name="T69" fmla="*/ 872 h 323545"/>
                  <a:gd name="T70" fmla="*/ 664 w 319938"/>
                  <a:gd name="T71" fmla="*/ 926 h 323545"/>
                  <a:gd name="T72" fmla="*/ 774 w 319938"/>
                  <a:gd name="T73" fmla="*/ 846 h 323545"/>
                  <a:gd name="T74" fmla="*/ 940 w 319938"/>
                  <a:gd name="T75" fmla="*/ 739 h 323545"/>
                  <a:gd name="T76" fmla="*/ 829 w 319938"/>
                  <a:gd name="T77" fmla="*/ 552 h 323545"/>
                  <a:gd name="T78" fmla="*/ 691 w 319938"/>
                  <a:gd name="T79" fmla="*/ 392 h 323545"/>
                  <a:gd name="T80" fmla="*/ 608 w 319938"/>
                  <a:gd name="T81" fmla="*/ 365 h 323545"/>
                  <a:gd name="T82" fmla="*/ 498 w 319938"/>
                  <a:gd name="T83" fmla="*/ 312 h 323545"/>
                  <a:gd name="T84" fmla="*/ 388 w 319938"/>
                  <a:gd name="T85" fmla="*/ 392 h 323545"/>
                  <a:gd name="T86" fmla="*/ 415 w 319938"/>
                  <a:gd name="T87" fmla="*/ 525 h 323545"/>
                  <a:gd name="T88" fmla="*/ 526 w 319938"/>
                  <a:gd name="T89" fmla="*/ 712 h 323545"/>
                  <a:gd name="T90" fmla="*/ 498 w 319938"/>
                  <a:gd name="T91" fmla="*/ 792 h 323545"/>
                  <a:gd name="T92" fmla="*/ 332 w 319938"/>
                  <a:gd name="T93" fmla="*/ 846 h 323545"/>
                  <a:gd name="T94" fmla="*/ 222 w 319938"/>
                  <a:gd name="T95" fmla="*/ 792 h 323545"/>
                  <a:gd name="T96" fmla="*/ 111 w 319938"/>
                  <a:gd name="T97" fmla="*/ 766 h 323545"/>
                  <a:gd name="T98" fmla="*/ 56 w 319938"/>
                  <a:gd name="T99" fmla="*/ 659 h 323545"/>
                  <a:gd name="T100" fmla="*/ 1 w 319938"/>
                  <a:gd name="T101" fmla="*/ 579 h 323545"/>
                  <a:gd name="T102" fmla="*/ 28 w 319938"/>
                  <a:gd name="T103" fmla="*/ 365 h 323545"/>
                  <a:gd name="T104" fmla="*/ 222 w 319938"/>
                  <a:gd name="T105" fmla="*/ 205 h 323545"/>
                  <a:gd name="T106" fmla="*/ 360 w 319938"/>
                  <a:gd name="T107" fmla="*/ 232 h 323545"/>
                  <a:gd name="T108" fmla="*/ 415 w 319938"/>
                  <a:gd name="T109" fmla="*/ 312 h 323545"/>
                  <a:gd name="T110" fmla="*/ 553 w 319938"/>
                  <a:gd name="T111" fmla="*/ 365 h 323545"/>
                  <a:gd name="T112" fmla="*/ 884 w 319938"/>
                  <a:gd name="T113" fmla="*/ 205 h 323545"/>
                  <a:gd name="T114" fmla="*/ 746 w 319938"/>
                  <a:gd name="T115" fmla="*/ 18 h 323545"/>
                  <a:gd name="T116" fmla="*/ 691 w 319938"/>
                  <a:gd name="T117" fmla="*/ 152 h 323545"/>
                  <a:gd name="T118" fmla="*/ 664 w 319938"/>
                  <a:gd name="T119" fmla="*/ 285 h 323545"/>
                  <a:gd name="T120" fmla="*/ 498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54" name="Freeform 156">
                <a:extLst>
                  <a:ext uri="{FF2B5EF4-FFF2-40B4-BE49-F238E27FC236}">
                    <a16:creationId xmlns:a16="http://schemas.microsoft.com/office/drawing/2014/main" id="{29200C49-D2E2-44D1-B2F6-EE54D577293D}"/>
                  </a:ext>
                </a:extLst>
              </p:cNvPr>
              <p:cNvSpPr>
                <a:spLocks/>
              </p:cNvSpPr>
              <p:nvPr/>
            </p:nvSpPr>
            <p:spPr bwMode="auto">
              <a:xfrm flipV="1">
                <a:off x="8831752" y="4462120"/>
                <a:ext cx="47229" cy="51425"/>
              </a:xfrm>
              <a:custGeom>
                <a:avLst/>
                <a:gdLst>
                  <a:gd name="T0" fmla="*/ 670 w 319938"/>
                  <a:gd name="T1" fmla="*/ 499 h 323545"/>
                  <a:gd name="T2" fmla="*/ 490 w 319938"/>
                  <a:gd name="T3" fmla="*/ 819 h 323545"/>
                  <a:gd name="T4" fmla="*/ 670 w 319938"/>
                  <a:gd name="T5" fmla="*/ 766 h 323545"/>
                  <a:gd name="T6" fmla="*/ 824 w 319938"/>
                  <a:gd name="T7" fmla="*/ 685 h 323545"/>
                  <a:gd name="T8" fmla="*/ 850 w 319938"/>
                  <a:gd name="T9" fmla="*/ 766 h 323545"/>
                  <a:gd name="T10" fmla="*/ 799 w 319938"/>
                  <a:gd name="T11" fmla="*/ 872 h 323545"/>
                  <a:gd name="T12" fmla="*/ 516 w 319938"/>
                  <a:gd name="T13" fmla="*/ 739 h 323545"/>
                  <a:gd name="T14" fmla="*/ 413 w 319938"/>
                  <a:gd name="T15" fmla="*/ 659 h 323545"/>
                  <a:gd name="T16" fmla="*/ 361 w 319938"/>
                  <a:gd name="T17" fmla="*/ 685 h 323545"/>
                  <a:gd name="T18" fmla="*/ 387 w 319938"/>
                  <a:gd name="T19" fmla="*/ 792 h 323545"/>
                  <a:gd name="T20" fmla="*/ 490 w 319938"/>
                  <a:gd name="T21" fmla="*/ 739 h 323545"/>
                  <a:gd name="T22" fmla="*/ 516 w 319938"/>
                  <a:gd name="T23" fmla="*/ 659 h 323545"/>
                  <a:gd name="T24" fmla="*/ 644 w 319938"/>
                  <a:gd name="T25" fmla="*/ 605 h 323545"/>
                  <a:gd name="T26" fmla="*/ 747 w 319938"/>
                  <a:gd name="T27" fmla="*/ 632 h 323545"/>
                  <a:gd name="T28" fmla="*/ 850 w 319938"/>
                  <a:gd name="T29" fmla="*/ 579 h 323545"/>
                  <a:gd name="T30" fmla="*/ 799 w 319938"/>
                  <a:gd name="T31" fmla="*/ 338 h 323545"/>
                  <a:gd name="T32" fmla="*/ 747 w 319938"/>
                  <a:gd name="T33" fmla="*/ 258 h 323545"/>
                  <a:gd name="T34" fmla="*/ 567 w 319938"/>
                  <a:gd name="T35" fmla="*/ 312 h 323545"/>
                  <a:gd name="T36" fmla="*/ 670 w 319938"/>
                  <a:gd name="T37" fmla="*/ 605 h 323545"/>
                  <a:gd name="T38" fmla="*/ 824 w 319938"/>
                  <a:gd name="T39" fmla="*/ 632 h 323545"/>
                  <a:gd name="T40" fmla="*/ 850 w 319938"/>
                  <a:gd name="T41" fmla="*/ 712 h 323545"/>
                  <a:gd name="T42" fmla="*/ 773 w 319938"/>
                  <a:gd name="T43" fmla="*/ 792 h 323545"/>
                  <a:gd name="T44" fmla="*/ 696 w 319938"/>
                  <a:gd name="T45" fmla="*/ 899 h 323545"/>
                  <a:gd name="T46" fmla="*/ 490 w 319938"/>
                  <a:gd name="T47" fmla="*/ 792 h 323545"/>
                  <a:gd name="T48" fmla="*/ 387 w 319938"/>
                  <a:gd name="T49" fmla="*/ 739 h 323545"/>
                  <a:gd name="T50" fmla="*/ 335 w 319938"/>
                  <a:gd name="T51" fmla="*/ 659 h 323545"/>
                  <a:gd name="T52" fmla="*/ 258 w 319938"/>
                  <a:gd name="T53" fmla="*/ 552 h 323545"/>
                  <a:gd name="T54" fmla="*/ 232 w 319938"/>
                  <a:gd name="T55" fmla="*/ 445 h 323545"/>
                  <a:gd name="T56" fmla="*/ 207 w 319938"/>
                  <a:gd name="T57" fmla="*/ 365 h 323545"/>
                  <a:gd name="T58" fmla="*/ 129 w 319938"/>
                  <a:gd name="T59" fmla="*/ 312 h 323545"/>
                  <a:gd name="T60" fmla="*/ 232 w 319938"/>
                  <a:gd name="T61" fmla="*/ 365 h 323545"/>
                  <a:gd name="T62" fmla="*/ 361 w 319938"/>
                  <a:gd name="T63" fmla="*/ 499 h 323545"/>
                  <a:gd name="T64" fmla="*/ 387 w 319938"/>
                  <a:gd name="T65" fmla="*/ 258 h 323545"/>
                  <a:gd name="T66" fmla="*/ 464 w 319938"/>
                  <a:gd name="T67" fmla="*/ 285 h 323545"/>
                  <a:gd name="T68" fmla="*/ 541 w 319938"/>
                  <a:gd name="T69" fmla="*/ 872 h 323545"/>
                  <a:gd name="T70" fmla="*/ 619 w 319938"/>
                  <a:gd name="T71" fmla="*/ 926 h 323545"/>
                  <a:gd name="T72" fmla="*/ 721 w 319938"/>
                  <a:gd name="T73" fmla="*/ 846 h 323545"/>
                  <a:gd name="T74" fmla="*/ 876 w 319938"/>
                  <a:gd name="T75" fmla="*/ 739 h 323545"/>
                  <a:gd name="T76" fmla="*/ 773 w 319938"/>
                  <a:gd name="T77" fmla="*/ 552 h 323545"/>
                  <a:gd name="T78" fmla="*/ 644 w 319938"/>
                  <a:gd name="T79" fmla="*/ 392 h 323545"/>
                  <a:gd name="T80" fmla="*/ 567 w 319938"/>
                  <a:gd name="T81" fmla="*/ 365 h 323545"/>
                  <a:gd name="T82" fmla="*/ 464 w 319938"/>
                  <a:gd name="T83" fmla="*/ 312 h 323545"/>
                  <a:gd name="T84" fmla="*/ 361 w 319938"/>
                  <a:gd name="T85" fmla="*/ 392 h 323545"/>
                  <a:gd name="T86" fmla="*/ 387 w 319938"/>
                  <a:gd name="T87" fmla="*/ 525 h 323545"/>
                  <a:gd name="T88" fmla="*/ 490 w 319938"/>
                  <a:gd name="T89" fmla="*/ 712 h 323545"/>
                  <a:gd name="T90" fmla="*/ 464 w 319938"/>
                  <a:gd name="T91" fmla="*/ 792 h 323545"/>
                  <a:gd name="T92" fmla="*/ 310 w 319938"/>
                  <a:gd name="T93" fmla="*/ 846 h 323545"/>
                  <a:gd name="T94" fmla="*/ 207 w 319938"/>
                  <a:gd name="T95" fmla="*/ 792 h 323545"/>
                  <a:gd name="T96" fmla="*/ 104 w 319938"/>
                  <a:gd name="T97" fmla="*/ 766 h 323545"/>
                  <a:gd name="T98" fmla="*/ 52 w 319938"/>
                  <a:gd name="T99" fmla="*/ 659 h 323545"/>
                  <a:gd name="T100" fmla="*/ 1 w 319938"/>
                  <a:gd name="T101" fmla="*/ 579 h 323545"/>
                  <a:gd name="T102" fmla="*/ 27 w 319938"/>
                  <a:gd name="T103" fmla="*/ 365 h 323545"/>
                  <a:gd name="T104" fmla="*/ 207 w 319938"/>
                  <a:gd name="T105" fmla="*/ 205 h 323545"/>
                  <a:gd name="T106" fmla="*/ 335 w 319938"/>
                  <a:gd name="T107" fmla="*/ 232 h 323545"/>
                  <a:gd name="T108" fmla="*/ 387 w 319938"/>
                  <a:gd name="T109" fmla="*/ 312 h 323545"/>
                  <a:gd name="T110" fmla="*/ 516 w 319938"/>
                  <a:gd name="T111" fmla="*/ 365 h 323545"/>
                  <a:gd name="T112" fmla="*/ 824 w 319938"/>
                  <a:gd name="T113" fmla="*/ 205 h 323545"/>
                  <a:gd name="T114" fmla="*/ 696 w 319938"/>
                  <a:gd name="T115" fmla="*/ 18 h 323545"/>
                  <a:gd name="T116" fmla="*/ 644 w 319938"/>
                  <a:gd name="T117" fmla="*/ 152 h 323545"/>
                  <a:gd name="T118" fmla="*/ 619 w 319938"/>
                  <a:gd name="T119" fmla="*/ 285 h 323545"/>
                  <a:gd name="T120" fmla="*/ 464 w 319938"/>
                  <a:gd name="T121" fmla="*/ 258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sp>
            <p:nvSpPr>
              <p:cNvPr id="55" name="Freeform 166">
                <a:extLst>
                  <a:ext uri="{FF2B5EF4-FFF2-40B4-BE49-F238E27FC236}">
                    <a16:creationId xmlns:a16="http://schemas.microsoft.com/office/drawing/2014/main" id="{89E4FA6A-2362-42D6-9D3B-EEE6F31B1785}"/>
                  </a:ext>
                </a:extLst>
              </p:cNvPr>
              <p:cNvSpPr>
                <a:spLocks/>
              </p:cNvSpPr>
              <p:nvPr/>
            </p:nvSpPr>
            <p:spPr bwMode="auto">
              <a:xfrm flipV="1">
                <a:off x="9005488" y="4490491"/>
                <a:ext cx="48915" cy="49653"/>
              </a:xfrm>
              <a:custGeom>
                <a:avLst/>
                <a:gdLst>
                  <a:gd name="T0" fmla="*/ 719 w 319938"/>
                  <a:gd name="T1" fmla="*/ 465 h 323545"/>
                  <a:gd name="T2" fmla="*/ 525 w 319938"/>
                  <a:gd name="T3" fmla="*/ 763 h 323545"/>
                  <a:gd name="T4" fmla="*/ 719 w 319938"/>
                  <a:gd name="T5" fmla="*/ 714 h 323545"/>
                  <a:gd name="T6" fmla="*/ 884 w 319938"/>
                  <a:gd name="T7" fmla="*/ 639 h 323545"/>
                  <a:gd name="T8" fmla="*/ 912 w 319938"/>
                  <a:gd name="T9" fmla="*/ 714 h 323545"/>
                  <a:gd name="T10" fmla="*/ 857 w 319938"/>
                  <a:gd name="T11" fmla="*/ 813 h 323545"/>
                  <a:gd name="T12" fmla="*/ 553 w 319938"/>
                  <a:gd name="T13" fmla="*/ 689 h 323545"/>
                  <a:gd name="T14" fmla="*/ 443 w 319938"/>
                  <a:gd name="T15" fmla="*/ 614 h 323545"/>
                  <a:gd name="T16" fmla="*/ 388 w 319938"/>
                  <a:gd name="T17" fmla="*/ 639 h 323545"/>
                  <a:gd name="T18" fmla="*/ 415 w 319938"/>
                  <a:gd name="T19" fmla="*/ 738 h 323545"/>
                  <a:gd name="T20" fmla="*/ 525 w 319938"/>
                  <a:gd name="T21" fmla="*/ 689 h 323545"/>
                  <a:gd name="T22" fmla="*/ 553 w 319938"/>
                  <a:gd name="T23" fmla="*/ 614 h 323545"/>
                  <a:gd name="T24" fmla="*/ 691 w 319938"/>
                  <a:gd name="T25" fmla="*/ 564 h 323545"/>
                  <a:gd name="T26" fmla="*/ 801 w 319938"/>
                  <a:gd name="T27" fmla="*/ 589 h 323545"/>
                  <a:gd name="T28" fmla="*/ 912 w 319938"/>
                  <a:gd name="T29" fmla="*/ 539 h 323545"/>
                  <a:gd name="T30" fmla="*/ 857 w 319938"/>
                  <a:gd name="T31" fmla="*/ 315 h 323545"/>
                  <a:gd name="T32" fmla="*/ 801 w 319938"/>
                  <a:gd name="T33" fmla="*/ 241 h 323545"/>
                  <a:gd name="T34" fmla="*/ 608 w 319938"/>
                  <a:gd name="T35" fmla="*/ 291 h 323545"/>
                  <a:gd name="T36" fmla="*/ 719 w 319938"/>
                  <a:gd name="T37" fmla="*/ 564 h 323545"/>
                  <a:gd name="T38" fmla="*/ 884 w 319938"/>
                  <a:gd name="T39" fmla="*/ 589 h 323545"/>
                  <a:gd name="T40" fmla="*/ 912 w 319938"/>
                  <a:gd name="T41" fmla="*/ 664 h 323545"/>
                  <a:gd name="T42" fmla="*/ 829 w 319938"/>
                  <a:gd name="T43" fmla="*/ 738 h 323545"/>
                  <a:gd name="T44" fmla="*/ 746 w 319938"/>
                  <a:gd name="T45" fmla="*/ 838 h 323545"/>
                  <a:gd name="T46" fmla="*/ 525 w 319938"/>
                  <a:gd name="T47" fmla="*/ 738 h 323545"/>
                  <a:gd name="T48" fmla="*/ 415 w 319938"/>
                  <a:gd name="T49" fmla="*/ 689 h 323545"/>
                  <a:gd name="T50" fmla="*/ 360 w 319938"/>
                  <a:gd name="T51" fmla="*/ 614 h 323545"/>
                  <a:gd name="T52" fmla="*/ 277 w 319938"/>
                  <a:gd name="T53" fmla="*/ 515 h 323545"/>
                  <a:gd name="T54" fmla="*/ 249 w 319938"/>
                  <a:gd name="T55" fmla="*/ 415 h 323545"/>
                  <a:gd name="T56" fmla="*/ 222 w 319938"/>
                  <a:gd name="T57" fmla="*/ 340 h 323545"/>
                  <a:gd name="T58" fmla="*/ 139 w 319938"/>
                  <a:gd name="T59" fmla="*/ 291 h 323545"/>
                  <a:gd name="T60" fmla="*/ 249 w 319938"/>
                  <a:gd name="T61" fmla="*/ 340 h 323545"/>
                  <a:gd name="T62" fmla="*/ 388 w 319938"/>
                  <a:gd name="T63" fmla="*/ 465 h 323545"/>
                  <a:gd name="T64" fmla="*/ 415 w 319938"/>
                  <a:gd name="T65" fmla="*/ 241 h 323545"/>
                  <a:gd name="T66" fmla="*/ 498 w 319938"/>
                  <a:gd name="T67" fmla="*/ 266 h 323545"/>
                  <a:gd name="T68" fmla="*/ 581 w 319938"/>
                  <a:gd name="T69" fmla="*/ 813 h 323545"/>
                  <a:gd name="T70" fmla="*/ 663 w 319938"/>
                  <a:gd name="T71" fmla="*/ 863 h 323545"/>
                  <a:gd name="T72" fmla="*/ 774 w 319938"/>
                  <a:gd name="T73" fmla="*/ 788 h 323545"/>
                  <a:gd name="T74" fmla="*/ 940 w 319938"/>
                  <a:gd name="T75" fmla="*/ 689 h 323545"/>
                  <a:gd name="T76" fmla="*/ 829 w 319938"/>
                  <a:gd name="T77" fmla="*/ 515 h 323545"/>
                  <a:gd name="T78" fmla="*/ 691 w 319938"/>
                  <a:gd name="T79" fmla="*/ 365 h 323545"/>
                  <a:gd name="T80" fmla="*/ 608 w 319938"/>
                  <a:gd name="T81" fmla="*/ 340 h 323545"/>
                  <a:gd name="T82" fmla="*/ 498 w 319938"/>
                  <a:gd name="T83" fmla="*/ 291 h 323545"/>
                  <a:gd name="T84" fmla="*/ 388 w 319938"/>
                  <a:gd name="T85" fmla="*/ 365 h 323545"/>
                  <a:gd name="T86" fmla="*/ 415 w 319938"/>
                  <a:gd name="T87" fmla="*/ 490 h 323545"/>
                  <a:gd name="T88" fmla="*/ 525 w 319938"/>
                  <a:gd name="T89" fmla="*/ 664 h 323545"/>
                  <a:gd name="T90" fmla="*/ 498 w 319938"/>
                  <a:gd name="T91" fmla="*/ 738 h 323545"/>
                  <a:gd name="T92" fmla="*/ 332 w 319938"/>
                  <a:gd name="T93" fmla="*/ 788 h 323545"/>
                  <a:gd name="T94" fmla="*/ 222 w 319938"/>
                  <a:gd name="T95" fmla="*/ 738 h 323545"/>
                  <a:gd name="T96" fmla="*/ 111 w 319938"/>
                  <a:gd name="T97" fmla="*/ 714 h 323545"/>
                  <a:gd name="T98" fmla="*/ 56 w 319938"/>
                  <a:gd name="T99" fmla="*/ 614 h 323545"/>
                  <a:gd name="T100" fmla="*/ 1 w 319938"/>
                  <a:gd name="T101" fmla="*/ 539 h 323545"/>
                  <a:gd name="T102" fmla="*/ 28 w 319938"/>
                  <a:gd name="T103" fmla="*/ 340 h 323545"/>
                  <a:gd name="T104" fmla="*/ 222 w 319938"/>
                  <a:gd name="T105" fmla="*/ 191 h 323545"/>
                  <a:gd name="T106" fmla="*/ 360 w 319938"/>
                  <a:gd name="T107" fmla="*/ 216 h 323545"/>
                  <a:gd name="T108" fmla="*/ 415 w 319938"/>
                  <a:gd name="T109" fmla="*/ 291 h 323545"/>
                  <a:gd name="T110" fmla="*/ 553 w 319938"/>
                  <a:gd name="T111" fmla="*/ 340 h 323545"/>
                  <a:gd name="T112" fmla="*/ 884 w 319938"/>
                  <a:gd name="T113" fmla="*/ 191 h 323545"/>
                  <a:gd name="T114" fmla="*/ 746 w 319938"/>
                  <a:gd name="T115" fmla="*/ 17 h 323545"/>
                  <a:gd name="T116" fmla="*/ 691 w 319938"/>
                  <a:gd name="T117" fmla="*/ 141 h 323545"/>
                  <a:gd name="T118" fmla="*/ 663 w 319938"/>
                  <a:gd name="T119" fmla="*/ 266 h 323545"/>
                  <a:gd name="T120" fmla="*/ 498 w 319938"/>
                  <a:gd name="T121" fmla="*/ 241 h 3235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19938"/>
                  <a:gd name="T184" fmla="*/ 0 h 323545"/>
                  <a:gd name="T185" fmla="*/ 319938 w 319938"/>
                  <a:gd name="T186" fmla="*/ 323545 h 32354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19938" h="323545">
                    <a:moveTo>
                      <a:pt x="242909" y="174256"/>
                    </a:moveTo>
                    <a:cubicBezTo>
                      <a:pt x="224501" y="192664"/>
                      <a:pt x="154814" y="252052"/>
                      <a:pt x="177595" y="286223"/>
                    </a:cubicBezTo>
                    <a:cubicBezTo>
                      <a:pt x="190155" y="305063"/>
                      <a:pt x="221221" y="274068"/>
                      <a:pt x="242909" y="267562"/>
                    </a:cubicBezTo>
                    <a:cubicBezTo>
                      <a:pt x="278026" y="257027"/>
                      <a:pt x="266723" y="261016"/>
                      <a:pt x="298893" y="239570"/>
                    </a:cubicBezTo>
                    <a:lnTo>
                      <a:pt x="308223" y="267562"/>
                    </a:lnTo>
                    <a:cubicBezTo>
                      <a:pt x="302003" y="280003"/>
                      <a:pt x="303201" y="302156"/>
                      <a:pt x="289562" y="304884"/>
                    </a:cubicBezTo>
                    <a:cubicBezTo>
                      <a:pt x="227224" y="317351"/>
                      <a:pt x="220134" y="286696"/>
                      <a:pt x="186925" y="258231"/>
                    </a:cubicBezTo>
                    <a:cubicBezTo>
                      <a:pt x="175118" y="248111"/>
                      <a:pt x="162044" y="239570"/>
                      <a:pt x="149603" y="230239"/>
                    </a:cubicBezTo>
                    <a:cubicBezTo>
                      <a:pt x="145202" y="217036"/>
                      <a:pt x="130942" y="157561"/>
                      <a:pt x="130942" y="239570"/>
                    </a:cubicBezTo>
                    <a:cubicBezTo>
                      <a:pt x="130942" y="252394"/>
                      <a:pt x="137162" y="264451"/>
                      <a:pt x="140272" y="276892"/>
                    </a:cubicBezTo>
                    <a:cubicBezTo>
                      <a:pt x="152713" y="270672"/>
                      <a:pt x="167760" y="268066"/>
                      <a:pt x="177595" y="258231"/>
                    </a:cubicBezTo>
                    <a:cubicBezTo>
                      <a:pt x="184550" y="251276"/>
                      <a:pt x="179369" y="236535"/>
                      <a:pt x="186925" y="230239"/>
                    </a:cubicBezTo>
                    <a:cubicBezTo>
                      <a:pt x="199792" y="219517"/>
                      <a:pt x="218027" y="217798"/>
                      <a:pt x="233578" y="211578"/>
                    </a:cubicBezTo>
                    <a:cubicBezTo>
                      <a:pt x="246019" y="214688"/>
                      <a:pt x="260231" y="213796"/>
                      <a:pt x="270901" y="220909"/>
                    </a:cubicBezTo>
                    <a:cubicBezTo>
                      <a:pt x="306208" y="244447"/>
                      <a:pt x="274411" y="286778"/>
                      <a:pt x="308223" y="202247"/>
                    </a:cubicBezTo>
                    <a:cubicBezTo>
                      <a:pt x="304639" y="180740"/>
                      <a:pt x="301048" y="141244"/>
                      <a:pt x="289562" y="118272"/>
                    </a:cubicBezTo>
                    <a:cubicBezTo>
                      <a:pt x="284547" y="108242"/>
                      <a:pt x="277121" y="99611"/>
                      <a:pt x="270901" y="90280"/>
                    </a:cubicBezTo>
                    <a:cubicBezTo>
                      <a:pt x="249129" y="96500"/>
                      <a:pt x="216429" y="89063"/>
                      <a:pt x="205586" y="108941"/>
                    </a:cubicBezTo>
                    <a:cubicBezTo>
                      <a:pt x="183180" y="150019"/>
                      <a:pt x="204613" y="198813"/>
                      <a:pt x="242909" y="211578"/>
                    </a:cubicBezTo>
                    <a:cubicBezTo>
                      <a:pt x="260857" y="217561"/>
                      <a:pt x="280232" y="217799"/>
                      <a:pt x="298893" y="220909"/>
                    </a:cubicBezTo>
                    <a:cubicBezTo>
                      <a:pt x="302003" y="230239"/>
                      <a:pt x="311333" y="239570"/>
                      <a:pt x="308223" y="248900"/>
                    </a:cubicBezTo>
                    <a:cubicBezTo>
                      <a:pt x="304050" y="261418"/>
                      <a:pt x="288819" y="266873"/>
                      <a:pt x="280231" y="276892"/>
                    </a:cubicBezTo>
                    <a:cubicBezTo>
                      <a:pt x="270110" y="288699"/>
                      <a:pt x="261570" y="301774"/>
                      <a:pt x="252239" y="314215"/>
                    </a:cubicBezTo>
                    <a:lnTo>
                      <a:pt x="177595" y="276892"/>
                    </a:lnTo>
                    <a:lnTo>
                      <a:pt x="140272" y="258231"/>
                    </a:lnTo>
                    <a:cubicBezTo>
                      <a:pt x="134052" y="248900"/>
                      <a:pt x="128129" y="239364"/>
                      <a:pt x="121611" y="230239"/>
                    </a:cubicBezTo>
                    <a:cubicBezTo>
                      <a:pt x="112572" y="217585"/>
                      <a:pt x="100574" y="206826"/>
                      <a:pt x="93619" y="192917"/>
                    </a:cubicBezTo>
                    <a:cubicBezTo>
                      <a:pt x="87884" y="181447"/>
                      <a:pt x="87811" y="167925"/>
                      <a:pt x="84288" y="155594"/>
                    </a:cubicBezTo>
                    <a:cubicBezTo>
                      <a:pt x="81586" y="146137"/>
                      <a:pt x="81102" y="135282"/>
                      <a:pt x="74958" y="127602"/>
                    </a:cubicBezTo>
                    <a:cubicBezTo>
                      <a:pt x="67953" y="118845"/>
                      <a:pt x="35752" y="108941"/>
                      <a:pt x="46966" y="108941"/>
                    </a:cubicBezTo>
                    <a:cubicBezTo>
                      <a:pt x="60875" y="108941"/>
                      <a:pt x="73309" y="119063"/>
                      <a:pt x="84288" y="127602"/>
                    </a:cubicBezTo>
                    <a:cubicBezTo>
                      <a:pt x="101648" y="141104"/>
                      <a:pt x="130942" y="174256"/>
                      <a:pt x="130942" y="174256"/>
                    </a:cubicBezTo>
                    <a:cubicBezTo>
                      <a:pt x="126225" y="150669"/>
                      <a:pt x="108080" y="109595"/>
                      <a:pt x="140272" y="90280"/>
                    </a:cubicBezTo>
                    <a:cubicBezTo>
                      <a:pt x="148706" y="85220"/>
                      <a:pt x="158933" y="96501"/>
                      <a:pt x="168264" y="99611"/>
                    </a:cubicBezTo>
                    <a:cubicBezTo>
                      <a:pt x="169970" y="130325"/>
                      <a:pt x="154603" y="254900"/>
                      <a:pt x="196256" y="304884"/>
                    </a:cubicBezTo>
                    <a:cubicBezTo>
                      <a:pt x="203435" y="313499"/>
                      <a:pt x="214917" y="317325"/>
                      <a:pt x="224248" y="323545"/>
                    </a:cubicBezTo>
                    <a:cubicBezTo>
                      <a:pt x="236689" y="314214"/>
                      <a:pt x="248830" y="304471"/>
                      <a:pt x="261570" y="295553"/>
                    </a:cubicBezTo>
                    <a:cubicBezTo>
                      <a:pt x="279944" y="282691"/>
                      <a:pt x="317554" y="258231"/>
                      <a:pt x="317554" y="258231"/>
                    </a:cubicBezTo>
                    <a:cubicBezTo>
                      <a:pt x="302450" y="197817"/>
                      <a:pt x="319938" y="240566"/>
                      <a:pt x="280231" y="192917"/>
                    </a:cubicBezTo>
                    <a:cubicBezTo>
                      <a:pt x="258715" y="167097"/>
                      <a:pt x="264246" y="157379"/>
                      <a:pt x="233578" y="136933"/>
                    </a:cubicBezTo>
                    <a:cubicBezTo>
                      <a:pt x="225394" y="131477"/>
                      <a:pt x="214626" y="131476"/>
                      <a:pt x="205586" y="127602"/>
                    </a:cubicBezTo>
                    <a:cubicBezTo>
                      <a:pt x="192802" y="122123"/>
                      <a:pt x="180705" y="115161"/>
                      <a:pt x="168264" y="108941"/>
                    </a:cubicBezTo>
                    <a:cubicBezTo>
                      <a:pt x="155823" y="118272"/>
                      <a:pt x="136402" y="122372"/>
                      <a:pt x="130942" y="136933"/>
                    </a:cubicBezTo>
                    <a:cubicBezTo>
                      <a:pt x="125374" y="151782"/>
                      <a:pt x="136426" y="168201"/>
                      <a:pt x="140272" y="183586"/>
                    </a:cubicBezTo>
                    <a:cubicBezTo>
                      <a:pt x="149177" y="219206"/>
                      <a:pt x="152151" y="214975"/>
                      <a:pt x="177595" y="248900"/>
                    </a:cubicBezTo>
                    <a:cubicBezTo>
                      <a:pt x="174485" y="258231"/>
                      <a:pt x="176267" y="271175"/>
                      <a:pt x="168264" y="276892"/>
                    </a:cubicBezTo>
                    <a:cubicBezTo>
                      <a:pt x="152257" y="288325"/>
                      <a:pt x="112280" y="295553"/>
                      <a:pt x="112280" y="295553"/>
                    </a:cubicBezTo>
                    <a:cubicBezTo>
                      <a:pt x="99839" y="289333"/>
                      <a:pt x="87982" y="281776"/>
                      <a:pt x="74958" y="276892"/>
                    </a:cubicBezTo>
                    <a:cubicBezTo>
                      <a:pt x="62951" y="272389"/>
                      <a:pt x="47487" y="275772"/>
                      <a:pt x="37635" y="267562"/>
                    </a:cubicBezTo>
                    <a:cubicBezTo>
                      <a:pt x="26949" y="258657"/>
                      <a:pt x="25875" y="242316"/>
                      <a:pt x="18974" y="230239"/>
                    </a:cubicBezTo>
                    <a:cubicBezTo>
                      <a:pt x="13410" y="220502"/>
                      <a:pt x="6533" y="211578"/>
                      <a:pt x="313" y="202247"/>
                    </a:cubicBezTo>
                    <a:cubicBezTo>
                      <a:pt x="3423" y="177365"/>
                      <a:pt x="0" y="150748"/>
                      <a:pt x="9644" y="127602"/>
                    </a:cubicBezTo>
                    <a:cubicBezTo>
                      <a:pt x="18346" y="106716"/>
                      <a:pt x="55623" y="84509"/>
                      <a:pt x="74958" y="71619"/>
                    </a:cubicBezTo>
                    <a:cubicBezTo>
                      <a:pt x="90509" y="74729"/>
                      <a:pt x="107842" y="73081"/>
                      <a:pt x="121611" y="80949"/>
                    </a:cubicBezTo>
                    <a:cubicBezTo>
                      <a:pt x="131348" y="86513"/>
                      <a:pt x="131147" y="102423"/>
                      <a:pt x="140272" y="108941"/>
                    </a:cubicBezTo>
                    <a:cubicBezTo>
                      <a:pt x="153901" y="118676"/>
                      <a:pt x="171374" y="121382"/>
                      <a:pt x="186925" y="127602"/>
                    </a:cubicBezTo>
                    <a:cubicBezTo>
                      <a:pt x="283419" y="95438"/>
                      <a:pt x="250037" y="120475"/>
                      <a:pt x="298893" y="71619"/>
                    </a:cubicBezTo>
                    <a:cubicBezTo>
                      <a:pt x="297590" y="69014"/>
                      <a:pt x="268001" y="0"/>
                      <a:pt x="252239" y="6305"/>
                    </a:cubicBezTo>
                    <a:cubicBezTo>
                      <a:pt x="236688" y="12526"/>
                      <a:pt x="239798" y="37407"/>
                      <a:pt x="233578" y="52958"/>
                    </a:cubicBezTo>
                    <a:cubicBezTo>
                      <a:pt x="230468" y="68509"/>
                      <a:pt x="238017" y="91743"/>
                      <a:pt x="224248" y="99611"/>
                    </a:cubicBezTo>
                    <a:cubicBezTo>
                      <a:pt x="207822" y="108997"/>
                      <a:pt x="168264" y="90280"/>
                      <a:pt x="168264" y="90280"/>
                    </a:cubicBezTo>
                  </a:path>
                </a:pathLst>
              </a:custGeom>
              <a:grpFill/>
              <a:ln w="31750" cap="flat" cmpd="sng" algn="ctr">
                <a:solidFill>
                  <a:schemeClr val="tx1"/>
                </a:solidFill>
                <a:prstDash val="solid"/>
                <a:round/>
                <a:headEnd type="none" w="med" len="med"/>
                <a:tailEnd type="none" w="med" len="med"/>
              </a:ln>
            </p:spPr>
            <p:txBody>
              <a:bodyPr/>
              <a:lstStyle/>
              <a:p>
                <a:pPr defTabSz="1083653" eaLnBrk="0" hangingPunct="0"/>
                <a:endParaRPr lang="en-US" sz="2800" b="1">
                  <a:solidFill>
                    <a:srgbClr val="000000"/>
                  </a:solidFill>
                </a:endParaRPr>
              </a:p>
            </p:txBody>
          </p:sp>
        </p:grpSp>
        <p:sp>
          <p:nvSpPr>
            <p:cNvPr id="24" name="TextBox 101">
              <a:extLst>
                <a:ext uri="{FF2B5EF4-FFF2-40B4-BE49-F238E27FC236}">
                  <a16:creationId xmlns:a16="http://schemas.microsoft.com/office/drawing/2014/main" id="{78178CA5-EBC1-40DE-A777-F307A0914509}"/>
                </a:ext>
              </a:extLst>
            </p:cNvPr>
            <p:cNvSpPr txBox="1">
              <a:spLocks noChangeArrowheads="1"/>
            </p:cNvSpPr>
            <p:nvPr/>
          </p:nvSpPr>
          <p:spPr bwMode="auto">
            <a:xfrm>
              <a:off x="8199405" y="5428327"/>
              <a:ext cx="3612781" cy="574539"/>
            </a:xfrm>
            <a:prstGeom prst="rect">
              <a:avLst/>
            </a:prstGeom>
            <a:noFill/>
            <a:ln w="9525">
              <a:noFill/>
              <a:miter lim="800000"/>
              <a:headEnd/>
              <a:tailEnd/>
            </a:ln>
          </p:spPr>
          <p:txBody>
            <a:bodyPr wrap="square" lIns="121817" tIns="60908" rIns="121817" bIns="60908">
              <a:spAutoFit/>
            </a:bodyPr>
            <a:lstStyle/>
            <a:p>
              <a:pPr algn="ctr" defTabSz="1218108"/>
              <a:r>
                <a:rPr lang="en-US" sz="1400" b="1" dirty="0">
                  <a:solidFill>
                    <a:srgbClr val="595454"/>
                  </a:solidFill>
                </a:rPr>
                <a:t>Tumoricidal and immune-stimulatory activities in MM</a:t>
              </a:r>
            </a:p>
          </p:txBody>
        </p:sp>
      </p:grpSp>
      <p:sp>
        <p:nvSpPr>
          <p:cNvPr id="8" name="Footer Placeholder 7">
            <a:extLst>
              <a:ext uri="{FF2B5EF4-FFF2-40B4-BE49-F238E27FC236}">
                <a16:creationId xmlns:a16="http://schemas.microsoft.com/office/drawing/2014/main" id="{0EB70002-7752-856B-1747-A04806A7B2E1}"/>
              </a:ext>
            </a:extLst>
          </p:cNvPr>
          <p:cNvSpPr>
            <a:spLocks noGrp="1"/>
          </p:cNvSpPr>
          <p:nvPr>
            <p:ph type="ftr" sz="quarter" idx="3"/>
          </p:nvPr>
        </p:nvSpPr>
        <p:spPr>
          <a:xfrm>
            <a:off x="609600" y="5807554"/>
            <a:ext cx="10744199" cy="990927"/>
          </a:xfrm>
        </p:spPr>
        <p:txBody>
          <a:bodyPr/>
          <a:lstStyle/>
          <a:p>
            <a:r>
              <a:rPr lang="en-US" dirty="0" err="1"/>
              <a:t>CRBN</a:t>
            </a:r>
            <a:r>
              <a:rPr lang="en-US" dirty="0"/>
              <a:t>, </a:t>
            </a:r>
            <a:r>
              <a:rPr lang="en-US" dirty="0" err="1"/>
              <a:t>cereblon</a:t>
            </a:r>
            <a:r>
              <a:rPr lang="en-US" dirty="0"/>
              <a:t>; CUL4, </a:t>
            </a:r>
            <a:r>
              <a:rPr lang="en-US" dirty="0" err="1"/>
              <a:t>cullin</a:t>
            </a:r>
            <a:r>
              <a:rPr lang="en-US" dirty="0"/>
              <a:t> 4; DDB1, DNA damage-binding protein 1; DEX, dexamethasone; </a:t>
            </a:r>
            <a:r>
              <a:rPr lang="en-US" dirty="0" err="1"/>
              <a:t>IMiD</a:t>
            </a:r>
            <a:r>
              <a:rPr lang="en-US" dirty="0"/>
              <a:t>, immunomodulatory drug; </a:t>
            </a:r>
            <a:r>
              <a:rPr lang="en-US" dirty="0" err="1"/>
              <a:t>mAb</a:t>
            </a:r>
            <a:r>
              <a:rPr lang="en-US" dirty="0"/>
              <a:t>, monoclonal antibody; </a:t>
            </a:r>
            <a:r>
              <a:rPr lang="en-US" dirty="0" err="1"/>
              <a:t>MEZI</a:t>
            </a:r>
            <a:r>
              <a:rPr lang="en-US" dirty="0"/>
              <a:t>, </a:t>
            </a:r>
            <a:r>
              <a:rPr lang="en-US" dirty="0" err="1"/>
              <a:t>mezigdomide</a:t>
            </a:r>
            <a:r>
              <a:rPr lang="en-US" dirty="0"/>
              <a:t>; MM, multiple myeloma; PI, proteasome inhibitor; ROC1, ring-box 1, E3 ubiquitin protein ligase; </a:t>
            </a:r>
            <a:r>
              <a:rPr lang="en-US" dirty="0" err="1"/>
              <a:t>Ub</a:t>
            </a:r>
            <a:r>
              <a:rPr lang="en-US" dirty="0"/>
              <a:t>, ubiquitin.</a:t>
            </a:r>
            <a:br>
              <a:rPr lang="en-US" dirty="0"/>
            </a:br>
            <a:r>
              <a:rPr lang="en-US" dirty="0"/>
              <a:t>1. Hansen JD, et al. </a:t>
            </a:r>
            <a:r>
              <a:rPr lang="en-US" i="1" dirty="0"/>
              <a:t>J Med Chem </a:t>
            </a:r>
            <a:r>
              <a:rPr lang="en-US" dirty="0"/>
              <a:t>2020;63:6648–76; 2. Lopez-Girona A, et al. </a:t>
            </a:r>
            <a:r>
              <a:rPr lang="en-US" i="1" dirty="0"/>
              <a:t>Blood </a:t>
            </a:r>
            <a:r>
              <a:rPr lang="en-US" dirty="0"/>
              <a:t>2019;134(suppl 1). Abstract 1812; 3. Bjorklund CC, et al. </a:t>
            </a:r>
            <a:r>
              <a:rPr lang="en-US" i="1" dirty="0"/>
              <a:t>Blood</a:t>
            </a:r>
            <a:r>
              <a:rPr lang="en-US" dirty="0"/>
              <a:t> 2021;138(suppl 1). Abstract 1613; 4. Bjorklund CC, et al. </a:t>
            </a:r>
            <a:r>
              <a:rPr lang="en-US" i="1" dirty="0"/>
              <a:t>Blood </a:t>
            </a:r>
            <a:r>
              <a:rPr lang="en-US" dirty="0"/>
              <a:t>2021;138(suppl 1). Abstract 2669; 5. Lu G, et al. Science 2014;343:305–9; 6. John </a:t>
            </a:r>
            <a:r>
              <a:rPr lang="en-US" dirty="0" err="1"/>
              <a:t>LB</a:t>
            </a:r>
            <a:r>
              <a:rPr lang="en-US" dirty="0"/>
              <a:t>, Ward AC. </a:t>
            </a:r>
            <a:r>
              <a:rPr lang="en-US" i="1" dirty="0"/>
              <a:t>Mol Immunol </a:t>
            </a:r>
            <a:r>
              <a:rPr lang="en-US" dirty="0"/>
              <a:t>2011;48:1272–78; 7. Wong L, et al. </a:t>
            </a:r>
            <a:r>
              <a:rPr lang="en-US" i="1" dirty="0"/>
              <a:t>Blood </a:t>
            </a:r>
            <a:r>
              <a:rPr lang="en-US" dirty="0"/>
              <a:t>2019;134(suppl 1). Abstract 1815.</a:t>
            </a:r>
          </a:p>
          <a:p>
            <a:r>
              <a:rPr lang="en-US" dirty="0"/>
              <a:t>Richardson PG, et al. ASH 2022. Abstract #568.</a:t>
            </a:r>
          </a:p>
        </p:txBody>
      </p:sp>
      <p:sp>
        <p:nvSpPr>
          <p:cNvPr id="9" name="Title 1"/>
          <p:cNvSpPr>
            <a:spLocks noGrp="1"/>
          </p:cNvSpPr>
          <p:nvPr>
            <p:ph type="title"/>
          </p:nvPr>
        </p:nvSpPr>
        <p:spPr>
          <a:xfrm>
            <a:off x="609600" y="199505"/>
            <a:ext cx="10744200" cy="707621"/>
          </a:xfrm>
        </p:spPr>
        <p:txBody>
          <a:bodyPr/>
          <a:lstStyle/>
          <a:p>
            <a:r>
              <a:rPr lang="en-US" dirty="0"/>
              <a:t>Introduction</a:t>
            </a:r>
          </a:p>
        </p:txBody>
      </p:sp>
      <p:sp>
        <p:nvSpPr>
          <p:cNvPr id="5" name="Content Placeholder 4"/>
          <p:cNvSpPr>
            <a:spLocks noGrp="1"/>
          </p:cNvSpPr>
          <p:nvPr>
            <p:ph idx="1"/>
          </p:nvPr>
        </p:nvSpPr>
        <p:spPr>
          <a:xfrm>
            <a:off x="609600" y="895007"/>
            <a:ext cx="10744200" cy="4722477"/>
          </a:xfrm>
        </p:spPr>
        <p:txBody>
          <a:bodyPr>
            <a:normAutofit/>
          </a:bodyPr>
          <a:lstStyle/>
          <a:p>
            <a:r>
              <a:rPr lang="en-US" sz="1600" dirty="0"/>
              <a:t>MEZI (CC-92480) is a novel, potent oral CRBN E3 ligase modulator (</a:t>
            </a:r>
            <a:r>
              <a:rPr lang="en-US" sz="1600" dirty="0" err="1"/>
              <a:t>CELMoD</a:t>
            </a:r>
            <a:r>
              <a:rPr lang="en-US" sz="1600" dirty="0"/>
              <a:t>™) with enhanced tumoricidal and immune-stimulatory effects compared to </a:t>
            </a:r>
            <a:r>
              <a:rPr lang="en-US" sz="1600" dirty="0" err="1"/>
              <a:t>IMiD</a:t>
            </a:r>
            <a:r>
              <a:rPr lang="en-US" sz="1600" baseline="30000" dirty="0"/>
              <a:t>®</a:t>
            </a:r>
            <a:r>
              <a:rPr lang="en-US" sz="1600" dirty="0"/>
              <a:t> agents</a:t>
            </a:r>
            <a:r>
              <a:rPr lang="en-US" sz="1600" baseline="30000" dirty="0"/>
              <a:t>1</a:t>
            </a:r>
          </a:p>
          <a:p>
            <a:pPr lvl="1"/>
            <a:r>
              <a:rPr lang="en-US" sz="1400" dirty="0"/>
              <a:t>Preclinical and translational data suggest a differentiated profile of MEZI from </a:t>
            </a:r>
            <a:r>
              <a:rPr lang="en-US" sz="1400" dirty="0" err="1"/>
              <a:t>IMiD</a:t>
            </a:r>
            <a:r>
              <a:rPr lang="en-US" sz="1400" dirty="0"/>
              <a:t> agents</a:t>
            </a:r>
            <a:r>
              <a:rPr lang="en-US" sz="1400" baseline="30000" dirty="0"/>
              <a:t>2–4</a:t>
            </a:r>
          </a:p>
          <a:p>
            <a:r>
              <a:rPr lang="en-US" sz="1600" dirty="0"/>
              <a:t>MEZI was designed for maximal degradation of target proteins, including Ikaros and Aiolos, leading to increased apoptosis in myeloma cells and immune stimulation</a:t>
            </a:r>
            <a:r>
              <a:rPr lang="en-US" sz="1600" baseline="30000" dirty="0"/>
              <a:t>1</a:t>
            </a:r>
          </a:p>
          <a:p>
            <a:pPr lvl="1"/>
            <a:r>
              <a:rPr lang="en-US" sz="1400" dirty="0"/>
              <a:t>Ikaros and Aiolos are transcription factors that play a key role in the development and differentiation of hematopoietic cells</a:t>
            </a:r>
            <a:r>
              <a:rPr lang="en-US" sz="1400" baseline="30000" dirty="0"/>
              <a:t>5,6</a:t>
            </a:r>
          </a:p>
          <a:p>
            <a:r>
              <a:rPr lang="en-US" sz="1600" dirty="0"/>
              <a:t>Preclinically, MEZI demonstrated synergy with DEX, PIs, and anti-CD38 mAbs</a:t>
            </a:r>
            <a:r>
              <a:rPr lang="en-US" sz="1600" baseline="30000" dirty="0"/>
              <a:t>7</a:t>
            </a:r>
          </a:p>
          <a:p>
            <a:pPr lvl="1"/>
            <a:endParaRPr lang="en-US" sz="1400" dirty="0"/>
          </a:p>
        </p:txBody>
      </p:sp>
    </p:spTree>
    <p:custDataLst>
      <p:tags r:id="rId1"/>
    </p:custDataLst>
    <p:extLst>
      <p:ext uri="{BB962C8B-B14F-4D97-AF65-F5344CB8AC3E}">
        <p14:creationId xmlns:p14="http://schemas.microsoft.com/office/powerpoint/2010/main" val="1252889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ED3CDE-0FCE-40EC-A630-6F4666B669CA}"/>
              </a:ext>
            </a:extLst>
          </p:cNvPr>
          <p:cNvSpPr>
            <a:spLocks noGrp="1"/>
          </p:cNvSpPr>
          <p:nvPr>
            <p:ph type="title"/>
          </p:nvPr>
        </p:nvSpPr>
        <p:spPr/>
        <p:txBody>
          <a:bodyPr/>
          <a:lstStyle/>
          <a:p>
            <a:r>
              <a:rPr lang="en-US" dirty="0">
                <a:solidFill>
                  <a:schemeClr val="tx2"/>
                </a:solidFill>
              </a:rPr>
              <a:t>CC-92480-MM-001 Study Design and Objective</a:t>
            </a:r>
          </a:p>
        </p:txBody>
      </p:sp>
      <p:sp>
        <p:nvSpPr>
          <p:cNvPr id="2" name="Content Placeholder 1">
            <a:extLst>
              <a:ext uri="{FF2B5EF4-FFF2-40B4-BE49-F238E27FC236}">
                <a16:creationId xmlns:a16="http://schemas.microsoft.com/office/drawing/2014/main" id="{51D5E30F-722B-BC28-EC70-9C92D1EEBCB3}"/>
              </a:ext>
            </a:extLst>
          </p:cNvPr>
          <p:cNvSpPr>
            <a:spLocks noGrp="1"/>
          </p:cNvSpPr>
          <p:nvPr>
            <p:ph idx="1"/>
          </p:nvPr>
        </p:nvSpPr>
        <p:spPr>
          <a:xfrm>
            <a:off x="410894" y="1662281"/>
            <a:ext cx="4168766" cy="3957470"/>
          </a:xfrm>
        </p:spPr>
        <p:txBody>
          <a:bodyPr>
            <a:normAutofit/>
          </a:bodyPr>
          <a:lstStyle/>
          <a:p>
            <a:pPr>
              <a:spcBef>
                <a:spcPts val="2400"/>
              </a:spcBef>
            </a:pPr>
            <a:r>
              <a:rPr lang="en-US" sz="2000" dirty="0"/>
              <a:t>Phase 1/2 trial evaluating </a:t>
            </a:r>
            <a:r>
              <a:rPr lang="en-US" sz="2000" dirty="0" err="1"/>
              <a:t>MEZI</a:t>
            </a:r>
            <a:r>
              <a:rPr lang="en-US" sz="2000" dirty="0"/>
              <a:t> alone or in combination with DEX in patients with RRMM</a:t>
            </a:r>
            <a:r>
              <a:rPr lang="en-US" sz="2000" baseline="30000" dirty="0"/>
              <a:t>1</a:t>
            </a:r>
          </a:p>
          <a:p>
            <a:pPr>
              <a:spcBef>
                <a:spcPts val="2400"/>
              </a:spcBef>
            </a:pPr>
            <a:r>
              <a:rPr lang="en-US" sz="2000" dirty="0"/>
              <a:t>In phase 1, the RP2D of </a:t>
            </a:r>
            <a:r>
              <a:rPr lang="en-US" sz="2000" dirty="0" err="1"/>
              <a:t>MEZI</a:t>
            </a:r>
            <a:r>
              <a:rPr lang="en-US" sz="2000" dirty="0"/>
              <a:t> in combination with DEX was selected at 1 mg </a:t>
            </a:r>
            <a:r>
              <a:rPr lang="en-US" sz="2000" dirty="0" err="1"/>
              <a:t>QD</a:t>
            </a:r>
            <a:r>
              <a:rPr lang="en-US" sz="2000" dirty="0"/>
              <a:t> for 21/28 days</a:t>
            </a:r>
            <a:r>
              <a:rPr lang="en-US" sz="2000" baseline="30000" dirty="0"/>
              <a:t>2</a:t>
            </a:r>
          </a:p>
          <a:p>
            <a:pPr>
              <a:spcBef>
                <a:spcPts val="2400"/>
              </a:spcBef>
            </a:pPr>
            <a:r>
              <a:rPr lang="en-US" sz="2000" dirty="0"/>
              <a:t>Objective: to report efficacy and safety of the </a:t>
            </a:r>
            <a:r>
              <a:rPr lang="en-US" sz="2000" dirty="0" err="1"/>
              <a:t>MEZI</a:t>
            </a:r>
            <a:r>
              <a:rPr lang="en-US" sz="2000" dirty="0"/>
              <a:t> + DEX dose-expansion cohort</a:t>
            </a:r>
          </a:p>
          <a:p>
            <a:pPr>
              <a:spcBef>
                <a:spcPts val="2400"/>
              </a:spcBef>
            </a:pPr>
            <a:endParaRPr lang="en-US" sz="2000" dirty="0"/>
          </a:p>
        </p:txBody>
      </p:sp>
      <p:sp>
        <p:nvSpPr>
          <p:cNvPr id="8" name="Rectangle 7">
            <a:extLst>
              <a:ext uri="{FF2B5EF4-FFF2-40B4-BE49-F238E27FC236}">
                <a16:creationId xmlns:a16="http://schemas.microsoft.com/office/drawing/2014/main" id="{D1656B56-CC8C-4A26-9803-531262E1B215}"/>
              </a:ext>
            </a:extLst>
          </p:cNvPr>
          <p:cNvSpPr/>
          <p:nvPr/>
        </p:nvSpPr>
        <p:spPr>
          <a:xfrm>
            <a:off x="5251762" y="1365251"/>
            <a:ext cx="3026791" cy="379656"/>
          </a:xfrm>
          <a:prstGeom prst="rect">
            <a:avLst/>
          </a:prstGeom>
        </p:spPr>
        <p:txBody>
          <a:bodyPr wrap="none">
            <a:spAutoFit/>
          </a:bodyPr>
          <a:lstStyle/>
          <a:p>
            <a:pPr algn="ctr" defTabSz="1219170">
              <a:defRPr/>
            </a:pPr>
            <a:r>
              <a:rPr lang="en-US" b="1" dirty="0">
                <a:solidFill>
                  <a:srgbClr val="595454"/>
                </a:solidFill>
                <a:cs typeface="Calibri" panose="020F0502020204030204" pitchFamily="34" charset="0"/>
              </a:rPr>
              <a:t>Phase 1: dose escalation</a:t>
            </a:r>
            <a:endParaRPr lang="en-US" b="1" baseline="30000" dirty="0">
              <a:solidFill>
                <a:srgbClr val="595454"/>
              </a:solidFill>
              <a:cs typeface="Calibri" panose="020F0502020204030204" pitchFamily="34" charset="0"/>
            </a:endParaRPr>
          </a:p>
        </p:txBody>
      </p:sp>
      <p:sp>
        <p:nvSpPr>
          <p:cNvPr id="9" name="Rectangle 8">
            <a:extLst>
              <a:ext uri="{FF2B5EF4-FFF2-40B4-BE49-F238E27FC236}">
                <a16:creationId xmlns:a16="http://schemas.microsoft.com/office/drawing/2014/main" id="{644A869A-480F-4548-92DF-6AC5B56B3286}"/>
              </a:ext>
            </a:extLst>
          </p:cNvPr>
          <p:cNvSpPr/>
          <p:nvPr/>
        </p:nvSpPr>
        <p:spPr>
          <a:xfrm>
            <a:off x="9660427" y="1365251"/>
            <a:ext cx="1088761" cy="379656"/>
          </a:xfrm>
          <a:prstGeom prst="rect">
            <a:avLst/>
          </a:prstGeom>
        </p:spPr>
        <p:txBody>
          <a:bodyPr wrap="none">
            <a:spAutoFit/>
          </a:bodyPr>
          <a:lstStyle/>
          <a:p>
            <a:pPr algn="ctr" defTabSz="1219170">
              <a:defRPr/>
            </a:pPr>
            <a:r>
              <a:rPr lang="en-US" b="1" dirty="0">
                <a:solidFill>
                  <a:srgbClr val="595454"/>
                </a:solidFill>
                <a:cs typeface="Calibri" panose="020F0502020204030204" pitchFamily="34" charset="0"/>
              </a:rPr>
              <a:t>Phase 2</a:t>
            </a:r>
            <a:endParaRPr lang="en-US" b="1" baseline="30000" dirty="0">
              <a:solidFill>
                <a:srgbClr val="595454"/>
              </a:solidFill>
              <a:cs typeface="Calibri" panose="020F0502020204030204" pitchFamily="34" charset="0"/>
            </a:endParaRPr>
          </a:p>
        </p:txBody>
      </p:sp>
      <p:cxnSp>
        <p:nvCxnSpPr>
          <p:cNvPr id="10" name="Straight Connector 9">
            <a:extLst>
              <a:ext uri="{FF2B5EF4-FFF2-40B4-BE49-F238E27FC236}">
                <a16:creationId xmlns:a16="http://schemas.microsoft.com/office/drawing/2014/main" id="{A2953609-7C7C-4227-8007-28BD329A93A0}"/>
              </a:ext>
            </a:extLst>
          </p:cNvPr>
          <p:cNvCxnSpPr>
            <a:cxnSpLocks/>
          </p:cNvCxnSpPr>
          <p:nvPr/>
        </p:nvCxnSpPr>
        <p:spPr>
          <a:xfrm>
            <a:off x="5208562" y="1775620"/>
            <a:ext cx="3132205" cy="0"/>
          </a:xfrm>
          <a:prstGeom prst="line">
            <a:avLst/>
          </a:prstGeom>
          <a:noFill/>
          <a:ln w="12700" cap="flat" cmpd="sng" algn="ctr">
            <a:solidFill>
              <a:srgbClr val="595454">
                <a:shade val="95000"/>
                <a:satMod val="105000"/>
              </a:srgbClr>
            </a:solidFill>
            <a:prstDash val="solid"/>
          </a:ln>
          <a:effectLst/>
        </p:spPr>
      </p:cxnSp>
      <p:cxnSp>
        <p:nvCxnSpPr>
          <p:cNvPr id="17" name="Straight Connector 16">
            <a:extLst>
              <a:ext uri="{FF2B5EF4-FFF2-40B4-BE49-F238E27FC236}">
                <a16:creationId xmlns:a16="http://schemas.microsoft.com/office/drawing/2014/main" id="{B766E840-3D68-44A3-A57D-CC8F5840D56C}"/>
              </a:ext>
            </a:extLst>
          </p:cNvPr>
          <p:cNvCxnSpPr>
            <a:cxnSpLocks/>
          </p:cNvCxnSpPr>
          <p:nvPr/>
        </p:nvCxnSpPr>
        <p:spPr>
          <a:xfrm>
            <a:off x="8638705" y="1775620"/>
            <a:ext cx="3132205" cy="0"/>
          </a:xfrm>
          <a:prstGeom prst="line">
            <a:avLst/>
          </a:prstGeom>
          <a:noFill/>
          <a:ln w="12700" cap="flat" cmpd="sng" algn="ctr">
            <a:solidFill>
              <a:srgbClr val="595454">
                <a:shade val="95000"/>
                <a:satMod val="105000"/>
              </a:srgbClr>
            </a:solidFill>
            <a:prstDash val="solid"/>
          </a:ln>
          <a:effectLst/>
        </p:spPr>
      </p:cxnSp>
      <p:sp>
        <p:nvSpPr>
          <p:cNvPr id="21" name="Rectangle 20">
            <a:extLst>
              <a:ext uri="{FF2B5EF4-FFF2-40B4-BE49-F238E27FC236}">
                <a16:creationId xmlns:a16="http://schemas.microsoft.com/office/drawing/2014/main" id="{41B44994-93E4-4748-9DAF-CEC966A712AE}"/>
              </a:ext>
            </a:extLst>
          </p:cNvPr>
          <p:cNvSpPr/>
          <p:nvPr/>
        </p:nvSpPr>
        <p:spPr>
          <a:xfrm>
            <a:off x="4819230" y="4720889"/>
            <a:ext cx="6951679" cy="111390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3" name="Rectangle 22">
            <a:extLst>
              <a:ext uri="{FF2B5EF4-FFF2-40B4-BE49-F238E27FC236}">
                <a16:creationId xmlns:a16="http://schemas.microsoft.com/office/drawing/2014/main" id="{58DF4803-3668-417D-A029-CD76F7752597}"/>
              </a:ext>
            </a:extLst>
          </p:cNvPr>
          <p:cNvSpPr/>
          <p:nvPr/>
        </p:nvSpPr>
        <p:spPr>
          <a:xfrm>
            <a:off x="5451097" y="4771868"/>
            <a:ext cx="3072122" cy="1007707"/>
          </a:xfrm>
          <a:prstGeom prst="rect">
            <a:avLst/>
          </a:prstGeom>
          <a:solidFill>
            <a:schemeClr val="tx1">
              <a:lumMod val="20000"/>
              <a:lumOff val="80000"/>
            </a:schemeClr>
          </a:solidFill>
          <a:ln w="9525">
            <a:noFill/>
          </a:ln>
        </p:spPr>
        <p:style>
          <a:lnRef idx="2">
            <a:schemeClr val="accent5"/>
          </a:lnRef>
          <a:fillRef idx="1">
            <a:schemeClr val="lt1"/>
          </a:fillRef>
          <a:effectRef idx="0">
            <a:schemeClr val="accent5"/>
          </a:effectRef>
          <a:fontRef idx="minor">
            <a:schemeClr val="dk1"/>
          </a:fontRef>
        </p:style>
        <p:txBody>
          <a:bodyPr lIns="68580" tIns="34290" rIns="68580" bIns="34290" rtlCol="0" anchor="ctr"/>
          <a:lstStyle/>
          <a:p>
            <a:pPr algn="ctr" defTabSz="685800" fontAlgn="base">
              <a:spcBef>
                <a:spcPct val="0"/>
              </a:spcBef>
              <a:spcAft>
                <a:spcPct val="0"/>
              </a:spcAft>
              <a:defRPr/>
            </a:pPr>
            <a:r>
              <a:rPr lang="fr-CH" sz="1400" b="1" dirty="0" err="1">
                <a:solidFill>
                  <a:schemeClr val="tx1"/>
                </a:solidFill>
              </a:rPr>
              <a:t>MEZI</a:t>
            </a:r>
            <a:r>
              <a:rPr lang="fr-CH" sz="1400" b="1" baseline="30000" dirty="0" err="1">
                <a:solidFill>
                  <a:schemeClr val="tx1"/>
                </a:solidFill>
              </a:rPr>
              <a:t>a</a:t>
            </a:r>
            <a:r>
              <a:rPr lang="fr-CH" sz="1400" b="1" dirty="0">
                <a:solidFill>
                  <a:schemeClr val="tx1"/>
                </a:solidFill>
              </a:rPr>
              <a:t> </a:t>
            </a:r>
            <a:r>
              <a:rPr lang="fr-CH" sz="1400" b="1" dirty="0" err="1">
                <a:solidFill>
                  <a:schemeClr val="tx1"/>
                </a:solidFill>
              </a:rPr>
              <a:t>Monotherapy</a:t>
            </a:r>
            <a:endParaRPr lang="fr-CH" sz="1400" b="1" dirty="0">
              <a:solidFill>
                <a:schemeClr val="tx1"/>
              </a:solidFill>
            </a:endParaRPr>
          </a:p>
          <a:p>
            <a:pPr algn="ctr" defTabSz="685800" fontAlgn="base">
              <a:spcBef>
                <a:spcPct val="0"/>
              </a:spcBef>
              <a:spcAft>
                <a:spcPct val="0"/>
              </a:spcAft>
              <a:defRPr/>
            </a:pPr>
            <a:endParaRPr lang="fr-CH" sz="1400" dirty="0">
              <a:solidFill>
                <a:schemeClr val="tx1"/>
              </a:solidFill>
            </a:endParaRPr>
          </a:p>
          <a:p>
            <a:pPr algn="ctr" defTabSz="685800" fontAlgn="base">
              <a:spcBef>
                <a:spcPct val="0"/>
              </a:spcBef>
              <a:spcAft>
                <a:spcPct val="0"/>
              </a:spcAft>
              <a:defRPr/>
            </a:pPr>
            <a:r>
              <a:rPr lang="fr-CH" sz="1400" dirty="0">
                <a:solidFill>
                  <a:schemeClr val="tx1"/>
                </a:solidFill>
              </a:rPr>
              <a:t>21/28 </a:t>
            </a:r>
            <a:r>
              <a:rPr lang="fr-CH" sz="1400" dirty="0" err="1">
                <a:solidFill>
                  <a:schemeClr val="tx1"/>
                </a:solidFill>
              </a:rPr>
              <a:t>days</a:t>
            </a:r>
            <a:endParaRPr lang="en-US" sz="1400" dirty="0">
              <a:solidFill>
                <a:schemeClr val="tx1"/>
              </a:solidFill>
            </a:endParaRPr>
          </a:p>
        </p:txBody>
      </p:sp>
      <p:sp>
        <p:nvSpPr>
          <p:cNvPr id="25" name="Rectangle 24">
            <a:extLst>
              <a:ext uri="{FF2B5EF4-FFF2-40B4-BE49-F238E27FC236}">
                <a16:creationId xmlns:a16="http://schemas.microsoft.com/office/drawing/2014/main" id="{C97D8A3D-1821-480E-B0F8-914CB3BC1EC7}"/>
              </a:ext>
            </a:extLst>
          </p:cNvPr>
          <p:cNvSpPr/>
          <p:nvPr/>
        </p:nvSpPr>
        <p:spPr>
          <a:xfrm>
            <a:off x="8991387" y="2147184"/>
            <a:ext cx="2529189" cy="2223859"/>
          </a:xfrm>
          <a:prstGeom prst="rect">
            <a:avLst/>
          </a:prstGeom>
          <a:solidFill>
            <a:schemeClr val="accent2">
              <a:lumMod val="50000"/>
            </a:schemeClr>
          </a:solidFill>
          <a:ln w="952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defTabSz="685800" fontAlgn="base">
              <a:spcBef>
                <a:spcPct val="0"/>
              </a:spcBef>
              <a:spcAft>
                <a:spcPct val="0"/>
              </a:spcAft>
              <a:defRPr/>
            </a:pPr>
            <a:endParaRPr lang="fr-CH" sz="1400" b="1" dirty="0">
              <a:solidFill>
                <a:schemeClr val="bg1"/>
              </a:solidFill>
            </a:endParaRPr>
          </a:p>
          <a:p>
            <a:pPr algn="ctr" defTabSz="685800" fontAlgn="base">
              <a:spcBef>
                <a:spcPct val="0"/>
              </a:spcBef>
              <a:spcAft>
                <a:spcPct val="0"/>
              </a:spcAft>
              <a:defRPr/>
            </a:pPr>
            <a:r>
              <a:rPr lang="fr-CH" sz="1400" b="1" dirty="0">
                <a:solidFill>
                  <a:schemeClr val="bg1"/>
                </a:solidFill>
              </a:rPr>
              <a:t>MEZI + </a:t>
            </a:r>
            <a:r>
              <a:rPr lang="fr-CH" sz="1400" b="1" dirty="0" err="1">
                <a:solidFill>
                  <a:schemeClr val="bg1"/>
                </a:solidFill>
              </a:rPr>
              <a:t>DEX</a:t>
            </a:r>
            <a:r>
              <a:rPr lang="fr-CH" sz="1400" b="1" baseline="30000" dirty="0" err="1">
                <a:solidFill>
                  <a:schemeClr val="bg1"/>
                </a:solidFill>
              </a:rPr>
              <a:t>b</a:t>
            </a:r>
            <a:br>
              <a:rPr lang="fr-CH" sz="1400" b="1" dirty="0">
                <a:solidFill>
                  <a:schemeClr val="bg1"/>
                </a:solidFill>
              </a:rPr>
            </a:br>
            <a:r>
              <a:rPr lang="fr-CH" sz="1400" dirty="0">
                <a:solidFill>
                  <a:schemeClr val="bg1"/>
                </a:solidFill>
              </a:rPr>
              <a:t>at RP2D</a:t>
            </a:r>
          </a:p>
          <a:p>
            <a:pPr algn="ctr" defTabSz="685800" fontAlgn="base">
              <a:spcBef>
                <a:spcPct val="0"/>
              </a:spcBef>
              <a:spcAft>
                <a:spcPct val="0"/>
              </a:spcAft>
              <a:defRPr/>
            </a:pPr>
            <a:endParaRPr lang="fr-CH" sz="1400" dirty="0">
              <a:solidFill>
                <a:schemeClr val="bg1"/>
              </a:solidFill>
            </a:endParaRPr>
          </a:p>
          <a:p>
            <a:pPr algn="ctr" defTabSz="685800" fontAlgn="base">
              <a:spcBef>
                <a:spcPct val="0"/>
              </a:spcBef>
              <a:spcAft>
                <a:spcPct val="0"/>
              </a:spcAft>
              <a:defRPr/>
            </a:pPr>
            <a:r>
              <a:rPr lang="fr-CH" sz="1400" dirty="0">
                <a:solidFill>
                  <a:schemeClr val="bg1"/>
                </a:solidFill>
              </a:rPr>
              <a:t>Dose-expansion</a:t>
            </a:r>
          </a:p>
          <a:p>
            <a:pPr algn="ctr" defTabSz="685800" fontAlgn="base">
              <a:spcBef>
                <a:spcPct val="0"/>
              </a:spcBef>
              <a:spcAft>
                <a:spcPct val="0"/>
              </a:spcAft>
              <a:defRPr/>
            </a:pPr>
            <a:endParaRPr lang="en-US" sz="1400" dirty="0">
              <a:solidFill>
                <a:srgbClr val="FFFFFF">
                  <a:lumMod val="75000"/>
                </a:srgbClr>
              </a:solidFill>
            </a:endParaRPr>
          </a:p>
        </p:txBody>
      </p:sp>
      <p:sp>
        <p:nvSpPr>
          <p:cNvPr id="26" name="Rectangle 25">
            <a:extLst>
              <a:ext uri="{FF2B5EF4-FFF2-40B4-BE49-F238E27FC236}">
                <a16:creationId xmlns:a16="http://schemas.microsoft.com/office/drawing/2014/main" id="{4461A33A-F635-4E79-8DF7-9D8EFE89C184}"/>
              </a:ext>
            </a:extLst>
          </p:cNvPr>
          <p:cNvSpPr/>
          <p:nvPr/>
        </p:nvSpPr>
        <p:spPr>
          <a:xfrm>
            <a:off x="8991386" y="4771146"/>
            <a:ext cx="2529189" cy="1008430"/>
          </a:xfrm>
          <a:prstGeom prst="rect">
            <a:avLst/>
          </a:prstGeom>
          <a:solidFill>
            <a:schemeClr val="tx1">
              <a:lumMod val="20000"/>
              <a:lumOff val="80000"/>
            </a:schemeClr>
          </a:solidFill>
          <a:ln w="9525">
            <a:noFill/>
          </a:ln>
        </p:spPr>
        <p:style>
          <a:lnRef idx="2">
            <a:schemeClr val="accent5"/>
          </a:lnRef>
          <a:fillRef idx="1">
            <a:schemeClr val="lt1"/>
          </a:fillRef>
          <a:effectRef idx="0">
            <a:schemeClr val="accent5"/>
          </a:effectRef>
          <a:fontRef idx="minor">
            <a:schemeClr val="dk1"/>
          </a:fontRef>
        </p:style>
        <p:txBody>
          <a:bodyPr lIns="68580" tIns="34290" rIns="68580" bIns="34290" rtlCol="0" anchor="ctr"/>
          <a:lstStyle/>
          <a:p>
            <a:pPr algn="ctr" defTabSz="685800" fontAlgn="base">
              <a:spcBef>
                <a:spcPct val="0"/>
              </a:spcBef>
              <a:spcAft>
                <a:spcPct val="0"/>
              </a:spcAft>
              <a:defRPr/>
            </a:pPr>
            <a:r>
              <a:rPr lang="fr-CH" sz="1400" b="1" dirty="0">
                <a:solidFill>
                  <a:schemeClr val="tx1"/>
                </a:solidFill>
              </a:rPr>
              <a:t>MEZI + DEX</a:t>
            </a:r>
          </a:p>
          <a:p>
            <a:pPr algn="ctr" defTabSz="685800" fontAlgn="base">
              <a:spcBef>
                <a:spcPct val="0"/>
              </a:spcBef>
              <a:spcAft>
                <a:spcPct val="0"/>
              </a:spcAft>
              <a:defRPr/>
            </a:pPr>
            <a:r>
              <a:rPr lang="fr-CH" sz="1400" dirty="0">
                <a:solidFill>
                  <a:schemeClr val="tx1"/>
                </a:solidFill>
              </a:rPr>
              <a:t>at RP2D</a:t>
            </a:r>
          </a:p>
          <a:p>
            <a:pPr algn="ctr" defTabSz="685800" fontAlgn="base">
              <a:spcBef>
                <a:spcPct val="0"/>
              </a:spcBef>
              <a:spcAft>
                <a:spcPct val="0"/>
              </a:spcAft>
              <a:defRPr/>
            </a:pPr>
            <a:endParaRPr lang="en-US" sz="1200" dirty="0">
              <a:solidFill>
                <a:schemeClr val="tx1"/>
              </a:solidFill>
            </a:endParaRPr>
          </a:p>
          <a:p>
            <a:pPr algn="ctr" defTabSz="685800" fontAlgn="base">
              <a:spcBef>
                <a:spcPct val="0"/>
              </a:spcBef>
              <a:spcAft>
                <a:spcPct val="0"/>
              </a:spcAft>
              <a:defRPr/>
            </a:pPr>
            <a:r>
              <a:rPr lang="fr-CH" sz="1200" dirty="0">
                <a:solidFill>
                  <a:schemeClr val="tx1"/>
                </a:solidFill>
              </a:rPr>
              <a:t>Japan dose confirmation</a:t>
            </a:r>
          </a:p>
        </p:txBody>
      </p:sp>
      <p:sp>
        <p:nvSpPr>
          <p:cNvPr id="31" name="Rectangle 30">
            <a:extLst>
              <a:ext uri="{FF2B5EF4-FFF2-40B4-BE49-F238E27FC236}">
                <a16:creationId xmlns:a16="http://schemas.microsoft.com/office/drawing/2014/main" id="{36CBE480-244A-43DD-A519-E1F4A7C138E6}"/>
              </a:ext>
            </a:extLst>
          </p:cNvPr>
          <p:cNvSpPr/>
          <p:nvPr/>
        </p:nvSpPr>
        <p:spPr>
          <a:xfrm>
            <a:off x="5451097" y="2147184"/>
            <a:ext cx="3072122" cy="2245060"/>
          </a:xfrm>
          <a:prstGeom prst="rect">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2" name="TextBox 31">
            <a:extLst>
              <a:ext uri="{FF2B5EF4-FFF2-40B4-BE49-F238E27FC236}">
                <a16:creationId xmlns:a16="http://schemas.microsoft.com/office/drawing/2014/main" id="{F5BB6C70-86E5-4171-A2D1-69AD88844AC9}"/>
              </a:ext>
            </a:extLst>
          </p:cNvPr>
          <p:cNvSpPr txBox="1"/>
          <p:nvPr/>
        </p:nvSpPr>
        <p:spPr>
          <a:xfrm rot="16200000">
            <a:off x="4500434" y="5042571"/>
            <a:ext cx="1277898" cy="523220"/>
          </a:xfrm>
          <a:prstGeom prst="rect">
            <a:avLst/>
          </a:prstGeom>
          <a:noFill/>
        </p:spPr>
        <p:txBody>
          <a:bodyPr wrap="square" rtlCol="0">
            <a:spAutoFit/>
          </a:bodyPr>
          <a:lstStyle/>
          <a:p>
            <a:pPr algn="ctr"/>
            <a:r>
              <a:rPr lang="en-US" sz="1400"/>
              <a:t>Enrollment </a:t>
            </a:r>
          </a:p>
          <a:p>
            <a:pPr algn="ctr"/>
            <a:r>
              <a:rPr lang="en-US" sz="1400"/>
              <a:t>ongoing </a:t>
            </a:r>
          </a:p>
        </p:txBody>
      </p:sp>
      <p:sp>
        <p:nvSpPr>
          <p:cNvPr id="34" name="Rectangle 33">
            <a:extLst>
              <a:ext uri="{FF2B5EF4-FFF2-40B4-BE49-F238E27FC236}">
                <a16:creationId xmlns:a16="http://schemas.microsoft.com/office/drawing/2014/main" id="{E88D13F7-F291-4487-A9F6-29883574DF0F}"/>
              </a:ext>
            </a:extLst>
          </p:cNvPr>
          <p:cNvSpPr/>
          <p:nvPr/>
        </p:nvSpPr>
        <p:spPr>
          <a:xfrm>
            <a:off x="4819230" y="1965856"/>
            <a:ext cx="6951680" cy="262753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5" name="TextBox 34">
            <a:extLst>
              <a:ext uri="{FF2B5EF4-FFF2-40B4-BE49-F238E27FC236}">
                <a16:creationId xmlns:a16="http://schemas.microsoft.com/office/drawing/2014/main" id="{78F7469E-A3C0-4966-AFCD-0D38338D8987}"/>
              </a:ext>
            </a:extLst>
          </p:cNvPr>
          <p:cNvSpPr txBox="1"/>
          <p:nvPr/>
        </p:nvSpPr>
        <p:spPr>
          <a:xfrm rot="16200000">
            <a:off x="3813701" y="3018016"/>
            <a:ext cx="2627541" cy="523220"/>
          </a:xfrm>
          <a:prstGeom prst="rect">
            <a:avLst/>
          </a:prstGeom>
          <a:noFill/>
        </p:spPr>
        <p:txBody>
          <a:bodyPr wrap="square" rtlCol="0">
            <a:spAutoFit/>
          </a:bodyPr>
          <a:lstStyle/>
          <a:p>
            <a:pPr algn="ctr"/>
            <a:r>
              <a:rPr lang="en-US" sz="1400"/>
              <a:t>Enrollment </a:t>
            </a:r>
          </a:p>
          <a:p>
            <a:pPr algn="ctr"/>
            <a:r>
              <a:rPr lang="en-US" sz="1400"/>
              <a:t>completed</a:t>
            </a:r>
          </a:p>
        </p:txBody>
      </p:sp>
      <p:sp>
        <p:nvSpPr>
          <p:cNvPr id="22" name="Rectangle 21">
            <a:extLst>
              <a:ext uri="{FF2B5EF4-FFF2-40B4-BE49-F238E27FC236}">
                <a16:creationId xmlns:a16="http://schemas.microsoft.com/office/drawing/2014/main" id="{437CB2A6-717F-4177-9559-0E5C4644D573}"/>
              </a:ext>
            </a:extLst>
          </p:cNvPr>
          <p:cNvSpPr/>
          <p:nvPr/>
        </p:nvSpPr>
        <p:spPr>
          <a:xfrm>
            <a:off x="5633551" y="2168016"/>
            <a:ext cx="2707216" cy="474346"/>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lIns="68580" tIns="34290" rIns="68580" bIns="34290" rtlCol="0" anchor="ctr"/>
          <a:lstStyle/>
          <a:p>
            <a:pPr algn="ctr" defTabSz="685800" fontAlgn="base">
              <a:spcBef>
                <a:spcPct val="0"/>
              </a:spcBef>
              <a:spcAft>
                <a:spcPct val="0"/>
              </a:spcAft>
              <a:defRPr/>
            </a:pPr>
            <a:r>
              <a:rPr lang="fr-CH" sz="1400" b="1" dirty="0" err="1">
                <a:solidFill>
                  <a:schemeClr val="tx1"/>
                </a:solidFill>
              </a:rPr>
              <a:t>MEZI</a:t>
            </a:r>
            <a:r>
              <a:rPr lang="fr-CH" sz="1400" b="1" baseline="30000" dirty="0" err="1">
                <a:solidFill>
                  <a:schemeClr val="tx1"/>
                </a:solidFill>
              </a:rPr>
              <a:t>a</a:t>
            </a:r>
            <a:r>
              <a:rPr lang="fr-CH" sz="1400" b="1" dirty="0">
                <a:solidFill>
                  <a:schemeClr val="tx1"/>
                </a:solidFill>
              </a:rPr>
              <a:t> + </a:t>
            </a:r>
            <a:r>
              <a:rPr lang="fr-CH" sz="1400" b="1" dirty="0" err="1">
                <a:solidFill>
                  <a:schemeClr val="tx1"/>
                </a:solidFill>
              </a:rPr>
              <a:t>DEX</a:t>
            </a:r>
            <a:r>
              <a:rPr lang="fr-CH" sz="1400" b="1" baseline="30000" dirty="0" err="1">
                <a:solidFill>
                  <a:schemeClr val="tx1"/>
                </a:solidFill>
              </a:rPr>
              <a:t>b</a:t>
            </a:r>
            <a:endParaRPr lang="fr-CH" sz="1400" b="1" baseline="30000" dirty="0">
              <a:solidFill>
                <a:schemeClr val="tx1"/>
              </a:solidFill>
            </a:endParaRPr>
          </a:p>
          <a:p>
            <a:pPr algn="ctr" defTabSz="685800" fontAlgn="base">
              <a:spcBef>
                <a:spcPct val="0"/>
              </a:spcBef>
              <a:spcAft>
                <a:spcPct val="0"/>
              </a:spcAft>
              <a:defRPr/>
            </a:pPr>
            <a:r>
              <a:rPr lang="fr-CH" sz="1100" dirty="0">
                <a:solidFill>
                  <a:schemeClr val="tx1"/>
                </a:solidFill>
              </a:rPr>
              <a:t>At multiple doses and </a:t>
            </a:r>
            <a:r>
              <a:rPr lang="en-US" sz="1100" dirty="0">
                <a:solidFill>
                  <a:schemeClr val="tx1"/>
                </a:solidFill>
              </a:rPr>
              <a:t>schedules</a:t>
            </a:r>
          </a:p>
        </p:txBody>
      </p:sp>
      <p:sp>
        <p:nvSpPr>
          <p:cNvPr id="29" name="TextBox 28">
            <a:extLst>
              <a:ext uri="{FF2B5EF4-FFF2-40B4-BE49-F238E27FC236}">
                <a16:creationId xmlns:a16="http://schemas.microsoft.com/office/drawing/2014/main" id="{86C019B7-458B-43EA-BEC0-7C514211045B}"/>
              </a:ext>
            </a:extLst>
          </p:cNvPr>
          <p:cNvSpPr txBox="1"/>
          <p:nvPr/>
        </p:nvSpPr>
        <p:spPr>
          <a:xfrm>
            <a:off x="5451097" y="3186925"/>
            <a:ext cx="3072124" cy="523220"/>
          </a:xfrm>
          <a:prstGeom prst="rect">
            <a:avLst/>
          </a:prstGeom>
          <a:noFill/>
        </p:spPr>
        <p:txBody>
          <a:bodyPr wrap="square" rtlCol="0">
            <a:spAutoFit/>
          </a:bodyPr>
          <a:lstStyle/>
          <a:p>
            <a:pPr algn="ctr" defTabSz="685800" fontAlgn="base">
              <a:spcBef>
                <a:spcPct val="0"/>
              </a:spcBef>
              <a:spcAft>
                <a:spcPct val="0"/>
              </a:spcAft>
              <a:defRPr/>
            </a:pPr>
            <a:r>
              <a:rPr lang="fr-CH" sz="1400" b="1" dirty="0"/>
              <a:t>RP2D</a:t>
            </a:r>
            <a:r>
              <a:rPr lang="fr-CH" sz="1400" dirty="0"/>
              <a:t>: </a:t>
            </a:r>
          </a:p>
          <a:p>
            <a:pPr algn="ctr" defTabSz="685800" fontAlgn="base">
              <a:spcBef>
                <a:spcPct val="0"/>
              </a:spcBef>
              <a:spcAft>
                <a:spcPct val="0"/>
              </a:spcAft>
              <a:defRPr/>
            </a:pPr>
            <a:r>
              <a:rPr lang="en-US" sz="1400" dirty="0"/>
              <a:t>1.0 mg QD 21/28 days</a:t>
            </a:r>
          </a:p>
        </p:txBody>
      </p:sp>
      <p:grpSp>
        <p:nvGrpSpPr>
          <p:cNvPr id="30" name="Group 29">
            <a:extLst>
              <a:ext uri="{FF2B5EF4-FFF2-40B4-BE49-F238E27FC236}">
                <a16:creationId xmlns:a16="http://schemas.microsoft.com/office/drawing/2014/main" id="{0A3A5CD3-7762-450A-AE31-15F4F2E0641E}"/>
              </a:ext>
            </a:extLst>
          </p:cNvPr>
          <p:cNvGrpSpPr/>
          <p:nvPr/>
        </p:nvGrpSpPr>
        <p:grpSpPr>
          <a:xfrm>
            <a:off x="5537679" y="3857054"/>
            <a:ext cx="2898961" cy="513989"/>
            <a:chOff x="3138679" y="25572456"/>
            <a:chExt cx="3163817" cy="654780"/>
          </a:xfrm>
        </p:grpSpPr>
        <p:sp>
          <p:nvSpPr>
            <p:cNvPr id="36" name="TextBox 35">
              <a:extLst>
                <a:ext uri="{FF2B5EF4-FFF2-40B4-BE49-F238E27FC236}">
                  <a16:creationId xmlns:a16="http://schemas.microsoft.com/office/drawing/2014/main" id="{C7E3B388-B323-49B5-BC44-398C074719BC}"/>
                </a:ext>
              </a:extLst>
            </p:cNvPr>
            <p:cNvSpPr txBox="1"/>
            <p:nvPr/>
          </p:nvSpPr>
          <p:spPr>
            <a:xfrm>
              <a:off x="3146040" y="25893966"/>
              <a:ext cx="602729" cy="333270"/>
            </a:xfrm>
            <a:prstGeom prst="rect">
              <a:avLst/>
            </a:prstGeom>
            <a:noFill/>
          </p:spPr>
          <p:txBody>
            <a:bodyPr wrap="square" rtlCol="0">
              <a:spAutoFit/>
            </a:bodyPr>
            <a:lstStyle/>
            <a:p>
              <a:pPr algn="ctr"/>
              <a:r>
                <a:rPr lang="en-US" sz="1050" b="1" dirty="0" err="1">
                  <a:solidFill>
                    <a:srgbClr val="DF603A"/>
                  </a:solidFill>
                </a:rPr>
                <a:t>DEX</a:t>
              </a:r>
              <a:r>
                <a:rPr lang="en-US" sz="1050" b="1" baseline="30000" dirty="0" err="1">
                  <a:solidFill>
                    <a:srgbClr val="DF603A"/>
                  </a:solidFill>
                </a:rPr>
                <a:t>b</a:t>
              </a:r>
              <a:endParaRPr lang="en-US" sz="1050" b="1" baseline="30000" dirty="0"/>
            </a:p>
          </p:txBody>
        </p:sp>
        <p:sp>
          <p:nvSpPr>
            <p:cNvPr id="37" name="Rectangle 36">
              <a:extLst>
                <a:ext uri="{FF2B5EF4-FFF2-40B4-BE49-F238E27FC236}">
                  <a16:creationId xmlns:a16="http://schemas.microsoft.com/office/drawing/2014/main" id="{B5EB3D40-1553-48B2-AD87-E2DE8360E56C}"/>
                </a:ext>
              </a:extLst>
            </p:cNvPr>
            <p:cNvSpPr/>
            <p:nvPr/>
          </p:nvSpPr>
          <p:spPr bwMode="auto">
            <a:xfrm>
              <a:off x="3742176"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38" name="Rectangle 37">
              <a:extLst>
                <a:ext uri="{FF2B5EF4-FFF2-40B4-BE49-F238E27FC236}">
                  <a16:creationId xmlns:a16="http://schemas.microsoft.com/office/drawing/2014/main" id="{7EC57F66-7AED-44A1-8A02-E06213ED9C74}"/>
                </a:ext>
              </a:extLst>
            </p:cNvPr>
            <p:cNvSpPr/>
            <p:nvPr/>
          </p:nvSpPr>
          <p:spPr bwMode="auto">
            <a:xfrm>
              <a:off x="3833327"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39" name="Rectangle 38">
              <a:extLst>
                <a:ext uri="{FF2B5EF4-FFF2-40B4-BE49-F238E27FC236}">
                  <a16:creationId xmlns:a16="http://schemas.microsoft.com/office/drawing/2014/main" id="{04C2C47E-53E5-4821-B63F-DDD2460A5804}"/>
                </a:ext>
              </a:extLst>
            </p:cNvPr>
            <p:cNvSpPr/>
            <p:nvPr/>
          </p:nvSpPr>
          <p:spPr bwMode="auto">
            <a:xfrm>
              <a:off x="3925153"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0" name="Rectangle 39">
              <a:extLst>
                <a:ext uri="{FF2B5EF4-FFF2-40B4-BE49-F238E27FC236}">
                  <a16:creationId xmlns:a16="http://schemas.microsoft.com/office/drawing/2014/main" id="{B666217A-367E-4426-99B5-6DE3F5D3C612}"/>
                </a:ext>
              </a:extLst>
            </p:cNvPr>
            <p:cNvSpPr/>
            <p:nvPr/>
          </p:nvSpPr>
          <p:spPr bwMode="auto">
            <a:xfrm>
              <a:off x="4016303"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1" name="Rectangle 40">
              <a:extLst>
                <a:ext uri="{FF2B5EF4-FFF2-40B4-BE49-F238E27FC236}">
                  <a16:creationId xmlns:a16="http://schemas.microsoft.com/office/drawing/2014/main" id="{E898AE18-7F90-4996-BF9A-B678A71C1C5C}"/>
                </a:ext>
              </a:extLst>
            </p:cNvPr>
            <p:cNvSpPr/>
            <p:nvPr/>
          </p:nvSpPr>
          <p:spPr bwMode="auto">
            <a:xfrm>
              <a:off x="4108129"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2" name="Rectangle 41">
              <a:extLst>
                <a:ext uri="{FF2B5EF4-FFF2-40B4-BE49-F238E27FC236}">
                  <a16:creationId xmlns:a16="http://schemas.microsoft.com/office/drawing/2014/main" id="{2EA56CE8-C7BB-456C-A1F3-C0D23C4A9A88}"/>
                </a:ext>
              </a:extLst>
            </p:cNvPr>
            <p:cNvSpPr/>
            <p:nvPr/>
          </p:nvSpPr>
          <p:spPr bwMode="auto">
            <a:xfrm>
              <a:off x="4199280"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3" name="Rectangle 42">
              <a:extLst>
                <a:ext uri="{FF2B5EF4-FFF2-40B4-BE49-F238E27FC236}">
                  <a16:creationId xmlns:a16="http://schemas.microsoft.com/office/drawing/2014/main" id="{C7D17700-D60B-4537-BC24-27ED180FCC49}"/>
                </a:ext>
              </a:extLst>
            </p:cNvPr>
            <p:cNvSpPr/>
            <p:nvPr/>
          </p:nvSpPr>
          <p:spPr bwMode="auto">
            <a:xfrm>
              <a:off x="4291105"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4" name="Rectangle 43">
              <a:extLst>
                <a:ext uri="{FF2B5EF4-FFF2-40B4-BE49-F238E27FC236}">
                  <a16:creationId xmlns:a16="http://schemas.microsoft.com/office/drawing/2014/main" id="{A2516D33-DF45-4D34-8D8C-3ADA1EF8F382}"/>
                </a:ext>
              </a:extLst>
            </p:cNvPr>
            <p:cNvSpPr/>
            <p:nvPr/>
          </p:nvSpPr>
          <p:spPr bwMode="auto">
            <a:xfrm>
              <a:off x="4382256"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5" name="Rectangle 44">
              <a:extLst>
                <a:ext uri="{FF2B5EF4-FFF2-40B4-BE49-F238E27FC236}">
                  <a16:creationId xmlns:a16="http://schemas.microsoft.com/office/drawing/2014/main" id="{0716C0B4-D432-4505-AA05-AF6755199A2D}"/>
                </a:ext>
              </a:extLst>
            </p:cNvPr>
            <p:cNvSpPr/>
            <p:nvPr/>
          </p:nvSpPr>
          <p:spPr bwMode="auto">
            <a:xfrm>
              <a:off x="4473407"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6" name="Rectangle 45">
              <a:extLst>
                <a:ext uri="{FF2B5EF4-FFF2-40B4-BE49-F238E27FC236}">
                  <a16:creationId xmlns:a16="http://schemas.microsoft.com/office/drawing/2014/main" id="{783D96DF-57F5-4951-B8C5-5B6C6A2318EF}"/>
                </a:ext>
              </a:extLst>
            </p:cNvPr>
            <p:cNvSpPr/>
            <p:nvPr/>
          </p:nvSpPr>
          <p:spPr bwMode="auto">
            <a:xfrm>
              <a:off x="4565233"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7" name="Rectangle 46">
              <a:extLst>
                <a:ext uri="{FF2B5EF4-FFF2-40B4-BE49-F238E27FC236}">
                  <a16:creationId xmlns:a16="http://schemas.microsoft.com/office/drawing/2014/main" id="{BEFC4931-F33F-411D-8BEF-EFDEFC736C42}"/>
                </a:ext>
              </a:extLst>
            </p:cNvPr>
            <p:cNvSpPr/>
            <p:nvPr/>
          </p:nvSpPr>
          <p:spPr bwMode="auto">
            <a:xfrm>
              <a:off x="4656383"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8" name="Rectangle 47">
              <a:extLst>
                <a:ext uri="{FF2B5EF4-FFF2-40B4-BE49-F238E27FC236}">
                  <a16:creationId xmlns:a16="http://schemas.microsoft.com/office/drawing/2014/main" id="{C8A84148-0611-4117-A57D-D29660E20368}"/>
                </a:ext>
              </a:extLst>
            </p:cNvPr>
            <p:cNvSpPr/>
            <p:nvPr/>
          </p:nvSpPr>
          <p:spPr bwMode="auto">
            <a:xfrm>
              <a:off x="4748209"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49" name="Rectangle 48">
              <a:extLst>
                <a:ext uri="{FF2B5EF4-FFF2-40B4-BE49-F238E27FC236}">
                  <a16:creationId xmlns:a16="http://schemas.microsoft.com/office/drawing/2014/main" id="{FFAB78F7-22D1-49A9-9950-956A879D5921}"/>
                </a:ext>
              </a:extLst>
            </p:cNvPr>
            <p:cNvSpPr/>
            <p:nvPr/>
          </p:nvSpPr>
          <p:spPr bwMode="auto">
            <a:xfrm>
              <a:off x="4839360"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0" name="Rectangle 49">
              <a:extLst>
                <a:ext uri="{FF2B5EF4-FFF2-40B4-BE49-F238E27FC236}">
                  <a16:creationId xmlns:a16="http://schemas.microsoft.com/office/drawing/2014/main" id="{9E0E3430-7C8D-4EDA-BB0C-D870EFA966A5}"/>
                </a:ext>
              </a:extLst>
            </p:cNvPr>
            <p:cNvSpPr/>
            <p:nvPr/>
          </p:nvSpPr>
          <p:spPr bwMode="auto">
            <a:xfrm>
              <a:off x="4931185"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1" name="Rectangle 50">
              <a:extLst>
                <a:ext uri="{FF2B5EF4-FFF2-40B4-BE49-F238E27FC236}">
                  <a16:creationId xmlns:a16="http://schemas.microsoft.com/office/drawing/2014/main" id="{E18EF9A1-E11A-4881-87E9-4B80F31D5EE9}"/>
                </a:ext>
              </a:extLst>
            </p:cNvPr>
            <p:cNvSpPr/>
            <p:nvPr/>
          </p:nvSpPr>
          <p:spPr bwMode="auto">
            <a:xfrm>
              <a:off x="5022336"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2" name="Rectangle 51">
              <a:extLst>
                <a:ext uri="{FF2B5EF4-FFF2-40B4-BE49-F238E27FC236}">
                  <a16:creationId xmlns:a16="http://schemas.microsoft.com/office/drawing/2014/main" id="{C10F8345-2734-4855-8CC9-98C21A07226B}"/>
                </a:ext>
              </a:extLst>
            </p:cNvPr>
            <p:cNvSpPr/>
            <p:nvPr/>
          </p:nvSpPr>
          <p:spPr bwMode="auto">
            <a:xfrm>
              <a:off x="5113487"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3" name="Rectangle 52">
              <a:extLst>
                <a:ext uri="{FF2B5EF4-FFF2-40B4-BE49-F238E27FC236}">
                  <a16:creationId xmlns:a16="http://schemas.microsoft.com/office/drawing/2014/main" id="{A7154E47-2125-4266-AB4E-DA78C5A5F5E4}"/>
                </a:ext>
              </a:extLst>
            </p:cNvPr>
            <p:cNvSpPr/>
            <p:nvPr/>
          </p:nvSpPr>
          <p:spPr bwMode="auto">
            <a:xfrm>
              <a:off x="5205313"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4" name="Rectangle 53">
              <a:extLst>
                <a:ext uri="{FF2B5EF4-FFF2-40B4-BE49-F238E27FC236}">
                  <a16:creationId xmlns:a16="http://schemas.microsoft.com/office/drawing/2014/main" id="{A0721119-C0F9-4B6F-85BE-1205914006B8}"/>
                </a:ext>
              </a:extLst>
            </p:cNvPr>
            <p:cNvSpPr/>
            <p:nvPr/>
          </p:nvSpPr>
          <p:spPr bwMode="auto">
            <a:xfrm>
              <a:off x="5296463"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5" name="Rectangle 54">
              <a:extLst>
                <a:ext uri="{FF2B5EF4-FFF2-40B4-BE49-F238E27FC236}">
                  <a16:creationId xmlns:a16="http://schemas.microsoft.com/office/drawing/2014/main" id="{5226688C-BF04-4155-93D3-C8A2DEB9DB89}"/>
                </a:ext>
              </a:extLst>
            </p:cNvPr>
            <p:cNvSpPr/>
            <p:nvPr/>
          </p:nvSpPr>
          <p:spPr bwMode="auto">
            <a:xfrm>
              <a:off x="5388289"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6" name="Rectangle 55">
              <a:extLst>
                <a:ext uri="{FF2B5EF4-FFF2-40B4-BE49-F238E27FC236}">
                  <a16:creationId xmlns:a16="http://schemas.microsoft.com/office/drawing/2014/main" id="{CB7CA814-4CB7-41B7-9599-B149A3ED5F33}"/>
                </a:ext>
              </a:extLst>
            </p:cNvPr>
            <p:cNvSpPr/>
            <p:nvPr/>
          </p:nvSpPr>
          <p:spPr bwMode="auto">
            <a:xfrm>
              <a:off x="5479440" y="25784519"/>
              <a:ext cx="91827"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7" name="Rectangle 56">
              <a:extLst>
                <a:ext uri="{FF2B5EF4-FFF2-40B4-BE49-F238E27FC236}">
                  <a16:creationId xmlns:a16="http://schemas.microsoft.com/office/drawing/2014/main" id="{DA1FA4DB-BC81-4DC7-A8CE-37E4BE07DC62}"/>
                </a:ext>
              </a:extLst>
            </p:cNvPr>
            <p:cNvSpPr/>
            <p:nvPr/>
          </p:nvSpPr>
          <p:spPr bwMode="auto">
            <a:xfrm>
              <a:off x="5571265" y="25784519"/>
              <a:ext cx="91151" cy="121920"/>
            </a:xfrm>
            <a:prstGeom prst="rect">
              <a:avLst/>
            </a:prstGeom>
            <a:solidFill>
              <a:schemeClr val="tx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8" name="Rectangle 57">
              <a:extLst>
                <a:ext uri="{FF2B5EF4-FFF2-40B4-BE49-F238E27FC236}">
                  <a16:creationId xmlns:a16="http://schemas.microsoft.com/office/drawing/2014/main" id="{2126734F-8819-4170-94F7-E8F75746827F}"/>
                </a:ext>
              </a:extLst>
            </p:cNvPr>
            <p:cNvSpPr/>
            <p:nvPr/>
          </p:nvSpPr>
          <p:spPr bwMode="auto">
            <a:xfrm>
              <a:off x="5662416" y="25784519"/>
              <a:ext cx="91151"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59" name="Rectangle 58">
              <a:extLst>
                <a:ext uri="{FF2B5EF4-FFF2-40B4-BE49-F238E27FC236}">
                  <a16:creationId xmlns:a16="http://schemas.microsoft.com/office/drawing/2014/main" id="{207F1F56-777D-44E7-A81E-A87B59C1ED69}"/>
                </a:ext>
              </a:extLst>
            </p:cNvPr>
            <p:cNvSpPr/>
            <p:nvPr/>
          </p:nvSpPr>
          <p:spPr bwMode="auto">
            <a:xfrm>
              <a:off x="5753567" y="25784519"/>
              <a:ext cx="91827"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60" name="Rectangle 59">
              <a:extLst>
                <a:ext uri="{FF2B5EF4-FFF2-40B4-BE49-F238E27FC236}">
                  <a16:creationId xmlns:a16="http://schemas.microsoft.com/office/drawing/2014/main" id="{013FE28C-26B0-4B4B-BF6C-DADBEA6CE665}"/>
                </a:ext>
              </a:extLst>
            </p:cNvPr>
            <p:cNvSpPr/>
            <p:nvPr/>
          </p:nvSpPr>
          <p:spPr bwMode="auto">
            <a:xfrm>
              <a:off x="5845393" y="25784519"/>
              <a:ext cx="91151"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61" name="Rectangle 60">
              <a:extLst>
                <a:ext uri="{FF2B5EF4-FFF2-40B4-BE49-F238E27FC236}">
                  <a16:creationId xmlns:a16="http://schemas.microsoft.com/office/drawing/2014/main" id="{100A71E0-D55B-4D91-841D-665E20DF64D4}"/>
                </a:ext>
              </a:extLst>
            </p:cNvPr>
            <p:cNvSpPr/>
            <p:nvPr/>
          </p:nvSpPr>
          <p:spPr bwMode="auto">
            <a:xfrm>
              <a:off x="5936543" y="25784519"/>
              <a:ext cx="91827"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62" name="Rectangle 61">
              <a:extLst>
                <a:ext uri="{FF2B5EF4-FFF2-40B4-BE49-F238E27FC236}">
                  <a16:creationId xmlns:a16="http://schemas.microsoft.com/office/drawing/2014/main" id="{E58B1FFC-3D29-476C-8D79-BDC1460CE595}"/>
                </a:ext>
              </a:extLst>
            </p:cNvPr>
            <p:cNvSpPr/>
            <p:nvPr/>
          </p:nvSpPr>
          <p:spPr bwMode="auto">
            <a:xfrm>
              <a:off x="6028369" y="25784519"/>
              <a:ext cx="91151"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63" name="Rectangle 62">
              <a:extLst>
                <a:ext uri="{FF2B5EF4-FFF2-40B4-BE49-F238E27FC236}">
                  <a16:creationId xmlns:a16="http://schemas.microsoft.com/office/drawing/2014/main" id="{0A699A4F-CD38-42BC-A2C2-DA3A5D27BB87}"/>
                </a:ext>
              </a:extLst>
            </p:cNvPr>
            <p:cNvSpPr/>
            <p:nvPr/>
          </p:nvSpPr>
          <p:spPr bwMode="auto">
            <a:xfrm>
              <a:off x="6119520" y="25784519"/>
              <a:ext cx="91827"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64" name="Rectangle 63">
              <a:extLst>
                <a:ext uri="{FF2B5EF4-FFF2-40B4-BE49-F238E27FC236}">
                  <a16:creationId xmlns:a16="http://schemas.microsoft.com/office/drawing/2014/main" id="{129B2417-5CC5-4B76-A5A9-34DE509E748B}"/>
                </a:ext>
              </a:extLst>
            </p:cNvPr>
            <p:cNvSpPr/>
            <p:nvPr/>
          </p:nvSpPr>
          <p:spPr bwMode="auto">
            <a:xfrm>
              <a:off x="6211345" y="25784519"/>
              <a:ext cx="91151" cy="1219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US" sz="1200" kern="0">
                <a:solidFill>
                  <a:prstClr val="white"/>
                </a:solidFill>
              </a:endParaRPr>
            </a:p>
          </p:txBody>
        </p:sp>
        <p:sp>
          <p:nvSpPr>
            <p:cNvPr id="65" name="Line 20">
              <a:extLst>
                <a:ext uri="{FF2B5EF4-FFF2-40B4-BE49-F238E27FC236}">
                  <a16:creationId xmlns:a16="http://schemas.microsoft.com/office/drawing/2014/main" id="{9707225A-7E76-42A9-B893-44BD00DDC8B5}"/>
                </a:ext>
              </a:extLst>
            </p:cNvPr>
            <p:cNvSpPr>
              <a:spLocks noChangeShapeType="1"/>
            </p:cNvSpPr>
            <p:nvPr/>
          </p:nvSpPr>
          <p:spPr bwMode="auto">
            <a:xfrm flipV="1">
              <a:off x="3785174" y="25928734"/>
              <a:ext cx="0" cy="152400"/>
            </a:xfrm>
            <a:prstGeom prst="line">
              <a:avLst/>
            </a:prstGeom>
            <a:noFill/>
            <a:ln w="9525">
              <a:solidFill>
                <a:srgbClr val="DF603A"/>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66" name="Line 20">
              <a:extLst>
                <a:ext uri="{FF2B5EF4-FFF2-40B4-BE49-F238E27FC236}">
                  <a16:creationId xmlns:a16="http://schemas.microsoft.com/office/drawing/2014/main" id="{5BB11AB4-B898-43A4-A08D-F6480773C605}"/>
                </a:ext>
              </a:extLst>
            </p:cNvPr>
            <p:cNvSpPr>
              <a:spLocks noChangeShapeType="1"/>
            </p:cNvSpPr>
            <p:nvPr/>
          </p:nvSpPr>
          <p:spPr bwMode="auto">
            <a:xfrm flipV="1">
              <a:off x="4431671" y="25928734"/>
              <a:ext cx="0" cy="152400"/>
            </a:xfrm>
            <a:prstGeom prst="line">
              <a:avLst/>
            </a:prstGeom>
            <a:noFill/>
            <a:ln w="9525">
              <a:solidFill>
                <a:srgbClr val="DF603A"/>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67" name="Line 20">
              <a:extLst>
                <a:ext uri="{FF2B5EF4-FFF2-40B4-BE49-F238E27FC236}">
                  <a16:creationId xmlns:a16="http://schemas.microsoft.com/office/drawing/2014/main" id="{F19DDA91-4C98-4F01-A28C-E10BF5512309}"/>
                </a:ext>
              </a:extLst>
            </p:cNvPr>
            <p:cNvSpPr>
              <a:spLocks noChangeShapeType="1"/>
            </p:cNvSpPr>
            <p:nvPr/>
          </p:nvSpPr>
          <p:spPr bwMode="auto">
            <a:xfrm flipV="1">
              <a:off x="5070805" y="25928734"/>
              <a:ext cx="0" cy="152400"/>
            </a:xfrm>
            <a:prstGeom prst="line">
              <a:avLst/>
            </a:prstGeom>
            <a:noFill/>
            <a:ln w="9525">
              <a:solidFill>
                <a:srgbClr val="DF603A"/>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68" name="Line 20">
              <a:extLst>
                <a:ext uri="{FF2B5EF4-FFF2-40B4-BE49-F238E27FC236}">
                  <a16:creationId xmlns:a16="http://schemas.microsoft.com/office/drawing/2014/main" id="{2D22BC72-A182-4608-BD76-8A00474947A7}"/>
                </a:ext>
              </a:extLst>
            </p:cNvPr>
            <p:cNvSpPr>
              <a:spLocks noChangeShapeType="1"/>
            </p:cNvSpPr>
            <p:nvPr/>
          </p:nvSpPr>
          <p:spPr bwMode="auto">
            <a:xfrm flipV="1">
              <a:off x="5707385" y="25928734"/>
              <a:ext cx="0" cy="152400"/>
            </a:xfrm>
            <a:prstGeom prst="line">
              <a:avLst/>
            </a:prstGeom>
            <a:noFill/>
            <a:ln w="9525">
              <a:solidFill>
                <a:srgbClr val="DF603A"/>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69" name="TextBox 68">
              <a:extLst>
                <a:ext uri="{FF2B5EF4-FFF2-40B4-BE49-F238E27FC236}">
                  <a16:creationId xmlns:a16="http://schemas.microsoft.com/office/drawing/2014/main" id="{265A13F8-E845-44A3-8AA8-2804D8285F06}"/>
                </a:ext>
              </a:extLst>
            </p:cNvPr>
            <p:cNvSpPr txBox="1"/>
            <p:nvPr/>
          </p:nvSpPr>
          <p:spPr>
            <a:xfrm>
              <a:off x="3138679" y="25572456"/>
              <a:ext cx="643452" cy="333270"/>
            </a:xfrm>
            <a:prstGeom prst="rect">
              <a:avLst/>
            </a:prstGeom>
            <a:noFill/>
          </p:spPr>
          <p:txBody>
            <a:bodyPr wrap="square" rtlCol="0">
              <a:spAutoFit/>
            </a:bodyPr>
            <a:lstStyle/>
            <a:p>
              <a:pPr algn="ctr"/>
              <a:r>
                <a:rPr lang="en-US" sz="1050" b="1" dirty="0" err="1">
                  <a:solidFill>
                    <a:schemeClr val="accent2">
                      <a:lumMod val="50000"/>
                    </a:schemeClr>
                  </a:solidFill>
                </a:rPr>
                <a:t>MEZI</a:t>
              </a:r>
              <a:r>
                <a:rPr lang="en-US" sz="1050" b="1" baseline="30000" dirty="0" err="1">
                  <a:solidFill>
                    <a:schemeClr val="accent2">
                      <a:lumMod val="50000"/>
                    </a:schemeClr>
                  </a:solidFill>
                </a:rPr>
                <a:t>a</a:t>
              </a:r>
              <a:endParaRPr lang="en-US" sz="1050" b="1" baseline="30000" dirty="0">
                <a:solidFill>
                  <a:schemeClr val="accent2">
                    <a:lumMod val="50000"/>
                  </a:schemeClr>
                </a:solidFill>
              </a:endParaRPr>
            </a:p>
          </p:txBody>
        </p:sp>
        <p:grpSp>
          <p:nvGrpSpPr>
            <p:cNvPr id="70" name="Group 69">
              <a:extLst>
                <a:ext uri="{FF2B5EF4-FFF2-40B4-BE49-F238E27FC236}">
                  <a16:creationId xmlns:a16="http://schemas.microsoft.com/office/drawing/2014/main" id="{F85C9755-8C6A-4DA0-A152-381215BBD905}"/>
                </a:ext>
              </a:extLst>
            </p:cNvPr>
            <p:cNvGrpSpPr/>
            <p:nvPr/>
          </p:nvGrpSpPr>
          <p:grpSpPr>
            <a:xfrm>
              <a:off x="3785174" y="25617648"/>
              <a:ext cx="184020" cy="152400"/>
              <a:chOff x="3435480" y="23926800"/>
              <a:chExt cx="184020" cy="152400"/>
            </a:xfrm>
          </p:grpSpPr>
          <p:sp>
            <p:nvSpPr>
              <p:cNvPr id="95" name="Line 20">
                <a:extLst>
                  <a:ext uri="{FF2B5EF4-FFF2-40B4-BE49-F238E27FC236}">
                    <a16:creationId xmlns:a16="http://schemas.microsoft.com/office/drawing/2014/main" id="{FEB83B5A-4DEE-4FA6-9032-A90E260C9FB5}"/>
                  </a:ext>
                </a:extLst>
              </p:cNvPr>
              <p:cNvSpPr>
                <a:spLocks noChangeShapeType="1"/>
              </p:cNvSpPr>
              <p:nvPr/>
            </p:nvSpPr>
            <p:spPr bwMode="auto">
              <a:xfrm>
                <a:off x="343548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96" name="Line 20">
                <a:extLst>
                  <a:ext uri="{FF2B5EF4-FFF2-40B4-BE49-F238E27FC236}">
                    <a16:creationId xmlns:a16="http://schemas.microsoft.com/office/drawing/2014/main" id="{8FAFA553-2FE9-4EFC-B42A-F819AD2CA64B}"/>
                  </a:ext>
                </a:extLst>
              </p:cNvPr>
              <p:cNvSpPr>
                <a:spLocks noChangeShapeType="1"/>
              </p:cNvSpPr>
              <p:nvPr/>
            </p:nvSpPr>
            <p:spPr bwMode="auto">
              <a:xfrm>
                <a:off x="3529545"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97" name="Line 20">
                <a:extLst>
                  <a:ext uri="{FF2B5EF4-FFF2-40B4-BE49-F238E27FC236}">
                    <a16:creationId xmlns:a16="http://schemas.microsoft.com/office/drawing/2014/main" id="{8509B010-6790-4D52-B4B1-FF09FE053EB6}"/>
                  </a:ext>
                </a:extLst>
              </p:cNvPr>
              <p:cNvSpPr>
                <a:spLocks noChangeShapeType="1"/>
              </p:cNvSpPr>
              <p:nvPr/>
            </p:nvSpPr>
            <p:spPr bwMode="auto">
              <a:xfrm>
                <a:off x="361950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nvGrpSpPr>
            <p:cNvPr id="71" name="Group 70">
              <a:extLst>
                <a:ext uri="{FF2B5EF4-FFF2-40B4-BE49-F238E27FC236}">
                  <a16:creationId xmlns:a16="http://schemas.microsoft.com/office/drawing/2014/main" id="{CB076841-FB39-434E-A59F-57207F7AAC88}"/>
                </a:ext>
              </a:extLst>
            </p:cNvPr>
            <p:cNvGrpSpPr/>
            <p:nvPr/>
          </p:nvGrpSpPr>
          <p:grpSpPr>
            <a:xfrm>
              <a:off x="4064444" y="25617648"/>
              <a:ext cx="180975" cy="152400"/>
              <a:chOff x="3438525" y="23926800"/>
              <a:chExt cx="180975" cy="152400"/>
            </a:xfrm>
          </p:grpSpPr>
          <p:sp>
            <p:nvSpPr>
              <p:cNvPr id="92" name="Line 20">
                <a:extLst>
                  <a:ext uri="{FF2B5EF4-FFF2-40B4-BE49-F238E27FC236}">
                    <a16:creationId xmlns:a16="http://schemas.microsoft.com/office/drawing/2014/main" id="{914BCD04-4C0F-47FA-8BE6-24E7BBB323D5}"/>
                  </a:ext>
                </a:extLst>
              </p:cNvPr>
              <p:cNvSpPr>
                <a:spLocks noChangeShapeType="1"/>
              </p:cNvSpPr>
              <p:nvPr/>
            </p:nvSpPr>
            <p:spPr bwMode="auto">
              <a:xfrm>
                <a:off x="3438525"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93" name="Line 20">
                <a:extLst>
                  <a:ext uri="{FF2B5EF4-FFF2-40B4-BE49-F238E27FC236}">
                    <a16:creationId xmlns:a16="http://schemas.microsoft.com/office/drawing/2014/main" id="{ED1AE53C-CDF4-45B2-A1E5-4B84CFC0BA03}"/>
                  </a:ext>
                </a:extLst>
              </p:cNvPr>
              <p:cNvSpPr>
                <a:spLocks noChangeShapeType="1"/>
              </p:cNvSpPr>
              <p:nvPr/>
            </p:nvSpPr>
            <p:spPr bwMode="auto">
              <a:xfrm>
                <a:off x="3529012"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94" name="Line 20">
                <a:extLst>
                  <a:ext uri="{FF2B5EF4-FFF2-40B4-BE49-F238E27FC236}">
                    <a16:creationId xmlns:a16="http://schemas.microsoft.com/office/drawing/2014/main" id="{3D2EB670-C460-4098-8B89-51541FAF5432}"/>
                  </a:ext>
                </a:extLst>
              </p:cNvPr>
              <p:cNvSpPr>
                <a:spLocks noChangeShapeType="1"/>
              </p:cNvSpPr>
              <p:nvPr/>
            </p:nvSpPr>
            <p:spPr bwMode="auto">
              <a:xfrm>
                <a:off x="361950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nvGrpSpPr>
            <p:cNvPr id="72" name="Group 71">
              <a:extLst>
                <a:ext uri="{FF2B5EF4-FFF2-40B4-BE49-F238E27FC236}">
                  <a16:creationId xmlns:a16="http://schemas.microsoft.com/office/drawing/2014/main" id="{C9DAB084-7245-4D57-91EF-13D6F22823A8}"/>
                </a:ext>
              </a:extLst>
            </p:cNvPr>
            <p:cNvGrpSpPr/>
            <p:nvPr/>
          </p:nvGrpSpPr>
          <p:grpSpPr>
            <a:xfrm>
              <a:off x="4337954" y="25617648"/>
              <a:ext cx="193215" cy="152400"/>
              <a:chOff x="3426285" y="23926800"/>
              <a:chExt cx="193215" cy="152400"/>
            </a:xfrm>
          </p:grpSpPr>
          <p:sp>
            <p:nvSpPr>
              <p:cNvPr id="89" name="Line 20">
                <a:extLst>
                  <a:ext uri="{FF2B5EF4-FFF2-40B4-BE49-F238E27FC236}">
                    <a16:creationId xmlns:a16="http://schemas.microsoft.com/office/drawing/2014/main" id="{6258EEA0-1281-42E1-B75B-2B05E8066391}"/>
                  </a:ext>
                </a:extLst>
              </p:cNvPr>
              <p:cNvSpPr>
                <a:spLocks noChangeShapeType="1"/>
              </p:cNvSpPr>
              <p:nvPr/>
            </p:nvSpPr>
            <p:spPr bwMode="auto">
              <a:xfrm>
                <a:off x="3426285"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90" name="Line 20">
                <a:extLst>
                  <a:ext uri="{FF2B5EF4-FFF2-40B4-BE49-F238E27FC236}">
                    <a16:creationId xmlns:a16="http://schemas.microsoft.com/office/drawing/2014/main" id="{22A65120-B129-48AF-9B58-36AB1968D5DE}"/>
                  </a:ext>
                </a:extLst>
              </p:cNvPr>
              <p:cNvSpPr>
                <a:spLocks noChangeShapeType="1"/>
              </p:cNvSpPr>
              <p:nvPr/>
            </p:nvSpPr>
            <p:spPr bwMode="auto">
              <a:xfrm>
                <a:off x="3520002"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91" name="Line 20">
                <a:extLst>
                  <a:ext uri="{FF2B5EF4-FFF2-40B4-BE49-F238E27FC236}">
                    <a16:creationId xmlns:a16="http://schemas.microsoft.com/office/drawing/2014/main" id="{4602117A-E267-4E46-86BA-CBF87ED99214}"/>
                  </a:ext>
                </a:extLst>
              </p:cNvPr>
              <p:cNvSpPr>
                <a:spLocks noChangeShapeType="1"/>
              </p:cNvSpPr>
              <p:nvPr/>
            </p:nvSpPr>
            <p:spPr bwMode="auto">
              <a:xfrm>
                <a:off x="361950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nvGrpSpPr>
            <p:cNvPr id="73" name="Group 72">
              <a:extLst>
                <a:ext uri="{FF2B5EF4-FFF2-40B4-BE49-F238E27FC236}">
                  <a16:creationId xmlns:a16="http://schemas.microsoft.com/office/drawing/2014/main" id="{2317B8FA-598E-4110-9210-909AC36CF67D}"/>
                </a:ext>
              </a:extLst>
            </p:cNvPr>
            <p:cNvGrpSpPr/>
            <p:nvPr/>
          </p:nvGrpSpPr>
          <p:grpSpPr>
            <a:xfrm>
              <a:off x="4616895" y="25617648"/>
              <a:ext cx="180974" cy="152400"/>
              <a:chOff x="3438526" y="23926800"/>
              <a:chExt cx="180974" cy="152400"/>
            </a:xfrm>
          </p:grpSpPr>
          <p:sp>
            <p:nvSpPr>
              <p:cNvPr id="86" name="Line 20">
                <a:extLst>
                  <a:ext uri="{FF2B5EF4-FFF2-40B4-BE49-F238E27FC236}">
                    <a16:creationId xmlns:a16="http://schemas.microsoft.com/office/drawing/2014/main" id="{6CF82EF2-7BF8-45BB-8AE2-AE4C691353F8}"/>
                  </a:ext>
                </a:extLst>
              </p:cNvPr>
              <p:cNvSpPr>
                <a:spLocks noChangeShapeType="1"/>
              </p:cNvSpPr>
              <p:nvPr/>
            </p:nvSpPr>
            <p:spPr bwMode="auto">
              <a:xfrm>
                <a:off x="3438526"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87" name="Line 20">
                <a:extLst>
                  <a:ext uri="{FF2B5EF4-FFF2-40B4-BE49-F238E27FC236}">
                    <a16:creationId xmlns:a16="http://schemas.microsoft.com/office/drawing/2014/main" id="{504982AD-4E39-4822-9F84-6CB6959E0E79}"/>
                  </a:ext>
                </a:extLst>
              </p:cNvPr>
              <p:cNvSpPr>
                <a:spLocks noChangeShapeType="1"/>
              </p:cNvSpPr>
              <p:nvPr/>
            </p:nvSpPr>
            <p:spPr bwMode="auto">
              <a:xfrm>
                <a:off x="3529012"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88" name="Line 20">
                <a:extLst>
                  <a:ext uri="{FF2B5EF4-FFF2-40B4-BE49-F238E27FC236}">
                    <a16:creationId xmlns:a16="http://schemas.microsoft.com/office/drawing/2014/main" id="{7B259FF9-C24B-4CE7-8E64-414126690874}"/>
                  </a:ext>
                </a:extLst>
              </p:cNvPr>
              <p:cNvSpPr>
                <a:spLocks noChangeShapeType="1"/>
              </p:cNvSpPr>
              <p:nvPr/>
            </p:nvSpPr>
            <p:spPr bwMode="auto">
              <a:xfrm>
                <a:off x="361950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nvGrpSpPr>
            <p:cNvPr id="74" name="Group 73">
              <a:extLst>
                <a:ext uri="{FF2B5EF4-FFF2-40B4-BE49-F238E27FC236}">
                  <a16:creationId xmlns:a16="http://schemas.microsoft.com/office/drawing/2014/main" id="{32179412-48D9-4AD1-BEF5-C4D0A8F14428}"/>
                </a:ext>
              </a:extLst>
            </p:cNvPr>
            <p:cNvGrpSpPr/>
            <p:nvPr/>
          </p:nvGrpSpPr>
          <p:grpSpPr>
            <a:xfrm>
              <a:off x="4893119" y="25617648"/>
              <a:ext cx="177686" cy="152400"/>
              <a:chOff x="3438525" y="23926800"/>
              <a:chExt cx="177686" cy="152400"/>
            </a:xfrm>
          </p:grpSpPr>
          <p:sp>
            <p:nvSpPr>
              <p:cNvPr id="83" name="Line 20">
                <a:extLst>
                  <a:ext uri="{FF2B5EF4-FFF2-40B4-BE49-F238E27FC236}">
                    <a16:creationId xmlns:a16="http://schemas.microsoft.com/office/drawing/2014/main" id="{C6453DF8-0BEE-40E0-8441-875C10EB6486}"/>
                  </a:ext>
                </a:extLst>
              </p:cNvPr>
              <p:cNvSpPr>
                <a:spLocks noChangeShapeType="1"/>
              </p:cNvSpPr>
              <p:nvPr/>
            </p:nvSpPr>
            <p:spPr bwMode="auto">
              <a:xfrm>
                <a:off x="3438525"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84" name="Line 20">
                <a:extLst>
                  <a:ext uri="{FF2B5EF4-FFF2-40B4-BE49-F238E27FC236}">
                    <a16:creationId xmlns:a16="http://schemas.microsoft.com/office/drawing/2014/main" id="{6DB4F6ED-250C-426B-BFB6-DD990996523B}"/>
                  </a:ext>
                </a:extLst>
              </p:cNvPr>
              <p:cNvSpPr>
                <a:spLocks noChangeShapeType="1"/>
              </p:cNvSpPr>
              <p:nvPr/>
            </p:nvSpPr>
            <p:spPr bwMode="auto">
              <a:xfrm>
                <a:off x="3529012"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85" name="Line 20">
                <a:extLst>
                  <a:ext uri="{FF2B5EF4-FFF2-40B4-BE49-F238E27FC236}">
                    <a16:creationId xmlns:a16="http://schemas.microsoft.com/office/drawing/2014/main" id="{2051C5E1-7924-4855-B4CC-121EB8A20D09}"/>
                  </a:ext>
                </a:extLst>
              </p:cNvPr>
              <p:cNvSpPr>
                <a:spLocks noChangeShapeType="1"/>
              </p:cNvSpPr>
              <p:nvPr/>
            </p:nvSpPr>
            <p:spPr bwMode="auto">
              <a:xfrm>
                <a:off x="3616211"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nvGrpSpPr>
            <p:cNvPr id="75" name="Group 74">
              <a:extLst>
                <a:ext uri="{FF2B5EF4-FFF2-40B4-BE49-F238E27FC236}">
                  <a16:creationId xmlns:a16="http://schemas.microsoft.com/office/drawing/2014/main" id="{4123FCB8-22D8-445B-9706-0B0E265899F5}"/>
                </a:ext>
              </a:extLst>
            </p:cNvPr>
            <p:cNvGrpSpPr/>
            <p:nvPr/>
          </p:nvGrpSpPr>
          <p:grpSpPr>
            <a:xfrm>
              <a:off x="5159819" y="25617648"/>
              <a:ext cx="180975" cy="152400"/>
              <a:chOff x="3438525" y="23926800"/>
              <a:chExt cx="180975" cy="152400"/>
            </a:xfrm>
          </p:grpSpPr>
          <p:sp>
            <p:nvSpPr>
              <p:cNvPr id="80" name="Line 20">
                <a:extLst>
                  <a:ext uri="{FF2B5EF4-FFF2-40B4-BE49-F238E27FC236}">
                    <a16:creationId xmlns:a16="http://schemas.microsoft.com/office/drawing/2014/main" id="{C7CA05F5-F11F-4491-A6FD-3F91F2565BE7}"/>
                  </a:ext>
                </a:extLst>
              </p:cNvPr>
              <p:cNvSpPr>
                <a:spLocks noChangeShapeType="1"/>
              </p:cNvSpPr>
              <p:nvPr/>
            </p:nvSpPr>
            <p:spPr bwMode="auto">
              <a:xfrm>
                <a:off x="3438525"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81" name="Line 20">
                <a:extLst>
                  <a:ext uri="{FF2B5EF4-FFF2-40B4-BE49-F238E27FC236}">
                    <a16:creationId xmlns:a16="http://schemas.microsoft.com/office/drawing/2014/main" id="{B2688981-0F00-47F3-95BD-062EBF1C09C6}"/>
                  </a:ext>
                </a:extLst>
              </p:cNvPr>
              <p:cNvSpPr>
                <a:spLocks noChangeShapeType="1"/>
              </p:cNvSpPr>
              <p:nvPr/>
            </p:nvSpPr>
            <p:spPr bwMode="auto">
              <a:xfrm>
                <a:off x="3529012"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82" name="Line 20">
                <a:extLst>
                  <a:ext uri="{FF2B5EF4-FFF2-40B4-BE49-F238E27FC236}">
                    <a16:creationId xmlns:a16="http://schemas.microsoft.com/office/drawing/2014/main" id="{4BE05437-6053-4109-A99A-7DE4797EB3E8}"/>
                  </a:ext>
                </a:extLst>
              </p:cNvPr>
              <p:cNvSpPr>
                <a:spLocks noChangeShapeType="1"/>
              </p:cNvSpPr>
              <p:nvPr/>
            </p:nvSpPr>
            <p:spPr bwMode="auto">
              <a:xfrm>
                <a:off x="361950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nvGrpSpPr>
            <p:cNvPr id="76" name="Group 75">
              <a:extLst>
                <a:ext uri="{FF2B5EF4-FFF2-40B4-BE49-F238E27FC236}">
                  <a16:creationId xmlns:a16="http://schemas.microsoft.com/office/drawing/2014/main" id="{F5E37C87-A04D-42F3-9ED5-81C65978D009}"/>
                </a:ext>
              </a:extLst>
            </p:cNvPr>
            <p:cNvGrpSpPr/>
            <p:nvPr/>
          </p:nvGrpSpPr>
          <p:grpSpPr>
            <a:xfrm>
              <a:off x="5436044" y="25617648"/>
              <a:ext cx="180975" cy="152400"/>
              <a:chOff x="3438525" y="23926800"/>
              <a:chExt cx="180975" cy="152400"/>
            </a:xfrm>
          </p:grpSpPr>
          <p:sp>
            <p:nvSpPr>
              <p:cNvPr id="77" name="Line 20">
                <a:extLst>
                  <a:ext uri="{FF2B5EF4-FFF2-40B4-BE49-F238E27FC236}">
                    <a16:creationId xmlns:a16="http://schemas.microsoft.com/office/drawing/2014/main" id="{036139E7-7625-4F30-93AD-693447F1EB6B}"/>
                  </a:ext>
                </a:extLst>
              </p:cNvPr>
              <p:cNvSpPr>
                <a:spLocks noChangeShapeType="1"/>
              </p:cNvSpPr>
              <p:nvPr/>
            </p:nvSpPr>
            <p:spPr bwMode="auto">
              <a:xfrm>
                <a:off x="3438525"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78" name="Line 20">
                <a:extLst>
                  <a:ext uri="{FF2B5EF4-FFF2-40B4-BE49-F238E27FC236}">
                    <a16:creationId xmlns:a16="http://schemas.microsoft.com/office/drawing/2014/main" id="{507A7D04-963F-42A8-9E16-21C67F5FF66E}"/>
                  </a:ext>
                </a:extLst>
              </p:cNvPr>
              <p:cNvSpPr>
                <a:spLocks noChangeShapeType="1"/>
              </p:cNvSpPr>
              <p:nvPr/>
            </p:nvSpPr>
            <p:spPr bwMode="auto">
              <a:xfrm>
                <a:off x="3529012"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sp>
            <p:nvSpPr>
              <p:cNvPr id="79" name="Line 20">
                <a:extLst>
                  <a:ext uri="{FF2B5EF4-FFF2-40B4-BE49-F238E27FC236}">
                    <a16:creationId xmlns:a16="http://schemas.microsoft.com/office/drawing/2014/main" id="{C27C6AD6-A57B-4EF5-9F1D-E12C4FD58113}"/>
                  </a:ext>
                </a:extLst>
              </p:cNvPr>
              <p:cNvSpPr>
                <a:spLocks noChangeShapeType="1"/>
              </p:cNvSpPr>
              <p:nvPr/>
            </p:nvSpPr>
            <p:spPr bwMode="auto">
              <a:xfrm>
                <a:off x="3619500" y="23926800"/>
                <a:ext cx="0" cy="152400"/>
              </a:xfrm>
              <a:prstGeom prst="line">
                <a:avLst/>
              </a:prstGeom>
              <a:noFill/>
              <a:ln w="9525">
                <a:solidFill>
                  <a:schemeClr val="accent2">
                    <a:lumMod val="50000"/>
                  </a:schemeClr>
                </a:solidFill>
                <a:round/>
                <a:headEnd/>
                <a:tailEnd type="triangle" w="med" len="med"/>
              </a:ln>
              <a:extLst>
                <a:ext uri="{909E8E84-426E-40DD-AFC4-6F175D3DCCD1}">
                  <a14:hiddenFill xmlns:a14="http://schemas.microsoft.com/office/drawing/2010/main">
                    <a:noFill/>
                  </a14:hiddenFill>
                </a:ext>
              </a:extLst>
            </p:spPr>
            <p:txBody>
              <a:bodyPr/>
              <a:lstStyle/>
              <a:p>
                <a:pPr defTabSz="685800">
                  <a:defRPr/>
                </a:pPr>
                <a:endParaRPr lang="en-US" sz="1200" kern="0">
                  <a:solidFill>
                    <a:sysClr val="windowText" lastClr="000000"/>
                  </a:solidFill>
                </a:endParaRPr>
              </a:p>
            </p:txBody>
          </p:sp>
        </p:grpSp>
      </p:grpSp>
      <p:sp>
        <p:nvSpPr>
          <p:cNvPr id="33" name="Arrow: Up 32">
            <a:extLst>
              <a:ext uri="{FF2B5EF4-FFF2-40B4-BE49-F238E27FC236}">
                <a16:creationId xmlns:a16="http://schemas.microsoft.com/office/drawing/2014/main" id="{3BB48415-6DAD-458D-A15C-998532DD50B7}"/>
              </a:ext>
            </a:extLst>
          </p:cNvPr>
          <p:cNvSpPr/>
          <p:nvPr/>
        </p:nvSpPr>
        <p:spPr>
          <a:xfrm flipV="1">
            <a:off x="6776216" y="2727154"/>
            <a:ext cx="421886" cy="415903"/>
          </a:xfrm>
          <a:prstGeom prst="upArrow">
            <a:avLst/>
          </a:prstGeom>
          <a:solidFill>
            <a:schemeClr val="tx1">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srgbClr val="FFFFFF"/>
              </a:solidFill>
              <a:effectLst/>
              <a:uLnTx/>
              <a:uFillTx/>
              <a:ea typeface="+mn-ea"/>
              <a:cs typeface="+mn-cs"/>
            </a:endParaRPr>
          </a:p>
        </p:txBody>
      </p:sp>
      <p:sp>
        <p:nvSpPr>
          <p:cNvPr id="99" name="Rectangle 98">
            <a:extLst>
              <a:ext uri="{FF2B5EF4-FFF2-40B4-BE49-F238E27FC236}">
                <a16:creationId xmlns:a16="http://schemas.microsoft.com/office/drawing/2014/main" id="{C4F2A536-E2DB-42BC-A0A3-92C55A85730C}"/>
              </a:ext>
            </a:extLst>
          </p:cNvPr>
          <p:cNvSpPr/>
          <p:nvPr/>
        </p:nvSpPr>
        <p:spPr>
          <a:xfrm>
            <a:off x="8873727" y="2038851"/>
            <a:ext cx="2764505" cy="2457926"/>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 name="Footer Placeholder 3">
            <a:extLst>
              <a:ext uri="{FF2B5EF4-FFF2-40B4-BE49-F238E27FC236}">
                <a16:creationId xmlns:a16="http://schemas.microsoft.com/office/drawing/2014/main" id="{DA2EB685-6849-BA37-3705-24A1B4711E6E}"/>
              </a:ext>
            </a:extLst>
          </p:cNvPr>
          <p:cNvSpPr>
            <a:spLocks noGrp="1"/>
          </p:cNvSpPr>
          <p:nvPr>
            <p:ph type="ftr" sz="quarter" idx="3"/>
          </p:nvPr>
        </p:nvSpPr>
        <p:spPr>
          <a:xfrm>
            <a:off x="609600" y="6127542"/>
            <a:ext cx="10744199" cy="670940"/>
          </a:xfrm>
        </p:spPr>
        <p:txBody>
          <a:bodyPr/>
          <a:lstStyle/>
          <a:p>
            <a:r>
              <a:rPr lang="en-US" baseline="30000" dirty="0" err="1"/>
              <a:t>a</a:t>
            </a:r>
            <a:r>
              <a:rPr lang="en-US" dirty="0" err="1"/>
              <a:t>Oral</a:t>
            </a:r>
            <a:r>
              <a:rPr lang="en-US" dirty="0"/>
              <a:t> </a:t>
            </a:r>
            <a:r>
              <a:rPr lang="en-US" dirty="0" err="1"/>
              <a:t>MEZI</a:t>
            </a:r>
            <a:r>
              <a:rPr lang="en-US" dirty="0"/>
              <a:t> given at escalating doses; </a:t>
            </a:r>
            <a:r>
              <a:rPr lang="en-US" baseline="30000" dirty="0" err="1"/>
              <a:t>b</a:t>
            </a:r>
            <a:r>
              <a:rPr lang="en-US" dirty="0" err="1"/>
              <a:t>Oral</a:t>
            </a:r>
            <a:r>
              <a:rPr lang="en-US" dirty="0"/>
              <a:t> DEX given at a dose of 40 mg (20 mg in patients aged ≥ 75 years of age). </a:t>
            </a:r>
            <a:br>
              <a:rPr lang="en-US" dirty="0"/>
            </a:br>
            <a:r>
              <a:rPr lang="en-US" dirty="0" err="1"/>
              <a:t>QD</a:t>
            </a:r>
            <a:r>
              <a:rPr lang="en-US" dirty="0"/>
              <a:t>, once daily; RP2D, recommended phase 2 dose; </a:t>
            </a:r>
            <a:r>
              <a:rPr lang="en-US" dirty="0" err="1"/>
              <a:t>RRMM</a:t>
            </a:r>
            <a:r>
              <a:rPr lang="en-US" dirty="0"/>
              <a:t>, relapsed/refractory multiple myeloma.</a:t>
            </a:r>
            <a:br>
              <a:rPr lang="en-US" dirty="0"/>
            </a:br>
            <a:r>
              <a:rPr lang="en-US" dirty="0"/>
              <a:t>1. Celgene. ClinicalTrials.gov Identifier NCT03374085. Accessed November 9, 2022; 2. Richardson PG, et al. </a:t>
            </a:r>
            <a:r>
              <a:rPr lang="en-US" i="1" dirty="0"/>
              <a:t>J Clin Oncol. </a:t>
            </a:r>
            <a:r>
              <a:rPr lang="en-US" dirty="0"/>
              <a:t>2020;30(15 suppl). Abstract 8500</a:t>
            </a:r>
          </a:p>
          <a:p>
            <a:r>
              <a:rPr lang="en-US" dirty="0"/>
              <a:t>Richardson PG, et al. ASH 2022. Abstract #568.</a:t>
            </a:r>
          </a:p>
        </p:txBody>
      </p:sp>
    </p:spTree>
    <p:extLst>
      <p:ext uri="{BB962C8B-B14F-4D97-AF65-F5344CB8AC3E}">
        <p14:creationId xmlns:p14="http://schemas.microsoft.com/office/powerpoint/2010/main" val="1863044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ED3CDE-0FCE-40EC-A630-6F4666B669CA}"/>
              </a:ext>
            </a:extLst>
          </p:cNvPr>
          <p:cNvSpPr>
            <a:spLocks noGrp="1"/>
          </p:cNvSpPr>
          <p:nvPr>
            <p:ph type="title"/>
          </p:nvPr>
        </p:nvSpPr>
        <p:spPr/>
        <p:txBody>
          <a:bodyPr/>
          <a:lstStyle/>
          <a:p>
            <a:r>
              <a:rPr lang="it-IT" dirty="0">
                <a:solidFill>
                  <a:schemeClr val="tx2"/>
                </a:solidFill>
              </a:rPr>
              <a:t>CC-92480-MM-001 Dose-Expansion </a:t>
            </a:r>
            <a:r>
              <a:rPr lang="it-IT" dirty="0" err="1">
                <a:solidFill>
                  <a:schemeClr val="tx2"/>
                </a:solidFill>
              </a:rPr>
              <a:t>Cohort</a:t>
            </a:r>
            <a:endParaRPr lang="en-US" dirty="0">
              <a:solidFill>
                <a:schemeClr val="tx2"/>
              </a:solidFill>
            </a:endParaRPr>
          </a:p>
        </p:txBody>
      </p:sp>
      <p:sp>
        <p:nvSpPr>
          <p:cNvPr id="20" name="Rectangle 19">
            <a:extLst>
              <a:ext uri="{FF2B5EF4-FFF2-40B4-BE49-F238E27FC236}">
                <a16:creationId xmlns:a16="http://schemas.microsoft.com/office/drawing/2014/main" id="{F618C41E-6A15-42E8-A780-21F3B14892F3}"/>
              </a:ext>
            </a:extLst>
          </p:cNvPr>
          <p:cNvSpPr/>
          <p:nvPr/>
        </p:nvSpPr>
        <p:spPr>
          <a:xfrm>
            <a:off x="639823" y="2270590"/>
            <a:ext cx="2482799" cy="3007466"/>
          </a:xfrm>
          <a:prstGeom prst="rect">
            <a:avLst/>
          </a:prstGeom>
          <a:solidFill>
            <a:srgbClr val="DDFFF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marL="182880" marR="0" lvl="0" indent="-182880" algn="l" defTabSz="514338" rtl="0" eaLnBrk="0" fontAlgn="auto" latinLnBrk="0" hangingPunct="0">
              <a:lnSpc>
                <a:spcPct val="90000"/>
              </a:lnSpc>
              <a:spcBef>
                <a:spcPts val="0"/>
              </a:spcBef>
              <a:spcAft>
                <a:spcPts val="400"/>
              </a:spcAft>
              <a:buClr>
                <a:srgbClr val="595454"/>
              </a:buClr>
              <a:buSzTx/>
              <a:buFont typeface="Arial" panose="020B0604020202020204" pitchFamily="34" charset="0"/>
              <a:buChar char="•"/>
              <a:tabLst/>
              <a:defRPr/>
            </a:pPr>
            <a:r>
              <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RRMM</a:t>
            </a:r>
          </a:p>
          <a:p>
            <a:pPr marL="182880" marR="0" lvl="0" indent="-182880" algn="l" defTabSz="514338" rtl="0" eaLnBrk="0" fontAlgn="auto" latinLnBrk="0" hangingPunct="0">
              <a:lnSpc>
                <a:spcPct val="90000"/>
              </a:lnSpc>
              <a:spcBef>
                <a:spcPts val="0"/>
              </a:spcBef>
              <a:spcAft>
                <a:spcPts val="400"/>
              </a:spcAft>
              <a:buClr>
                <a:srgbClr val="595454"/>
              </a:buClr>
              <a:buSzTx/>
              <a:buFont typeface="Arial" panose="020B0604020202020204" pitchFamily="34" charset="0"/>
              <a:buChar char="•"/>
              <a:tabLst/>
              <a:defRPr/>
            </a:pPr>
            <a:r>
              <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3 prior lines of therapy</a:t>
            </a:r>
          </a:p>
          <a:p>
            <a:pPr marL="182880" marR="0" lvl="0" indent="-182880" algn="l" defTabSz="514338" rtl="0" eaLnBrk="0" fontAlgn="auto" latinLnBrk="0" hangingPunct="0">
              <a:lnSpc>
                <a:spcPct val="90000"/>
              </a:lnSpc>
              <a:spcBef>
                <a:spcPts val="0"/>
              </a:spcBef>
              <a:spcAft>
                <a:spcPts val="400"/>
              </a:spcAft>
              <a:buClr>
                <a:srgbClr val="595454"/>
              </a:buClr>
              <a:buSzTx/>
              <a:buFont typeface="Arial" panose="020B0604020202020204" pitchFamily="34" charset="0"/>
              <a:buChar char="•"/>
              <a:tabLst/>
              <a:defRPr/>
            </a:pPr>
            <a:r>
              <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Refractoriness to an </a:t>
            </a:r>
            <a:r>
              <a:rPr kumimoji="0" lang="en-US" sz="1600" i="0" u="none" strike="noStrike" kern="1200" cap="none" spc="0" normalizeH="0" baseline="0" dirty="0" err="1">
                <a:ln>
                  <a:noFill/>
                </a:ln>
                <a:solidFill>
                  <a:srgbClr val="595454"/>
                </a:solidFill>
                <a:effectLst/>
                <a:uLnTx/>
                <a:uFillTx/>
                <a:ea typeface="ＭＳ Ｐゴシック" pitchFamily="34" charset="-128"/>
                <a:cs typeface="Calibri" panose="020F0502020204030204" pitchFamily="34" charset="0"/>
              </a:rPr>
              <a:t>IMiD</a:t>
            </a:r>
            <a:r>
              <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a:t>
            </a:r>
            <a:r>
              <a:rPr kumimoji="0" lang="en-US" sz="1600" i="0" u="none" strike="noStrike" kern="1200" cap="none" spc="0" normalizeH="0" baseline="0" dirty="0" err="1">
                <a:ln>
                  <a:noFill/>
                </a:ln>
                <a:solidFill>
                  <a:srgbClr val="595454"/>
                </a:solidFill>
                <a:effectLst/>
                <a:uLnTx/>
                <a:uFillTx/>
                <a:ea typeface="ＭＳ Ｐゴシック" pitchFamily="34" charset="-128"/>
                <a:cs typeface="Calibri" panose="020F0502020204030204" pitchFamily="34" charset="0"/>
              </a:rPr>
              <a:t>agent</a:t>
            </a:r>
            <a:r>
              <a:rPr kumimoji="0" lang="en-US" sz="1600" i="0" u="none" strike="noStrike" kern="1200" cap="none" spc="0" normalizeH="0" baseline="30000" dirty="0" err="1">
                <a:ln>
                  <a:noFill/>
                </a:ln>
                <a:solidFill>
                  <a:srgbClr val="595454"/>
                </a:solidFill>
                <a:effectLst/>
                <a:uLnTx/>
                <a:uFillTx/>
                <a:ea typeface="ＭＳ Ｐゴシック" pitchFamily="34" charset="-128"/>
                <a:cs typeface="Calibri" panose="020F0502020204030204" pitchFamily="34" charset="0"/>
              </a:rPr>
              <a:t>a</a:t>
            </a:r>
            <a:r>
              <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a PI, and an anti-CD38 </a:t>
            </a:r>
            <a:r>
              <a:rPr kumimoji="0" lang="en-US" sz="1600" i="0" u="none" strike="noStrike" kern="1200" cap="none" spc="0" normalizeH="0" baseline="0" dirty="0" err="1">
                <a:ln>
                  <a:noFill/>
                </a:ln>
                <a:solidFill>
                  <a:srgbClr val="595454"/>
                </a:solidFill>
                <a:effectLst/>
                <a:uLnTx/>
                <a:uFillTx/>
                <a:ea typeface="ＭＳ Ｐゴシック" pitchFamily="34" charset="-128"/>
                <a:cs typeface="Calibri" panose="020F0502020204030204" pitchFamily="34" charset="0"/>
              </a:rPr>
              <a:t>mAb</a:t>
            </a:r>
            <a:endPar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endParaRP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60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Documented disease progression on or within 60 days of last myeloma therapy</a:t>
            </a:r>
            <a:endParaRPr lang="en-US" sz="1600" dirty="0">
              <a:solidFill>
                <a:srgbClr val="595454"/>
              </a:solidFill>
              <a:ea typeface="ＭＳ Ｐゴシック" pitchFamily="34" charset="-128"/>
              <a:cs typeface="Calibri" panose="020F0502020204030204" pitchFamily="34" charset="0"/>
            </a:endParaRPr>
          </a:p>
        </p:txBody>
      </p:sp>
      <p:sp>
        <p:nvSpPr>
          <p:cNvPr id="21" name="TextBox 20">
            <a:extLst>
              <a:ext uri="{FF2B5EF4-FFF2-40B4-BE49-F238E27FC236}">
                <a16:creationId xmlns:a16="http://schemas.microsoft.com/office/drawing/2014/main" id="{1DFB8BA5-1741-404E-88DC-3EE5222A937B}"/>
              </a:ext>
            </a:extLst>
          </p:cNvPr>
          <p:cNvSpPr txBox="1"/>
          <p:nvPr/>
        </p:nvSpPr>
        <p:spPr>
          <a:xfrm>
            <a:off x="171484" y="1523084"/>
            <a:ext cx="3419475" cy="369332"/>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800" b="1" i="0" u="none" strike="noStrike" kern="1200" cap="none" spc="0" normalizeH="0" baseline="0" dirty="0">
                <a:ln>
                  <a:noFill/>
                </a:ln>
                <a:solidFill>
                  <a:srgbClr val="595454"/>
                </a:solidFill>
                <a:effectLst/>
                <a:uLnTx/>
                <a:uFillTx/>
                <a:ea typeface="+mn-ea"/>
                <a:cs typeface="Calibri" panose="020F0502020204030204" pitchFamily="34" charset="0"/>
              </a:rPr>
              <a:t>Key eligibility criteria</a:t>
            </a:r>
          </a:p>
        </p:txBody>
      </p:sp>
      <p:sp>
        <p:nvSpPr>
          <p:cNvPr id="22" name="Arrow: Right 21">
            <a:extLst>
              <a:ext uri="{FF2B5EF4-FFF2-40B4-BE49-F238E27FC236}">
                <a16:creationId xmlns:a16="http://schemas.microsoft.com/office/drawing/2014/main" id="{60C22065-92B2-4E4C-ADB6-466ADA1F32EC}"/>
              </a:ext>
            </a:extLst>
          </p:cNvPr>
          <p:cNvSpPr/>
          <p:nvPr/>
        </p:nvSpPr>
        <p:spPr>
          <a:xfrm>
            <a:off x="3212655" y="3616978"/>
            <a:ext cx="437544" cy="314690"/>
          </a:xfrm>
          <a:prstGeom prst="rightArrow">
            <a:avLst/>
          </a:prstGeom>
          <a:solidFill>
            <a:srgbClr val="595454"/>
          </a:solidFill>
          <a:ln w="25400"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ea typeface="+mn-ea"/>
              <a:cs typeface="+mn-cs"/>
            </a:endParaRPr>
          </a:p>
        </p:txBody>
      </p:sp>
      <p:sp>
        <p:nvSpPr>
          <p:cNvPr id="23" name="Rectangle 22">
            <a:extLst>
              <a:ext uri="{FF2B5EF4-FFF2-40B4-BE49-F238E27FC236}">
                <a16:creationId xmlns:a16="http://schemas.microsoft.com/office/drawing/2014/main" id="{4B029D94-AEBD-45C4-8C94-4F74DCFE76DA}"/>
              </a:ext>
            </a:extLst>
          </p:cNvPr>
          <p:cNvSpPr/>
          <p:nvPr/>
        </p:nvSpPr>
        <p:spPr>
          <a:xfrm>
            <a:off x="8188536" y="2720051"/>
            <a:ext cx="3500719" cy="2108544"/>
          </a:xfrm>
          <a:prstGeom prst="rect">
            <a:avLst/>
          </a:prstGeom>
          <a:solidFill>
            <a:srgbClr val="D9D9D9"/>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121920" tIns="45720" rIns="91440" rtlCol="0" anchor="ctr" anchorCtr="0"/>
          <a:lstStyle/>
          <a:p>
            <a:pPr marL="182880" marR="0" lvl="0" indent="-182880" algn="l" defTabSz="1219170" rtl="0" eaLnBrk="1" fontAlgn="auto" latinLnBrk="0" hangingPunct="1">
              <a:lnSpc>
                <a:spcPct val="90000"/>
              </a:lnSpc>
              <a:spcBef>
                <a:spcPts val="0"/>
              </a:spcBef>
              <a:spcAft>
                <a:spcPts val="600"/>
              </a:spcAft>
              <a:buClrTx/>
              <a:buSzTx/>
              <a:buFont typeface="Arial" panose="020B0604020202020204" pitchFamily="34" charset="0"/>
              <a:buChar char="•"/>
              <a:tabLst/>
              <a:defRPr/>
            </a:pPr>
            <a:r>
              <a:rPr lang="en-US" sz="1600" b="1" dirty="0">
                <a:solidFill>
                  <a:schemeClr val="tx1"/>
                </a:solidFill>
                <a:cs typeface="Calibri" panose="020F0502020204030204" pitchFamily="34" charset="0"/>
              </a:rPr>
              <a:t>Primary: </a:t>
            </a:r>
            <a:r>
              <a:rPr lang="en-US" sz="1600" dirty="0">
                <a:solidFill>
                  <a:schemeClr val="tx1"/>
                </a:solidFill>
                <a:cs typeface="Calibri" panose="020F0502020204030204" pitchFamily="34" charset="0"/>
              </a:rPr>
              <a:t>Efficacy (ORR)</a:t>
            </a:r>
          </a:p>
          <a:p>
            <a:pPr marL="182880" marR="0" lvl="0" indent="-182880" algn="l" defTabSz="1219170" rtl="0" eaLnBrk="1" fontAlgn="auto" latinLnBrk="0" hangingPunct="1">
              <a:lnSpc>
                <a:spcPct val="90000"/>
              </a:lnSpc>
              <a:spcBef>
                <a:spcPts val="0"/>
              </a:spcBef>
              <a:spcAft>
                <a:spcPts val="600"/>
              </a:spcAft>
              <a:buClrTx/>
              <a:buSzTx/>
              <a:buFont typeface="Arial" panose="020B0604020202020204" pitchFamily="34" charset="0"/>
              <a:buChar char="•"/>
              <a:tabLst/>
              <a:defRPr/>
            </a:pPr>
            <a:r>
              <a:rPr lang="en-US" sz="1600" b="1" dirty="0">
                <a:solidFill>
                  <a:schemeClr val="tx1"/>
                </a:solidFill>
                <a:cs typeface="Calibri" panose="020F0502020204030204" pitchFamily="34" charset="0"/>
              </a:rPr>
              <a:t>Secondary</a:t>
            </a:r>
            <a:r>
              <a:rPr lang="en-US" sz="1600" dirty="0">
                <a:solidFill>
                  <a:schemeClr val="tx1"/>
                </a:solidFill>
                <a:cs typeface="Calibri" panose="020F0502020204030204" pitchFamily="34" charset="0"/>
              </a:rPr>
              <a:t>: Safety and additional efficacy assessments (TTR, DOR, and PFS)</a:t>
            </a:r>
          </a:p>
          <a:p>
            <a:pPr marL="182880" marR="0" lvl="0" indent="-182880" algn="l" defTabSz="121917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1600" b="1" i="0" u="none" strike="noStrike" kern="1200" cap="none" spc="0" normalizeH="0" baseline="0" dirty="0">
                <a:ln>
                  <a:noFill/>
                </a:ln>
                <a:solidFill>
                  <a:schemeClr val="tx1"/>
                </a:solidFill>
                <a:effectLst/>
                <a:uLnTx/>
                <a:uFillTx/>
                <a:cs typeface="Calibri" panose="020F0502020204030204" pitchFamily="34" charset="0"/>
              </a:rPr>
              <a:t>Exploratory</a:t>
            </a:r>
            <a:r>
              <a:rPr kumimoji="0" lang="en-US" sz="1600" i="0" u="none" strike="noStrike" kern="1200" cap="none" spc="0" normalizeH="0" baseline="0" dirty="0">
                <a:ln>
                  <a:noFill/>
                </a:ln>
                <a:solidFill>
                  <a:schemeClr val="tx1"/>
                </a:solidFill>
                <a:effectLst/>
                <a:uLnTx/>
                <a:uFillTx/>
                <a:cs typeface="Calibri" panose="020F0502020204030204" pitchFamily="34" charset="0"/>
              </a:rPr>
              <a:t>: </a:t>
            </a:r>
            <a:r>
              <a:rPr kumimoji="0" lang="en-US" sz="1600" i="0" u="none" strike="noStrike" kern="1200" cap="none" spc="0" normalizeH="0" baseline="0" dirty="0" err="1">
                <a:ln>
                  <a:noFill/>
                </a:ln>
                <a:solidFill>
                  <a:schemeClr val="tx1"/>
                </a:solidFill>
                <a:effectLst/>
                <a:uLnTx/>
                <a:uFillTx/>
                <a:cs typeface="Calibri" panose="020F0502020204030204" pitchFamily="34" charset="0"/>
              </a:rPr>
              <a:t>Pharmacodynamics</a:t>
            </a:r>
            <a:r>
              <a:rPr kumimoji="0" lang="en-US" sz="1600" i="0" u="none" strike="noStrike" kern="1200" cap="none" spc="0" normalizeH="0" baseline="30000" dirty="0" err="1">
                <a:ln>
                  <a:noFill/>
                </a:ln>
                <a:solidFill>
                  <a:schemeClr val="tx1"/>
                </a:solidFill>
                <a:effectLst/>
                <a:uLnTx/>
                <a:uFillTx/>
                <a:cs typeface="Calibri" panose="020F0502020204030204" pitchFamily="34" charset="0"/>
              </a:rPr>
              <a:t>c</a:t>
            </a:r>
            <a:endParaRPr kumimoji="0" lang="en-US" sz="1600" i="0" u="none" strike="noStrike" kern="1200" cap="none" spc="0" normalizeH="0" baseline="30000" dirty="0">
              <a:ln>
                <a:noFill/>
              </a:ln>
              <a:solidFill>
                <a:schemeClr val="tx1"/>
              </a:solidFill>
              <a:effectLst/>
              <a:uLnTx/>
              <a:uFillTx/>
              <a:cs typeface="Calibri" panose="020F0502020204030204" pitchFamily="34" charset="0"/>
            </a:endParaRPr>
          </a:p>
        </p:txBody>
      </p:sp>
      <p:sp>
        <p:nvSpPr>
          <p:cNvPr id="25" name="TextBox 24">
            <a:extLst>
              <a:ext uri="{FF2B5EF4-FFF2-40B4-BE49-F238E27FC236}">
                <a16:creationId xmlns:a16="http://schemas.microsoft.com/office/drawing/2014/main" id="{8CD03BDF-88CA-4B07-B57E-824599C5E6C1}"/>
              </a:ext>
            </a:extLst>
          </p:cNvPr>
          <p:cNvSpPr txBox="1"/>
          <p:nvPr/>
        </p:nvSpPr>
        <p:spPr>
          <a:xfrm>
            <a:off x="8372554" y="1523084"/>
            <a:ext cx="3132681" cy="369332"/>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800" b="1" i="0" u="none" strike="noStrike" kern="1200" cap="none" spc="0" normalizeH="0" baseline="0" dirty="0">
                <a:ln>
                  <a:noFill/>
                </a:ln>
                <a:solidFill>
                  <a:srgbClr val="595454"/>
                </a:solidFill>
                <a:effectLst/>
                <a:uLnTx/>
                <a:uFillTx/>
                <a:ea typeface="+mn-ea"/>
                <a:cs typeface="Calibri" panose="020F0502020204030204" pitchFamily="34" charset="0"/>
              </a:rPr>
              <a:t>Endpoints</a:t>
            </a:r>
          </a:p>
        </p:txBody>
      </p:sp>
      <p:sp>
        <p:nvSpPr>
          <p:cNvPr id="27" name="Rectangle 26">
            <a:extLst>
              <a:ext uri="{FF2B5EF4-FFF2-40B4-BE49-F238E27FC236}">
                <a16:creationId xmlns:a16="http://schemas.microsoft.com/office/drawing/2014/main" id="{0EB4DD6D-C59F-477F-84B0-B63BE6778689}"/>
              </a:ext>
            </a:extLst>
          </p:cNvPr>
          <p:cNvSpPr/>
          <p:nvPr/>
        </p:nvSpPr>
        <p:spPr>
          <a:xfrm>
            <a:off x="3740232" y="3014722"/>
            <a:ext cx="3830692" cy="1661450"/>
          </a:xfrm>
          <a:prstGeom prst="rect">
            <a:avLst/>
          </a:prstGeom>
          <a:solidFill>
            <a:schemeClr val="accent2">
              <a:lumMod val="50000"/>
            </a:schemeClr>
          </a:solidFill>
          <a:ln w="25400" cap="flat" cmpd="sng" algn="ctr">
            <a:noFill/>
            <a:prstDash val="solid"/>
          </a:ln>
          <a:effectLst/>
        </p:spPr>
        <p:txBody>
          <a:bodyPr lIns="91440" rIns="91440"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ea typeface="+mn-ea"/>
                <a:cs typeface="+mn-cs"/>
              </a:rPr>
              <a:t>MEZI + DEX</a:t>
            </a:r>
          </a:p>
          <a:p>
            <a:pPr marL="0" marR="0" lvl="0" indent="0" defTabSz="1219170" eaLnBrk="1" fontAlgn="auto" latinLnBrk="0" hangingPunct="1">
              <a:lnSpc>
                <a:spcPct val="100000"/>
              </a:lnSpc>
              <a:spcBef>
                <a:spcPts val="0"/>
              </a:spcBef>
              <a:spcAft>
                <a:spcPts val="0"/>
              </a:spcAft>
              <a:buClrTx/>
              <a:buSzTx/>
              <a:buFontTx/>
              <a:buNone/>
              <a:tabLst/>
              <a:defRPr/>
            </a:pPr>
            <a:br>
              <a:rPr kumimoji="0" lang="en-US" sz="1667" i="0" u="none" strike="noStrike" kern="0" cap="none" spc="0" normalizeH="0" noProof="0" dirty="0">
                <a:ln>
                  <a:noFill/>
                </a:ln>
                <a:solidFill>
                  <a:schemeClr val="bg1"/>
                </a:solidFill>
                <a:effectLst/>
                <a:uLnTx/>
                <a:uFillTx/>
                <a:ea typeface="+mn-ea"/>
                <a:cs typeface="+mn-cs"/>
              </a:rPr>
            </a:br>
            <a:r>
              <a:rPr kumimoji="0" lang="en-US" sz="1600" b="1" i="0" u="none" strike="noStrike" kern="0" cap="none" spc="0" normalizeH="0" noProof="0" dirty="0">
                <a:ln>
                  <a:noFill/>
                </a:ln>
                <a:solidFill>
                  <a:schemeClr val="bg1"/>
                </a:solidFill>
                <a:effectLst/>
                <a:uLnTx/>
                <a:uFillTx/>
                <a:ea typeface="+mn-ea"/>
                <a:cs typeface="+mn-cs"/>
              </a:rPr>
              <a:t>MEZI (oral): </a:t>
            </a:r>
            <a:r>
              <a:rPr kumimoji="0" lang="en-US" sz="1600" i="0" u="none" strike="noStrike" kern="0" cap="none" spc="0" normalizeH="0" noProof="0" dirty="0">
                <a:ln>
                  <a:noFill/>
                </a:ln>
                <a:solidFill>
                  <a:schemeClr val="bg1"/>
                </a:solidFill>
                <a:effectLst/>
                <a:uLnTx/>
                <a:uFillTx/>
                <a:ea typeface="+mn-ea"/>
                <a:cs typeface="+mn-cs"/>
              </a:rPr>
              <a:t>1 mg on days 1-21</a:t>
            </a:r>
          </a:p>
          <a:p>
            <a:pPr marL="0" marR="0" lvl="0" indent="0" defTabSz="1219170" eaLnBrk="1" fontAlgn="auto" latinLnBrk="0" hangingPunct="1">
              <a:lnSpc>
                <a:spcPct val="100000"/>
              </a:lnSpc>
              <a:spcBef>
                <a:spcPts val="0"/>
              </a:spcBef>
              <a:spcAft>
                <a:spcPts val="600"/>
              </a:spcAft>
              <a:buClrTx/>
              <a:buSzTx/>
              <a:buFontTx/>
              <a:buNone/>
              <a:tabLst/>
              <a:defRPr/>
            </a:pPr>
            <a:r>
              <a:rPr lang="en-US" sz="1600" b="1" kern="0" dirty="0">
                <a:solidFill>
                  <a:schemeClr val="bg1"/>
                </a:solidFill>
              </a:rPr>
              <a:t>DEX (oral): </a:t>
            </a:r>
            <a:r>
              <a:rPr lang="en-US" sz="1600" kern="0" dirty="0">
                <a:solidFill>
                  <a:schemeClr val="bg1"/>
                </a:solidFill>
              </a:rPr>
              <a:t>40 </a:t>
            </a:r>
            <a:r>
              <a:rPr lang="en-US" sz="1600" kern="0" dirty="0" err="1">
                <a:solidFill>
                  <a:schemeClr val="bg1"/>
                </a:solidFill>
              </a:rPr>
              <a:t>mg</a:t>
            </a:r>
            <a:r>
              <a:rPr lang="en-US" sz="1600" kern="0" baseline="30000" dirty="0" err="1">
                <a:solidFill>
                  <a:schemeClr val="bg1"/>
                </a:solidFill>
              </a:rPr>
              <a:t>b</a:t>
            </a:r>
            <a:r>
              <a:rPr lang="en-US" sz="1600" kern="0" dirty="0">
                <a:solidFill>
                  <a:schemeClr val="bg1"/>
                </a:solidFill>
              </a:rPr>
              <a:t> on days 1, 8, 15, 22</a:t>
            </a:r>
            <a:endParaRPr kumimoji="0" lang="en-US" sz="1600" i="0" u="none" strike="noStrike" kern="0" cap="none" spc="0" normalizeH="0" noProof="0" dirty="0">
              <a:ln>
                <a:noFill/>
              </a:ln>
              <a:solidFill>
                <a:schemeClr val="bg1"/>
              </a:solidFill>
              <a:effectLst/>
              <a:uLnTx/>
              <a:uFillTx/>
              <a:ea typeface="+mn-ea"/>
              <a:cs typeface="+mn-cs"/>
            </a:endParaRPr>
          </a:p>
          <a:p>
            <a:pPr marL="0" marR="0" lvl="0" indent="0" algn="ctr" defTabSz="1219170" eaLnBrk="1" fontAlgn="auto" latinLnBrk="0" hangingPunct="1">
              <a:lnSpc>
                <a:spcPct val="100000"/>
              </a:lnSpc>
              <a:spcBef>
                <a:spcPts val="0"/>
              </a:spcBef>
              <a:spcAft>
                <a:spcPts val="0"/>
              </a:spcAft>
              <a:buClrTx/>
              <a:buSzTx/>
              <a:buFontTx/>
              <a:buNone/>
              <a:tabLst/>
              <a:defRPr/>
            </a:pPr>
            <a:r>
              <a:rPr lang="en-US" sz="1400" kern="0" dirty="0">
                <a:solidFill>
                  <a:schemeClr val="bg1"/>
                </a:solidFill>
              </a:rPr>
              <a:t>28-day cycles</a:t>
            </a:r>
            <a:endParaRPr kumimoji="0" lang="en-US" sz="1400" i="0" u="none" strike="noStrike" kern="0" cap="none" spc="0" normalizeH="0" baseline="-25000" noProof="0" dirty="0">
              <a:ln>
                <a:noFill/>
              </a:ln>
              <a:solidFill>
                <a:schemeClr val="bg1"/>
              </a:solidFill>
              <a:effectLst/>
              <a:uLnTx/>
              <a:uFillTx/>
              <a:ea typeface="+mn-ea"/>
              <a:cs typeface="+mn-cs"/>
            </a:endParaRPr>
          </a:p>
        </p:txBody>
      </p:sp>
      <p:sp>
        <p:nvSpPr>
          <p:cNvPr id="28" name="Arrow: Right 27">
            <a:extLst>
              <a:ext uri="{FF2B5EF4-FFF2-40B4-BE49-F238E27FC236}">
                <a16:creationId xmlns:a16="http://schemas.microsoft.com/office/drawing/2014/main" id="{121D6BB3-30C1-47E8-9494-A3460B1487A4}"/>
              </a:ext>
            </a:extLst>
          </p:cNvPr>
          <p:cNvSpPr/>
          <p:nvPr/>
        </p:nvSpPr>
        <p:spPr>
          <a:xfrm>
            <a:off x="7660957" y="3616978"/>
            <a:ext cx="437544" cy="314690"/>
          </a:xfrm>
          <a:prstGeom prst="rightArrow">
            <a:avLst/>
          </a:prstGeom>
          <a:solidFill>
            <a:srgbClr val="595454"/>
          </a:solidFill>
          <a:ln w="25400"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ea typeface="+mn-ea"/>
              <a:cs typeface="+mn-cs"/>
            </a:endParaRPr>
          </a:p>
        </p:txBody>
      </p:sp>
      <p:sp>
        <p:nvSpPr>
          <p:cNvPr id="29" name="TextBox 28">
            <a:extLst>
              <a:ext uri="{FF2B5EF4-FFF2-40B4-BE49-F238E27FC236}">
                <a16:creationId xmlns:a16="http://schemas.microsoft.com/office/drawing/2014/main" id="{FB28F6E1-6505-41EF-8E1C-B7BD05F5ADD6}"/>
              </a:ext>
            </a:extLst>
          </p:cNvPr>
          <p:cNvSpPr txBox="1"/>
          <p:nvPr/>
        </p:nvSpPr>
        <p:spPr>
          <a:xfrm>
            <a:off x="4089237" y="1523084"/>
            <a:ext cx="3132681" cy="369332"/>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800" b="1" i="0" u="none" strike="noStrike" kern="1200" cap="none" spc="0" normalizeH="0" baseline="0" dirty="0">
                <a:ln>
                  <a:noFill/>
                </a:ln>
                <a:solidFill>
                  <a:srgbClr val="595454"/>
                </a:solidFill>
                <a:effectLst/>
                <a:uLnTx/>
                <a:uFillTx/>
                <a:ea typeface="+mn-ea"/>
                <a:cs typeface="Calibri" panose="020F0502020204030204" pitchFamily="34" charset="0"/>
              </a:rPr>
              <a:t>Treatment</a:t>
            </a:r>
          </a:p>
        </p:txBody>
      </p:sp>
      <p:sp>
        <p:nvSpPr>
          <p:cNvPr id="2" name="Footer Placeholder 1">
            <a:extLst>
              <a:ext uri="{FF2B5EF4-FFF2-40B4-BE49-F238E27FC236}">
                <a16:creationId xmlns:a16="http://schemas.microsoft.com/office/drawing/2014/main" id="{51496E51-F9E6-1FC4-38F3-E8C3643CD24B}"/>
              </a:ext>
            </a:extLst>
          </p:cNvPr>
          <p:cNvSpPr>
            <a:spLocks noGrp="1"/>
          </p:cNvSpPr>
          <p:nvPr>
            <p:ph type="ftr" sz="quarter" idx="3"/>
          </p:nvPr>
        </p:nvSpPr>
        <p:spPr>
          <a:xfrm>
            <a:off x="609600" y="5950902"/>
            <a:ext cx="10744199" cy="847580"/>
          </a:xfrm>
        </p:spPr>
        <p:txBody>
          <a:bodyPr/>
          <a:lstStyle/>
          <a:p>
            <a:r>
              <a:rPr lang="en-US" baseline="30000" dirty="0" err="1"/>
              <a:t>a</a:t>
            </a:r>
            <a:r>
              <a:rPr lang="en-US" dirty="0" err="1"/>
              <a:t>Refractory</a:t>
            </a:r>
            <a:r>
              <a:rPr lang="en-US" dirty="0"/>
              <a:t> to LEN or POM; </a:t>
            </a:r>
            <a:r>
              <a:rPr lang="en-US" baseline="30000" dirty="0"/>
              <a:t>b</a:t>
            </a:r>
            <a:r>
              <a:rPr lang="en-US" dirty="0"/>
              <a:t>20 mg in patients aged ≥ 75 years of age; </a:t>
            </a:r>
            <a:r>
              <a:rPr lang="en-US" baseline="30000" dirty="0" err="1"/>
              <a:t>c</a:t>
            </a:r>
            <a:r>
              <a:rPr lang="en-US" dirty="0" err="1"/>
              <a:t>Pharmacodynamic</a:t>
            </a:r>
            <a:r>
              <a:rPr lang="en-US" dirty="0"/>
              <a:t> assessments included </a:t>
            </a:r>
            <a:r>
              <a:rPr lang="en-US" dirty="0" err="1"/>
              <a:t>Aiolos</a:t>
            </a:r>
            <a:r>
              <a:rPr lang="en-US" dirty="0"/>
              <a:t> protein levels in CD138+ bone marrow cells and PB immunophenotyping.</a:t>
            </a:r>
          </a:p>
          <a:p>
            <a:r>
              <a:rPr lang="en-US" dirty="0" err="1"/>
              <a:t>DOR</a:t>
            </a:r>
            <a:r>
              <a:rPr lang="en-US" dirty="0"/>
              <a:t>, duration of response; LEN, lenalidomide; ORR; overall response rate; PB, peripheral blood; </a:t>
            </a:r>
            <a:r>
              <a:rPr lang="en-US" dirty="0" err="1"/>
              <a:t>PFS</a:t>
            </a:r>
            <a:r>
              <a:rPr lang="en-US" dirty="0"/>
              <a:t>, progression-free survival; PI, proteasome inhibitor; POM, pomalidomide; </a:t>
            </a:r>
            <a:r>
              <a:rPr lang="en-US" dirty="0" err="1"/>
              <a:t>TTR</a:t>
            </a:r>
            <a:r>
              <a:rPr lang="en-US" dirty="0"/>
              <a:t>, time to response.</a:t>
            </a:r>
          </a:p>
          <a:p>
            <a:r>
              <a:rPr lang="en-US" dirty="0"/>
              <a:t>Richardson PG, et al. ASH 2022. Abstract #568.</a:t>
            </a:r>
          </a:p>
        </p:txBody>
      </p:sp>
    </p:spTree>
    <p:extLst>
      <p:ext uri="{BB962C8B-B14F-4D97-AF65-F5344CB8AC3E}">
        <p14:creationId xmlns:p14="http://schemas.microsoft.com/office/powerpoint/2010/main" val="2300918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9617-B3D6-45D3-9A85-214E097DCE53}"/>
              </a:ext>
            </a:extLst>
          </p:cNvPr>
          <p:cNvSpPr>
            <a:spLocks noGrp="1"/>
          </p:cNvSpPr>
          <p:nvPr>
            <p:ph type="title"/>
          </p:nvPr>
        </p:nvSpPr>
        <p:spPr/>
        <p:txBody>
          <a:bodyPr/>
          <a:lstStyle/>
          <a:p>
            <a:r>
              <a:rPr lang="it-IT" dirty="0">
                <a:solidFill>
                  <a:schemeClr val="tx2"/>
                </a:solidFill>
              </a:rPr>
              <a:t>Baseline </a:t>
            </a:r>
            <a:r>
              <a:rPr lang="it-IT" dirty="0" err="1">
                <a:solidFill>
                  <a:schemeClr val="tx2"/>
                </a:solidFill>
              </a:rPr>
              <a:t>Characteristics</a:t>
            </a:r>
            <a:endParaRPr lang="en-US" dirty="0">
              <a:solidFill>
                <a:schemeClr val="tx2"/>
              </a:solidFill>
            </a:endParaRPr>
          </a:p>
        </p:txBody>
      </p:sp>
      <p:graphicFrame>
        <p:nvGraphicFramePr>
          <p:cNvPr id="9" name="Table 8">
            <a:extLst>
              <a:ext uri="{FF2B5EF4-FFF2-40B4-BE49-F238E27FC236}">
                <a16:creationId xmlns:a16="http://schemas.microsoft.com/office/drawing/2014/main" id="{C98A3DCC-3833-4380-8373-E9E859EBB2AA}"/>
              </a:ext>
            </a:extLst>
          </p:cNvPr>
          <p:cNvGraphicFramePr>
            <a:graphicFrameLocks noGrp="1"/>
          </p:cNvGraphicFramePr>
          <p:nvPr>
            <p:extLst>
              <p:ext uri="{D42A27DB-BD31-4B8C-83A1-F6EECF244321}">
                <p14:modId xmlns:p14="http://schemas.microsoft.com/office/powerpoint/2010/main" val="265091230"/>
              </p:ext>
            </p:extLst>
          </p:nvPr>
        </p:nvGraphicFramePr>
        <p:xfrm>
          <a:off x="1848630" y="1143595"/>
          <a:ext cx="8494740" cy="4631520"/>
        </p:xfrm>
        <a:graphic>
          <a:graphicData uri="http://schemas.openxmlformats.org/drawingml/2006/table">
            <a:tbl>
              <a:tblPr firstRow="1">
                <a:tableStyleId>{793D81CF-94F2-401A-BA57-92F5A7B2D0C5}</a:tableStyleId>
              </a:tblPr>
              <a:tblGrid>
                <a:gridCol w="5622492">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52052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90000"/>
                        </a:lnSpc>
                        <a:spcBef>
                          <a:spcPts val="0"/>
                        </a:spcBef>
                        <a:spcAft>
                          <a:spcPts val="200"/>
                        </a:spcAft>
                        <a:tabLst/>
                      </a:pPr>
                      <a:r>
                        <a:rPr lang="en-GB" sz="1600" b="1" kern="1200" dirty="0">
                          <a:solidFill>
                            <a:srgbClr val="595454"/>
                          </a:solidFill>
                          <a:latin typeface="+mj-lt"/>
                          <a:ea typeface="+mn-ea"/>
                          <a:cs typeface="+mn-cs"/>
                        </a:rPr>
                        <a:t>Characteristics</a:t>
                      </a:r>
                      <a:r>
                        <a:rPr lang="en-GB" sz="1600" b="1" kern="1200" baseline="30000" dirty="0">
                          <a:solidFill>
                            <a:srgbClr val="595454"/>
                          </a:solidFill>
                          <a:latin typeface="+mj-lt"/>
                          <a:ea typeface="+mn-ea"/>
                          <a:cs typeface="+mn-cs"/>
                        </a:rPr>
                        <a:t>a</a:t>
                      </a:r>
                      <a:endParaRPr lang="en-US" sz="1600" b="1" baseline="30000" dirty="0">
                        <a:solidFill>
                          <a:srgbClr val="595454"/>
                        </a:solidFill>
                        <a:latin typeface="+mj-lt"/>
                        <a:ea typeface="MS Mincho"/>
                        <a:cs typeface="Times New Roman"/>
                      </a:endParaRPr>
                    </a:p>
                  </a:txBody>
                  <a:tcPr marL="121888" marR="121888" marT="45708" marB="45708" anchor="b">
                    <a:lnR w="12700" cap="flat" cmpd="sng" algn="ctr">
                      <a:solidFill>
                        <a:schemeClr val="tx1"/>
                      </a:solidFill>
                      <a:prstDash val="solid"/>
                      <a:round/>
                      <a:headEnd type="none" w="med" len="med"/>
                      <a:tailEnd type="none" w="med" len="med"/>
                    </a:lnR>
                    <a:lnB w="190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90000"/>
                        </a:lnSpc>
                        <a:spcBef>
                          <a:spcPts val="0"/>
                        </a:spcBef>
                        <a:spcAft>
                          <a:spcPts val="200"/>
                        </a:spcAft>
                        <a:tabLst/>
                      </a:pPr>
                      <a:r>
                        <a:rPr lang="en-GB" sz="1600" b="1" kern="1200" dirty="0">
                          <a:solidFill>
                            <a:srgbClr val="595454"/>
                          </a:solidFill>
                          <a:latin typeface="+mj-lt"/>
                          <a:ea typeface="+mn-ea"/>
                          <a:cs typeface="+mn-cs"/>
                        </a:rPr>
                        <a:t>MEZI + DEX</a:t>
                      </a:r>
                    </a:p>
                    <a:p>
                      <a:pPr marL="0" indent="0" algn="ctr">
                        <a:lnSpc>
                          <a:spcPct val="90000"/>
                        </a:lnSpc>
                        <a:spcBef>
                          <a:spcPts val="0"/>
                        </a:spcBef>
                        <a:spcAft>
                          <a:spcPts val="200"/>
                        </a:spcAft>
                        <a:tabLst/>
                      </a:pPr>
                      <a:r>
                        <a:rPr lang="en-GB" sz="1600" b="1" kern="1200" dirty="0">
                          <a:solidFill>
                            <a:srgbClr val="595454"/>
                          </a:solidFill>
                          <a:latin typeface="+mj-lt"/>
                          <a:ea typeface="+mn-ea"/>
                          <a:cs typeface="+mn-cs"/>
                        </a:rPr>
                        <a:t>(N = 101)</a:t>
                      </a:r>
                    </a:p>
                  </a:txBody>
                  <a:tcPr marL="121888" marR="121888" marT="45708" marB="45708"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291128">
                <a:tc>
                  <a:txBody>
                    <a:bodyPr/>
                    <a:lstStyle/>
                    <a:p>
                      <a:pPr marL="0" indent="0">
                        <a:lnSpc>
                          <a:spcPct val="90000"/>
                        </a:lnSpc>
                        <a:spcBef>
                          <a:spcPts val="0"/>
                        </a:spcBef>
                        <a:spcAft>
                          <a:spcPts val="200"/>
                        </a:spcAft>
                        <a:tabLst/>
                      </a:pPr>
                      <a:r>
                        <a:rPr lang="en-GB" sz="1500" b="1" kern="1200" dirty="0">
                          <a:solidFill>
                            <a:schemeClr val="tx1"/>
                          </a:solidFill>
                          <a:latin typeface="+mj-lt"/>
                          <a:ea typeface="+mn-ea"/>
                          <a:cs typeface="+mn-cs"/>
                        </a:rPr>
                        <a:t>Age, median (range), years</a:t>
                      </a:r>
                    </a:p>
                  </a:txBody>
                  <a:tcPr marL="121920" marR="121920" marT="24384" marB="24384" anchor="ctr">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67 (42</a:t>
                      </a:r>
                      <a:r>
                        <a:rPr lang="it-IT" sz="1500" b="0" kern="1200" dirty="0">
                          <a:solidFill>
                            <a:schemeClr val="tx1"/>
                          </a:solidFill>
                          <a:effectLst/>
                          <a:latin typeface="+mn-lt"/>
                          <a:ea typeface="+mn-ea"/>
                          <a:cs typeface="Arial" panose="020B0604020202020204" pitchFamily="34" charset="0"/>
                        </a:rPr>
                        <a:t>–</a:t>
                      </a:r>
                      <a:r>
                        <a:rPr lang="it-IT" sz="1500" b="0" kern="1200" dirty="0">
                          <a:solidFill>
                            <a:schemeClr val="tx1"/>
                          </a:solidFill>
                          <a:effectLst/>
                          <a:latin typeface="+mj-lt"/>
                          <a:ea typeface="+mn-ea"/>
                          <a:cs typeface="+mn-cs"/>
                        </a:rPr>
                        <a:t>85)</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1473420"/>
                  </a:ext>
                </a:extLst>
              </a:tr>
              <a:tr h="291128">
                <a:tc>
                  <a:txBody>
                    <a:bodyPr/>
                    <a:lstStyle/>
                    <a:p>
                      <a:pPr marL="0" indent="0" algn="l" defTabSz="1218895" rtl="0" eaLnBrk="1" latinLnBrk="0" hangingPunct="1">
                        <a:lnSpc>
                          <a:spcPct val="90000"/>
                        </a:lnSpc>
                        <a:spcBef>
                          <a:spcPts val="0"/>
                        </a:spcBef>
                        <a:spcAft>
                          <a:spcPts val="200"/>
                        </a:spcAft>
                        <a:tabLst/>
                      </a:pPr>
                      <a:r>
                        <a:rPr lang="en-GB" sz="1500" b="1" kern="1200" dirty="0">
                          <a:solidFill>
                            <a:schemeClr val="tx1"/>
                          </a:solidFill>
                          <a:latin typeface="+mj-lt"/>
                          <a:ea typeface="+mn-ea"/>
                          <a:cs typeface="+mn-cs"/>
                        </a:rPr>
                        <a:t>Sex</a:t>
                      </a:r>
                      <a:r>
                        <a:rPr kumimoji="0" lang="en-GB" sz="1500" b="1" i="0" u="none" strike="noStrike" kern="1200" cap="none" spc="0" normalizeH="0" baseline="0" noProof="0" dirty="0">
                          <a:ln>
                            <a:noFill/>
                          </a:ln>
                          <a:solidFill>
                            <a:srgbClr val="595454"/>
                          </a:solidFill>
                          <a:effectLst/>
                          <a:uLnTx/>
                          <a:uFillTx/>
                          <a:latin typeface="+mn-lt"/>
                          <a:ea typeface="+mn-ea"/>
                          <a:cs typeface="+mn-cs"/>
                        </a:rPr>
                        <a:t>, n (%)</a:t>
                      </a:r>
                      <a:endParaRPr lang="en-GB" sz="1500" b="1" kern="1200" dirty="0">
                        <a:solidFill>
                          <a:schemeClr val="tx1"/>
                        </a:solidFill>
                        <a:latin typeface="+mj-lt"/>
                        <a:ea typeface="+mn-ea"/>
                        <a:cs typeface="+mn-cs"/>
                      </a:endParaRPr>
                    </a:p>
                  </a:txBody>
                  <a:tcPr marL="121920" marR="121920" marT="24384" marB="2438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a:txBody>
                    <a:bodyPr/>
                    <a:lstStyle/>
                    <a:p>
                      <a:pPr marL="0" marR="0" algn="ctr">
                        <a:lnSpc>
                          <a:spcPct val="106000"/>
                        </a:lnSpc>
                        <a:spcBef>
                          <a:spcPts val="0"/>
                        </a:spcBef>
                        <a:spcAft>
                          <a:spcPts val="0"/>
                        </a:spcAft>
                      </a:pPr>
                      <a:endParaRPr lang="en-US" sz="1500" b="0" kern="1200" dirty="0">
                        <a:solidFill>
                          <a:schemeClr val="tx1"/>
                        </a:solidFill>
                        <a:effectLst/>
                        <a:latin typeface="+mj-lt"/>
                        <a:ea typeface="+mn-ea"/>
                        <a:cs typeface="+mn-cs"/>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extLst>
                  <a:ext uri="{0D108BD9-81ED-4DB2-BD59-A6C34878D82A}">
                    <a16:rowId xmlns:a16="http://schemas.microsoft.com/office/drawing/2014/main" val="1394881033"/>
                  </a:ext>
                </a:extLst>
              </a:tr>
              <a:tr h="291128">
                <a:tc>
                  <a:txBody>
                    <a:bodyPr/>
                    <a:lstStyle/>
                    <a:p>
                      <a:pPr marL="0" indent="117475" algn="l" defTabSz="1218895" rtl="0" eaLnBrk="1" latinLnBrk="0" hangingPunct="1">
                        <a:lnSpc>
                          <a:spcPct val="90000"/>
                        </a:lnSpc>
                        <a:spcBef>
                          <a:spcPts val="0"/>
                        </a:spcBef>
                        <a:spcAft>
                          <a:spcPts val="200"/>
                        </a:spcAft>
                        <a:tabLst/>
                      </a:pPr>
                      <a:r>
                        <a:rPr lang="en-GB" sz="1500" b="0" kern="1200" dirty="0">
                          <a:solidFill>
                            <a:schemeClr val="tx1"/>
                          </a:solidFill>
                          <a:latin typeface="+mj-lt"/>
                          <a:ea typeface="+mn-ea"/>
                          <a:cs typeface="+mn-cs"/>
                        </a:rPr>
                        <a:t>Male</a:t>
                      </a:r>
                    </a:p>
                  </a:txBody>
                  <a:tcPr marL="121920" marR="121920" marT="24384" marB="24384" anchor="ctr">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6000"/>
                        </a:lnSpc>
                        <a:spcBef>
                          <a:spcPts val="0"/>
                        </a:spcBef>
                        <a:spcAft>
                          <a:spcPts val="0"/>
                        </a:spcAft>
                      </a:pPr>
                      <a:r>
                        <a:rPr lang="it-IT" sz="1500" b="0" kern="1200" dirty="0">
                          <a:solidFill>
                            <a:schemeClr val="tx1"/>
                          </a:solidFill>
                          <a:effectLst/>
                          <a:latin typeface="+mj-lt"/>
                          <a:ea typeface="+mn-ea"/>
                          <a:cs typeface="+mn-cs"/>
                        </a:rPr>
                        <a:t>55 (54.5)</a:t>
                      </a:r>
                      <a:endParaRPr lang="en-US" sz="1500" b="0" kern="1200" dirty="0">
                        <a:solidFill>
                          <a:schemeClr val="tx1"/>
                        </a:solidFill>
                        <a:effectLst/>
                        <a:latin typeface="+mj-lt"/>
                        <a:ea typeface="+mn-ea"/>
                        <a:cs typeface="+mn-cs"/>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868732"/>
                  </a:ext>
                </a:extLst>
              </a:tr>
              <a:tr h="291128">
                <a:tc>
                  <a:txBody>
                    <a:bodyPr/>
                    <a:lstStyle/>
                    <a:p>
                      <a:pPr marL="0" indent="0" algn="l" defTabSz="1218895" rtl="0" eaLnBrk="1" latinLnBrk="0" hangingPunct="1">
                        <a:lnSpc>
                          <a:spcPct val="90000"/>
                        </a:lnSpc>
                        <a:spcBef>
                          <a:spcPts val="0"/>
                        </a:spcBef>
                        <a:spcAft>
                          <a:spcPts val="200"/>
                        </a:spcAft>
                        <a:tabLst/>
                      </a:pPr>
                      <a:r>
                        <a:rPr lang="en-US" sz="1500" b="1" kern="1200" dirty="0">
                          <a:solidFill>
                            <a:schemeClr val="tx1"/>
                          </a:solidFill>
                          <a:latin typeface="+mj-lt"/>
                          <a:ea typeface="+mn-ea"/>
                          <a:cs typeface="+mn-cs"/>
                        </a:rPr>
                        <a:t>Time since initial diagnosis, median (range), years</a:t>
                      </a:r>
                    </a:p>
                  </a:txBody>
                  <a:tcPr marL="121920" marR="121920" marT="24384" marB="2438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7.4 (1.1</a:t>
                      </a:r>
                      <a:r>
                        <a:rPr kumimoji="0" lang="it-IT" sz="1500" b="0" i="0" u="none" strike="noStrike" kern="1200" cap="none" spc="0" normalizeH="0" baseline="0" noProof="0" dirty="0">
                          <a:ln>
                            <a:noFill/>
                          </a:ln>
                          <a:solidFill>
                            <a:srgbClr val="595454"/>
                          </a:solidFill>
                          <a:effectLst/>
                          <a:uLnTx/>
                          <a:uFillTx/>
                          <a:latin typeface="+mn-lt"/>
                          <a:ea typeface="+mn-ea"/>
                          <a:cs typeface="Arial" panose="020B0604020202020204" pitchFamily="34" charset="0"/>
                        </a:rPr>
                        <a:t>–</a:t>
                      </a:r>
                      <a:r>
                        <a:rPr lang="it-IT" sz="1500" b="0" kern="1200" dirty="0">
                          <a:solidFill>
                            <a:schemeClr val="tx1"/>
                          </a:solidFill>
                          <a:effectLst/>
                          <a:latin typeface="+mj-lt"/>
                          <a:ea typeface="+mn-ea"/>
                          <a:cs typeface="+mn-cs"/>
                        </a:rPr>
                        <a:t>37.0)</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1097598"/>
                  </a:ext>
                </a:extLst>
              </a:tr>
              <a:tr h="291128">
                <a:tc>
                  <a:txBody>
                    <a:bodyPr/>
                    <a:lstStyle/>
                    <a:p>
                      <a:pPr marL="0" indent="0">
                        <a:lnSpc>
                          <a:spcPct val="90000"/>
                        </a:lnSpc>
                        <a:spcBef>
                          <a:spcPts val="0"/>
                        </a:spcBef>
                        <a:spcAft>
                          <a:spcPts val="200"/>
                        </a:spcAft>
                        <a:tabLst/>
                      </a:pPr>
                      <a:r>
                        <a:rPr lang="en-US" sz="1500" b="1">
                          <a:solidFill>
                            <a:schemeClr val="tx1"/>
                          </a:solidFill>
                          <a:latin typeface="+mj-lt"/>
                        </a:rPr>
                        <a:t>ECOG PS, </a:t>
                      </a:r>
                      <a:r>
                        <a:rPr lang="en-US" sz="1500" b="1" dirty="0">
                          <a:solidFill>
                            <a:schemeClr val="tx1"/>
                          </a:solidFill>
                          <a:latin typeface="+mj-lt"/>
                        </a:rPr>
                        <a:t>n (%)</a:t>
                      </a:r>
                      <a:endParaRPr lang="en-US" sz="1500" b="1" dirty="0">
                        <a:solidFill>
                          <a:schemeClr val="tx1"/>
                        </a:solidFill>
                        <a:latin typeface="+mj-lt"/>
                        <a:ea typeface="MS Mincho"/>
                        <a:cs typeface="ArialMT"/>
                      </a:endParaRPr>
                    </a:p>
                  </a:txBody>
                  <a:tcPr marL="121920" marR="121920" marT="18288" marB="914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270844"/>
                  </a:ext>
                </a:extLst>
              </a:tr>
              <a:tr h="29112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US" sz="1500" b="0" dirty="0">
                          <a:solidFill>
                            <a:schemeClr val="tx1"/>
                          </a:solidFill>
                          <a:latin typeface="+mj-lt"/>
                        </a:rPr>
                        <a:t>0</a:t>
                      </a:r>
                      <a:endParaRPr lang="en-GB" sz="1500" b="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35 (34.7)</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82343317"/>
                  </a:ext>
                </a:extLst>
              </a:tr>
              <a:tr h="29112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500" b="0" dirty="0">
                          <a:solidFill>
                            <a:schemeClr val="tx1"/>
                          </a:solidFill>
                          <a:latin typeface="+mj-lt"/>
                        </a:rPr>
                        <a:t>1</a:t>
                      </a:r>
                      <a:endParaRPr lang="en-GB" sz="1500" b="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57 (56.4)</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047661"/>
                  </a:ext>
                </a:extLst>
              </a:tr>
              <a:tr h="29112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500" b="0" dirty="0">
                          <a:solidFill>
                            <a:schemeClr val="tx1"/>
                          </a:solidFill>
                          <a:latin typeface="+mj-lt"/>
                        </a:rPr>
                        <a:t>2</a:t>
                      </a:r>
                      <a:endParaRPr lang="en-GB" sz="1500" b="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9 (8.9)</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8405429"/>
                  </a:ext>
                </a:extLst>
              </a:tr>
              <a:tr h="291128">
                <a:tc>
                  <a:txBody>
                    <a:bodyPr/>
                    <a:lstStyle/>
                    <a:p>
                      <a:pPr marL="0" indent="0">
                        <a:lnSpc>
                          <a:spcPct val="90000"/>
                        </a:lnSpc>
                        <a:spcBef>
                          <a:spcPts val="0"/>
                        </a:spcBef>
                        <a:spcAft>
                          <a:spcPts val="200"/>
                        </a:spcAft>
                        <a:tabLst/>
                      </a:pPr>
                      <a:r>
                        <a:rPr lang="en-US" sz="1500" b="1" dirty="0">
                          <a:solidFill>
                            <a:schemeClr val="tx1"/>
                          </a:solidFill>
                          <a:latin typeface="+mj-lt"/>
                        </a:rPr>
                        <a:t>ISS stage at study entry, n (%)</a:t>
                      </a:r>
                      <a:endParaRPr lang="en-US" sz="1500" b="1" i="0" baseline="3000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8895766"/>
                  </a:ext>
                </a:extLst>
              </a:tr>
              <a:tr h="291128">
                <a:tc>
                  <a:txBody>
                    <a:bodyPr/>
                    <a:lstStyle/>
                    <a:p>
                      <a:pPr marL="365760" indent="-230188">
                        <a:lnSpc>
                          <a:spcPct val="90000"/>
                        </a:lnSpc>
                        <a:spcBef>
                          <a:spcPts val="0"/>
                        </a:spcBef>
                        <a:spcAft>
                          <a:spcPts val="200"/>
                        </a:spcAft>
                        <a:tabLst/>
                      </a:pPr>
                      <a:r>
                        <a:rPr lang="en-GB" sz="1500" b="0" dirty="0">
                          <a:solidFill>
                            <a:schemeClr val="tx1"/>
                          </a:solidFill>
                          <a:latin typeface="+mj-lt"/>
                        </a:rPr>
                        <a:t>Stage I</a:t>
                      </a:r>
                      <a:endParaRPr lang="en-GB" sz="1500" b="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39 (38.6)</a:t>
                      </a:r>
                      <a:endParaRPr lang="en-US" sz="1500" b="0" kern="1200" baseline="30000" dirty="0">
                        <a:solidFill>
                          <a:schemeClr val="tx1"/>
                        </a:solidFill>
                        <a:effectLst/>
                        <a:highlight>
                          <a:srgbClr val="FFFF00"/>
                        </a:highligh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4492717"/>
                  </a:ext>
                </a:extLst>
              </a:tr>
              <a:tr h="291128">
                <a:tc>
                  <a:txBody>
                    <a:bodyPr/>
                    <a:lstStyle/>
                    <a:p>
                      <a:pPr marL="365760" indent="-230188">
                        <a:lnSpc>
                          <a:spcPct val="90000"/>
                        </a:lnSpc>
                        <a:spcBef>
                          <a:spcPts val="0"/>
                        </a:spcBef>
                        <a:spcAft>
                          <a:spcPts val="200"/>
                        </a:spcAft>
                        <a:tabLst/>
                      </a:pPr>
                      <a:r>
                        <a:rPr lang="en-GB" sz="1500" b="0" dirty="0">
                          <a:solidFill>
                            <a:schemeClr val="tx1"/>
                          </a:solidFill>
                          <a:latin typeface="+mj-lt"/>
                        </a:rPr>
                        <a:t>Stage II</a:t>
                      </a:r>
                      <a:endParaRPr lang="en-GB" sz="1500" b="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41 (40.6)</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88382942"/>
                  </a:ext>
                </a:extLst>
              </a:tr>
              <a:tr h="291128">
                <a:tc>
                  <a:txBody>
                    <a:bodyPr/>
                    <a:lstStyle/>
                    <a:p>
                      <a:pPr marL="365760" indent="-230188">
                        <a:lnSpc>
                          <a:spcPct val="90000"/>
                        </a:lnSpc>
                        <a:spcBef>
                          <a:spcPts val="0"/>
                        </a:spcBef>
                        <a:spcAft>
                          <a:spcPts val="200"/>
                        </a:spcAft>
                        <a:tabLst/>
                      </a:pPr>
                      <a:r>
                        <a:rPr lang="en-GB" sz="1500" b="0" dirty="0">
                          <a:solidFill>
                            <a:schemeClr val="tx1"/>
                          </a:solidFill>
                          <a:latin typeface="+mj-lt"/>
                        </a:rPr>
                        <a:t>Stage III</a:t>
                      </a:r>
                      <a:endParaRPr lang="en-GB" sz="1500" b="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21 (20.8)</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5063464"/>
                  </a:ext>
                </a:extLst>
              </a:tr>
              <a:tr h="291128">
                <a:tc>
                  <a:txBody>
                    <a:bodyPr/>
                    <a:lstStyle/>
                    <a:p>
                      <a:pPr marL="0" marR="0" algn="just">
                        <a:spcBef>
                          <a:spcPts val="300"/>
                        </a:spcBef>
                        <a:spcAft>
                          <a:spcPts val="300"/>
                        </a:spcAft>
                      </a:pPr>
                      <a:r>
                        <a:rPr lang="en-US" sz="1500" b="1" kern="1200" dirty="0">
                          <a:solidFill>
                            <a:schemeClr val="tx1"/>
                          </a:solidFill>
                          <a:latin typeface="+mj-lt"/>
                          <a:ea typeface="+mn-ea"/>
                          <a:cs typeface="+mn-cs"/>
                        </a:rPr>
                        <a:t>Presence of plasmacytomas,</a:t>
                      </a:r>
                      <a:r>
                        <a:rPr lang="en-US" sz="1500" b="1" kern="1200" baseline="30000" dirty="0">
                          <a:solidFill>
                            <a:schemeClr val="tx1"/>
                          </a:solidFill>
                          <a:latin typeface="+mj-lt"/>
                          <a:ea typeface="+mn-ea"/>
                          <a:cs typeface="+mn-cs"/>
                        </a:rPr>
                        <a:t>b</a:t>
                      </a:r>
                      <a:r>
                        <a:rPr lang="en-US" sz="1500" b="1" kern="1200" dirty="0">
                          <a:solidFill>
                            <a:schemeClr val="tx1"/>
                          </a:solidFill>
                          <a:latin typeface="+mj-lt"/>
                          <a:ea typeface="+mn-ea"/>
                          <a:cs typeface="+mn-cs"/>
                        </a:rPr>
                        <a:t> n (%)</a:t>
                      </a:r>
                    </a:p>
                  </a:txBody>
                  <a:tcPr marT="24384" marB="2438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90000"/>
                        </a:lnSpc>
                        <a:spcBef>
                          <a:spcPts val="0"/>
                        </a:spcBef>
                        <a:spcAft>
                          <a:spcPts val="0"/>
                        </a:spcAft>
                      </a:pPr>
                      <a:r>
                        <a:rPr lang="it-IT" sz="1500" b="0" kern="1200" dirty="0">
                          <a:solidFill>
                            <a:schemeClr val="tx1"/>
                          </a:solidFill>
                          <a:effectLst/>
                          <a:latin typeface="+mj-lt"/>
                          <a:ea typeface="+mn-ea"/>
                          <a:cs typeface="+mn-cs"/>
                        </a:rPr>
                        <a:t>40 (39.6)</a:t>
                      </a:r>
                      <a:endParaRPr lang="en-US" sz="1500" b="0" kern="12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291128">
                <a:tc>
                  <a:txBody>
                    <a:bodyPr/>
                    <a:lstStyle/>
                    <a:p>
                      <a:pPr marL="0" marR="0" algn="just">
                        <a:spcBef>
                          <a:spcPts val="300"/>
                        </a:spcBef>
                        <a:spcAft>
                          <a:spcPts val="300"/>
                        </a:spcAft>
                      </a:pPr>
                      <a:r>
                        <a:rPr lang="it-IT" sz="1500" b="1" kern="1200" dirty="0">
                          <a:solidFill>
                            <a:schemeClr val="tx1"/>
                          </a:solidFill>
                          <a:latin typeface="+mj-lt"/>
                          <a:ea typeface="+mn-ea"/>
                          <a:cs typeface="+mn-cs"/>
                        </a:rPr>
                        <a:t>High-risk cytogenetics,</a:t>
                      </a:r>
                      <a:r>
                        <a:rPr lang="it-IT" sz="1500" b="1" kern="1200" baseline="30000" dirty="0">
                          <a:solidFill>
                            <a:schemeClr val="tx1"/>
                          </a:solidFill>
                          <a:latin typeface="+mj-lt"/>
                          <a:ea typeface="+mn-ea"/>
                          <a:cs typeface="+mn-cs"/>
                        </a:rPr>
                        <a:t>c</a:t>
                      </a:r>
                      <a:r>
                        <a:rPr lang="it-IT" sz="1500" b="1" kern="1200" dirty="0">
                          <a:solidFill>
                            <a:schemeClr val="tx1"/>
                          </a:solidFill>
                          <a:latin typeface="+mj-lt"/>
                          <a:ea typeface="+mn-ea"/>
                          <a:cs typeface="+mn-cs"/>
                        </a:rPr>
                        <a:t> n (%)</a:t>
                      </a:r>
                      <a:endParaRPr lang="en-US" sz="1500" b="1" kern="1200" dirty="0">
                        <a:solidFill>
                          <a:schemeClr val="tx1"/>
                        </a:solidFill>
                        <a:latin typeface="+mj-lt"/>
                        <a:ea typeface="+mn-ea"/>
                        <a:cs typeface="+mn-cs"/>
                      </a:endParaRPr>
                    </a:p>
                  </a:txBody>
                  <a:tcPr marT="24384" marB="2438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90000"/>
                        </a:lnSpc>
                        <a:spcBef>
                          <a:spcPts val="0"/>
                        </a:spcBef>
                        <a:spcAft>
                          <a:spcPts val="0"/>
                        </a:spcAft>
                      </a:pPr>
                      <a:r>
                        <a:rPr lang="it-IT" sz="1500" b="0" kern="1200" baseline="0" dirty="0">
                          <a:solidFill>
                            <a:schemeClr val="tx1"/>
                          </a:solidFill>
                          <a:effectLst/>
                          <a:latin typeface="+mj-lt"/>
                          <a:ea typeface="+mn-ea"/>
                          <a:cs typeface="+mn-cs"/>
                        </a:rPr>
                        <a:t>37 (36.6)</a:t>
                      </a:r>
                      <a:r>
                        <a:rPr lang="it-IT" sz="1500" b="0" kern="1200" baseline="30000" dirty="0">
                          <a:solidFill>
                            <a:schemeClr val="tx1"/>
                          </a:solidFill>
                          <a:effectLst/>
                          <a:latin typeface="+mj-lt"/>
                          <a:ea typeface="+mn-ea"/>
                          <a:cs typeface="+mn-cs"/>
                        </a:rPr>
                        <a:t>d</a:t>
                      </a:r>
                      <a:endParaRPr lang="en-US" sz="1500" b="0" kern="1200" baseline="3000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10" name="Rectangle 9">
            <a:extLst>
              <a:ext uri="{FF2B5EF4-FFF2-40B4-BE49-F238E27FC236}">
                <a16:creationId xmlns:a16="http://schemas.microsoft.com/office/drawing/2014/main" id="{627C8DC1-6DA9-41D5-A9CB-A732A27B2AB1}"/>
              </a:ext>
            </a:extLst>
          </p:cNvPr>
          <p:cNvSpPr/>
          <p:nvPr/>
        </p:nvSpPr>
        <p:spPr>
          <a:xfrm>
            <a:off x="1848613" y="2557922"/>
            <a:ext cx="8494776" cy="308726"/>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AA2CA17-5821-4468-9A93-D5895179DE4C}"/>
              </a:ext>
            </a:extLst>
          </p:cNvPr>
          <p:cNvSpPr/>
          <p:nvPr/>
        </p:nvSpPr>
        <p:spPr>
          <a:xfrm>
            <a:off x="1848613" y="4892842"/>
            <a:ext cx="8494776" cy="593411"/>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7ACD0093-0216-71F4-76AA-C7B23999C529}"/>
              </a:ext>
            </a:extLst>
          </p:cNvPr>
          <p:cNvSpPr>
            <a:spLocks noGrp="1"/>
          </p:cNvSpPr>
          <p:nvPr>
            <p:ph type="ftr" sz="quarter" idx="3"/>
          </p:nvPr>
        </p:nvSpPr>
        <p:spPr>
          <a:xfrm>
            <a:off x="609600" y="6050734"/>
            <a:ext cx="10744199" cy="747748"/>
          </a:xfrm>
        </p:spPr>
        <p:txBody>
          <a:bodyPr/>
          <a:lstStyle/>
          <a:p>
            <a:r>
              <a:rPr lang="en-US" baseline="30000" dirty="0" err="1"/>
              <a:t>a</a:t>
            </a:r>
            <a:r>
              <a:rPr lang="en-US" dirty="0" err="1"/>
              <a:t>Data</a:t>
            </a:r>
            <a:r>
              <a:rPr lang="en-US" dirty="0"/>
              <a:t> cutoff: September 16, 2022; </a:t>
            </a:r>
            <a:r>
              <a:rPr lang="en-US" baseline="30000" dirty="0" err="1"/>
              <a:t>b</a:t>
            </a:r>
            <a:r>
              <a:rPr lang="en-US" dirty="0" err="1"/>
              <a:t>Including</a:t>
            </a:r>
            <a:r>
              <a:rPr lang="en-US" dirty="0"/>
              <a:t> extramedullary soft tissue only and soft tissue bone-related plasmacytomas; </a:t>
            </a:r>
            <a:r>
              <a:rPr lang="en-US" baseline="30000" dirty="0" err="1"/>
              <a:t>c</a:t>
            </a:r>
            <a:r>
              <a:rPr lang="en-US" dirty="0" err="1"/>
              <a:t>Defined</a:t>
            </a:r>
            <a:r>
              <a:rPr lang="en-US" dirty="0"/>
              <a:t> as presence of any abnormality for del(17p), and/or translocation t(4,14), and/or translocation t(14,16), and/or amplification 1q21; </a:t>
            </a:r>
            <a:r>
              <a:rPr lang="en-US" baseline="30000" dirty="0"/>
              <a:t>d</a:t>
            </a:r>
            <a:r>
              <a:rPr lang="en-US" dirty="0"/>
              <a:t>56/101 patients were not evaluable.</a:t>
            </a:r>
          </a:p>
          <a:p>
            <a:r>
              <a:rPr lang="en-US" dirty="0" err="1"/>
              <a:t>ECOG</a:t>
            </a:r>
            <a:r>
              <a:rPr lang="en-US" dirty="0"/>
              <a:t> PS, Eastern Cooperative Oncology Group performance status; ISS, International Staging System.</a:t>
            </a:r>
          </a:p>
          <a:p>
            <a:r>
              <a:rPr lang="en-US" dirty="0"/>
              <a:t>Richardson PG, et al. ASH 2022. Abstract #568.</a:t>
            </a:r>
          </a:p>
        </p:txBody>
      </p:sp>
    </p:spTree>
    <p:extLst>
      <p:ext uri="{BB962C8B-B14F-4D97-AF65-F5344CB8AC3E}">
        <p14:creationId xmlns:p14="http://schemas.microsoft.com/office/powerpoint/2010/main" val="597908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9617-B3D6-45D3-9A85-214E097DCE53}"/>
              </a:ext>
            </a:extLst>
          </p:cNvPr>
          <p:cNvSpPr>
            <a:spLocks noGrp="1"/>
          </p:cNvSpPr>
          <p:nvPr>
            <p:ph type="title"/>
          </p:nvPr>
        </p:nvSpPr>
        <p:spPr>
          <a:xfrm>
            <a:off x="609600" y="199506"/>
            <a:ext cx="10744200" cy="803920"/>
          </a:xfrm>
        </p:spPr>
        <p:txBody>
          <a:bodyPr/>
          <a:lstStyle/>
          <a:p>
            <a:r>
              <a:rPr lang="en-US" sz="3200" dirty="0">
                <a:solidFill>
                  <a:srgbClr val="595454"/>
                </a:solidFill>
              </a:rPr>
              <a:t>Prior </a:t>
            </a:r>
            <a:r>
              <a:rPr lang="en-US" sz="3200" dirty="0">
                <a:solidFill>
                  <a:schemeClr val="tx2"/>
                </a:solidFill>
              </a:rPr>
              <a:t>Therapies and Refractory Status</a:t>
            </a:r>
            <a:endParaRPr lang="en-US" b="1" dirty="0">
              <a:solidFill>
                <a:schemeClr val="tx2"/>
              </a:solidFill>
            </a:endParaRPr>
          </a:p>
        </p:txBody>
      </p:sp>
      <p:graphicFrame>
        <p:nvGraphicFramePr>
          <p:cNvPr id="7" name="Table 6">
            <a:extLst>
              <a:ext uri="{FF2B5EF4-FFF2-40B4-BE49-F238E27FC236}">
                <a16:creationId xmlns:a16="http://schemas.microsoft.com/office/drawing/2014/main" id="{0D56A32D-0B73-4C40-8E2B-E91C4D0236EC}"/>
              </a:ext>
            </a:extLst>
          </p:cNvPr>
          <p:cNvGraphicFramePr>
            <a:graphicFrameLocks noGrp="1"/>
          </p:cNvGraphicFramePr>
          <p:nvPr>
            <p:extLst>
              <p:ext uri="{D42A27DB-BD31-4B8C-83A1-F6EECF244321}">
                <p14:modId xmlns:p14="http://schemas.microsoft.com/office/powerpoint/2010/main" val="3393583686"/>
              </p:ext>
            </p:extLst>
          </p:nvPr>
        </p:nvGraphicFramePr>
        <p:xfrm>
          <a:off x="1848611" y="1003426"/>
          <a:ext cx="8494739" cy="4711782"/>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536867">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90000"/>
                        </a:lnSpc>
                        <a:spcBef>
                          <a:spcPts val="0"/>
                        </a:spcBef>
                        <a:spcAft>
                          <a:spcPts val="200"/>
                        </a:spcAft>
                        <a:tabLst/>
                      </a:pPr>
                      <a:r>
                        <a:rPr lang="en-GB" sz="1600" b="1" kern="1200" dirty="0">
                          <a:solidFill>
                            <a:srgbClr val="595454"/>
                          </a:solidFill>
                          <a:latin typeface="+mj-lt"/>
                          <a:ea typeface="+mn-ea"/>
                          <a:cs typeface="+mn-cs"/>
                        </a:rPr>
                        <a:t>Treatment </a:t>
                      </a:r>
                      <a:r>
                        <a:rPr lang="en-GB" sz="1600" b="1" kern="1200" dirty="0" err="1">
                          <a:solidFill>
                            <a:srgbClr val="595454"/>
                          </a:solidFill>
                          <a:latin typeface="+mj-lt"/>
                          <a:ea typeface="+mn-ea"/>
                          <a:cs typeface="+mn-cs"/>
                        </a:rPr>
                        <a:t>characteristics</a:t>
                      </a:r>
                      <a:r>
                        <a:rPr lang="en-GB" sz="1600" b="1" kern="1200" baseline="30000" dirty="0" err="1">
                          <a:solidFill>
                            <a:srgbClr val="595454"/>
                          </a:solidFill>
                          <a:latin typeface="+mj-lt"/>
                          <a:ea typeface="+mn-ea"/>
                          <a:cs typeface="+mn-cs"/>
                        </a:rPr>
                        <a:t>a</a:t>
                      </a:r>
                      <a:endParaRPr lang="en-GB" sz="1600" b="1" kern="1200" baseline="30000" dirty="0">
                        <a:solidFill>
                          <a:srgbClr val="595454"/>
                        </a:solidFill>
                        <a:latin typeface="+mj-lt"/>
                        <a:ea typeface="+mn-ea"/>
                        <a:cs typeface="+mn-cs"/>
                      </a:endParaRPr>
                    </a:p>
                  </a:txBody>
                  <a:tcPr marL="121888" marR="121888" marT="45708" marB="45708"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90000"/>
                        </a:lnSpc>
                        <a:spcBef>
                          <a:spcPts val="0"/>
                        </a:spcBef>
                        <a:spcAft>
                          <a:spcPts val="200"/>
                        </a:spcAft>
                        <a:tabLst/>
                      </a:pPr>
                      <a:r>
                        <a:rPr lang="en-GB" sz="1600" b="1" kern="1200" dirty="0">
                          <a:solidFill>
                            <a:srgbClr val="595454"/>
                          </a:solidFill>
                          <a:latin typeface="+mj-lt"/>
                          <a:ea typeface="+mn-ea"/>
                          <a:cs typeface="+mn-cs"/>
                        </a:rPr>
                        <a:t>MEZI + DEX</a:t>
                      </a:r>
                    </a:p>
                    <a:p>
                      <a:pPr marL="0" indent="0" algn="ctr">
                        <a:lnSpc>
                          <a:spcPct val="90000"/>
                        </a:lnSpc>
                        <a:spcBef>
                          <a:spcPts val="0"/>
                        </a:spcBef>
                        <a:spcAft>
                          <a:spcPts val="200"/>
                        </a:spcAft>
                        <a:tabLst/>
                      </a:pPr>
                      <a:r>
                        <a:rPr lang="en-GB" sz="1600" b="1" kern="1200" dirty="0">
                          <a:solidFill>
                            <a:srgbClr val="595454"/>
                          </a:solidFill>
                          <a:latin typeface="+mj-lt"/>
                          <a:ea typeface="+mn-ea"/>
                          <a:cs typeface="+mn-cs"/>
                        </a:rPr>
                        <a:t>(N = 101)</a:t>
                      </a:r>
                    </a:p>
                  </a:txBody>
                  <a:tcPr marL="121888" marR="121888" marT="45708" marB="45708"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1083248153"/>
                  </a:ext>
                </a:extLst>
              </a:tr>
              <a:tr h="207591">
                <a:tc>
                  <a:txBody>
                    <a:bodyPr/>
                    <a:lstStyle/>
                    <a:p>
                      <a:pPr marL="0" indent="0">
                        <a:lnSpc>
                          <a:spcPct val="78000"/>
                        </a:lnSpc>
                        <a:spcBef>
                          <a:spcPts val="0"/>
                        </a:spcBef>
                        <a:spcAft>
                          <a:spcPts val="200"/>
                        </a:spcAft>
                        <a:tabLst/>
                      </a:pPr>
                      <a:r>
                        <a:rPr lang="en-US" sz="1500" b="1" i="0" kern="1200" dirty="0">
                          <a:solidFill>
                            <a:schemeClr val="tx1"/>
                          </a:solidFill>
                          <a:latin typeface="+mj-lt"/>
                          <a:ea typeface="+mn-ea"/>
                          <a:cs typeface="+mn-cs"/>
                        </a:rPr>
                        <a:t>Prior lines of therapies, median (range), n</a:t>
                      </a:r>
                      <a:endParaRPr lang="en-US" sz="1500" b="1" i="0" kern="1200" dirty="0">
                        <a:solidFill>
                          <a:schemeClr val="tx1"/>
                        </a:solidFill>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en-US" sz="1500" b="0" kern="1200" dirty="0">
                          <a:solidFill>
                            <a:schemeClr val="tx1"/>
                          </a:solidFill>
                          <a:latin typeface="+mj-lt"/>
                          <a:ea typeface="MS Mincho"/>
                          <a:cs typeface="Times New Roman" panose="02020603050405020304" pitchFamily="18" charset="0"/>
                        </a:rPr>
                        <a:t>6 (3–15)</a:t>
                      </a:r>
                      <a:endParaRPr lang="en-US" sz="1500" b="0" kern="1200" baseline="300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08528984"/>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GB" sz="1500" b="0" i="0" u="none" strike="noStrike" kern="1200" cap="none" spc="0" normalizeH="0" baseline="0" dirty="0">
                          <a:ln>
                            <a:noFill/>
                          </a:ln>
                          <a:solidFill>
                            <a:srgbClr val="595454"/>
                          </a:solidFill>
                          <a:effectLst/>
                          <a:uLnTx/>
                          <a:uFillTx/>
                          <a:latin typeface="+mj-lt"/>
                          <a:ea typeface="MS Mincho"/>
                        </a:rPr>
                        <a:t>Stem cell transplantation</a:t>
                      </a:r>
                      <a:endParaRPr kumimoji="0" lang="en-GB" sz="1500" b="0" i="0" u="none" strike="noStrike" kern="1200" cap="none" spc="0" normalizeH="0" baseline="0" dirty="0">
                        <a:ln>
                          <a:noFill/>
                        </a:ln>
                        <a:solidFill>
                          <a:srgbClr val="595454"/>
                        </a:solidFill>
                        <a:effectLst/>
                        <a:uLnTx/>
                        <a:uFillTx/>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78000"/>
                        </a:lnSpc>
                        <a:spcBef>
                          <a:spcPts val="0"/>
                        </a:spcBef>
                        <a:spcAft>
                          <a:spcPts val="0"/>
                        </a:spcAft>
                      </a:pPr>
                      <a:r>
                        <a:rPr lang="it-IT" sz="1500" b="0" kern="1200" baseline="0" dirty="0">
                          <a:solidFill>
                            <a:schemeClr val="tx1"/>
                          </a:solidFill>
                          <a:latin typeface="+mj-lt"/>
                          <a:ea typeface="MS Mincho"/>
                          <a:cs typeface="Times New Roman" panose="02020603050405020304" pitchFamily="18" charset="0"/>
                        </a:rPr>
                        <a:t>78 (77.2)</a:t>
                      </a:r>
                      <a:endParaRPr lang="en-US" sz="1500" b="0" kern="1200" baseline="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92184649"/>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GB" sz="1500" b="0" i="0" u="none" strike="noStrike" kern="1200" cap="none" spc="0" normalizeH="0" baseline="0" dirty="0" err="1">
                          <a:ln>
                            <a:noFill/>
                          </a:ln>
                          <a:solidFill>
                            <a:srgbClr val="595454"/>
                          </a:solidFill>
                          <a:effectLst/>
                          <a:uLnTx/>
                          <a:uFillTx/>
                          <a:latin typeface="+mj-lt"/>
                          <a:ea typeface="MS Mincho"/>
                          <a:cs typeface="ArialMT"/>
                        </a:rPr>
                        <a:t>IMiD</a:t>
                      </a:r>
                      <a:r>
                        <a:rPr kumimoji="0" lang="en-GB" sz="1500" b="0" i="0" u="none" strike="noStrike" kern="1200" cap="none" spc="0" normalizeH="0" baseline="0" dirty="0">
                          <a:ln>
                            <a:noFill/>
                          </a:ln>
                          <a:solidFill>
                            <a:srgbClr val="595454"/>
                          </a:solidFill>
                          <a:effectLst/>
                          <a:uLnTx/>
                          <a:uFillTx/>
                          <a:latin typeface="+mj-lt"/>
                          <a:ea typeface="MS Mincho"/>
                          <a:cs typeface="ArialMT"/>
                        </a:rPr>
                        <a:t> agents</a:t>
                      </a:r>
                      <a:endParaRPr kumimoji="0" lang="en-US" sz="1500" b="0" i="0" u="none" strike="noStrike" kern="1200" cap="none" spc="0" normalizeH="0" baseline="0" dirty="0">
                        <a:ln>
                          <a:noFill/>
                        </a:ln>
                        <a:solidFill>
                          <a:srgbClr val="595454"/>
                        </a:solidFill>
                        <a:effectLst/>
                        <a:uLnTx/>
                        <a:uFillTx/>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en-US" sz="1500" b="0" kern="1200" dirty="0">
                          <a:solidFill>
                            <a:schemeClr val="tx1"/>
                          </a:solidFill>
                          <a:latin typeface="+mj-lt"/>
                          <a:ea typeface="MS Mincho"/>
                          <a:cs typeface="Times New Roman" panose="02020603050405020304" pitchFamily="18" charset="0"/>
                        </a:rPr>
                        <a:t>101 (100)</a:t>
                      </a: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0438593"/>
                  </a:ext>
                </a:extLst>
              </a:tr>
              <a:tr h="234092">
                <a:tc>
                  <a:txBody>
                    <a:bodyPr/>
                    <a:lstStyle/>
                    <a:p>
                      <a:pPr marL="285750" marR="0" lvl="0" indent="0" algn="l" defTabSz="914400" rtl="0" eaLnBrk="1" fontAlgn="auto" latinLnBrk="0" hangingPunct="1">
                        <a:lnSpc>
                          <a:spcPct val="90000"/>
                        </a:lnSpc>
                        <a:spcBef>
                          <a:spcPts val="0"/>
                        </a:spcBef>
                        <a:spcAft>
                          <a:spcPts val="200"/>
                        </a:spcAft>
                        <a:buClrTx/>
                        <a:buSzTx/>
                        <a:buFontTx/>
                        <a:buNone/>
                        <a:tabLst/>
                        <a:defRPr/>
                      </a:pPr>
                      <a:r>
                        <a:rPr lang="it-IT" sz="1500" kern="1200" baseline="0" dirty="0">
                          <a:solidFill>
                            <a:schemeClr val="dk1"/>
                          </a:solidFill>
                          <a:effectLst/>
                          <a:latin typeface="+mj-lt"/>
                          <a:ea typeface="MS Mincho"/>
                          <a:cs typeface="Times New Roman" panose="02020603050405020304" pitchFamily="18" charset="0"/>
                        </a:rPr>
                        <a:t>POM</a:t>
                      </a:r>
                      <a:endParaRPr lang="en-US" sz="1500" kern="1200" baseline="0" dirty="0">
                        <a:solidFill>
                          <a:schemeClr val="dk1"/>
                        </a:solidFill>
                        <a:effectLst/>
                        <a:latin typeface="+mj-lt"/>
                        <a:ea typeface="MS Mincho"/>
                        <a:cs typeface="Times New Roman" panose="02020603050405020304" pitchFamily="18" charset="0"/>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kumimoji="0" lang="en-US" sz="1500" b="0" i="0" u="none" strike="noStrike" kern="1200" cap="none" spc="0" normalizeH="0" baseline="0" noProof="0">
                          <a:ln>
                            <a:noFill/>
                          </a:ln>
                          <a:solidFill>
                            <a:srgbClr val="595454"/>
                          </a:solidFill>
                          <a:effectLst/>
                          <a:uLnTx/>
                          <a:uFillTx/>
                          <a:latin typeface="Trebuchet MS" panose="020B0603020202020204"/>
                          <a:ea typeface="MS Mincho"/>
                          <a:cs typeface="Times New Roman" panose="02020603050405020304" pitchFamily="18" charset="0"/>
                        </a:rPr>
                        <a:t>101 (100)</a:t>
                      </a:r>
                      <a:endParaRPr kumimoji="0" lang="en-US" sz="1500" b="0" i="0" u="none" strike="noStrike" kern="1200" cap="none" spc="0" normalizeH="0" baseline="0" noProof="0" dirty="0">
                        <a:ln>
                          <a:noFill/>
                        </a:ln>
                        <a:solidFill>
                          <a:srgbClr val="595454"/>
                        </a:solidFill>
                        <a:effectLst/>
                        <a:uLnTx/>
                        <a:uFillTx/>
                        <a:latin typeface="Trebuchet MS" panose="020B0603020202020204"/>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0839572"/>
                  </a:ext>
                </a:extLst>
              </a:tr>
              <a:tr h="234092">
                <a:tc>
                  <a:txBody>
                    <a:bodyPr/>
                    <a:lstStyle/>
                    <a:p>
                      <a:pPr marL="285750" marR="0" lvl="0" indent="0" algn="l" defTabSz="914400" rtl="0" eaLnBrk="1" fontAlgn="auto" latinLnBrk="0" hangingPunct="1">
                        <a:lnSpc>
                          <a:spcPct val="90000"/>
                        </a:lnSpc>
                        <a:spcBef>
                          <a:spcPts val="0"/>
                        </a:spcBef>
                        <a:spcAft>
                          <a:spcPts val="200"/>
                        </a:spcAft>
                        <a:buClrTx/>
                        <a:buSzTx/>
                        <a:buFontTx/>
                        <a:buNone/>
                        <a:tabLst/>
                        <a:defRPr/>
                      </a:pPr>
                      <a:r>
                        <a:rPr lang="it-IT" sz="1500" kern="1200" baseline="0" dirty="0">
                          <a:solidFill>
                            <a:schemeClr val="dk1"/>
                          </a:solidFill>
                          <a:effectLst/>
                          <a:latin typeface="+mj-lt"/>
                          <a:ea typeface="MS Mincho"/>
                          <a:cs typeface="Times New Roman" panose="02020603050405020304" pitchFamily="18" charset="0"/>
                        </a:rPr>
                        <a:t>LEN</a:t>
                      </a:r>
                      <a:endParaRPr lang="en-US" sz="1500" kern="1200" baseline="0" dirty="0">
                        <a:solidFill>
                          <a:schemeClr val="dk1"/>
                        </a:solidFill>
                        <a:effectLst/>
                        <a:latin typeface="+mj-lt"/>
                        <a:ea typeface="MS Mincho"/>
                        <a:cs typeface="Times New Roman" panose="02020603050405020304" pitchFamily="18" charset="0"/>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595454"/>
                          </a:solidFill>
                          <a:effectLst/>
                          <a:uLnTx/>
                          <a:uFillTx/>
                          <a:latin typeface="Trebuchet MS" panose="020B0603020202020204"/>
                          <a:ea typeface="MS Mincho"/>
                          <a:cs typeface="Times New Roman" panose="02020603050405020304" pitchFamily="18" charset="0"/>
                        </a:rPr>
                        <a:t>101 (100)</a:t>
                      </a: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8454337"/>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GB" sz="1500" b="0" i="0" u="none" strike="noStrike" kern="1200" cap="none" spc="0" normalizeH="0" baseline="0" dirty="0">
                          <a:ln>
                            <a:noFill/>
                          </a:ln>
                          <a:solidFill>
                            <a:srgbClr val="595454"/>
                          </a:solidFill>
                          <a:effectLst/>
                          <a:uLnTx/>
                          <a:uFillTx/>
                          <a:latin typeface="+mj-lt"/>
                          <a:ea typeface="MS Mincho"/>
                          <a:cs typeface="ArialMT"/>
                        </a:rPr>
                        <a:t>PIs</a:t>
                      </a:r>
                      <a:endParaRPr kumimoji="0" lang="en-US" sz="1500" b="0" i="0" u="none" strike="noStrike" kern="1200" cap="none" spc="0" normalizeH="0" baseline="0" dirty="0">
                        <a:ln>
                          <a:noFill/>
                        </a:ln>
                        <a:solidFill>
                          <a:srgbClr val="595454"/>
                        </a:solidFill>
                        <a:effectLst/>
                        <a:uLnTx/>
                        <a:uFillTx/>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en-US" sz="1500" b="0" kern="1200" dirty="0">
                          <a:solidFill>
                            <a:schemeClr val="tx1"/>
                          </a:solidFill>
                          <a:latin typeface="+mj-lt"/>
                          <a:ea typeface="MS Mincho"/>
                          <a:cs typeface="Times New Roman" panose="02020603050405020304" pitchFamily="18" charset="0"/>
                        </a:rPr>
                        <a:t>101 (100)</a:t>
                      </a: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25251722"/>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GB" sz="1500" b="0" i="0" u="none" strike="noStrike" kern="1200" cap="none" spc="0" normalizeH="0" baseline="0" dirty="0">
                          <a:ln>
                            <a:noFill/>
                          </a:ln>
                          <a:solidFill>
                            <a:srgbClr val="595454"/>
                          </a:solidFill>
                          <a:effectLst/>
                          <a:uLnTx/>
                          <a:uFillTx/>
                          <a:latin typeface="+mj-lt"/>
                          <a:ea typeface="MS Mincho"/>
                          <a:cs typeface="ArialMT"/>
                        </a:rPr>
                        <a:t>Anti-CD38 </a:t>
                      </a:r>
                      <a:r>
                        <a:rPr kumimoji="0" lang="en-GB" sz="1500" b="0" i="0" u="none" strike="noStrike" kern="1200" cap="none" spc="0" normalizeH="0" baseline="0" dirty="0" err="1">
                          <a:ln>
                            <a:noFill/>
                          </a:ln>
                          <a:solidFill>
                            <a:srgbClr val="595454"/>
                          </a:solidFill>
                          <a:effectLst/>
                          <a:uLnTx/>
                          <a:uFillTx/>
                          <a:latin typeface="+mj-lt"/>
                          <a:ea typeface="MS Mincho"/>
                          <a:cs typeface="ArialMT"/>
                        </a:rPr>
                        <a:t>mAb</a:t>
                      </a:r>
                      <a:endParaRPr kumimoji="0" lang="en-US" sz="1500" b="0" i="0" u="none" strike="noStrike" kern="1200" cap="none" spc="0" normalizeH="0" baseline="0" dirty="0">
                        <a:ln>
                          <a:noFill/>
                        </a:ln>
                        <a:solidFill>
                          <a:srgbClr val="595454"/>
                        </a:solidFill>
                        <a:effectLst/>
                        <a:uLnTx/>
                        <a:uFillTx/>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en-US" sz="1500" b="0" kern="1200" dirty="0">
                          <a:solidFill>
                            <a:schemeClr val="tx1"/>
                          </a:solidFill>
                          <a:latin typeface="+mj-lt"/>
                          <a:ea typeface="MS Mincho"/>
                          <a:cs typeface="Times New Roman" panose="02020603050405020304" pitchFamily="18" charset="0"/>
                        </a:rPr>
                        <a:t>101 (100)</a:t>
                      </a: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28981626"/>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it-IT" sz="1500" b="0" i="0" u="none" strike="noStrike" kern="1200" cap="none" spc="0" normalizeH="0" baseline="0" dirty="0">
                          <a:ln>
                            <a:noFill/>
                          </a:ln>
                          <a:solidFill>
                            <a:srgbClr val="595454"/>
                          </a:solidFill>
                          <a:effectLst/>
                          <a:uLnTx/>
                          <a:uFillTx/>
                          <a:latin typeface="+mj-lt"/>
                          <a:ea typeface="MS Mincho"/>
                          <a:cs typeface="ArialMT"/>
                        </a:rPr>
                        <a:t>Anti-BCMA therapy</a:t>
                      </a:r>
                      <a:endParaRPr kumimoji="0" lang="en-US" sz="1500" b="0" i="0" u="none" strike="noStrike" kern="1200" cap="none" spc="0" normalizeH="0" baseline="0" dirty="0">
                        <a:ln>
                          <a:noFill/>
                        </a:ln>
                        <a:solidFill>
                          <a:srgbClr val="595454"/>
                        </a:solidFill>
                        <a:effectLst/>
                        <a:uLnTx/>
                        <a:uFillTx/>
                        <a:latin typeface="+mj-lt"/>
                        <a:ea typeface="MS Mincho"/>
                        <a:cs typeface="ArialMT"/>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en-US" sz="1500" b="0" kern="1200" dirty="0">
                          <a:solidFill>
                            <a:schemeClr val="tx1"/>
                          </a:solidFill>
                          <a:latin typeface="+mj-lt"/>
                          <a:ea typeface="MS Mincho"/>
                          <a:cs typeface="Times New Roman" panose="02020603050405020304" pitchFamily="18" charset="0"/>
                        </a:rPr>
                        <a:t>30 (29.7)</a:t>
                      </a: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2186520"/>
                  </a:ext>
                </a:extLst>
              </a:tr>
              <a:tr h="198757">
                <a:tc>
                  <a:txBody>
                    <a:bodyPr/>
                    <a:lstStyle/>
                    <a:p>
                      <a:pPr marL="346075" marR="0" indent="0">
                        <a:lnSpc>
                          <a:spcPct val="90000"/>
                        </a:lnSpc>
                        <a:spcBef>
                          <a:spcPts val="0"/>
                        </a:spcBef>
                        <a:spcAft>
                          <a:spcPts val="0"/>
                        </a:spcAft>
                      </a:pPr>
                      <a:r>
                        <a:rPr lang="en-US" sz="1500" baseline="0" dirty="0">
                          <a:effectLst/>
                          <a:latin typeface="+mj-lt"/>
                          <a:ea typeface="Calibri" panose="020F0502020204030204" pitchFamily="34" charset="0"/>
                          <a:cs typeface="Times New Roman" panose="02020603050405020304" pitchFamily="18" charset="0"/>
                        </a:rPr>
                        <a:t>Antibody-drug conjugate</a:t>
                      </a:r>
                    </a:p>
                  </a:txBody>
                  <a:tcPr marL="73025" marR="73025"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en-US" sz="1500">
                          <a:effectLst/>
                          <a:latin typeface="+mj-lt"/>
                          <a:ea typeface="Calibri" panose="020F0502020204030204" pitchFamily="34" charset="0"/>
                          <a:cs typeface="Times New Roman" panose="02020603050405020304" pitchFamily="18" charset="0"/>
                        </a:rPr>
                        <a:t>22 (21.8)</a:t>
                      </a:r>
                    </a:p>
                  </a:txBody>
                  <a:tcPr marL="73025" marR="73025"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7639788"/>
                  </a:ext>
                </a:extLst>
              </a:tr>
              <a:tr h="198757">
                <a:tc>
                  <a:txBody>
                    <a:bodyPr/>
                    <a:lstStyle/>
                    <a:p>
                      <a:pPr marL="346075" marR="0" indent="0">
                        <a:lnSpc>
                          <a:spcPct val="90000"/>
                        </a:lnSpc>
                        <a:spcBef>
                          <a:spcPts val="0"/>
                        </a:spcBef>
                        <a:spcAft>
                          <a:spcPts val="0"/>
                        </a:spcAft>
                      </a:pPr>
                      <a:r>
                        <a:rPr lang="en-US" sz="1500" baseline="0" dirty="0">
                          <a:effectLst/>
                          <a:latin typeface="+mj-lt"/>
                          <a:ea typeface="Calibri" panose="020F0502020204030204" pitchFamily="34" charset="0"/>
                          <a:cs typeface="Times New Roman" panose="02020603050405020304" pitchFamily="18" charset="0"/>
                        </a:rPr>
                        <a:t>T-cell engager</a:t>
                      </a:r>
                    </a:p>
                  </a:txBody>
                  <a:tcPr marL="73025" marR="73025"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en-US" sz="1500" dirty="0">
                          <a:effectLst/>
                          <a:latin typeface="+mj-lt"/>
                          <a:ea typeface="Calibri" panose="020F0502020204030204" pitchFamily="34" charset="0"/>
                          <a:cs typeface="Times New Roman" panose="02020603050405020304" pitchFamily="18" charset="0"/>
                        </a:rPr>
                        <a:t>8 (7.9)</a:t>
                      </a:r>
                    </a:p>
                  </a:txBody>
                  <a:tcPr marL="73025" marR="73025"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905955"/>
                  </a:ext>
                </a:extLst>
              </a:tr>
              <a:tr h="198757">
                <a:tc>
                  <a:txBody>
                    <a:bodyPr/>
                    <a:lstStyle/>
                    <a:p>
                      <a:pPr marL="346075" marR="0" indent="0">
                        <a:lnSpc>
                          <a:spcPct val="90000"/>
                        </a:lnSpc>
                        <a:spcBef>
                          <a:spcPts val="0"/>
                        </a:spcBef>
                        <a:spcAft>
                          <a:spcPts val="0"/>
                        </a:spcAft>
                      </a:pPr>
                      <a:r>
                        <a:rPr lang="en-US" sz="1500" baseline="0" dirty="0">
                          <a:effectLst/>
                          <a:latin typeface="+mj-lt"/>
                          <a:ea typeface="Calibri" panose="020F0502020204030204" pitchFamily="34" charset="0"/>
                          <a:cs typeface="Times New Roman" panose="02020603050405020304" pitchFamily="18" charset="0"/>
                        </a:rPr>
                        <a:t>CAR T cell therapy</a:t>
                      </a:r>
                    </a:p>
                  </a:txBody>
                  <a:tcPr marL="73025" marR="73025"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90000"/>
                        </a:lnSpc>
                        <a:spcBef>
                          <a:spcPts val="0"/>
                        </a:spcBef>
                        <a:spcAft>
                          <a:spcPts val="0"/>
                        </a:spcAft>
                      </a:pPr>
                      <a:r>
                        <a:rPr lang="en-US" sz="1500" dirty="0">
                          <a:effectLst/>
                          <a:latin typeface="+mj-lt"/>
                          <a:ea typeface="Calibri" panose="020F0502020204030204" pitchFamily="34" charset="0"/>
                          <a:cs typeface="Times New Roman" panose="02020603050405020304" pitchFamily="18" charset="0"/>
                        </a:rPr>
                        <a:t>3 (3.0)</a:t>
                      </a:r>
                    </a:p>
                  </a:txBody>
                  <a:tcPr marL="73025" marR="73025"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26597558"/>
                  </a:ext>
                </a:extLst>
              </a:tr>
              <a:tr h="207591">
                <a:tc>
                  <a:txBody>
                    <a:bodyPr/>
                    <a:lstStyle/>
                    <a:p>
                      <a:pPr marL="0" indent="0">
                        <a:lnSpc>
                          <a:spcPct val="78000"/>
                        </a:lnSpc>
                        <a:spcBef>
                          <a:spcPts val="0"/>
                        </a:spcBef>
                        <a:spcAft>
                          <a:spcPts val="200"/>
                        </a:spcAft>
                        <a:tabLst/>
                      </a:pPr>
                      <a:r>
                        <a:rPr lang="en-GB" sz="1500" b="1" kern="1200" dirty="0">
                          <a:solidFill>
                            <a:schemeClr val="tx1"/>
                          </a:solidFill>
                          <a:latin typeface="+mj-lt"/>
                          <a:ea typeface="MS Mincho"/>
                          <a:cs typeface="ArialMT"/>
                        </a:rPr>
                        <a:t>Refractory status, n (%)</a:t>
                      </a: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78000"/>
                        </a:lnSpc>
                        <a:spcBef>
                          <a:spcPts val="0"/>
                        </a:spcBef>
                        <a:spcAft>
                          <a:spcPts val="0"/>
                        </a:spcAft>
                      </a:pPr>
                      <a:endParaRPr lang="en-US" sz="1500" b="0" kern="12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1841392"/>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US" sz="1500" b="0" i="0" u="none" strike="noStrike" kern="1200" cap="none" spc="0" normalizeH="0" baseline="0" dirty="0" err="1">
                          <a:ln>
                            <a:noFill/>
                          </a:ln>
                          <a:solidFill>
                            <a:srgbClr val="595454"/>
                          </a:solidFill>
                          <a:effectLst/>
                          <a:uLnTx/>
                          <a:uFillTx/>
                          <a:latin typeface="+mj-lt"/>
                          <a:ea typeface="MS Mincho"/>
                          <a:cs typeface="+mn-cs"/>
                        </a:rPr>
                        <a:t>IMiD</a:t>
                      </a:r>
                      <a:r>
                        <a:rPr kumimoji="0" lang="en-US" sz="1500" b="0" i="0" u="none" strike="noStrike" kern="1200" cap="none" spc="0" normalizeH="0" baseline="0" dirty="0">
                          <a:ln>
                            <a:noFill/>
                          </a:ln>
                          <a:solidFill>
                            <a:srgbClr val="595454"/>
                          </a:solidFill>
                          <a:effectLst/>
                          <a:uLnTx/>
                          <a:uFillTx/>
                          <a:latin typeface="+mj-lt"/>
                          <a:ea typeface="MS Mincho"/>
                          <a:cs typeface="+mn-cs"/>
                        </a:rPr>
                        <a:t> </a:t>
                      </a:r>
                      <a:r>
                        <a:rPr kumimoji="0" lang="en-US" sz="1500" b="0" i="0" u="none" strike="noStrike" kern="1200" cap="none" spc="0" normalizeH="0" baseline="0" dirty="0" err="1">
                          <a:ln>
                            <a:noFill/>
                          </a:ln>
                          <a:solidFill>
                            <a:srgbClr val="595454"/>
                          </a:solidFill>
                          <a:effectLst/>
                          <a:uLnTx/>
                          <a:uFillTx/>
                          <a:latin typeface="+mj-lt"/>
                          <a:ea typeface="MS Mincho"/>
                          <a:cs typeface="+mn-cs"/>
                        </a:rPr>
                        <a:t>agents</a:t>
                      </a:r>
                      <a:r>
                        <a:rPr kumimoji="0" lang="en-US" sz="1500" b="0" i="0" u="none" strike="noStrike" kern="1200" cap="none" spc="0" normalizeH="0" baseline="30000" dirty="0" err="1">
                          <a:ln>
                            <a:noFill/>
                          </a:ln>
                          <a:solidFill>
                            <a:srgbClr val="595454"/>
                          </a:solidFill>
                          <a:effectLst/>
                          <a:uLnTx/>
                          <a:uFillTx/>
                          <a:latin typeface="+mj-lt"/>
                          <a:ea typeface="MS Mincho"/>
                          <a:cs typeface="+mn-cs"/>
                        </a:rPr>
                        <a:t>b</a:t>
                      </a:r>
                      <a:endParaRPr kumimoji="0" lang="en-US" sz="1500" b="0" i="0" u="none" strike="noStrike" kern="1200" cap="none" spc="0" normalizeH="0" baseline="30000" dirty="0">
                        <a:ln>
                          <a:noFill/>
                        </a:ln>
                        <a:solidFill>
                          <a:srgbClr val="595454"/>
                        </a:solidFill>
                        <a:effectLst/>
                        <a:uLnTx/>
                        <a:uFillTx/>
                        <a:latin typeface="+mj-lt"/>
                        <a:ea typeface="MS Mincho"/>
                        <a:cs typeface="+mn-cs"/>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78000"/>
                        </a:lnSpc>
                        <a:spcBef>
                          <a:spcPts val="0"/>
                        </a:spcBef>
                        <a:spcAft>
                          <a:spcPts val="0"/>
                        </a:spcAft>
                      </a:pPr>
                      <a:r>
                        <a:rPr lang="it-IT" sz="1500" b="0" kern="1200" dirty="0">
                          <a:solidFill>
                            <a:schemeClr val="tx1"/>
                          </a:solidFill>
                          <a:latin typeface="+mj-lt"/>
                          <a:ea typeface="MS Mincho"/>
                          <a:cs typeface="Times New Roman" panose="02020603050405020304" pitchFamily="18" charset="0"/>
                        </a:rPr>
                        <a:t>101 (100)</a:t>
                      </a:r>
                      <a:endParaRPr lang="en-US" sz="1500" b="0" kern="12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9868732"/>
                  </a:ext>
                </a:extLst>
              </a:tr>
              <a:tr h="207591">
                <a:tc>
                  <a:txBody>
                    <a:bodyPr/>
                    <a:lstStyle/>
                    <a:p>
                      <a:pPr marL="285750" marR="0" lvl="0" indent="0" algn="l" defTabSz="914400" rtl="0" eaLnBrk="1" fontAlgn="auto" latinLnBrk="0" hangingPunct="1">
                        <a:lnSpc>
                          <a:spcPct val="90000"/>
                        </a:lnSpc>
                        <a:spcBef>
                          <a:spcPts val="0"/>
                        </a:spcBef>
                        <a:spcAft>
                          <a:spcPts val="200"/>
                        </a:spcAft>
                        <a:buClrTx/>
                        <a:buSzTx/>
                        <a:buFontTx/>
                        <a:buNone/>
                        <a:tabLst/>
                        <a:defRPr/>
                      </a:pPr>
                      <a:r>
                        <a:rPr lang="it-IT" sz="1500" kern="1200" baseline="0" dirty="0">
                          <a:solidFill>
                            <a:schemeClr val="dk1"/>
                          </a:solidFill>
                          <a:effectLst/>
                          <a:latin typeface="+mj-lt"/>
                          <a:ea typeface="MS Mincho"/>
                          <a:cs typeface="Times New Roman" panose="02020603050405020304" pitchFamily="18" charset="0"/>
                        </a:rPr>
                        <a:t>POM</a:t>
                      </a:r>
                      <a:endParaRPr lang="en-US" sz="1500" kern="1200" baseline="0" dirty="0">
                        <a:solidFill>
                          <a:schemeClr val="dk1"/>
                        </a:solidFill>
                        <a:effectLst/>
                        <a:latin typeface="+mj-lt"/>
                        <a:ea typeface="MS Mincho"/>
                        <a:cs typeface="Times New Roman" panose="02020603050405020304" pitchFamily="18" charset="0"/>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it-IT" sz="1500" b="0" kern="1200" dirty="0">
                          <a:solidFill>
                            <a:schemeClr val="tx1"/>
                          </a:solidFill>
                          <a:latin typeface="+mn-lt"/>
                          <a:ea typeface="MS Mincho"/>
                          <a:cs typeface="Times New Roman" panose="02020603050405020304" pitchFamily="18" charset="0"/>
                        </a:rPr>
                        <a:t>97 (96.0)</a:t>
                      </a:r>
                      <a:endParaRPr lang="en-US" sz="1500" b="0" kern="1200" dirty="0">
                        <a:solidFill>
                          <a:schemeClr val="tx1"/>
                        </a:solidFill>
                        <a:latin typeface="+mn-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4189985"/>
                  </a:ext>
                </a:extLst>
              </a:tr>
              <a:tr h="207591">
                <a:tc>
                  <a:txBody>
                    <a:bodyPr/>
                    <a:lstStyle/>
                    <a:p>
                      <a:pPr marL="285750" marR="0" lvl="0" indent="0" algn="l" defTabSz="914400" rtl="0" eaLnBrk="1" fontAlgn="auto" latinLnBrk="0" hangingPunct="1">
                        <a:lnSpc>
                          <a:spcPct val="90000"/>
                        </a:lnSpc>
                        <a:spcBef>
                          <a:spcPts val="0"/>
                        </a:spcBef>
                        <a:spcAft>
                          <a:spcPts val="200"/>
                        </a:spcAft>
                        <a:buClrTx/>
                        <a:buSzTx/>
                        <a:buFontTx/>
                        <a:buNone/>
                        <a:tabLst/>
                        <a:defRPr/>
                      </a:pPr>
                      <a:r>
                        <a:rPr lang="it-IT" sz="1500" kern="1200" baseline="0" dirty="0">
                          <a:solidFill>
                            <a:schemeClr val="dk1"/>
                          </a:solidFill>
                          <a:effectLst/>
                          <a:latin typeface="+mj-lt"/>
                          <a:ea typeface="MS Mincho"/>
                          <a:cs typeface="Times New Roman" panose="02020603050405020304" pitchFamily="18" charset="0"/>
                        </a:rPr>
                        <a:t>LEN</a:t>
                      </a:r>
                      <a:endParaRPr lang="en-US" sz="1500" kern="1200" baseline="0" dirty="0">
                        <a:solidFill>
                          <a:schemeClr val="dk1"/>
                        </a:solidFill>
                        <a:effectLst/>
                        <a:latin typeface="+mj-lt"/>
                        <a:ea typeface="MS Mincho"/>
                        <a:cs typeface="Times New Roman" panose="02020603050405020304" pitchFamily="18" charset="0"/>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it-IT" sz="1500" b="0" kern="1200" dirty="0">
                          <a:solidFill>
                            <a:schemeClr val="tx1"/>
                          </a:solidFill>
                          <a:latin typeface="+mj-lt"/>
                          <a:ea typeface="MS Mincho"/>
                          <a:cs typeface="Times New Roman" panose="02020603050405020304" pitchFamily="18" charset="0"/>
                        </a:rPr>
                        <a:t>89 (88.1)</a:t>
                      </a:r>
                      <a:endParaRPr lang="en-US" sz="1500" b="0" kern="12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5968760"/>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US" sz="1500" b="0" i="0" u="none" strike="noStrike" kern="1200" cap="none" spc="0" normalizeH="0" baseline="0" dirty="0">
                          <a:ln>
                            <a:noFill/>
                          </a:ln>
                          <a:solidFill>
                            <a:srgbClr val="595454"/>
                          </a:solidFill>
                          <a:effectLst/>
                          <a:uLnTx/>
                          <a:uFillTx/>
                          <a:latin typeface="+mj-lt"/>
                          <a:ea typeface="MS Mincho"/>
                          <a:cs typeface="+mn-cs"/>
                        </a:rPr>
                        <a:t>PIs</a:t>
                      </a: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78000"/>
                        </a:lnSpc>
                        <a:spcBef>
                          <a:spcPts val="0"/>
                        </a:spcBef>
                        <a:spcAft>
                          <a:spcPts val="0"/>
                        </a:spcAft>
                      </a:pPr>
                      <a:r>
                        <a:rPr lang="it-IT" sz="1500" b="0" kern="1200" dirty="0">
                          <a:solidFill>
                            <a:schemeClr val="tx1"/>
                          </a:solidFill>
                          <a:latin typeface="+mj-lt"/>
                          <a:ea typeface="MS Mincho"/>
                          <a:cs typeface="Times New Roman" panose="02020603050405020304" pitchFamily="18" charset="0"/>
                        </a:rPr>
                        <a:t>101 (100)</a:t>
                      </a:r>
                      <a:endParaRPr lang="en-US" sz="1500" b="0" kern="12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1097598"/>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US" sz="1500" b="0" i="0" u="none" strike="noStrike" kern="1200" cap="none" spc="0" normalizeH="0" baseline="0" dirty="0">
                          <a:ln>
                            <a:noFill/>
                          </a:ln>
                          <a:solidFill>
                            <a:srgbClr val="595454"/>
                          </a:solidFill>
                          <a:effectLst/>
                          <a:uLnTx/>
                          <a:uFillTx/>
                          <a:latin typeface="+mj-lt"/>
                          <a:ea typeface="MS Mincho"/>
                          <a:cs typeface="+mn-cs"/>
                        </a:rPr>
                        <a:t>Anti-CD38 </a:t>
                      </a:r>
                      <a:r>
                        <a:rPr kumimoji="0" lang="en-US" sz="1500" b="0" i="0" u="none" strike="noStrike" kern="1200" cap="none" spc="0" normalizeH="0" baseline="0" dirty="0" err="1">
                          <a:ln>
                            <a:noFill/>
                          </a:ln>
                          <a:solidFill>
                            <a:srgbClr val="595454"/>
                          </a:solidFill>
                          <a:effectLst/>
                          <a:uLnTx/>
                          <a:uFillTx/>
                          <a:latin typeface="+mj-lt"/>
                          <a:ea typeface="MS Mincho"/>
                          <a:cs typeface="+mn-cs"/>
                        </a:rPr>
                        <a:t>mAb</a:t>
                      </a:r>
                      <a:endParaRPr kumimoji="0" lang="en-US" sz="1500" b="0" i="0" u="none" strike="noStrike" kern="1200" cap="none" spc="0" normalizeH="0" baseline="0" dirty="0">
                        <a:ln>
                          <a:noFill/>
                        </a:ln>
                        <a:solidFill>
                          <a:srgbClr val="595454"/>
                        </a:solidFill>
                        <a:effectLst/>
                        <a:uLnTx/>
                        <a:uFillTx/>
                        <a:latin typeface="+mj-lt"/>
                        <a:ea typeface="MS Mincho"/>
                        <a:cs typeface="+mn-cs"/>
                      </a:endParaRPr>
                    </a:p>
                  </a:txBody>
                  <a:tcPr marL="121920" marR="121920"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78000"/>
                        </a:lnSpc>
                        <a:spcBef>
                          <a:spcPts val="0"/>
                        </a:spcBef>
                        <a:spcAft>
                          <a:spcPts val="0"/>
                        </a:spcAft>
                      </a:pPr>
                      <a:r>
                        <a:rPr lang="it-IT" sz="1500" b="0" kern="1200" dirty="0">
                          <a:solidFill>
                            <a:schemeClr val="tx1"/>
                          </a:solidFill>
                          <a:latin typeface="+mj-lt"/>
                          <a:ea typeface="MS Mincho"/>
                          <a:cs typeface="Times New Roman" panose="02020603050405020304" pitchFamily="18" charset="0"/>
                        </a:rPr>
                        <a:t>101 (100)</a:t>
                      </a:r>
                      <a:endParaRPr lang="en-US" sz="1500" b="0" kern="12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54928731"/>
                  </a:ext>
                </a:extLst>
              </a:tr>
              <a:tr h="234092">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kumimoji="0" lang="en-US" sz="1500" b="0" i="0" u="none" strike="noStrike" kern="1200" cap="none" spc="0" normalizeH="0" baseline="0" dirty="0">
                          <a:ln>
                            <a:noFill/>
                          </a:ln>
                          <a:solidFill>
                            <a:srgbClr val="595454"/>
                          </a:solidFill>
                          <a:effectLst/>
                          <a:uLnTx/>
                          <a:uFillTx/>
                          <a:latin typeface="+mj-lt"/>
                          <a:ea typeface="MS Mincho"/>
                          <a:cs typeface="+mn-cs"/>
                        </a:rPr>
                        <a:t>Triple-class </a:t>
                      </a:r>
                      <a:r>
                        <a:rPr kumimoji="0" lang="en-US" sz="1500" b="0" i="0" u="none" strike="noStrike" kern="1200" cap="none" spc="0" normalizeH="0" baseline="0" dirty="0" err="1">
                          <a:ln>
                            <a:noFill/>
                          </a:ln>
                          <a:solidFill>
                            <a:srgbClr val="595454"/>
                          </a:solidFill>
                          <a:effectLst/>
                          <a:uLnTx/>
                          <a:uFillTx/>
                          <a:latin typeface="+mj-lt"/>
                          <a:ea typeface="MS Mincho"/>
                          <a:cs typeface="+mn-cs"/>
                        </a:rPr>
                        <a:t>refractory</a:t>
                      </a:r>
                      <a:r>
                        <a:rPr kumimoji="0" lang="en-US" sz="1500" b="0" i="0" u="none" strike="noStrike" kern="1200" cap="none" spc="0" normalizeH="0" baseline="30000" dirty="0" err="1">
                          <a:ln>
                            <a:noFill/>
                          </a:ln>
                          <a:solidFill>
                            <a:srgbClr val="595454"/>
                          </a:solidFill>
                          <a:effectLst/>
                          <a:uLnTx/>
                          <a:uFillTx/>
                          <a:latin typeface="+mj-lt"/>
                          <a:ea typeface="MS Mincho"/>
                          <a:cs typeface="+mn-cs"/>
                        </a:rPr>
                        <a:t>c</a:t>
                      </a:r>
                      <a:r>
                        <a:rPr kumimoji="0" lang="en-US" sz="1500" b="0" i="0" u="none" strike="noStrike" kern="1200" cap="none" spc="0" normalizeH="0" baseline="0" dirty="0">
                          <a:ln>
                            <a:noFill/>
                          </a:ln>
                          <a:solidFill>
                            <a:srgbClr val="595454"/>
                          </a:solidFill>
                          <a:effectLst/>
                          <a:uLnTx/>
                          <a:uFillTx/>
                          <a:latin typeface="+mj-lt"/>
                          <a:ea typeface="MS Mincho"/>
                          <a:cs typeface="+mn-cs"/>
                        </a:rPr>
                        <a:t> </a:t>
                      </a:r>
                    </a:p>
                  </a:txBody>
                  <a:tcPr marL="121920" marR="121920" marT="18288"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78000"/>
                        </a:lnSpc>
                        <a:spcBef>
                          <a:spcPts val="0"/>
                        </a:spcBef>
                        <a:spcAft>
                          <a:spcPts val="0"/>
                        </a:spcAft>
                        <a:buClrTx/>
                        <a:buSzTx/>
                        <a:buFontTx/>
                        <a:buNone/>
                        <a:tabLst/>
                        <a:defRPr/>
                      </a:pPr>
                      <a:r>
                        <a:rPr lang="it-IT" sz="1500" b="0" kern="1200" dirty="0">
                          <a:solidFill>
                            <a:schemeClr val="tx1"/>
                          </a:solidFill>
                          <a:latin typeface="+mj-lt"/>
                          <a:ea typeface="MS Mincho"/>
                          <a:cs typeface="Times New Roman" panose="02020603050405020304" pitchFamily="18" charset="0"/>
                        </a:rPr>
                        <a:t>101 (100)</a:t>
                      </a:r>
                      <a:endParaRPr lang="en-US" sz="1500" b="0" kern="1200" dirty="0">
                        <a:solidFill>
                          <a:schemeClr val="tx1"/>
                        </a:solidFill>
                        <a:latin typeface="+mj-lt"/>
                        <a:ea typeface="MS Mincho"/>
                        <a:cs typeface="Times New Roman" panose="02020603050405020304" pitchFamily="18" charset="0"/>
                      </a:endParaRPr>
                    </a:p>
                  </a:txBody>
                  <a:tcPr marL="97367" marR="97367" marT="18288"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5725379"/>
                  </a:ext>
                </a:extLst>
              </a:tr>
            </a:tbl>
          </a:graphicData>
        </a:graphic>
      </p:graphicFrame>
      <p:sp>
        <p:nvSpPr>
          <p:cNvPr id="10" name="TextBox 9">
            <a:extLst>
              <a:ext uri="{FF2B5EF4-FFF2-40B4-BE49-F238E27FC236}">
                <a16:creationId xmlns:a16="http://schemas.microsoft.com/office/drawing/2014/main" id="{A97D4D80-2E31-4F15-8D11-7C78C7B7391C}"/>
              </a:ext>
            </a:extLst>
          </p:cNvPr>
          <p:cNvSpPr txBox="1"/>
          <p:nvPr/>
        </p:nvSpPr>
        <p:spPr>
          <a:xfrm>
            <a:off x="275590" y="5774991"/>
            <a:ext cx="11640822" cy="353943"/>
          </a:xfrm>
          <a:prstGeom prst="rect">
            <a:avLst/>
          </a:prstGeom>
          <a:solidFill>
            <a:srgbClr val="C0F2FB"/>
          </a:solidFill>
        </p:spPr>
        <p:txBody>
          <a:bodyPr wrap="square" rtlCol="0" anchor="ctr">
            <a:spAutoFit/>
          </a:bodyPr>
          <a:lstStyle/>
          <a:p>
            <a:pPr algn="ctr"/>
            <a:r>
              <a:rPr lang="fy-NL" sz="1700" dirty="0"/>
              <a:t>All patients were triple-class refractory and one third of the patients were previously exposed to anti-BCMA therapy</a:t>
            </a:r>
            <a:endParaRPr lang="en-US" sz="1700" dirty="0"/>
          </a:p>
        </p:txBody>
      </p:sp>
      <p:sp>
        <p:nvSpPr>
          <p:cNvPr id="9" name="Rectangle 8">
            <a:extLst>
              <a:ext uri="{FF2B5EF4-FFF2-40B4-BE49-F238E27FC236}">
                <a16:creationId xmlns:a16="http://schemas.microsoft.com/office/drawing/2014/main" id="{30DA7BBD-5D1D-430B-8B1D-C692994FE1C1}"/>
              </a:ext>
            </a:extLst>
          </p:cNvPr>
          <p:cNvSpPr/>
          <p:nvPr/>
        </p:nvSpPr>
        <p:spPr>
          <a:xfrm>
            <a:off x="1848613" y="3152775"/>
            <a:ext cx="8494776" cy="228600"/>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CD316EB-E224-4A79-8DFE-03D0361DB8A6}"/>
              </a:ext>
            </a:extLst>
          </p:cNvPr>
          <p:cNvSpPr/>
          <p:nvPr/>
        </p:nvSpPr>
        <p:spPr>
          <a:xfrm>
            <a:off x="1848613" y="4294125"/>
            <a:ext cx="8494776" cy="228600"/>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8A30DCF7-3E31-4A9B-9188-2FBB1C59BFD4}"/>
              </a:ext>
            </a:extLst>
          </p:cNvPr>
          <p:cNvSpPr/>
          <p:nvPr/>
        </p:nvSpPr>
        <p:spPr>
          <a:xfrm>
            <a:off x="1848613" y="5468765"/>
            <a:ext cx="8494776" cy="228600"/>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0230734F-E27B-0B44-AF07-E65F9E4A94E1}"/>
              </a:ext>
            </a:extLst>
          </p:cNvPr>
          <p:cNvSpPr>
            <a:spLocks noGrp="1"/>
          </p:cNvSpPr>
          <p:nvPr>
            <p:ph type="ftr" sz="quarter" idx="3"/>
          </p:nvPr>
        </p:nvSpPr>
        <p:spPr/>
        <p:txBody>
          <a:bodyPr/>
          <a:lstStyle/>
          <a:p>
            <a:r>
              <a:rPr lang="en-US" baseline="30000" dirty="0" err="1"/>
              <a:t>a</a:t>
            </a:r>
            <a:r>
              <a:rPr lang="en-US" dirty="0" err="1"/>
              <a:t>Data</a:t>
            </a:r>
            <a:r>
              <a:rPr lang="en-US" dirty="0"/>
              <a:t> cutoff: September 16, 2022; </a:t>
            </a:r>
            <a:r>
              <a:rPr lang="en-US" baseline="30000" dirty="0" err="1"/>
              <a:t>b</a:t>
            </a:r>
            <a:r>
              <a:rPr lang="en-US" dirty="0" err="1"/>
              <a:t>Defined</a:t>
            </a:r>
            <a:r>
              <a:rPr lang="en-US" dirty="0"/>
              <a:t> as refractory to LEN or POM; </a:t>
            </a:r>
            <a:r>
              <a:rPr lang="en-US" baseline="30000" dirty="0" err="1"/>
              <a:t>c</a:t>
            </a:r>
            <a:r>
              <a:rPr lang="en-US" dirty="0" err="1"/>
              <a:t>Defined</a:t>
            </a:r>
            <a:r>
              <a:rPr lang="en-US" dirty="0"/>
              <a:t> as refractory to ≥ 1 </a:t>
            </a:r>
            <a:r>
              <a:rPr lang="en-US" dirty="0" err="1"/>
              <a:t>IMiD</a:t>
            </a:r>
            <a:r>
              <a:rPr lang="en-US" dirty="0"/>
              <a:t> agent, 1 PI, and 1 anti-CD38 </a:t>
            </a:r>
            <a:r>
              <a:rPr lang="en-US" dirty="0" err="1"/>
              <a:t>mAb</a:t>
            </a:r>
            <a:r>
              <a:rPr lang="en-US" dirty="0"/>
              <a:t>.</a:t>
            </a:r>
          </a:p>
          <a:p>
            <a:r>
              <a:rPr lang="en-US" dirty="0"/>
              <a:t>BCMA, B-cell maturation antigen; CAR, chimeric antigen receptor.</a:t>
            </a:r>
          </a:p>
          <a:p>
            <a:r>
              <a:rPr lang="en-US" dirty="0"/>
              <a:t>Richardson PG, et al. ASH 2022. Abstract #568.</a:t>
            </a:r>
          </a:p>
        </p:txBody>
      </p:sp>
    </p:spTree>
    <p:extLst>
      <p:ext uri="{BB962C8B-B14F-4D97-AF65-F5344CB8AC3E}">
        <p14:creationId xmlns:p14="http://schemas.microsoft.com/office/powerpoint/2010/main" val="340542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9617-B3D6-45D3-9A85-214E097DCE53}"/>
              </a:ext>
            </a:extLst>
          </p:cNvPr>
          <p:cNvSpPr>
            <a:spLocks noGrp="1"/>
          </p:cNvSpPr>
          <p:nvPr>
            <p:ph type="title"/>
          </p:nvPr>
        </p:nvSpPr>
        <p:spPr>
          <a:xfrm>
            <a:off x="609600" y="199505"/>
            <a:ext cx="10744200" cy="686227"/>
          </a:xfrm>
        </p:spPr>
        <p:txBody>
          <a:bodyPr/>
          <a:lstStyle/>
          <a:p>
            <a:r>
              <a:rPr lang="en-US" sz="3200" dirty="0">
                <a:solidFill>
                  <a:schemeClr val="tx2"/>
                </a:solidFill>
              </a:rPr>
              <a:t>Patient Disposition and Treatment Exposure</a:t>
            </a:r>
            <a:endParaRPr lang="en-US" b="1" dirty="0">
              <a:solidFill>
                <a:schemeClr val="tx2"/>
              </a:solidFill>
            </a:endParaRPr>
          </a:p>
        </p:txBody>
      </p:sp>
      <p:graphicFrame>
        <p:nvGraphicFramePr>
          <p:cNvPr id="8" name="Table 7">
            <a:extLst>
              <a:ext uri="{FF2B5EF4-FFF2-40B4-BE49-F238E27FC236}">
                <a16:creationId xmlns:a16="http://schemas.microsoft.com/office/drawing/2014/main" id="{642427E7-17E4-4D1C-A9E1-BB0190365E7D}"/>
              </a:ext>
            </a:extLst>
          </p:cNvPr>
          <p:cNvGraphicFramePr>
            <a:graphicFrameLocks noGrp="1"/>
          </p:cNvGraphicFramePr>
          <p:nvPr>
            <p:extLst>
              <p:ext uri="{D42A27DB-BD31-4B8C-83A1-F6EECF244321}">
                <p14:modId xmlns:p14="http://schemas.microsoft.com/office/powerpoint/2010/main" val="3488208715"/>
              </p:ext>
            </p:extLst>
          </p:nvPr>
        </p:nvGraphicFramePr>
        <p:xfrm>
          <a:off x="1848612" y="916449"/>
          <a:ext cx="8494776" cy="2704592"/>
        </p:xfrm>
        <a:graphic>
          <a:graphicData uri="http://schemas.openxmlformats.org/drawingml/2006/table">
            <a:tbl>
              <a:tblPr firstRow="1">
                <a:tableStyleId>{B301B821-A1FF-4177-AEE7-76D212191A09}</a:tableStyleId>
              </a:tblPr>
              <a:tblGrid>
                <a:gridCol w="5623560">
                  <a:extLst>
                    <a:ext uri="{9D8B030D-6E8A-4147-A177-3AD203B41FA5}">
                      <a16:colId xmlns:a16="http://schemas.microsoft.com/office/drawing/2014/main" val="20000"/>
                    </a:ext>
                  </a:extLst>
                </a:gridCol>
                <a:gridCol w="2871216">
                  <a:extLst>
                    <a:ext uri="{9D8B030D-6E8A-4147-A177-3AD203B41FA5}">
                      <a16:colId xmlns:a16="http://schemas.microsoft.com/office/drawing/2014/main" val="20001"/>
                    </a:ext>
                  </a:extLst>
                </a:gridCol>
              </a:tblGrid>
              <a:tr h="408584">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r>
                        <a:rPr lang="en-US" sz="1600" b="1" dirty="0">
                          <a:solidFill>
                            <a:schemeClr val="tx1"/>
                          </a:solidFill>
                          <a:latin typeface="+mj-lt"/>
                          <a:ea typeface="MS Mincho"/>
                          <a:cs typeface="Times New Roman"/>
                        </a:rPr>
                        <a:t>Patient </a:t>
                      </a:r>
                      <a:r>
                        <a:rPr lang="en-US" sz="1600" b="1" dirty="0" err="1">
                          <a:solidFill>
                            <a:schemeClr val="tx1"/>
                          </a:solidFill>
                          <a:latin typeface="+mj-lt"/>
                          <a:ea typeface="MS Mincho"/>
                          <a:cs typeface="Times New Roman"/>
                        </a:rPr>
                        <a:t>dispositions</a:t>
                      </a:r>
                      <a:r>
                        <a:rPr lang="en-US" sz="1600" b="1" baseline="30000" dirty="0" err="1">
                          <a:solidFill>
                            <a:schemeClr val="tx1"/>
                          </a:solidFill>
                          <a:latin typeface="+mj-lt"/>
                          <a:ea typeface="MS Mincho"/>
                          <a:cs typeface="Times New Roman"/>
                        </a:rPr>
                        <a:t>a</a:t>
                      </a:r>
                      <a:endParaRPr lang="en-US" sz="1600" b="1" dirty="0">
                        <a:solidFill>
                          <a:schemeClr val="tx1"/>
                        </a:solidFill>
                        <a:latin typeface="+mj-lt"/>
                        <a:ea typeface="MS Mincho"/>
                        <a:cs typeface="Times New Roman"/>
                      </a:endParaRPr>
                    </a:p>
                  </a:txBody>
                  <a:tcPr marL="121920" marR="121920" marT="9144" marB="9144"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90000"/>
                        </a:lnSpc>
                        <a:spcBef>
                          <a:spcPts val="0"/>
                        </a:spcBef>
                        <a:spcAft>
                          <a:spcPts val="200"/>
                        </a:spcAft>
                        <a:tabLst/>
                      </a:pPr>
                      <a:r>
                        <a:rPr lang="en-GB" sz="1600" b="1" kern="1200" dirty="0">
                          <a:solidFill>
                            <a:schemeClr val="tx1"/>
                          </a:solidFill>
                          <a:latin typeface="+mj-lt"/>
                          <a:ea typeface="+mn-ea"/>
                          <a:cs typeface="+mn-cs"/>
                        </a:rPr>
                        <a:t>MEZI + DEX</a:t>
                      </a:r>
                    </a:p>
                    <a:p>
                      <a:pPr marL="0" indent="0" algn="ctr">
                        <a:lnSpc>
                          <a:spcPct val="90000"/>
                        </a:lnSpc>
                        <a:spcBef>
                          <a:spcPts val="0"/>
                        </a:spcBef>
                        <a:spcAft>
                          <a:spcPts val="200"/>
                        </a:spcAft>
                        <a:tabLst/>
                      </a:pPr>
                      <a:r>
                        <a:rPr lang="en-GB" sz="1600" b="1" kern="1200" dirty="0">
                          <a:solidFill>
                            <a:schemeClr val="tx1"/>
                          </a:solidFill>
                          <a:latin typeface="+mj-lt"/>
                          <a:ea typeface="+mn-ea"/>
                          <a:cs typeface="+mn-cs"/>
                        </a:rPr>
                        <a:t>(N = 101)</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000"/>
                  </a:ext>
                </a:extLst>
              </a:tr>
              <a:tr h="209023">
                <a:tc>
                  <a:txBody>
                    <a:bodyPr/>
                    <a:lstStyle/>
                    <a:p>
                      <a:pPr marL="0" indent="0">
                        <a:lnSpc>
                          <a:spcPct val="90000"/>
                        </a:lnSpc>
                        <a:spcBef>
                          <a:spcPts val="0"/>
                        </a:spcBef>
                        <a:spcAft>
                          <a:spcPts val="200"/>
                        </a:spcAft>
                        <a:tabLst/>
                      </a:pPr>
                      <a:r>
                        <a:rPr lang="en-GB" sz="1500" b="1" kern="1200" dirty="0">
                          <a:solidFill>
                            <a:schemeClr val="tx2"/>
                          </a:solidFill>
                          <a:effectLst/>
                          <a:latin typeface="+mj-lt"/>
                          <a:ea typeface="MS Mincho"/>
                          <a:cs typeface="ArialMT"/>
                        </a:rPr>
                        <a:t>Follow-up, median (range), months</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baseline="0" dirty="0">
                          <a:solidFill>
                            <a:schemeClr val="tx2"/>
                          </a:solidFill>
                          <a:effectLst/>
                          <a:latin typeface="+mj-lt"/>
                          <a:ea typeface="Times New Roman"/>
                          <a:cs typeface="Palatino Linotype"/>
                        </a:rPr>
                        <a:t>7.46 (0.5–21.9)</a:t>
                      </a:r>
                      <a:endParaRPr lang="en-US" sz="1500" b="0" baseline="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6221321"/>
                  </a:ext>
                </a:extLst>
              </a:tr>
              <a:tr h="209023">
                <a:tc>
                  <a:txBody>
                    <a:bodyPr/>
                    <a:lstStyle/>
                    <a:p>
                      <a:pPr marL="0" indent="0">
                        <a:lnSpc>
                          <a:spcPct val="90000"/>
                        </a:lnSpc>
                        <a:spcBef>
                          <a:spcPts val="0"/>
                        </a:spcBef>
                        <a:spcAft>
                          <a:spcPts val="200"/>
                        </a:spcAft>
                        <a:tabLst/>
                      </a:pPr>
                      <a:r>
                        <a:rPr lang="en-US" sz="1500" b="1" i="0" dirty="0">
                          <a:solidFill>
                            <a:schemeClr val="tx2"/>
                          </a:solidFill>
                          <a:latin typeface="+mj-lt"/>
                          <a:ea typeface="MS Mincho"/>
                          <a:cs typeface="ArialMT"/>
                        </a:rPr>
                        <a:t>Ongoing, n (%)</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10 (9.9)</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98165202"/>
                  </a:ext>
                </a:extLst>
              </a:tr>
              <a:tr h="209023">
                <a:tc>
                  <a:txBody>
                    <a:bodyPr/>
                    <a:lstStyle/>
                    <a:p>
                      <a:pPr marL="0" indent="0">
                        <a:lnSpc>
                          <a:spcPct val="90000"/>
                        </a:lnSpc>
                        <a:spcBef>
                          <a:spcPts val="0"/>
                        </a:spcBef>
                        <a:spcAft>
                          <a:spcPts val="200"/>
                        </a:spcAft>
                        <a:tabLst/>
                      </a:pPr>
                      <a:r>
                        <a:rPr lang="en-US" sz="1500" b="1" i="0" dirty="0">
                          <a:solidFill>
                            <a:schemeClr val="tx2"/>
                          </a:solidFill>
                          <a:latin typeface="+mj-lt"/>
                          <a:ea typeface="MS Mincho"/>
                          <a:cs typeface="ArialMT"/>
                        </a:rPr>
                        <a:t>Discontinued, n (%)</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91 (90.1)</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09023">
                <a:tc>
                  <a:txBody>
                    <a:bodyPr/>
                    <a:lstStyle/>
                    <a:p>
                      <a:pPr marL="365760" indent="-230188">
                        <a:lnSpc>
                          <a:spcPct val="90000"/>
                        </a:lnSpc>
                        <a:spcBef>
                          <a:spcPts val="0"/>
                        </a:spcBef>
                        <a:spcAft>
                          <a:spcPts val="200"/>
                        </a:spcAft>
                        <a:tabLst/>
                      </a:pPr>
                      <a:r>
                        <a:rPr lang="en-GB" sz="1500" b="0" dirty="0">
                          <a:solidFill>
                            <a:schemeClr val="tx2"/>
                          </a:solidFill>
                          <a:latin typeface="+mj-lt"/>
                          <a:ea typeface="MS Mincho"/>
                          <a:cs typeface="ArialMT"/>
                        </a:rPr>
                        <a:t>Progressive disease</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61 (60.4)</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3904959"/>
                  </a:ext>
                </a:extLst>
              </a:tr>
              <a:tr h="209023">
                <a:tc>
                  <a:txBody>
                    <a:bodyPr/>
                    <a:lstStyle/>
                    <a:p>
                      <a:pPr marL="365760" indent="-230188">
                        <a:lnSpc>
                          <a:spcPct val="90000"/>
                        </a:lnSpc>
                        <a:spcBef>
                          <a:spcPts val="0"/>
                        </a:spcBef>
                        <a:spcAft>
                          <a:spcPts val="200"/>
                        </a:spcAft>
                        <a:tabLst/>
                      </a:pPr>
                      <a:r>
                        <a:rPr lang="en-GB" sz="1500" b="0" dirty="0">
                          <a:solidFill>
                            <a:schemeClr val="tx2"/>
                          </a:solidFill>
                          <a:latin typeface="+mj-lt"/>
                          <a:ea typeface="MS Mincho"/>
                          <a:cs typeface="ArialMT"/>
                        </a:rPr>
                        <a:t>Withdrawal</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kern="1200" baseline="0" dirty="0">
                          <a:solidFill>
                            <a:schemeClr val="tx2"/>
                          </a:solidFill>
                          <a:effectLst/>
                          <a:latin typeface="+mj-lt"/>
                          <a:ea typeface="Times New Roman"/>
                          <a:cs typeface="Palatino Linotype"/>
                        </a:rPr>
                        <a:t>11</a:t>
                      </a:r>
                      <a:r>
                        <a:rPr lang="it-IT" sz="1500" b="0" baseline="0" dirty="0">
                          <a:solidFill>
                            <a:schemeClr val="tx2"/>
                          </a:solidFill>
                          <a:effectLst/>
                          <a:latin typeface="+mj-lt"/>
                          <a:ea typeface="Times New Roman"/>
                          <a:cs typeface="Palatino Linotype"/>
                        </a:rPr>
                        <a:t> (10.9)</a:t>
                      </a:r>
                      <a:endParaRPr lang="en-US" sz="1500" b="0" baseline="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40448208"/>
                  </a:ext>
                </a:extLst>
              </a:tr>
              <a:tr h="209023">
                <a:tc>
                  <a:txBody>
                    <a:bodyPr/>
                    <a:lstStyle/>
                    <a:p>
                      <a:pPr marL="365760" indent="-230188">
                        <a:lnSpc>
                          <a:spcPct val="90000"/>
                        </a:lnSpc>
                        <a:spcBef>
                          <a:spcPts val="0"/>
                        </a:spcBef>
                        <a:spcAft>
                          <a:spcPts val="200"/>
                        </a:spcAft>
                        <a:tabLst/>
                      </a:pPr>
                      <a:r>
                        <a:rPr lang="en-GB" sz="1500" b="0" dirty="0">
                          <a:solidFill>
                            <a:schemeClr val="tx2"/>
                          </a:solidFill>
                          <a:latin typeface="+mj-lt"/>
                          <a:ea typeface="MS Mincho"/>
                          <a:cs typeface="ArialMT"/>
                        </a:rPr>
                        <a:t>Death</a:t>
                      </a:r>
                      <a:endParaRPr lang="en-GB" sz="1500" b="0" baseline="30000" dirty="0">
                        <a:solidFill>
                          <a:schemeClr val="tx2"/>
                        </a:solidFill>
                        <a:latin typeface="+mj-lt"/>
                        <a:ea typeface="MS Mincho"/>
                        <a:cs typeface="ArialMT"/>
                      </a:endParaRP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baseline="0" dirty="0">
                          <a:solidFill>
                            <a:schemeClr val="tx2"/>
                          </a:solidFill>
                          <a:effectLst/>
                          <a:latin typeface="+mj-lt"/>
                          <a:ea typeface="Times New Roman"/>
                          <a:cs typeface="Palatino Linotype"/>
                        </a:rPr>
                        <a:t>8 (7.9)</a:t>
                      </a:r>
                      <a:r>
                        <a:rPr lang="en-GB" sz="1500" b="0" kern="1200" baseline="30000" dirty="0">
                          <a:solidFill>
                            <a:schemeClr val="tx2"/>
                          </a:solidFill>
                          <a:latin typeface="+mn-lt"/>
                          <a:ea typeface="MS Mincho"/>
                          <a:cs typeface="ArialMT"/>
                        </a:rPr>
                        <a:t>b</a:t>
                      </a:r>
                      <a:endParaRPr lang="en-US" sz="1500" b="0" baseline="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5194312"/>
                  </a:ext>
                </a:extLst>
              </a:tr>
              <a:tr h="209023">
                <a:tc>
                  <a:txBody>
                    <a:bodyPr/>
                    <a:lstStyle/>
                    <a:p>
                      <a:pPr marL="548640" indent="-230188">
                        <a:lnSpc>
                          <a:spcPct val="90000"/>
                        </a:lnSpc>
                        <a:spcBef>
                          <a:spcPts val="0"/>
                        </a:spcBef>
                        <a:spcAft>
                          <a:spcPts val="200"/>
                        </a:spcAft>
                        <a:tabLst/>
                      </a:pPr>
                      <a:r>
                        <a:rPr lang="en-GB" sz="1500" b="0" baseline="0" dirty="0">
                          <a:solidFill>
                            <a:schemeClr val="tx2"/>
                          </a:solidFill>
                          <a:latin typeface="+mj-lt"/>
                          <a:ea typeface="MS Mincho"/>
                          <a:cs typeface="ArialMT"/>
                        </a:rPr>
                        <a:t>Due to AE</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baseline="0" dirty="0">
                          <a:solidFill>
                            <a:schemeClr val="tx2"/>
                          </a:solidFill>
                          <a:effectLst/>
                          <a:latin typeface="+mj-lt"/>
                          <a:ea typeface="Times New Roman"/>
                          <a:cs typeface="Palatino Linotype"/>
                        </a:rPr>
                        <a:t>5 (5.0)</a:t>
                      </a:r>
                      <a:r>
                        <a:rPr lang="it-IT" sz="1500" b="0" baseline="30000" dirty="0">
                          <a:solidFill>
                            <a:schemeClr val="tx2"/>
                          </a:solidFill>
                          <a:effectLst/>
                          <a:latin typeface="+mj-lt"/>
                          <a:ea typeface="Times New Roman"/>
                          <a:cs typeface="Palatino Linotype"/>
                        </a:rPr>
                        <a:t>c</a:t>
                      </a:r>
                      <a:endParaRPr lang="en-US" sz="1500" b="0" baseline="3000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9378706"/>
                  </a:ext>
                </a:extLst>
              </a:tr>
              <a:tr h="209023">
                <a:tc>
                  <a:txBody>
                    <a:bodyPr/>
                    <a:lstStyle/>
                    <a:p>
                      <a:pPr marL="365760" indent="-230188">
                        <a:lnSpc>
                          <a:spcPct val="90000"/>
                        </a:lnSpc>
                        <a:spcBef>
                          <a:spcPts val="0"/>
                        </a:spcBef>
                        <a:spcAft>
                          <a:spcPts val="200"/>
                        </a:spcAft>
                        <a:tabLst/>
                      </a:pPr>
                      <a:r>
                        <a:rPr lang="en-GB" sz="1500" b="0" dirty="0">
                          <a:solidFill>
                            <a:schemeClr val="tx2"/>
                          </a:solidFill>
                          <a:latin typeface="+mj-lt"/>
                          <a:ea typeface="MS Mincho"/>
                          <a:cs typeface="ArialMT"/>
                        </a:rPr>
                        <a:t>AE</a:t>
                      </a:r>
                      <a:endParaRPr lang="en-GB" sz="1500" b="0" baseline="30000" dirty="0">
                        <a:solidFill>
                          <a:schemeClr val="tx2"/>
                        </a:solidFill>
                        <a:latin typeface="+mj-lt"/>
                        <a:ea typeface="MS Mincho"/>
                        <a:cs typeface="ArialMT"/>
                      </a:endParaRP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a:spcBef>
                          <a:spcPts val="0"/>
                        </a:spcBef>
                        <a:spcAft>
                          <a:spcPts val="0"/>
                        </a:spcAft>
                      </a:pPr>
                      <a:r>
                        <a:rPr lang="it-IT" sz="1500" b="0" baseline="0" dirty="0">
                          <a:solidFill>
                            <a:schemeClr val="tx2"/>
                          </a:solidFill>
                          <a:effectLst/>
                          <a:latin typeface="+mj-lt"/>
                          <a:ea typeface="Times New Roman"/>
                          <a:cs typeface="Palatino Linotype"/>
                        </a:rPr>
                        <a:t>6 (5.9)</a:t>
                      </a:r>
                      <a:r>
                        <a:rPr lang="it-IT" sz="1500" b="0" baseline="30000" dirty="0">
                          <a:solidFill>
                            <a:schemeClr val="tx2"/>
                          </a:solidFill>
                          <a:effectLst/>
                          <a:latin typeface="+mj-lt"/>
                          <a:ea typeface="Times New Roman"/>
                          <a:cs typeface="Palatino Linotype"/>
                        </a:rPr>
                        <a:t>d</a:t>
                      </a:r>
                      <a:endParaRPr lang="en-US" sz="1500" b="0" baseline="3000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35127061"/>
                  </a:ext>
                </a:extLst>
              </a:tr>
              <a:tr h="209023">
                <a:tc>
                  <a:txBody>
                    <a:bodyPr/>
                    <a:lstStyle/>
                    <a:p>
                      <a:pPr marL="365760" indent="-230188">
                        <a:lnSpc>
                          <a:spcPct val="90000"/>
                        </a:lnSpc>
                        <a:spcBef>
                          <a:spcPts val="0"/>
                        </a:spcBef>
                        <a:spcAft>
                          <a:spcPts val="200"/>
                        </a:spcAft>
                        <a:tabLst/>
                      </a:pPr>
                      <a:r>
                        <a:rPr lang="en-GB" sz="1500" b="0" kern="1200" dirty="0">
                          <a:solidFill>
                            <a:schemeClr val="tx2"/>
                          </a:solidFill>
                          <a:effectLst/>
                          <a:latin typeface="+mj-lt"/>
                          <a:ea typeface="MS Mincho"/>
                          <a:cs typeface="ArialMT"/>
                        </a:rPr>
                        <a:t>Other</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baseline="0" dirty="0">
                          <a:solidFill>
                            <a:schemeClr val="tx2"/>
                          </a:solidFill>
                          <a:effectLst/>
                          <a:latin typeface="+mj-lt"/>
                          <a:ea typeface="Times New Roman"/>
                          <a:cs typeface="Palatino Linotype"/>
                        </a:rPr>
                        <a:t>5 (5.0)</a:t>
                      </a:r>
                      <a:r>
                        <a:rPr lang="it-IT" sz="1500" b="0" baseline="30000" dirty="0">
                          <a:solidFill>
                            <a:schemeClr val="tx2"/>
                          </a:solidFill>
                          <a:effectLst/>
                          <a:latin typeface="+mj-lt"/>
                          <a:ea typeface="Times New Roman"/>
                          <a:cs typeface="Palatino Linotype"/>
                        </a:rPr>
                        <a:t>e</a:t>
                      </a:r>
                      <a:endParaRPr lang="en-US" sz="1500" b="0" baseline="3000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8158506"/>
                  </a:ext>
                </a:extLst>
              </a:tr>
            </a:tbl>
          </a:graphicData>
        </a:graphic>
      </p:graphicFrame>
      <p:graphicFrame>
        <p:nvGraphicFramePr>
          <p:cNvPr id="10" name="Table 9">
            <a:extLst>
              <a:ext uri="{FF2B5EF4-FFF2-40B4-BE49-F238E27FC236}">
                <a16:creationId xmlns:a16="http://schemas.microsoft.com/office/drawing/2014/main" id="{59AD3EA4-3E85-422E-AB46-37B8A30CAEC3}"/>
              </a:ext>
            </a:extLst>
          </p:cNvPr>
          <p:cNvGraphicFramePr>
            <a:graphicFrameLocks noGrp="1"/>
          </p:cNvGraphicFramePr>
          <p:nvPr>
            <p:extLst>
              <p:ext uri="{D42A27DB-BD31-4B8C-83A1-F6EECF244321}">
                <p14:modId xmlns:p14="http://schemas.microsoft.com/office/powerpoint/2010/main" val="2261130249"/>
              </p:ext>
            </p:extLst>
          </p:nvPr>
        </p:nvGraphicFramePr>
        <p:xfrm>
          <a:off x="1848612" y="3651758"/>
          <a:ext cx="8494776" cy="1719072"/>
        </p:xfrm>
        <a:graphic>
          <a:graphicData uri="http://schemas.openxmlformats.org/drawingml/2006/table">
            <a:tbl>
              <a:tblPr firstRow="1">
                <a:tableStyleId>{B301B821-A1FF-4177-AEE7-76D212191A09}</a:tableStyleId>
              </a:tblPr>
              <a:tblGrid>
                <a:gridCol w="5623560">
                  <a:extLst>
                    <a:ext uri="{9D8B030D-6E8A-4147-A177-3AD203B41FA5}">
                      <a16:colId xmlns:a16="http://schemas.microsoft.com/office/drawing/2014/main" val="20000"/>
                    </a:ext>
                  </a:extLst>
                </a:gridCol>
                <a:gridCol w="2871216">
                  <a:extLst>
                    <a:ext uri="{9D8B030D-6E8A-4147-A177-3AD203B41FA5}">
                      <a16:colId xmlns:a16="http://schemas.microsoft.com/office/drawing/2014/main" val="20001"/>
                    </a:ext>
                  </a:extLst>
                </a:gridCol>
              </a:tblGrid>
              <a:tr h="22220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r>
                        <a:rPr lang="en-US" sz="1600" b="1" dirty="0">
                          <a:solidFill>
                            <a:schemeClr val="tx1"/>
                          </a:solidFill>
                          <a:latin typeface="+mj-lt"/>
                          <a:ea typeface="MS Mincho"/>
                          <a:cs typeface="Times New Roman"/>
                        </a:rPr>
                        <a:t>Treatment exposure</a:t>
                      </a:r>
                    </a:p>
                  </a:txBody>
                  <a:tcPr marL="121920" marR="121920" marT="9144" marB="9144"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90000"/>
                        </a:lnSpc>
                        <a:spcBef>
                          <a:spcPts val="0"/>
                        </a:spcBef>
                        <a:spcAft>
                          <a:spcPts val="200"/>
                        </a:spcAft>
                        <a:tabLst/>
                      </a:pPr>
                      <a:endParaRPr lang="en-GB" sz="1600" b="1" kern="1200" dirty="0">
                        <a:solidFill>
                          <a:schemeClr val="tx1"/>
                        </a:solidFill>
                        <a:latin typeface="+mj-lt"/>
                        <a:ea typeface="+mn-ea"/>
                        <a:cs typeface="+mn-cs"/>
                      </a:endParaRP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000"/>
                  </a:ext>
                </a:extLst>
              </a:tr>
              <a:tr h="219456">
                <a:tc>
                  <a:txBody>
                    <a:bodyPr/>
                    <a:lstStyle/>
                    <a:p>
                      <a:pPr marL="0" indent="0">
                        <a:lnSpc>
                          <a:spcPct val="90000"/>
                        </a:lnSpc>
                        <a:spcBef>
                          <a:spcPts val="0"/>
                        </a:spcBef>
                        <a:spcAft>
                          <a:spcPts val="200"/>
                        </a:spcAft>
                        <a:tabLst/>
                      </a:pPr>
                      <a:r>
                        <a:rPr lang="en-US" sz="1500" b="1" i="0" dirty="0">
                          <a:solidFill>
                            <a:schemeClr val="tx2"/>
                          </a:solidFill>
                          <a:latin typeface="+mj-lt"/>
                          <a:ea typeface="MS Mincho"/>
                          <a:cs typeface="ArialMT"/>
                        </a:rPr>
                        <a:t>Cycles received, median (range), n</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4 (1–20)</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98165202"/>
                  </a:ext>
                </a:extLst>
              </a:tr>
              <a:tr h="219456">
                <a:tc>
                  <a:txBody>
                    <a:bodyPr/>
                    <a:lstStyle/>
                    <a:p>
                      <a:pPr marL="0" indent="0">
                        <a:lnSpc>
                          <a:spcPct val="90000"/>
                        </a:lnSpc>
                        <a:spcBef>
                          <a:spcPts val="0"/>
                        </a:spcBef>
                        <a:spcAft>
                          <a:spcPts val="200"/>
                        </a:spcAft>
                        <a:tabLst/>
                      </a:pPr>
                      <a:r>
                        <a:rPr lang="en-GB" sz="1500" b="1" i="0" kern="1200" baseline="0" dirty="0">
                          <a:solidFill>
                            <a:schemeClr val="tx1"/>
                          </a:solidFill>
                          <a:latin typeface="+mj-lt"/>
                          <a:ea typeface="MS Mincho"/>
                          <a:cs typeface="ArialMT"/>
                        </a:rPr>
                        <a:t>RDI of MEZI (range)</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0.88 (0.3–1.1)</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73914594"/>
                  </a:ext>
                </a:extLst>
              </a:tr>
              <a:tr h="219456">
                <a:tc>
                  <a:txBody>
                    <a:bodyPr/>
                    <a:lstStyle/>
                    <a:p>
                      <a:pPr marL="0" indent="0">
                        <a:lnSpc>
                          <a:spcPct val="90000"/>
                        </a:lnSpc>
                        <a:spcBef>
                          <a:spcPts val="0"/>
                        </a:spcBef>
                        <a:spcAft>
                          <a:spcPts val="200"/>
                        </a:spcAft>
                        <a:tabLst/>
                      </a:pPr>
                      <a:r>
                        <a:rPr lang="en-US" sz="1500" b="1" kern="1200" dirty="0">
                          <a:solidFill>
                            <a:schemeClr val="tx1"/>
                          </a:solidFill>
                          <a:latin typeface="+mj-lt"/>
                        </a:rPr>
                        <a:t>Patients with ≥ 1 dose interruption of MEZI, n (%)</a:t>
                      </a:r>
                      <a:endParaRPr lang="en-GB" sz="1500" b="1" i="0" kern="1200" baseline="30000" dirty="0">
                        <a:solidFill>
                          <a:schemeClr val="tx1"/>
                        </a:solidFill>
                        <a:latin typeface="+mj-lt"/>
                        <a:ea typeface="MS Mincho"/>
                        <a:cs typeface="ArialMT"/>
                      </a:endParaRP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89 (88.1)</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0742140"/>
                  </a:ext>
                </a:extLst>
              </a:tr>
              <a:tr h="219456">
                <a:tc>
                  <a:txBody>
                    <a:bodyPr/>
                    <a:lstStyle/>
                    <a:p>
                      <a:pPr marL="114300" indent="0">
                        <a:lnSpc>
                          <a:spcPct val="90000"/>
                        </a:lnSpc>
                        <a:spcBef>
                          <a:spcPts val="0"/>
                        </a:spcBef>
                        <a:spcAft>
                          <a:spcPts val="200"/>
                        </a:spcAft>
                        <a:tabLst/>
                      </a:pPr>
                      <a:r>
                        <a:rPr lang="en-GB" sz="1500" b="0" i="0" kern="1200" baseline="0" dirty="0">
                          <a:solidFill>
                            <a:schemeClr val="tx1"/>
                          </a:solidFill>
                          <a:latin typeface="+mj-lt"/>
                          <a:ea typeface="MS Mincho"/>
                          <a:cs typeface="ArialMT"/>
                        </a:rPr>
                        <a:t>Due to AE</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77 (76.2)</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3267285"/>
                  </a:ext>
                </a:extLst>
              </a:tr>
              <a:tr h="219456">
                <a:tc>
                  <a:txBody>
                    <a:bodyPr/>
                    <a:lstStyle/>
                    <a:p>
                      <a:pPr marL="0" indent="0">
                        <a:lnSpc>
                          <a:spcPct val="90000"/>
                        </a:lnSpc>
                        <a:spcBef>
                          <a:spcPts val="0"/>
                        </a:spcBef>
                        <a:spcAft>
                          <a:spcPts val="200"/>
                        </a:spcAft>
                        <a:tabLst/>
                      </a:pPr>
                      <a:r>
                        <a:rPr lang="en-US" sz="1500" b="1" kern="1200" dirty="0">
                          <a:solidFill>
                            <a:schemeClr val="tx1"/>
                          </a:solidFill>
                          <a:latin typeface="+mn-lt"/>
                          <a:ea typeface="+mn-ea"/>
                          <a:cs typeface="+mn-cs"/>
                        </a:rPr>
                        <a:t>Patients with ≥ 1 </a:t>
                      </a:r>
                      <a:r>
                        <a:rPr lang="en-US" sz="1500" b="1" kern="1200" dirty="0">
                          <a:solidFill>
                            <a:schemeClr val="tx1"/>
                          </a:solidFill>
                          <a:latin typeface="+mj-lt"/>
                          <a:ea typeface="+mn-ea"/>
                          <a:cs typeface="+mn-cs"/>
                        </a:rPr>
                        <a:t>d</a:t>
                      </a:r>
                      <a:r>
                        <a:rPr lang="en-US" sz="1500" b="1" kern="1200" dirty="0">
                          <a:solidFill>
                            <a:schemeClr val="tx1"/>
                          </a:solidFill>
                          <a:latin typeface="+mj-lt"/>
                        </a:rPr>
                        <a:t>ose reduction of MEZI, n (%)d</a:t>
                      </a:r>
                      <a:endParaRPr lang="en-GB" sz="1500" b="1" i="0" kern="1200" baseline="30000" dirty="0">
                        <a:solidFill>
                          <a:schemeClr val="tx1"/>
                        </a:solidFill>
                        <a:latin typeface="+mj-lt"/>
                        <a:ea typeface="MS Mincho"/>
                        <a:cs typeface="ArialMT"/>
                      </a:endParaRP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32 (31.7)</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19456">
                <a:tc>
                  <a:txBody>
                    <a:bodyPr/>
                    <a:lstStyle/>
                    <a:p>
                      <a:pPr marL="114300" indent="0">
                        <a:lnSpc>
                          <a:spcPct val="90000"/>
                        </a:lnSpc>
                        <a:spcBef>
                          <a:spcPts val="0"/>
                        </a:spcBef>
                        <a:spcAft>
                          <a:spcPts val="200"/>
                        </a:spcAft>
                        <a:tabLst/>
                      </a:pPr>
                      <a:r>
                        <a:rPr lang="en-GB" sz="1500" b="0" i="0" kern="1200" baseline="0" dirty="0">
                          <a:solidFill>
                            <a:schemeClr val="tx1"/>
                          </a:solidFill>
                          <a:latin typeface="+mj-lt"/>
                          <a:ea typeface="MS Mincho"/>
                          <a:cs typeface="ArialMT"/>
                        </a:rPr>
                        <a:t>Due to AE</a:t>
                      </a:r>
                    </a:p>
                  </a:txBody>
                  <a:tcPr marL="121920" marR="12192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it-IT" sz="1500" b="0" dirty="0">
                          <a:solidFill>
                            <a:schemeClr val="tx2"/>
                          </a:solidFill>
                          <a:effectLst/>
                          <a:latin typeface="+mj-lt"/>
                          <a:ea typeface="Times New Roman"/>
                          <a:cs typeface="Palatino Linotype"/>
                        </a:rPr>
                        <a:t>30 (29.7)</a:t>
                      </a:r>
                      <a:endParaRPr lang="en-US" sz="1500" b="0" dirty="0">
                        <a:solidFill>
                          <a:schemeClr val="tx2"/>
                        </a:solidFill>
                        <a:effectLst/>
                        <a:latin typeface="+mj-lt"/>
                        <a:ea typeface="Times New Roman"/>
                        <a:cs typeface="Palatino Linotype"/>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9250563"/>
                  </a:ext>
                </a:extLst>
              </a:tr>
            </a:tbl>
          </a:graphicData>
        </a:graphic>
      </p:graphicFrame>
      <p:sp>
        <p:nvSpPr>
          <p:cNvPr id="11" name="TextBox 10">
            <a:extLst>
              <a:ext uri="{FF2B5EF4-FFF2-40B4-BE49-F238E27FC236}">
                <a16:creationId xmlns:a16="http://schemas.microsoft.com/office/drawing/2014/main" id="{4928E991-D972-4CA3-8DF7-114197265BB9}"/>
              </a:ext>
            </a:extLst>
          </p:cNvPr>
          <p:cNvSpPr txBox="1"/>
          <p:nvPr/>
        </p:nvSpPr>
        <p:spPr>
          <a:xfrm>
            <a:off x="1848612" y="5401547"/>
            <a:ext cx="8494776" cy="369332"/>
          </a:xfrm>
          <a:prstGeom prst="rect">
            <a:avLst/>
          </a:prstGeom>
          <a:solidFill>
            <a:srgbClr val="C0F2FB"/>
          </a:solidFill>
        </p:spPr>
        <p:txBody>
          <a:bodyPr wrap="square" lIns="0" rIns="0" rtlCol="0">
            <a:spAutoFit/>
          </a:bodyPr>
          <a:lstStyle/>
          <a:p>
            <a:pPr algn="ctr"/>
            <a:r>
              <a:rPr lang="en-US" sz="1800" dirty="0">
                <a:solidFill>
                  <a:srgbClr val="595454"/>
                </a:solidFill>
                <a:latin typeface="+mj-lt"/>
              </a:rPr>
              <a:t>There were few patients who discontinued or died due to adverse events</a:t>
            </a:r>
            <a:endParaRPr lang="en-US" sz="1800" baseline="30000" dirty="0">
              <a:solidFill>
                <a:srgbClr val="595454"/>
              </a:solidFill>
              <a:latin typeface="+mj-lt"/>
            </a:endParaRPr>
          </a:p>
        </p:txBody>
      </p:sp>
      <p:sp>
        <p:nvSpPr>
          <p:cNvPr id="12" name="Rectangle 11">
            <a:extLst>
              <a:ext uri="{FF2B5EF4-FFF2-40B4-BE49-F238E27FC236}">
                <a16:creationId xmlns:a16="http://schemas.microsoft.com/office/drawing/2014/main" id="{0C64A097-E6B7-494F-A4D7-2664D8D904FF}"/>
              </a:ext>
            </a:extLst>
          </p:cNvPr>
          <p:cNvSpPr/>
          <p:nvPr/>
        </p:nvSpPr>
        <p:spPr>
          <a:xfrm>
            <a:off x="1848613" y="2619375"/>
            <a:ext cx="8494776" cy="732824"/>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EB045271-B013-F7D3-CD5C-BFAFE781AD71}"/>
              </a:ext>
            </a:extLst>
          </p:cNvPr>
          <p:cNvSpPr>
            <a:spLocks noGrp="1"/>
          </p:cNvSpPr>
          <p:nvPr>
            <p:ph type="ftr" sz="quarter" idx="3"/>
          </p:nvPr>
        </p:nvSpPr>
        <p:spPr/>
        <p:txBody>
          <a:bodyPr/>
          <a:lstStyle/>
          <a:p>
            <a:r>
              <a:rPr lang="en-US" sz="1050" baseline="30000" dirty="0" err="1">
                <a:latin typeface="+mj-lt"/>
                <a:cs typeface="Arial" panose="020B0604020202020204" pitchFamily="34" charset="0"/>
              </a:rPr>
              <a:t>a</a:t>
            </a:r>
            <a:r>
              <a:rPr lang="en-US" sz="1050" dirty="0" err="1">
                <a:latin typeface="+mj-lt"/>
                <a:cs typeface="Arial" panose="020B0604020202020204" pitchFamily="34" charset="0"/>
              </a:rPr>
              <a:t>Data</a:t>
            </a:r>
            <a:r>
              <a:rPr lang="en-US" sz="1050" dirty="0">
                <a:latin typeface="+mj-lt"/>
                <a:cs typeface="Arial" panose="020B0604020202020204" pitchFamily="34" charset="0"/>
              </a:rPr>
              <a:t> cutoff: September 16, 2022;</a:t>
            </a:r>
            <a:r>
              <a:rPr lang="en-US" sz="1050" dirty="0"/>
              <a:t> </a:t>
            </a:r>
            <a:r>
              <a:rPr lang="en-US" sz="1050" baseline="30000" dirty="0"/>
              <a:t>b</a:t>
            </a:r>
            <a:r>
              <a:rPr lang="en-US" sz="1050" dirty="0"/>
              <a:t>5 deaths due adverse event, 2 due to disease progression, and 1 due to unknown cause; </a:t>
            </a:r>
            <a:r>
              <a:rPr lang="en-US" sz="1050" baseline="30000" dirty="0"/>
              <a:t>c</a:t>
            </a:r>
            <a:r>
              <a:rPr lang="en-US" sz="1050" dirty="0"/>
              <a:t>2 pneumocystis </a:t>
            </a:r>
            <a:r>
              <a:rPr lang="en-US" sz="1050" dirty="0" err="1">
                <a:latin typeface="+mj-lt"/>
                <a:cs typeface="Arial" panose="020B0604020202020204" pitchFamily="34" charset="0"/>
              </a:rPr>
              <a:t>jirovecii</a:t>
            </a:r>
            <a:r>
              <a:rPr lang="en-US" sz="1050" dirty="0">
                <a:latin typeface="+mj-lt"/>
                <a:cs typeface="Arial" panose="020B0604020202020204" pitchFamily="34" charset="0"/>
              </a:rPr>
              <a:t> </a:t>
            </a:r>
            <a:r>
              <a:rPr lang="en-US" sz="1050" dirty="0"/>
              <a:t>pneumonia, 1 pneumonia, 1 COVID-19, and 1 septic shock; </a:t>
            </a:r>
            <a:r>
              <a:rPr lang="en-US" sz="1050" baseline="30000" dirty="0"/>
              <a:t>d</a:t>
            </a:r>
            <a:r>
              <a:rPr lang="en-US" sz="1050" dirty="0"/>
              <a:t>1 grade 4 pseudomonal sepsis, 1 grade 4 </a:t>
            </a:r>
            <a:r>
              <a:rPr lang="en-US" sz="1050" dirty="0" err="1"/>
              <a:t>hypertransaminasaemia</a:t>
            </a:r>
            <a:r>
              <a:rPr lang="en-US" sz="1050" dirty="0"/>
              <a:t>, 1 grade 3 pyrexia, 1 grade 1 colitis </a:t>
            </a:r>
            <a:r>
              <a:rPr lang="en-US" sz="1050" dirty="0" err="1"/>
              <a:t>ischaemic</a:t>
            </a:r>
            <a:r>
              <a:rPr lang="en-US" sz="1050" dirty="0"/>
              <a:t>, 1 grade 4 neutropenia and grade 4 thrombocytopenia, and 1 grade 3 peripheral sensory neuropathy; </a:t>
            </a:r>
            <a:r>
              <a:rPr lang="en-US" sz="1050" baseline="30000" dirty="0"/>
              <a:t>e</a:t>
            </a:r>
            <a:r>
              <a:rPr lang="en-US" sz="1050" dirty="0"/>
              <a:t>1 investigator’s decision due to lack of response, 1 investigator’s decision due to worsening of general condition, and 3 clinical progression.</a:t>
            </a:r>
          </a:p>
          <a:p>
            <a:r>
              <a:rPr lang="en-US" sz="1050" dirty="0"/>
              <a:t>AE, adverse event; </a:t>
            </a:r>
            <a:r>
              <a:rPr lang="en-US" sz="1050" dirty="0" err="1"/>
              <a:t>RDI</a:t>
            </a:r>
            <a:r>
              <a:rPr lang="en-US" sz="1050" dirty="0"/>
              <a:t>, relative dose intensity.</a:t>
            </a:r>
          </a:p>
          <a:p>
            <a:r>
              <a:rPr lang="en-US" sz="1050" dirty="0"/>
              <a:t>Richardson PG, et al. ASH 2022. Abstract #568.</a:t>
            </a:r>
          </a:p>
        </p:txBody>
      </p:sp>
    </p:spTree>
    <p:extLst>
      <p:ext uri="{BB962C8B-B14F-4D97-AF65-F5344CB8AC3E}">
        <p14:creationId xmlns:p14="http://schemas.microsoft.com/office/powerpoint/2010/main" val="220016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9617-B3D6-45D3-9A85-214E097DCE53}"/>
              </a:ext>
            </a:extLst>
          </p:cNvPr>
          <p:cNvSpPr>
            <a:spLocks noGrp="1"/>
          </p:cNvSpPr>
          <p:nvPr>
            <p:ph type="title"/>
          </p:nvPr>
        </p:nvSpPr>
        <p:spPr>
          <a:xfrm>
            <a:off x="609600" y="66155"/>
            <a:ext cx="10744200" cy="1185577"/>
          </a:xfrm>
        </p:spPr>
        <p:txBody>
          <a:bodyPr/>
          <a:lstStyle/>
          <a:p>
            <a:r>
              <a:rPr lang="en-US" sz="3200" dirty="0">
                <a:solidFill>
                  <a:srgbClr val="595454"/>
                </a:solidFill>
              </a:rPr>
              <a:t>TEAEs</a:t>
            </a:r>
            <a:endParaRPr lang="en-US" b="1" dirty="0">
              <a:solidFill>
                <a:schemeClr val="accent1"/>
              </a:solidFill>
            </a:endParaRPr>
          </a:p>
        </p:txBody>
      </p:sp>
      <p:graphicFrame>
        <p:nvGraphicFramePr>
          <p:cNvPr id="15" name="Table 14">
            <a:extLst>
              <a:ext uri="{FF2B5EF4-FFF2-40B4-BE49-F238E27FC236}">
                <a16:creationId xmlns:a16="http://schemas.microsoft.com/office/drawing/2014/main" id="{5C63B46A-3BF4-4EAE-AAF7-7A24150D0431}"/>
              </a:ext>
            </a:extLst>
          </p:cNvPr>
          <p:cNvGraphicFramePr>
            <a:graphicFrameLocks noGrp="1"/>
          </p:cNvGraphicFramePr>
          <p:nvPr>
            <p:extLst>
              <p:ext uri="{D42A27DB-BD31-4B8C-83A1-F6EECF244321}">
                <p14:modId xmlns:p14="http://schemas.microsoft.com/office/powerpoint/2010/main" val="4224202040"/>
              </p:ext>
            </p:extLst>
          </p:nvPr>
        </p:nvGraphicFramePr>
        <p:xfrm>
          <a:off x="1848612" y="1013631"/>
          <a:ext cx="8494774" cy="4377520"/>
        </p:xfrm>
        <a:graphic>
          <a:graphicData uri="http://schemas.openxmlformats.org/drawingml/2006/table">
            <a:tbl>
              <a:tblPr firstRow="1">
                <a:tableStyleId>{793D81CF-94F2-401A-BA57-92F5A7B2D0C5}</a:tableStyleId>
              </a:tblPr>
              <a:tblGrid>
                <a:gridCol w="3921487">
                  <a:extLst>
                    <a:ext uri="{9D8B030D-6E8A-4147-A177-3AD203B41FA5}">
                      <a16:colId xmlns:a16="http://schemas.microsoft.com/office/drawing/2014/main" val="20000"/>
                    </a:ext>
                  </a:extLst>
                </a:gridCol>
                <a:gridCol w="1524429">
                  <a:extLst>
                    <a:ext uri="{9D8B030D-6E8A-4147-A177-3AD203B41FA5}">
                      <a16:colId xmlns:a16="http://schemas.microsoft.com/office/drawing/2014/main" val="3065476502"/>
                    </a:ext>
                  </a:extLst>
                </a:gridCol>
                <a:gridCol w="1524429">
                  <a:extLst>
                    <a:ext uri="{9D8B030D-6E8A-4147-A177-3AD203B41FA5}">
                      <a16:colId xmlns:a16="http://schemas.microsoft.com/office/drawing/2014/main" val="4264103536"/>
                    </a:ext>
                  </a:extLst>
                </a:gridCol>
                <a:gridCol w="1524429">
                  <a:extLst>
                    <a:ext uri="{9D8B030D-6E8A-4147-A177-3AD203B41FA5}">
                      <a16:colId xmlns:a16="http://schemas.microsoft.com/office/drawing/2014/main" val="2290341752"/>
                    </a:ext>
                  </a:extLst>
                </a:gridCol>
              </a:tblGrid>
              <a:tr h="460334">
                <a:tc row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90000"/>
                        </a:lnSpc>
                        <a:spcBef>
                          <a:spcPts val="0"/>
                        </a:spcBef>
                        <a:spcAft>
                          <a:spcPts val="200"/>
                        </a:spcAft>
                        <a:tabLst/>
                      </a:pPr>
                      <a:r>
                        <a:rPr lang="en-GB" sz="1400" b="1" kern="1200" dirty="0">
                          <a:solidFill>
                            <a:srgbClr val="595454"/>
                          </a:solidFill>
                          <a:latin typeface="+mj-lt"/>
                          <a:ea typeface="+mn-ea"/>
                          <a:cs typeface="+mn-cs"/>
                        </a:rPr>
                        <a:t>Most frequent (≥ 20% all grade) TEAEs and events of </a:t>
                      </a:r>
                      <a:r>
                        <a:rPr lang="en-GB" sz="1400" b="1" kern="1200" dirty="0" err="1">
                          <a:solidFill>
                            <a:srgbClr val="595454"/>
                          </a:solidFill>
                          <a:latin typeface="+mj-lt"/>
                          <a:ea typeface="+mn-ea"/>
                          <a:cs typeface="+mn-cs"/>
                        </a:rPr>
                        <a:t>interest,</a:t>
                      </a:r>
                      <a:r>
                        <a:rPr lang="en-GB" sz="1400" b="1" kern="1200" baseline="30000" dirty="0" err="1">
                          <a:solidFill>
                            <a:srgbClr val="595454"/>
                          </a:solidFill>
                          <a:latin typeface="+mj-lt"/>
                          <a:ea typeface="+mn-ea"/>
                          <a:cs typeface="+mn-cs"/>
                        </a:rPr>
                        <a:t>a</a:t>
                      </a:r>
                      <a:r>
                        <a:rPr lang="en-GB" sz="1400" b="1" kern="1200" dirty="0">
                          <a:solidFill>
                            <a:srgbClr val="595454"/>
                          </a:solidFill>
                          <a:latin typeface="+mj-lt"/>
                          <a:ea typeface="+mn-ea"/>
                          <a:cs typeface="+mn-cs"/>
                        </a:rPr>
                        <a:t> n (%)</a:t>
                      </a:r>
                      <a:endParaRPr lang="en-US" sz="1400" b="1" baseline="30000" dirty="0">
                        <a:solidFill>
                          <a:srgbClr val="595454"/>
                        </a:solidFill>
                        <a:latin typeface="+mj-lt"/>
                        <a:ea typeface="MS Mincho"/>
                        <a:cs typeface="Times New Roman"/>
                      </a:endParaRPr>
                    </a:p>
                  </a:txBody>
                  <a:tcPr marL="121888" marR="121888" marT="18288" marB="18288"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EE7E7"/>
                    </a:solidFill>
                  </a:tcPr>
                </a:tc>
                <a:tc gridSpan="3">
                  <a:txBody>
                    <a:bodyPr/>
                    <a:lstStyle/>
                    <a:p>
                      <a:pPr marL="0" indent="0" algn="ctr">
                        <a:lnSpc>
                          <a:spcPct val="90000"/>
                        </a:lnSpc>
                        <a:spcBef>
                          <a:spcPts val="0"/>
                        </a:spcBef>
                        <a:spcAft>
                          <a:spcPts val="200"/>
                        </a:spcAft>
                        <a:tabLst/>
                      </a:pPr>
                      <a:r>
                        <a:rPr lang="en-GB" sz="1400" b="1" kern="1200" dirty="0">
                          <a:solidFill>
                            <a:schemeClr val="tx1"/>
                          </a:solidFill>
                          <a:latin typeface="+mn-lt"/>
                          <a:ea typeface="+mn-ea"/>
                          <a:cs typeface="+mn-cs"/>
                        </a:rPr>
                        <a:t>MEZI + DEX</a:t>
                      </a:r>
                    </a:p>
                    <a:p>
                      <a:pPr marL="0" indent="0" algn="ctr">
                        <a:lnSpc>
                          <a:spcPct val="90000"/>
                        </a:lnSpc>
                        <a:spcBef>
                          <a:spcPts val="0"/>
                        </a:spcBef>
                        <a:spcAft>
                          <a:spcPts val="200"/>
                        </a:spcAft>
                        <a:tabLst/>
                      </a:pPr>
                      <a:r>
                        <a:rPr lang="en-GB" sz="1400" b="1" kern="1200" dirty="0">
                          <a:solidFill>
                            <a:schemeClr val="tx1"/>
                          </a:solidFill>
                          <a:latin typeface="+mn-lt"/>
                          <a:ea typeface="+mn-ea"/>
                          <a:cs typeface="+mn-cs"/>
                        </a:rPr>
                        <a:t>(N = 101)</a:t>
                      </a:r>
                    </a:p>
                  </a:txBody>
                  <a:tcPr marL="121888" marR="1218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hMerge="1">
                  <a:txBody>
                    <a:bodyPr/>
                    <a:lstStyle/>
                    <a:p>
                      <a:pPr marL="0" indent="0" algn="ctr">
                        <a:lnSpc>
                          <a:spcPct val="90000"/>
                        </a:lnSpc>
                        <a:spcBef>
                          <a:spcPts val="0"/>
                        </a:spcBef>
                        <a:spcAft>
                          <a:spcPts val="200"/>
                        </a:spcAft>
                        <a:tabLst/>
                      </a:pPr>
                      <a:endParaRPr lang="en-GB" sz="1400" b="1" kern="1200" dirty="0">
                        <a:solidFill>
                          <a:srgbClr val="595454"/>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hMerge="1">
                  <a:txBody>
                    <a:bodyPr/>
                    <a:lstStyle/>
                    <a:p>
                      <a:pPr marL="0" indent="0" algn="ctr">
                        <a:lnSpc>
                          <a:spcPct val="90000"/>
                        </a:lnSpc>
                        <a:spcBef>
                          <a:spcPts val="0"/>
                        </a:spcBef>
                        <a:spcAft>
                          <a:spcPts val="200"/>
                        </a:spcAft>
                        <a:tabLst/>
                      </a:pPr>
                      <a:endParaRPr lang="en-GB" sz="1400" b="1" kern="1200" dirty="0">
                        <a:solidFill>
                          <a:srgbClr val="595454"/>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235935">
                <a:tc vMerge="1">
                  <a:txBody>
                    <a:bodyPr/>
                    <a:lstStyle/>
                    <a:p>
                      <a:pPr marL="0" indent="0" algn="l">
                        <a:lnSpc>
                          <a:spcPct val="90000"/>
                        </a:lnSpc>
                        <a:spcBef>
                          <a:spcPts val="0"/>
                        </a:spcBef>
                        <a:spcAft>
                          <a:spcPts val="200"/>
                        </a:spcAft>
                        <a:tabLst/>
                      </a:pPr>
                      <a:endParaRPr lang="en-US" sz="1400" b="1" baseline="30000" dirty="0">
                        <a:solidFill>
                          <a:srgbClr val="595454"/>
                        </a:solidFill>
                        <a:latin typeface="+mj-lt"/>
                        <a:ea typeface="MS Mincho"/>
                        <a:cs typeface="Times New Roman"/>
                      </a:endParaRPr>
                    </a:p>
                  </a:txBody>
                  <a:tcPr marL="121888" marR="121888" marT="45708" marB="45708"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GB" sz="1400" b="1" kern="1200" dirty="0">
                          <a:solidFill>
                            <a:srgbClr val="595454"/>
                          </a:solidFill>
                          <a:latin typeface="+mj-lt"/>
                          <a:ea typeface="+mn-ea"/>
                          <a:cs typeface="+mn-cs"/>
                        </a:rPr>
                        <a:t>All grade</a:t>
                      </a:r>
                    </a:p>
                  </a:txBody>
                  <a:tcPr marL="121888" marR="1218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GB" sz="1400" b="1" kern="1200" dirty="0">
                          <a:solidFill>
                            <a:srgbClr val="595454"/>
                          </a:solidFill>
                          <a:latin typeface="+mj-lt"/>
                          <a:ea typeface="+mn-ea"/>
                          <a:cs typeface="+mn-cs"/>
                        </a:rPr>
                        <a:t>Grade 3</a:t>
                      </a:r>
                    </a:p>
                  </a:txBody>
                  <a:tcPr marL="121888" marR="1218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GB" sz="1400" b="1" kern="1200" dirty="0">
                          <a:solidFill>
                            <a:srgbClr val="595454"/>
                          </a:solidFill>
                          <a:latin typeface="+mj-lt"/>
                          <a:ea typeface="+mn-ea"/>
                          <a:cs typeface="+mn-cs"/>
                        </a:rPr>
                        <a:t>Grade 4</a:t>
                      </a:r>
                    </a:p>
                  </a:txBody>
                  <a:tcPr marL="121888" marR="1218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4010197359"/>
                  </a:ext>
                </a:extLst>
              </a:tr>
              <a:tr h="193639">
                <a:tc>
                  <a:txBody>
                    <a:bodyPr/>
                    <a:lstStyle/>
                    <a:p>
                      <a:pPr marL="0" indent="0">
                        <a:lnSpc>
                          <a:spcPct val="90000"/>
                        </a:lnSpc>
                        <a:spcBef>
                          <a:spcPts val="0"/>
                        </a:spcBef>
                        <a:spcAft>
                          <a:spcPts val="200"/>
                        </a:spcAft>
                        <a:tabLst/>
                      </a:pPr>
                      <a:r>
                        <a:rPr lang="en-GB" sz="1200" b="1" kern="1200" dirty="0">
                          <a:solidFill>
                            <a:schemeClr val="tx1"/>
                          </a:solidFill>
                          <a:latin typeface="+mj-lt"/>
                          <a:ea typeface="+mn-ea"/>
                          <a:cs typeface="+mn-cs"/>
                        </a:rPr>
                        <a:t>Hematologic TEAEs</a:t>
                      </a:r>
                    </a:p>
                  </a:txBody>
                  <a:tcPr marL="121920" marR="121920"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200" b="0" kern="1200" dirty="0">
                        <a:solidFill>
                          <a:schemeClr val="tx1"/>
                        </a:solidFill>
                        <a:effectLst/>
                        <a:latin typeface="+mj-lt"/>
                        <a:ea typeface="+mn-ea"/>
                        <a:cs typeface="+mn-cs"/>
                      </a:endParaRPr>
                    </a:p>
                  </a:txBody>
                  <a:tcPr marL="97367" marR="97367"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200" b="0" kern="1200" dirty="0">
                        <a:solidFill>
                          <a:schemeClr val="tx1"/>
                        </a:solidFill>
                        <a:effectLst/>
                        <a:latin typeface="+mj-lt"/>
                        <a:ea typeface="+mn-ea"/>
                        <a:cs typeface="+mn-cs"/>
                      </a:endParaRPr>
                    </a:p>
                  </a:txBody>
                  <a:tcPr marL="97367" marR="97367"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200" b="0" kern="1200" dirty="0">
                        <a:solidFill>
                          <a:schemeClr val="tx1"/>
                        </a:solidFill>
                        <a:effectLst/>
                        <a:latin typeface="+mj-lt"/>
                        <a:ea typeface="+mn-ea"/>
                        <a:cs typeface="+mn-cs"/>
                      </a:endParaRPr>
                    </a:p>
                  </a:txBody>
                  <a:tcPr marL="97367" marR="97367"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241473420"/>
                  </a:ext>
                </a:extLst>
              </a:tr>
              <a:tr h="193639">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US" sz="1200" b="0" kern="1200" dirty="0">
                          <a:solidFill>
                            <a:schemeClr val="tx1"/>
                          </a:solidFill>
                          <a:latin typeface="+mj-lt"/>
                          <a:ea typeface="+mn-ea"/>
                          <a:cs typeface="+mn-cs"/>
                        </a:rPr>
                        <a:t>Neutropenia</a:t>
                      </a:r>
                      <a:endParaRPr lang="en-GB" sz="1200" b="0" kern="1200" dirty="0">
                        <a:solidFill>
                          <a:schemeClr val="tx1"/>
                        </a:solidFill>
                        <a:latin typeface="+mj-lt"/>
                        <a:ea typeface="+mn-ea"/>
                        <a:cs typeface="+mn-cs"/>
                      </a:endParaRPr>
                    </a:p>
                  </a:txBody>
                  <a:tcPr marL="121920" marR="121920"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78 (77.2)</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22 (21.8)</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54 (53.5)</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875725379"/>
                  </a:ext>
                </a:extLst>
              </a:tr>
              <a:tr h="193639">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err="1">
                          <a:solidFill>
                            <a:schemeClr val="tx1"/>
                          </a:solidFill>
                          <a:latin typeface="+mj-lt"/>
                          <a:ea typeface="+mn-ea"/>
                          <a:cs typeface="+mn-cs"/>
                        </a:rPr>
                        <a:t>Anemia</a:t>
                      </a:r>
                      <a:endParaRPr lang="en-GB" sz="1200" b="0" kern="1200" dirty="0">
                        <a:solidFill>
                          <a:schemeClr val="tx1"/>
                        </a:solidFill>
                        <a:latin typeface="+mj-lt"/>
                        <a:ea typeface="+mn-ea"/>
                        <a:cs typeface="+mn-cs"/>
                      </a:endParaRPr>
                    </a:p>
                  </a:txBody>
                  <a:tcPr marL="121920" marR="121920"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53 (52.5)</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35 (34.7)</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1 (1.0)</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149692479"/>
                  </a:ext>
                </a:extLst>
              </a:tr>
              <a:tr h="193639">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a:solidFill>
                            <a:schemeClr val="tx1"/>
                          </a:solidFill>
                          <a:latin typeface="+mj-lt"/>
                          <a:ea typeface="+mn-ea"/>
                          <a:cs typeface="+mn-cs"/>
                        </a:rPr>
                        <a:t>Thrombocytopenia</a:t>
                      </a:r>
                    </a:p>
                  </a:txBody>
                  <a:tcPr marL="121920" marR="121920"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43 (42.6)</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14 (13.9)</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14 (13.9)</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70028040"/>
                  </a:ext>
                </a:extLst>
              </a:tr>
              <a:tr h="193639">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a:solidFill>
                            <a:schemeClr val="tx1"/>
                          </a:solidFill>
                          <a:latin typeface="+mn-lt"/>
                          <a:ea typeface="+mn-ea"/>
                          <a:cs typeface="+mn-cs"/>
                        </a:rPr>
                        <a:t>Febrile neutropenia</a:t>
                      </a:r>
                    </a:p>
                  </a:txBody>
                  <a:tcPr marL="121920" marR="121920"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15 (14.9)</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13 (12.9)</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pPr>
                      <a:r>
                        <a:rPr lang="en-GB" sz="1200" b="0" kern="1200" dirty="0">
                          <a:solidFill>
                            <a:schemeClr val="tx1"/>
                          </a:solidFill>
                          <a:effectLst/>
                          <a:latin typeface="+mj-lt"/>
                          <a:ea typeface="+mn-ea"/>
                          <a:cs typeface="+mn-cs"/>
                        </a:rPr>
                        <a:t>2 (2.0)</a:t>
                      </a:r>
                    </a:p>
                  </a:txBody>
                  <a:tcPr marL="68580" marR="68580"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9993428"/>
                  </a:ext>
                </a:extLst>
              </a:tr>
              <a:tr h="226088">
                <a:tc>
                  <a:txBody>
                    <a:bodyPr/>
                    <a:lstStyle/>
                    <a:p>
                      <a:pPr marL="0" marR="0" lvl="0" indent="0" algn="l" defTabSz="914400" rtl="0" eaLnBrk="1" fontAlgn="auto" latinLnBrk="0" hangingPunct="1">
                        <a:lnSpc>
                          <a:spcPct val="90000"/>
                        </a:lnSpc>
                        <a:spcBef>
                          <a:spcPts val="0"/>
                        </a:spcBef>
                        <a:spcAft>
                          <a:spcPts val="200"/>
                        </a:spcAft>
                        <a:buClrTx/>
                        <a:buSzTx/>
                        <a:buFontTx/>
                        <a:buNone/>
                        <a:tabLst/>
                        <a:defRPr/>
                      </a:pPr>
                      <a:r>
                        <a:rPr lang="en-US" sz="1200" b="1" kern="1200" dirty="0">
                          <a:solidFill>
                            <a:schemeClr val="tx1"/>
                          </a:solidFill>
                          <a:latin typeface="+mj-lt"/>
                        </a:rPr>
                        <a:t>Non-hematologic TEAEs</a:t>
                      </a:r>
                      <a:endParaRPr lang="en-GB" sz="1200" b="1" kern="1200" dirty="0">
                        <a:solidFill>
                          <a:schemeClr val="tx1"/>
                        </a:solidFill>
                        <a:latin typeface="+mj-lt"/>
                        <a:ea typeface="MS Mincho"/>
                        <a:cs typeface="ArialMT"/>
                      </a:endParaRPr>
                    </a:p>
                  </a:txBody>
                  <a:tcPr marL="121888" marR="121888" marT="9144" marB="914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dirty="0">
                        <a:solidFill>
                          <a:schemeClr val="tx1"/>
                        </a:solidFill>
                        <a:effectLst/>
                        <a:latin typeface="+mj-lt"/>
                        <a:ea typeface="Times New Roman"/>
                        <a:cs typeface="Palatino Linotype"/>
                      </a:endParaRPr>
                    </a:p>
                  </a:txBody>
                  <a:tcPr marL="91416" marR="91416"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dirty="0">
                        <a:solidFill>
                          <a:schemeClr val="tx1"/>
                        </a:solidFill>
                        <a:effectLst/>
                        <a:latin typeface="+mj-lt"/>
                        <a:ea typeface="Times New Roman"/>
                        <a:cs typeface="Palatino Linotype"/>
                      </a:endParaRPr>
                    </a:p>
                  </a:txBody>
                  <a:tcPr marL="91416" marR="91416"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dirty="0">
                        <a:solidFill>
                          <a:schemeClr val="tx1"/>
                        </a:solidFill>
                        <a:effectLst/>
                        <a:latin typeface="+mj-lt"/>
                        <a:ea typeface="Times New Roman"/>
                        <a:cs typeface="Palatino Linotype"/>
                      </a:endParaRPr>
                    </a:p>
                  </a:txBody>
                  <a:tcPr marL="91416" marR="91416"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8"/>
                  </a:ext>
                </a:extLst>
              </a:tr>
              <a:tr h="226088">
                <a:tc>
                  <a:txBody>
                    <a:bodyPr/>
                    <a:lstStyle/>
                    <a:p>
                      <a:pPr marL="365760" marR="0" indent="-228600" algn="just">
                        <a:lnSpc>
                          <a:spcPct val="90000"/>
                        </a:lnSpc>
                        <a:spcBef>
                          <a:spcPts val="0"/>
                        </a:spcBef>
                        <a:spcAft>
                          <a:spcPts val="200"/>
                        </a:spcAft>
                      </a:pPr>
                      <a:r>
                        <a:rPr lang="en-US" sz="1200" b="0" kern="1200" dirty="0">
                          <a:solidFill>
                            <a:schemeClr val="tx1"/>
                          </a:solidFill>
                          <a:latin typeface="+mj-lt"/>
                          <a:ea typeface="+mn-ea"/>
                          <a:cs typeface="+mn-cs"/>
                        </a:rPr>
                        <a:t>Infections</a:t>
                      </a:r>
                    </a:p>
                  </a:txBody>
                  <a:tcPr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66 (65.3)</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29 (28.7)</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6 (5.9)</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720591215"/>
                  </a:ext>
                </a:extLst>
              </a:tr>
              <a:tr h="226088">
                <a:tc>
                  <a:txBody>
                    <a:bodyPr/>
                    <a:lstStyle/>
                    <a:p>
                      <a:pPr marL="54864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baseline="0" dirty="0" err="1">
                          <a:solidFill>
                            <a:schemeClr val="tx1"/>
                          </a:solidFill>
                          <a:latin typeface="+mj-lt"/>
                          <a:ea typeface="+mn-ea"/>
                          <a:cs typeface="+mn-cs"/>
                        </a:rPr>
                        <a:t>Pneumonia</a:t>
                      </a:r>
                      <a:r>
                        <a:rPr lang="en-GB" sz="1200" b="0" kern="1200" baseline="30000" dirty="0" err="1">
                          <a:solidFill>
                            <a:schemeClr val="tx1"/>
                          </a:solidFill>
                          <a:latin typeface="+mj-lt"/>
                          <a:ea typeface="+mn-ea"/>
                          <a:cs typeface="+mn-cs"/>
                        </a:rPr>
                        <a:t>b</a:t>
                      </a:r>
                      <a:endParaRPr lang="en-GB" sz="1200" b="0" kern="1200" baseline="30000" dirty="0">
                        <a:solidFill>
                          <a:schemeClr val="tx1"/>
                        </a:solidFill>
                        <a:latin typeface="+mj-lt"/>
                        <a:ea typeface="+mn-ea"/>
                        <a:cs typeface="+mn-cs"/>
                      </a:endParaRPr>
                    </a:p>
                  </a:txBody>
                  <a:tcPr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it-IT" sz="1200" b="0" kern="1200" baseline="0" noProof="0" dirty="0">
                          <a:solidFill>
                            <a:schemeClr val="tx1"/>
                          </a:solidFill>
                          <a:effectLst/>
                          <a:latin typeface="+mj-lt"/>
                          <a:ea typeface="+mn-ea"/>
                          <a:cs typeface="+mn-cs"/>
                        </a:rPr>
                        <a:t>22 (21.8)</a:t>
                      </a:r>
                      <a:r>
                        <a:rPr lang="it-IT" sz="1200" b="0" kern="1200" baseline="30000" noProof="0" dirty="0">
                          <a:solidFill>
                            <a:schemeClr val="tx1"/>
                          </a:solidFill>
                          <a:effectLst/>
                          <a:latin typeface="+mj-lt"/>
                          <a:ea typeface="+mn-ea"/>
                          <a:cs typeface="+mn-cs"/>
                        </a:rPr>
                        <a:t>c</a:t>
                      </a:r>
                      <a:endParaRPr lang="en-US" sz="1200" b="0" kern="1200" baseline="300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it-IT" sz="1200" b="0" kern="1200" baseline="0" noProof="0" dirty="0">
                          <a:solidFill>
                            <a:schemeClr val="tx1"/>
                          </a:solidFill>
                          <a:effectLst/>
                          <a:latin typeface="+mj-lt"/>
                          <a:ea typeface="+mn-ea"/>
                          <a:cs typeface="+mn-cs"/>
                        </a:rPr>
                        <a:t>13 (12.9)</a:t>
                      </a:r>
                      <a:r>
                        <a:rPr lang="it-IT" sz="1200" b="0" kern="1200" baseline="30000" noProof="0" dirty="0">
                          <a:solidFill>
                            <a:schemeClr val="tx1"/>
                          </a:solidFill>
                          <a:effectLst/>
                          <a:latin typeface="+mj-lt"/>
                          <a:ea typeface="+mn-ea"/>
                          <a:cs typeface="+mn-cs"/>
                        </a:rPr>
                        <a:t>d</a:t>
                      </a:r>
                      <a:endParaRPr lang="en-US" sz="1200" b="0" kern="1200" baseline="300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it-IT" sz="1200" b="0" kern="1200" baseline="0" noProof="0" dirty="0">
                          <a:solidFill>
                            <a:schemeClr val="tx1"/>
                          </a:solidFill>
                          <a:effectLst/>
                          <a:latin typeface="+mj-lt"/>
                          <a:ea typeface="+mn-ea"/>
                          <a:cs typeface="+mn-cs"/>
                        </a:rPr>
                        <a:t>3 (3.0)</a:t>
                      </a:r>
                      <a:r>
                        <a:rPr lang="it-IT" sz="1200" b="0" kern="1200" baseline="30000" noProof="0" dirty="0">
                          <a:solidFill>
                            <a:schemeClr val="tx1"/>
                          </a:solidFill>
                          <a:effectLst/>
                          <a:latin typeface="+mj-lt"/>
                          <a:ea typeface="+mn-ea"/>
                          <a:cs typeface="+mn-cs"/>
                        </a:rPr>
                        <a:t>e</a:t>
                      </a:r>
                      <a:endParaRPr lang="en-US" sz="1200" b="0" kern="1200" baseline="300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85390107"/>
                  </a:ext>
                </a:extLst>
              </a:tr>
              <a:tr h="226088">
                <a:tc>
                  <a:txBody>
                    <a:bodyPr/>
                    <a:lstStyle/>
                    <a:p>
                      <a:pPr marL="54864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a:solidFill>
                            <a:schemeClr val="tx1"/>
                          </a:solidFill>
                          <a:latin typeface="+mj-lt"/>
                          <a:ea typeface="+mn-ea"/>
                          <a:cs typeface="+mn-cs"/>
                        </a:rPr>
                        <a:t>COVID-19</a:t>
                      </a:r>
                      <a:endParaRPr lang="en-GB" sz="1200" b="0" kern="1200" baseline="30000" dirty="0">
                        <a:solidFill>
                          <a:schemeClr val="tx1"/>
                        </a:solidFill>
                        <a:latin typeface="+mj-lt"/>
                        <a:ea typeface="+mn-ea"/>
                        <a:cs typeface="+mn-cs"/>
                      </a:endParaRPr>
                    </a:p>
                  </a:txBody>
                  <a:tcPr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en-US" sz="1200" b="0" kern="1200" baseline="0" noProof="0" dirty="0">
                          <a:solidFill>
                            <a:schemeClr val="tx1"/>
                          </a:solidFill>
                          <a:effectLst/>
                          <a:latin typeface="+mj-lt"/>
                          <a:ea typeface="+mn-ea"/>
                          <a:cs typeface="+mn-cs"/>
                        </a:rPr>
                        <a:t>17 (16.8)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en-US" sz="1200" b="0" kern="1200" baseline="0" noProof="0" dirty="0">
                          <a:solidFill>
                            <a:schemeClr val="tx1"/>
                          </a:solidFill>
                          <a:effectLst/>
                          <a:latin typeface="+mj-lt"/>
                          <a:ea typeface="+mn-ea"/>
                          <a:cs typeface="+mn-cs"/>
                        </a:rPr>
                        <a:t>7 (6.9)</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it-IT" sz="1200" b="0" kern="1200" baseline="0" noProof="0" dirty="0">
                          <a:solidFill>
                            <a:schemeClr val="tx1"/>
                          </a:solidFill>
                          <a:effectLst/>
                          <a:latin typeface="+mj-lt"/>
                          <a:ea typeface="+mn-ea"/>
                          <a:cs typeface="+mn-cs"/>
                        </a:rPr>
                        <a:t>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12060382"/>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US" sz="1200" b="0" kern="1200" dirty="0">
                          <a:solidFill>
                            <a:schemeClr val="tx1"/>
                          </a:solidFill>
                          <a:latin typeface="+mj-lt"/>
                          <a:ea typeface="+mn-ea"/>
                          <a:cs typeface="+mn-cs"/>
                        </a:rPr>
                        <a:t>Fatigue</a:t>
                      </a:r>
                      <a:endParaRPr lang="en-GB" sz="1200" b="0" kern="1200" dirty="0">
                        <a:solidFill>
                          <a:schemeClr val="tx1"/>
                        </a:solidFill>
                        <a:latin typeface="+mj-lt"/>
                        <a:ea typeface="+mn-ea"/>
                        <a:cs typeface="+mn-cs"/>
                      </a:endParaRP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36 (35.6)</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5 (5.0)</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noProof="0" dirty="0">
                          <a:solidFill>
                            <a:schemeClr val="tx1"/>
                          </a:solidFill>
                          <a:effectLst/>
                          <a:latin typeface="+mj-lt"/>
                          <a:ea typeface="+mn-ea"/>
                          <a:cs typeface="+mn-cs"/>
                        </a:rPr>
                        <a:t>0</a:t>
                      </a:r>
                      <a:endParaRPr lang="en-US" sz="1200" b="0" kern="12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2"/>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err="1">
                          <a:solidFill>
                            <a:schemeClr val="tx1"/>
                          </a:solidFill>
                          <a:latin typeface="+mj-lt"/>
                          <a:ea typeface="+mn-ea"/>
                          <a:cs typeface="+mn-cs"/>
                        </a:rPr>
                        <a:t>Diarrhea</a:t>
                      </a:r>
                      <a:r>
                        <a:rPr lang="en-GB" sz="1200" b="0" kern="1200" dirty="0">
                          <a:solidFill>
                            <a:schemeClr val="tx1"/>
                          </a:solidFill>
                          <a:latin typeface="+mj-lt"/>
                          <a:ea typeface="+mn-ea"/>
                          <a:cs typeface="+mn-cs"/>
                        </a:rPr>
                        <a:t> </a:t>
                      </a: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31 (30.7)</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noProof="0" dirty="0">
                          <a:solidFill>
                            <a:schemeClr val="tx1"/>
                          </a:solidFill>
                          <a:effectLst/>
                          <a:latin typeface="+mj-lt"/>
                          <a:ea typeface="+mn-ea"/>
                          <a:cs typeface="+mn-cs"/>
                        </a:rPr>
                        <a:t>3 (3.0)</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noProof="0" dirty="0">
                          <a:solidFill>
                            <a:schemeClr val="tx1"/>
                          </a:solidFill>
                          <a:effectLst/>
                          <a:latin typeface="+mj-lt"/>
                          <a:ea typeface="+mn-ea"/>
                          <a:cs typeface="+mn-cs"/>
                        </a:rPr>
                        <a:t>0</a:t>
                      </a:r>
                      <a:endParaRPr lang="en-US" sz="1200" b="0" kern="12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60969099"/>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a:solidFill>
                            <a:schemeClr val="tx1"/>
                          </a:solidFill>
                          <a:latin typeface="+mj-lt"/>
                          <a:ea typeface="+mn-ea"/>
                          <a:cs typeface="+mn-cs"/>
                        </a:rPr>
                        <a:t>Constipation</a:t>
                      </a: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defRPr/>
                      </a:pPr>
                      <a:r>
                        <a:rPr lang="en-US" sz="1200" b="0" kern="1200" noProof="0" dirty="0">
                          <a:solidFill>
                            <a:schemeClr val="tx1"/>
                          </a:solidFill>
                          <a:effectLst/>
                          <a:latin typeface="+mj-lt"/>
                          <a:ea typeface="+mn-ea"/>
                          <a:cs typeface="+mn-cs"/>
                        </a:rPr>
                        <a:t>24 (23.8)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defRPr/>
                      </a:pPr>
                      <a:r>
                        <a:rPr lang="it-IT" sz="1200" b="0" kern="1200" noProof="0" dirty="0">
                          <a:solidFill>
                            <a:schemeClr val="tx1"/>
                          </a:solidFill>
                          <a:effectLst/>
                          <a:latin typeface="+mj-lt"/>
                          <a:ea typeface="+mn-ea"/>
                          <a:cs typeface="+mn-cs"/>
                        </a:rPr>
                        <a:t>0</a:t>
                      </a:r>
                      <a:endParaRPr lang="en-US" sz="1200" b="0" kern="12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defRPr/>
                      </a:pPr>
                      <a:r>
                        <a:rPr lang="it-IT" sz="1200" b="0" kern="1200" noProof="0" dirty="0">
                          <a:solidFill>
                            <a:schemeClr val="tx1"/>
                          </a:solidFill>
                          <a:effectLst/>
                          <a:latin typeface="+mj-lt"/>
                          <a:ea typeface="+mn-ea"/>
                          <a:cs typeface="+mn-cs"/>
                        </a:rPr>
                        <a:t>0</a:t>
                      </a:r>
                      <a:endParaRPr lang="en-US" sz="1200" b="0" kern="12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190599147"/>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err="1">
                          <a:solidFill>
                            <a:schemeClr val="tx1"/>
                          </a:solidFill>
                          <a:latin typeface="+mj-lt"/>
                          <a:ea typeface="+mn-ea"/>
                          <a:cs typeface="+mn-cs"/>
                        </a:rPr>
                        <a:t>Dyspnea</a:t>
                      </a:r>
                      <a:endParaRPr lang="en-GB" sz="1200" b="0" kern="1200" dirty="0">
                        <a:solidFill>
                          <a:schemeClr val="tx1"/>
                        </a:solidFill>
                        <a:latin typeface="+mj-lt"/>
                        <a:ea typeface="+mn-ea"/>
                        <a:cs typeface="+mn-cs"/>
                      </a:endParaRP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defRPr/>
                      </a:pPr>
                      <a:r>
                        <a:rPr lang="en-US" sz="1200" b="0" kern="1200" noProof="0" dirty="0">
                          <a:solidFill>
                            <a:schemeClr val="tx1"/>
                          </a:solidFill>
                          <a:effectLst/>
                          <a:latin typeface="+mj-lt"/>
                          <a:ea typeface="+mn-ea"/>
                          <a:cs typeface="+mn-cs"/>
                        </a:rPr>
                        <a:t>22 (21.8)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defRPr/>
                      </a:pPr>
                      <a:r>
                        <a:rPr lang="en-US" sz="1200" b="0" kern="1200" noProof="0" dirty="0">
                          <a:solidFill>
                            <a:schemeClr val="tx1"/>
                          </a:solidFill>
                          <a:effectLst/>
                          <a:latin typeface="+mj-lt"/>
                          <a:ea typeface="+mn-ea"/>
                          <a:cs typeface="+mn-cs"/>
                        </a:rPr>
                        <a:t>5 ( 5.0)</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defRPr/>
                      </a:pPr>
                      <a:r>
                        <a:rPr lang="it-IT" sz="1200" b="0" kern="1200" noProof="0" dirty="0">
                          <a:solidFill>
                            <a:schemeClr val="tx1"/>
                          </a:solidFill>
                          <a:effectLst/>
                          <a:latin typeface="+mj-lt"/>
                          <a:ea typeface="+mn-ea"/>
                          <a:cs typeface="+mn-cs"/>
                        </a:rPr>
                        <a:t>0</a:t>
                      </a:r>
                      <a:endParaRPr lang="en-US" sz="1200" b="0" kern="120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637616894"/>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baseline="0" dirty="0">
                          <a:solidFill>
                            <a:schemeClr val="tx1"/>
                          </a:solidFill>
                          <a:latin typeface="+mj-lt"/>
                          <a:ea typeface="+mn-ea"/>
                          <a:cs typeface="+mn-cs"/>
                        </a:rPr>
                        <a:t>Nausea</a:t>
                      </a: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en-US" sz="1200" b="0" kern="1200" baseline="0" noProof="0" dirty="0">
                          <a:solidFill>
                            <a:schemeClr val="tx1"/>
                          </a:solidFill>
                          <a:effectLst/>
                          <a:latin typeface="+mj-lt"/>
                          <a:ea typeface="+mn-ea"/>
                          <a:cs typeface="+mn-cs"/>
                        </a:rPr>
                        <a:t>21 (20.8)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1 (1.0)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663305649"/>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dirty="0">
                          <a:solidFill>
                            <a:schemeClr val="tx1"/>
                          </a:solidFill>
                          <a:latin typeface="+mj-lt"/>
                          <a:ea typeface="+mn-ea"/>
                          <a:cs typeface="+mn-cs"/>
                        </a:rPr>
                        <a:t>Decreased appetite</a:t>
                      </a:r>
                      <a:endParaRPr lang="en-GB" sz="1200" b="0" kern="1200" baseline="30000" dirty="0">
                        <a:solidFill>
                          <a:schemeClr val="tx1"/>
                        </a:solidFill>
                        <a:latin typeface="+mj-lt"/>
                        <a:ea typeface="+mn-ea"/>
                        <a:cs typeface="+mn-cs"/>
                      </a:endParaRP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en-US" sz="1200" b="0" kern="1200" baseline="0" noProof="0" dirty="0">
                          <a:solidFill>
                            <a:schemeClr val="tx1"/>
                          </a:solidFill>
                          <a:effectLst/>
                          <a:latin typeface="+mj-lt"/>
                          <a:ea typeface="+mn-ea"/>
                          <a:cs typeface="+mn-cs"/>
                        </a:rPr>
                        <a:t>21 (20.8)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1 (1.0)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073188872"/>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baseline="0" dirty="0">
                          <a:solidFill>
                            <a:schemeClr val="tx1"/>
                          </a:solidFill>
                          <a:latin typeface="+mj-lt"/>
                          <a:ea typeface="+mn-ea"/>
                          <a:cs typeface="+mn-cs"/>
                        </a:rPr>
                        <a:t>Arthralgia</a:t>
                      </a: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en-US" sz="1200" b="0" kern="1200" baseline="0" noProof="0" dirty="0">
                          <a:solidFill>
                            <a:schemeClr val="tx1"/>
                          </a:solidFill>
                          <a:effectLst/>
                          <a:latin typeface="+mj-lt"/>
                          <a:ea typeface="+mn-ea"/>
                          <a:cs typeface="+mn-cs"/>
                        </a:rPr>
                        <a:t>21 (20.8)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2 (2.0)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72846797"/>
                  </a:ext>
                </a:extLst>
              </a:tr>
              <a:tr h="226088">
                <a:tc>
                  <a:txBody>
                    <a:bodyPr/>
                    <a:lstStyle/>
                    <a:p>
                      <a:pPr marL="365760" marR="0" lvl="0" indent="-230188" algn="l" defTabSz="914400" rtl="0" eaLnBrk="1" fontAlgn="auto" latinLnBrk="0" hangingPunct="1">
                        <a:lnSpc>
                          <a:spcPct val="90000"/>
                        </a:lnSpc>
                        <a:spcBef>
                          <a:spcPts val="0"/>
                        </a:spcBef>
                        <a:spcAft>
                          <a:spcPts val="200"/>
                        </a:spcAft>
                        <a:buClrTx/>
                        <a:buSzTx/>
                        <a:buFontTx/>
                        <a:buNone/>
                        <a:tabLst/>
                        <a:defRPr/>
                      </a:pPr>
                      <a:r>
                        <a:rPr lang="en-GB" sz="1200" b="0" kern="1200" baseline="0" dirty="0">
                          <a:solidFill>
                            <a:schemeClr val="tx1"/>
                          </a:solidFill>
                          <a:latin typeface="+mj-lt"/>
                          <a:ea typeface="+mn-ea"/>
                          <a:cs typeface="+mn-cs"/>
                        </a:rPr>
                        <a:t>Insomnia</a:t>
                      </a:r>
                    </a:p>
                  </a:txBody>
                  <a:tcPr marL="121888" marR="121888" marT="9144" marB="9144"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tab pos="627063" algn="dec"/>
                        </a:tabLst>
                        <a:defRPr/>
                      </a:pPr>
                      <a:r>
                        <a:rPr lang="en-US" sz="1200" b="0" kern="1200" baseline="0" noProof="0" dirty="0">
                          <a:solidFill>
                            <a:schemeClr val="tx1"/>
                          </a:solidFill>
                          <a:effectLst/>
                          <a:latin typeface="+mj-lt"/>
                          <a:ea typeface="+mn-ea"/>
                          <a:cs typeface="+mn-cs"/>
                        </a:rPr>
                        <a:t>20 (19.8)</a:t>
                      </a: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1 (1.0)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9170" rtl="0" eaLnBrk="1" latinLnBrk="0" hangingPunct="1">
                        <a:lnSpc>
                          <a:spcPct val="100000"/>
                        </a:lnSpc>
                        <a:spcBef>
                          <a:spcPts val="0"/>
                        </a:spcBef>
                        <a:spcAft>
                          <a:spcPts val="0"/>
                        </a:spcAft>
                        <a:tabLst>
                          <a:tab pos="627063" algn="dec"/>
                        </a:tabLst>
                      </a:pPr>
                      <a:r>
                        <a:rPr lang="it-IT" sz="1200" b="0" kern="1200" baseline="0" noProof="0" dirty="0">
                          <a:solidFill>
                            <a:schemeClr val="tx1"/>
                          </a:solidFill>
                          <a:effectLst/>
                          <a:latin typeface="+mj-lt"/>
                          <a:ea typeface="+mn-ea"/>
                          <a:cs typeface="+mn-cs"/>
                        </a:rPr>
                        <a:t>0</a:t>
                      </a:r>
                      <a:endParaRPr lang="en-US" sz="1200" b="0" kern="1200" baseline="0" noProof="0" dirty="0">
                        <a:solidFill>
                          <a:schemeClr val="tx1"/>
                        </a:solidFill>
                        <a:effectLst/>
                        <a:latin typeface="+mj-lt"/>
                        <a:ea typeface="+mn-ea"/>
                        <a:cs typeface="+mn-cs"/>
                      </a:endParaRPr>
                    </a:p>
                  </a:txBody>
                  <a:tcPr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0251604"/>
                  </a:ext>
                </a:extLst>
              </a:tr>
            </a:tbl>
          </a:graphicData>
        </a:graphic>
      </p:graphicFrame>
      <p:sp>
        <p:nvSpPr>
          <p:cNvPr id="17" name="TextBox 16">
            <a:extLst>
              <a:ext uri="{FF2B5EF4-FFF2-40B4-BE49-F238E27FC236}">
                <a16:creationId xmlns:a16="http://schemas.microsoft.com/office/drawing/2014/main" id="{745FCB67-C9FF-48B5-89A4-67B1C3563574}"/>
              </a:ext>
            </a:extLst>
          </p:cNvPr>
          <p:cNvSpPr txBox="1"/>
          <p:nvPr/>
        </p:nvSpPr>
        <p:spPr>
          <a:xfrm>
            <a:off x="378363" y="5525358"/>
            <a:ext cx="11435274" cy="307777"/>
          </a:xfrm>
          <a:prstGeom prst="rect">
            <a:avLst/>
          </a:prstGeom>
          <a:solidFill>
            <a:srgbClr val="C0F2FB"/>
          </a:solidFill>
        </p:spPr>
        <p:txBody>
          <a:bodyPr wrap="square" rtlCol="0">
            <a:spAutoFit/>
          </a:bodyPr>
          <a:lstStyle/>
          <a:p>
            <a:pPr algn="ctr"/>
            <a:r>
              <a:rPr lang="en-US" sz="1400" dirty="0">
                <a:solidFill>
                  <a:srgbClr val="595454"/>
                </a:solidFill>
              </a:rPr>
              <a:t>Neutropenia was the most frequent hematologic grade 3/4 TEAE; infections were the most frequent non-hematologic grade 3/4 TEAEs</a:t>
            </a:r>
          </a:p>
        </p:txBody>
      </p:sp>
      <p:sp>
        <p:nvSpPr>
          <p:cNvPr id="8" name="Rectangle 7">
            <a:extLst>
              <a:ext uri="{FF2B5EF4-FFF2-40B4-BE49-F238E27FC236}">
                <a16:creationId xmlns:a16="http://schemas.microsoft.com/office/drawing/2014/main" id="{9B7707FB-F352-4101-BD69-573E8F2616C2}"/>
              </a:ext>
            </a:extLst>
          </p:cNvPr>
          <p:cNvSpPr/>
          <p:nvPr/>
        </p:nvSpPr>
        <p:spPr>
          <a:xfrm>
            <a:off x="7287207" y="3587858"/>
            <a:ext cx="3056181" cy="1808308"/>
          </a:xfrm>
          <a:prstGeom prst="rect">
            <a:avLst/>
          </a:prstGeom>
          <a:noFill/>
          <a:ln w="285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4ECDE0F5-DAAA-B69C-7371-FDEDB5373B6F}"/>
              </a:ext>
            </a:extLst>
          </p:cNvPr>
          <p:cNvSpPr>
            <a:spLocks noGrp="1"/>
          </p:cNvSpPr>
          <p:nvPr>
            <p:ph type="ftr" sz="quarter" idx="3"/>
          </p:nvPr>
        </p:nvSpPr>
        <p:spPr>
          <a:xfrm>
            <a:off x="609600" y="6100692"/>
            <a:ext cx="10744199" cy="697790"/>
          </a:xfrm>
        </p:spPr>
        <p:txBody>
          <a:bodyPr/>
          <a:lstStyle/>
          <a:p>
            <a:r>
              <a:rPr lang="en-US" sz="1050" baseline="30000" dirty="0" err="1"/>
              <a:t>a</a:t>
            </a:r>
            <a:r>
              <a:rPr lang="en-US" sz="1050" dirty="0" err="1"/>
              <a:t>Data</a:t>
            </a:r>
            <a:r>
              <a:rPr lang="en-US" sz="1050" dirty="0"/>
              <a:t> cutoff: September 16, 2022; </a:t>
            </a:r>
            <a:r>
              <a:rPr lang="en-US" sz="1050" baseline="30000" dirty="0" err="1"/>
              <a:t>b</a:t>
            </a:r>
            <a:r>
              <a:rPr lang="en-US" sz="1050" dirty="0" err="1"/>
              <a:t>Including</a:t>
            </a:r>
            <a:r>
              <a:rPr lang="en-US" sz="1050" dirty="0"/>
              <a:t> all preferred terms for pneumonia; </a:t>
            </a:r>
            <a:r>
              <a:rPr lang="en-US" sz="1050" baseline="30000" dirty="0"/>
              <a:t>c</a:t>
            </a:r>
            <a:r>
              <a:rPr lang="en-US" sz="1050" dirty="0"/>
              <a:t>9 pneumonia NOS, 6 Pneumocystis </a:t>
            </a:r>
            <a:r>
              <a:rPr lang="en-US" sz="1050" dirty="0" err="1"/>
              <a:t>jirovecii</a:t>
            </a:r>
            <a:r>
              <a:rPr lang="en-US" sz="1050" dirty="0"/>
              <a:t> pneumonia, 2 COVID-19 pneumonia, 2 viral pneumonia, 1 bacterial pneumonia, 1 </a:t>
            </a:r>
            <a:r>
              <a:rPr lang="en-US" sz="1050" dirty="0" err="1"/>
              <a:t>Haemophilus</a:t>
            </a:r>
            <a:r>
              <a:rPr lang="en-US" sz="1050" dirty="0"/>
              <a:t> pneumonia, and 1 Pseudomonas pneumonia. d6 pneumonia NOS, 2 Pneumocystis </a:t>
            </a:r>
            <a:r>
              <a:rPr lang="en-US" sz="1050" dirty="0" err="1"/>
              <a:t>jirovecii</a:t>
            </a:r>
            <a:r>
              <a:rPr lang="en-US" sz="1050" dirty="0"/>
              <a:t> pneumonia, 2 COVID-19 pneumonia, 1 viral pneumonia, 1 </a:t>
            </a:r>
            <a:r>
              <a:rPr lang="en-US" sz="1050" dirty="0" err="1"/>
              <a:t>Haemophilus</a:t>
            </a:r>
            <a:r>
              <a:rPr lang="en-US" sz="1050" dirty="0"/>
              <a:t> pneumonia, and 1 Pseudomonas pneumonia; e1 pneumonia NOS, 2 Pneumocystis </a:t>
            </a:r>
            <a:r>
              <a:rPr lang="en-US" sz="1050" dirty="0" err="1"/>
              <a:t>jirovecii</a:t>
            </a:r>
            <a:r>
              <a:rPr lang="en-US" sz="1050" dirty="0"/>
              <a:t> pneumonia.</a:t>
            </a:r>
          </a:p>
          <a:p>
            <a:r>
              <a:rPr lang="en-US" sz="1050" dirty="0"/>
              <a:t>COVID-19, coronavirus disease 2019; NOS, not otherwise specified; </a:t>
            </a:r>
            <a:r>
              <a:rPr lang="en-US" sz="1050" dirty="0" err="1"/>
              <a:t>TEAE</a:t>
            </a:r>
            <a:r>
              <a:rPr lang="en-US" sz="1050" dirty="0"/>
              <a:t>, treatment-emergent adverse event.</a:t>
            </a:r>
          </a:p>
          <a:p>
            <a:r>
              <a:rPr lang="en-US" sz="1050" dirty="0"/>
              <a:t>Richardson PG, et al. ASH 2022. Abstract #568.</a:t>
            </a:r>
          </a:p>
        </p:txBody>
      </p:sp>
    </p:spTree>
    <p:extLst>
      <p:ext uri="{BB962C8B-B14F-4D97-AF65-F5344CB8AC3E}">
        <p14:creationId xmlns:p14="http://schemas.microsoft.com/office/powerpoint/2010/main" val="32390775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2 Hem Onc">
  <a:themeElements>
    <a:clrScheme name="HemOnc22">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35A696"/>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2022 Hem Onc</Template>
  <TotalTime>0</TotalTime>
  <Words>3462</Words>
  <Application>Microsoft Office PowerPoint</Application>
  <PresentationFormat>Widescreen</PresentationFormat>
  <Paragraphs>544</Paragraphs>
  <Slides>15</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Trebuchet MS</vt:lpstr>
      <vt:lpstr>2022 Hem Onc</vt:lpstr>
      <vt:lpstr>Mezigdomide (CC-92480), a Potent, Novel Cereblon E3 Ligase Modulator, Combined with Dexamethasone in Patients with Relapsed/Refractory Multiple Myeloma: Preliminary Results from the Dose-Expansion Phase of the CC-92480-MM-001 Trial</vt:lpstr>
      <vt:lpstr>Disclaimer</vt:lpstr>
      <vt:lpstr>Introduction</vt:lpstr>
      <vt:lpstr>CC-92480-MM-001 Study Design and Objective</vt:lpstr>
      <vt:lpstr>CC-92480-MM-001 Dose-Expansion Cohort</vt:lpstr>
      <vt:lpstr>Baseline Characteristics</vt:lpstr>
      <vt:lpstr>Prior Therapies and Refractory Status</vt:lpstr>
      <vt:lpstr>Patient Disposition and Treatment Exposure</vt:lpstr>
      <vt:lpstr>TEAEs</vt:lpstr>
      <vt:lpstr>Response Rates</vt:lpstr>
      <vt:lpstr>Progression-Free Survival</vt:lpstr>
      <vt:lpstr>Duration of Response</vt:lpstr>
      <vt:lpstr>Pharmacodynamics Summary</vt:lpstr>
      <vt:lpstr>Conclusions and Future Directions </vt:lpstr>
      <vt:lpstr>Investigators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2022-12-21T18:58:12Z</dcterms:modified>
</cp:coreProperties>
</file>